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86" r:id="rId3"/>
    <p:sldMasterId id="2147483687" r:id="rId4"/>
    <p:sldMasterId id="2147483688" r:id="rId5"/>
  </p:sldMasterIdLst>
  <p:notesMasterIdLst>
    <p:notesMasterId r:id="rId15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 id="387" r:id="rId137"/>
    <p:sldId id="388" r:id="rId138"/>
    <p:sldId id="389" r:id="rId139"/>
    <p:sldId id="390" r:id="rId140"/>
    <p:sldId id="391" r:id="rId141"/>
    <p:sldId id="392" r:id="rId142"/>
    <p:sldId id="393" r:id="rId143"/>
    <p:sldId id="394" r:id="rId144"/>
    <p:sldId id="395" r:id="rId145"/>
    <p:sldId id="396" r:id="rId146"/>
    <p:sldId id="397" r:id="rId147"/>
    <p:sldId id="398" r:id="rId148"/>
    <p:sldId id="399" r:id="rId149"/>
    <p:sldId id="400" r:id="rId150"/>
    <p:sldId id="401" r:id="rId151"/>
    <p:sldId id="402" r:id="rId152"/>
    <p:sldId id="403" r:id="rId153"/>
    <p:sldId id="404" r:id="rId154"/>
    <p:sldId id="405" r:id="rId155"/>
    <p:sldId id="406" r:id="rId156"/>
    <p:sldId id="407" r:id="rId157"/>
  </p:sldIdLst>
  <p:sldSz cx="9144000" cy="5143500" type="screen16x9"/>
  <p:notesSz cx="6858000" cy="9144000"/>
  <p:embeddedFontLst>
    <p:embeddedFont>
      <p:font typeface="Open Sans" panose="020B0606030504020204" pitchFamily="34" charset="0"/>
      <p:regular r:id="rId159"/>
      <p:bold r:id="rId160"/>
      <p:italic r:id="rId161"/>
      <p:boldItalic r:id="rId162"/>
    </p:embeddedFont>
    <p:embeddedFont>
      <p:font typeface="Lato" panose="020F0502020204030203" pitchFamily="34" charset="0"/>
      <p:regular r:id="rId163"/>
      <p:bold r:id="rId164"/>
      <p:italic r:id="rId165"/>
      <p:boldItalic r:id="rId166"/>
    </p:embeddedFont>
    <p:embeddedFont>
      <p:font typeface="Nunito" panose="020B0604020202020204" charset="0"/>
      <p:regular r:id="rId167"/>
      <p:bold r:id="rId168"/>
      <p:italic r:id="rId169"/>
      <p:boldItalic r:id="rId170"/>
    </p:embeddedFont>
    <p:embeddedFont>
      <p:font typeface="Lexend" panose="020B0604020202020204" charset="0"/>
      <p:regular r:id="rId171"/>
      <p:bold r:id="rId172"/>
    </p:embeddedFont>
    <p:embeddedFont>
      <p:font typeface="Georgia" panose="02040502050405020303" pitchFamily="18" charset="0"/>
      <p:regular r:id="rId173"/>
      <p:bold r:id="rId174"/>
      <p:italic r:id="rId175"/>
      <p:boldItalic r:id="rId17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9BDF9F-D1CB-4749-BC5B-06938FECBF3C}">
  <a:tblStyle styleId="{729BDF9F-D1CB-4749-BC5B-06938FECBF3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D717A1E-39BB-40E6-9C75-E0D342A8FE14}"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3122EFE-3A88-4F2C-8FC1-B2E91DAECA11}"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slide" Target="slides/slide133.xml"/><Relationship Id="rId154" Type="http://schemas.openxmlformats.org/officeDocument/2006/relationships/slide" Target="slides/slide149.xml"/><Relationship Id="rId159" Type="http://schemas.openxmlformats.org/officeDocument/2006/relationships/font" Target="fonts/font1.fntdata"/><Relationship Id="rId175" Type="http://schemas.openxmlformats.org/officeDocument/2006/relationships/font" Target="fonts/font17.fntdata"/><Relationship Id="rId170" Type="http://schemas.openxmlformats.org/officeDocument/2006/relationships/font" Target="fonts/font12.fntdata"/><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slide" Target="slides/slide144.xml"/><Relationship Id="rId5" Type="http://schemas.openxmlformats.org/officeDocument/2006/relationships/slideMaster" Target="slideMasters/slideMaster3.xml"/><Relationship Id="rId90" Type="http://schemas.openxmlformats.org/officeDocument/2006/relationships/slide" Target="slides/slide85.xml"/><Relationship Id="rId95" Type="http://schemas.openxmlformats.org/officeDocument/2006/relationships/slide" Target="slides/slide90.xml"/><Relationship Id="rId160" Type="http://schemas.openxmlformats.org/officeDocument/2006/relationships/font" Target="fonts/font2.fntdata"/><Relationship Id="rId165" Type="http://schemas.openxmlformats.org/officeDocument/2006/relationships/font" Target="fonts/font7.fntdata"/><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slide" Target="slides/slide150.xml"/><Relationship Id="rId171" Type="http://schemas.openxmlformats.org/officeDocument/2006/relationships/font" Target="fonts/font13.fntdata"/><Relationship Id="rId176" Type="http://schemas.openxmlformats.org/officeDocument/2006/relationships/font" Target="fonts/font18.fntdata"/><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font" Target="fonts/font3.fntdata"/><Relationship Id="rId166"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slide" Target="slides/slide130.xml"/><Relationship Id="rId143" Type="http://schemas.openxmlformats.org/officeDocument/2006/relationships/slide" Target="slides/slide138.xml"/><Relationship Id="rId148" Type="http://schemas.openxmlformats.org/officeDocument/2006/relationships/slide" Target="slides/slide143.xml"/><Relationship Id="rId151" Type="http://schemas.openxmlformats.org/officeDocument/2006/relationships/slide" Target="slides/slide146.xml"/><Relationship Id="rId156" Type="http://schemas.openxmlformats.org/officeDocument/2006/relationships/slide" Target="slides/slide151.xml"/><Relationship Id="rId164" Type="http://schemas.openxmlformats.org/officeDocument/2006/relationships/font" Target="fonts/font6.fntdata"/><Relationship Id="rId169" Type="http://schemas.openxmlformats.org/officeDocument/2006/relationships/font" Target="fonts/font11.fntdata"/><Relationship Id="rId177" Type="http://schemas.openxmlformats.org/officeDocument/2006/relationships/presProps" Target="presProps.xml"/><Relationship Id="rId4" Type="http://schemas.openxmlformats.org/officeDocument/2006/relationships/slideMaster" Target="slideMasters/slideMaster2.xml"/><Relationship Id="rId9" Type="http://schemas.openxmlformats.org/officeDocument/2006/relationships/slide" Target="slides/slide4.xml"/><Relationship Id="rId172" Type="http://schemas.openxmlformats.org/officeDocument/2006/relationships/font" Target="fonts/font14.fntdata"/><Relationship Id="rId180" Type="http://schemas.openxmlformats.org/officeDocument/2006/relationships/tableStyles" Target="tableStyles.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font" Target="fonts/font9.fntdata"/><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font" Target="fonts/font4.fntdata"/><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viewProps" Target="viewProps.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font" Target="fonts/font15.fntdata"/><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font" Target="fonts/font10.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font" Target="fonts/font5.fntdata"/><Relationship Id="rId3" Type="http://schemas.openxmlformats.org/officeDocument/2006/relationships/slideMaster" Target="slideMasters/slideMaster1.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font" Target="fonts/font16.fntdata"/><Relationship Id="rId179" Type="http://schemas.openxmlformats.org/officeDocument/2006/relationships/theme" Target="theme/theme1.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docs.google.com/document/d/1tpUla_rZYKxubvdgsLTknhZ5EZKNrBwdMMiMEK67Sso/edit"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ocs.google.com/document/d/1tpUla_rZYKxubvdgsLTknhZ5EZKNrBwdMMiMEK67Sso/edi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0" indent="0" algn="l" rtl="0">
              <a:lnSpc>
                <a:spcPct val="115000"/>
              </a:lnSpc>
              <a:spcBef>
                <a:spcPts val="0"/>
              </a:spcBef>
              <a:spcAft>
                <a:spcPts val="1200"/>
              </a:spcAft>
              <a:buClr>
                <a:schemeClr val="dk1"/>
              </a:buClr>
              <a:buSzPts val="1100"/>
              <a:buFont typeface="Arial"/>
              <a:buNone/>
            </a:pPr>
            <a:r>
              <a:rPr lang="en" sz="1400">
                <a:solidFill>
                  <a:srgbClr val="EF6C00"/>
                </a:solidFill>
                <a:latin typeface="Open Sans"/>
                <a:ea typeface="Open Sans"/>
                <a:cs typeface="Open Sans"/>
                <a:sym typeface="Open Sans"/>
              </a:rPr>
              <a:t>Presenters: Andrew, Autumn, Nick, Nathan, Luca, Hannah, Sarah</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10b193c416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210b193c416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6"/>
        <p:cNvGrpSpPr/>
        <p:nvPr/>
      </p:nvGrpSpPr>
      <p:grpSpPr>
        <a:xfrm>
          <a:off x="0" y="0"/>
          <a:ext cx="0" cy="0"/>
          <a:chOff x="0" y="0"/>
          <a:chExt cx="0" cy="0"/>
        </a:xfrm>
      </p:grpSpPr>
      <p:sp>
        <p:nvSpPr>
          <p:cNvPr id="1657" name="Google Shape;1657;g1908f388f43_9_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8" name="Google Shape;1658;g1908f388f43_9_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5"/>
        <p:cNvGrpSpPr/>
        <p:nvPr/>
      </p:nvGrpSpPr>
      <p:grpSpPr>
        <a:xfrm>
          <a:off x="0" y="0"/>
          <a:ext cx="0" cy="0"/>
          <a:chOff x="0" y="0"/>
          <a:chExt cx="0" cy="0"/>
        </a:xfrm>
      </p:grpSpPr>
      <p:sp>
        <p:nvSpPr>
          <p:cNvPr id="1666" name="Google Shape;1666;g192b40eeb16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7" name="Google Shape;1667;g192b40eeb16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192b40eeb16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192b40eeb16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3"/>
        <p:cNvGrpSpPr/>
        <p:nvPr/>
      </p:nvGrpSpPr>
      <p:grpSpPr>
        <a:xfrm>
          <a:off x="0" y="0"/>
          <a:ext cx="0" cy="0"/>
          <a:chOff x="0" y="0"/>
          <a:chExt cx="0" cy="0"/>
        </a:xfrm>
      </p:grpSpPr>
      <p:sp>
        <p:nvSpPr>
          <p:cNvPr id="1714" name="Google Shape;1714;g1908f388f43_9_7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5" name="Google Shape;1715;g1908f388f43_9_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2"/>
        <p:cNvGrpSpPr/>
        <p:nvPr/>
      </p:nvGrpSpPr>
      <p:grpSpPr>
        <a:xfrm>
          <a:off x="0" y="0"/>
          <a:ext cx="0" cy="0"/>
          <a:chOff x="0" y="0"/>
          <a:chExt cx="0" cy="0"/>
        </a:xfrm>
      </p:grpSpPr>
      <p:sp>
        <p:nvSpPr>
          <p:cNvPr id="1723" name="Google Shape;1723;g1908f388f43_9_8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4" name="Google Shape;1724;g1908f388f43_9_8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1908f388f43_9_6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1908f388f43_9_6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7"/>
        <p:cNvGrpSpPr/>
        <p:nvPr/>
      </p:nvGrpSpPr>
      <p:grpSpPr>
        <a:xfrm>
          <a:off x="0" y="0"/>
          <a:ext cx="0" cy="0"/>
          <a:chOff x="0" y="0"/>
          <a:chExt cx="0" cy="0"/>
        </a:xfrm>
      </p:grpSpPr>
      <p:sp>
        <p:nvSpPr>
          <p:cNvPr id="1748" name="Google Shape;1748;g1908f388f43_9_7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9" name="Google Shape;1749;g1908f388f43_9_7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4"/>
        <p:cNvGrpSpPr/>
        <p:nvPr/>
      </p:nvGrpSpPr>
      <p:grpSpPr>
        <a:xfrm>
          <a:off x="0" y="0"/>
          <a:ext cx="0" cy="0"/>
          <a:chOff x="0" y="0"/>
          <a:chExt cx="0" cy="0"/>
        </a:xfrm>
      </p:grpSpPr>
      <p:sp>
        <p:nvSpPr>
          <p:cNvPr id="1765" name="Google Shape;1765;g1908f388f43_9_7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6" name="Google Shape;1766;g1908f388f43_9_7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3"/>
        <p:cNvGrpSpPr/>
        <p:nvPr/>
      </p:nvGrpSpPr>
      <p:grpSpPr>
        <a:xfrm>
          <a:off x="0" y="0"/>
          <a:ext cx="0" cy="0"/>
          <a:chOff x="0" y="0"/>
          <a:chExt cx="0" cy="0"/>
        </a:xfrm>
      </p:grpSpPr>
      <p:sp>
        <p:nvSpPr>
          <p:cNvPr id="1774" name="Google Shape;1774;g1908f388f43_9_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5" name="Google Shape;1775;g1908f388f43_9_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4"/>
        <p:cNvGrpSpPr/>
        <p:nvPr/>
      </p:nvGrpSpPr>
      <p:grpSpPr>
        <a:xfrm>
          <a:off x="0" y="0"/>
          <a:ext cx="0" cy="0"/>
          <a:chOff x="0" y="0"/>
          <a:chExt cx="0" cy="0"/>
        </a:xfrm>
      </p:grpSpPr>
      <p:sp>
        <p:nvSpPr>
          <p:cNvPr id="1785" name="Google Shape;1785;g19623adc0c6_1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6" name="Google Shape;1786;g19623adc0c6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10b193c416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210b193c416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3"/>
        <p:cNvGrpSpPr/>
        <p:nvPr/>
      </p:nvGrpSpPr>
      <p:grpSpPr>
        <a:xfrm>
          <a:off x="0" y="0"/>
          <a:ext cx="0" cy="0"/>
          <a:chOff x="0" y="0"/>
          <a:chExt cx="0" cy="0"/>
        </a:xfrm>
      </p:grpSpPr>
      <p:sp>
        <p:nvSpPr>
          <p:cNvPr id="1794" name="Google Shape;1794;g19623adc0c6_1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5" name="Google Shape;1795;g19623adc0c6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3"/>
        <p:cNvGrpSpPr/>
        <p:nvPr/>
      </p:nvGrpSpPr>
      <p:grpSpPr>
        <a:xfrm>
          <a:off x="0" y="0"/>
          <a:ext cx="0" cy="0"/>
          <a:chOff x="0" y="0"/>
          <a:chExt cx="0" cy="0"/>
        </a:xfrm>
      </p:grpSpPr>
      <p:sp>
        <p:nvSpPr>
          <p:cNvPr id="1804" name="Google Shape;1804;g1908f388f43_23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5" name="Google Shape;1805;g1908f388f43_23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2"/>
        <p:cNvGrpSpPr/>
        <p:nvPr/>
      </p:nvGrpSpPr>
      <p:grpSpPr>
        <a:xfrm>
          <a:off x="0" y="0"/>
          <a:ext cx="0" cy="0"/>
          <a:chOff x="0" y="0"/>
          <a:chExt cx="0" cy="0"/>
        </a:xfrm>
      </p:grpSpPr>
      <p:sp>
        <p:nvSpPr>
          <p:cNvPr id="1813" name="Google Shape;1813;g19623adc0c6_2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4" name="Google Shape;1814;g19623adc0c6_2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2"/>
        <p:cNvGrpSpPr/>
        <p:nvPr/>
      </p:nvGrpSpPr>
      <p:grpSpPr>
        <a:xfrm>
          <a:off x="0" y="0"/>
          <a:ext cx="0" cy="0"/>
          <a:chOff x="0" y="0"/>
          <a:chExt cx="0" cy="0"/>
        </a:xfrm>
      </p:grpSpPr>
      <p:sp>
        <p:nvSpPr>
          <p:cNvPr id="1823" name="Google Shape;1823;g1908f388f43_23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4" name="Google Shape;1824;g1908f388f43_23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3"/>
        <p:cNvGrpSpPr/>
        <p:nvPr/>
      </p:nvGrpSpPr>
      <p:grpSpPr>
        <a:xfrm>
          <a:off x="0" y="0"/>
          <a:ext cx="0" cy="0"/>
          <a:chOff x="0" y="0"/>
          <a:chExt cx="0" cy="0"/>
        </a:xfrm>
      </p:grpSpPr>
      <p:sp>
        <p:nvSpPr>
          <p:cNvPr id="1834" name="Google Shape;1834;g1922ac54782_4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5" name="Google Shape;1835;g1922ac54782_4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3"/>
        <p:cNvGrpSpPr/>
        <p:nvPr/>
      </p:nvGrpSpPr>
      <p:grpSpPr>
        <a:xfrm>
          <a:off x="0" y="0"/>
          <a:ext cx="0" cy="0"/>
          <a:chOff x="0" y="0"/>
          <a:chExt cx="0" cy="0"/>
        </a:xfrm>
      </p:grpSpPr>
      <p:sp>
        <p:nvSpPr>
          <p:cNvPr id="1844" name="Google Shape;1844;g192b40eeb16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5" name="Google Shape;1845;g192b40eeb16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1"/>
        <p:cNvGrpSpPr/>
        <p:nvPr/>
      </p:nvGrpSpPr>
      <p:grpSpPr>
        <a:xfrm>
          <a:off x="0" y="0"/>
          <a:ext cx="0" cy="0"/>
          <a:chOff x="0" y="0"/>
          <a:chExt cx="0" cy="0"/>
        </a:xfrm>
      </p:grpSpPr>
      <p:sp>
        <p:nvSpPr>
          <p:cNvPr id="1852" name="Google Shape;1852;g1f488e3f6dc_2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3" name="Google Shape;1853;g1f488e3f6dc_2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Nunito"/>
                <a:ea typeface="Nunito"/>
                <a:cs typeface="Nunito"/>
                <a:sym typeface="Nunito"/>
              </a:rPr>
              <a:t>Simulation must be accessible, intuitive, and operable by a human user and must have the ability to test, validate, and verify requirements as set forth in the PDD and in future documents</a:t>
            </a:r>
            <a:endParaRPr>
              <a:solidFill>
                <a:schemeClr val="dk1"/>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r>
              <a:rPr lang="en">
                <a:solidFill>
                  <a:schemeClr val="dk1"/>
                </a:solidFill>
                <a:latin typeface="Nunito"/>
                <a:ea typeface="Nunito"/>
                <a:cs typeface="Nunito"/>
                <a:sym typeface="Nunito"/>
              </a:rPr>
              <a:t>The training simulation must not cause any physical or mental harm to any user or operator</a:t>
            </a:r>
            <a:endParaRPr>
              <a:solidFill>
                <a:schemeClr val="dk1"/>
              </a:solidFill>
              <a:latin typeface="Nunito"/>
              <a:ea typeface="Nunito"/>
              <a:cs typeface="Nunito"/>
              <a:sym typeface="Nunito"/>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0"/>
        <p:cNvGrpSpPr/>
        <p:nvPr/>
      </p:nvGrpSpPr>
      <p:grpSpPr>
        <a:xfrm>
          <a:off x="0" y="0"/>
          <a:ext cx="0" cy="0"/>
          <a:chOff x="0" y="0"/>
          <a:chExt cx="0" cy="0"/>
        </a:xfrm>
      </p:grpSpPr>
      <p:sp>
        <p:nvSpPr>
          <p:cNvPr id="1861" name="Google Shape;1861;g195a047624c_2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2" name="Google Shape;1862;g195a047624c_2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8"/>
        <p:cNvGrpSpPr/>
        <p:nvPr/>
      </p:nvGrpSpPr>
      <p:grpSpPr>
        <a:xfrm>
          <a:off x="0" y="0"/>
          <a:ext cx="0" cy="0"/>
          <a:chOff x="0" y="0"/>
          <a:chExt cx="0" cy="0"/>
        </a:xfrm>
      </p:grpSpPr>
      <p:sp>
        <p:nvSpPr>
          <p:cNvPr id="1869" name="Google Shape;1869;g195a047624c_2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0" name="Google Shape;1870;g195a047624c_2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6"/>
        <p:cNvGrpSpPr/>
        <p:nvPr/>
      </p:nvGrpSpPr>
      <p:grpSpPr>
        <a:xfrm>
          <a:off x="0" y="0"/>
          <a:ext cx="0" cy="0"/>
          <a:chOff x="0" y="0"/>
          <a:chExt cx="0" cy="0"/>
        </a:xfrm>
      </p:grpSpPr>
      <p:sp>
        <p:nvSpPr>
          <p:cNvPr id="1877" name="Google Shape;1877;g195a047624c_2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8" name="Google Shape;1878;g195a047624c_2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10b193c416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210b193c416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4"/>
        <p:cNvGrpSpPr/>
        <p:nvPr/>
      </p:nvGrpSpPr>
      <p:grpSpPr>
        <a:xfrm>
          <a:off x="0" y="0"/>
          <a:ext cx="0" cy="0"/>
          <a:chOff x="0" y="0"/>
          <a:chExt cx="0" cy="0"/>
        </a:xfrm>
      </p:grpSpPr>
      <p:sp>
        <p:nvSpPr>
          <p:cNvPr id="1885" name="Google Shape;1885;g195a047624c_2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6" name="Google Shape;1886;g195a047624c_2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2"/>
        <p:cNvGrpSpPr/>
        <p:nvPr/>
      </p:nvGrpSpPr>
      <p:grpSpPr>
        <a:xfrm>
          <a:off x="0" y="0"/>
          <a:ext cx="0" cy="0"/>
          <a:chOff x="0" y="0"/>
          <a:chExt cx="0" cy="0"/>
        </a:xfrm>
      </p:grpSpPr>
      <p:sp>
        <p:nvSpPr>
          <p:cNvPr id="1893" name="Google Shape;1893;g1f488e3f6dc_2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4" name="Google Shape;1894;g1f488e3f6dc_2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2"/>
        <p:cNvGrpSpPr/>
        <p:nvPr/>
      </p:nvGrpSpPr>
      <p:grpSpPr>
        <a:xfrm>
          <a:off x="0" y="0"/>
          <a:ext cx="0" cy="0"/>
          <a:chOff x="0" y="0"/>
          <a:chExt cx="0" cy="0"/>
        </a:xfrm>
      </p:grpSpPr>
      <p:sp>
        <p:nvSpPr>
          <p:cNvPr id="1903" name="Google Shape;1903;g1f15554728f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4" name="Google Shape;1904;g1f15554728f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1"/>
        <p:cNvGrpSpPr/>
        <p:nvPr/>
      </p:nvGrpSpPr>
      <p:grpSpPr>
        <a:xfrm>
          <a:off x="0" y="0"/>
          <a:ext cx="0" cy="0"/>
          <a:chOff x="0" y="0"/>
          <a:chExt cx="0" cy="0"/>
        </a:xfrm>
      </p:grpSpPr>
      <p:sp>
        <p:nvSpPr>
          <p:cNvPr id="1912" name="Google Shape;1912;g1f15554728f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3" name="Google Shape;1913;g1f15554728f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9"/>
        <p:cNvGrpSpPr/>
        <p:nvPr/>
      </p:nvGrpSpPr>
      <p:grpSpPr>
        <a:xfrm>
          <a:off x="0" y="0"/>
          <a:ext cx="0" cy="0"/>
          <a:chOff x="0" y="0"/>
          <a:chExt cx="0" cy="0"/>
        </a:xfrm>
      </p:grpSpPr>
      <p:sp>
        <p:nvSpPr>
          <p:cNvPr id="1920" name="Google Shape;1920;g1f15554728f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1" name="Google Shape;1921;g1f15554728f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8"/>
        <p:cNvGrpSpPr/>
        <p:nvPr/>
      </p:nvGrpSpPr>
      <p:grpSpPr>
        <a:xfrm>
          <a:off x="0" y="0"/>
          <a:ext cx="0" cy="0"/>
          <a:chOff x="0" y="0"/>
          <a:chExt cx="0" cy="0"/>
        </a:xfrm>
      </p:grpSpPr>
      <p:sp>
        <p:nvSpPr>
          <p:cNvPr id="1929" name="Google Shape;1929;g1f15554728f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0" name="Google Shape;1930;g1f15554728f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1f15554728f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1f15554728f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a:solidFill>
                  <a:schemeClr val="dk1"/>
                </a:solidFill>
              </a:rPr>
              <a:t>Insert Testing Set Up CONOPS</a:t>
            </a:r>
            <a:endParaRPr sz="1400">
              <a:solidFill>
                <a:schemeClr val="dk1"/>
              </a:solidFill>
            </a:endParaRPr>
          </a:p>
          <a:p>
            <a:pPr marL="0" lvl="0" indent="0" algn="ctr" rtl="0">
              <a:spcBef>
                <a:spcPts val="0"/>
              </a:spcBef>
              <a:spcAft>
                <a:spcPts val="0"/>
              </a:spcAft>
              <a:buNone/>
            </a:pP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Verify frame rate and latency values are within threshold</a:t>
            </a: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Administer the MSSQ to the user</a:t>
            </a:r>
            <a:endParaRPr sz="1400">
              <a:solidFill>
                <a:schemeClr val="dk1"/>
              </a:solidFill>
            </a:endParaRPr>
          </a:p>
          <a:p>
            <a:pPr marL="0" lvl="0" indent="0" algn="ctr" rtl="0">
              <a:spcBef>
                <a:spcPts val="0"/>
              </a:spcBef>
              <a:spcAft>
                <a:spcPts val="0"/>
              </a:spcAft>
              <a:buNone/>
            </a:pPr>
            <a:r>
              <a:rPr lang="en" sz="1400">
                <a:solidFill>
                  <a:schemeClr val="dk1"/>
                </a:solidFill>
              </a:rPr>
              <a:t>– use MSQ (full - 28 questions) every 5 min and shortened MSQ (general discomfort &amp; nausea) every 1 min from 1 to 20 min</a:t>
            </a:r>
            <a:endParaRPr sz="1400">
              <a:solidFill>
                <a:schemeClr val="dk1"/>
              </a:solidFill>
            </a:endParaRPr>
          </a:p>
          <a:p>
            <a:pPr marL="457200" lvl="0" indent="0" algn="l" rtl="0">
              <a:spcBef>
                <a:spcPts val="0"/>
              </a:spcBef>
              <a:spcAft>
                <a:spcPts val="0"/>
              </a:spcAft>
              <a:buNone/>
            </a:pPr>
            <a:r>
              <a:rPr lang="en" sz="1400">
                <a:solidFill>
                  <a:schemeClr val="dk1"/>
                </a:solidFill>
              </a:rPr>
              <a:t>– cancellation: if 2 ‘moderate’s (or above) in a row for nausea symptom, terminate simulation</a:t>
            </a: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After 10 subjects are tested, analyze the MSSQ results of the subjects and determine a MSSQ percentile cutoff that would refuse subjects above this line</a:t>
            </a:r>
            <a:endParaRPr sz="1400">
              <a:solidFill>
                <a:schemeClr val="dk1"/>
              </a:solidFill>
            </a:endParaRPr>
          </a:p>
          <a:p>
            <a:pPr marL="457200" lvl="0" indent="-317500" algn="l" rtl="0">
              <a:spcBef>
                <a:spcPts val="0"/>
              </a:spcBef>
              <a:spcAft>
                <a:spcPts val="0"/>
              </a:spcAft>
              <a:buClr>
                <a:schemeClr val="dk1"/>
              </a:buClr>
              <a:buSzPts val="1400"/>
              <a:buChar char="-"/>
            </a:pPr>
            <a:endParaRPr sz="1400">
              <a:solidFill>
                <a:schemeClr val="dk1"/>
              </a:solidFill>
            </a:endParaRPr>
          </a:p>
          <a:p>
            <a:pPr marL="457200" lvl="0" indent="-298450" algn="l" rtl="0">
              <a:spcBef>
                <a:spcPts val="0"/>
              </a:spcBef>
              <a:spcAft>
                <a:spcPts val="0"/>
              </a:spcAft>
              <a:buSzPts val="1100"/>
              <a:buAutoNum type="arabicParenBoth"/>
            </a:pP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3"/>
        <p:cNvGrpSpPr/>
        <p:nvPr/>
      </p:nvGrpSpPr>
      <p:grpSpPr>
        <a:xfrm>
          <a:off x="0" y="0"/>
          <a:ext cx="0" cy="0"/>
          <a:chOff x="0" y="0"/>
          <a:chExt cx="0" cy="0"/>
        </a:xfrm>
      </p:grpSpPr>
      <p:sp>
        <p:nvSpPr>
          <p:cNvPr id="1954" name="Google Shape;1954;g1f15554728f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5" name="Google Shape;1955;g1f15554728f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2"/>
        <p:cNvGrpSpPr/>
        <p:nvPr/>
      </p:nvGrpSpPr>
      <p:grpSpPr>
        <a:xfrm>
          <a:off x="0" y="0"/>
          <a:ext cx="0" cy="0"/>
          <a:chOff x="0" y="0"/>
          <a:chExt cx="0" cy="0"/>
        </a:xfrm>
      </p:grpSpPr>
      <p:sp>
        <p:nvSpPr>
          <p:cNvPr id="1963" name="Google Shape;1963;g1f15554728f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4" name="Google Shape;1964;g1f15554728f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
        <p:cNvGrpSpPr/>
        <p:nvPr/>
      </p:nvGrpSpPr>
      <p:grpSpPr>
        <a:xfrm>
          <a:off x="0" y="0"/>
          <a:ext cx="0" cy="0"/>
          <a:chOff x="0" y="0"/>
          <a:chExt cx="0" cy="0"/>
        </a:xfrm>
      </p:grpSpPr>
      <p:sp>
        <p:nvSpPr>
          <p:cNvPr id="1972" name="Google Shape;1972;g1f15554728f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3" name="Google Shape;1973;g1f15554728f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10b193c416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210b193c416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0"/>
        <p:cNvGrpSpPr/>
        <p:nvPr/>
      </p:nvGrpSpPr>
      <p:grpSpPr>
        <a:xfrm>
          <a:off x="0" y="0"/>
          <a:ext cx="0" cy="0"/>
          <a:chOff x="0" y="0"/>
          <a:chExt cx="0" cy="0"/>
        </a:xfrm>
      </p:grpSpPr>
      <p:sp>
        <p:nvSpPr>
          <p:cNvPr id="1981" name="Google Shape;1981;g1f15554728f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2" name="Google Shape;1982;g1f15554728f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9"/>
        <p:cNvGrpSpPr/>
        <p:nvPr/>
      </p:nvGrpSpPr>
      <p:grpSpPr>
        <a:xfrm>
          <a:off x="0" y="0"/>
          <a:ext cx="0" cy="0"/>
          <a:chOff x="0" y="0"/>
          <a:chExt cx="0" cy="0"/>
        </a:xfrm>
      </p:grpSpPr>
      <p:sp>
        <p:nvSpPr>
          <p:cNvPr id="1990" name="Google Shape;1990;g1f15554728f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1" name="Google Shape;1991;g1f15554728f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1"/>
        <p:cNvGrpSpPr/>
        <p:nvPr/>
      </p:nvGrpSpPr>
      <p:grpSpPr>
        <a:xfrm>
          <a:off x="0" y="0"/>
          <a:ext cx="0" cy="0"/>
          <a:chOff x="0" y="0"/>
          <a:chExt cx="0" cy="0"/>
        </a:xfrm>
      </p:grpSpPr>
      <p:sp>
        <p:nvSpPr>
          <p:cNvPr id="2002" name="Google Shape;2002;g1f15554728f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3" name="Google Shape;2003;g1f15554728f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2"/>
        <p:cNvGrpSpPr/>
        <p:nvPr/>
      </p:nvGrpSpPr>
      <p:grpSpPr>
        <a:xfrm>
          <a:off x="0" y="0"/>
          <a:ext cx="0" cy="0"/>
          <a:chOff x="0" y="0"/>
          <a:chExt cx="0" cy="0"/>
        </a:xfrm>
      </p:grpSpPr>
      <p:sp>
        <p:nvSpPr>
          <p:cNvPr id="2013" name="Google Shape;2013;g1f15554728f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4" name="Google Shape;2014;g1f15554728f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3"/>
        <p:cNvGrpSpPr/>
        <p:nvPr/>
      </p:nvGrpSpPr>
      <p:grpSpPr>
        <a:xfrm>
          <a:off x="0" y="0"/>
          <a:ext cx="0" cy="0"/>
          <a:chOff x="0" y="0"/>
          <a:chExt cx="0" cy="0"/>
        </a:xfrm>
      </p:grpSpPr>
      <p:sp>
        <p:nvSpPr>
          <p:cNvPr id="2024" name="Google Shape;2024;g1f15554728f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5" name="Google Shape;2025;g1f15554728f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2"/>
        <p:cNvGrpSpPr/>
        <p:nvPr/>
      </p:nvGrpSpPr>
      <p:grpSpPr>
        <a:xfrm>
          <a:off x="0" y="0"/>
          <a:ext cx="0" cy="0"/>
          <a:chOff x="0" y="0"/>
          <a:chExt cx="0" cy="0"/>
        </a:xfrm>
      </p:grpSpPr>
      <p:sp>
        <p:nvSpPr>
          <p:cNvPr id="2033" name="Google Shape;2033;g1f15554728f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4" name="Google Shape;2034;g1f15554728f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3"/>
        <p:cNvGrpSpPr/>
        <p:nvPr/>
      </p:nvGrpSpPr>
      <p:grpSpPr>
        <a:xfrm>
          <a:off x="0" y="0"/>
          <a:ext cx="0" cy="0"/>
          <a:chOff x="0" y="0"/>
          <a:chExt cx="0" cy="0"/>
        </a:xfrm>
      </p:grpSpPr>
      <p:sp>
        <p:nvSpPr>
          <p:cNvPr id="2044" name="Google Shape;2044;g1f15554728f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5" name="Google Shape;2045;g1f15554728f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2"/>
        <p:cNvGrpSpPr/>
        <p:nvPr/>
      </p:nvGrpSpPr>
      <p:grpSpPr>
        <a:xfrm>
          <a:off x="0" y="0"/>
          <a:ext cx="0" cy="0"/>
          <a:chOff x="0" y="0"/>
          <a:chExt cx="0" cy="0"/>
        </a:xfrm>
      </p:grpSpPr>
      <p:sp>
        <p:nvSpPr>
          <p:cNvPr id="2053" name="Google Shape;2053;g1f15554728f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4" name="Google Shape;2054;g1f15554728f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0"/>
        <p:cNvGrpSpPr/>
        <p:nvPr/>
      </p:nvGrpSpPr>
      <p:grpSpPr>
        <a:xfrm>
          <a:off x="0" y="0"/>
          <a:ext cx="0" cy="0"/>
          <a:chOff x="0" y="0"/>
          <a:chExt cx="0" cy="0"/>
        </a:xfrm>
      </p:grpSpPr>
      <p:sp>
        <p:nvSpPr>
          <p:cNvPr id="2081" name="Google Shape;2081;g1f15554728f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2" name="Google Shape;2082;g1f15554728f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8"/>
        <p:cNvGrpSpPr/>
        <p:nvPr/>
      </p:nvGrpSpPr>
      <p:grpSpPr>
        <a:xfrm>
          <a:off x="0" y="0"/>
          <a:ext cx="0" cy="0"/>
          <a:chOff x="0" y="0"/>
          <a:chExt cx="0" cy="0"/>
        </a:xfrm>
      </p:grpSpPr>
      <p:sp>
        <p:nvSpPr>
          <p:cNvPr id="2089" name="Google Shape;2089;g1f15554728f_0_3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0" name="Google Shape;2090;g1f15554728f_0_3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Internal goalpost before moving external goalpost</a:t>
            </a: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210b193c416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210b193c416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6"/>
        <p:cNvGrpSpPr/>
        <p:nvPr/>
      </p:nvGrpSpPr>
      <p:grpSpPr>
        <a:xfrm>
          <a:off x="0" y="0"/>
          <a:ext cx="0" cy="0"/>
          <a:chOff x="0" y="0"/>
          <a:chExt cx="0" cy="0"/>
        </a:xfrm>
      </p:grpSpPr>
      <p:sp>
        <p:nvSpPr>
          <p:cNvPr id="2097" name="Google Shape;2097;g1f15554728f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8" name="Google Shape;2098;g1f15554728f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f15554728f_0_4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f15554728f_0_4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4"/>
        <p:cNvGrpSpPr/>
        <p:nvPr/>
      </p:nvGrpSpPr>
      <p:grpSpPr>
        <a:xfrm>
          <a:off x="0" y="0"/>
          <a:ext cx="0" cy="0"/>
          <a:chOff x="0" y="0"/>
          <a:chExt cx="0" cy="0"/>
        </a:xfrm>
      </p:grpSpPr>
      <p:sp>
        <p:nvSpPr>
          <p:cNvPr id="2115" name="Google Shape;2115;g1f488e3f6dc_2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6" name="Google Shape;2116;g1f488e3f6dc_2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4"/>
        <p:cNvGrpSpPr/>
        <p:nvPr/>
      </p:nvGrpSpPr>
      <p:grpSpPr>
        <a:xfrm>
          <a:off x="0" y="0"/>
          <a:ext cx="0" cy="0"/>
          <a:chOff x="0" y="0"/>
          <a:chExt cx="0" cy="0"/>
        </a:xfrm>
      </p:grpSpPr>
      <p:sp>
        <p:nvSpPr>
          <p:cNvPr id="2125" name="Google Shape;2125;g1f488e3f6dc_2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6" name="Google Shape;2126;g1f488e3f6dc_2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2"/>
        <p:cNvGrpSpPr/>
        <p:nvPr/>
      </p:nvGrpSpPr>
      <p:grpSpPr>
        <a:xfrm>
          <a:off x="0" y="0"/>
          <a:ext cx="0" cy="0"/>
          <a:chOff x="0" y="0"/>
          <a:chExt cx="0" cy="0"/>
        </a:xfrm>
      </p:grpSpPr>
      <p:sp>
        <p:nvSpPr>
          <p:cNvPr id="2133" name="Google Shape;2133;g1f15554728f_0_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4" name="Google Shape;2134;g1f15554728f_0_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0"/>
        <p:cNvGrpSpPr/>
        <p:nvPr/>
      </p:nvGrpSpPr>
      <p:grpSpPr>
        <a:xfrm>
          <a:off x="0" y="0"/>
          <a:ext cx="0" cy="0"/>
          <a:chOff x="0" y="0"/>
          <a:chExt cx="0" cy="0"/>
        </a:xfrm>
      </p:grpSpPr>
      <p:sp>
        <p:nvSpPr>
          <p:cNvPr id="2141" name="Google Shape;2141;g1f15554728f_0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2" name="Google Shape;2142;g1f15554728f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8"/>
        <p:cNvGrpSpPr/>
        <p:nvPr/>
      </p:nvGrpSpPr>
      <p:grpSpPr>
        <a:xfrm>
          <a:off x="0" y="0"/>
          <a:ext cx="0" cy="0"/>
          <a:chOff x="0" y="0"/>
          <a:chExt cx="0" cy="0"/>
        </a:xfrm>
      </p:grpSpPr>
      <p:sp>
        <p:nvSpPr>
          <p:cNvPr id="2149" name="Google Shape;2149;g1f15554728f_0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0" name="Google Shape;2150;g1f15554728f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6"/>
        <p:cNvGrpSpPr/>
        <p:nvPr/>
      </p:nvGrpSpPr>
      <p:grpSpPr>
        <a:xfrm>
          <a:off x="0" y="0"/>
          <a:ext cx="0" cy="0"/>
          <a:chOff x="0" y="0"/>
          <a:chExt cx="0" cy="0"/>
        </a:xfrm>
      </p:grpSpPr>
      <p:sp>
        <p:nvSpPr>
          <p:cNvPr id="2157" name="Google Shape;2157;g1f15554728f_0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8" name="Google Shape;2158;g1f15554728f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9"/>
        <p:cNvGrpSpPr/>
        <p:nvPr/>
      </p:nvGrpSpPr>
      <p:grpSpPr>
        <a:xfrm>
          <a:off x="0" y="0"/>
          <a:ext cx="0" cy="0"/>
          <a:chOff x="0" y="0"/>
          <a:chExt cx="0" cy="0"/>
        </a:xfrm>
      </p:grpSpPr>
      <p:sp>
        <p:nvSpPr>
          <p:cNvPr id="2190" name="Google Shape;2190;g1922ac54782_2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1" name="Google Shape;2191;g1922ac54782_2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7"/>
        <p:cNvGrpSpPr/>
        <p:nvPr/>
      </p:nvGrpSpPr>
      <p:grpSpPr>
        <a:xfrm>
          <a:off x="0" y="0"/>
          <a:ext cx="0" cy="0"/>
          <a:chOff x="0" y="0"/>
          <a:chExt cx="0" cy="0"/>
        </a:xfrm>
      </p:grpSpPr>
      <p:sp>
        <p:nvSpPr>
          <p:cNvPr id="2198" name="Google Shape;2198;g189ab919c72_1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9" name="Google Shape;2199;g189ab919c72_1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210b193c416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210b193c416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7"/>
        <p:cNvGrpSpPr/>
        <p:nvPr/>
      </p:nvGrpSpPr>
      <p:grpSpPr>
        <a:xfrm>
          <a:off x="0" y="0"/>
          <a:ext cx="0" cy="0"/>
          <a:chOff x="0" y="0"/>
          <a:chExt cx="0" cy="0"/>
        </a:xfrm>
      </p:grpSpPr>
      <p:sp>
        <p:nvSpPr>
          <p:cNvPr id="2228" name="Google Shape;2228;g189ab919c72_1_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9" name="Google Shape;2229;g189ab919c72_1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3"/>
        <p:cNvGrpSpPr/>
        <p:nvPr/>
      </p:nvGrpSpPr>
      <p:grpSpPr>
        <a:xfrm>
          <a:off x="0" y="0"/>
          <a:ext cx="0" cy="0"/>
          <a:chOff x="0" y="0"/>
          <a:chExt cx="0" cy="0"/>
        </a:xfrm>
      </p:grpSpPr>
      <p:sp>
        <p:nvSpPr>
          <p:cNvPr id="2264" name="Google Shape;2264;g189ab919c72_1_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5" name="Google Shape;2265;g189ab919c72_1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7"/>
        <p:cNvGrpSpPr/>
        <p:nvPr/>
      </p:nvGrpSpPr>
      <p:grpSpPr>
        <a:xfrm>
          <a:off x="0" y="0"/>
          <a:ext cx="0" cy="0"/>
          <a:chOff x="0" y="0"/>
          <a:chExt cx="0" cy="0"/>
        </a:xfrm>
      </p:grpSpPr>
      <p:sp>
        <p:nvSpPr>
          <p:cNvPr id="2288" name="Google Shape;2288;g189ab919c72_1_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9" name="Google Shape;2289;g189ab919c72_1_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210b193c416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210b193c416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195a047624c_9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195a047624c_9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188842c79a8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188842c79a8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Major changes to design: none yet. Revising the integratability of 7 different tracked objects and whether they will all run together</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188842c79a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188842c79a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Changes to design: specifically set on peak near shackleton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56c61592f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56c61592f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1f488e3f6dc_2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1f488e3f6dc_2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15f734d45a7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15f734d45a7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Nunito"/>
                <a:ea typeface="Nunito"/>
                <a:cs typeface="Nunito"/>
                <a:sym typeface="Nunito"/>
              </a:rPr>
              <a:t>HR support equipment shall track user actions/interactions with utilized tools and integrate with virtual reality instruments</a:t>
            </a:r>
            <a:endParaRPr>
              <a:solidFill>
                <a:schemeClr val="dk1"/>
              </a:solidFill>
              <a:latin typeface="Nunito"/>
              <a:ea typeface="Nunito"/>
              <a:cs typeface="Nunito"/>
              <a:sym typeface="Nunito"/>
            </a:endParaRPr>
          </a:p>
          <a:p>
            <a:pPr marL="0" lvl="0" indent="0" algn="l" rtl="0">
              <a:spcBef>
                <a:spcPts val="0"/>
              </a:spcBef>
              <a:spcAft>
                <a:spcPts val="0"/>
              </a:spcAft>
              <a:buNone/>
            </a:pPr>
            <a:r>
              <a:rPr lang="en">
                <a:solidFill>
                  <a:schemeClr val="dk1"/>
                </a:solidFill>
                <a:latin typeface="Nunito"/>
                <a:ea typeface="Nunito"/>
                <a:cs typeface="Nunito"/>
                <a:sym typeface="Nunito"/>
              </a:rPr>
              <a:t>User-associated equipment shall integrate such that all equipment does not impede on overall functionality or safety </a:t>
            </a:r>
            <a:endParaRPr>
              <a:solidFill>
                <a:schemeClr val="dk1"/>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r>
              <a:rPr lang="en">
                <a:solidFill>
                  <a:schemeClr val="dk1"/>
                </a:solidFill>
                <a:latin typeface="Nunito"/>
                <a:ea typeface="Nunito"/>
                <a:cs typeface="Nunito"/>
                <a:sym typeface="Nunito"/>
              </a:rPr>
              <a:t>Training simulation will utilize a virtual environment that is recognizable by the user as a lunar surface and must integrate with the real-world equipment</a:t>
            </a:r>
            <a:endParaRPr>
              <a:solidFill>
                <a:schemeClr val="dk1"/>
              </a:solidFill>
              <a:latin typeface="Nunito"/>
              <a:ea typeface="Nunito"/>
              <a:cs typeface="Nunito"/>
              <a:sym typeface="Nunito"/>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16dee8b18b3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16dee8b18b3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1f0362596fc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1f0362596fc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000"/>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1f39abab6a2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1f39abab6a2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Map of tests to requirements can be found in backup slides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2118d98d47e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2118d98d47e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Major changes: none, we are currently on track.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2118d98d47e_3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2118d98d47e_3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Wip (needs replacing)</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2118d98d47e_3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2118d98d47e_3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16dee8b18b3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4" name="Google Shape;644;g16dee8b18b3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18265459a8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18265459a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5ad4a9c697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5ad4a9c69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20f5d154a61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20f5d154a61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1f0362596fc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1f0362596fc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1f0362596fc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 name="Google Shape;698;g1f0362596fc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20fce6c8d7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 name="Google Shape;715;g20fce6c8d7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Pre-requisite test plans/data that indicate this test can be successful </a:t>
            </a:r>
            <a:endParaRPr/>
          </a:p>
          <a:p>
            <a:pPr marL="0" lvl="0" indent="0" algn="l" rtl="0">
              <a:spcBef>
                <a:spcPts val="0"/>
              </a:spcBef>
              <a:spcAft>
                <a:spcPts val="0"/>
              </a:spcAft>
              <a:buNone/>
            </a:pPr>
            <a:endParaRPr/>
          </a:p>
          <a:p>
            <a:pPr marL="0" lvl="0" indent="0" algn="l" rtl="0">
              <a:spcBef>
                <a:spcPts val="0"/>
              </a:spcBef>
              <a:spcAft>
                <a:spcPts val="0"/>
              </a:spcAft>
              <a:buNone/>
            </a:pPr>
            <a:r>
              <a:rPr lang="en"/>
              <a:t>AM</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1f0362596fc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 name="Google Shape;730;g1f0362596fc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g20ffe039371_8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6" name="Google Shape;746;g20ffe039371_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Talk about how these are test based results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20ffe039371_8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g20ffe039371_8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Look at jasmins TRR to create a visual for this </a:t>
            </a:r>
            <a:endParaRPr/>
          </a:p>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20ffe039371_8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20ffe039371_8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Look at jasmins TRR to create a visual for this </a:t>
            </a:r>
            <a:endParaRPr/>
          </a:p>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g20fce6c8d78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5" name="Google Shape;865;g20fce6c8d78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g1f488e4d8cb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0" name="Google Shape;880;g1f488e4d8cb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Lily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5ad4a9c69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5ad4a9c69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g1f488e4d8cb_5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8" name="Google Shape;898;g1f488e4d8cb_5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g1f0362596fc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9" name="Google Shape;919;g1f0362596fc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18265459a8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18265459a8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Thomas - </a:t>
            </a:r>
            <a:r>
              <a:rPr lang="en" sz="1400">
                <a:solidFill>
                  <a:srgbClr val="595959"/>
                </a:solidFill>
                <a:latin typeface="Nunito"/>
                <a:ea typeface="Nunito"/>
                <a:cs typeface="Nunito"/>
                <a:sym typeface="Nunito"/>
              </a:rPr>
              <a:t>Thomas(test2):What is being tested and why: rationale for performing the test in terms of reqs to be verified or mission objectives to be validated</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g20f5cd4451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0" name="Google Shape;950;g20f5cd4451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Andrew</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188842c79a8_1_6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6" name="Google Shape;966;g188842c79a8_1_6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Geoff/Hannah</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g1f488e3f6dc_2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2" name="Google Shape;982;g1f488e3f6dc_2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Geoff</a:t>
            </a:r>
            <a:endParaRPr/>
          </a:p>
          <a:p>
            <a:pPr marL="0" lvl="0" indent="0" algn="l" rtl="0">
              <a:spcBef>
                <a:spcPts val="0"/>
              </a:spcBef>
              <a:spcAft>
                <a:spcPts val="0"/>
              </a:spcAft>
              <a:buNone/>
            </a:pPr>
            <a:r>
              <a:rPr lang="en" b="1"/>
              <a:t>Presenter → reminder that the first number is the functional requirement the derived requirement falls under</a:t>
            </a:r>
            <a:endParaRPr b="1"/>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Google Shape;996;g1f15554728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7" name="Google Shape;997;g1f15554728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400" b="1" i="1">
                <a:solidFill>
                  <a:schemeClr val="dk1"/>
                </a:solidFill>
              </a:rPr>
              <a:t>What is it?</a:t>
            </a:r>
            <a:endParaRPr sz="1400" b="1" i="1">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Human in the Loop (HITL) testing is a form of testing prototypes by having humans evaluate specific qualities of the prototype. </a:t>
            </a: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By providing feedback on these metrics, engineers can better refine their prototype so that is more efficient and effective at its desired purpose</a:t>
            </a:r>
            <a:endParaRPr sz="1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g1f128fa2756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4" name="Google Shape;1014;g1f128fa2756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g1f128fa2756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9" name="Google Shape;1039;g1f128fa2756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g1f488e3f6dc_2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6" name="Google Shape;1086;g1f488e3f6dc_2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Geoff to add audio</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56c61592f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56c61592f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software that “will” be developed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g20ffe039371_1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8" name="Google Shape;1108;g20ffe039371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 Read out biometric data to mission control</a:t>
            </a:r>
            <a:endParaRPr/>
          </a:p>
          <a:p>
            <a:pPr marL="0" lvl="0" indent="0" algn="l" rtl="0">
              <a:spcBef>
                <a:spcPts val="0"/>
              </a:spcBef>
              <a:spcAft>
                <a:spcPts val="0"/>
              </a:spcAft>
              <a:buNone/>
            </a:pPr>
            <a:r>
              <a:rPr lang="en"/>
              <a:t>2) Survey the environment, locate sampling areas</a:t>
            </a:r>
            <a:endParaRPr/>
          </a:p>
          <a:p>
            <a:pPr marL="0" lvl="0" indent="0" algn="l" rtl="0">
              <a:spcBef>
                <a:spcPts val="0"/>
              </a:spcBef>
              <a:spcAft>
                <a:spcPts val="0"/>
              </a:spcAft>
              <a:buNone/>
            </a:pPr>
            <a:r>
              <a:rPr lang="en"/>
              <a:t>3) Navigate to rover, obtain proper equipment</a:t>
            </a:r>
            <a:endParaRPr/>
          </a:p>
          <a:p>
            <a:pPr marL="0" lvl="0" indent="0" algn="l" rtl="0">
              <a:spcBef>
                <a:spcPts val="0"/>
              </a:spcBef>
              <a:spcAft>
                <a:spcPts val="0"/>
              </a:spcAft>
              <a:buNone/>
            </a:pPr>
            <a:r>
              <a:rPr lang="en"/>
              <a:t>4) Regolith and small pebble collection</a:t>
            </a:r>
            <a:endParaRPr/>
          </a:p>
          <a:p>
            <a:pPr marL="0" lvl="0" indent="0" algn="l" rtl="0">
              <a:spcBef>
                <a:spcPts val="0"/>
              </a:spcBef>
              <a:spcAft>
                <a:spcPts val="0"/>
              </a:spcAft>
              <a:buNone/>
            </a:pPr>
            <a:r>
              <a:rPr lang="en"/>
              <a:t>5) Large rock sample collection</a:t>
            </a:r>
            <a:endParaRPr/>
          </a:p>
          <a:p>
            <a:pPr marL="0" lvl="0" indent="0" algn="l" rtl="0">
              <a:spcBef>
                <a:spcPts val="0"/>
              </a:spcBef>
              <a:spcAft>
                <a:spcPts val="0"/>
              </a:spcAft>
              <a:buNone/>
            </a:pPr>
            <a:r>
              <a:rPr lang="en"/>
              <a:t>6) Bring box to rover for transport</a:t>
            </a:r>
            <a:endParaRPr/>
          </a:p>
          <a:p>
            <a:pPr marL="0" lvl="0" indent="0" algn="l" rtl="0">
              <a:spcBef>
                <a:spcPts val="0"/>
              </a:spcBef>
              <a:spcAft>
                <a:spcPts val="0"/>
              </a:spcAft>
              <a:buNone/>
            </a:pPr>
            <a:endParaRPr/>
          </a:p>
          <a:p>
            <a:pPr marL="0" lvl="0" indent="0" algn="l" rtl="0">
              <a:spcBef>
                <a:spcPts val="0"/>
              </a:spcBef>
              <a:spcAft>
                <a:spcPts val="0"/>
              </a:spcAft>
              <a:buNone/>
            </a:pPr>
            <a:r>
              <a:rPr lang="en"/>
              <a:t>Above steps are related to the user task outline, (see </a:t>
            </a:r>
            <a:r>
              <a:rPr lang="en" u="sng">
                <a:solidFill>
                  <a:schemeClr val="hlink"/>
                </a:solidFill>
                <a:hlinkClick r:id="rId3"/>
              </a:rPr>
              <a:t>this</a:t>
            </a:r>
            <a:r>
              <a:rPr lang="en"/>
              <a:t> document)</a:t>
            </a:r>
            <a:endParaRPr/>
          </a:p>
          <a:p>
            <a:pPr marL="0" lvl="0" indent="0" algn="l" rtl="0">
              <a:spcBef>
                <a:spcPts val="0"/>
              </a:spcBef>
              <a:spcAft>
                <a:spcPts val="0"/>
              </a:spcAft>
              <a:buNone/>
            </a:pPr>
            <a:r>
              <a:rPr lang="en"/>
              <a:t>I know Jasmine said maybe to remove the setup and exiting the sim panels, however if I recall correctly, when making the first ConOps for PDR, Dr. Anderson explicitly told me to include the full user experience, including taking on and off the hardware. I think it could be a good idea to run this version of the ConOps by Dr. Anderson and get her input before we start consolidating the panels too much, because I want to make sure that we show our distinct built in capabilities in this ConOps.</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0"/>
        <p:cNvGrpSpPr/>
        <p:nvPr/>
      </p:nvGrpSpPr>
      <p:grpSpPr>
        <a:xfrm>
          <a:off x="0" y="0"/>
          <a:ext cx="0" cy="0"/>
          <a:chOff x="0" y="0"/>
          <a:chExt cx="0" cy="0"/>
        </a:xfrm>
      </p:grpSpPr>
      <p:sp>
        <p:nvSpPr>
          <p:cNvPr id="1181" name="Google Shape;1181;g20fce6c8d78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2" name="Google Shape;1182;g20fce6c8d78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g1f44fcf07c6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8" name="Google Shape;1198;g1f44fcf07c6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p:cNvGrpSpPr/>
        <p:nvPr/>
      </p:nvGrpSpPr>
      <p:grpSpPr>
        <a:xfrm>
          <a:off x="0" y="0"/>
          <a:ext cx="0" cy="0"/>
          <a:chOff x="0" y="0"/>
          <a:chExt cx="0" cy="0"/>
        </a:xfrm>
      </p:grpSpPr>
      <p:sp>
        <p:nvSpPr>
          <p:cNvPr id="1213" name="Google Shape;1213;g20f5d154a61_1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4" name="Google Shape;1214;g20f5d154a61_1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Lily</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0"/>
        <p:cNvGrpSpPr/>
        <p:nvPr/>
      </p:nvGrpSpPr>
      <p:grpSpPr>
        <a:xfrm>
          <a:off x="0" y="0"/>
          <a:ext cx="0" cy="0"/>
          <a:chOff x="0" y="0"/>
          <a:chExt cx="0" cy="0"/>
        </a:xfrm>
      </p:grpSpPr>
      <p:sp>
        <p:nvSpPr>
          <p:cNvPr id="1231" name="Google Shape;1231;g20f5d154a61_1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2" name="Google Shape;1232;g20f5d154a61_1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Lily- At this point, we will have verified that the environment looks like the moon, has real world objects incorporated, EVA parameters via the HUD all through inspection. The most important risk that test 2 will cover is motion sickness which is likely caused by lag and similar variables. Thus, a HITL will tie together the safety requirements- not that we just met latency/frame rate values, but with a human, they are at acceptable values. Presenter should discuss that this is a critical project element and failure to implement all aspects without motion sickness will result in failure of project as a whole</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16dee8b18b3_1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1" name="Google Shape;1251;g16dee8b18b3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2"/>
        <p:cNvGrpSpPr/>
        <p:nvPr/>
      </p:nvGrpSpPr>
      <p:grpSpPr>
        <a:xfrm>
          <a:off x="0" y="0"/>
          <a:ext cx="0" cy="0"/>
          <a:chOff x="0" y="0"/>
          <a:chExt cx="0" cy="0"/>
        </a:xfrm>
      </p:grpSpPr>
      <p:sp>
        <p:nvSpPr>
          <p:cNvPr id="1263" name="Google Shape;1263;g20f5d154a61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4" name="Google Shape;1264;g20f5d154a61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20f5d154a61_2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20f5d154a61_2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Feedback from Anderson: Show part replacement plan for trackers/base stations</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6"/>
        <p:cNvGrpSpPr/>
        <p:nvPr/>
      </p:nvGrpSpPr>
      <p:grpSpPr>
        <a:xfrm>
          <a:off x="0" y="0"/>
          <a:ext cx="0" cy="0"/>
          <a:chOff x="0" y="0"/>
          <a:chExt cx="0" cy="0"/>
        </a:xfrm>
      </p:grpSpPr>
      <p:sp>
        <p:nvSpPr>
          <p:cNvPr id="1297" name="Google Shape;1297;g15ad4a9c697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8" name="Google Shape;1298;g15ad4a9c697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5"/>
        <p:cNvGrpSpPr/>
        <p:nvPr/>
      </p:nvGrpSpPr>
      <p:grpSpPr>
        <a:xfrm>
          <a:off x="0" y="0"/>
          <a:ext cx="0" cy="0"/>
          <a:chOff x="0" y="0"/>
          <a:chExt cx="0" cy="0"/>
        </a:xfrm>
      </p:grpSpPr>
      <p:sp>
        <p:nvSpPr>
          <p:cNvPr id="1306" name="Google Shape;1306;g15d4421eb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7" name="Google Shape;1307;g15d4421eb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908f388f43_2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908f388f43_2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
        <p:cNvGrpSpPr/>
        <p:nvPr/>
      </p:nvGrpSpPr>
      <p:grpSpPr>
        <a:xfrm>
          <a:off x="0" y="0"/>
          <a:ext cx="0" cy="0"/>
          <a:chOff x="0" y="0"/>
          <a:chExt cx="0" cy="0"/>
        </a:xfrm>
      </p:grpSpPr>
      <p:sp>
        <p:nvSpPr>
          <p:cNvPr id="1315" name="Google Shape;1315;g15bebaa193c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6" name="Google Shape;1316;g15bebaa193c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4"/>
        <p:cNvGrpSpPr/>
        <p:nvPr/>
      </p:nvGrpSpPr>
      <p:grpSpPr>
        <a:xfrm>
          <a:off x="0" y="0"/>
          <a:ext cx="0" cy="0"/>
          <a:chOff x="0" y="0"/>
          <a:chExt cx="0" cy="0"/>
        </a:xfrm>
      </p:grpSpPr>
      <p:sp>
        <p:nvSpPr>
          <p:cNvPr id="1325" name="Google Shape;1325;g15d4421eb8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6" name="Google Shape;1326;g15d4421eb8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g192b40eeb16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5" name="Google Shape;1335;g192b40eeb16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1"/>
        <p:cNvGrpSpPr/>
        <p:nvPr/>
      </p:nvGrpSpPr>
      <p:grpSpPr>
        <a:xfrm>
          <a:off x="0" y="0"/>
          <a:ext cx="0" cy="0"/>
          <a:chOff x="0" y="0"/>
          <a:chExt cx="0" cy="0"/>
        </a:xfrm>
      </p:grpSpPr>
      <p:sp>
        <p:nvSpPr>
          <p:cNvPr id="1342" name="Google Shape;1342;g192b40eeb16_0_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3" name="Google Shape;1343;g192b40eeb16_0_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8"/>
        <p:cNvGrpSpPr/>
        <p:nvPr/>
      </p:nvGrpSpPr>
      <p:grpSpPr>
        <a:xfrm>
          <a:off x="0" y="0"/>
          <a:ext cx="0" cy="0"/>
          <a:chOff x="0" y="0"/>
          <a:chExt cx="0" cy="0"/>
        </a:xfrm>
      </p:grpSpPr>
      <p:sp>
        <p:nvSpPr>
          <p:cNvPr id="1349" name="Google Shape;1349;g1922ac54782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0" name="Google Shape;1350;g1922ac54782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6"/>
        <p:cNvGrpSpPr/>
        <p:nvPr/>
      </p:nvGrpSpPr>
      <p:grpSpPr>
        <a:xfrm>
          <a:off x="0" y="0"/>
          <a:ext cx="0" cy="0"/>
          <a:chOff x="0" y="0"/>
          <a:chExt cx="0" cy="0"/>
        </a:xfrm>
      </p:grpSpPr>
      <p:sp>
        <p:nvSpPr>
          <p:cNvPr id="1357" name="Google Shape;1357;g189ab919c72_1_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8" name="Google Shape;1358;g189ab919c72_1_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4"/>
        <p:cNvGrpSpPr/>
        <p:nvPr/>
      </p:nvGrpSpPr>
      <p:grpSpPr>
        <a:xfrm>
          <a:off x="0" y="0"/>
          <a:ext cx="0" cy="0"/>
          <a:chOff x="0" y="0"/>
          <a:chExt cx="0" cy="0"/>
        </a:xfrm>
      </p:grpSpPr>
      <p:sp>
        <p:nvSpPr>
          <p:cNvPr id="1365" name="Google Shape;1365;g15a2f90733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6" name="Google Shape;1366;g15a2f90733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endParaRPr sz="120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6"/>
        <p:cNvGrpSpPr/>
        <p:nvPr/>
      </p:nvGrpSpPr>
      <p:grpSpPr>
        <a:xfrm>
          <a:off x="0" y="0"/>
          <a:ext cx="0" cy="0"/>
          <a:chOff x="0" y="0"/>
          <a:chExt cx="0" cy="0"/>
        </a:xfrm>
      </p:grpSpPr>
      <p:sp>
        <p:nvSpPr>
          <p:cNvPr id="1377" name="Google Shape;1377;g15a2f90733e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8" name="Google Shape;1378;g15a2f90733e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 pic - </a:t>
            </a:r>
            <a:r>
              <a:rPr lang="en">
                <a:solidFill>
                  <a:srgbClr val="969696"/>
                </a:solidFill>
                <a:highlight>
                  <a:schemeClr val="lt1"/>
                </a:highlight>
                <a:latin typeface="Georgia"/>
                <a:ea typeface="Georgia"/>
                <a:cs typeface="Georgia"/>
                <a:sym typeface="Georgia"/>
              </a:rPr>
              <a:t>(Jennifer Spradlin/Air Force Academy)</a:t>
            </a:r>
            <a:endParaRPr>
              <a:solidFill>
                <a:srgbClr val="969696"/>
              </a:solidFill>
              <a:highlight>
                <a:schemeClr val="lt1"/>
              </a:highlight>
              <a:latin typeface="Georgia"/>
              <a:ea typeface="Georgia"/>
              <a:cs typeface="Georgia"/>
              <a:sym typeface="Georgia"/>
            </a:endParaRPr>
          </a:p>
          <a:p>
            <a:pPr marL="0" lvl="0" indent="0" algn="l" rtl="0">
              <a:spcBef>
                <a:spcPts val="0"/>
              </a:spcBef>
              <a:spcAft>
                <a:spcPts val="0"/>
              </a:spcAft>
              <a:buNone/>
            </a:pPr>
            <a:r>
              <a:rPr lang="en">
                <a:solidFill>
                  <a:srgbClr val="969696"/>
                </a:solidFill>
                <a:highlight>
                  <a:schemeClr val="lt1"/>
                </a:highlight>
                <a:latin typeface="Georgia"/>
                <a:ea typeface="Georgia"/>
                <a:cs typeface="Georgia"/>
                <a:sym typeface="Georgia"/>
              </a:rPr>
              <a:t>2nd pic - https://spacecenter.org/how-nasa-uses-virtual-reality-to-train-astronauts/</a:t>
            </a:r>
            <a:endParaRPr>
              <a:solidFill>
                <a:srgbClr val="969696"/>
              </a:solidFill>
              <a:highlight>
                <a:schemeClr val="lt1"/>
              </a:highlight>
              <a:latin typeface="Georgia"/>
              <a:ea typeface="Georgia"/>
              <a:cs typeface="Georgia"/>
              <a:sym typeface="Georgia"/>
            </a:endParaRPr>
          </a:p>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7"/>
        <p:cNvGrpSpPr/>
        <p:nvPr/>
      </p:nvGrpSpPr>
      <p:grpSpPr>
        <a:xfrm>
          <a:off x="0" y="0"/>
          <a:ext cx="0" cy="0"/>
          <a:chOff x="0" y="0"/>
          <a:chExt cx="0" cy="0"/>
        </a:xfrm>
      </p:grpSpPr>
      <p:sp>
        <p:nvSpPr>
          <p:cNvPr id="1388" name="Google Shape;1388;g1908f388f43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9" name="Google Shape;1389;g1908f388f4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5"/>
        <p:cNvGrpSpPr/>
        <p:nvPr/>
      </p:nvGrpSpPr>
      <p:grpSpPr>
        <a:xfrm>
          <a:off x="0" y="0"/>
          <a:ext cx="0" cy="0"/>
          <a:chOff x="0" y="0"/>
          <a:chExt cx="0" cy="0"/>
        </a:xfrm>
      </p:grpSpPr>
      <p:sp>
        <p:nvSpPr>
          <p:cNvPr id="1396" name="Google Shape;1396;g18e074b5195_5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7" name="Google Shape;1397;g18e074b5195_5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0fce6c8d78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20fce6c8d78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2"/>
        <p:cNvGrpSpPr/>
        <p:nvPr/>
      </p:nvGrpSpPr>
      <p:grpSpPr>
        <a:xfrm>
          <a:off x="0" y="0"/>
          <a:ext cx="0" cy="0"/>
          <a:chOff x="0" y="0"/>
          <a:chExt cx="0" cy="0"/>
        </a:xfrm>
      </p:grpSpPr>
      <p:sp>
        <p:nvSpPr>
          <p:cNvPr id="1403" name="Google Shape;1403;g18e074b5195_5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4" name="Google Shape;1404;g18e074b5195_5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9"/>
        <p:cNvGrpSpPr/>
        <p:nvPr/>
      </p:nvGrpSpPr>
      <p:grpSpPr>
        <a:xfrm>
          <a:off x="0" y="0"/>
          <a:ext cx="0" cy="0"/>
          <a:chOff x="0" y="0"/>
          <a:chExt cx="0" cy="0"/>
        </a:xfrm>
      </p:grpSpPr>
      <p:sp>
        <p:nvSpPr>
          <p:cNvPr id="1410" name="Google Shape;1410;g18e074b5195_5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1" name="Google Shape;1411;g18e074b5195_5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6"/>
        <p:cNvGrpSpPr/>
        <p:nvPr/>
      </p:nvGrpSpPr>
      <p:grpSpPr>
        <a:xfrm>
          <a:off x="0" y="0"/>
          <a:ext cx="0" cy="0"/>
          <a:chOff x="0" y="0"/>
          <a:chExt cx="0" cy="0"/>
        </a:xfrm>
      </p:grpSpPr>
      <p:sp>
        <p:nvSpPr>
          <p:cNvPr id="1417" name="Google Shape;1417;g18e074b5195_5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8" name="Google Shape;1418;g18e074b5195_5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3"/>
        <p:cNvGrpSpPr/>
        <p:nvPr/>
      </p:nvGrpSpPr>
      <p:grpSpPr>
        <a:xfrm>
          <a:off x="0" y="0"/>
          <a:ext cx="0" cy="0"/>
          <a:chOff x="0" y="0"/>
          <a:chExt cx="0" cy="0"/>
        </a:xfrm>
      </p:grpSpPr>
      <p:sp>
        <p:nvSpPr>
          <p:cNvPr id="1424" name="Google Shape;1424;g1f488e4d8cb_3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5" name="Google Shape;1425;g1f488e4d8cb_3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0"/>
        <p:cNvGrpSpPr/>
        <p:nvPr/>
      </p:nvGrpSpPr>
      <p:grpSpPr>
        <a:xfrm>
          <a:off x="0" y="0"/>
          <a:ext cx="0" cy="0"/>
          <a:chOff x="0" y="0"/>
          <a:chExt cx="0" cy="0"/>
        </a:xfrm>
      </p:grpSpPr>
      <p:sp>
        <p:nvSpPr>
          <p:cNvPr id="1431" name="Google Shape;1431;g1f488e3f6dc_2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2" name="Google Shape;1432;g1f488e3f6dc_2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3"/>
        <p:cNvGrpSpPr/>
        <p:nvPr/>
      </p:nvGrpSpPr>
      <p:grpSpPr>
        <a:xfrm>
          <a:off x="0" y="0"/>
          <a:ext cx="0" cy="0"/>
          <a:chOff x="0" y="0"/>
          <a:chExt cx="0" cy="0"/>
        </a:xfrm>
      </p:grpSpPr>
      <p:sp>
        <p:nvSpPr>
          <p:cNvPr id="1444" name="Google Shape;1444;g1f488e4d8cb_3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5" name="Google Shape;1445;g1f488e4d8cb_3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000"/>
          </a:p>
          <a:p>
            <a:pPr marL="0" lvl="0" indent="0" algn="l"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2"/>
        <p:cNvGrpSpPr/>
        <p:nvPr/>
      </p:nvGrpSpPr>
      <p:grpSpPr>
        <a:xfrm>
          <a:off x="0" y="0"/>
          <a:ext cx="0" cy="0"/>
          <a:chOff x="0" y="0"/>
          <a:chExt cx="0" cy="0"/>
        </a:xfrm>
      </p:grpSpPr>
      <p:sp>
        <p:nvSpPr>
          <p:cNvPr id="1453" name="Google Shape;1453;g1f488e4d8cb_3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4" name="Google Shape;1454;g1f488e4d8cb_3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1"/>
        <p:cNvGrpSpPr/>
        <p:nvPr/>
      </p:nvGrpSpPr>
      <p:grpSpPr>
        <a:xfrm>
          <a:off x="0" y="0"/>
          <a:ext cx="0" cy="0"/>
          <a:chOff x="0" y="0"/>
          <a:chExt cx="0" cy="0"/>
        </a:xfrm>
      </p:grpSpPr>
      <p:sp>
        <p:nvSpPr>
          <p:cNvPr id="1462" name="Google Shape;1462;g1f488e4d8cb_3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3" name="Google Shape;1463;g1f488e4d8cb_3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Procedures and pass/fail criteria</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0"/>
        <p:cNvGrpSpPr/>
        <p:nvPr/>
      </p:nvGrpSpPr>
      <p:grpSpPr>
        <a:xfrm>
          <a:off x="0" y="0"/>
          <a:ext cx="0" cy="0"/>
          <a:chOff x="0" y="0"/>
          <a:chExt cx="0" cy="0"/>
        </a:xfrm>
      </p:grpSpPr>
      <p:sp>
        <p:nvSpPr>
          <p:cNvPr id="1471" name="Google Shape;1471;g1f488e4d8cb_3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2" name="Google Shape;1472;g1f488e4d8cb_3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Procedures and pass/fail criteria</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8"/>
        <p:cNvGrpSpPr/>
        <p:nvPr/>
      </p:nvGrpSpPr>
      <p:grpSpPr>
        <a:xfrm>
          <a:off x="0" y="0"/>
          <a:ext cx="0" cy="0"/>
          <a:chOff x="0" y="0"/>
          <a:chExt cx="0" cy="0"/>
        </a:xfrm>
      </p:grpSpPr>
      <p:sp>
        <p:nvSpPr>
          <p:cNvPr id="1479" name="Google Shape;1479;g1f488e4d8cb_3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0" name="Google Shape;1480;g1f488e4d8cb_3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6dee8b18b3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16dee8b18b3_1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a:solidFill>
                  <a:srgbClr val="595959"/>
                </a:solidFill>
                <a:latin typeface="Nunito"/>
                <a:ea typeface="Nunito"/>
                <a:cs typeface="Nunito"/>
                <a:sym typeface="Nunito"/>
              </a:rPr>
              <a:t>Levels of success → specific quantitative objectives?</a:t>
            </a:r>
            <a:endParaRPr sz="1800">
              <a:solidFill>
                <a:srgbClr val="595959"/>
              </a:solidFill>
              <a:latin typeface="Nunito"/>
              <a:ea typeface="Nunito"/>
              <a:cs typeface="Nunito"/>
              <a:sym typeface="Nunito"/>
            </a:endParaRPr>
          </a:p>
          <a:p>
            <a:pPr marL="0" lvl="0" indent="0" algn="l" rtl="0">
              <a:spcBef>
                <a:spcPts val="120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7"/>
        <p:cNvGrpSpPr/>
        <p:nvPr/>
      </p:nvGrpSpPr>
      <p:grpSpPr>
        <a:xfrm>
          <a:off x="0" y="0"/>
          <a:ext cx="0" cy="0"/>
          <a:chOff x="0" y="0"/>
          <a:chExt cx="0" cy="0"/>
        </a:xfrm>
      </p:grpSpPr>
      <p:sp>
        <p:nvSpPr>
          <p:cNvPr id="1488" name="Google Shape;1488;g1f488e4d8cb_3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9" name="Google Shape;1489;g1f488e4d8cb_3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g1f488e4d8cb_3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7" name="Google Shape;1497;g1f488e4d8cb_3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g1f488e4d8cb_3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6" name="Google Shape;1506;g1f488e4d8cb_3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2"/>
        <p:cNvGrpSpPr/>
        <p:nvPr/>
      </p:nvGrpSpPr>
      <p:grpSpPr>
        <a:xfrm>
          <a:off x="0" y="0"/>
          <a:ext cx="0" cy="0"/>
          <a:chOff x="0" y="0"/>
          <a:chExt cx="0" cy="0"/>
        </a:xfrm>
      </p:grpSpPr>
      <p:sp>
        <p:nvSpPr>
          <p:cNvPr id="1513" name="Google Shape;1513;g1f488e4d8cb_3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4" name="Google Shape;1514;g1f488e4d8cb_3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1"/>
        <p:cNvGrpSpPr/>
        <p:nvPr/>
      </p:nvGrpSpPr>
      <p:grpSpPr>
        <a:xfrm>
          <a:off x="0" y="0"/>
          <a:ext cx="0" cy="0"/>
          <a:chOff x="0" y="0"/>
          <a:chExt cx="0" cy="0"/>
        </a:xfrm>
      </p:grpSpPr>
      <p:sp>
        <p:nvSpPr>
          <p:cNvPr id="1522" name="Google Shape;1522;g1f488e4d8cb_3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3" name="Google Shape;1523;g1f488e4d8cb_3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0"/>
        <p:cNvGrpSpPr/>
        <p:nvPr/>
      </p:nvGrpSpPr>
      <p:grpSpPr>
        <a:xfrm>
          <a:off x="0" y="0"/>
          <a:ext cx="0" cy="0"/>
          <a:chOff x="0" y="0"/>
          <a:chExt cx="0" cy="0"/>
        </a:xfrm>
      </p:grpSpPr>
      <p:sp>
        <p:nvSpPr>
          <p:cNvPr id="1531" name="Google Shape;1531;g1f488e4d8cb_3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2" name="Google Shape;1532;g1f488e4d8cb_3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1f488e4d8cb_3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1f488e4d8cb_3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7"/>
        <p:cNvGrpSpPr/>
        <p:nvPr/>
      </p:nvGrpSpPr>
      <p:grpSpPr>
        <a:xfrm>
          <a:off x="0" y="0"/>
          <a:ext cx="0" cy="0"/>
          <a:chOff x="0" y="0"/>
          <a:chExt cx="0" cy="0"/>
        </a:xfrm>
      </p:grpSpPr>
      <p:sp>
        <p:nvSpPr>
          <p:cNvPr id="1548" name="Google Shape;1548;g1f488e4d8cb_3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9" name="Google Shape;1549;g1f488e4d8cb_3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g1f488e4d8cb_3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 name="Google Shape;1558;g1f488e4d8cb_3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5"/>
        <p:cNvGrpSpPr/>
        <p:nvPr/>
      </p:nvGrpSpPr>
      <p:grpSpPr>
        <a:xfrm>
          <a:off x="0" y="0"/>
          <a:ext cx="0" cy="0"/>
          <a:chOff x="0" y="0"/>
          <a:chExt cx="0" cy="0"/>
        </a:xfrm>
      </p:grpSpPr>
      <p:sp>
        <p:nvSpPr>
          <p:cNvPr id="1566" name="Google Shape;1566;g1f488e4d8cb_3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7" name="Google Shape;1567;g1f488e4d8cb_3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922ac54782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1922ac54782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 Read out biometric data to mission control</a:t>
            </a:r>
            <a:endParaRPr/>
          </a:p>
          <a:p>
            <a:pPr marL="0" lvl="0" indent="0" algn="l" rtl="0">
              <a:spcBef>
                <a:spcPts val="0"/>
              </a:spcBef>
              <a:spcAft>
                <a:spcPts val="0"/>
              </a:spcAft>
              <a:buNone/>
            </a:pPr>
            <a:r>
              <a:rPr lang="en"/>
              <a:t>2) Survey the environment, locate sampling areas</a:t>
            </a:r>
            <a:endParaRPr/>
          </a:p>
          <a:p>
            <a:pPr marL="0" lvl="0" indent="0" algn="l" rtl="0">
              <a:spcBef>
                <a:spcPts val="0"/>
              </a:spcBef>
              <a:spcAft>
                <a:spcPts val="0"/>
              </a:spcAft>
              <a:buNone/>
            </a:pPr>
            <a:r>
              <a:rPr lang="en"/>
              <a:t>3) Navigate to rover, obtain proper equipment</a:t>
            </a:r>
            <a:endParaRPr/>
          </a:p>
          <a:p>
            <a:pPr marL="0" lvl="0" indent="0" algn="l" rtl="0">
              <a:spcBef>
                <a:spcPts val="0"/>
              </a:spcBef>
              <a:spcAft>
                <a:spcPts val="0"/>
              </a:spcAft>
              <a:buNone/>
            </a:pPr>
            <a:r>
              <a:rPr lang="en"/>
              <a:t>4) Regolith and small pebble collection</a:t>
            </a:r>
            <a:endParaRPr/>
          </a:p>
          <a:p>
            <a:pPr marL="0" lvl="0" indent="0" algn="l" rtl="0">
              <a:spcBef>
                <a:spcPts val="0"/>
              </a:spcBef>
              <a:spcAft>
                <a:spcPts val="0"/>
              </a:spcAft>
              <a:buNone/>
            </a:pPr>
            <a:r>
              <a:rPr lang="en"/>
              <a:t>5) Large rock sample collection</a:t>
            </a:r>
            <a:endParaRPr/>
          </a:p>
          <a:p>
            <a:pPr marL="0" lvl="0" indent="0" algn="l" rtl="0">
              <a:spcBef>
                <a:spcPts val="0"/>
              </a:spcBef>
              <a:spcAft>
                <a:spcPts val="0"/>
              </a:spcAft>
              <a:buNone/>
            </a:pPr>
            <a:r>
              <a:rPr lang="en"/>
              <a:t>6) Bring box to rover for transport</a:t>
            </a:r>
            <a:endParaRPr/>
          </a:p>
          <a:p>
            <a:pPr marL="0" lvl="0" indent="0" algn="l" rtl="0">
              <a:spcBef>
                <a:spcPts val="0"/>
              </a:spcBef>
              <a:spcAft>
                <a:spcPts val="0"/>
              </a:spcAft>
              <a:buNone/>
            </a:pPr>
            <a:endParaRPr/>
          </a:p>
          <a:p>
            <a:pPr marL="0" lvl="0" indent="0" algn="l" rtl="0">
              <a:spcBef>
                <a:spcPts val="0"/>
              </a:spcBef>
              <a:spcAft>
                <a:spcPts val="0"/>
              </a:spcAft>
              <a:buNone/>
            </a:pPr>
            <a:r>
              <a:rPr lang="en"/>
              <a:t>Above steps are related to the user task outline, (see </a:t>
            </a:r>
            <a:r>
              <a:rPr lang="en" u="sng">
                <a:solidFill>
                  <a:schemeClr val="hlink"/>
                </a:solidFill>
                <a:hlinkClick r:id="rId3"/>
              </a:rPr>
              <a:t>this</a:t>
            </a:r>
            <a:r>
              <a:rPr lang="en"/>
              <a:t> document)</a:t>
            </a:r>
            <a:endParaRPr/>
          </a:p>
          <a:p>
            <a:pPr marL="0" lvl="0" indent="0" algn="l" rtl="0">
              <a:spcBef>
                <a:spcPts val="0"/>
              </a:spcBef>
              <a:spcAft>
                <a:spcPts val="0"/>
              </a:spcAft>
              <a:buNone/>
            </a:pPr>
            <a:r>
              <a:rPr lang="en"/>
              <a:t>I know Jasmine said maybe to remove the setup and exiting the sim panels, however if I recall correctly, when making the first ConOps for PDR, Dr. Anderson explicitly told me to include the full user experience, including taking on and off the hardware. I think it could be a good idea to run this version of the ConOps by Dr. Anderson and get her input before we start consolidating the panels too much, because I want to make sure that we show our distinct built in capabilities in this ConOps.</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4"/>
        <p:cNvGrpSpPr/>
        <p:nvPr/>
      </p:nvGrpSpPr>
      <p:grpSpPr>
        <a:xfrm>
          <a:off x="0" y="0"/>
          <a:ext cx="0" cy="0"/>
          <a:chOff x="0" y="0"/>
          <a:chExt cx="0" cy="0"/>
        </a:xfrm>
      </p:grpSpPr>
      <p:sp>
        <p:nvSpPr>
          <p:cNvPr id="1575" name="Google Shape;1575;g1f488e4d8cb_3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6" name="Google Shape;1576;g1f488e4d8cb_3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3"/>
        <p:cNvGrpSpPr/>
        <p:nvPr/>
      </p:nvGrpSpPr>
      <p:grpSpPr>
        <a:xfrm>
          <a:off x="0" y="0"/>
          <a:ext cx="0" cy="0"/>
          <a:chOff x="0" y="0"/>
          <a:chExt cx="0" cy="0"/>
        </a:xfrm>
      </p:grpSpPr>
      <p:sp>
        <p:nvSpPr>
          <p:cNvPr id="1584" name="Google Shape;1584;g1f488e4d8cb_3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5" name="Google Shape;1585;g1f488e4d8cb_3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2"/>
        <p:cNvGrpSpPr/>
        <p:nvPr/>
      </p:nvGrpSpPr>
      <p:grpSpPr>
        <a:xfrm>
          <a:off x="0" y="0"/>
          <a:ext cx="0" cy="0"/>
          <a:chOff x="0" y="0"/>
          <a:chExt cx="0" cy="0"/>
        </a:xfrm>
      </p:grpSpPr>
      <p:sp>
        <p:nvSpPr>
          <p:cNvPr id="1593" name="Google Shape;1593;g1f488e4d8cb_3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4" name="Google Shape;1594;g1f488e4d8cb_3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1"/>
        <p:cNvGrpSpPr/>
        <p:nvPr/>
      </p:nvGrpSpPr>
      <p:grpSpPr>
        <a:xfrm>
          <a:off x="0" y="0"/>
          <a:ext cx="0" cy="0"/>
          <a:chOff x="0" y="0"/>
          <a:chExt cx="0" cy="0"/>
        </a:xfrm>
      </p:grpSpPr>
      <p:sp>
        <p:nvSpPr>
          <p:cNvPr id="1602" name="Google Shape;1602;g1922ac54782_2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3" name="Google Shape;1603;g1922ac54782_2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1908f388f43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1908f388f43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7"/>
        <p:cNvGrpSpPr/>
        <p:nvPr/>
      </p:nvGrpSpPr>
      <p:grpSpPr>
        <a:xfrm>
          <a:off x="0" y="0"/>
          <a:ext cx="0" cy="0"/>
          <a:chOff x="0" y="0"/>
          <a:chExt cx="0" cy="0"/>
        </a:xfrm>
      </p:grpSpPr>
      <p:sp>
        <p:nvSpPr>
          <p:cNvPr id="1618" name="Google Shape;1618;g1908f388f43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9" name="Google Shape;1619;g1908f388f43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4"/>
        <p:cNvGrpSpPr/>
        <p:nvPr/>
      </p:nvGrpSpPr>
      <p:grpSpPr>
        <a:xfrm>
          <a:off x="0" y="0"/>
          <a:ext cx="0" cy="0"/>
          <a:chOff x="0" y="0"/>
          <a:chExt cx="0" cy="0"/>
        </a:xfrm>
      </p:grpSpPr>
      <p:sp>
        <p:nvSpPr>
          <p:cNvPr id="1625" name="Google Shape;1625;g1908f388f43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6" name="Google Shape;1626;g1908f388f43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1"/>
        <p:cNvGrpSpPr/>
        <p:nvPr/>
      </p:nvGrpSpPr>
      <p:grpSpPr>
        <a:xfrm>
          <a:off x="0" y="0"/>
          <a:ext cx="0" cy="0"/>
          <a:chOff x="0" y="0"/>
          <a:chExt cx="0" cy="0"/>
        </a:xfrm>
      </p:grpSpPr>
      <p:sp>
        <p:nvSpPr>
          <p:cNvPr id="1632" name="Google Shape;1632;g1908f388f43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3" name="Google Shape;1633;g1908f388f43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8"/>
        <p:cNvGrpSpPr/>
        <p:nvPr/>
      </p:nvGrpSpPr>
      <p:grpSpPr>
        <a:xfrm>
          <a:off x="0" y="0"/>
          <a:ext cx="0" cy="0"/>
          <a:chOff x="0" y="0"/>
          <a:chExt cx="0" cy="0"/>
        </a:xfrm>
      </p:grpSpPr>
      <p:sp>
        <p:nvSpPr>
          <p:cNvPr id="1639" name="Google Shape;1639;g1908f388f43_9_6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0" name="Google Shape;1640;g1908f388f43_9_6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7"/>
        <p:cNvGrpSpPr/>
        <p:nvPr/>
      </p:nvGrpSpPr>
      <p:grpSpPr>
        <a:xfrm>
          <a:off x="0" y="0"/>
          <a:ext cx="0" cy="0"/>
          <a:chOff x="0" y="0"/>
          <a:chExt cx="0" cy="0"/>
        </a:xfrm>
      </p:grpSpPr>
      <p:sp>
        <p:nvSpPr>
          <p:cNvPr id="1648" name="Google Shape;1648;g1908f388f43_9_6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9" name="Google Shape;1649;g1908f388f43_9_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4">
  <p:cSld name="AUTOLAYOUT_4">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3"/>
          <p:cNvSpPr/>
          <p:nvPr/>
        </p:nvSpPr>
        <p:spPr>
          <a:xfrm>
            <a:off x="0" y="0"/>
            <a:ext cx="38091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3"/>
          <p:cNvSpPr txBox="1">
            <a:spLocks noGrp="1"/>
          </p:cNvSpPr>
          <p:nvPr>
            <p:ph type="ctrTitle"/>
          </p:nvPr>
        </p:nvSpPr>
        <p:spPr>
          <a:xfrm>
            <a:off x="4269750" y="913500"/>
            <a:ext cx="4202700" cy="3316500"/>
          </a:xfrm>
          <a:prstGeom prst="rect">
            <a:avLst/>
          </a:prstGeom>
          <a:noFill/>
        </p:spPr>
        <p:txBody>
          <a:bodyPr spcFirstLastPara="1" wrap="square" lIns="91425" tIns="91425" rIns="91425" bIns="91425" anchor="ctr" anchorCtr="0">
            <a:normAutofit/>
          </a:bodyPr>
          <a:lstStyle>
            <a:lvl1pPr lvl="0" algn="l" rtl="0">
              <a:lnSpc>
                <a:spcPct val="100000"/>
              </a:lnSpc>
              <a:spcBef>
                <a:spcPts val="0"/>
              </a:spcBef>
              <a:spcAft>
                <a:spcPts val="0"/>
              </a:spcAft>
              <a:buClr>
                <a:schemeClr val="dk1"/>
              </a:buClr>
              <a:buSzPts val="3600"/>
              <a:buNone/>
              <a:defRPr sz="3600">
                <a:solidFill>
                  <a:schemeClr val="dk1"/>
                </a:solidFill>
              </a:defRPr>
            </a:lvl1pPr>
            <a:lvl2pPr lvl="1" algn="l" rtl="0">
              <a:lnSpc>
                <a:spcPct val="100000"/>
              </a:lnSpc>
              <a:spcBef>
                <a:spcPts val="0"/>
              </a:spcBef>
              <a:spcAft>
                <a:spcPts val="0"/>
              </a:spcAft>
              <a:buClr>
                <a:schemeClr val="dk1"/>
              </a:buClr>
              <a:buSzPts val="3600"/>
              <a:buNone/>
              <a:defRPr sz="3600">
                <a:solidFill>
                  <a:schemeClr val="dk1"/>
                </a:solidFill>
              </a:defRPr>
            </a:lvl2pPr>
            <a:lvl3pPr lvl="2" algn="l" rtl="0">
              <a:lnSpc>
                <a:spcPct val="100000"/>
              </a:lnSpc>
              <a:spcBef>
                <a:spcPts val="0"/>
              </a:spcBef>
              <a:spcAft>
                <a:spcPts val="0"/>
              </a:spcAft>
              <a:buClr>
                <a:schemeClr val="dk1"/>
              </a:buClr>
              <a:buSzPts val="3600"/>
              <a:buNone/>
              <a:defRPr sz="3600">
                <a:solidFill>
                  <a:schemeClr val="dk1"/>
                </a:solidFill>
              </a:defRPr>
            </a:lvl3pPr>
            <a:lvl4pPr lvl="3" algn="l" rtl="0">
              <a:lnSpc>
                <a:spcPct val="100000"/>
              </a:lnSpc>
              <a:spcBef>
                <a:spcPts val="0"/>
              </a:spcBef>
              <a:spcAft>
                <a:spcPts val="0"/>
              </a:spcAft>
              <a:buClr>
                <a:schemeClr val="dk1"/>
              </a:buClr>
              <a:buSzPts val="3600"/>
              <a:buNone/>
              <a:defRPr sz="3600">
                <a:solidFill>
                  <a:schemeClr val="dk1"/>
                </a:solidFill>
              </a:defRPr>
            </a:lvl4pPr>
            <a:lvl5pPr lvl="4" algn="l" rtl="0">
              <a:lnSpc>
                <a:spcPct val="100000"/>
              </a:lnSpc>
              <a:spcBef>
                <a:spcPts val="0"/>
              </a:spcBef>
              <a:spcAft>
                <a:spcPts val="0"/>
              </a:spcAft>
              <a:buClr>
                <a:schemeClr val="dk1"/>
              </a:buClr>
              <a:buSzPts val="3600"/>
              <a:buNone/>
              <a:defRPr sz="3600">
                <a:solidFill>
                  <a:schemeClr val="dk1"/>
                </a:solidFill>
              </a:defRPr>
            </a:lvl5pPr>
            <a:lvl6pPr lvl="5" algn="l" rtl="0">
              <a:lnSpc>
                <a:spcPct val="100000"/>
              </a:lnSpc>
              <a:spcBef>
                <a:spcPts val="0"/>
              </a:spcBef>
              <a:spcAft>
                <a:spcPts val="0"/>
              </a:spcAft>
              <a:buClr>
                <a:schemeClr val="dk1"/>
              </a:buClr>
              <a:buSzPts val="3600"/>
              <a:buNone/>
              <a:defRPr sz="3600">
                <a:solidFill>
                  <a:schemeClr val="dk1"/>
                </a:solidFill>
              </a:defRPr>
            </a:lvl6pPr>
            <a:lvl7pPr lvl="6" algn="l" rtl="0">
              <a:lnSpc>
                <a:spcPct val="100000"/>
              </a:lnSpc>
              <a:spcBef>
                <a:spcPts val="0"/>
              </a:spcBef>
              <a:spcAft>
                <a:spcPts val="0"/>
              </a:spcAft>
              <a:buClr>
                <a:schemeClr val="dk1"/>
              </a:buClr>
              <a:buSzPts val="3600"/>
              <a:buNone/>
              <a:defRPr sz="3600">
                <a:solidFill>
                  <a:schemeClr val="dk1"/>
                </a:solidFill>
              </a:defRPr>
            </a:lvl7pPr>
            <a:lvl8pPr lvl="7" algn="l" rtl="0">
              <a:lnSpc>
                <a:spcPct val="100000"/>
              </a:lnSpc>
              <a:spcBef>
                <a:spcPts val="0"/>
              </a:spcBef>
              <a:spcAft>
                <a:spcPts val="0"/>
              </a:spcAft>
              <a:buClr>
                <a:schemeClr val="dk1"/>
              </a:buClr>
              <a:buSzPts val="3600"/>
              <a:buNone/>
              <a:defRPr sz="3600">
                <a:solidFill>
                  <a:schemeClr val="dk1"/>
                </a:solidFill>
              </a:defRPr>
            </a:lvl8pPr>
            <a:lvl9pPr lvl="8" algn="l" rtl="0">
              <a:lnSpc>
                <a:spcPct val="100000"/>
              </a:lnSpc>
              <a:spcBef>
                <a:spcPts val="0"/>
              </a:spcBef>
              <a:spcAft>
                <a:spcPts val="0"/>
              </a:spcAft>
              <a:buClr>
                <a:schemeClr val="dk1"/>
              </a:buClr>
              <a:buSzPts val="3600"/>
              <a:buNone/>
              <a:defRPr sz="3600">
                <a:solidFill>
                  <a:schemeClr val="dk1"/>
                </a:solidFill>
              </a:defRPr>
            </a:lvl9pPr>
          </a:lstStyle>
          <a:p>
            <a:endParaRPr/>
          </a:p>
        </p:txBody>
      </p:sp>
      <p:sp>
        <p:nvSpPr>
          <p:cNvPr id="54" name="Google Shape;54;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AUTOLAYOUT_5">
    <p:bg>
      <p:bgPr>
        <a:solidFill>
          <a:srgbClr val="FFFFFF"/>
        </a:solidFill>
        <a:effectLst/>
      </p:bgPr>
    </p:bg>
    <p:spTree>
      <p:nvGrpSpPr>
        <p:cNvPr id="1" name="Shape 55"/>
        <p:cNvGrpSpPr/>
        <p:nvPr/>
      </p:nvGrpSpPr>
      <p:grpSpPr>
        <a:xfrm>
          <a:off x="0" y="0"/>
          <a:ext cx="0" cy="0"/>
          <a:chOff x="0" y="0"/>
          <a:chExt cx="0" cy="0"/>
        </a:xfrm>
      </p:grpSpPr>
      <p:sp>
        <p:nvSpPr>
          <p:cNvPr id="56" name="Google Shape;56;p14"/>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4"/>
          <p:cNvSpPr txBox="1">
            <a:spLocks noGrp="1"/>
          </p:cNvSpPr>
          <p:nvPr>
            <p:ph type="title"/>
          </p:nvPr>
        </p:nvSpPr>
        <p:spPr>
          <a:xfrm>
            <a:off x="291875" y="406900"/>
            <a:ext cx="4813500" cy="1388700"/>
          </a:xfrm>
          <a:prstGeom prst="rect">
            <a:avLst/>
          </a:prstGeom>
          <a:noFill/>
        </p:spPr>
        <p:txBody>
          <a:bodyPr spcFirstLastPara="1" wrap="square" lIns="91425" tIns="91425" rIns="91425" bIns="91425" anchor="b" anchorCtr="0">
            <a:normAutofit/>
          </a:bodyPr>
          <a:lstStyle>
            <a:lvl1pPr lvl="0" algn="l" rtl="0">
              <a:lnSpc>
                <a:spcPct val="100000"/>
              </a:lnSpc>
              <a:spcBef>
                <a:spcPts val="0"/>
              </a:spcBef>
              <a:spcAft>
                <a:spcPts val="0"/>
              </a:spcAft>
              <a:buClr>
                <a:schemeClr val="dk1"/>
              </a:buClr>
              <a:buSzPts val="3000"/>
              <a:buNone/>
              <a:defRPr sz="3000">
                <a:solidFill>
                  <a:schemeClr val="lt2"/>
                </a:solidFill>
              </a:defRPr>
            </a:lvl1pPr>
            <a:lvl2pPr lvl="1" algn="l" rtl="0">
              <a:lnSpc>
                <a:spcPct val="100000"/>
              </a:lnSpc>
              <a:spcBef>
                <a:spcPts val="0"/>
              </a:spcBef>
              <a:spcAft>
                <a:spcPts val="0"/>
              </a:spcAft>
              <a:buClr>
                <a:schemeClr val="dk1"/>
              </a:buClr>
              <a:buSzPts val="3000"/>
              <a:buNone/>
              <a:defRPr sz="3000">
                <a:solidFill>
                  <a:schemeClr val="lt2"/>
                </a:solidFill>
              </a:defRPr>
            </a:lvl2pPr>
            <a:lvl3pPr lvl="2" algn="l" rtl="0">
              <a:lnSpc>
                <a:spcPct val="100000"/>
              </a:lnSpc>
              <a:spcBef>
                <a:spcPts val="0"/>
              </a:spcBef>
              <a:spcAft>
                <a:spcPts val="0"/>
              </a:spcAft>
              <a:buClr>
                <a:schemeClr val="dk1"/>
              </a:buClr>
              <a:buSzPts val="3000"/>
              <a:buNone/>
              <a:defRPr sz="3000">
                <a:solidFill>
                  <a:schemeClr val="lt2"/>
                </a:solidFill>
              </a:defRPr>
            </a:lvl3pPr>
            <a:lvl4pPr lvl="3" algn="l" rtl="0">
              <a:lnSpc>
                <a:spcPct val="100000"/>
              </a:lnSpc>
              <a:spcBef>
                <a:spcPts val="0"/>
              </a:spcBef>
              <a:spcAft>
                <a:spcPts val="0"/>
              </a:spcAft>
              <a:buClr>
                <a:schemeClr val="dk1"/>
              </a:buClr>
              <a:buSzPts val="3000"/>
              <a:buNone/>
              <a:defRPr sz="3000">
                <a:solidFill>
                  <a:schemeClr val="lt2"/>
                </a:solidFill>
              </a:defRPr>
            </a:lvl4pPr>
            <a:lvl5pPr lvl="4" algn="l" rtl="0">
              <a:lnSpc>
                <a:spcPct val="100000"/>
              </a:lnSpc>
              <a:spcBef>
                <a:spcPts val="0"/>
              </a:spcBef>
              <a:spcAft>
                <a:spcPts val="0"/>
              </a:spcAft>
              <a:buClr>
                <a:schemeClr val="dk1"/>
              </a:buClr>
              <a:buSzPts val="3000"/>
              <a:buNone/>
              <a:defRPr sz="3000">
                <a:solidFill>
                  <a:schemeClr val="lt2"/>
                </a:solidFill>
              </a:defRPr>
            </a:lvl5pPr>
            <a:lvl6pPr lvl="5" algn="l" rtl="0">
              <a:lnSpc>
                <a:spcPct val="100000"/>
              </a:lnSpc>
              <a:spcBef>
                <a:spcPts val="0"/>
              </a:spcBef>
              <a:spcAft>
                <a:spcPts val="0"/>
              </a:spcAft>
              <a:buClr>
                <a:schemeClr val="dk1"/>
              </a:buClr>
              <a:buSzPts val="3000"/>
              <a:buNone/>
              <a:defRPr sz="3000">
                <a:solidFill>
                  <a:schemeClr val="lt2"/>
                </a:solidFill>
              </a:defRPr>
            </a:lvl6pPr>
            <a:lvl7pPr lvl="6" algn="l" rtl="0">
              <a:lnSpc>
                <a:spcPct val="100000"/>
              </a:lnSpc>
              <a:spcBef>
                <a:spcPts val="0"/>
              </a:spcBef>
              <a:spcAft>
                <a:spcPts val="0"/>
              </a:spcAft>
              <a:buClr>
                <a:schemeClr val="dk1"/>
              </a:buClr>
              <a:buSzPts val="3000"/>
              <a:buNone/>
              <a:defRPr sz="3000">
                <a:solidFill>
                  <a:schemeClr val="lt2"/>
                </a:solidFill>
              </a:defRPr>
            </a:lvl7pPr>
            <a:lvl8pPr lvl="7" algn="l" rtl="0">
              <a:lnSpc>
                <a:spcPct val="100000"/>
              </a:lnSpc>
              <a:spcBef>
                <a:spcPts val="0"/>
              </a:spcBef>
              <a:spcAft>
                <a:spcPts val="0"/>
              </a:spcAft>
              <a:buClr>
                <a:schemeClr val="dk1"/>
              </a:buClr>
              <a:buSzPts val="3000"/>
              <a:buNone/>
              <a:defRPr sz="3000">
                <a:solidFill>
                  <a:schemeClr val="lt2"/>
                </a:solidFill>
              </a:defRPr>
            </a:lvl8pPr>
            <a:lvl9pPr lvl="8" algn="l" rtl="0">
              <a:lnSpc>
                <a:spcPct val="100000"/>
              </a:lnSpc>
              <a:spcBef>
                <a:spcPts val="0"/>
              </a:spcBef>
              <a:spcAft>
                <a:spcPts val="0"/>
              </a:spcAft>
              <a:buClr>
                <a:schemeClr val="dk1"/>
              </a:buClr>
              <a:buSzPts val="3000"/>
              <a:buNone/>
              <a:defRPr sz="3000">
                <a:solidFill>
                  <a:schemeClr val="lt2"/>
                </a:solidFill>
              </a:defRPr>
            </a:lvl9pPr>
          </a:lstStyle>
          <a:p>
            <a:endParaRPr/>
          </a:p>
        </p:txBody>
      </p:sp>
      <p:sp>
        <p:nvSpPr>
          <p:cNvPr id="58" name="Google Shape;58;p14"/>
          <p:cNvSpPr txBox="1">
            <a:spLocks noGrp="1"/>
          </p:cNvSpPr>
          <p:nvPr>
            <p:ph type="body" idx="1"/>
          </p:nvPr>
        </p:nvSpPr>
        <p:spPr>
          <a:xfrm>
            <a:off x="291975" y="1854951"/>
            <a:ext cx="4813500" cy="2577000"/>
          </a:xfrm>
          <a:prstGeom prst="rect">
            <a:avLst/>
          </a:prstGeom>
          <a:noFill/>
        </p:spPr>
        <p:txBody>
          <a:bodyPr spcFirstLastPara="1" wrap="square" lIns="91425" tIns="91425" rIns="91425" bIns="91425" anchor="t" anchorCtr="0">
            <a:normAutofit/>
          </a:bodyPr>
          <a:lstStyle>
            <a:lvl1pPr marL="457200" lvl="0" indent="-330200" algn="l" rtl="0">
              <a:lnSpc>
                <a:spcPct val="115000"/>
              </a:lnSpc>
              <a:spcBef>
                <a:spcPts val="0"/>
              </a:spcBef>
              <a:spcAft>
                <a:spcPts val="0"/>
              </a:spcAft>
              <a:buClr>
                <a:schemeClr val="dk2"/>
              </a:buClr>
              <a:buSzPts val="1600"/>
              <a:buChar char="●"/>
              <a:defRPr sz="1600">
                <a:solidFill>
                  <a:schemeClr val="dk2"/>
                </a:solidFill>
              </a:defRPr>
            </a:lvl1pPr>
            <a:lvl2pPr marL="914400" lvl="1" indent="-317500" algn="l" rtl="0">
              <a:lnSpc>
                <a:spcPct val="115000"/>
              </a:lnSpc>
              <a:spcBef>
                <a:spcPts val="0"/>
              </a:spcBef>
              <a:spcAft>
                <a:spcPts val="0"/>
              </a:spcAft>
              <a:buClr>
                <a:schemeClr val="dk2"/>
              </a:buClr>
              <a:buSzPts val="1400"/>
              <a:buChar char="○"/>
              <a:defRPr sz="1400">
                <a:solidFill>
                  <a:schemeClr val="dk2"/>
                </a:solidFill>
              </a:defRPr>
            </a:lvl2pPr>
            <a:lvl3pPr marL="1371600" lvl="2" indent="-317500" algn="l" rtl="0">
              <a:lnSpc>
                <a:spcPct val="115000"/>
              </a:lnSpc>
              <a:spcBef>
                <a:spcPts val="0"/>
              </a:spcBef>
              <a:spcAft>
                <a:spcPts val="0"/>
              </a:spcAft>
              <a:buClr>
                <a:schemeClr val="dk2"/>
              </a:buClr>
              <a:buSzPts val="1400"/>
              <a:buChar char="■"/>
              <a:defRPr sz="1400">
                <a:solidFill>
                  <a:schemeClr val="dk2"/>
                </a:solidFill>
              </a:defRPr>
            </a:lvl3pPr>
            <a:lvl4pPr marL="1828800" lvl="3" indent="-317500" algn="l" rtl="0">
              <a:lnSpc>
                <a:spcPct val="115000"/>
              </a:lnSpc>
              <a:spcBef>
                <a:spcPts val="0"/>
              </a:spcBef>
              <a:spcAft>
                <a:spcPts val="0"/>
              </a:spcAft>
              <a:buClr>
                <a:schemeClr val="dk2"/>
              </a:buClr>
              <a:buSzPts val="1400"/>
              <a:buChar char="●"/>
              <a:defRPr sz="1400">
                <a:solidFill>
                  <a:schemeClr val="dk2"/>
                </a:solidFill>
              </a:defRPr>
            </a:lvl4pPr>
            <a:lvl5pPr marL="2286000" lvl="4" indent="-317500" algn="l" rtl="0">
              <a:lnSpc>
                <a:spcPct val="115000"/>
              </a:lnSpc>
              <a:spcBef>
                <a:spcPts val="0"/>
              </a:spcBef>
              <a:spcAft>
                <a:spcPts val="0"/>
              </a:spcAft>
              <a:buClr>
                <a:schemeClr val="dk2"/>
              </a:buClr>
              <a:buSzPts val="1400"/>
              <a:buChar char="○"/>
              <a:defRPr sz="1400">
                <a:solidFill>
                  <a:schemeClr val="dk2"/>
                </a:solidFill>
              </a:defRPr>
            </a:lvl5pPr>
            <a:lvl6pPr marL="2743200" lvl="5" indent="-317500" algn="l" rtl="0">
              <a:lnSpc>
                <a:spcPct val="115000"/>
              </a:lnSpc>
              <a:spcBef>
                <a:spcPts val="0"/>
              </a:spcBef>
              <a:spcAft>
                <a:spcPts val="0"/>
              </a:spcAft>
              <a:buClr>
                <a:schemeClr val="dk2"/>
              </a:buClr>
              <a:buSzPts val="1400"/>
              <a:buChar char="■"/>
              <a:defRPr sz="1400">
                <a:solidFill>
                  <a:schemeClr val="dk2"/>
                </a:solidFill>
              </a:defRPr>
            </a:lvl6pPr>
            <a:lvl7pPr marL="3200400" lvl="6" indent="-317500" algn="l" rtl="0">
              <a:lnSpc>
                <a:spcPct val="115000"/>
              </a:lnSpc>
              <a:spcBef>
                <a:spcPts val="0"/>
              </a:spcBef>
              <a:spcAft>
                <a:spcPts val="0"/>
              </a:spcAft>
              <a:buClr>
                <a:schemeClr val="dk2"/>
              </a:buClr>
              <a:buSzPts val="1400"/>
              <a:buChar char="●"/>
              <a:defRPr sz="1400">
                <a:solidFill>
                  <a:schemeClr val="dk2"/>
                </a:solidFill>
              </a:defRPr>
            </a:lvl7pPr>
            <a:lvl8pPr marL="3657600" lvl="7" indent="-317500" algn="l" rtl="0">
              <a:lnSpc>
                <a:spcPct val="115000"/>
              </a:lnSpc>
              <a:spcBef>
                <a:spcPts val="0"/>
              </a:spcBef>
              <a:spcAft>
                <a:spcPts val="0"/>
              </a:spcAft>
              <a:buClr>
                <a:schemeClr val="dk2"/>
              </a:buClr>
              <a:buSzPts val="1400"/>
              <a:buChar char="○"/>
              <a:defRPr sz="1400">
                <a:solidFill>
                  <a:schemeClr val="dk2"/>
                </a:solidFill>
              </a:defRPr>
            </a:lvl8pPr>
            <a:lvl9pPr marL="4114800" lvl="8" indent="-317500" algn="l" rtl="0">
              <a:lnSpc>
                <a:spcPct val="115000"/>
              </a:lnSpc>
              <a:spcBef>
                <a:spcPts val="0"/>
              </a:spcBef>
              <a:spcAft>
                <a:spcPts val="0"/>
              </a:spcAft>
              <a:buClr>
                <a:schemeClr val="dk2"/>
              </a:buClr>
              <a:buSzPts val="1400"/>
              <a:buChar char="■"/>
              <a:defRPr sz="1400">
                <a:solidFill>
                  <a:schemeClr val="dk2"/>
                </a:solidFill>
              </a:defRPr>
            </a:lvl9pPr>
          </a:lstStyle>
          <a:p>
            <a:endParaRPr/>
          </a:p>
        </p:txBody>
      </p:sp>
      <p:sp>
        <p:nvSpPr>
          <p:cNvPr id="59" name="Google Shape;59;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1">
  <p:cSld name="AUTOLAYOUT_1">
    <p:bg>
      <p:bgPr>
        <a:solidFill>
          <a:srgbClr val="FFFFFF"/>
        </a:solidFill>
        <a:effectLst/>
      </p:bgPr>
    </p:bg>
    <p:spTree>
      <p:nvGrpSpPr>
        <p:cNvPr id="1" name="Shape 60"/>
        <p:cNvGrpSpPr/>
        <p:nvPr/>
      </p:nvGrpSpPr>
      <p:grpSpPr>
        <a:xfrm>
          <a:off x="0" y="0"/>
          <a:ext cx="0" cy="0"/>
          <a:chOff x="0" y="0"/>
          <a:chExt cx="0" cy="0"/>
        </a:xfrm>
      </p:grpSpPr>
      <p:sp>
        <p:nvSpPr>
          <p:cNvPr id="61" name="Google Shape;61;p15"/>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5"/>
          <p:cNvSpPr/>
          <p:nvPr/>
        </p:nvSpPr>
        <p:spPr>
          <a:xfrm>
            <a:off x="0" y="0"/>
            <a:ext cx="4572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txBox="1">
            <a:spLocks noGrp="1"/>
          </p:cNvSpPr>
          <p:nvPr>
            <p:ph type="title"/>
          </p:nvPr>
        </p:nvSpPr>
        <p:spPr>
          <a:xfrm>
            <a:off x="4820800" y="559300"/>
            <a:ext cx="4071300" cy="1388700"/>
          </a:xfrm>
          <a:prstGeom prst="rect">
            <a:avLst/>
          </a:prstGeom>
          <a:noFill/>
        </p:spPr>
        <p:txBody>
          <a:bodyPr spcFirstLastPara="1" wrap="square" lIns="91425" tIns="91425" rIns="91425" bIns="91425" anchor="b" anchorCtr="0">
            <a:normAutofit/>
          </a:bodyPr>
          <a:lstStyle>
            <a:lvl1pPr lvl="0" algn="l" rtl="0">
              <a:lnSpc>
                <a:spcPct val="100000"/>
              </a:lnSpc>
              <a:spcBef>
                <a:spcPts val="0"/>
              </a:spcBef>
              <a:spcAft>
                <a:spcPts val="0"/>
              </a:spcAft>
              <a:buClr>
                <a:schemeClr val="dk1"/>
              </a:buClr>
              <a:buSzPts val="3000"/>
              <a:buNone/>
              <a:defRPr sz="3000">
                <a:solidFill>
                  <a:schemeClr val="dk2"/>
                </a:solidFill>
              </a:defRPr>
            </a:lvl1pPr>
            <a:lvl2pPr lvl="1" algn="l" rtl="0">
              <a:lnSpc>
                <a:spcPct val="100000"/>
              </a:lnSpc>
              <a:spcBef>
                <a:spcPts val="0"/>
              </a:spcBef>
              <a:spcAft>
                <a:spcPts val="0"/>
              </a:spcAft>
              <a:buClr>
                <a:schemeClr val="dk1"/>
              </a:buClr>
              <a:buSzPts val="3000"/>
              <a:buNone/>
              <a:defRPr sz="3000">
                <a:solidFill>
                  <a:schemeClr val="dk2"/>
                </a:solidFill>
              </a:defRPr>
            </a:lvl2pPr>
            <a:lvl3pPr lvl="2" algn="l" rtl="0">
              <a:lnSpc>
                <a:spcPct val="100000"/>
              </a:lnSpc>
              <a:spcBef>
                <a:spcPts val="0"/>
              </a:spcBef>
              <a:spcAft>
                <a:spcPts val="0"/>
              </a:spcAft>
              <a:buClr>
                <a:schemeClr val="dk1"/>
              </a:buClr>
              <a:buSzPts val="3000"/>
              <a:buNone/>
              <a:defRPr sz="3000">
                <a:solidFill>
                  <a:schemeClr val="dk2"/>
                </a:solidFill>
              </a:defRPr>
            </a:lvl3pPr>
            <a:lvl4pPr lvl="3" algn="l" rtl="0">
              <a:lnSpc>
                <a:spcPct val="100000"/>
              </a:lnSpc>
              <a:spcBef>
                <a:spcPts val="0"/>
              </a:spcBef>
              <a:spcAft>
                <a:spcPts val="0"/>
              </a:spcAft>
              <a:buClr>
                <a:schemeClr val="dk1"/>
              </a:buClr>
              <a:buSzPts val="3000"/>
              <a:buNone/>
              <a:defRPr sz="3000">
                <a:solidFill>
                  <a:schemeClr val="dk2"/>
                </a:solidFill>
              </a:defRPr>
            </a:lvl4pPr>
            <a:lvl5pPr lvl="4" algn="l" rtl="0">
              <a:lnSpc>
                <a:spcPct val="100000"/>
              </a:lnSpc>
              <a:spcBef>
                <a:spcPts val="0"/>
              </a:spcBef>
              <a:spcAft>
                <a:spcPts val="0"/>
              </a:spcAft>
              <a:buClr>
                <a:schemeClr val="dk1"/>
              </a:buClr>
              <a:buSzPts val="3000"/>
              <a:buNone/>
              <a:defRPr sz="3000">
                <a:solidFill>
                  <a:schemeClr val="dk2"/>
                </a:solidFill>
              </a:defRPr>
            </a:lvl5pPr>
            <a:lvl6pPr lvl="5" algn="l" rtl="0">
              <a:lnSpc>
                <a:spcPct val="100000"/>
              </a:lnSpc>
              <a:spcBef>
                <a:spcPts val="0"/>
              </a:spcBef>
              <a:spcAft>
                <a:spcPts val="0"/>
              </a:spcAft>
              <a:buClr>
                <a:schemeClr val="dk1"/>
              </a:buClr>
              <a:buSzPts val="3000"/>
              <a:buNone/>
              <a:defRPr sz="3000">
                <a:solidFill>
                  <a:schemeClr val="dk2"/>
                </a:solidFill>
              </a:defRPr>
            </a:lvl6pPr>
            <a:lvl7pPr lvl="6" algn="l" rtl="0">
              <a:lnSpc>
                <a:spcPct val="100000"/>
              </a:lnSpc>
              <a:spcBef>
                <a:spcPts val="0"/>
              </a:spcBef>
              <a:spcAft>
                <a:spcPts val="0"/>
              </a:spcAft>
              <a:buClr>
                <a:schemeClr val="dk1"/>
              </a:buClr>
              <a:buSzPts val="3000"/>
              <a:buNone/>
              <a:defRPr sz="3000">
                <a:solidFill>
                  <a:schemeClr val="dk2"/>
                </a:solidFill>
              </a:defRPr>
            </a:lvl7pPr>
            <a:lvl8pPr lvl="7" algn="l" rtl="0">
              <a:lnSpc>
                <a:spcPct val="100000"/>
              </a:lnSpc>
              <a:spcBef>
                <a:spcPts val="0"/>
              </a:spcBef>
              <a:spcAft>
                <a:spcPts val="0"/>
              </a:spcAft>
              <a:buClr>
                <a:schemeClr val="dk1"/>
              </a:buClr>
              <a:buSzPts val="3000"/>
              <a:buNone/>
              <a:defRPr sz="3000">
                <a:solidFill>
                  <a:schemeClr val="dk2"/>
                </a:solidFill>
              </a:defRPr>
            </a:lvl8pPr>
            <a:lvl9pPr lvl="8" algn="l" rtl="0">
              <a:lnSpc>
                <a:spcPct val="100000"/>
              </a:lnSpc>
              <a:spcBef>
                <a:spcPts val="0"/>
              </a:spcBef>
              <a:spcAft>
                <a:spcPts val="0"/>
              </a:spcAft>
              <a:buClr>
                <a:schemeClr val="dk1"/>
              </a:buClr>
              <a:buSzPts val="3000"/>
              <a:buNone/>
              <a:defRPr sz="3000">
                <a:solidFill>
                  <a:schemeClr val="dk2"/>
                </a:solidFill>
              </a:defRPr>
            </a:lvl9pPr>
          </a:lstStyle>
          <a:p>
            <a:endParaRPr/>
          </a:p>
        </p:txBody>
      </p:sp>
      <p:sp>
        <p:nvSpPr>
          <p:cNvPr id="64" name="Google Shape;64;p15"/>
          <p:cNvSpPr txBox="1">
            <a:spLocks noGrp="1"/>
          </p:cNvSpPr>
          <p:nvPr>
            <p:ph type="body" idx="1"/>
          </p:nvPr>
        </p:nvSpPr>
        <p:spPr>
          <a:xfrm>
            <a:off x="4820821" y="2053722"/>
            <a:ext cx="2002500" cy="2530500"/>
          </a:xfrm>
          <a:prstGeom prst="rect">
            <a:avLst/>
          </a:prstGeom>
          <a:noFill/>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Clr>
                <a:schemeClr val="dk2"/>
              </a:buClr>
              <a:buSzPts val="1400"/>
              <a:buChar char="●"/>
              <a:defRPr sz="1400">
                <a:solidFill>
                  <a:schemeClr val="dk2"/>
                </a:solidFill>
              </a:defRPr>
            </a:lvl1pPr>
            <a:lvl2pPr marL="914400" lvl="1" indent="-304800" algn="l" rtl="0">
              <a:lnSpc>
                <a:spcPct val="115000"/>
              </a:lnSpc>
              <a:spcBef>
                <a:spcPts val="0"/>
              </a:spcBef>
              <a:spcAft>
                <a:spcPts val="0"/>
              </a:spcAft>
              <a:buClr>
                <a:schemeClr val="dk2"/>
              </a:buClr>
              <a:buSzPts val="1200"/>
              <a:buChar char="○"/>
              <a:defRPr sz="1200">
                <a:solidFill>
                  <a:schemeClr val="dk2"/>
                </a:solidFill>
              </a:defRPr>
            </a:lvl2pPr>
            <a:lvl3pPr marL="1371600" lvl="2" indent="-304800" algn="l" rtl="0">
              <a:lnSpc>
                <a:spcPct val="115000"/>
              </a:lnSpc>
              <a:spcBef>
                <a:spcPts val="0"/>
              </a:spcBef>
              <a:spcAft>
                <a:spcPts val="0"/>
              </a:spcAft>
              <a:buClr>
                <a:schemeClr val="dk2"/>
              </a:buClr>
              <a:buSzPts val="1200"/>
              <a:buChar char="■"/>
              <a:defRPr sz="1200">
                <a:solidFill>
                  <a:schemeClr val="dk2"/>
                </a:solidFill>
              </a:defRPr>
            </a:lvl3pPr>
            <a:lvl4pPr marL="1828800" lvl="3" indent="-304800" algn="l" rtl="0">
              <a:lnSpc>
                <a:spcPct val="115000"/>
              </a:lnSpc>
              <a:spcBef>
                <a:spcPts val="0"/>
              </a:spcBef>
              <a:spcAft>
                <a:spcPts val="0"/>
              </a:spcAft>
              <a:buClr>
                <a:schemeClr val="dk2"/>
              </a:buClr>
              <a:buSzPts val="1200"/>
              <a:buChar char="●"/>
              <a:defRPr sz="1200">
                <a:solidFill>
                  <a:schemeClr val="dk2"/>
                </a:solidFill>
              </a:defRPr>
            </a:lvl4pPr>
            <a:lvl5pPr marL="2286000" lvl="4" indent="-304800" algn="l" rtl="0">
              <a:lnSpc>
                <a:spcPct val="115000"/>
              </a:lnSpc>
              <a:spcBef>
                <a:spcPts val="0"/>
              </a:spcBef>
              <a:spcAft>
                <a:spcPts val="0"/>
              </a:spcAft>
              <a:buClr>
                <a:schemeClr val="dk2"/>
              </a:buClr>
              <a:buSzPts val="1200"/>
              <a:buChar char="○"/>
              <a:defRPr sz="1200">
                <a:solidFill>
                  <a:schemeClr val="dk2"/>
                </a:solidFill>
              </a:defRPr>
            </a:lvl5pPr>
            <a:lvl6pPr marL="2743200" lvl="5" indent="-304800" algn="l" rtl="0">
              <a:lnSpc>
                <a:spcPct val="115000"/>
              </a:lnSpc>
              <a:spcBef>
                <a:spcPts val="0"/>
              </a:spcBef>
              <a:spcAft>
                <a:spcPts val="0"/>
              </a:spcAft>
              <a:buClr>
                <a:schemeClr val="dk2"/>
              </a:buClr>
              <a:buSzPts val="1200"/>
              <a:buChar char="■"/>
              <a:defRPr sz="1200">
                <a:solidFill>
                  <a:schemeClr val="dk2"/>
                </a:solidFill>
              </a:defRPr>
            </a:lvl6pPr>
            <a:lvl7pPr marL="3200400" lvl="6" indent="-304800" algn="l" rtl="0">
              <a:lnSpc>
                <a:spcPct val="115000"/>
              </a:lnSpc>
              <a:spcBef>
                <a:spcPts val="0"/>
              </a:spcBef>
              <a:spcAft>
                <a:spcPts val="0"/>
              </a:spcAft>
              <a:buClr>
                <a:schemeClr val="dk2"/>
              </a:buClr>
              <a:buSzPts val="1200"/>
              <a:buChar char="●"/>
              <a:defRPr sz="1200">
                <a:solidFill>
                  <a:schemeClr val="dk2"/>
                </a:solidFill>
              </a:defRPr>
            </a:lvl7pPr>
            <a:lvl8pPr marL="3657600" lvl="7" indent="-304800" algn="l" rtl="0">
              <a:lnSpc>
                <a:spcPct val="115000"/>
              </a:lnSpc>
              <a:spcBef>
                <a:spcPts val="0"/>
              </a:spcBef>
              <a:spcAft>
                <a:spcPts val="0"/>
              </a:spcAft>
              <a:buClr>
                <a:schemeClr val="dk2"/>
              </a:buClr>
              <a:buSzPts val="1200"/>
              <a:buChar char="○"/>
              <a:defRPr sz="1200">
                <a:solidFill>
                  <a:schemeClr val="dk2"/>
                </a:solidFill>
              </a:defRPr>
            </a:lvl8pPr>
            <a:lvl9pPr marL="4114800" lvl="8" indent="-304800" algn="l" rtl="0">
              <a:lnSpc>
                <a:spcPct val="115000"/>
              </a:lnSpc>
              <a:spcBef>
                <a:spcPts val="0"/>
              </a:spcBef>
              <a:spcAft>
                <a:spcPts val="0"/>
              </a:spcAft>
              <a:buClr>
                <a:schemeClr val="dk2"/>
              </a:buClr>
              <a:buSzPts val="1200"/>
              <a:buChar char="■"/>
              <a:defRPr sz="1200">
                <a:solidFill>
                  <a:schemeClr val="dk2"/>
                </a:solidFill>
              </a:defRPr>
            </a:lvl9pPr>
          </a:lstStyle>
          <a:p>
            <a:endParaRPr/>
          </a:p>
        </p:txBody>
      </p:sp>
      <p:sp>
        <p:nvSpPr>
          <p:cNvPr id="65" name="Google Shape;65;p15"/>
          <p:cNvSpPr txBox="1">
            <a:spLocks noGrp="1"/>
          </p:cNvSpPr>
          <p:nvPr>
            <p:ph type="body" idx="2"/>
          </p:nvPr>
        </p:nvSpPr>
        <p:spPr>
          <a:xfrm>
            <a:off x="6889763" y="2053722"/>
            <a:ext cx="2002500" cy="2530500"/>
          </a:xfrm>
          <a:prstGeom prst="rect">
            <a:avLst/>
          </a:prstGeom>
          <a:noFill/>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Clr>
                <a:schemeClr val="dk2"/>
              </a:buClr>
              <a:buSzPts val="1400"/>
              <a:buChar char="●"/>
              <a:defRPr sz="1400">
                <a:solidFill>
                  <a:schemeClr val="dk2"/>
                </a:solidFill>
              </a:defRPr>
            </a:lvl1pPr>
            <a:lvl2pPr marL="914400" lvl="1" indent="-304800" algn="l" rtl="0">
              <a:lnSpc>
                <a:spcPct val="115000"/>
              </a:lnSpc>
              <a:spcBef>
                <a:spcPts val="0"/>
              </a:spcBef>
              <a:spcAft>
                <a:spcPts val="0"/>
              </a:spcAft>
              <a:buClr>
                <a:schemeClr val="dk2"/>
              </a:buClr>
              <a:buSzPts val="1200"/>
              <a:buChar char="○"/>
              <a:defRPr sz="1200">
                <a:solidFill>
                  <a:schemeClr val="dk2"/>
                </a:solidFill>
              </a:defRPr>
            </a:lvl2pPr>
            <a:lvl3pPr marL="1371600" lvl="2" indent="-304800" algn="l" rtl="0">
              <a:lnSpc>
                <a:spcPct val="115000"/>
              </a:lnSpc>
              <a:spcBef>
                <a:spcPts val="0"/>
              </a:spcBef>
              <a:spcAft>
                <a:spcPts val="0"/>
              </a:spcAft>
              <a:buClr>
                <a:schemeClr val="dk2"/>
              </a:buClr>
              <a:buSzPts val="1200"/>
              <a:buChar char="■"/>
              <a:defRPr sz="1200">
                <a:solidFill>
                  <a:schemeClr val="dk2"/>
                </a:solidFill>
              </a:defRPr>
            </a:lvl3pPr>
            <a:lvl4pPr marL="1828800" lvl="3" indent="-304800" algn="l" rtl="0">
              <a:lnSpc>
                <a:spcPct val="115000"/>
              </a:lnSpc>
              <a:spcBef>
                <a:spcPts val="0"/>
              </a:spcBef>
              <a:spcAft>
                <a:spcPts val="0"/>
              </a:spcAft>
              <a:buClr>
                <a:schemeClr val="dk2"/>
              </a:buClr>
              <a:buSzPts val="1200"/>
              <a:buChar char="●"/>
              <a:defRPr sz="1200">
                <a:solidFill>
                  <a:schemeClr val="dk2"/>
                </a:solidFill>
              </a:defRPr>
            </a:lvl4pPr>
            <a:lvl5pPr marL="2286000" lvl="4" indent="-304800" algn="l" rtl="0">
              <a:lnSpc>
                <a:spcPct val="115000"/>
              </a:lnSpc>
              <a:spcBef>
                <a:spcPts val="0"/>
              </a:spcBef>
              <a:spcAft>
                <a:spcPts val="0"/>
              </a:spcAft>
              <a:buClr>
                <a:schemeClr val="dk2"/>
              </a:buClr>
              <a:buSzPts val="1200"/>
              <a:buChar char="○"/>
              <a:defRPr sz="1200">
                <a:solidFill>
                  <a:schemeClr val="dk2"/>
                </a:solidFill>
              </a:defRPr>
            </a:lvl5pPr>
            <a:lvl6pPr marL="2743200" lvl="5" indent="-304800" algn="l" rtl="0">
              <a:lnSpc>
                <a:spcPct val="115000"/>
              </a:lnSpc>
              <a:spcBef>
                <a:spcPts val="0"/>
              </a:spcBef>
              <a:spcAft>
                <a:spcPts val="0"/>
              </a:spcAft>
              <a:buClr>
                <a:schemeClr val="dk2"/>
              </a:buClr>
              <a:buSzPts val="1200"/>
              <a:buChar char="■"/>
              <a:defRPr sz="1200">
                <a:solidFill>
                  <a:schemeClr val="dk2"/>
                </a:solidFill>
              </a:defRPr>
            </a:lvl6pPr>
            <a:lvl7pPr marL="3200400" lvl="6" indent="-304800" algn="l" rtl="0">
              <a:lnSpc>
                <a:spcPct val="115000"/>
              </a:lnSpc>
              <a:spcBef>
                <a:spcPts val="0"/>
              </a:spcBef>
              <a:spcAft>
                <a:spcPts val="0"/>
              </a:spcAft>
              <a:buClr>
                <a:schemeClr val="dk2"/>
              </a:buClr>
              <a:buSzPts val="1200"/>
              <a:buChar char="●"/>
              <a:defRPr sz="1200">
                <a:solidFill>
                  <a:schemeClr val="dk2"/>
                </a:solidFill>
              </a:defRPr>
            </a:lvl7pPr>
            <a:lvl8pPr marL="3657600" lvl="7" indent="-304800" algn="l" rtl="0">
              <a:lnSpc>
                <a:spcPct val="115000"/>
              </a:lnSpc>
              <a:spcBef>
                <a:spcPts val="0"/>
              </a:spcBef>
              <a:spcAft>
                <a:spcPts val="0"/>
              </a:spcAft>
              <a:buClr>
                <a:schemeClr val="dk2"/>
              </a:buClr>
              <a:buSzPts val="1200"/>
              <a:buChar char="○"/>
              <a:defRPr sz="1200">
                <a:solidFill>
                  <a:schemeClr val="dk2"/>
                </a:solidFill>
              </a:defRPr>
            </a:lvl8pPr>
            <a:lvl9pPr marL="4114800" lvl="8" indent="-304800" algn="l" rtl="0">
              <a:lnSpc>
                <a:spcPct val="115000"/>
              </a:lnSpc>
              <a:spcBef>
                <a:spcPts val="0"/>
              </a:spcBef>
              <a:spcAft>
                <a:spcPts val="0"/>
              </a:spcAft>
              <a:buClr>
                <a:schemeClr val="dk2"/>
              </a:buClr>
              <a:buSzPts val="1200"/>
              <a:buChar char="■"/>
              <a:defRPr sz="1200">
                <a:solidFill>
                  <a:schemeClr val="dk2"/>
                </a:solidFill>
              </a:defRPr>
            </a:lvl9pPr>
          </a:lstStyle>
          <a:p>
            <a:endParaRPr/>
          </a:p>
        </p:txBody>
      </p:sp>
      <p:sp>
        <p:nvSpPr>
          <p:cNvPr id="66" name="Google Shape;66;p1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5">
  <p:cSld name="AUTOLAYOUT_9">
    <p:bg>
      <p:bgPr>
        <a:solidFill>
          <a:srgbClr val="FFFFFF"/>
        </a:solidFill>
        <a:effectLst/>
      </p:bgPr>
    </p:bg>
    <p:spTree>
      <p:nvGrpSpPr>
        <p:cNvPr id="1" name="Shape 67"/>
        <p:cNvGrpSpPr/>
        <p:nvPr/>
      </p:nvGrpSpPr>
      <p:grpSpPr>
        <a:xfrm>
          <a:off x="0" y="0"/>
          <a:ext cx="0" cy="0"/>
          <a:chOff x="0" y="0"/>
          <a:chExt cx="0" cy="0"/>
        </a:xfrm>
      </p:grpSpPr>
      <p:sp>
        <p:nvSpPr>
          <p:cNvPr id="68" name="Google Shape;68;p16"/>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6"/>
          <p:cNvSpPr/>
          <p:nvPr/>
        </p:nvSpPr>
        <p:spPr>
          <a:xfrm>
            <a:off x="0" y="0"/>
            <a:ext cx="35127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6"/>
          <p:cNvSpPr txBox="1">
            <a:spLocks noGrp="1"/>
          </p:cNvSpPr>
          <p:nvPr>
            <p:ph type="title"/>
          </p:nvPr>
        </p:nvSpPr>
        <p:spPr>
          <a:xfrm>
            <a:off x="311700" y="307825"/>
            <a:ext cx="2631900" cy="4316700"/>
          </a:xfrm>
          <a:prstGeom prst="rect">
            <a:avLst/>
          </a:prstGeom>
          <a:noFill/>
        </p:spPr>
        <p:txBody>
          <a:bodyPr spcFirstLastPara="1" wrap="square" lIns="91425" tIns="91425" rIns="91425" bIns="91425" anchor="t" anchorCtr="0">
            <a:normAutofit/>
          </a:bodyPr>
          <a:lstStyle>
            <a:lvl1pPr lvl="0" algn="l" rtl="0">
              <a:lnSpc>
                <a:spcPct val="100000"/>
              </a:lnSpc>
              <a:spcBef>
                <a:spcPts val="0"/>
              </a:spcBef>
              <a:spcAft>
                <a:spcPts val="0"/>
              </a:spcAft>
              <a:buClr>
                <a:srgbClr val="FFFFFF"/>
              </a:buClr>
              <a:buSzPts val="3000"/>
              <a:buNone/>
              <a:defRPr sz="3000">
                <a:solidFill>
                  <a:srgbClr val="FFFFFF"/>
                </a:solidFill>
              </a:defRPr>
            </a:lvl1pPr>
            <a:lvl2pPr lvl="1" algn="l" rtl="0">
              <a:lnSpc>
                <a:spcPct val="100000"/>
              </a:lnSpc>
              <a:spcBef>
                <a:spcPts val="0"/>
              </a:spcBef>
              <a:spcAft>
                <a:spcPts val="0"/>
              </a:spcAft>
              <a:buClr>
                <a:srgbClr val="FFFFFF"/>
              </a:buClr>
              <a:buSzPts val="3000"/>
              <a:buNone/>
              <a:defRPr sz="3000">
                <a:solidFill>
                  <a:srgbClr val="FFFFFF"/>
                </a:solidFill>
              </a:defRPr>
            </a:lvl2pPr>
            <a:lvl3pPr lvl="2" algn="l" rtl="0">
              <a:lnSpc>
                <a:spcPct val="100000"/>
              </a:lnSpc>
              <a:spcBef>
                <a:spcPts val="0"/>
              </a:spcBef>
              <a:spcAft>
                <a:spcPts val="0"/>
              </a:spcAft>
              <a:buClr>
                <a:srgbClr val="FFFFFF"/>
              </a:buClr>
              <a:buSzPts val="3000"/>
              <a:buNone/>
              <a:defRPr sz="3000">
                <a:solidFill>
                  <a:srgbClr val="FFFFFF"/>
                </a:solidFill>
              </a:defRPr>
            </a:lvl3pPr>
            <a:lvl4pPr lvl="3" algn="l" rtl="0">
              <a:lnSpc>
                <a:spcPct val="100000"/>
              </a:lnSpc>
              <a:spcBef>
                <a:spcPts val="0"/>
              </a:spcBef>
              <a:spcAft>
                <a:spcPts val="0"/>
              </a:spcAft>
              <a:buClr>
                <a:srgbClr val="FFFFFF"/>
              </a:buClr>
              <a:buSzPts val="3000"/>
              <a:buNone/>
              <a:defRPr sz="3000">
                <a:solidFill>
                  <a:srgbClr val="FFFFFF"/>
                </a:solidFill>
              </a:defRPr>
            </a:lvl4pPr>
            <a:lvl5pPr lvl="4" algn="l" rtl="0">
              <a:lnSpc>
                <a:spcPct val="100000"/>
              </a:lnSpc>
              <a:spcBef>
                <a:spcPts val="0"/>
              </a:spcBef>
              <a:spcAft>
                <a:spcPts val="0"/>
              </a:spcAft>
              <a:buClr>
                <a:srgbClr val="FFFFFF"/>
              </a:buClr>
              <a:buSzPts val="3000"/>
              <a:buNone/>
              <a:defRPr sz="3000">
                <a:solidFill>
                  <a:srgbClr val="FFFFFF"/>
                </a:solidFill>
              </a:defRPr>
            </a:lvl5pPr>
            <a:lvl6pPr lvl="5" algn="l" rtl="0">
              <a:lnSpc>
                <a:spcPct val="100000"/>
              </a:lnSpc>
              <a:spcBef>
                <a:spcPts val="0"/>
              </a:spcBef>
              <a:spcAft>
                <a:spcPts val="0"/>
              </a:spcAft>
              <a:buClr>
                <a:srgbClr val="FFFFFF"/>
              </a:buClr>
              <a:buSzPts val="3000"/>
              <a:buNone/>
              <a:defRPr sz="3000">
                <a:solidFill>
                  <a:srgbClr val="FFFFFF"/>
                </a:solidFill>
              </a:defRPr>
            </a:lvl6pPr>
            <a:lvl7pPr lvl="6" algn="l" rtl="0">
              <a:lnSpc>
                <a:spcPct val="100000"/>
              </a:lnSpc>
              <a:spcBef>
                <a:spcPts val="0"/>
              </a:spcBef>
              <a:spcAft>
                <a:spcPts val="0"/>
              </a:spcAft>
              <a:buClr>
                <a:srgbClr val="FFFFFF"/>
              </a:buClr>
              <a:buSzPts val="3000"/>
              <a:buNone/>
              <a:defRPr sz="3000">
                <a:solidFill>
                  <a:srgbClr val="FFFFFF"/>
                </a:solidFill>
              </a:defRPr>
            </a:lvl7pPr>
            <a:lvl8pPr lvl="7" algn="l" rtl="0">
              <a:lnSpc>
                <a:spcPct val="100000"/>
              </a:lnSpc>
              <a:spcBef>
                <a:spcPts val="0"/>
              </a:spcBef>
              <a:spcAft>
                <a:spcPts val="0"/>
              </a:spcAft>
              <a:buClr>
                <a:srgbClr val="FFFFFF"/>
              </a:buClr>
              <a:buSzPts val="3000"/>
              <a:buNone/>
              <a:defRPr sz="3000">
                <a:solidFill>
                  <a:srgbClr val="FFFFFF"/>
                </a:solidFill>
              </a:defRPr>
            </a:lvl8pPr>
            <a:lvl9pPr lvl="8" algn="l" rtl="0">
              <a:lnSpc>
                <a:spcPct val="100000"/>
              </a:lnSpc>
              <a:spcBef>
                <a:spcPts val="0"/>
              </a:spcBef>
              <a:spcAft>
                <a:spcPts val="0"/>
              </a:spcAft>
              <a:buClr>
                <a:srgbClr val="FFFFFF"/>
              </a:buClr>
              <a:buSzPts val="3000"/>
              <a:buNone/>
              <a:defRPr sz="3000">
                <a:solidFill>
                  <a:srgbClr val="FFFFFF"/>
                </a:solidFill>
              </a:defRPr>
            </a:lvl9pPr>
          </a:lstStyle>
          <a:p>
            <a:endParaRPr/>
          </a:p>
        </p:txBody>
      </p:sp>
      <p:sp>
        <p:nvSpPr>
          <p:cNvPr id="71" name="Google Shape;71;p16"/>
          <p:cNvSpPr txBox="1">
            <a:spLocks noGrp="1"/>
          </p:cNvSpPr>
          <p:nvPr>
            <p:ph type="body" idx="1"/>
          </p:nvPr>
        </p:nvSpPr>
        <p:spPr>
          <a:xfrm>
            <a:off x="4011825" y="364950"/>
            <a:ext cx="4850400" cy="4259700"/>
          </a:xfrm>
          <a:prstGeom prst="rect">
            <a:avLst/>
          </a:prstGeom>
          <a:noFill/>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Clr>
                <a:schemeClr val="dk2"/>
              </a:buClr>
              <a:buSzPts val="1800"/>
              <a:buChar char="●"/>
              <a:defRPr sz="1800">
                <a:solidFill>
                  <a:schemeClr val="dk2"/>
                </a:solidFill>
              </a:defRPr>
            </a:lvl1pPr>
            <a:lvl2pPr marL="914400" lvl="1" indent="-317500" algn="l" rtl="0">
              <a:lnSpc>
                <a:spcPct val="115000"/>
              </a:lnSpc>
              <a:spcBef>
                <a:spcPts val="0"/>
              </a:spcBef>
              <a:spcAft>
                <a:spcPts val="0"/>
              </a:spcAft>
              <a:buClr>
                <a:schemeClr val="dk2"/>
              </a:buClr>
              <a:buSzPts val="1400"/>
              <a:buChar char="○"/>
              <a:defRPr sz="1400">
                <a:solidFill>
                  <a:schemeClr val="dk2"/>
                </a:solidFill>
              </a:defRPr>
            </a:lvl2pPr>
            <a:lvl3pPr marL="1371600" lvl="2" indent="-317500" algn="l" rtl="0">
              <a:lnSpc>
                <a:spcPct val="115000"/>
              </a:lnSpc>
              <a:spcBef>
                <a:spcPts val="0"/>
              </a:spcBef>
              <a:spcAft>
                <a:spcPts val="0"/>
              </a:spcAft>
              <a:buClr>
                <a:schemeClr val="dk2"/>
              </a:buClr>
              <a:buSzPts val="1400"/>
              <a:buChar char="■"/>
              <a:defRPr sz="1400">
                <a:solidFill>
                  <a:schemeClr val="dk2"/>
                </a:solidFill>
              </a:defRPr>
            </a:lvl3pPr>
            <a:lvl4pPr marL="1828800" lvl="3" indent="-317500" algn="l" rtl="0">
              <a:lnSpc>
                <a:spcPct val="115000"/>
              </a:lnSpc>
              <a:spcBef>
                <a:spcPts val="0"/>
              </a:spcBef>
              <a:spcAft>
                <a:spcPts val="0"/>
              </a:spcAft>
              <a:buClr>
                <a:schemeClr val="dk2"/>
              </a:buClr>
              <a:buSzPts val="1400"/>
              <a:buChar char="●"/>
              <a:defRPr sz="1400">
                <a:solidFill>
                  <a:schemeClr val="dk2"/>
                </a:solidFill>
              </a:defRPr>
            </a:lvl4pPr>
            <a:lvl5pPr marL="2286000" lvl="4" indent="-317500" algn="l" rtl="0">
              <a:lnSpc>
                <a:spcPct val="115000"/>
              </a:lnSpc>
              <a:spcBef>
                <a:spcPts val="0"/>
              </a:spcBef>
              <a:spcAft>
                <a:spcPts val="0"/>
              </a:spcAft>
              <a:buClr>
                <a:schemeClr val="dk2"/>
              </a:buClr>
              <a:buSzPts val="1400"/>
              <a:buChar char="○"/>
              <a:defRPr sz="1400">
                <a:solidFill>
                  <a:schemeClr val="dk2"/>
                </a:solidFill>
              </a:defRPr>
            </a:lvl5pPr>
            <a:lvl6pPr marL="2743200" lvl="5" indent="-317500" algn="l" rtl="0">
              <a:lnSpc>
                <a:spcPct val="115000"/>
              </a:lnSpc>
              <a:spcBef>
                <a:spcPts val="0"/>
              </a:spcBef>
              <a:spcAft>
                <a:spcPts val="0"/>
              </a:spcAft>
              <a:buClr>
                <a:schemeClr val="dk2"/>
              </a:buClr>
              <a:buSzPts val="1400"/>
              <a:buChar char="■"/>
              <a:defRPr sz="1400">
                <a:solidFill>
                  <a:schemeClr val="dk2"/>
                </a:solidFill>
              </a:defRPr>
            </a:lvl6pPr>
            <a:lvl7pPr marL="3200400" lvl="6" indent="-317500" algn="l" rtl="0">
              <a:lnSpc>
                <a:spcPct val="115000"/>
              </a:lnSpc>
              <a:spcBef>
                <a:spcPts val="0"/>
              </a:spcBef>
              <a:spcAft>
                <a:spcPts val="0"/>
              </a:spcAft>
              <a:buClr>
                <a:schemeClr val="dk2"/>
              </a:buClr>
              <a:buSzPts val="1400"/>
              <a:buChar char="●"/>
              <a:defRPr sz="1400">
                <a:solidFill>
                  <a:schemeClr val="dk2"/>
                </a:solidFill>
              </a:defRPr>
            </a:lvl7pPr>
            <a:lvl8pPr marL="3657600" lvl="7" indent="-317500" algn="l" rtl="0">
              <a:lnSpc>
                <a:spcPct val="115000"/>
              </a:lnSpc>
              <a:spcBef>
                <a:spcPts val="0"/>
              </a:spcBef>
              <a:spcAft>
                <a:spcPts val="0"/>
              </a:spcAft>
              <a:buClr>
                <a:schemeClr val="dk2"/>
              </a:buClr>
              <a:buSzPts val="1400"/>
              <a:buChar char="○"/>
              <a:defRPr sz="1400">
                <a:solidFill>
                  <a:schemeClr val="dk2"/>
                </a:solidFill>
              </a:defRPr>
            </a:lvl8pPr>
            <a:lvl9pPr marL="4114800" lvl="8" indent="-317500" algn="l" rtl="0">
              <a:lnSpc>
                <a:spcPct val="115000"/>
              </a:lnSpc>
              <a:spcBef>
                <a:spcPts val="0"/>
              </a:spcBef>
              <a:spcAft>
                <a:spcPts val="0"/>
              </a:spcAft>
              <a:buClr>
                <a:schemeClr val="dk2"/>
              </a:buClr>
              <a:buSzPts val="1400"/>
              <a:buChar char="■"/>
              <a:defRPr sz="1400">
                <a:solidFill>
                  <a:schemeClr val="dk2"/>
                </a:solidFill>
              </a:defRPr>
            </a:lvl9pPr>
          </a:lstStyle>
          <a:p>
            <a:endParaRPr/>
          </a:p>
        </p:txBody>
      </p:sp>
      <p:sp>
        <p:nvSpPr>
          <p:cNvPr id="72" name="Google Shape;72;p16"/>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2">
  <p:cSld name="AUTOLAYOUT_2">
    <p:bg>
      <p:bgPr>
        <a:solidFill>
          <a:srgbClr val="FFFFFF"/>
        </a:solidFill>
        <a:effectLst/>
      </p:bgPr>
    </p:bg>
    <p:spTree>
      <p:nvGrpSpPr>
        <p:cNvPr id="1" name="Shape 73"/>
        <p:cNvGrpSpPr/>
        <p:nvPr/>
      </p:nvGrpSpPr>
      <p:grpSpPr>
        <a:xfrm>
          <a:off x="0" y="0"/>
          <a:ext cx="0" cy="0"/>
          <a:chOff x="0" y="0"/>
          <a:chExt cx="0" cy="0"/>
        </a:xfrm>
      </p:grpSpPr>
      <p:sp>
        <p:nvSpPr>
          <p:cNvPr id="74" name="Google Shape;74;p17"/>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7"/>
          <p:cNvSpPr/>
          <p:nvPr/>
        </p:nvSpPr>
        <p:spPr>
          <a:xfrm>
            <a:off x="0" y="0"/>
            <a:ext cx="4572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7"/>
          <p:cNvSpPr txBox="1">
            <a:spLocks noGrp="1"/>
          </p:cNvSpPr>
          <p:nvPr>
            <p:ph type="title"/>
          </p:nvPr>
        </p:nvSpPr>
        <p:spPr>
          <a:xfrm>
            <a:off x="4852825" y="233150"/>
            <a:ext cx="4016400" cy="1181400"/>
          </a:xfrm>
          <a:prstGeom prst="rect">
            <a:avLst/>
          </a:prstGeom>
          <a:noFill/>
        </p:spPr>
        <p:txBody>
          <a:bodyPr spcFirstLastPara="1" wrap="square" lIns="91425" tIns="91425" rIns="91425" bIns="91425" anchor="b" anchorCtr="0">
            <a:normAutofit/>
          </a:bodyPr>
          <a:lstStyle>
            <a:lvl1pPr lvl="0" algn="l" rtl="0">
              <a:lnSpc>
                <a:spcPct val="100000"/>
              </a:lnSpc>
              <a:spcBef>
                <a:spcPts val="0"/>
              </a:spcBef>
              <a:spcAft>
                <a:spcPts val="0"/>
              </a:spcAft>
              <a:buClr>
                <a:schemeClr val="dk1"/>
              </a:buClr>
              <a:buSzPts val="3000"/>
              <a:buNone/>
              <a:defRPr sz="3000" b="1">
                <a:solidFill>
                  <a:schemeClr val="dk2"/>
                </a:solidFill>
              </a:defRPr>
            </a:lvl1pPr>
            <a:lvl2pPr lvl="1" algn="l" rtl="0">
              <a:lnSpc>
                <a:spcPct val="100000"/>
              </a:lnSpc>
              <a:spcBef>
                <a:spcPts val="0"/>
              </a:spcBef>
              <a:spcAft>
                <a:spcPts val="0"/>
              </a:spcAft>
              <a:buClr>
                <a:schemeClr val="dk1"/>
              </a:buClr>
              <a:buSzPts val="3000"/>
              <a:buNone/>
              <a:defRPr sz="3000" b="1">
                <a:solidFill>
                  <a:schemeClr val="dk2"/>
                </a:solidFill>
              </a:defRPr>
            </a:lvl2pPr>
            <a:lvl3pPr lvl="2" algn="l" rtl="0">
              <a:lnSpc>
                <a:spcPct val="100000"/>
              </a:lnSpc>
              <a:spcBef>
                <a:spcPts val="0"/>
              </a:spcBef>
              <a:spcAft>
                <a:spcPts val="0"/>
              </a:spcAft>
              <a:buClr>
                <a:schemeClr val="dk1"/>
              </a:buClr>
              <a:buSzPts val="3000"/>
              <a:buNone/>
              <a:defRPr sz="3000" b="1">
                <a:solidFill>
                  <a:schemeClr val="dk2"/>
                </a:solidFill>
              </a:defRPr>
            </a:lvl3pPr>
            <a:lvl4pPr lvl="3" algn="l" rtl="0">
              <a:lnSpc>
                <a:spcPct val="100000"/>
              </a:lnSpc>
              <a:spcBef>
                <a:spcPts val="0"/>
              </a:spcBef>
              <a:spcAft>
                <a:spcPts val="0"/>
              </a:spcAft>
              <a:buClr>
                <a:schemeClr val="dk1"/>
              </a:buClr>
              <a:buSzPts val="3000"/>
              <a:buNone/>
              <a:defRPr sz="3000" b="1">
                <a:solidFill>
                  <a:schemeClr val="dk2"/>
                </a:solidFill>
              </a:defRPr>
            </a:lvl4pPr>
            <a:lvl5pPr lvl="4" algn="l" rtl="0">
              <a:lnSpc>
                <a:spcPct val="100000"/>
              </a:lnSpc>
              <a:spcBef>
                <a:spcPts val="0"/>
              </a:spcBef>
              <a:spcAft>
                <a:spcPts val="0"/>
              </a:spcAft>
              <a:buClr>
                <a:schemeClr val="dk1"/>
              </a:buClr>
              <a:buSzPts val="3000"/>
              <a:buNone/>
              <a:defRPr sz="3000" b="1">
                <a:solidFill>
                  <a:schemeClr val="dk2"/>
                </a:solidFill>
              </a:defRPr>
            </a:lvl5pPr>
            <a:lvl6pPr lvl="5" algn="l" rtl="0">
              <a:lnSpc>
                <a:spcPct val="100000"/>
              </a:lnSpc>
              <a:spcBef>
                <a:spcPts val="0"/>
              </a:spcBef>
              <a:spcAft>
                <a:spcPts val="0"/>
              </a:spcAft>
              <a:buClr>
                <a:schemeClr val="dk1"/>
              </a:buClr>
              <a:buSzPts val="3000"/>
              <a:buNone/>
              <a:defRPr sz="3000" b="1">
                <a:solidFill>
                  <a:schemeClr val="dk2"/>
                </a:solidFill>
              </a:defRPr>
            </a:lvl6pPr>
            <a:lvl7pPr lvl="6" algn="l" rtl="0">
              <a:lnSpc>
                <a:spcPct val="100000"/>
              </a:lnSpc>
              <a:spcBef>
                <a:spcPts val="0"/>
              </a:spcBef>
              <a:spcAft>
                <a:spcPts val="0"/>
              </a:spcAft>
              <a:buClr>
                <a:schemeClr val="dk1"/>
              </a:buClr>
              <a:buSzPts val="3000"/>
              <a:buNone/>
              <a:defRPr sz="3000" b="1">
                <a:solidFill>
                  <a:schemeClr val="dk2"/>
                </a:solidFill>
              </a:defRPr>
            </a:lvl7pPr>
            <a:lvl8pPr lvl="7" algn="l" rtl="0">
              <a:lnSpc>
                <a:spcPct val="100000"/>
              </a:lnSpc>
              <a:spcBef>
                <a:spcPts val="0"/>
              </a:spcBef>
              <a:spcAft>
                <a:spcPts val="0"/>
              </a:spcAft>
              <a:buClr>
                <a:schemeClr val="dk1"/>
              </a:buClr>
              <a:buSzPts val="3000"/>
              <a:buNone/>
              <a:defRPr sz="3000" b="1">
                <a:solidFill>
                  <a:schemeClr val="dk2"/>
                </a:solidFill>
              </a:defRPr>
            </a:lvl8pPr>
            <a:lvl9pPr lvl="8" algn="l" rtl="0">
              <a:lnSpc>
                <a:spcPct val="100000"/>
              </a:lnSpc>
              <a:spcBef>
                <a:spcPts val="0"/>
              </a:spcBef>
              <a:spcAft>
                <a:spcPts val="0"/>
              </a:spcAft>
              <a:buClr>
                <a:schemeClr val="dk1"/>
              </a:buClr>
              <a:buSzPts val="3000"/>
              <a:buNone/>
              <a:defRPr sz="3000" b="1">
                <a:solidFill>
                  <a:schemeClr val="dk2"/>
                </a:solidFill>
              </a:defRPr>
            </a:lvl9pPr>
          </a:lstStyle>
          <a:p>
            <a:endParaRPr/>
          </a:p>
        </p:txBody>
      </p:sp>
      <p:sp>
        <p:nvSpPr>
          <p:cNvPr id="77" name="Google Shape;77;p17"/>
          <p:cNvSpPr txBox="1">
            <a:spLocks noGrp="1"/>
          </p:cNvSpPr>
          <p:nvPr>
            <p:ph type="body" idx="1"/>
          </p:nvPr>
        </p:nvSpPr>
        <p:spPr>
          <a:xfrm>
            <a:off x="4852900" y="1672727"/>
            <a:ext cx="4016400" cy="2990400"/>
          </a:xfrm>
          <a:prstGeom prst="rect">
            <a:avLst/>
          </a:prstGeom>
          <a:noFill/>
        </p:spPr>
        <p:txBody>
          <a:bodyPr spcFirstLastPara="1" wrap="square" lIns="91425" tIns="91425" rIns="91425" bIns="91425" anchor="t" anchorCtr="0">
            <a:normAutofit/>
          </a:bodyPr>
          <a:lstStyle>
            <a:lvl1pPr marL="457200" lvl="0" indent="-330200" algn="l" rtl="0">
              <a:lnSpc>
                <a:spcPct val="115000"/>
              </a:lnSpc>
              <a:spcBef>
                <a:spcPts val="0"/>
              </a:spcBef>
              <a:spcAft>
                <a:spcPts val="0"/>
              </a:spcAft>
              <a:buClr>
                <a:schemeClr val="dk2"/>
              </a:buClr>
              <a:buSzPts val="1600"/>
              <a:buChar char="●"/>
              <a:defRPr sz="1600">
                <a:solidFill>
                  <a:schemeClr val="dk2"/>
                </a:solidFill>
              </a:defRPr>
            </a:lvl1pPr>
            <a:lvl2pPr marL="914400" lvl="1" indent="-317500" algn="l" rtl="0">
              <a:lnSpc>
                <a:spcPct val="115000"/>
              </a:lnSpc>
              <a:spcBef>
                <a:spcPts val="0"/>
              </a:spcBef>
              <a:spcAft>
                <a:spcPts val="0"/>
              </a:spcAft>
              <a:buClr>
                <a:schemeClr val="dk2"/>
              </a:buClr>
              <a:buSzPts val="1400"/>
              <a:buChar char="○"/>
              <a:defRPr sz="1400">
                <a:solidFill>
                  <a:schemeClr val="dk2"/>
                </a:solidFill>
              </a:defRPr>
            </a:lvl2pPr>
            <a:lvl3pPr marL="1371600" lvl="2" indent="-317500" algn="l" rtl="0">
              <a:lnSpc>
                <a:spcPct val="115000"/>
              </a:lnSpc>
              <a:spcBef>
                <a:spcPts val="0"/>
              </a:spcBef>
              <a:spcAft>
                <a:spcPts val="0"/>
              </a:spcAft>
              <a:buClr>
                <a:schemeClr val="dk2"/>
              </a:buClr>
              <a:buSzPts val="1400"/>
              <a:buChar char="■"/>
              <a:defRPr sz="1400">
                <a:solidFill>
                  <a:schemeClr val="dk2"/>
                </a:solidFill>
              </a:defRPr>
            </a:lvl3pPr>
            <a:lvl4pPr marL="1828800" lvl="3" indent="-317500" algn="l" rtl="0">
              <a:lnSpc>
                <a:spcPct val="115000"/>
              </a:lnSpc>
              <a:spcBef>
                <a:spcPts val="0"/>
              </a:spcBef>
              <a:spcAft>
                <a:spcPts val="0"/>
              </a:spcAft>
              <a:buClr>
                <a:schemeClr val="dk2"/>
              </a:buClr>
              <a:buSzPts val="1400"/>
              <a:buChar char="●"/>
              <a:defRPr sz="1400">
                <a:solidFill>
                  <a:schemeClr val="dk2"/>
                </a:solidFill>
              </a:defRPr>
            </a:lvl4pPr>
            <a:lvl5pPr marL="2286000" lvl="4" indent="-317500" algn="l" rtl="0">
              <a:lnSpc>
                <a:spcPct val="115000"/>
              </a:lnSpc>
              <a:spcBef>
                <a:spcPts val="0"/>
              </a:spcBef>
              <a:spcAft>
                <a:spcPts val="0"/>
              </a:spcAft>
              <a:buClr>
                <a:schemeClr val="dk2"/>
              </a:buClr>
              <a:buSzPts val="1400"/>
              <a:buChar char="○"/>
              <a:defRPr sz="1400">
                <a:solidFill>
                  <a:schemeClr val="dk2"/>
                </a:solidFill>
              </a:defRPr>
            </a:lvl5pPr>
            <a:lvl6pPr marL="2743200" lvl="5" indent="-317500" algn="l" rtl="0">
              <a:lnSpc>
                <a:spcPct val="115000"/>
              </a:lnSpc>
              <a:spcBef>
                <a:spcPts val="0"/>
              </a:spcBef>
              <a:spcAft>
                <a:spcPts val="0"/>
              </a:spcAft>
              <a:buClr>
                <a:schemeClr val="dk2"/>
              </a:buClr>
              <a:buSzPts val="1400"/>
              <a:buChar char="■"/>
              <a:defRPr sz="1400">
                <a:solidFill>
                  <a:schemeClr val="dk2"/>
                </a:solidFill>
              </a:defRPr>
            </a:lvl6pPr>
            <a:lvl7pPr marL="3200400" lvl="6" indent="-317500" algn="l" rtl="0">
              <a:lnSpc>
                <a:spcPct val="115000"/>
              </a:lnSpc>
              <a:spcBef>
                <a:spcPts val="0"/>
              </a:spcBef>
              <a:spcAft>
                <a:spcPts val="0"/>
              </a:spcAft>
              <a:buClr>
                <a:schemeClr val="dk2"/>
              </a:buClr>
              <a:buSzPts val="1400"/>
              <a:buChar char="●"/>
              <a:defRPr sz="1400">
                <a:solidFill>
                  <a:schemeClr val="dk2"/>
                </a:solidFill>
              </a:defRPr>
            </a:lvl7pPr>
            <a:lvl8pPr marL="3657600" lvl="7" indent="-317500" algn="l" rtl="0">
              <a:lnSpc>
                <a:spcPct val="115000"/>
              </a:lnSpc>
              <a:spcBef>
                <a:spcPts val="0"/>
              </a:spcBef>
              <a:spcAft>
                <a:spcPts val="0"/>
              </a:spcAft>
              <a:buClr>
                <a:schemeClr val="dk2"/>
              </a:buClr>
              <a:buSzPts val="1400"/>
              <a:buChar char="○"/>
              <a:defRPr sz="1400">
                <a:solidFill>
                  <a:schemeClr val="dk2"/>
                </a:solidFill>
              </a:defRPr>
            </a:lvl8pPr>
            <a:lvl9pPr marL="4114800" lvl="8" indent="-317500" algn="l" rtl="0">
              <a:lnSpc>
                <a:spcPct val="115000"/>
              </a:lnSpc>
              <a:spcBef>
                <a:spcPts val="0"/>
              </a:spcBef>
              <a:spcAft>
                <a:spcPts val="0"/>
              </a:spcAft>
              <a:buClr>
                <a:schemeClr val="dk2"/>
              </a:buClr>
              <a:buSzPts val="1400"/>
              <a:buChar char="■"/>
              <a:defRPr sz="1400">
                <a:solidFill>
                  <a:schemeClr val="dk2"/>
                </a:solidFill>
              </a:defRPr>
            </a:lvl9pPr>
          </a:lstStyle>
          <a:p>
            <a:endParaRPr/>
          </a:p>
        </p:txBody>
      </p:sp>
      <p:sp>
        <p:nvSpPr>
          <p:cNvPr id="78" name="Google Shape;78;p17"/>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3"/>
        <p:cNvGrpSpPr/>
        <p:nvPr/>
      </p:nvGrpSpPr>
      <p:grpSpPr>
        <a:xfrm>
          <a:off x="0" y="0"/>
          <a:ext cx="0" cy="0"/>
          <a:chOff x="0" y="0"/>
          <a:chExt cx="0" cy="0"/>
        </a:xfrm>
      </p:grpSpPr>
      <p:sp>
        <p:nvSpPr>
          <p:cNvPr id="84" name="Google Shape;84;p1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5" name="Google Shape;85;p19"/>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6" name="Google Shape;86;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9" name="Google Shape;8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0"/>
        <p:cNvGrpSpPr/>
        <p:nvPr/>
      </p:nvGrpSpPr>
      <p:grpSpPr>
        <a:xfrm>
          <a:off x="0" y="0"/>
          <a:ext cx="0" cy="0"/>
          <a:chOff x="0" y="0"/>
          <a:chExt cx="0" cy="0"/>
        </a:xfrm>
      </p:grpSpPr>
      <p:sp>
        <p:nvSpPr>
          <p:cNvPr id="91" name="Google Shape;91;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2" name="Google Shape;92;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93" name="Google Shape;93;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4"/>
        <p:cNvGrpSpPr/>
        <p:nvPr/>
      </p:nvGrpSpPr>
      <p:grpSpPr>
        <a:xfrm>
          <a:off x="0" y="0"/>
          <a:ext cx="0" cy="0"/>
          <a:chOff x="0" y="0"/>
          <a:chExt cx="0" cy="0"/>
        </a:xfrm>
      </p:grpSpPr>
      <p:sp>
        <p:nvSpPr>
          <p:cNvPr id="95" name="Google Shape;95;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6" name="Google Shape;96;p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97" name="Google Shape;97;p2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98" name="Google Shape;9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sp>
        <p:nvSpPr>
          <p:cNvPr id="100" name="Google Shape;100;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1" name="Google Shape;101;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2"/>
        <p:cNvGrpSpPr/>
        <p:nvPr/>
      </p:nvGrpSpPr>
      <p:grpSpPr>
        <a:xfrm>
          <a:off x="0" y="0"/>
          <a:ext cx="0" cy="0"/>
          <a:chOff x="0" y="0"/>
          <a:chExt cx="0" cy="0"/>
        </a:xfrm>
      </p:grpSpPr>
      <p:sp>
        <p:nvSpPr>
          <p:cNvPr id="103" name="Google Shape;103;p24"/>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4" name="Google Shape;104;p24"/>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05" name="Google Shape;105;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6"/>
        <p:cNvGrpSpPr/>
        <p:nvPr/>
      </p:nvGrpSpPr>
      <p:grpSpPr>
        <a:xfrm>
          <a:off x="0" y="0"/>
          <a:ext cx="0" cy="0"/>
          <a:chOff x="0" y="0"/>
          <a:chExt cx="0" cy="0"/>
        </a:xfrm>
      </p:grpSpPr>
      <p:sp>
        <p:nvSpPr>
          <p:cNvPr id="107" name="Google Shape;107;p25"/>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08" name="Google Shape;108;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9"/>
        <p:cNvGrpSpPr/>
        <p:nvPr/>
      </p:nvGrpSpPr>
      <p:grpSpPr>
        <a:xfrm>
          <a:off x="0" y="0"/>
          <a:ext cx="0" cy="0"/>
          <a:chOff x="0" y="0"/>
          <a:chExt cx="0" cy="0"/>
        </a:xfrm>
      </p:grpSpPr>
      <p:sp>
        <p:nvSpPr>
          <p:cNvPr id="110" name="Google Shape;110;p26"/>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6"/>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2" name="Google Shape;112;p26"/>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3" name="Google Shape;113;p2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114" name="Google Shape;114;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5"/>
        <p:cNvGrpSpPr/>
        <p:nvPr/>
      </p:nvGrpSpPr>
      <p:grpSpPr>
        <a:xfrm>
          <a:off x="0" y="0"/>
          <a:ext cx="0" cy="0"/>
          <a:chOff x="0" y="0"/>
          <a:chExt cx="0" cy="0"/>
        </a:xfrm>
      </p:grpSpPr>
      <p:sp>
        <p:nvSpPr>
          <p:cNvPr id="116" name="Google Shape;116;p27"/>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117" name="Google Shape;117;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8"/>
        <p:cNvGrpSpPr/>
        <p:nvPr/>
      </p:nvGrpSpPr>
      <p:grpSpPr>
        <a:xfrm>
          <a:off x="0" y="0"/>
          <a:ext cx="0" cy="0"/>
          <a:chOff x="0" y="0"/>
          <a:chExt cx="0" cy="0"/>
        </a:xfrm>
      </p:grpSpPr>
      <p:sp>
        <p:nvSpPr>
          <p:cNvPr id="119" name="Google Shape;119;p28"/>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0" name="Google Shape;120;p28"/>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21" name="Google Shape;121;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8"/>
        <p:cNvGrpSpPr/>
        <p:nvPr/>
      </p:nvGrpSpPr>
      <p:grpSpPr>
        <a:xfrm>
          <a:off x="0" y="0"/>
          <a:ext cx="0" cy="0"/>
          <a:chOff x="0" y="0"/>
          <a:chExt cx="0" cy="0"/>
        </a:xfrm>
      </p:grpSpPr>
      <p:sp>
        <p:nvSpPr>
          <p:cNvPr id="129" name="Google Shape;129;p3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0" name="Google Shape;130;p3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1" name="Google Shape;131;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2"/>
        <p:cNvGrpSpPr/>
        <p:nvPr/>
      </p:nvGrpSpPr>
      <p:grpSpPr>
        <a:xfrm>
          <a:off x="0" y="0"/>
          <a:ext cx="0" cy="0"/>
          <a:chOff x="0" y="0"/>
          <a:chExt cx="0" cy="0"/>
        </a:xfrm>
      </p:grpSpPr>
      <p:sp>
        <p:nvSpPr>
          <p:cNvPr id="133" name="Google Shape;133;p3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4" name="Google Shape;134;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atin typeface="Nunito"/>
                <a:ea typeface="Nunito"/>
                <a:cs typeface="Nunito"/>
                <a:sym typeface="Nunito"/>
              </a:defRPr>
            </a:lvl1pPr>
            <a:lvl2pPr lvl="1">
              <a:buNone/>
              <a:defRPr>
                <a:latin typeface="Nunito"/>
                <a:ea typeface="Nunito"/>
                <a:cs typeface="Nunito"/>
                <a:sym typeface="Nunito"/>
              </a:defRPr>
            </a:lvl2pPr>
            <a:lvl3pPr lvl="2">
              <a:buNone/>
              <a:defRPr>
                <a:latin typeface="Nunito"/>
                <a:ea typeface="Nunito"/>
                <a:cs typeface="Nunito"/>
                <a:sym typeface="Nunito"/>
              </a:defRPr>
            </a:lvl3pPr>
            <a:lvl4pPr lvl="3">
              <a:buNone/>
              <a:defRPr>
                <a:latin typeface="Nunito"/>
                <a:ea typeface="Nunito"/>
                <a:cs typeface="Nunito"/>
                <a:sym typeface="Nunito"/>
              </a:defRPr>
            </a:lvl4pPr>
            <a:lvl5pPr lvl="4">
              <a:buNone/>
              <a:defRPr>
                <a:latin typeface="Nunito"/>
                <a:ea typeface="Nunito"/>
                <a:cs typeface="Nunito"/>
                <a:sym typeface="Nunito"/>
              </a:defRPr>
            </a:lvl5pPr>
            <a:lvl6pPr lvl="5">
              <a:buNone/>
              <a:defRPr>
                <a:latin typeface="Nunito"/>
                <a:ea typeface="Nunito"/>
                <a:cs typeface="Nunito"/>
                <a:sym typeface="Nunito"/>
              </a:defRPr>
            </a:lvl6pPr>
            <a:lvl7pPr lvl="6">
              <a:buNone/>
              <a:defRPr>
                <a:latin typeface="Nunito"/>
                <a:ea typeface="Nunito"/>
                <a:cs typeface="Nunito"/>
                <a:sym typeface="Nunito"/>
              </a:defRPr>
            </a:lvl7pPr>
            <a:lvl8pPr lvl="7">
              <a:buNone/>
              <a:defRPr>
                <a:latin typeface="Nunito"/>
                <a:ea typeface="Nunito"/>
                <a:cs typeface="Nunito"/>
                <a:sym typeface="Nunito"/>
              </a:defRPr>
            </a:lvl8pPr>
            <a:lvl9pPr lvl="8">
              <a:buNone/>
              <a:defRPr>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5"/>
        <p:cNvGrpSpPr/>
        <p:nvPr/>
      </p:nvGrpSpPr>
      <p:grpSpPr>
        <a:xfrm>
          <a:off x="0" y="0"/>
          <a:ext cx="0" cy="0"/>
          <a:chOff x="0" y="0"/>
          <a:chExt cx="0" cy="0"/>
        </a:xfrm>
      </p:grpSpPr>
      <p:sp>
        <p:nvSpPr>
          <p:cNvPr id="136" name="Google Shape;136;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7" name="Google Shape;137;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38" name="Google Shape;138;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9"/>
        <p:cNvGrpSpPr/>
        <p:nvPr/>
      </p:nvGrpSpPr>
      <p:grpSpPr>
        <a:xfrm>
          <a:off x="0" y="0"/>
          <a:ext cx="0" cy="0"/>
          <a:chOff x="0" y="0"/>
          <a:chExt cx="0" cy="0"/>
        </a:xfrm>
      </p:grpSpPr>
      <p:sp>
        <p:nvSpPr>
          <p:cNvPr id="140" name="Google Shape;140;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41" name="Google Shape;141;p3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42" name="Google Shape;142;p3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43" name="Google Shape;143;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4"/>
        <p:cNvGrpSpPr/>
        <p:nvPr/>
      </p:nvGrpSpPr>
      <p:grpSpPr>
        <a:xfrm>
          <a:off x="0" y="0"/>
          <a:ext cx="0" cy="0"/>
          <a:chOff x="0" y="0"/>
          <a:chExt cx="0" cy="0"/>
        </a:xfrm>
      </p:grpSpPr>
      <p:sp>
        <p:nvSpPr>
          <p:cNvPr id="145" name="Google Shape;145;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46" name="Google Shape;146;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7"/>
        <p:cNvGrpSpPr/>
        <p:nvPr/>
      </p:nvGrpSpPr>
      <p:grpSpPr>
        <a:xfrm>
          <a:off x="0" y="0"/>
          <a:ext cx="0" cy="0"/>
          <a:chOff x="0" y="0"/>
          <a:chExt cx="0" cy="0"/>
        </a:xfrm>
      </p:grpSpPr>
      <p:sp>
        <p:nvSpPr>
          <p:cNvPr id="148" name="Google Shape;148;p36"/>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49" name="Google Shape;149;p36"/>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50" name="Google Shape;150;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1"/>
        <p:cNvGrpSpPr/>
        <p:nvPr/>
      </p:nvGrpSpPr>
      <p:grpSpPr>
        <a:xfrm>
          <a:off x="0" y="0"/>
          <a:ext cx="0" cy="0"/>
          <a:chOff x="0" y="0"/>
          <a:chExt cx="0" cy="0"/>
        </a:xfrm>
      </p:grpSpPr>
      <p:sp>
        <p:nvSpPr>
          <p:cNvPr id="152" name="Google Shape;152;p37"/>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53" name="Google Shape;153;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4"/>
        <p:cNvGrpSpPr/>
        <p:nvPr/>
      </p:nvGrpSpPr>
      <p:grpSpPr>
        <a:xfrm>
          <a:off x="0" y="0"/>
          <a:ext cx="0" cy="0"/>
          <a:chOff x="0" y="0"/>
          <a:chExt cx="0" cy="0"/>
        </a:xfrm>
      </p:grpSpPr>
      <p:sp>
        <p:nvSpPr>
          <p:cNvPr id="155" name="Google Shape;155;p3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8"/>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57" name="Google Shape;157;p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58" name="Google Shape;158;p38"/>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59" name="Google Shape;159;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0"/>
        <p:cNvGrpSpPr/>
        <p:nvPr/>
      </p:nvGrpSpPr>
      <p:grpSpPr>
        <a:xfrm>
          <a:off x="0" y="0"/>
          <a:ext cx="0" cy="0"/>
          <a:chOff x="0" y="0"/>
          <a:chExt cx="0" cy="0"/>
        </a:xfrm>
      </p:grpSpPr>
      <p:sp>
        <p:nvSpPr>
          <p:cNvPr id="161" name="Google Shape;161;p39"/>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162" name="Google Shape;162;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3"/>
        <p:cNvGrpSpPr/>
        <p:nvPr/>
      </p:nvGrpSpPr>
      <p:grpSpPr>
        <a:xfrm>
          <a:off x="0" y="0"/>
          <a:ext cx="0" cy="0"/>
          <a:chOff x="0" y="0"/>
          <a:chExt cx="0" cy="0"/>
        </a:xfrm>
      </p:grpSpPr>
      <p:sp>
        <p:nvSpPr>
          <p:cNvPr id="164" name="Google Shape;164;p40"/>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65" name="Google Shape;165;p40"/>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166" name="Google Shape;166;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7"/>
        <p:cNvGrpSpPr/>
        <p:nvPr/>
      </p:nvGrpSpPr>
      <p:grpSpPr>
        <a:xfrm>
          <a:off x="0" y="0"/>
          <a:ext cx="0" cy="0"/>
          <a:chOff x="0" y="0"/>
          <a:chExt cx="0" cy="0"/>
        </a:xfrm>
      </p:grpSpPr>
      <p:sp>
        <p:nvSpPr>
          <p:cNvPr id="168" name="Google Shape;168;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1pPr>
            <a:lvl2pPr lvl="1">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2pPr>
            <a:lvl3pPr lvl="2">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3pPr>
            <a:lvl4pPr lvl="3">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4pPr>
            <a:lvl5pPr lvl="4">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5pPr>
            <a:lvl6pPr lvl="5">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6pPr>
            <a:lvl7pPr lvl="6">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7pPr>
            <a:lvl8pPr lvl="7">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8pPr>
            <a:lvl9pPr lvl="8">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Nunito"/>
              <a:buChar char="●"/>
              <a:defRPr sz="1800">
                <a:solidFill>
                  <a:schemeClr val="dk2"/>
                </a:solidFill>
                <a:latin typeface="Nunito"/>
                <a:ea typeface="Nunito"/>
                <a:cs typeface="Nunito"/>
                <a:sym typeface="Nunito"/>
              </a:defRPr>
            </a:lvl1pPr>
            <a:lvl2pPr marL="914400" lvl="1"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2pPr>
            <a:lvl3pPr marL="1371600" lvl="2"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3pPr>
            <a:lvl4pPr marL="1828800" lvl="3"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4pPr>
            <a:lvl5pPr marL="2286000" lvl="4"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5pPr>
            <a:lvl6pPr marL="2743200" lvl="5"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6pPr>
            <a:lvl7pPr marL="3200400" lvl="6"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7pPr>
            <a:lvl8pPr marL="3657600" lvl="7"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8pPr>
            <a:lvl9pPr marL="4114800" lvl="8"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81" name="Google Shape;81;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lt2"/>
              </a:buClr>
              <a:buSzPts val="1800"/>
              <a:buChar char="●"/>
              <a:defRPr sz="1800">
                <a:solidFill>
                  <a:schemeClr val="lt2"/>
                </a:solidFill>
              </a:defRPr>
            </a:lvl1pPr>
            <a:lvl2pPr marL="914400" lvl="1" indent="-317500" rtl="0">
              <a:lnSpc>
                <a:spcPct val="115000"/>
              </a:lnSpc>
              <a:spcBef>
                <a:spcPts val="0"/>
              </a:spcBef>
              <a:spcAft>
                <a:spcPts val="0"/>
              </a:spcAft>
              <a:buClr>
                <a:schemeClr val="lt2"/>
              </a:buClr>
              <a:buSzPts val="1400"/>
              <a:buChar char="○"/>
              <a:defRPr>
                <a:solidFill>
                  <a:schemeClr val="lt2"/>
                </a:solidFill>
              </a:defRPr>
            </a:lvl2pPr>
            <a:lvl3pPr marL="1371600" lvl="2" indent="-317500" rtl="0">
              <a:lnSpc>
                <a:spcPct val="115000"/>
              </a:lnSpc>
              <a:spcBef>
                <a:spcPts val="0"/>
              </a:spcBef>
              <a:spcAft>
                <a:spcPts val="0"/>
              </a:spcAft>
              <a:buClr>
                <a:schemeClr val="lt2"/>
              </a:buClr>
              <a:buSzPts val="1400"/>
              <a:buChar char="■"/>
              <a:defRPr>
                <a:solidFill>
                  <a:schemeClr val="lt2"/>
                </a:solidFill>
              </a:defRPr>
            </a:lvl3pPr>
            <a:lvl4pPr marL="1828800" lvl="3" indent="-317500" rtl="0">
              <a:lnSpc>
                <a:spcPct val="115000"/>
              </a:lnSpc>
              <a:spcBef>
                <a:spcPts val="0"/>
              </a:spcBef>
              <a:spcAft>
                <a:spcPts val="0"/>
              </a:spcAft>
              <a:buClr>
                <a:schemeClr val="lt2"/>
              </a:buClr>
              <a:buSzPts val="1400"/>
              <a:buChar char="●"/>
              <a:defRPr>
                <a:solidFill>
                  <a:schemeClr val="lt2"/>
                </a:solidFill>
              </a:defRPr>
            </a:lvl4pPr>
            <a:lvl5pPr marL="2286000" lvl="4" indent="-317500" rtl="0">
              <a:lnSpc>
                <a:spcPct val="115000"/>
              </a:lnSpc>
              <a:spcBef>
                <a:spcPts val="0"/>
              </a:spcBef>
              <a:spcAft>
                <a:spcPts val="0"/>
              </a:spcAft>
              <a:buClr>
                <a:schemeClr val="lt2"/>
              </a:buClr>
              <a:buSzPts val="1400"/>
              <a:buChar char="○"/>
              <a:defRPr>
                <a:solidFill>
                  <a:schemeClr val="lt2"/>
                </a:solidFill>
              </a:defRPr>
            </a:lvl5pPr>
            <a:lvl6pPr marL="2743200" lvl="5" indent="-317500" rtl="0">
              <a:lnSpc>
                <a:spcPct val="115000"/>
              </a:lnSpc>
              <a:spcBef>
                <a:spcPts val="0"/>
              </a:spcBef>
              <a:spcAft>
                <a:spcPts val="0"/>
              </a:spcAft>
              <a:buClr>
                <a:schemeClr val="lt2"/>
              </a:buClr>
              <a:buSzPts val="1400"/>
              <a:buChar char="■"/>
              <a:defRPr>
                <a:solidFill>
                  <a:schemeClr val="lt2"/>
                </a:solidFill>
              </a:defRPr>
            </a:lvl6pPr>
            <a:lvl7pPr marL="3200400" lvl="6" indent="-317500" rtl="0">
              <a:lnSpc>
                <a:spcPct val="115000"/>
              </a:lnSpc>
              <a:spcBef>
                <a:spcPts val="0"/>
              </a:spcBef>
              <a:spcAft>
                <a:spcPts val="0"/>
              </a:spcAft>
              <a:buClr>
                <a:schemeClr val="lt2"/>
              </a:buClr>
              <a:buSzPts val="1400"/>
              <a:buChar char="●"/>
              <a:defRPr>
                <a:solidFill>
                  <a:schemeClr val="lt2"/>
                </a:solidFill>
              </a:defRPr>
            </a:lvl7pPr>
            <a:lvl8pPr marL="3657600" lvl="7" indent="-317500" rtl="0">
              <a:lnSpc>
                <a:spcPct val="115000"/>
              </a:lnSpc>
              <a:spcBef>
                <a:spcPts val="0"/>
              </a:spcBef>
              <a:spcAft>
                <a:spcPts val="0"/>
              </a:spcAft>
              <a:buClr>
                <a:schemeClr val="lt2"/>
              </a:buClr>
              <a:buSzPts val="1400"/>
              <a:buChar char="○"/>
              <a:defRPr>
                <a:solidFill>
                  <a:schemeClr val="lt2"/>
                </a:solidFill>
              </a:defRPr>
            </a:lvl8pPr>
            <a:lvl9pPr marL="4114800" lvl="8" indent="-317500" rtl="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2" name="Google Shape;82;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2"/>
                </a:solidFill>
              </a:defRPr>
            </a:lvl1pPr>
            <a:lvl2pPr lvl="1" algn="r" rtl="0">
              <a:buNone/>
              <a:defRPr sz="1000">
                <a:solidFill>
                  <a:schemeClr val="lt2"/>
                </a:solidFill>
              </a:defRPr>
            </a:lvl2pPr>
            <a:lvl3pPr lvl="2" algn="r" rtl="0">
              <a:buNone/>
              <a:defRPr sz="1000">
                <a:solidFill>
                  <a:schemeClr val="lt2"/>
                </a:solidFill>
              </a:defRPr>
            </a:lvl3pPr>
            <a:lvl4pPr lvl="3" algn="r" rtl="0">
              <a:buNone/>
              <a:defRPr sz="1000">
                <a:solidFill>
                  <a:schemeClr val="lt2"/>
                </a:solidFill>
              </a:defRPr>
            </a:lvl4pPr>
            <a:lvl5pPr lvl="4" algn="r" rtl="0">
              <a:buNone/>
              <a:defRPr sz="1000">
                <a:solidFill>
                  <a:schemeClr val="lt2"/>
                </a:solidFill>
              </a:defRPr>
            </a:lvl5pPr>
            <a:lvl6pPr lvl="5" algn="r" rtl="0">
              <a:buNone/>
              <a:defRPr sz="1000">
                <a:solidFill>
                  <a:schemeClr val="lt2"/>
                </a:solidFill>
              </a:defRPr>
            </a:lvl6pPr>
            <a:lvl7pPr lvl="6" algn="r" rtl="0">
              <a:buNone/>
              <a:defRPr sz="1000">
                <a:solidFill>
                  <a:schemeClr val="lt2"/>
                </a:solidFill>
              </a:defRPr>
            </a:lvl7pPr>
            <a:lvl8pPr lvl="7" algn="r" rtl="0">
              <a:buNone/>
              <a:defRPr sz="1000">
                <a:solidFill>
                  <a:schemeClr val="lt2"/>
                </a:solidFill>
              </a:defRPr>
            </a:lvl8pPr>
            <a:lvl9pPr lvl="8" algn="r" rtl="0">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24"/>
        <p:cNvGrpSpPr/>
        <p:nvPr/>
      </p:nvGrpSpPr>
      <p:grpSpPr>
        <a:xfrm>
          <a:off x="0" y="0"/>
          <a:ext cx="0" cy="0"/>
          <a:chOff x="0" y="0"/>
          <a:chExt cx="0" cy="0"/>
        </a:xfrm>
      </p:grpSpPr>
      <p:sp>
        <p:nvSpPr>
          <p:cNvPr id="125" name="Google Shape;125;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26" name="Google Shape;126;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127" name="Google Shape;127;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slide" Target="slide62.xml"/><Relationship Id="rId4" Type="http://schemas.openxmlformats.org/officeDocument/2006/relationships/image" Target="../media/image6.png"/></Relationships>
</file>

<file path=ppt/slides/_rels/slide100.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1.xml"/><Relationship Id="rId1" Type="http://schemas.openxmlformats.org/officeDocument/2006/relationships/slideLayout" Target="../slideLayouts/slideLayout3.xml"/><Relationship Id="rId5" Type="http://schemas.openxmlformats.org/officeDocument/2006/relationships/slide" Target="slide62.xml"/><Relationship Id="rId4" Type="http://schemas.openxmlformats.org/officeDocument/2006/relationships/image" Target="../media/image6.png"/></Relationships>
</file>

<file path=ppt/slides/_rels/slide102.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6.png"/><Relationship Id="rId7" Type="http://schemas.openxmlformats.org/officeDocument/2006/relationships/image" Target="../media/image98.png"/><Relationship Id="rId2" Type="http://schemas.openxmlformats.org/officeDocument/2006/relationships/notesSlide" Target="../notesSlides/notesSlide102.xml"/><Relationship Id="rId1" Type="http://schemas.openxmlformats.org/officeDocument/2006/relationships/slideLayout" Target="../slideLayouts/slideLayout3.xml"/><Relationship Id="rId6" Type="http://schemas.openxmlformats.org/officeDocument/2006/relationships/image" Target="../media/image97.png"/><Relationship Id="rId5"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slide" Target="slide62.xml"/></Relationships>
</file>

<file path=ppt/slides/_rels/slide103.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04.xml"/><Relationship Id="rId1" Type="http://schemas.openxmlformats.org/officeDocument/2006/relationships/slideLayout" Target="../slideLayouts/slideLayout3.xml"/><Relationship Id="rId6" Type="http://schemas.openxmlformats.org/officeDocument/2006/relationships/image" Target="../media/image102.png"/><Relationship Id="rId5" Type="http://schemas.openxmlformats.org/officeDocument/2006/relationships/slide" Target="slide62.xml"/><Relationship Id="rId4" Type="http://schemas.openxmlformats.org/officeDocument/2006/relationships/image" Target="../media/image101.jpeg"/></Relationships>
</file>

<file path=ppt/slides/_rels/slide105.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8" Type="http://schemas.openxmlformats.org/officeDocument/2006/relationships/slide" Target="slide62.xml"/><Relationship Id="rId3" Type="http://schemas.openxmlformats.org/officeDocument/2006/relationships/image" Target="../media/image103.png"/><Relationship Id="rId7" Type="http://schemas.openxmlformats.org/officeDocument/2006/relationships/image" Target="../media/image107.jpeg"/><Relationship Id="rId2" Type="http://schemas.openxmlformats.org/officeDocument/2006/relationships/notesSlide" Target="../notesSlides/notesSlide106.xml"/><Relationship Id="rId1" Type="http://schemas.openxmlformats.org/officeDocument/2006/relationships/slideLayout" Target="../slideLayouts/slideLayout3.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107.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08.xml"/><Relationship Id="rId1" Type="http://schemas.openxmlformats.org/officeDocument/2006/relationships/slideLayout" Target="../slideLayouts/slideLayout3.xml"/><Relationship Id="rId5" Type="http://schemas.openxmlformats.org/officeDocument/2006/relationships/slide" Target="slide62.xml"/><Relationship Id="rId4" Type="http://schemas.openxmlformats.org/officeDocument/2006/relationships/image" Target="../media/image109.png"/></Relationships>
</file>

<file path=ppt/slides/_rels/slide109.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1.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slide" Target="slide62.xml"/><Relationship Id="rId5" Type="http://schemas.openxmlformats.org/officeDocument/2006/relationships/image" Target="../media/image6.png"/><Relationship Id="rId4" Type="http://schemas.openxmlformats.org/officeDocument/2006/relationships/image" Target="../media/image32.png"/></Relationships>
</file>

<file path=ppt/slides/_rels/slide11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10.xml"/><Relationship Id="rId1" Type="http://schemas.openxmlformats.org/officeDocument/2006/relationships/slideLayout" Target="../slideLayouts/slideLayout3.xml"/><Relationship Id="rId4" Type="http://schemas.openxmlformats.org/officeDocument/2006/relationships/slide" Target="slide62.xml"/></Relationships>
</file>

<file path=ppt/slides/_rels/slide111.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12.xml"/><Relationship Id="rId1" Type="http://schemas.openxmlformats.org/officeDocument/2006/relationships/slideLayout" Target="../slideLayouts/slideLayout3.xml"/><Relationship Id="rId4" Type="http://schemas.openxmlformats.org/officeDocument/2006/relationships/slide" Target="slide62.xml"/></Relationships>
</file>

<file path=ppt/slides/_rels/slide113.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13.xml"/><Relationship Id="rId1" Type="http://schemas.openxmlformats.org/officeDocument/2006/relationships/slideLayout" Target="../slideLayouts/slideLayout3.xml"/><Relationship Id="rId5" Type="http://schemas.openxmlformats.org/officeDocument/2006/relationships/slide" Target="slide62.xml"/><Relationship Id="rId4" Type="http://schemas.openxmlformats.org/officeDocument/2006/relationships/image" Target="../media/image113.png"/></Relationships>
</file>

<file path=ppt/slides/_rels/slide114.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114.xml"/><Relationship Id="rId1" Type="http://schemas.openxmlformats.org/officeDocument/2006/relationships/slideLayout" Target="../slideLayouts/slideLayout3.xml"/><Relationship Id="rId4" Type="http://schemas.openxmlformats.org/officeDocument/2006/relationships/slide" Target="slide62.xml"/></Relationships>
</file>

<file path=ppt/slides/_rels/slide115.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4.pn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slide" Target="slide62.xml"/><Relationship Id="rId5" Type="http://schemas.openxmlformats.org/officeDocument/2006/relationships/image" Target="../media/image6.png"/><Relationship Id="rId4" Type="http://schemas.openxmlformats.org/officeDocument/2006/relationships/image" Target="../media/image35.png"/><Relationship Id="rId9" Type="http://schemas.openxmlformats.org/officeDocument/2006/relationships/image" Target="../media/image37.png"/></Relationships>
</file>

<file path=ppt/slides/_rels/slide120.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8" Type="http://schemas.openxmlformats.org/officeDocument/2006/relationships/slide" Target="slide126.xml"/><Relationship Id="rId13" Type="http://schemas.openxmlformats.org/officeDocument/2006/relationships/slide" Target="slide131.xml"/><Relationship Id="rId18" Type="http://schemas.openxmlformats.org/officeDocument/2006/relationships/slide" Target="slide136.xml"/><Relationship Id="rId26" Type="http://schemas.openxmlformats.org/officeDocument/2006/relationships/slide" Target="slide145.xml"/><Relationship Id="rId3" Type="http://schemas.openxmlformats.org/officeDocument/2006/relationships/slide" Target="slide62.xml"/><Relationship Id="rId21" Type="http://schemas.openxmlformats.org/officeDocument/2006/relationships/slide" Target="slide139.xml"/><Relationship Id="rId7" Type="http://schemas.openxmlformats.org/officeDocument/2006/relationships/slide" Target="slide125.xml"/><Relationship Id="rId12" Type="http://schemas.openxmlformats.org/officeDocument/2006/relationships/slide" Target="slide130.xml"/><Relationship Id="rId17" Type="http://schemas.openxmlformats.org/officeDocument/2006/relationships/slide" Target="slide135.xml"/><Relationship Id="rId25" Type="http://schemas.openxmlformats.org/officeDocument/2006/relationships/slide" Target="slide144.xml"/><Relationship Id="rId2" Type="http://schemas.openxmlformats.org/officeDocument/2006/relationships/notesSlide" Target="../notesSlides/notesSlide121.xml"/><Relationship Id="rId16" Type="http://schemas.openxmlformats.org/officeDocument/2006/relationships/slide" Target="slide134.xml"/><Relationship Id="rId20" Type="http://schemas.openxmlformats.org/officeDocument/2006/relationships/slide" Target="slide138.xml"/><Relationship Id="rId1" Type="http://schemas.openxmlformats.org/officeDocument/2006/relationships/slideLayout" Target="../slideLayouts/slideLayout2.xml"/><Relationship Id="rId6" Type="http://schemas.openxmlformats.org/officeDocument/2006/relationships/slide" Target="slide124.xml"/><Relationship Id="rId11" Type="http://schemas.openxmlformats.org/officeDocument/2006/relationships/slide" Target="slide129.xml"/><Relationship Id="rId24" Type="http://schemas.openxmlformats.org/officeDocument/2006/relationships/slide" Target="slide142.xml"/><Relationship Id="rId5" Type="http://schemas.openxmlformats.org/officeDocument/2006/relationships/slide" Target="slide123.xml"/><Relationship Id="rId15" Type="http://schemas.openxmlformats.org/officeDocument/2006/relationships/slide" Target="slide133.xml"/><Relationship Id="rId23" Type="http://schemas.openxmlformats.org/officeDocument/2006/relationships/slide" Target="slide141.xml"/><Relationship Id="rId28" Type="http://schemas.openxmlformats.org/officeDocument/2006/relationships/slide" Target="slide147.xml"/><Relationship Id="rId10" Type="http://schemas.openxmlformats.org/officeDocument/2006/relationships/slide" Target="slide128.xml"/><Relationship Id="rId19" Type="http://schemas.openxmlformats.org/officeDocument/2006/relationships/slide" Target="slide137.xml"/><Relationship Id="rId4" Type="http://schemas.openxmlformats.org/officeDocument/2006/relationships/slide" Target="slide122.xml"/><Relationship Id="rId9" Type="http://schemas.openxmlformats.org/officeDocument/2006/relationships/slide" Target="slide127.xml"/><Relationship Id="rId14" Type="http://schemas.openxmlformats.org/officeDocument/2006/relationships/slide" Target="slide132.xml"/><Relationship Id="rId22" Type="http://schemas.openxmlformats.org/officeDocument/2006/relationships/slide" Target="slide140.xml"/><Relationship Id="rId27" Type="http://schemas.openxmlformats.org/officeDocument/2006/relationships/slide" Target="slide146.xml"/></Relationships>
</file>

<file path=ppt/slides/_rels/slide122.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122.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3" Type="http://schemas.openxmlformats.org/officeDocument/2006/relationships/hyperlink" Target="https://drive.google.com/drive/folders/1zlxXS-rEXnaC2IscLZ47SL1uAF1tJQ7O?usp=sharing" TargetMode="External"/><Relationship Id="rId2" Type="http://schemas.openxmlformats.org/officeDocument/2006/relationships/notesSlide" Target="../notesSlides/notesSlide123.xml"/><Relationship Id="rId1" Type="http://schemas.openxmlformats.org/officeDocument/2006/relationships/slideLayout" Target="../slideLayouts/slideLayout3.xml"/><Relationship Id="rId4" Type="http://schemas.openxmlformats.org/officeDocument/2006/relationships/slide" Target="slide62.xml"/></Relationships>
</file>

<file path=ppt/slides/_rels/slide12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124.xml"/><Relationship Id="rId1" Type="http://schemas.openxmlformats.org/officeDocument/2006/relationships/slideLayout" Target="../slideLayouts/slideLayout13.xml"/><Relationship Id="rId4" Type="http://schemas.openxmlformats.org/officeDocument/2006/relationships/slide" Target="slide62.xml"/></Relationships>
</file>

<file path=ppt/slides/_rels/slide125.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126.xml"/><Relationship Id="rId1" Type="http://schemas.openxmlformats.org/officeDocument/2006/relationships/slideLayout" Target="../slideLayouts/slideLayout14.xml"/><Relationship Id="rId4" Type="http://schemas.openxmlformats.org/officeDocument/2006/relationships/slide" Target="slide62.xml"/></Relationships>
</file>

<file path=ppt/slides/_rels/slide127.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127.xml"/><Relationship Id="rId1" Type="http://schemas.openxmlformats.org/officeDocument/2006/relationships/slideLayout" Target="../slideLayouts/slideLayout15.xml"/><Relationship Id="rId4" Type="http://schemas.openxmlformats.org/officeDocument/2006/relationships/slide" Target="slide62.xml"/></Relationships>
</file>

<file path=ppt/slides/_rels/slide128.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128.xml"/><Relationship Id="rId1" Type="http://schemas.openxmlformats.org/officeDocument/2006/relationships/slideLayout" Target="../slideLayouts/slideLayout13.xml"/><Relationship Id="rId4" Type="http://schemas.openxmlformats.org/officeDocument/2006/relationships/slide" Target="slide62.xml"/></Relationships>
</file>

<file path=ppt/slides/_rels/slide129.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129.xml"/><Relationship Id="rId1" Type="http://schemas.openxmlformats.org/officeDocument/2006/relationships/slideLayout" Target="../slideLayouts/slideLayout16.xml"/><Relationship Id="rId4" Type="http://schemas.openxmlformats.org/officeDocument/2006/relationships/slide" Target="slide62.xml"/></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8.png"/><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slide" Target="slide62.xml"/><Relationship Id="rId5" Type="http://schemas.openxmlformats.org/officeDocument/2006/relationships/image" Target="../media/image6.png"/><Relationship Id="rId4" Type="http://schemas.openxmlformats.org/officeDocument/2006/relationships/image" Target="../media/image39.png"/><Relationship Id="rId9" Type="http://schemas.openxmlformats.org/officeDocument/2006/relationships/image" Target="../media/image41.png"/></Relationships>
</file>

<file path=ppt/slides/_rels/slide130.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130.xml"/><Relationship Id="rId1" Type="http://schemas.openxmlformats.org/officeDocument/2006/relationships/slideLayout" Target="../slideLayouts/slideLayout14.xml"/><Relationship Id="rId4" Type="http://schemas.openxmlformats.org/officeDocument/2006/relationships/slide" Target="slide62.xml"/></Relationships>
</file>

<file path=ppt/slides/_rels/slide131.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31.xml"/><Relationship Id="rId1" Type="http://schemas.openxmlformats.org/officeDocument/2006/relationships/slideLayout" Target="../slideLayouts/slideLayout3.xml"/><Relationship Id="rId5" Type="http://schemas.openxmlformats.org/officeDocument/2006/relationships/slide" Target="slide62.xml"/><Relationship Id="rId4" Type="http://schemas.openxmlformats.org/officeDocument/2006/relationships/hyperlink" Target="https://www.youtube.com/watch?v=s1namSaJofI" TargetMode="External"/></Relationships>
</file>

<file path=ppt/slides/_rels/slide132.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132.xml"/><Relationship Id="rId1" Type="http://schemas.openxmlformats.org/officeDocument/2006/relationships/slideLayout" Target="../slideLayouts/slideLayout3.xml"/><Relationship Id="rId5" Type="http://schemas.openxmlformats.org/officeDocument/2006/relationships/slide" Target="slide62.xml"/><Relationship Id="rId4" Type="http://schemas.openxmlformats.org/officeDocument/2006/relationships/hyperlink" Target="https://www.researchgate.net/publication/343806191_Comfort_Mobility_and_Durability_Assessment_of_a_Wearable_IMU_System_for_EVA_Suits" TargetMode="External"/></Relationships>
</file>

<file path=ppt/slides/_rels/slide133.xml.rels><?xml version="1.0" encoding="UTF-8" standalone="yes"?>
<Relationships xmlns="http://schemas.openxmlformats.org/package/2006/relationships"><Relationship Id="rId3" Type="http://schemas.openxmlformats.org/officeDocument/2006/relationships/hyperlink" Target="https://www.youtube.com/results?search_query=cdc+range+of+motion+elbow+extension" TargetMode="External"/><Relationship Id="rId2" Type="http://schemas.openxmlformats.org/officeDocument/2006/relationships/notesSlide" Target="../notesSlides/notesSlide133.xml"/><Relationship Id="rId1" Type="http://schemas.openxmlformats.org/officeDocument/2006/relationships/slideLayout" Target="../slideLayouts/slideLayout3.xml"/><Relationship Id="rId5" Type="http://schemas.openxmlformats.org/officeDocument/2006/relationships/slide" Target="slide62.xml"/><Relationship Id="rId4" Type="http://schemas.openxmlformats.org/officeDocument/2006/relationships/image" Target="../media/image123.png"/></Relationships>
</file>

<file path=ppt/slides/_rels/slide134.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134.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135.xml"/><Relationship Id="rId1" Type="http://schemas.openxmlformats.org/officeDocument/2006/relationships/slideLayout" Target="../slideLayouts/slideLayout3.xml"/><Relationship Id="rId6" Type="http://schemas.openxmlformats.org/officeDocument/2006/relationships/slide" Target="slide62.xml"/><Relationship Id="rId5" Type="http://schemas.openxmlformats.org/officeDocument/2006/relationships/image" Target="../media/image126.png"/><Relationship Id="rId4" Type="http://schemas.openxmlformats.org/officeDocument/2006/relationships/image" Target="../media/image125.png"/></Relationships>
</file>

<file path=ppt/slides/_rels/slide136.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136.xml"/><Relationship Id="rId1" Type="http://schemas.openxmlformats.org/officeDocument/2006/relationships/slideLayout" Target="../slideLayouts/slideLayout3.xml"/><Relationship Id="rId4" Type="http://schemas.openxmlformats.org/officeDocument/2006/relationships/slide" Target="slide62.xml"/></Relationships>
</file>

<file path=ppt/slides/_rels/slide137.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137.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138.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3" Type="http://schemas.openxmlformats.org/officeDocument/2006/relationships/hyperlink" Target="https://drive.google.com/drive/folders/1q9lNiMJltAEH-fx3ohKdPdx54yWBJ3Zu?usp=share_link" TargetMode="External"/><Relationship Id="rId2" Type="http://schemas.openxmlformats.org/officeDocument/2006/relationships/notesSlide" Target="../notesSlides/notesSlide139.xml"/><Relationship Id="rId1" Type="http://schemas.openxmlformats.org/officeDocument/2006/relationships/slideLayout" Target="../slideLayouts/slideLayout3.xml"/><Relationship Id="rId4" Type="http://schemas.openxmlformats.org/officeDocument/2006/relationships/slide" Target="slide62.xml"/></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2.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slide" Target="slide62.xml"/><Relationship Id="rId5" Type="http://schemas.openxmlformats.org/officeDocument/2006/relationships/image" Target="../media/image6.png"/><Relationship Id="rId4" Type="http://schemas.openxmlformats.org/officeDocument/2006/relationships/image" Target="../media/image43.png"/><Relationship Id="rId9" Type="http://schemas.openxmlformats.org/officeDocument/2006/relationships/image" Target="../media/image41.png"/></Relationships>
</file>

<file path=ppt/slides/_rels/slide140.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140.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3" Type="http://schemas.openxmlformats.org/officeDocument/2006/relationships/hyperlink" Target="https://docs.google.com/spreadsheets/d/1IjQn8Dyn8UAlUt1qD8F2iNH3VONHvISAhlsNxwu0NGY/edit?usp=sharing" TargetMode="External"/><Relationship Id="rId2" Type="http://schemas.openxmlformats.org/officeDocument/2006/relationships/notesSlide" Target="../notesSlides/notesSlide141.xml"/><Relationship Id="rId1" Type="http://schemas.openxmlformats.org/officeDocument/2006/relationships/slideLayout" Target="../slideLayouts/slideLayout3.xml"/><Relationship Id="rId4" Type="http://schemas.openxmlformats.org/officeDocument/2006/relationships/slide" Target="slide62.xml"/></Relationships>
</file>

<file path=ppt/slides/_rels/slide142.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142.xml"/><Relationship Id="rId1" Type="http://schemas.openxmlformats.org/officeDocument/2006/relationships/slideLayout" Target="../slideLayouts/slideLayout3.xml"/><Relationship Id="rId5" Type="http://schemas.openxmlformats.org/officeDocument/2006/relationships/slide" Target="slide62.xml"/><Relationship Id="rId4" Type="http://schemas.openxmlformats.org/officeDocument/2006/relationships/image" Target="../media/image129.png"/></Relationships>
</file>

<file path=ppt/slides/_rels/slide143.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143.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144.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145.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46.xml"/><Relationship Id="rId1" Type="http://schemas.openxmlformats.org/officeDocument/2006/relationships/slideLayout" Target="../slideLayouts/slideLayout3.xml"/><Relationship Id="rId4" Type="http://schemas.openxmlformats.org/officeDocument/2006/relationships/slide" Target="slide62.xml"/></Relationships>
</file>

<file path=ppt/slides/_rels/slide147.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147.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3" Type="http://schemas.openxmlformats.org/officeDocument/2006/relationships/slide" Target="slide149.xml"/><Relationship Id="rId7" Type="http://schemas.openxmlformats.org/officeDocument/2006/relationships/slide" Target="slide62.xml"/><Relationship Id="rId2" Type="http://schemas.openxmlformats.org/officeDocument/2006/relationships/notesSlide" Target="../notesSlides/notesSlide148.xml"/><Relationship Id="rId1" Type="http://schemas.openxmlformats.org/officeDocument/2006/relationships/slideLayout" Target="../slideLayouts/slideLayout2.xml"/><Relationship Id="rId6" Type="http://schemas.openxmlformats.org/officeDocument/2006/relationships/slide" Target="slide152.xml"/><Relationship Id="rId5" Type="http://schemas.openxmlformats.org/officeDocument/2006/relationships/slide" Target="slide151.xml"/><Relationship Id="rId4" Type="http://schemas.openxmlformats.org/officeDocument/2006/relationships/slide" Target="slide150.xml"/></Relationships>
</file>

<file path=ppt/slides/_rels/slide1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9.xml"/><Relationship Id="rId1" Type="http://schemas.openxmlformats.org/officeDocument/2006/relationships/slideLayout" Target="../slideLayouts/slideLayout30.xml"/><Relationship Id="rId4" Type="http://schemas.openxmlformats.org/officeDocument/2006/relationships/slide" Target="slide62.xml"/></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4.png"/><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slide" Target="slide62.xml"/><Relationship Id="rId5" Type="http://schemas.openxmlformats.org/officeDocument/2006/relationships/image" Target="../media/image6.png"/><Relationship Id="rId4" Type="http://schemas.openxmlformats.org/officeDocument/2006/relationships/image" Target="../media/image45.png"/><Relationship Id="rId9" Type="http://schemas.openxmlformats.org/officeDocument/2006/relationships/image" Target="../media/image41.png"/></Relationships>
</file>

<file path=ppt/slides/_rels/slide150.xml.rels><?xml version="1.0" encoding="UTF-8" standalone="yes"?>
<Relationships xmlns="http://schemas.openxmlformats.org/package/2006/relationships"><Relationship Id="rId8" Type="http://schemas.openxmlformats.org/officeDocument/2006/relationships/image" Target="../media/image136.png"/><Relationship Id="rId13" Type="http://schemas.openxmlformats.org/officeDocument/2006/relationships/image" Target="../media/image141.png"/><Relationship Id="rId3" Type="http://schemas.openxmlformats.org/officeDocument/2006/relationships/image" Target="../media/image131.png"/><Relationship Id="rId7" Type="http://schemas.openxmlformats.org/officeDocument/2006/relationships/image" Target="../media/image135.png"/><Relationship Id="rId12" Type="http://schemas.openxmlformats.org/officeDocument/2006/relationships/image" Target="../media/image140.png"/><Relationship Id="rId2" Type="http://schemas.openxmlformats.org/officeDocument/2006/relationships/notesSlide" Target="../notesSlides/notesSlide150.xml"/><Relationship Id="rId16" Type="http://schemas.openxmlformats.org/officeDocument/2006/relationships/slide" Target="slide62.xml"/><Relationship Id="rId1" Type="http://schemas.openxmlformats.org/officeDocument/2006/relationships/slideLayout" Target="../slideLayouts/slideLayout30.xml"/><Relationship Id="rId6" Type="http://schemas.openxmlformats.org/officeDocument/2006/relationships/image" Target="../media/image134.png"/><Relationship Id="rId11" Type="http://schemas.openxmlformats.org/officeDocument/2006/relationships/image" Target="../media/image139.png"/><Relationship Id="rId5" Type="http://schemas.openxmlformats.org/officeDocument/2006/relationships/image" Target="../media/image133.png"/><Relationship Id="rId15" Type="http://schemas.openxmlformats.org/officeDocument/2006/relationships/image" Target="../media/image7.png"/><Relationship Id="rId10" Type="http://schemas.openxmlformats.org/officeDocument/2006/relationships/image" Target="../media/image138.png"/><Relationship Id="rId4" Type="http://schemas.openxmlformats.org/officeDocument/2006/relationships/image" Target="../media/image132.png"/><Relationship Id="rId9" Type="http://schemas.openxmlformats.org/officeDocument/2006/relationships/image" Target="../media/image137.png"/><Relationship Id="rId14" Type="http://schemas.openxmlformats.org/officeDocument/2006/relationships/image" Target="../media/image142.png"/></Relationships>
</file>

<file path=ppt/slides/_rels/slide151.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43.png"/><Relationship Id="rId7" Type="http://schemas.openxmlformats.org/officeDocument/2006/relationships/image" Target="../media/image147.png"/><Relationship Id="rId12" Type="http://schemas.openxmlformats.org/officeDocument/2006/relationships/slide" Target="slide62.xml"/><Relationship Id="rId2" Type="http://schemas.openxmlformats.org/officeDocument/2006/relationships/notesSlide" Target="../notesSlides/notesSlide151.xml"/><Relationship Id="rId1" Type="http://schemas.openxmlformats.org/officeDocument/2006/relationships/slideLayout" Target="../slideLayouts/slideLayout30.xml"/><Relationship Id="rId6" Type="http://schemas.openxmlformats.org/officeDocument/2006/relationships/image" Target="../media/image146.png"/><Relationship Id="rId11" Type="http://schemas.openxmlformats.org/officeDocument/2006/relationships/image" Target="../media/image7.png"/><Relationship Id="rId5" Type="http://schemas.openxmlformats.org/officeDocument/2006/relationships/image" Target="../media/image145.png"/><Relationship Id="rId10" Type="http://schemas.openxmlformats.org/officeDocument/2006/relationships/image" Target="../media/image149.png"/><Relationship Id="rId4" Type="http://schemas.openxmlformats.org/officeDocument/2006/relationships/image" Target="../media/image144.png"/><Relationship Id="rId9" Type="http://schemas.openxmlformats.org/officeDocument/2006/relationships/image" Target="../media/image148.png"/></Relationships>
</file>

<file path=ppt/slides/_rels/slide152.xml.rels><?xml version="1.0" encoding="UTF-8" standalone="yes"?>
<Relationships xmlns="http://schemas.openxmlformats.org/package/2006/relationships"><Relationship Id="rId8" Type="http://schemas.openxmlformats.org/officeDocument/2006/relationships/slide" Target="slide62.xml"/><Relationship Id="rId3" Type="http://schemas.openxmlformats.org/officeDocument/2006/relationships/image" Target="../media/image150.png"/><Relationship Id="rId7" Type="http://schemas.openxmlformats.org/officeDocument/2006/relationships/image" Target="../media/image7.png"/><Relationship Id="rId2" Type="http://schemas.openxmlformats.org/officeDocument/2006/relationships/notesSlide" Target="../notesSlides/notesSlide152.xml"/><Relationship Id="rId1" Type="http://schemas.openxmlformats.org/officeDocument/2006/relationships/slideLayout" Target="../slideLayouts/slideLayout30.xml"/><Relationship Id="rId6" Type="http://schemas.openxmlformats.org/officeDocument/2006/relationships/image" Target="../media/image153.png"/><Relationship Id="rId5" Type="http://schemas.openxmlformats.org/officeDocument/2006/relationships/image" Target="../media/image152.png"/><Relationship Id="rId4" Type="http://schemas.openxmlformats.org/officeDocument/2006/relationships/image" Target="../media/image151.png"/></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6.png"/><Relationship Id="rId7"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slide" Target="slide62.xml"/><Relationship Id="rId5" Type="http://schemas.openxmlformats.org/officeDocument/2006/relationships/image" Target="../media/image6.png"/><Relationship Id="rId4" Type="http://schemas.openxmlformats.org/officeDocument/2006/relationships/image" Target="../media/image47.png"/><Relationship Id="rId9" Type="http://schemas.openxmlformats.org/officeDocument/2006/relationships/image" Target="../media/image49.png"/></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6.png"/><Relationship Id="rId7"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7.png"/><Relationship Id="rId4" Type="http://schemas.openxmlformats.org/officeDocument/2006/relationships/slide" Target="slide62.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slide" Target="slide62.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slide" Target="slide6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slide" Target="slide6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slide" Target="slide6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slide" Target="slide6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slide" Target="slide6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slide" Target="slide6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slide" Target="slide6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slide" Target="slide6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slide" Target="slide6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slide" Target="slide6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slide" Target="slide6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image" Target="../media/image55.png"/><Relationship Id="rId5" Type="http://schemas.openxmlformats.org/officeDocument/2006/relationships/image" Target="../media/image7.png"/><Relationship Id="rId4" Type="http://schemas.openxmlformats.org/officeDocument/2006/relationships/slide" Target="slide6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slide" Target="slide6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slide" Target="slide6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slide" Target="slide6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slide" Target="slide6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7.png"/><Relationship Id="rId7"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slide" Target="slide62.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slide" Target="slide62.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3" Type="http://schemas.openxmlformats.org/officeDocument/2006/relationships/image" Target="../media/image7.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slide" Target="slide62.xml"/><Relationship Id="rId10" Type="http://schemas.openxmlformats.org/officeDocument/2006/relationships/image" Target="../media/image64.png"/><Relationship Id="rId4" Type="http://schemas.openxmlformats.org/officeDocument/2006/relationships/image" Target="../media/image6.png"/><Relationship Id="rId9" Type="http://schemas.openxmlformats.org/officeDocument/2006/relationships/image" Target="../media/image63.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slide" Target="slide62.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slide" Target="slide6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slide" Target="slide62.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slide" Target="slide62.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75.png"/><Relationship Id="rId3" Type="http://schemas.openxmlformats.org/officeDocument/2006/relationships/image" Target="../media/image68.png"/><Relationship Id="rId7" Type="http://schemas.openxmlformats.org/officeDocument/2006/relationships/slide" Target="slide62.xml"/><Relationship Id="rId12" Type="http://schemas.openxmlformats.org/officeDocument/2006/relationships/image" Target="../media/image74.png"/><Relationship Id="rId2" Type="http://schemas.openxmlformats.org/officeDocument/2006/relationships/notesSlide" Target="../notesSlides/notesSlide41.xml"/><Relationship Id="rId1" Type="http://schemas.openxmlformats.org/officeDocument/2006/relationships/slideLayout" Target="../slideLayouts/slideLayout8.xml"/><Relationship Id="rId6" Type="http://schemas.openxmlformats.org/officeDocument/2006/relationships/image" Target="../media/image6.png"/><Relationship Id="rId11" Type="http://schemas.openxmlformats.org/officeDocument/2006/relationships/image" Target="../media/image73.png"/><Relationship Id="rId5" Type="http://schemas.openxmlformats.org/officeDocument/2006/relationships/image" Target="../media/image70.png"/><Relationship Id="rId10" Type="http://schemas.openxmlformats.org/officeDocument/2006/relationships/image" Target="../media/image72.png"/><Relationship Id="rId4" Type="http://schemas.openxmlformats.org/officeDocument/2006/relationships/image" Target="../media/image69.png"/><Relationship Id="rId9" Type="http://schemas.openxmlformats.org/officeDocument/2006/relationships/image" Target="../media/image71.pn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slide" Target="slide62.x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slide" Target="slide62.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slide" Target="slide62.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slide" Target="slide62.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6.xml"/><Relationship Id="rId1" Type="http://schemas.openxmlformats.org/officeDocument/2006/relationships/slideLayout" Target="../slideLayouts/slideLayout12.xml"/><Relationship Id="rId6" Type="http://schemas.openxmlformats.org/officeDocument/2006/relationships/slide" Target="slide62.xml"/><Relationship Id="rId5" Type="http://schemas.openxmlformats.org/officeDocument/2006/relationships/image" Target="../media/image6.png"/><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slide" Target="slide62.xml"/><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image" Target="../media/image80.png"/><Relationship Id="rId5" Type="http://schemas.openxmlformats.org/officeDocument/2006/relationships/image" Target="../media/image79.png"/><Relationship Id="rId10" Type="http://schemas.openxmlformats.org/officeDocument/2006/relationships/image" Target="../media/image7.png"/><Relationship Id="rId4" Type="http://schemas.openxmlformats.org/officeDocument/2006/relationships/image" Target="../media/image78.png"/><Relationship Id="rId9" Type="http://schemas.openxmlformats.org/officeDocument/2006/relationships/slide" Target="slide62.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4.xml"/><Relationship Id="rId5" Type="http://schemas.openxmlformats.org/officeDocument/2006/relationships/slide" Target="slide6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6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85.png"/><Relationship Id="rId18" Type="http://schemas.openxmlformats.org/officeDocument/2006/relationships/image" Target="../media/image22.png"/><Relationship Id="rId3" Type="http://schemas.openxmlformats.org/officeDocument/2006/relationships/image" Target="../media/image82.png"/><Relationship Id="rId7" Type="http://schemas.openxmlformats.org/officeDocument/2006/relationships/image" Target="../media/image19.png"/><Relationship Id="rId12" Type="http://schemas.openxmlformats.org/officeDocument/2006/relationships/image" Target="../media/image10.png"/><Relationship Id="rId17" Type="http://schemas.openxmlformats.org/officeDocument/2006/relationships/image" Target="../media/image29.png"/><Relationship Id="rId2" Type="http://schemas.openxmlformats.org/officeDocument/2006/relationships/notesSlide" Target="../notesSlides/notesSlide50.xml"/><Relationship Id="rId16" Type="http://schemas.openxmlformats.org/officeDocument/2006/relationships/image" Target="../media/image88.png"/><Relationship Id="rId1" Type="http://schemas.openxmlformats.org/officeDocument/2006/relationships/slideLayout" Target="../slideLayouts/slideLayout19.xml"/><Relationship Id="rId6" Type="http://schemas.openxmlformats.org/officeDocument/2006/relationships/image" Target="../media/image16.png"/><Relationship Id="rId11" Type="http://schemas.openxmlformats.org/officeDocument/2006/relationships/slide" Target="slide62.xml"/><Relationship Id="rId5" Type="http://schemas.openxmlformats.org/officeDocument/2006/relationships/image" Target="../media/image83.png"/><Relationship Id="rId15" Type="http://schemas.openxmlformats.org/officeDocument/2006/relationships/image" Target="../media/image87.png"/><Relationship Id="rId10" Type="http://schemas.openxmlformats.org/officeDocument/2006/relationships/image" Target="../media/image28.png"/><Relationship Id="rId19" Type="http://schemas.openxmlformats.org/officeDocument/2006/relationships/image" Target="../media/image89.png"/><Relationship Id="rId4" Type="http://schemas.openxmlformats.org/officeDocument/2006/relationships/image" Target="../media/image14.jpeg"/><Relationship Id="rId9" Type="http://schemas.openxmlformats.org/officeDocument/2006/relationships/image" Target="../media/image84.png"/><Relationship Id="rId14" Type="http://schemas.openxmlformats.org/officeDocument/2006/relationships/image" Target="../media/image86.png"/></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1.xml"/><Relationship Id="rId1" Type="http://schemas.openxmlformats.org/officeDocument/2006/relationships/slideLayout" Target="../slideLayouts/slideLayout3.xml"/><Relationship Id="rId5" Type="http://schemas.openxmlformats.org/officeDocument/2006/relationships/slide" Target="slide62.xml"/><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3.xml"/><Relationship Id="rId5" Type="http://schemas.openxmlformats.org/officeDocument/2006/relationships/slide" Target="slide62.xml"/><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3.xml"/><Relationship Id="rId1" Type="http://schemas.openxmlformats.org/officeDocument/2006/relationships/slideLayout" Target="../slideLayouts/slideLayout3.xml"/><Relationship Id="rId5" Type="http://schemas.openxmlformats.org/officeDocument/2006/relationships/slide" Target="slide62.xml"/><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4.xml"/><Relationship Id="rId1" Type="http://schemas.openxmlformats.org/officeDocument/2006/relationships/slideLayout" Target="../slideLayouts/slideLayout3.xml"/><Relationship Id="rId5" Type="http://schemas.openxmlformats.org/officeDocument/2006/relationships/slide" Target="slide62.xml"/><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slide" Target="slide62.xml"/><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slide" Target="slide62.xml"/><Relationship Id="rId4" Type="http://schemas.openxmlformats.org/officeDocument/2006/relationships/image" Target="../media/image6.png"/></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7.xml"/><Relationship Id="rId1" Type="http://schemas.openxmlformats.org/officeDocument/2006/relationships/slideLayout" Target="../slideLayouts/slideLayout5.xml"/><Relationship Id="rId5" Type="http://schemas.openxmlformats.org/officeDocument/2006/relationships/slide" Target="slide62.xml"/><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slide" Target="slide62.xml"/><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8.xml"/><Relationship Id="rId18" Type="http://schemas.openxmlformats.org/officeDocument/2006/relationships/slide" Target="slide55.xml"/><Relationship Id="rId3" Type="http://schemas.openxmlformats.org/officeDocument/2006/relationships/slide" Target="slide3.xml"/><Relationship Id="rId7" Type="http://schemas.openxmlformats.org/officeDocument/2006/relationships/slide" Target="slide7.xml"/><Relationship Id="rId12" Type="http://schemas.openxmlformats.org/officeDocument/2006/relationships/slide" Target="slide22.xml"/><Relationship Id="rId17" Type="http://schemas.openxmlformats.org/officeDocument/2006/relationships/slide" Target="slide46.xml"/><Relationship Id="rId2" Type="http://schemas.openxmlformats.org/officeDocument/2006/relationships/notesSlide" Target="../notesSlides/notesSlide62.xml"/><Relationship Id="rId16" Type="http://schemas.openxmlformats.org/officeDocument/2006/relationships/slide" Target="slide42.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21.xml"/><Relationship Id="rId5" Type="http://schemas.openxmlformats.org/officeDocument/2006/relationships/slide" Target="slide5.xml"/><Relationship Id="rId15" Type="http://schemas.openxmlformats.org/officeDocument/2006/relationships/slide" Target="slide31.xml"/><Relationship Id="rId10" Type="http://schemas.openxmlformats.org/officeDocument/2006/relationships/slide" Target="slide18.xml"/><Relationship Id="rId4" Type="http://schemas.openxmlformats.org/officeDocument/2006/relationships/slide" Target="slide4.xml"/><Relationship Id="rId9" Type="http://schemas.openxmlformats.org/officeDocument/2006/relationships/slide" Target="slide17.xml"/><Relationship Id="rId14" Type="http://schemas.openxmlformats.org/officeDocument/2006/relationships/slide" Target="slide29.xml"/></Relationships>
</file>

<file path=ppt/slides/_rels/slide63.xml.rels><?xml version="1.0" encoding="UTF-8" standalone="yes"?>
<Relationships xmlns="http://schemas.openxmlformats.org/package/2006/relationships"><Relationship Id="rId8" Type="http://schemas.openxmlformats.org/officeDocument/2006/relationships/slide" Target="slide148.xml"/><Relationship Id="rId3" Type="http://schemas.openxmlformats.org/officeDocument/2006/relationships/slide" Target="slide64.xml"/><Relationship Id="rId7" Type="http://schemas.openxmlformats.org/officeDocument/2006/relationships/slide" Target="slide121.xml"/><Relationship Id="rId2" Type="http://schemas.openxmlformats.org/officeDocument/2006/relationships/notesSlide" Target="../notesSlides/notesSlide63.xml"/><Relationship Id="rId1" Type="http://schemas.openxmlformats.org/officeDocument/2006/relationships/slideLayout" Target="../slideLayouts/slideLayout3.xml"/><Relationship Id="rId6" Type="http://schemas.openxmlformats.org/officeDocument/2006/relationships/slide" Target="slide115.xml"/><Relationship Id="rId5" Type="http://schemas.openxmlformats.org/officeDocument/2006/relationships/slide" Target="slide93.xml"/><Relationship Id="rId4" Type="http://schemas.openxmlformats.org/officeDocument/2006/relationships/slide" Target="slide73.xml"/></Relationships>
</file>

<file path=ppt/slides/_rels/slide64.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slide" Target="slide62.xml"/><Relationship Id="rId5" Type="http://schemas.openxmlformats.org/officeDocument/2006/relationships/slide" Target="slide68.xml"/><Relationship Id="rId4" Type="http://schemas.openxmlformats.org/officeDocument/2006/relationships/slide" Target="slide66.xml"/></Relationships>
</file>

<file path=ppt/slides/_rels/slide65.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slide" Target="slide62.xml"/><Relationship Id="rId2" Type="http://schemas.openxmlformats.org/officeDocument/2006/relationships/notesSlide" Target="../notesSlides/notesSlide66.xml"/><Relationship Id="rId1" Type="http://schemas.openxmlformats.org/officeDocument/2006/relationships/slideLayout" Target="../slideLayouts/slideLayout3.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67.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67.xml"/><Relationship Id="rId1" Type="http://schemas.openxmlformats.org/officeDocument/2006/relationships/slideLayout" Target="../slideLayouts/slideLayout3.xml"/><Relationship Id="rId5" Type="http://schemas.openxmlformats.org/officeDocument/2006/relationships/slide" Target="slide62.xml"/><Relationship Id="rId4" Type="http://schemas.openxmlformats.org/officeDocument/2006/relationships/image" Target="../media/image95.png"/></Relationships>
</file>

<file path=ppt/slides/_rels/slide68.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slide" Target="slide62.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8" Type="http://schemas.openxmlformats.org/officeDocument/2006/relationships/slide" Target="slide85.xml"/><Relationship Id="rId3" Type="http://schemas.openxmlformats.org/officeDocument/2006/relationships/slide" Target="slide77.xml"/><Relationship Id="rId7" Type="http://schemas.openxmlformats.org/officeDocument/2006/relationships/slide" Target="slide84.xml"/><Relationship Id="rId2" Type="http://schemas.openxmlformats.org/officeDocument/2006/relationships/notesSlide" Target="../notesSlides/notesSlide75.xml"/><Relationship Id="rId1" Type="http://schemas.openxmlformats.org/officeDocument/2006/relationships/slideLayout" Target="../slideLayouts/slideLayout5.xml"/><Relationship Id="rId6" Type="http://schemas.openxmlformats.org/officeDocument/2006/relationships/slide" Target="slide83.xml"/><Relationship Id="rId5" Type="http://schemas.openxmlformats.org/officeDocument/2006/relationships/slide" Target="slide81.xml"/><Relationship Id="rId4" Type="http://schemas.openxmlformats.org/officeDocument/2006/relationships/slide" Target="slide79.xml"/><Relationship Id="rId9" Type="http://schemas.openxmlformats.org/officeDocument/2006/relationships/slide" Target="slide62.xml"/></Relationships>
</file>

<file path=ppt/slides/_rels/slide76.xml.rels><?xml version="1.0" encoding="UTF-8" standalone="yes"?>
<Relationships xmlns="http://schemas.openxmlformats.org/package/2006/relationships"><Relationship Id="rId8" Type="http://schemas.openxmlformats.org/officeDocument/2006/relationships/slide" Target="slide91.xml"/><Relationship Id="rId3" Type="http://schemas.openxmlformats.org/officeDocument/2006/relationships/slide" Target="slide86.xml"/><Relationship Id="rId7" Type="http://schemas.openxmlformats.org/officeDocument/2006/relationships/slide" Target="slide90.xml"/><Relationship Id="rId2" Type="http://schemas.openxmlformats.org/officeDocument/2006/relationships/notesSlide" Target="../notesSlides/notesSlide76.xml"/><Relationship Id="rId1" Type="http://schemas.openxmlformats.org/officeDocument/2006/relationships/slideLayout" Target="../slideLayouts/slideLayout5.xml"/><Relationship Id="rId6" Type="http://schemas.openxmlformats.org/officeDocument/2006/relationships/slide" Target="slide89.xml"/><Relationship Id="rId5" Type="http://schemas.openxmlformats.org/officeDocument/2006/relationships/slide" Target="slide88.xml"/><Relationship Id="rId10" Type="http://schemas.openxmlformats.org/officeDocument/2006/relationships/slide" Target="slide62.xml"/><Relationship Id="rId4" Type="http://schemas.openxmlformats.org/officeDocument/2006/relationships/slide" Target="slide87.xml"/><Relationship Id="rId9" Type="http://schemas.openxmlformats.org/officeDocument/2006/relationships/slide" Target="slide92.xml"/></Relationships>
</file>

<file path=ppt/slides/_rels/slide77.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slide" Target="slide62.xml"/><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slide" Target="slide62.xml"/><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9.xml"/><Relationship Id="rId16" Type="http://schemas.openxmlformats.org/officeDocument/2006/relationships/image" Target="../media/image27.png"/><Relationship Id="rId20" Type="http://schemas.openxmlformats.org/officeDocument/2006/relationships/image" Target="../media/image29.png"/><Relationship Id="rId1" Type="http://schemas.openxmlformats.org/officeDocument/2006/relationships/slideLayout" Target="../slideLayouts/slideLayout19.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19" Type="http://schemas.openxmlformats.org/officeDocument/2006/relationships/image" Target="../media/image10.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90.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slide" Target="slide98.xml"/><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slide" Target="slide62.xml"/></Relationships>
</file>

<file path=ppt/slides/_rels/slide94.xml.rels><?xml version="1.0" encoding="UTF-8" standalone="yes"?>
<Relationships xmlns="http://schemas.openxmlformats.org/package/2006/relationships"><Relationship Id="rId3" Type="http://schemas.openxmlformats.org/officeDocument/2006/relationships/hyperlink" Target="https://www.meta.com/quest/products/quest-2/" TargetMode="External"/><Relationship Id="rId2" Type="http://schemas.openxmlformats.org/officeDocument/2006/relationships/notesSlide" Target="../notesSlides/notesSlide94.xml"/><Relationship Id="rId1" Type="http://schemas.openxmlformats.org/officeDocument/2006/relationships/slideLayout" Target="../slideLayouts/slideLayout30.xml"/><Relationship Id="rId4" Type="http://schemas.openxmlformats.org/officeDocument/2006/relationships/slide" Target="slide62.xml"/></Relationships>
</file>

<file path=ppt/slides/_rels/slide95.xml.rels><?xml version="1.0" encoding="UTF-8" standalone="yes"?>
<Relationships xmlns="http://schemas.openxmlformats.org/package/2006/relationships"><Relationship Id="rId8" Type="http://schemas.openxmlformats.org/officeDocument/2006/relationships/hyperlink" Target="https://www.target.com/p/sterilite-20qt-hinged-lid-latch-box/-/A-85013583?ref=tgt_adv_XS000000&amp;AFID=google_pla_df&amp;fndsrc=tgtao&amp;DFA=71700000012807842&amp;CPNG=PLA_Storage%2BOrganization%2BShopping_Local%7CStorage%2BOrganization_Ecomm_Home&amp;adgroup=SC_Storage%2BOrganization_Plastic+Storage&amp;LID=700000001170770pgs&amp;LNM=PRODUCT_GROUP&amp;network=g&amp;device=c&amp;location=9028818&amp;targetid=pla-1462759428436&amp;ds_rl=1246978&amp;ds_rl=1247068&amp;gclid=CjwKCAiA9qKbBhAzEiwAS4yeDf941l7z8RcYcO5lFnK-9-eL1ebM4lPt9Vq76_KqEuWL-xaO1UEaMhoCy9IQAvD_BwE&amp;gclsrc=aw.ds" TargetMode="External"/><Relationship Id="rId13" Type="http://schemas.openxmlformats.org/officeDocument/2006/relationships/hyperlink" Target="https://www.sparkfun.com/products/523" TargetMode="External"/><Relationship Id="rId3" Type="http://schemas.openxmlformats.org/officeDocument/2006/relationships/hyperlink" Target="https://www.amazon.com/Printer-Filament-SUNLU-Dimensional-Accuracy/dp/B07XG3RM58/ref=mp_s_a_1_3?adgrpid=58758822471&amp;gclid=Cj0KCQiAgribBhDkARIsAASA5btkbQie3Jfv99T2vmNO3pj_PsxzIqLwteoffBLCi0hlhDjRTqQ8nU8aAhG5EALw_wcB&amp;hvadid=274732399144&amp;hvdev=m&amp;hvlocphy=1014448&amp;hvnetw=g&amp;hvqmt=e&amp;hvrand=16096581952578274265&amp;hvtargid=kwd-29312074397&amp;hydadcr=21039_9428334&amp;keywords=pla+filament&amp;qid=1668220638&amp;sr=8-3" TargetMode="External"/><Relationship Id="rId7" Type="http://schemas.openxmlformats.org/officeDocument/2006/relationships/hyperlink" Target="https://www.homedepot.com/p/Everbilt-1-4-in-20-x-1-in-Zinc-Plated-Hex-Bolt-800596/204633241" TargetMode="External"/><Relationship Id="rId12" Type="http://schemas.openxmlformats.org/officeDocument/2006/relationships/hyperlink" Target="https://www.sparkfun.com/products/124" TargetMode="External"/><Relationship Id="rId2" Type="http://schemas.openxmlformats.org/officeDocument/2006/relationships/notesSlide" Target="../notesSlides/notesSlide95.xml"/><Relationship Id="rId1" Type="http://schemas.openxmlformats.org/officeDocument/2006/relationships/slideLayout" Target="../slideLayouts/slideLayout30.xml"/><Relationship Id="rId6" Type="http://schemas.openxmlformats.org/officeDocument/2006/relationships/hyperlink" Target="https://www.homedepot.com/p/Charlotte-Pipe-2-in-PVC-Schedule-40-Socket-Cap-PVC021161600HD/203811678" TargetMode="External"/><Relationship Id="rId11" Type="http://schemas.openxmlformats.org/officeDocument/2006/relationships/hyperlink" Target="https://www.amazon.com/HiLetgo-NRF24L01-Wireless-Transceiver-Module/dp/B00LX47OCY/ref=asc_df_B00LX47OCY/?tag=hyprod-20&amp;linkCode=df0&amp;hvadid=380013417597&amp;hvpos=&amp;hvnetw=g&amp;hvrand=5457739164868204127&amp;hvpone=&amp;hvptwo=&amp;hvqmt=&amp;hvdev=c&amp;hvdvcmdl=&amp;hvlocint=&amp;hvlocphy=1014448&amp;hvtargid=pla-815756879405&amp;psc=1&amp;tag=&amp;ref=&amp;adgrpid=77922879259&amp;hvpone=&amp;hvptwo=&amp;hvadid=380013417597&amp;hvpos=&amp;hvnetw=g&amp;hvrand=5457739164868204127&amp;hvqmt=&amp;hvdev=c&amp;hvdvcmdl=&amp;hvlocint=&amp;hvlocphy=1014448&amp;hvtargid=pla-815756879405" TargetMode="External"/><Relationship Id="rId5" Type="http://schemas.openxmlformats.org/officeDocument/2006/relationships/hyperlink" Target="https://www.homedepot.com/p/Charlotte-Pipe-2-in-PVC-Schedule-40-S-x-S-x-S-Tee-PVC024001600HD/203812205" TargetMode="External"/><Relationship Id="rId10" Type="http://schemas.openxmlformats.org/officeDocument/2006/relationships/hyperlink" Target="https://store-usa.arduino.cc/products/arduino-nano" TargetMode="External"/><Relationship Id="rId4" Type="http://schemas.openxmlformats.org/officeDocument/2006/relationships/hyperlink" Target="https://www.homedepot.com/p/Charlotte-Pipe-2-in-x-2-ft-PVC-DWV-Schedule-40-Pipe-PVC072000200HA/100585960" TargetMode="External"/><Relationship Id="rId9" Type="http://schemas.openxmlformats.org/officeDocument/2006/relationships/hyperlink" Target="https://www.amazon.com/VELCRO-Brand-Fasteners-Industrial-VEL-30703-USA/dp/B09BNPX3XJ/ref=sr_1_6_mod_primary_new?crid=247AVXAC2QL0Y&amp;keywords=velcro+patch&amp;qid=1667852324&amp;sbo=RZvfv%2F%2FHxDF%2BO5021pAnSA%3D%3D&amp;sprefix=velcro+patch%2Caps%2C129&amp;sr=8-6" TargetMode="External"/><Relationship Id="rId14" Type="http://schemas.openxmlformats.org/officeDocument/2006/relationships/slide" Target="slide62.xml"/></Relationships>
</file>

<file path=ppt/slides/_rels/slide96.xml.rels><?xml version="1.0" encoding="UTF-8" standalone="yes"?>
<Relationships xmlns="http://schemas.openxmlformats.org/package/2006/relationships"><Relationship Id="rId8" Type="http://schemas.openxmlformats.org/officeDocument/2006/relationships/hyperlink" Target="https://www.amazon.com/Anker-Extended-MacBook-Surface-Notebook/dp/B07L32B9C2/ref=zg_bs_17387627011_sccl_4/133-2138971-6128045?pd_rd_i=B07L32B9C2&amp;psc=1" TargetMode="External"/><Relationship Id="rId3" Type="http://schemas.openxmlformats.org/officeDocument/2006/relationships/hyperlink" Target="https://assetstore.unity.com/packages/3d/environments/sci-fi/animated-sci-fi-loot-crate-155285" TargetMode="External"/><Relationship Id="rId7" Type="http://schemas.openxmlformats.org/officeDocument/2006/relationships/hyperlink" Target="https://www.amazon.com/Oculus-Headset-Support-Transfer-Charging/dp/B09TSHQ4XD/ref=asc_df_B09TSHQ4XD/?tag=hyprod-20&amp;linkCode=df0&amp;hvadid=632022213282&amp;hvpos=&amp;hvnetw=g&amp;hvrand=16491928613226932912&amp;hvpone=&amp;hvptwo=&amp;hvqmt=&amp;hvdev=c&amp;hvdvcmdl=&amp;hvlocint=&amp;hvlocphy=9028821&amp;hvtargid=pla-1879970243493&amp;psc=1" TargetMode="External"/><Relationship Id="rId2" Type="http://schemas.openxmlformats.org/officeDocument/2006/relationships/notesSlide" Target="../notesSlides/notesSlide96.xml"/><Relationship Id="rId1" Type="http://schemas.openxmlformats.org/officeDocument/2006/relationships/slideLayout" Target="../slideLayouts/slideLayout30.xml"/><Relationship Id="rId6" Type="http://schemas.openxmlformats.org/officeDocument/2006/relationships/hyperlink" Target="https://www.amazon.com/Skywin-Compatible-Station-Sensors-Constellation-PC/dp/B07B6FDKZ8/ref=pd_lpo_2?pd_rd_w=BaVfJ&amp;content-id=amzn1.sym.116f529c-aa4d-4763-b2b6-4d614ec7dc00&amp;pf_rd_p=116f529c-aa4d-4763-b2b6-4d614ec7dc00&amp;pf_rd_r=HTAZSSA83TEA88WMXMJS&amp;pd_rd_wg=vcgpB&amp;pd_rd_r=f3011760-f09b-42b9-972c-f2203b40f228&amp;pd_rd_i=B07B6FDKZ8&amp;psc=1" TargetMode="External"/><Relationship Id="rId5" Type="http://schemas.openxmlformats.org/officeDocument/2006/relationships/hyperlink" Target="https://www.google.com/aclk?sa=l&amp;ai=DChcSEwiJpaHYuKH7AhXzNa0GHXoPAxMYABAPGgJwdg&amp;sig=AOD64_1EKPKbqiV6cRlleX9agizrDC88dw&amp;ctype=46&amp;q=&amp;ved=2ahUKEwj3xJrYuKH7AhVqIzQIHVpkCdQQ9aACKAB6BAgFEBY&amp;adurl=" TargetMode="External"/><Relationship Id="rId4" Type="http://schemas.openxmlformats.org/officeDocument/2006/relationships/hyperlink" Target="https://www.turbosquid.com/3d-models/lunar-rover-3ds/1073309" TargetMode="External"/><Relationship Id="rId9" Type="http://schemas.openxmlformats.org/officeDocument/2006/relationships/slide" Target="slide62.xml"/></Relationships>
</file>

<file path=ppt/slides/_rels/slide97.xml.rels><?xml version="1.0" encoding="UTF-8" standalone="yes"?>
<Relationships xmlns="http://schemas.openxmlformats.org/package/2006/relationships"><Relationship Id="rId3" Type="http://schemas.openxmlformats.org/officeDocument/2006/relationships/hyperlink" Target="https://assetstore.unity.com/packages/3d/environments/landscapes/terrain-sample-asset-pack-145808" TargetMode="External"/><Relationship Id="rId2" Type="http://schemas.openxmlformats.org/officeDocument/2006/relationships/notesSlide" Target="../notesSlides/notesSlide97.xml"/><Relationship Id="rId1" Type="http://schemas.openxmlformats.org/officeDocument/2006/relationships/slideLayout" Target="../slideLayouts/slideLayout30.xml"/><Relationship Id="rId5" Type="http://schemas.openxmlformats.org/officeDocument/2006/relationships/slide" Target="slide62.xml"/><Relationship Id="rId4" Type="http://schemas.openxmlformats.org/officeDocument/2006/relationships/hyperlink" Target="https://www.youtube.com/redirect?event=video_description&amp;redir_token=QUFFLUhqbUFZSm5TZTdKM0pkbDlUdkFCQkZhbXU4S1RKQXxBQ3Jtc0trempBcU55RE54WmxQUXpzekt4amlGSDhmX2xndEJLS2pRODFxemN4Q2xjQ2ZGOEhUYWVEckJ5SWFsbkNqY3dhNkQ2VElPNVdULW8za1l3Y3NDTGxRU3J0SHZSYjdmYm1rUThFMTBYWUZLc19sZ0c3QQ&amp;q=https%3A%2F%2Ftools.wwwtyro.net%2Fspace-3d%2Findex.html%23animationSpeed%3D0.1%26fov%3D107%26nebulae%3Dtrue%26pointStars%3Dtrue%26resolution%3D1024%26seed%3D5d5z520wq7ls%26stars%3Dtrue%26sun%3Dtrue&amp;v=-BVMoFtGL8g" TargetMode="External"/></Relationships>
</file>

<file path=ppt/slides/_rels/slide98.xml.rels><?xml version="1.0" encoding="UTF-8" standalone="yes"?>
<Relationships xmlns="http://schemas.openxmlformats.org/package/2006/relationships"><Relationship Id="rId8" Type="http://schemas.openxmlformats.org/officeDocument/2006/relationships/slide" Target="slide62.xml"/><Relationship Id="rId3" Type="http://schemas.openxmlformats.org/officeDocument/2006/relationships/slide" Target="slide101.xml"/><Relationship Id="rId7" Type="http://schemas.openxmlformats.org/officeDocument/2006/relationships/slide" Target="slide111.xml"/><Relationship Id="rId2" Type="http://schemas.openxmlformats.org/officeDocument/2006/relationships/notesSlide" Target="../notesSlides/notesSlide98.xml"/><Relationship Id="rId1" Type="http://schemas.openxmlformats.org/officeDocument/2006/relationships/slideLayout" Target="../slideLayouts/slideLayout3.xml"/><Relationship Id="rId6" Type="http://schemas.openxmlformats.org/officeDocument/2006/relationships/slide" Target="slide107.xml"/><Relationship Id="rId5" Type="http://schemas.openxmlformats.org/officeDocument/2006/relationships/slide" Target="slide105.xml"/><Relationship Id="rId4" Type="http://schemas.openxmlformats.org/officeDocument/2006/relationships/slide" Target="slide103.xml"/></Relationships>
</file>

<file path=ppt/slides/_rels/slide99.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2"/>
        <p:cNvGrpSpPr/>
        <p:nvPr/>
      </p:nvGrpSpPr>
      <p:grpSpPr>
        <a:xfrm>
          <a:off x="0" y="0"/>
          <a:ext cx="0" cy="0"/>
          <a:chOff x="0" y="0"/>
          <a:chExt cx="0" cy="0"/>
        </a:xfrm>
      </p:grpSpPr>
      <p:pic>
        <p:nvPicPr>
          <p:cNvPr id="173" name="Google Shape;173;p42"/>
          <p:cNvPicPr preferRelativeResize="0"/>
          <p:nvPr/>
        </p:nvPicPr>
        <p:blipFill>
          <a:blip r:embed="rId3" cstate="email">
            <a:alphaModFix amt="71000"/>
            <a:extLst>
              <a:ext uri="{28A0092B-C50C-407E-A947-70E740481C1C}">
                <a14:useLocalDpi xmlns:a14="http://schemas.microsoft.com/office/drawing/2010/main"/>
              </a:ext>
            </a:extLst>
          </a:blip>
          <a:stretch>
            <a:fillRect/>
          </a:stretch>
        </p:blipFill>
        <p:spPr>
          <a:xfrm rot="-5400000">
            <a:off x="2003138" y="-2010545"/>
            <a:ext cx="5150900" cy="9157175"/>
          </a:xfrm>
          <a:prstGeom prst="rect">
            <a:avLst/>
          </a:prstGeom>
          <a:noFill/>
          <a:ln>
            <a:noFill/>
          </a:ln>
        </p:spPr>
      </p:pic>
      <p:sp>
        <p:nvSpPr>
          <p:cNvPr id="174" name="Google Shape;174;p4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solidFill>
                  <a:schemeClr val="lt1"/>
                </a:solidFill>
              </a:rPr>
              <a:t>CTHREEPIO</a:t>
            </a:r>
            <a:endParaRPr>
              <a:solidFill>
                <a:schemeClr val="lt1"/>
              </a:solidFill>
            </a:endParaRPr>
          </a:p>
          <a:p>
            <a:pPr marL="0" lvl="0" indent="0" algn="ctr" rtl="0">
              <a:spcBef>
                <a:spcPts val="0"/>
              </a:spcBef>
              <a:spcAft>
                <a:spcPts val="0"/>
              </a:spcAft>
              <a:buNone/>
            </a:pPr>
            <a:r>
              <a:rPr lang="en">
                <a:solidFill>
                  <a:schemeClr val="lt1"/>
                </a:solidFill>
              </a:rPr>
              <a:t>Test Readiness Review</a:t>
            </a:r>
            <a:endParaRPr>
              <a:solidFill>
                <a:schemeClr val="lt1"/>
              </a:solidFill>
            </a:endParaRPr>
          </a:p>
        </p:txBody>
      </p:sp>
      <p:sp>
        <p:nvSpPr>
          <p:cNvPr id="175" name="Google Shape;175;p4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en">
                <a:solidFill>
                  <a:schemeClr val="lt1"/>
                </a:solidFill>
              </a:rPr>
              <a:t>March 8, 2023</a:t>
            </a:r>
            <a:endParaRPr>
              <a:solidFill>
                <a:schemeClr val="lt1"/>
              </a:solidFill>
            </a:endParaRPr>
          </a:p>
          <a:p>
            <a:pPr marL="0" lvl="0" indent="0" algn="ctr" rtl="0">
              <a:spcBef>
                <a:spcPts val="0"/>
              </a:spcBef>
              <a:spcAft>
                <a:spcPts val="0"/>
              </a:spcAft>
              <a:buNone/>
            </a:pPr>
            <a:r>
              <a:rPr lang="en">
                <a:solidFill>
                  <a:schemeClr val="lt1"/>
                </a:solidFill>
              </a:rPr>
              <a:t>ASEN 4028 Team 6</a:t>
            </a:r>
            <a:endParaRPr>
              <a:solidFill>
                <a:schemeClr val="lt1"/>
              </a:solidFill>
            </a:endParaRPr>
          </a:p>
        </p:txBody>
      </p:sp>
      <p:sp>
        <p:nvSpPr>
          <p:cNvPr id="176" name="Google Shape;176;p42"/>
          <p:cNvSpPr txBox="1">
            <a:spLocks noGrp="1"/>
          </p:cNvSpPr>
          <p:nvPr>
            <p:ph type="subTitle" idx="1"/>
          </p:nvPr>
        </p:nvSpPr>
        <p:spPr>
          <a:xfrm>
            <a:off x="311700" y="3599375"/>
            <a:ext cx="8520600" cy="617400"/>
          </a:xfrm>
          <a:prstGeom prst="rect">
            <a:avLst/>
          </a:prstGeom>
        </p:spPr>
        <p:txBody>
          <a:bodyPr spcFirstLastPara="1" wrap="square" lIns="91425" tIns="91425" rIns="91425" bIns="91425" anchor="t" anchorCtr="0">
            <a:normAutofit fontScale="55000" lnSpcReduction="20000"/>
          </a:bodyPr>
          <a:lstStyle/>
          <a:p>
            <a:pPr marL="0" lvl="0" indent="0" algn="ctr" rtl="0">
              <a:spcBef>
                <a:spcPts val="0"/>
              </a:spcBef>
              <a:spcAft>
                <a:spcPts val="0"/>
              </a:spcAft>
              <a:buNone/>
            </a:pPr>
            <a:r>
              <a:rPr lang="en">
                <a:solidFill>
                  <a:schemeClr val="lt1"/>
                </a:solidFill>
              </a:rPr>
              <a:t>Team Advisor: Dr. Allie Anderson</a:t>
            </a:r>
            <a:endParaRPr>
              <a:solidFill>
                <a:schemeClr val="lt1"/>
              </a:solidFill>
            </a:endParaRPr>
          </a:p>
          <a:p>
            <a:pPr marL="0" lvl="0" indent="0" algn="ctr" rtl="0">
              <a:spcBef>
                <a:spcPts val="0"/>
              </a:spcBef>
              <a:spcAft>
                <a:spcPts val="0"/>
              </a:spcAft>
              <a:buNone/>
            </a:pPr>
            <a:r>
              <a:rPr lang="en">
                <a:solidFill>
                  <a:schemeClr val="lt1"/>
                </a:solidFill>
              </a:rPr>
              <a:t>Team Sponsor: Blue Origin</a:t>
            </a:r>
            <a:endParaRPr sz="2436">
              <a:solidFill>
                <a:schemeClr val="lt1"/>
              </a:solidFill>
            </a:endParaRPr>
          </a:p>
        </p:txBody>
      </p:sp>
      <p:sp>
        <p:nvSpPr>
          <p:cNvPr id="177" name="Google Shape;177;p42"/>
          <p:cNvSpPr txBox="1"/>
          <p:nvPr/>
        </p:nvSpPr>
        <p:spPr>
          <a:xfrm>
            <a:off x="54325" y="4216775"/>
            <a:ext cx="90897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solidFill>
                  <a:schemeClr val="lt1"/>
                </a:solidFill>
                <a:latin typeface="Nunito"/>
                <a:ea typeface="Nunito"/>
                <a:cs typeface="Nunito"/>
                <a:sym typeface="Nunito"/>
              </a:rPr>
              <a:t>Presenters: </a:t>
            </a:r>
            <a:r>
              <a:rPr lang="en" sz="1100">
                <a:solidFill>
                  <a:schemeClr val="lt1"/>
                </a:solidFill>
                <a:latin typeface="Nunito"/>
                <a:ea typeface="Nunito"/>
                <a:cs typeface="Nunito"/>
                <a:sym typeface="Nunito"/>
              </a:rPr>
              <a:t>Hannah Blanchard Obolsky, Nick Bottieri, Luca Bonarrigo, Andrew Czekay, Autumn Martinez, Sarah Martinez, Nathaniel Shiba</a:t>
            </a:r>
            <a:endParaRPr sz="1100">
              <a:solidFill>
                <a:schemeClr val="lt1"/>
              </a:solidFill>
              <a:latin typeface="Nunito"/>
              <a:ea typeface="Nunito"/>
              <a:cs typeface="Nunito"/>
              <a:sym typeface="Nunito"/>
            </a:endParaRPr>
          </a:p>
          <a:p>
            <a:pPr marL="0" lvl="0" indent="0" algn="ctr" rtl="0">
              <a:spcBef>
                <a:spcPts val="0"/>
              </a:spcBef>
              <a:spcAft>
                <a:spcPts val="0"/>
              </a:spcAft>
              <a:buNone/>
            </a:pPr>
            <a:r>
              <a:rPr lang="en" sz="1100" b="1">
                <a:solidFill>
                  <a:schemeClr val="lt1"/>
                </a:solidFill>
                <a:latin typeface="Nunito"/>
                <a:ea typeface="Nunito"/>
                <a:cs typeface="Nunito"/>
                <a:sym typeface="Nunito"/>
              </a:rPr>
              <a:t>Other team members:</a:t>
            </a:r>
            <a:r>
              <a:rPr lang="en" sz="1100">
                <a:solidFill>
                  <a:schemeClr val="lt1"/>
                </a:solidFill>
                <a:latin typeface="Nunito"/>
                <a:ea typeface="Nunito"/>
                <a:cs typeface="Nunito"/>
                <a:sym typeface="Nunito"/>
              </a:rPr>
              <a:t> Lily Allen, Skylar Edwards, Geoff Lord, Thomas O’Connor, Elijah Stubbs</a:t>
            </a:r>
            <a:endParaRPr sz="1100">
              <a:solidFill>
                <a:schemeClr val="lt1"/>
              </a:solidFill>
              <a:latin typeface="Nunito"/>
              <a:ea typeface="Nunito"/>
              <a:cs typeface="Nunito"/>
              <a:sym typeface="Nunito"/>
            </a:endParaRPr>
          </a:p>
        </p:txBody>
      </p:sp>
      <p:pic>
        <p:nvPicPr>
          <p:cNvPr id="178" name="Google Shape;178;p4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37700" y="147725"/>
            <a:ext cx="3047682" cy="617400"/>
          </a:xfrm>
          <a:prstGeom prst="rect">
            <a:avLst/>
          </a:prstGeom>
          <a:noFill/>
          <a:ln>
            <a:noFill/>
          </a:ln>
        </p:spPr>
      </p:pic>
      <p:pic>
        <p:nvPicPr>
          <p:cNvPr id="179" name="Google Shape;179;p4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854375" y="80625"/>
            <a:ext cx="2211526" cy="7515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pic>
        <p:nvPicPr>
          <p:cNvPr id="368" name="Google Shape;368;p51"/>
          <p:cNvPicPr preferRelativeResize="0"/>
          <p:nvPr/>
        </p:nvPicPr>
        <p:blipFill>
          <a:blip r:embed="rId3">
            <a:alphaModFix/>
          </a:blip>
          <a:stretch>
            <a:fillRect/>
          </a:stretch>
        </p:blipFill>
        <p:spPr>
          <a:xfrm>
            <a:off x="5465275" y="771525"/>
            <a:ext cx="3505200" cy="3600450"/>
          </a:xfrm>
          <a:prstGeom prst="rect">
            <a:avLst/>
          </a:prstGeom>
          <a:noFill/>
          <a:ln>
            <a:noFill/>
          </a:ln>
        </p:spPr>
      </p:pic>
      <p:sp>
        <p:nvSpPr>
          <p:cNvPr id="369" name="Google Shape;369;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pic>
        <p:nvPicPr>
          <p:cNvPr id="370" name="Google Shape;370;p5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pic>
        <p:nvPicPr>
          <p:cNvPr id="371" name="Google Shape;371;p51">
            <a:hlinkClick r:id="rId5" action="ppaction://hlinksldjump"/>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sp>
        <p:nvSpPr>
          <p:cNvPr id="372" name="Google Shape;372;p51" descr="Timeline background shape"/>
          <p:cNvSpPr/>
          <p:nvPr/>
        </p:nvSpPr>
        <p:spPr>
          <a:xfrm>
            <a:off x="3468851" y="4868575"/>
            <a:ext cx="12054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VI: Budget</a:t>
            </a:r>
            <a:endParaRPr sz="900" i="0" u="none" strike="noStrike" cap="none">
              <a:solidFill>
                <a:schemeClr val="dk1"/>
              </a:solidFill>
              <a:latin typeface="Nunito"/>
              <a:ea typeface="Nunito"/>
              <a:cs typeface="Nunito"/>
              <a:sym typeface="Nunito"/>
            </a:endParaRPr>
          </a:p>
        </p:txBody>
      </p:sp>
      <p:sp>
        <p:nvSpPr>
          <p:cNvPr id="373" name="Google Shape;373;p51" descr="Timeline background shape"/>
          <p:cNvSpPr/>
          <p:nvPr/>
        </p:nvSpPr>
        <p:spPr>
          <a:xfrm>
            <a:off x="2206275" y="4868575"/>
            <a:ext cx="14655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 Test Readiness</a:t>
            </a:r>
            <a:endParaRPr sz="900" i="0" u="none" strike="noStrike" cap="none">
              <a:solidFill>
                <a:schemeClr val="dk1"/>
              </a:solidFill>
              <a:latin typeface="Nunito"/>
              <a:ea typeface="Nunito"/>
              <a:cs typeface="Nunito"/>
              <a:sym typeface="Nunito"/>
            </a:endParaRPr>
          </a:p>
        </p:txBody>
      </p:sp>
      <p:sp>
        <p:nvSpPr>
          <p:cNvPr id="374" name="Google Shape;374;p51" descr="Timeline background shape"/>
          <p:cNvSpPr/>
          <p:nvPr/>
        </p:nvSpPr>
        <p:spPr>
          <a:xfrm>
            <a:off x="1024139" y="4868575"/>
            <a:ext cx="13323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IV: Schedule</a:t>
            </a:r>
            <a:endParaRPr sz="900" i="0" u="none" strike="noStrike" cap="none">
              <a:solidFill>
                <a:schemeClr val="dk1"/>
              </a:solidFill>
              <a:latin typeface="Nunito"/>
              <a:ea typeface="Nunito"/>
              <a:cs typeface="Nunito"/>
              <a:sym typeface="Nunito"/>
            </a:endParaRPr>
          </a:p>
        </p:txBody>
      </p:sp>
      <p:sp>
        <p:nvSpPr>
          <p:cNvPr id="375" name="Google Shape;375;p51" descr="Timeline background shape"/>
          <p:cNvSpPr/>
          <p:nvPr/>
        </p:nvSpPr>
        <p:spPr>
          <a:xfrm>
            <a:off x="0" y="4868563"/>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 Overview</a:t>
            </a:r>
            <a:endParaRPr sz="900" i="0" u="none" strike="noStrike" cap="none">
              <a:solidFill>
                <a:schemeClr val="lt1"/>
              </a:solidFill>
              <a:latin typeface="Nunito"/>
              <a:ea typeface="Nunito"/>
              <a:cs typeface="Nunito"/>
              <a:sym typeface="Nunito"/>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659"/>
        <p:cNvGrpSpPr/>
        <p:nvPr/>
      </p:nvGrpSpPr>
      <p:grpSpPr>
        <a:xfrm>
          <a:off x="0" y="0"/>
          <a:ext cx="0" cy="0"/>
          <a:chOff x="0" y="0"/>
          <a:chExt cx="0" cy="0"/>
        </a:xfrm>
      </p:grpSpPr>
      <p:sp>
        <p:nvSpPr>
          <p:cNvPr id="1660" name="Google Shape;1660;p1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Hybrid Reality Objects</a:t>
            </a:r>
            <a:endParaRPr/>
          </a:p>
        </p:txBody>
      </p:sp>
      <p:sp>
        <p:nvSpPr>
          <p:cNvPr id="1661" name="Google Shape;1661;p1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100</a:t>
            </a:fld>
            <a:endParaRPr/>
          </a:p>
        </p:txBody>
      </p:sp>
      <p:sp>
        <p:nvSpPr>
          <p:cNvPr id="1662" name="Google Shape;1662;p141"/>
          <p:cNvSpPr txBox="1">
            <a:spLocks noGrp="1"/>
          </p:cNvSpPr>
          <p:nvPr>
            <p:ph type="title"/>
          </p:nvPr>
        </p:nvSpPr>
        <p:spPr>
          <a:xfrm>
            <a:off x="589525" y="819775"/>
            <a:ext cx="41079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a:t>GENERAL REQUIREMENTS</a:t>
            </a:r>
            <a:endParaRPr sz="1620"/>
          </a:p>
        </p:txBody>
      </p:sp>
      <p:graphicFrame>
        <p:nvGraphicFramePr>
          <p:cNvPr id="1663" name="Google Shape;1663;p141"/>
          <p:cNvGraphicFramePr/>
          <p:nvPr/>
        </p:nvGraphicFramePr>
        <p:xfrm>
          <a:off x="589513" y="1423117"/>
          <a:ext cx="7964975" cy="3052125"/>
        </p:xfrm>
        <a:graphic>
          <a:graphicData uri="http://schemas.openxmlformats.org/drawingml/2006/table">
            <a:tbl>
              <a:tblPr>
                <a:noFill/>
                <a:tableStyleId>{729BDF9F-D1CB-4749-BC5B-06938FECBF3C}</a:tableStyleId>
              </a:tblPr>
              <a:tblGrid>
                <a:gridCol w="699425">
                  <a:extLst>
                    <a:ext uri="{9D8B030D-6E8A-4147-A177-3AD203B41FA5}">
                      <a16:colId xmlns:a16="http://schemas.microsoft.com/office/drawing/2014/main" val="20000"/>
                    </a:ext>
                  </a:extLst>
                </a:gridCol>
                <a:gridCol w="5773900">
                  <a:extLst>
                    <a:ext uri="{9D8B030D-6E8A-4147-A177-3AD203B41FA5}">
                      <a16:colId xmlns:a16="http://schemas.microsoft.com/office/drawing/2014/main" val="20001"/>
                    </a:ext>
                  </a:extLst>
                </a:gridCol>
                <a:gridCol w="1491650">
                  <a:extLst>
                    <a:ext uri="{9D8B030D-6E8A-4147-A177-3AD203B41FA5}">
                      <a16:colId xmlns:a16="http://schemas.microsoft.com/office/drawing/2014/main" val="20002"/>
                    </a:ext>
                  </a:extLst>
                </a:gridCol>
              </a:tblGrid>
              <a:tr h="495125">
                <a:tc>
                  <a:txBody>
                    <a:bodyPr/>
                    <a:lstStyle/>
                    <a:p>
                      <a:pPr marL="0" lvl="0" indent="0" algn="l" rtl="0">
                        <a:spcBef>
                          <a:spcPts val="0"/>
                        </a:spcBef>
                        <a:spcAft>
                          <a:spcPts val="0"/>
                        </a:spcAft>
                        <a:buNone/>
                      </a:pPr>
                      <a:r>
                        <a:rPr lang="en" sz="1300" b="1">
                          <a:latin typeface="Nunito"/>
                          <a:ea typeface="Nunito"/>
                          <a:cs typeface="Nunito"/>
                          <a:sym typeface="Nunito"/>
                        </a:rPr>
                        <a:t>DR #</a:t>
                      </a:r>
                      <a:endParaRPr sz="1300" b="1">
                        <a:latin typeface="Nunito"/>
                        <a:ea typeface="Nunito"/>
                        <a:cs typeface="Nunito"/>
                        <a:sym typeface="Nuni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sz="1300" b="1">
                          <a:latin typeface="Nunito"/>
                          <a:ea typeface="Nunito"/>
                          <a:cs typeface="Nunito"/>
                          <a:sym typeface="Nunito"/>
                        </a:rPr>
                        <a:t>Requirement</a:t>
                      </a:r>
                      <a:endParaRPr sz="1300" b="1">
                        <a:latin typeface="Nunito"/>
                        <a:ea typeface="Nunito"/>
                        <a:cs typeface="Nunito"/>
                        <a:sym typeface="Nuni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1300" b="1">
                          <a:latin typeface="Nunito"/>
                          <a:ea typeface="Nunito"/>
                          <a:cs typeface="Nunito"/>
                          <a:sym typeface="Nunito"/>
                        </a:rPr>
                        <a:t>V&amp;V Method</a:t>
                      </a:r>
                      <a:endParaRPr sz="1300" b="1">
                        <a:latin typeface="Nunito"/>
                        <a:ea typeface="Nunito"/>
                        <a:cs typeface="Nunito"/>
                        <a:sym typeface="Nuni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22250">
                <a:tc>
                  <a:txBody>
                    <a:bodyPr/>
                    <a:lstStyle/>
                    <a:p>
                      <a:pPr marL="0" lvl="0" indent="0" algn="l" rtl="0">
                        <a:spcBef>
                          <a:spcPts val="0"/>
                        </a:spcBef>
                        <a:spcAft>
                          <a:spcPts val="0"/>
                        </a:spcAft>
                        <a:buNone/>
                      </a:pPr>
                      <a:r>
                        <a:rPr lang="en" sz="1200">
                          <a:solidFill>
                            <a:schemeClr val="dk1"/>
                          </a:solidFill>
                          <a:latin typeface="Nunito"/>
                          <a:ea typeface="Nunito"/>
                          <a:cs typeface="Nunito"/>
                          <a:sym typeface="Nunito"/>
                        </a:rPr>
                        <a:t>6.1.1</a:t>
                      </a:r>
                      <a:endParaRPr sz="1200">
                        <a:solidFill>
                          <a:schemeClr val="dk1"/>
                        </a:solidFill>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dk1"/>
                          </a:solidFill>
                          <a:latin typeface="Nunito"/>
                          <a:ea typeface="Nunito"/>
                          <a:cs typeface="Nunito"/>
                          <a:sym typeface="Nunito"/>
                        </a:rPr>
                        <a:t>All hybrid reality equipment/objects shall fit within the physical training environment</a:t>
                      </a:r>
                      <a:endParaRPr sz="1200">
                        <a:solidFill>
                          <a:schemeClr val="dk1"/>
                        </a:solidFill>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1300">
                          <a:solidFill>
                            <a:schemeClr val="dk1"/>
                          </a:solidFill>
                          <a:latin typeface="Nunito"/>
                          <a:ea typeface="Nunito"/>
                          <a:cs typeface="Nunito"/>
                          <a:sym typeface="Nunito"/>
                        </a:rPr>
                        <a:t>Inspection</a:t>
                      </a:r>
                      <a:endParaRPr sz="1300">
                        <a:solidFill>
                          <a:schemeClr val="dk1"/>
                        </a:solidFill>
                        <a:latin typeface="Nunito"/>
                        <a:ea typeface="Nunito"/>
                        <a:cs typeface="Nunito"/>
                        <a:sym typeface="Nuni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22250">
                <a:tc>
                  <a:txBody>
                    <a:bodyPr/>
                    <a:lstStyle/>
                    <a:p>
                      <a:pPr marL="0" lvl="0" indent="0" algn="l" rtl="0">
                        <a:spcBef>
                          <a:spcPts val="0"/>
                        </a:spcBef>
                        <a:spcAft>
                          <a:spcPts val="0"/>
                        </a:spcAft>
                        <a:buNone/>
                      </a:pPr>
                      <a:r>
                        <a:rPr lang="en" sz="1200">
                          <a:solidFill>
                            <a:schemeClr val="dk1"/>
                          </a:solidFill>
                          <a:latin typeface="Nunito"/>
                          <a:ea typeface="Nunito"/>
                          <a:cs typeface="Nunito"/>
                          <a:sym typeface="Nunito"/>
                        </a:rPr>
                        <a:t>6.2</a:t>
                      </a:r>
                      <a:endParaRPr sz="1200">
                        <a:solidFill>
                          <a:schemeClr val="dk1"/>
                        </a:solidFill>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dk1"/>
                          </a:solidFill>
                          <a:latin typeface="Nunito"/>
                          <a:ea typeface="Nunito"/>
                          <a:cs typeface="Nunito"/>
                          <a:sym typeface="Nunito"/>
                        </a:rPr>
                        <a:t>The physical training environment shall be designed such that it will not damage its occupied space</a:t>
                      </a:r>
                      <a:endParaRPr sz="1200">
                        <a:solidFill>
                          <a:schemeClr val="dk1"/>
                        </a:solidFill>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1300">
                          <a:solidFill>
                            <a:schemeClr val="dk1"/>
                          </a:solidFill>
                          <a:latin typeface="Nunito"/>
                          <a:ea typeface="Nunito"/>
                          <a:cs typeface="Nunito"/>
                          <a:sym typeface="Nunito"/>
                        </a:rPr>
                        <a:t>Inspection</a:t>
                      </a:r>
                      <a:endParaRPr sz="1300">
                        <a:solidFill>
                          <a:schemeClr val="dk1"/>
                        </a:solidFill>
                        <a:latin typeface="Nunito"/>
                        <a:ea typeface="Nunito"/>
                        <a:cs typeface="Nunito"/>
                        <a:sym typeface="Nuni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95125">
                <a:tc>
                  <a:txBody>
                    <a:bodyPr/>
                    <a:lstStyle/>
                    <a:p>
                      <a:pPr marL="0" lvl="0" indent="0" algn="l" rtl="0">
                        <a:spcBef>
                          <a:spcPts val="0"/>
                        </a:spcBef>
                        <a:spcAft>
                          <a:spcPts val="0"/>
                        </a:spcAft>
                        <a:buNone/>
                      </a:pPr>
                      <a:r>
                        <a:rPr lang="en" sz="1200">
                          <a:solidFill>
                            <a:schemeClr val="dk1"/>
                          </a:solidFill>
                          <a:latin typeface="Nunito"/>
                          <a:ea typeface="Nunito"/>
                          <a:cs typeface="Nunito"/>
                          <a:sym typeface="Nunito"/>
                        </a:rPr>
                        <a:t>6.3</a:t>
                      </a:r>
                      <a:endParaRPr sz="1200">
                        <a:solidFill>
                          <a:schemeClr val="dk1"/>
                        </a:solidFill>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dk1"/>
                          </a:solidFill>
                          <a:latin typeface="Nunito"/>
                          <a:ea typeface="Nunito"/>
                          <a:cs typeface="Nunito"/>
                          <a:sym typeface="Nunito"/>
                        </a:rPr>
                        <a:t>The physical training environment shall not be a permanent installation</a:t>
                      </a:r>
                      <a:endParaRPr sz="1200">
                        <a:solidFill>
                          <a:schemeClr val="dk1"/>
                        </a:solidFill>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1300">
                          <a:solidFill>
                            <a:schemeClr val="dk1"/>
                          </a:solidFill>
                          <a:latin typeface="Nunito"/>
                          <a:ea typeface="Nunito"/>
                          <a:cs typeface="Nunito"/>
                          <a:sym typeface="Nunito"/>
                        </a:rPr>
                        <a:t>Inspection</a:t>
                      </a:r>
                      <a:endParaRPr sz="1300">
                        <a:solidFill>
                          <a:schemeClr val="dk1"/>
                        </a:solidFill>
                        <a:latin typeface="Nunito"/>
                        <a:ea typeface="Nunito"/>
                        <a:cs typeface="Nunito"/>
                        <a:sym typeface="Nuni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95125">
                <a:tc>
                  <a:txBody>
                    <a:bodyPr/>
                    <a:lstStyle/>
                    <a:p>
                      <a:pPr marL="0" lvl="0" indent="0" algn="l" rtl="0">
                        <a:spcBef>
                          <a:spcPts val="0"/>
                        </a:spcBef>
                        <a:spcAft>
                          <a:spcPts val="0"/>
                        </a:spcAft>
                        <a:buNone/>
                      </a:pPr>
                      <a:r>
                        <a:rPr lang="en" sz="1200">
                          <a:solidFill>
                            <a:schemeClr val="dk1"/>
                          </a:solidFill>
                          <a:latin typeface="Nunito"/>
                          <a:ea typeface="Nunito"/>
                          <a:cs typeface="Nunito"/>
                          <a:sym typeface="Nunito"/>
                        </a:rPr>
                        <a:t>6.3.1</a:t>
                      </a:r>
                      <a:endParaRPr sz="1200">
                        <a:solidFill>
                          <a:schemeClr val="dk1"/>
                        </a:solidFill>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dk1"/>
                          </a:solidFill>
                          <a:latin typeface="Nunito"/>
                          <a:ea typeface="Nunito"/>
                          <a:cs typeface="Nunito"/>
                          <a:sym typeface="Nunito"/>
                        </a:rPr>
                        <a:t>All individual physical equipment shall be movable by one person</a:t>
                      </a:r>
                      <a:endParaRPr sz="1200">
                        <a:solidFill>
                          <a:schemeClr val="dk1"/>
                        </a:solidFill>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300">
                          <a:solidFill>
                            <a:schemeClr val="dk1"/>
                          </a:solidFill>
                          <a:latin typeface="Nunito"/>
                          <a:ea typeface="Nunito"/>
                          <a:cs typeface="Nunito"/>
                          <a:sym typeface="Nunito"/>
                        </a:rPr>
                        <a:t>Demonstration</a:t>
                      </a:r>
                      <a:endParaRPr sz="1300">
                        <a:solidFill>
                          <a:schemeClr val="dk1"/>
                        </a:solidFill>
                        <a:latin typeface="Nunito"/>
                        <a:ea typeface="Nunito"/>
                        <a:cs typeface="Nunito"/>
                        <a:sym typeface="Nuni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22250">
                <a:tc>
                  <a:txBody>
                    <a:bodyPr/>
                    <a:lstStyle/>
                    <a:p>
                      <a:pPr marL="0" lvl="0" indent="0" algn="l" rtl="0">
                        <a:spcBef>
                          <a:spcPts val="0"/>
                        </a:spcBef>
                        <a:spcAft>
                          <a:spcPts val="0"/>
                        </a:spcAft>
                        <a:buNone/>
                      </a:pPr>
                      <a:r>
                        <a:rPr lang="en" sz="1200">
                          <a:solidFill>
                            <a:schemeClr val="dk1"/>
                          </a:solidFill>
                          <a:latin typeface="Nunito"/>
                          <a:ea typeface="Nunito"/>
                          <a:cs typeface="Nunito"/>
                          <a:sym typeface="Nunito"/>
                        </a:rPr>
                        <a:t>6.1.1</a:t>
                      </a:r>
                      <a:endParaRPr sz="1200">
                        <a:solidFill>
                          <a:schemeClr val="dk1"/>
                        </a:solidFill>
                        <a:latin typeface="Nunito"/>
                        <a:ea typeface="Nunito"/>
                        <a:cs typeface="Nunito"/>
                        <a:sym typeface="Nunito"/>
                      </a:endParaRPr>
                    </a:p>
                  </a:txBody>
                  <a:tcPr marL="28575" marR="28575" marT="19050" marB="190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dk1"/>
                          </a:solidFill>
                          <a:latin typeface="Nunito"/>
                          <a:ea typeface="Nunito"/>
                          <a:cs typeface="Nunito"/>
                          <a:sym typeface="Nunito"/>
                        </a:rPr>
                        <a:t>All hybrid reality equipment/objects shall fit within the physical training environment</a:t>
                      </a:r>
                      <a:endParaRPr sz="1200">
                        <a:solidFill>
                          <a:schemeClr val="dk1"/>
                        </a:solidFill>
                        <a:latin typeface="Nunito"/>
                        <a:ea typeface="Nunito"/>
                        <a:cs typeface="Nunito"/>
                        <a:sym typeface="Nunito"/>
                      </a:endParaRPr>
                    </a:p>
                  </a:txBody>
                  <a:tcPr marL="28575" marR="28575" marT="19050" marB="190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1300">
                          <a:solidFill>
                            <a:schemeClr val="dk1"/>
                          </a:solidFill>
                          <a:latin typeface="Nunito"/>
                          <a:ea typeface="Nunito"/>
                          <a:cs typeface="Nunito"/>
                          <a:sym typeface="Nunito"/>
                        </a:rPr>
                        <a:t>Inspection</a:t>
                      </a:r>
                      <a:endParaRPr sz="1300">
                        <a:solidFill>
                          <a:schemeClr val="dk1"/>
                        </a:solidFill>
                        <a:latin typeface="Nunito"/>
                        <a:ea typeface="Nunito"/>
                        <a:cs typeface="Nunito"/>
                        <a:sym typeface="Nunito"/>
                      </a:endParaRPr>
                    </a:p>
                  </a:txBody>
                  <a:tcPr marL="91425" marR="91425" marT="91425" marB="91425">
                    <a:lnL w="9525" cap="flat" cmpd="sng">
                      <a:solidFill>
                        <a:schemeClr val="dk2"/>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664" name="Google Shape;1664;p141">
            <a:hlinkClick r:id="rId3"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668"/>
        <p:cNvGrpSpPr/>
        <p:nvPr/>
      </p:nvGrpSpPr>
      <p:grpSpPr>
        <a:xfrm>
          <a:off x="0" y="0"/>
          <a:ext cx="0" cy="0"/>
          <a:chOff x="0" y="0"/>
          <a:chExt cx="0" cy="0"/>
        </a:xfrm>
      </p:grpSpPr>
      <p:sp>
        <p:nvSpPr>
          <p:cNvPr id="1669" name="Google Shape;1669;p1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Lunar Bench</a:t>
            </a:r>
            <a:endParaRPr/>
          </a:p>
        </p:txBody>
      </p:sp>
      <p:sp>
        <p:nvSpPr>
          <p:cNvPr id="1670" name="Google Shape;1670;p1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10000"/>
          </a:bodyPr>
          <a:lstStyle/>
          <a:p>
            <a:pPr marL="457200" lvl="0" indent="-334327" algn="l" rtl="0">
              <a:spcBef>
                <a:spcPts val="0"/>
              </a:spcBef>
              <a:spcAft>
                <a:spcPts val="0"/>
              </a:spcAft>
              <a:buSzPct val="100000"/>
              <a:buChar char="●"/>
            </a:pPr>
            <a:r>
              <a:rPr lang="en" b="1">
                <a:solidFill>
                  <a:srgbClr val="0077BB"/>
                </a:solidFill>
              </a:rPr>
              <a:t>Focus:</a:t>
            </a:r>
            <a:r>
              <a:rPr lang="en">
                <a:solidFill>
                  <a:srgbClr val="0077BB"/>
                </a:solidFill>
              </a:rPr>
              <a:t> </a:t>
            </a:r>
            <a:r>
              <a:rPr lang="en"/>
              <a:t>To demonstrate the mitigation of user safety risk when interacting with the bench in the real world</a:t>
            </a:r>
            <a:endParaRPr/>
          </a:p>
          <a:p>
            <a:pPr marL="457200" lvl="0" indent="-334327" algn="l" rtl="0">
              <a:spcBef>
                <a:spcPts val="0"/>
              </a:spcBef>
              <a:spcAft>
                <a:spcPts val="0"/>
              </a:spcAft>
              <a:buSzPct val="100000"/>
              <a:buChar char="●"/>
            </a:pPr>
            <a:r>
              <a:rPr lang="en" b="1">
                <a:solidFill>
                  <a:srgbClr val="CC3311"/>
                </a:solidFill>
              </a:rPr>
              <a:t>Driving CPEs and risks:</a:t>
            </a:r>
            <a:endParaRPr/>
          </a:p>
          <a:p>
            <a:pPr marL="914400" lvl="1" indent="-310832" algn="l" rtl="0">
              <a:spcBef>
                <a:spcPts val="0"/>
              </a:spcBef>
              <a:spcAft>
                <a:spcPts val="0"/>
              </a:spcAft>
              <a:buSzPct val="116666"/>
              <a:buChar char="○"/>
            </a:pPr>
            <a:r>
              <a:rPr lang="en"/>
              <a:t>CPEs: </a:t>
            </a:r>
            <a:endParaRPr sz="1200">
              <a:solidFill>
                <a:srgbClr val="000000"/>
              </a:solidFill>
            </a:endParaRPr>
          </a:p>
          <a:p>
            <a:pPr marL="1371600" lvl="2" indent="-310832" algn="l" rtl="0">
              <a:spcBef>
                <a:spcPts val="0"/>
              </a:spcBef>
              <a:spcAft>
                <a:spcPts val="0"/>
              </a:spcAft>
              <a:buSzPct val="100000"/>
              <a:buChar char="■"/>
            </a:pPr>
            <a:r>
              <a:rPr lang="en"/>
              <a:t>C2: Integration of equipment will not impede on overall safety (or functionality)</a:t>
            </a:r>
            <a:endParaRPr/>
          </a:p>
          <a:p>
            <a:pPr marL="1371600" lvl="2" indent="-310832" algn="l" rtl="0">
              <a:spcBef>
                <a:spcPts val="0"/>
              </a:spcBef>
              <a:spcAft>
                <a:spcPts val="0"/>
              </a:spcAft>
              <a:buSzPct val="100000"/>
              <a:buChar char="■"/>
            </a:pPr>
            <a:r>
              <a:rPr lang="en"/>
              <a:t>C5: Must not cause any physical harm to user</a:t>
            </a:r>
            <a:endParaRPr/>
          </a:p>
          <a:p>
            <a:pPr marL="914400" lvl="1" indent="-310832" algn="l" rtl="0">
              <a:spcBef>
                <a:spcPts val="0"/>
              </a:spcBef>
              <a:spcAft>
                <a:spcPts val="0"/>
              </a:spcAft>
              <a:buSzPct val="100000"/>
              <a:buChar char="○"/>
            </a:pPr>
            <a:r>
              <a:rPr lang="en"/>
              <a:t>Risks:</a:t>
            </a:r>
            <a:endParaRPr/>
          </a:p>
          <a:p>
            <a:pPr marL="1371600" lvl="2" indent="-310832" algn="l" rtl="0">
              <a:spcBef>
                <a:spcPts val="0"/>
              </a:spcBef>
              <a:spcAft>
                <a:spcPts val="0"/>
              </a:spcAft>
              <a:buSzPct val="100000"/>
              <a:buChar char="■"/>
            </a:pPr>
            <a:r>
              <a:rPr lang="en"/>
              <a:t>User may potentially hit or trip on the bench</a:t>
            </a:r>
            <a:endParaRPr/>
          </a:p>
          <a:p>
            <a:pPr marL="1371600" lvl="2" indent="-310832" algn="l" rtl="0">
              <a:spcBef>
                <a:spcPts val="0"/>
              </a:spcBef>
              <a:spcAft>
                <a:spcPts val="0"/>
              </a:spcAft>
              <a:buSzPct val="100000"/>
              <a:buChar char="■"/>
            </a:pPr>
            <a:r>
              <a:rPr lang="en"/>
              <a:t>User and/or objects may tip the bench over</a:t>
            </a:r>
            <a:endParaRPr/>
          </a:p>
          <a:p>
            <a:pPr marL="457200" lvl="0" indent="-334327" algn="l" rtl="0">
              <a:spcBef>
                <a:spcPts val="0"/>
              </a:spcBef>
              <a:spcAft>
                <a:spcPts val="0"/>
              </a:spcAft>
              <a:buSzPct val="100000"/>
              <a:buChar char="●"/>
            </a:pPr>
            <a:r>
              <a:rPr lang="en"/>
              <a:t>Key Aspects:</a:t>
            </a:r>
            <a:endParaRPr/>
          </a:p>
          <a:p>
            <a:pPr marL="914400" lvl="1" indent="-310832" algn="l" rtl="0">
              <a:spcBef>
                <a:spcPts val="0"/>
              </a:spcBef>
              <a:spcAft>
                <a:spcPts val="0"/>
              </a:spcAft>
              <a:buSzPct val="100000"/>
              <a:buChar char="○"/>
            </a:pPr>
            <a:r>
              <a:rPr lang="en"/>
              <a:t>Bench supports the initial configuration of tools so that they are not laying randomly on the floor (real world) or moon (VR)</a:t>
            </a:r>
            <a:endParaRPr/>
          </a:p>
          <a:p>
            <a:pPr marL="914400" lvl="1" indent="-310832" algn="l" rtl="0">
              <a:spcBef>
                <a:spcPts val="0"/>
              </a:spcBef>
              <a:spcAft>
                <a:spcPts val="0"/>
              </a:spcAft>
              <a:buSzPct val="100000"/>
              <a:buChar char="○"/>
            </a:pPr>
            <a:r>
              <a:rPr lang="en"/>
              <a:t>Design based on virtual Lunar Rover Blender model </a:t>
            </a:r>
            <a:endParaRPr/>
          </a:p>
          <a:p>
            <a:pPr marL="914400" lvl="1" indent="-310832" algn="l" rtl="0">
              <a:spcBef>
                <a:spcPts val="0"/>
              </a:spcBef>
              <a:spcAft>
                <a:spcPts val="0"/>
              </a:spcAft>
              <a:buSzPct val="100000"/>
              <a:buChar char="○"/>
            </a:pPr>
            <a:r>
              <a:rPr lang="en"/>
              <a:t>The simulation will begin with the assumption that the astronaut (user) has navigated to EVA location, removed tools from a secure location on the rover, and they are placed on the back of the rover until use</a:t>
            </a:r>
            <a:endParaRPr/>
          </a:p>
        </p:txBody>
      </p:sp>
      <p:sp>
        <p:nvSpPr>
          <p:cNvPr id="1671" name="Google Shape;1671;p1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101</a:t>
            </a:fld>
            <a:endParaRPr/>
          </a:p>
        </p:txBody>
      </p:sp>
      <p:sp>
        <p:nvSpPr>
          <p:cNvPr id="1672" name="Google Shape;1672;p142"/>
          <p:cNvSpPr txBox="1">
            <a:spLocks noGrp="1"/>
          </p:cNvSpPr>
          <p:nvPr>
            <p:ph type="title"/>
          </p:nvPr>
        </p:nvSpPr>
        <p:spPr>
          <a:xfrm>
            <a:off x="624450" y="794225"/>
            <a:ext cx="41079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a:t>DRIVERS &amp; VARIABLES</a:t>
            </a:r>
            <a:endParaRPr sz="1620"/>
          </a:p>
        </p:txBody>
      </p:sp>
      <p:pic>
        <p:nvPicPr>
          <p:cNvPr id="1673" name="Google Shape;1673;p14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1674" name="Google Shape;1674;p14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pic>
        <p:nvPicPr>
          <p:cNvPr id="1675" name="Google Shape;1675;p142">
            <a:hlinkClick r:id="" action="ppaction://noaction"/>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sp>
        <p:nvSpPr>
          <p:cNvPr id="1676" name="Google Shape;1676;p142" descr="Timeline background shape"/>
          <p:cNvSpPr/>
          <p:nvPr/>
        </p:nvSpPr>
        <p:spPr>
          <a:xfrm>
            <a:off x="5433264" y="4868550"/>
            <a:ext cx="13323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VI: Proj. Planning</a:t>
            </a:r>
            <a:endParaRPr sz="900" i="0" u="none" strike="noStrike" cap="none">
              <a:solidFill>
                <a:schemeClr val="dk1"/>
              </a:solidFill>
              <a:latin typeface="Nunito"/>
              <a:ea typeface="Nunito"/>
              <a:cs typeface="Nunito"/>
              <a:sym typeface="Nunito"/>
            </a:endParaRPr>
          </a:p>
        </p:txBody>
      </p:sp>
      <p:sp>
        <p:nvSpPr>
          <p:cNvPr id="1677" name="Google Shape;1677;p142" descr="Timeline background shape"/>
          <p:cNvSpPr/>
          <p:nvPr/>
        </p:nvSpPr>
        <p:spPr>
          <a:xfrm>
            <a:off x="4370627" y="4868550"/>
            <a:ext cx="12054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 V&amp;V</a:t>
            </a:r>
            <a:endParaRPr sz="900" i="0" u="none" strike="noStrike" cap="none">
              <a:solidFill>
                <a:schemeClr val="dk1"/>
              </a:solidFill>
              <a:latin typeface="Nunito"/>
              <a:ea typeface="Nunito"/>
              <a:cs typeface="Nunito"/>
              <a:sym typeface="Nunito"/>
            </a:endParaRPr>
          </a:p>
        </p:txBody>
      </p:sp>
      <p:sp>
        <p:nvSpPr>
          <p:cNvPr id="1678" name="Google Shape;1678;p142" descr="Timeline background shape"/>
          <p:cNvSpPr/>
          <p:nvPr/>
        </p:nvSpPr>
        <p:spPr>
          <a:xfrm>
            <a:off x="3173014" y="4868563"/>
            <a:ext cx="13323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b="1">
                <a:solidFill>
                  <a:schemeClr val="lt1"/>
                </a:solidFill>
                <a:latin typeface="Nunito"/>
                <a:ea typeface="Nunito"/>
                <a:cs typeface="Nunito"/>
                <a:sym typeface="Nunito"/>
              </a:rPr>
              <a:t>IV: Requirements</a:t>
            </a:r>
            <a:endParaRPr sz="900" b="1" i="0" u="none" strike="noStrike" cap="none">
              <a:solidFill>
                <a:schemeClr val="lt1"/>
              </a:solidFill>
              <a:latin typeface="Nunito"/>
              <a:ea typeface="Nunito"/>
              <a:cs typeface="Nunito"/>
              <a:sym typeface="Nunito"/>
            </a:endParaRPr>
          </a:p>
        </p:txBody>
      </p:sp>
      <p:sp>
        <p:nvSpPr>
          <p:cNvPr id="1679" name="Google Shape;1679;p142" descr="Timeline background shape"/>
          <p:cNvSpPr/>
          <p:nvPr/>
        </p:nvSpPr>
        <p:spPr>
          <a:xfrm>
            <a:off x="2110376" y="4868563"/>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b="1">
                <a:solidFill>
                  <a:schemeClr val="lt1"/>
                </a:solidFill>
                <a:latin typeface="Nunito"/>
                <a:ea typeface="Nunito"/>
                <a:cs typeface="Nunito"/>
                <a:sym typeface="Nunito"/>
              </a:rPr>
              <a:t>III: Risks</a:t>
            </a:r>
            <a:endParaRPr sz="900" b="1" i="0" u="none" strike="noStrike" cap="none">
              <a:solidFill>
                <a:schemeClr val="lt1"/>
              </a:solidFill>
              <a:latin typeface="Nunito"/>
              <a:ea typeface="Nunito"/>
              <a:cs typeface="Nunito"/>
              <a:sym typeface="Nunito"/>
            </a:endParaRPr>
          </a:p>
        </p:txBody>
      </p:sp>
      <p:sp>
        <p:nvSpPr>
          <p:cNvPr id="1680" name="Google Shape;1680;p142" descr="Timeline background shape"/>
          <p:cNvSpPr/>
          <p:nvPr/>
        </p:nvSpPr>
        <p:spPr>
          <a:xfrm>
            <a:off x="1062635" y="4868563"/>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b="1">
                <a:solidFill>
                  <a:schemeClr val="lt1"/>
                </a:solidFill>
                <a:latin typeface="Nunito"/>
                <a:ea typeface="Nunito"/>
                <a:cs typeface="Nunito"/>
                <a:sym typeface="Nunito"/>
              </a:rPr>
              <a:t>II: Design Soln.</a:t>
            </a:r>
            <a:endParaRPr sz="900" b="1" i="0" u="none" strike="noStrike" cap="none">
              <a:solidFill>
                <a:schemeClr val="lt1"/>
              </a:solidFill>
              <a:latin typeface="Nunito"/>
              <a:ea typeface="Nunito"/>
              <a:cs typeface="Nunito"/>
              <a:sym typeface="Nunito"/>
            </a:endParaRPr>
          </a:p>
        </p:txBody>
      </p:sp>
      <p:sp>
        <p:nvSpPr>
          <p:cNvPr id="1681" name="Google Shape;1681;p142" descr="Timeline background shape"/>
          <p:cNvSpPr/>
          <p:nvPr/>
        </p:nvSpPr>
        <p:spPr>
          <a:xfrm>
            <a:off x="0" y="4868563"/>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b="1">
                <a:solidFill>
                  <a:schemeClr val="lt1"/>
                </a:solidFill>
                <a:latin typeface="Nunito"/>
                <a:ea typeface="Nunito"/>
                <a:cs typeface="Nunito"/>
                <a:sym typeface="Nunito"/>
              </a:rPr>
              <a:t>I: Objectives</a:t>
            </a:r>
            <a:endParaRPr sz="900" b="1" i="0" u="none" strike="noStrike" cap="none">
              <a:solidFill>
                <a:schemeClr val="lt1"/>
              </a:solidFill>
              <a:latin typeface="Nunito"/>
              <a:ea typeface="Nunito"/>
              <a:cs typeface="Nunito"/>
              <a:sym typeface="Nunito"/>
            </a:endParaRPr>
          </a:p>
        </p:txBody>
      </p:sp>
      <p:sp>
        <p:nvSpPr>
          <p:cNvPr id="1682" name="Google Shape;1682;p142">
            <a:hlinkClick r:id="rId5"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686"/>
        <p:cNvGrpSpPr/>
        <p:nvPr/>
      </p:nvGrpSpPr>
      <p:grpSpPr>
        <a:xfrm>
          <a:off x="0" y="0"/>
          <a:ext cx="0" cy="0"/>
          <a:chOff x="0" y="0"/>
          <a:chExt cx="0" cy="0"/>
        </a:xfrm>
      </p:grpSpPr>
      <p:pic>
        <p:nvPicPr>
          <p:cNvPr id="1687" name="Google Shape;1687;p14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091238" y="2338925"/>
            <a:ext cx="3082199" cy="1541099"/>
          </a:xfrm>
          <a:prstGeom prst="rect">
            <a:avLst/>
          </a:prstGeom>
          <a:noFill/>
          <a:ln>
            <a:noFill/>
          </a:ln>
        </p:spPr>
      </p:pic>
      <p:sp>
        <p:nvSpPr>
          <p:cNvPr id="1688" name="Google Shape;1688;p1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Lunar Bench </a:t>
            </a:r>
            <a:endParaRPr/>
          </a:p>
        </p:txBody>
      </p:sp>
      <p:sp>
        <p:nvSpPr>
          <p:cNvPr id="1689" name="Google Shape;1689;p1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102</a:t>
            </a:fld>
            <a:endParaRPr/>
          </a:p>
        </p:txBody>
      </p:sp>
      <p:sp>
        <p:nvSpPr>
          <p:cNvPr id="1690" name="Google Shape;1690;p143"/>
          <p:cNvSpPr txBox="1">
            <a:spLocks noGrp="1"/>
          </p:cNvSpPr>
          <p:nvPr>
            <p:ph type="title"/>
          </p:nvPr>
        </p:nvSpPr>
        <p:spPr>
          <a:xfrm>
            <a:off x="624450" y="794225"/>
            <a:ext cx="41079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a:t>MODELING PROCESS</a:t>
            </a:r>
            <a:endParaRPr sz="1620"/>
          </a:p>
        </p:txBody>
      </p:sp>
      <p:pic>
        <p:nvPicPr>
          <p:cNvPr id="1691" name="Google Shape;1691;p14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1692" name="Google Shape;1692;p14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pic>
        <p:nvPicPr>
          <p:cNvPr id="1693" name="Google Shape;1693;p143">
            <a:hlinkClick r:id="" action="ppaction://noaction"/>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sp>
        <p:nvSpPr>
          <p:cNvPr id="1694" name="Google Shape;1694;p143"/>
          <p:cNvSpPr txBox="1">
            <a:spLocks noGrp="1"/>
          </p:cNvSpPr>
          <p:nvPr>
            <p:ph type="title"/>
          </p:nvPr>
        </p:nvSpPr>
        <p:spPr>
          <a:xfrm>
            <a:off x="624450" y="794225"/>
            <a:ext cx="41079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a:t>MODELING PROCESS &amp; RESULTS</a:t>
            </a:r>
            <a:endParaRPr sz="1620"/>
          </a:p>
        </p:txBody>
      </p:sp>
      <p:sp>
        <p:nvSpPr>
          <p:cNvPr id="1695" name="Google Shape;1695;p143"/>
          <p:cNvSpPr/>
          <p:nvPr/>
        </p:nvSpPr>
        <p:spPr>
          <a:xfrm>
            <a:off x="1276900" y="1327613"/>
            <a:ext cx="1467600" cy="908700"/>
          </a:xfrm>
          <a:prstGeom prst="rect">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solidFill>
                  <a:schemeClr val="dk1"/>
                </a:solidFill>
                <a:latin typeface="Nunito"/>
                <a:ea typeface="Nunito"/>
                <a:cs typeface="Nunito"/>
                <a:sym typeface="Nunito"/>
              </a:rPr>
              <a:t>Find the CG of the bench</a:t>
            </a:r>
            <a:endParaRPr>
              <a:solidFill>
                <a:schemeClr val="dk1"/>
              </a:solidFill>
              <a:latin typeface="Nunito"/>
              <a:ea typeface="Nunito"/>
              <a:cs typeface="Nunito"/>
              <a:sym typeface="Nunito"/>
            </a:endParaRPr>
          </a:p>
        </p:txBody>
      </p:sp>
      <p:sp>
        <p:nvSpPr>
          <p:cNvPr id="1696" name="Google Shape;1696;p143"/>
          <p:cNvSpPr/>
          <p:nvPr/>
        </p:nvSpPr>
        <p:spPr>
          <a:xfrm>
            <a:off x="2984425" y="1327613"/>
            <a:ext cx="1467600" cy="908700"/>
          </a:xfrm>
          <a:prstGeom prst="rect">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solidFill>
                  <a:schemeClr val="dk1"/>
                </a:solidFill>
                <a:latin typeface="Nunito"/>
                <a:ea typeface="Nunito"/>
                <a:cs typeface="Nunito"/>
                <a:sym typeface="Nunito"/>
              </a:rPr>
              <a:t>Determine where tipping force is likely to be applied</a:t>
            </a:r>
            <a:endParaRPr>
              <a:solidFill>
                <a:schemeClr val="dk1"/>
              </a:solidFill>
              <a:latin typeface="Nunito"/>
              <a:ea typeface="Nunito"/>
              <a:cs typeface="Nunito"/>
              <a:sym typeface="Nunito"/>
            </a:endParaRPr>
          </a:p>
        </p:txBody>
      </p:sp>
      <p:sp>
        <p:nvSpPr>
          <p:cNvPr id="1697" name="Google Shape;1697;p143"/>
          <p:cNvSpPr/>
          <p:nvPr/>
        </p:nvSpPr>
        <p:spPr>
          <a:xfrm>
            <a:off x="4691950" y="1327613"/>
            <a:ext cx="1467600" cy="908700"/>
          </a:xfrm>
          <a:prstGeom prst="rect">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solidFill>
                  <a:schemeClr val="dk1"/>
                </a:solidFill>
                <a:latin typeface="Nunito"/>
                <a:ea typeface="Nunito"/>
                <a:cs typeface="Nunito"/>
                <a:sym typeface="Nunito"/>
              </a:rPr>
              <a:t>Sum the moments about the pivot point</a:t>
            </a:r>
            <a:endParaRPr>
              <a:solidFill>
                <a:schemeClr val="dk1"/>
              </a:solidFill>
              <a:latin typeface="Nunito"/>
              <a:ea typeface="Nunito"/>
              <a:cs typeface="Nunito"/>
              <a:sym typeface="Nunito"/>
            </a:endParaRPr>
          </a:p>
        </p:txBody>
      </p:sp>
      <p:sp>
        <p:nvSpPr>
          <p:cNvPr id="1698" name="Google Shape;1698;p143"/>
          <p:cNvSpPr/>
          <p:nvPr/>
        </p:nvSpPr>
        <p:spPr>
          <a:xfrm>
            <a:off x="6399475" y="1327613"/>
            <a:ext cx="1467600" cy="908700"/>
          </a:xfrm>
          <a:prstGeom prst="rect">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Nunito"/>
                <a:ea typeface="Nunito"/>
                <a:cs typeface="Nunito"/>
                <a:sym typeface="Nunito"/>
              </a:rPr>
              <a:t>Solve for the tipping force</a:t>
            </a:r>
            <a:endParaRPr>
              <a:latin typeface="Nunito"/>
              <a:ea typeface="Nunito"/>
              <a:cs typeface="Nunito"/>
              <a:sym typeface="Nunito"/>
            </a:endParaRPr>
          </a:p>
        </p:txBody>
      </p:sp>
      <p:cxnSp>
        <p:nvCxnSpPr>
          <p:cNvPr id="1699" name="Google Shape;1699;p143"/>
          <p:cNvCxnSpPr>
            <a:stCxn id="1695" idx="3"/>
            <a:endCxn id="1696" idx="1"/>
          </p:cNvCxnSpPr>
          <p:nvPr/>
        </p:nvCxnSpPr>
        <p:spPr>
          <a:xfrm>
            <a:off x="2744500" y="1781963"/>
            <a:ext cx="240000" cy="0"/>
          </a:xfrm>
          <a:prstGeom prst="straightConnector1">
            <a:avLst/>
          </a:prstGeom>
          <a:noFill/>
          <a:ln w="19050" cap="flat" cmpd="sng">
            <a:solidFill>
              <a:srgbClr val="000000"/>
            </a:solidFill>
            <a:prstDash val="solid"/>
            <a:round/>
            <a:headEnd type="none" w="med" len="med"/>
            <a:tailEnd type="triangle" w="med" len="med"/>
          </a:ln>
        </p:spPr>
      </p:cxnSp>
      <p:cxnSp>
        <p:nvCxnSpPr>
          <p:cNvPr id="1700" name="Google Shape;1700;p143"/>
          <p:cNvCxnSpPr>
            <a:stCxn id="1696" idx="3"/>
            <a:endCxn id="1697" idx="1"/>
          </p:cNvCxnSpPr>
          <p:nvPr/>
        </p:nvCxnSpPr>
        <p:spPr>
          <a:xfrm>
            <a:off x="4452025" y="1781963"/>
            <a:ext cx="240000" cy="0"/>
          </a:xfrm>
          <a:prstGeom prst="straightConnector1">
            <a:avLst/>
          </a:prstGeom>
          <a:noFill/>
          <a:ln w="19050" cap="flat" cmpd="sng">
            <a:solidFill>
              <a:srgbClr val="000000"/>
            </a:solidFill>
            <a:prstDash val="solid"/>
            <a:round/>
            <a:headEnd type="none" w="med" len="med"/>
            <a:tailEnd type="triangle" w="med" len="med"/>
          </a:ln>
        </p:spPr>
      </p:cxnSp>
      <p:cxnSp>
        <p:nvCxnSpPr>
          <p:cNvPr id="1701" name="Google Shape;1701;p143"/>
          <p:cNvCxnSpPr>
            <a:stCxn id="1697" idx="3"/>
            <a:endCxn id="1698" idx="1"/>
          </p:cNvCxnSpPr>
          <p:nvPr/>
        </p:nvCxnSpPr>
        <p:spPr>
          <a:xfrm>
            <a:off x="6159550" y="1781963"/>
            <a:ext cx="240000" cy="0"/>
          </a:xfrm>
          <a:prstGeom prst="straightConnector1">
            <a:avLst/>
          </a:prstGeom>
          <a:noFill/>
          <a:ln w="19050" cap="flat" cmpd="sng">
            <a:solidFill>
              <a:srgbClr val="000000"/>
            </a:solidFill>
            <a:prstDash val="solid"/>
            <a:round/>
            <a:headEnd type="none" w="med" len="med"/>
            <a:tailEnd type="triangle" w="med" len="med"/>
          </a:ln>
        </p:spPr>
      </p:cxnSp>
      <p:pic>
        <p:nvPicPr>
          <p:cNvPr id="1702" name="Google Shape;1702;p143"/>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718450" y="2655127"/>
            <a:ext cx="2229238" cy="908700"/>
          </a:xfrm>
          <a:prstGeom prst="rect">
            <a:avLst/>
          </a:prstGeom>
          <a:noFill/>
          <a:ln>
            <a:noFill/>
          </a:ln>
        </p:spPr>
      </p:pic>
      <p:pic>
        <p:nvPicPr>
          <p:cNvPr id="1703" name="Google Shape;1703;p143"/>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6316976" y="2536762"/>
            <a:ext cx="2155475" cy="1027074"/>
          </a:xfrm>
          <a:prstGeom prst="rect">
            <a:avLst/>
          </a:prstGeom>
          <a:noFill/>
          <a:ln>
            <a:noFill/>
          </a:ln>
        </p:spPr>
      </p:pic>
      <p:pic>
        <p:nvPicPr>
          <p:cNvPr id="1704" name="Google Shape;1704;p143"/>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2986199" y="3826700"/>
            <a:ext cx="3292277" cy="1027075"/>
          </a:xfrm>
          <a:prstGeom prst="rect">
            <a:avLst/>
          </a:prstGeom>
          <a:noFill/>
          <a:ln>
            <a:noFill/>
          </a:ln>
        </p:spPr>
      </p:pic>
      <p:sp>
        <p:nvSpPr>
          <p:cNvPr id="1705" name="Google Shape;1705;p143"/>
          <p:cNvSpPr txBox="1"/>
          <p:nvPr/>
        </p:nvSpPr>
        <p:spPr>
          <a:xfrm>
            <a:off x="7848650" y="2840300"/>
            <a:ext cx="342600" cy="24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00">
                <a:latin typeface="Nunito"/>
                <a:ea typeface="Nunito"/>
                <a:cs typeface="Nunito"/>
                <a:sym typeface="Nunito"/>
              </a:rPr>
              <a:t>2</a:t>
            </a:r>
            <a:endParaRPr sz="400">
              <a:latin typeface="Nunito"/>
              <a:ea typeface="Nunito"/>
              <a:cs typeface="Nunito"/>
              <a:sym typeface="Nunito"/>
            </a:endParaRPr>
          </a:p>
        </p:txBody>
      </p:sp>
      <p:sp>
        <p:nvSpPr>
          <p:cNvPr id="1706" name="Google Shape;1706;p143" descr="Timeline background shape"/>
          <p:cNvSpPr/>
          <p:nvPr/>
        </p:nvSpPr>
        <p:spPr>
          <a:xfrm>
            <a:off x="5433264" y="4868550"/>
            <a:ext cx="13323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VI: Proj. Planning</a:t>
            </a:r>
            <a:endParaRPr sz="900" i="0" u="none" strike="noStrike" cap="none">
              <a:solidFill>
                <a:schemeClr val="dk1"/>
              </a:solidFill>
              <a:latin typeface="Nunito"/>
              <a:ea typeface="Nunito"/>
              <a:cs typeface="Nunito"/>
              <a:sym typeface="Nunito"/>
            </a:endParaRPr>
          </a:p>
        </p:txBody>
      </p:sp>
      <p:sp>
        <p:nvSpPr>
          <p:cNvPr id="1707" name="Google Shape;1707;p143" descr="Timeline background shape"/>
          <p:cNvSpPr/>
          <p:nvPr/>
        </p:nvSpPr>
        <p:spPr>
          <a:xfrm>
            <a:off x="4370627" y="4868550"/>
            <a:ext cx="12054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 V&amp;V</a:t>
            </a:r>
            <a:endParaRPr sz="900" i="0" u="none" strike="noStrike" cap="none">
              <a:solidFill>
                <a:schemeClr val="dk1"/>
              </a:solidFill>
              <a:latin typeface="Nunito"/>
              <a:ea typeface="Nunito"/>
              <a:cs typeface="Nunito"/>
              <a:sym typeface="Nunito"/>
            </a:endParaRPr>
          </a:p>
        </p:txBody>
      </p:sp>
      <p:sp>
        <p:nvSpPr>
          <p:cNvPr id="1708" name="Google Shape;1708;p143" descr="Timeline background shape"/>
          <p:cNvSpPr/>
          <p:nvPr/>
        </p:nvSpPr>
        <p:spPr>
          <a:xfrm>
            <a:off x="3173014" y="4868563"/>
            <a:ext cx="13323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b="1">
                <a:solidFill>
                  <a:schemeClr val="lt1"/>
                </a:solidFill>
                <a:latin typeface="Nunito"/>
                <a:ea typeface="Nunito"/>
                <a:cs typeface="Nunito"/>
                <a:sym typeface="Nunito"/>
              </a:rPr>
              <a:t>IV: Requirements</a:t>
            </a:r>
            <a:endParaRPr sz="900" b="1" i="0" u="none" strike="noStrike" cap="none">
              <a:solidFill>
                <a:schemeClr val="lt1"/>
              </a:solidFill>
              <a:latin typeface="Nunito"/>
              <a:ea typeface="Nunito"/>
              <a:cs typeface="Nunito"/>
              <a:sym typeface="Nunito"/>
            </a:endParaRPr>
          </a:p>
        </p:txBody>
      </p:sp>
      <p:sp>
        <p:nvSpPr>
          <p:cNvPr id="1709" name="Google Shape;1709;p143" descr="Timeline background shape"/>
          <p:cNvSpPr/>
          <p:nvPr/>
        </p:nvSpPr>
        <p:spPr>
          <a:xfrm>
            <a:off x="2110376" y="4868563"/>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b="1">
                <a:solidFill>
                  <a:schemeClr val="lt1"/>
                </a:solidFill>
                <a:latin typeface="Nunito"/>
                <a:ea typeface="Nunito"/>
                <a:cs typeface="Nunito"/>
                <a:sym typeface="Nunito"/>
              </a:rPr>
              <a:t>III: Risks</a:t>
            </a:r>
            <a:endParaRPr sz="900" b="1" i="0" u="none" strike="noStrike" cap="none">
              <a:solidFill>
                <a:schemeClr val="lt1"/>
              </a:solidFill>
              <a:latin typeface="Nunito"/>
              <a:ea typeface="Nunito"/>
              <a:cs typeface="Nunito"/>
              <a:sym typeface="Nunito"/>
            </a:endParaRPr>
          </a:p>
        </p:txBody>
      </p:sp>
      <p:sp>
        <p:nvSpPr>
          <p:cNvPr id="1710" name="Google Shape;1710;p143" descr="Timeline background shape"/>
          <p:cNvSpPr/>
          <p:nvPr/>
        </p:nvSpPr>
        <p:spPr>
          <a:xfrm>
            <a:off x="1062635" y="4868563"/>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b="1">
                <a:solidFill>
                  <a:schemeClr val="lt1"/>
                </a:solidFill>
                <a:latin typeface="Nunito"/>
                <a:ea typeface="Nunito"/>
                <a:cs typeface="Nunito"/>
                <a:sym typeface="Nunito"/>
              </a:rPr>
              <a:t>II: Design Soln.</a:t>
            </a:r>
            <a:endParaRPr sz="900" b="1" i="0" u="none" strike="noStrike" cap="none">
              <a:solidFill>
                <a:schemeClr val="lt1"/>
              </a:solidFill>
              <a:latin typeface="Nunito"/>
              <a:ea typeface="Nunito"/>
              <a:cs typeface="Nunito"/>
              <a:sym typeface="Nunito"/>
            </a:endParaRPr>
          </a:p>
        </p:txBody>
      </p:sp>
      <p:sp>
        <p:nvSpPr>
          <p:cNvPr id="1711" name="Google Shape;1711;p143" descr="Timeline background shape"/>
          <p:cNvSpPr/>
          <p:nvPr/>
        </p:nvSpPr>
        <p:spPr>
          <a:xfrm>
            <a:off x="0" y="4868563"/>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b="1">
                <a:solidFill>
                  <a:schemeClr val="lt1"/>
                </a:solidFill>
                <a:latin typeface="Nunito"/>
                <a:ea typeface="Nunito"/>
                <a:cs typeface="Nunito"/>
                <a:sym typeface="Nunito"/>
              </a:rPr>
              <a:t>I: Objectives</a:t>
            </a:r>
            <a:endParaRPr sz="900" b="1" i="0" u="none" strike="noStrike" cap="none">
              <a:solidFill>
                <a:schemeClr val="lt1"/>
              </a:solidFill>
              <a:latin typeface="Nunito"/>
              <a:ea typeface="Nunito"/>
              <a:cs typeface="Nunito"/>
              <a:sym typeface="Nunito"/>
            </a:endParaRPr>
          </a:p>
        </p:txBody>
      </p:sp>
      <p:sp>
        <p:nvSpPr>
          <p:cNvPr id="1712" name="Google Shape;1712;p143">
            <a:hlinkClick r:id="rId9"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716"/>
        <p:cNvGrpSpPr/>
        <p:nvPr/>
      </p:nvGrpSpPr>
      <p:grpSpPr>
        <a:xfrm>
          <a:off x="0" y="0"/>
          <a:ext cx="0" cy="0"/>
          <a:chOff x="0" y="0"/>
          <a:chExt cx="0" cy="0"/>
        </a:xfrm>
      </p:grpSpPr>
      <p:sp>
        <p:nvSpPr>
          <p:cNvPr id="1717" name="Google Shape;1717;p1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Lunar Regolith Scoop</a:t>
            </a:r>
            <a:endParaRPr/>
          </a:p>
        </p:txBody>
      </p:sp>
      <p:sp>
        <p:nvSpPr>
          <p:cNvPr id="1718" name="Google Shape;1718;p1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a:solidFill>
                  <a:srgbClr val="0077BB"/>
                </a:solidFill>
              </a:rPr>
              <a:t>Focus:</a:t>
            </a:r>
            <a:r>
              <a:rPr lang="en">
                <a:solidFill>
                  <a:srgbClr val="0077BB"/>
                </a:solidFill>
              </a:rPr>
              <a:t> </a:t>
            </a:r>
            <a:r>
              <a:rPr lang="en">
                <a:solidFill>
                  <a:schemeClr val="dk1"/>
                </a:solidFill>
              </a:rPr>
              <a:t>To aid in the demonstration of object tracking and user interaction with the HR assets </a:t>
            </a:r>
            <a:endParaRPr>
              <a:solidFill>
                <a:schemeClr val="dk1"/>
              </a:solidFill>
            </a:endParaRPr>
          </a:p>
          <a:p>
            <a:pPr marL="457200" lvl="0" indent="-342900" algn="l" rtl="0">
              <a:spcBef>
                <a:spcPts val="0"/>
              </a:spcBef>
              <a:spcAft>
                <a:spcPts val="0"/>
              </a:spcAft>
              <a:buSzPts val="1800"/>
              <a:buChar char="●"/>
            </a:pPr>
            <a:r>
              <a:rPr lang="en" b="1">
                <a:solidFill>
                  <a:srgbClr val="CC3311"/>
                </a:solidFill>
              </a:rPr>
              <a:t>Driving CPEs and risks:</a:t>
            </a:r>
            <a:endParaRPr/>
          </a:p>
          <a:p>
            <a:pPr marL="914400" lvl="1" indent="-317500" algn="l" rtl="0">
              <a:spcBef>
                <a:spcPts val="0"/>
              </a:spcBef>
              <a:spcAft>
                <a:spcPts val="0"/>
              </a:spcAft>
              <a:buSzPts val="1400"/>
              <a:buChar char="○"/>
            </a:pPr>
            <a:r>
              <a:rPr lang="en"/>
              <a:t>CPEs: </a:t>
            </a:r>
            <a:endParaRPr sz="1200">
              <a:solidFill>
                <a:srgbClr val="000000"/>
              </a:solidFill>
            </a:endParaRPr>
          </a:p>
          <a:p>
            <a:pPr marL="1371600" lvl="2" indent="-317500" algn="l" rtl="0">
              <a:spcBef>
                <a:spcPts val="0"/>
              </a:spcBef>
              <a:spcAft>
                <a:spcPts val="0"/>
              </a:spcAft>
              <a:buSzPts val="1400"/>
              <a:buChar char="■"/>
            </a:pPr>
            <a:r>
              <a:rPr lang="en"/>
              <a:t>E2, E3</a:t>
            </a:r>
            <a:endParaRPr/>
          </a:p>
          <a:p>
            <a:pPr marL="914400" lvl="1" indent="-317500" algn="l" rtl="0">
              <a:spcBef>
                <a:spcPts val="0"/>
              </a:spcBef>
              <a:spcAft>
                <a:spcPts val="0"/>
              </a:spcAft>
              <a:buSzPts val="1400"/>
              <a:buChar char="○"/>
            </a:pPr>
            <a:r>
              <a:rPr lang="en"/>
              <a:t>Risks:</a:t>
            </a:r>
            <a:endParaRPr/>
          </a:p>
          <a:p>
            <a:pPr marL="1371600" lvl="2" indent="-317500" algn="l" rtl="0">
              <a:spcBef>
                <a:spcPts val="0"/>
              </a:spcBef>
              <a:spcAft>
                <a:spcPts val="0"/>
              </a:spcAft>
              <a:buSzPts val="1400"/>
              <a:buChar char="■"/>
            </a:pPr>
            <a:r>
              <a:rPr lang="en"/>
              <a:t>Scoop may not track correctly</a:t>
            </a:r>
            <a:endParaRPr/>
          </a:p>
          <a:p>
            <a:pPr marL="1828800" lvl="3" indent="-317500" algn="l" rtl="0">
              <a:spcBef>
                <a:spcPts val="0"/>
              </a:spcBef>
              <a:spcAft>
                <a:spcPts val="0"/>
              </a:spcAft>
              <a:buSzPts val="1400"/>
              <a:buChar char="●"/>
            </a:pPr>
            <a:r>
              <a:rPr lang="en"/>
              <a:t>Scooping motion may be difficult for the tracker to follow</a:t>
            </a:r>
            <a:endParaRPr/>
          </a:p>
          <a:p>
            <a:pPr marL="457200" lvl="0" indent="-342900" algn="l" rtl="0">
              <a:spcBef>
                <a:spcPts val="0"/>
              </a:spcBef>
              <a:spcAft>
                <a:spcPts val="0"/>
              </a:spcAft>
              <a:buSzPts val="1800"/>
              <a:buChar char="●"/>
            </a:pPr>
            <a:r>
              <a:rPr lang="en"/>
              <a:t>Key Aspects:</a:t>
            </a:r>
            <a:endParaRPr/>
          </a:p>
          <a:p>
            <a:pPr marL="914400" lvl="1" indent="-317500" algn="l" rtl="0">
              <a:spcBef>
                <a:spcPts val="0"/>
              </a:spcBef>
              <a:spcAft>
                <a:spcPts val="0"/>
              </a:spcAft>
              <a:buSzPts val="1400"/>
              <a:buChar char="○"/>
            </a:pPr>
            <a:r>
              <a:rPr lang="en"/>
              <a:t>Demonstrates tracking capabilities of HR Objects</a:t>
            </a:r>
            <a:endParaRPr/>
          </a:p>
          <a:p>
            <a:pPr marL="914400" lvl="1" indent="-317500" algn="l" rtl="0">
              <a:spcBef>
                <a:spcPts val="0"/>
              </a:spcBef>
              <a:spcAft>
                <a:spcPts val="0"/>
              </a:spcAft>
              <a:buSzPts val="1400"/>
              <a:buChar char="○"/>
            </a:pPr>
            <a:r>
              <a:rPr lang="en"/>
              <a:t>Demonstrate similar scoop motion used during apollo missions </a:t>
            </a:r>
            <a:endParaRPr/>
          </a:p>
        </p:txBody>
      </p:sp>
      <p:sp>
        <p:nvSpPr>
          <p:cNvPr id="1719" name="Google Shape;1719;p1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103</a:t>
            </a:fld>
            <a:endParaRPr/>
          </a:p>
        </p:txBody>
      </p:sp>
      <p:sp>
        <p:nvSpPr>
          <p:cNvPr id="1720" name="Google Shape;1720;p144"/>
          <p:cNvSpPr txBox="1">
            <a:spLocks noGrp="1"/>
          </p:cNvSpPr>
          <p:nvPr>
            <p:ph type="title"/>
          </p:nvPr>
        </p:nvSpPr>
        <p:spPr>
          <a:xfrm>
            <a:off x="624450" y="794225"/>
            <a:ext cx="41079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a:t>DRIVERS &amp; VARIABLES</a:t>
            </a:r>
            <a:endParaRPr sz="1620"/>
          </a:p>
        </p:txBody>
      </p:sp>
      <p:sp>
        <p:nvSpPr>
          <p:cNvPr id="1721" name="Google Shape;1721;p144">
            <a:hlinkClick r:id="rId3"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725"/>
        <p:cNvGrpSpPr/>
        <p:nvPr/>
      </p:nvGrpSpPr>
      <p:grpSpPr>
        <a:xfrm>
          <a:off x="0" y="0"/>
          <a:ext cx="0" cy="0"/>
          <a:chOff x="0" y="0"/>
          <a:chExt cx="0" cy="0"/>
        </a:xfrm>
      </p:grpSpPr>
      <p:sp>
        <p:nvSpPr>
          <p:cNvPr id="1726" name="Google Shape;1726;p1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Lunar Regolith Scoop</a:t>
            </a:r>
            <a:endParaRPr/>
          </a:p>
        </p:txBody>
      </p:sp>
      <p:sp>
        <p:nvSpPr>
          <p:cNvPr id="1727" name="Google Shape;1727;p145"/>
          <p:cNvSpPr txBox="1">
            <a:spLocks noGrp="1"/>
          </p:cNvSpPr>
          <p:nvPr>
            <p:ph type="body" idx="1"/>
          </p:nvPr>
        </p:nvSpPr>
        <p:spPr>
          <a:xfrm>
            <a:off x="311700" y="1152475"/>
            <a:ext cx="8520600" cy="3775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solidFill>
                  <a:schemeClr val="dk1"/>
                </a:solidFill>
              </a:rPr>
              <a:t>Modeling - Manufacturing process: COTs and the in-house built</a:t>
            </a:r>
            <a:endParaRPr b="1">
              <a:solidFill>
                <a:schemeClr val="dk1"/>
              </a:solidFill>
            </a:endParaRPr>
          </a:p>
          <a:p>
            <a:pPr marL="0" lvl="0" indent="0" algn="l" rtl="0">
              <a:spcBef>
                <a:spcPts val="1200"/>
              </a:spcBef>
              <a:spcAft>
                <a:spcPts val="0"/>
              </a:spcAft>
              <a:buNone/>
            </a:pPr>
            <a:endParaRPr b="1">
              <a:solidFill>
                <a:schemeClr val="dk1"/>
              </a:solidFill>
            </a:endParaRPr>
          </a:p>
          <a:p>
            <a:pPr marL="0" lvl="0" indent="0" algn="l" rtl="0">
              <a:spcBef>
                <a:spcPts val="1200"/>
              </a:spcBef>
              <a:spcAft>
                <a:spcPts val="0"/>
              </a:spcAft>
              <a:buNone/>
            </a:pPr>
            <a:endParaRPr b="1">
              <a:solidFill>
                <a:schemeClr val="dk1"/>
              </a:solidFill>
            </a:endParaRPr>
          </a:p>
          <a:p>
            <a:pPr marL="0" lvl="0" indent="0" algn="l" rtl="0">
              <a:spcBef>
                <a:spcPts val="1200"/>
              </a:spcBef>
              <a:spcAft>
                <a:spcPts val="0"/>
              </a:spcAft>
              <a:buNone/>
            </a:pPr>
            <a:endParaRPr b="1">
              <a:solidFill>
                <a:schemeClr val="dk1"/>
              </a:solidFill>
            </a:endParaRPr>
          </a:p>
          <a:p>
            <a:pPr marL="0" lvl="0" indent="0" algn="l" rtl="0">
              <a:spcBef>
                <a:spcPts val="1200"/>
              </a:spcBef>
              <a:spcAft>
                <a:spcPts val="0"/>
              </a:spcAft>
              <a:buNone/>
            </a:pPr>
            <a:endParaRPr b="1">
              <a:solidFill>
                <a:schemeClr val="dk1"/>
              </a:solidFill>
            </a:endParaRPr>
          </a:p>
        </p:txBody>
      </p:sp>
      <p:sp>
        <p:nvSpPr>
          <p:cNvPr id="1728" name="Google Shape;1728;p1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104</a:t>
            </a:fld>
            <a:endParaRPr/>
          </a:p>
        </p:txBody>
      </p:sp>
      <p:sp>
        <p:nvSpPr>
          <p:cNvPr id="1729" name="Google Shape;1729;p145"/>
          <p:cNvSpPr txBox="1">
            <a:spLocks noGrp="1"/>
          </p:cNvSpPr>
          <p:nvPr>
            <p:ph type="title"/>
          </p:nvPr>
        </p:nvSpPr>
        <p:spPr>
          <a:xfrm>
            <a:off x="624450" y="794225"/>
            <a:ext cx="41079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a:t>MODELING PROCESS</a:t>
            </a:r>
            <a:endParaRPr sz="1620"/>
          </a:p>
        </p:txBody>
      </p:sp>
      <p:pic>
        <p:nvPicPr>
          <p:cNvPr id="1730" name="Google Shape;1730;p14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888375" y="1554400"/>
            <a:ext cx="2548723" cy="1600850"/>
          </a:xfrm>
          <a:prstGeom prst="rect">
            <a:avLst/>
          </a:prstGeom>
          <a:noFill/>
          <a:ln>
            <a:noFill/>
          </a:ln>
        </p:spPr>
      </p:pic>
      <p:pic>
        <p:nvPicPr>
          <p:cNvPr id="1731" name="Google Shape;1731;p14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937087" y="2143625"/>
            <a:ext cx="451325" cy="422400"/>
          </a:xfrm>
          <a:prstGeom prst="rect">
            <a:avLst/>
          </a:prstGeom>
          <a:noFill/>
          <a:ln>
            <a:noFill/>
          </a:ln>
        </p:spPr>
      </p:pic>
      <p:sp>
        <p:nvSpPr>
          <p:cNvPr id="1732" name="Google Shape;1732;p145"/>
          <p:cNvSpPr/>
          <p:nvPr/>
        </p:nvSpPr>
        <p:spPr>
          <a:xfrm>
            <a:off x="5814925" y="2356375"/>
            <a:ext cx="722100" cy="24960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45">
            <a:hlinkClick r:id="rId5"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34" name="Google Shape;1734;p145"/>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391025" y="1554398"/>
            <a:ext cx="2497351" cy="3489628"/>
          </a:xfrm>
          <a:prstGeom prst="rect">
            <a:avLst/>
          </a:prstGeom>
          <a:noFill/>
          <a:ln>
            <a:noFill/>
          </a:ln>
        </p:spPr>
      </p:pic>
      <p:sp>
        <p:nvSpPr>
          <p:cNvPr id="1735" name="Google Shape;1735;p145"/>
          <p:cNvSpPr txBox="1"/>
          <p:nvPr/>
        </p:nvSpPr>
        <p:spPr>
          <a:xfrm>
            <a:off x="2926475" y="3217850"/>
            <a:ext cx="3610500" cy="169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800" b="1">
                <a:solidFill>
                  <a:schemeClr val="dk1"/>
                </a:solidFill>
                <a:latin typeface="Nunito"/>
                <a:ea typeface="Nunito"/>
                <a:cs typeface="Nunito"/>
                <a:sym typeface="Nunito"/>
              </a:rPr>
              <a:t>Scalability: </a:t>
            </a:r>
            <a:endParaRPr sz="1800" b="1">
              <a:solidFill>
                <a:schemeClr val="dk1"/>
              </a:solidFill>
              <a:latin typeface="Nunito"/>
              <a:ea typeface="Nunito"/>
              <a:cs typeface="Nunito"/>
              <a:sym typeface="Nunito"/>
            </a:endParaRPr>
          </a:p>
          <a:p>
            <a:pPr marL="0" lvl="0" indent="0" algn="l" rtl="0">
              <a:lnSpc>
                <a:spcPct val="115000"/>
              </a:lnSpc>
              <a:spcBef>
                <a:spcPts val="1200"/>
              </a:spcBef>
              <a:spcAft>
                <a:spcPts val="0"/>
              </a:spcAft>
              <a:buClr>
                <a:schemeClr val="dk1"/>
              </a:buClr>
              <a:buSzPts val="1100"/>
              <a:buFont typeface="Arial"/>
              <a:buNone/>
            </a:pPr>
            <a:r>
              <a:rPr lang="en" sz="1200" b="1">
                <a:solidFill>
                  <a:schemeClr val="dk1"/>
                </a:solidFill>
              </a:rPr>
              <a:t>Level 1</a:t>
            </a:r>
            <a:r>
              <a:rPr lang="en" sz="1200">
                <a:solidFill>
                  <a:schemeClr val="dk1"/>
                </a:solidFill>
              </a:rPr>
              <a:t>: No moving parts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Level 2:</a:t>
            </a:r>
            <a:r>
              <a:rPr lang="en" sz="1200">
                <a:solidFill>
                  <a:schemeClr val="dk1"/>
                </a:solidFill>
              </a:rPr>
              <a:t> Retractable handle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Level 3</a:t>
            </a:r>
            <a:r>
              <a:rPr lang="en" sz="1200">
                <a:solidFill>
                  <a:schemeClr val="dk1"/>
                </a:solidFill>
              </a:rPr>
              <a:t>:  Adding in an adjustable angle scoop head</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Level 4</a:t>
            </a:r>
            <a:r>
              <a:rPr lang="en" sz="1200">
                <a:solidFill>
                  <a:schemeClr val="dk1"/>
                </a:solidFill>
              </a:rPr>
              <a:t>: Haptic feedback</a:t>
            </a:r>
            <a:endParaRPr>
              <a:latin typeface="Nunito"/>
              <a:ea typeface="Nunito"/>
              <a:cs typeface="Nunito"/>
              <a:sym typeface="Nunito"/>
            </a:endParaRPr>
          </a:p>
        </p:txBody>
      </p:sp>
      <p:sp>
        <p:nvSpPr>
          <p:cNvPr id="1736" name="Google Shape;1736;p145"/>
          <p:cNvSpPr txBox="1"/>
          <p:nvPr/>
        </p:nvSpPr>
        <p:spPr>
          <a:xfrm>
            <a:off x="1127425" y="1494100"/>
            <a:ext cx="9018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highlight>
                  <a:schemeClr val="lt1"/>
                </a:highlight>
                <a:latin typeface="Nunito"/>
                <a:ea typeface="Nunito"/>
                <a:cs typeface="Nunito"/>
                <a:sym typeface="Nunito"/>
              </a:rPr>
              <a:t>33.175 cm</a:t>
            </a:r>
            <a:endParaRPr sz="1100">
              <a:highlight>
                <a:schemeClr val="lt1"/>
              </a:highlight>
              <a:latin typeface="Nunito"/>
              <a:ea typeface="Nunito"/>
              <a:cs typeface="Nunito"/>
              <a:sym typeface="Nunito"/>
            </a:endParaRPr>
          </a:p>
        </p:txBody>
      </p:sp>
      <p:sp>
        <p:nvSpPr>
          <p:cNvPr id="1737" name="Google Shape;1737;p145"/>
          <p:cNvSpPr txBox="1"/>
          <p:nvPr/>
        </p:nvSpPr>
        <p:spPr>
          <a:xfrm rot="-5400000">
            <a:off x="2227500" y="3122200"/>
            <a:ext cx="9018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highlight>
                  <a:schemeClr val="lt1"/>
                </a:highlight>
                <a:latin typeface="Nunito"/>
                <a:ea typeface="Nunito"/>
                <a:cs typeface="Nunito"/>
                <a:sym typeface="Nunito"/>
              </a:rPr>
              <a:t>113.1 cm</a:t>
            </a:r>
            <a:endParaRPr sz="1100">
              <a:highlight>
                <a:schemeClr val="lt1"/>
              </a:highlight>
              <a:latin typeface="Nunito"/>
              <a:ea typeface="Nunito"/>
              <a:cs typeface="Nunito"/>
              <a:sym typeface="Nunito"/>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sp>
        <p:nvSpPr>
          <p:cNvPr id="1742" name="Google Shape;1742;p1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Lunar Sample Return Container</a:t>
            </a:r>
            <a:endParaRPr/>
          </a:p>
        </p:txBody>
      </p:sp>
      <p:sp>
        <p:nvSpPr>
          <p:cNvPr id="1743" name="Google Shape;1743;p1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a:solidFill>
                  <a:srgbClr val="0077BB"/>
                </a:solidFill>
              </a:rPr>
              <a:t>Focus:</a:t>
            </a:r>
            <a:r>
              <a:rPr lang="en">
                <a:solidFill>
                  <a:srgbClr val="0077BB"/>
                </a:solidFill>
              </a:rPr>
              <a:t> </a:t>
            </a:r>
            <a:endParaRPr/>
          </a:p>
          <a:p>
            <a:pPr marL="457200" lvl="0" indent="-342900" algn="l" rtl="0">
              <a:spcBef>
                <a:spcPts val="0"/>
              </a:spcBef>
              <a:spcAft>
                <a:spcPts val="0"/>
              </a:spcAft>
              <a:buSzPts val="1800"/>
              <a:buChar char="●"/>
            </a:pPr>
            <a:r>
              <a:rPr lang="en" b="1">
                <a:solidFill>
                  <a:srgbClr val="CC3311"/>
                </a:solidFill>
              </a:rPr>
              <a:t>Driving CPEs and risks:</a:t>
            </a:r>
            <a:endParaRPr/>
          </a:p>
          <a:p>
            <a:pPr marL="914400" lvl="1" indent="-317500" algn="l" rtl="0">
              <a:spcBef>
                <a:spcPts val="0"/>
              </a:spcBef>
              <a:spcAft>
                <a:spcPts val="0"/>
              </a:spcAft>
              <a:buSzPts val="1400"/>
              <a:buChar char="○"/>
            </a:pPr>
            <a:r>
              <a:rPr lang="en"/>
              <a:t>CPEs: </a:t>
            </a:r>
            <a:endParaRPr sz="1200">
              <a:solidFill>
                <a:srgbClr val="000000"/>
              </a:solidFill>
            </a:endParaRPr>
          </a:p>
          <a:p>
            <a:pPr marL="1371600" lvl="2" indent="-317500" algn="l" rtl="0">
              <a:spcBef>
                <a:spcPts val="0"/>
              </a:spcBef>
              <a:spcAft>
                <a:spcPts val="0"/>
              </a:spcAft>
              <a:buSzPts val="1400"/>
              <a:buChar char="■"/>
            </a:pPr>
            <a:r>
              <a:rPr lang="en"/>
              <a:t>E3</a:t>
            </a:r>
            <a:endParaRPr/>
          </a:p>
          <a:p>
            <a:pPr marL="914400" lvl="1" indent="-317500" algn="l" rtl="0">
              <a:spcBef>
                <a:spcPts val="0"/>
              </a:spcBef>
              <a:spcAft>
                <a:spcPts val="0"/>
              </a:spcAft>
              <a:buSzPts val="1400"/>
              <a:buChar char="○"/>
            </a:pPr>
            <a:r>
              <a:rPr lang="en"/>
              <a:t>Risks:</a:t>
            </a:r>
            <a:endParaRPr/>
          </a:p>
          <a:p>
            <a:pPr marL="1371600" lvl="2" indent="-317500" algn="l" rtl="0">
              <a:spcBef>
                <a:spcPts val="0"/>
              </a:spcBef>
              <a:spcAft>
                <a:spcPts val="0"/>
              </a:spcAft>
              <a:buSzPts val="1400"/>
              <a:buChar char="■"/>
            </a:pPr>
            <a:r>
              <a:rPr lang="en"/>
              <a:t>Tracked lid and body may have meshing issues</a:t>
            </a:r>
            <a:endParaRPr/>
          </a:p>
          <a:p>
            <a:pPr marL="1371600" lvl="2" indent="-317500" algn="l" rtl="0">
              <a:spcBef>
                <a:spcPts val="0"/>
              </a:spcBef>
              <a:spcAft>
                <a:spcPts val="0"/>
              </a:spcAft>
              <a:buSzPts val="1400"/>
              <a:buChar char="■"/>
            </a:pPr>
            <a:r>
              <a:rPr lang="en"/>
              <a:t>Container may impede rock sensor</a:t>
            </a:r>
            <a:endParaRPr/>
          </a:p>
          <a:p>
            <a:pPr marL="1371600" lvl="2" indent="-317500" algn="l" rtl="0">
              <a:spcBef>
                <a:spcPts val="0"/>
              </a:spcBef>
              <a:spcAft>
                <a:spcPts val="0"/>
              </a:spcAft>
              <a:buSzPts val="1400"/>
              <a:buChar char="■"/>
            </a:pPr>
            <a:r>
              <a:rPr lang="en"/>
              <a:t>May be challenges in keeping other VR assets inside container during transit</a:t>
            </a:r>
            <a:endParaRPr/>
          </a:p>
          <a:p>
            <a:pPr marL="457200" lvl="0" indent="-342900" algn="l" rtl="0">
              <a:spcBef>
                <a:spcPts val="0"/>
              </a:spcBef>
              <a:spcAft>
                <a:spcPts val="0"/>
              </a:spcAft>
              <a:buSzPts val="1800"/>
              <a:buChar char="●"/>
            </a:pPr>
            <a:r>
              <a:rPr lang="en"/>
              <a:t>Key Aspects:</a:t>
            </a:r>
            <a:endParaRPr/>
          </a:p>
          <a:p>
            <a:pPr marL="914400" lvl="1" indent="-317500" algn="l" rtl="0">
              <a:spcBef>
                <a:spcPts val="0"/>
              </a:spcBef>
              <a:spcAft>
                <a:spcPts val="0"/>
              </a:spcAft>
              <a:buSzPts val="1400"/>
              <a:buChar char="○"/>
            </a:pPr>
            <a:r>
              <a:rPr lang="en"/>
              <a:t>Demonstrates capability to track a physical object with mechanical features (hinged lid) in VR</a:t>
            </a:r>
            <a:endParaRPr/>
          </a:p>
          <a:p>
            <a:pPr marL="914400" lvl="1" indent="-317500" algn="l" rtl="0">
              <a:spcBef>
                <a:spcPts val="0"/>
              </a:spcBef>
              <a:spcAft>
                <a:spcPts val="0"/>
              </a:spcAft>
              <a:buSzPts val="1400"/>
              <a:buChar char="○"/>
            </a:pPr>
            <a:r>
              <a:rPr lang="en"/>
              <a:t>Is of similar volume to the Apollo Lunar Sample Return Container, ALSRC (&lt;±25%)</a:t>
            </a:r>
            <a:endParaRPr/>
          </a:p>
          <a:p>
            <a:pPr marL="914400" lvl="1" indent="-317500" algn="l" rtl="0">
              <a:spcBef>
                <a:spcPts val="0"/>
              </a:spcBef>
              <a:spcAft>
                <a:spcPts val="0"/>
              </a:spcAft>
              <a:buSzPts val="1400"/>
              <a:buChar char="○"/>
            </a:pPr>
            <a:r>
              <a:rPr lang="en"/>
              <a:t>Stores physical rock model and VR regolith samples</a:t>
            </a:r>
            <a:endParaRPr/>
          </a:p>
        </p:txBody>
      </p:sp>
      <p:sp>
        <p:nvSpPr>
          <p:cNvPr id="1744" name="Google Shape;1744;p1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105</a:t>
            </a:fld>
            <a:endParaRPr/>
          </a:p>
        </p:txBody>
      </p:sp>
      <p:sp>
        <p:nvSpPr>
          <p:cNvPr id="1745" name="Google Shape;1745;p146"/>
          <p:cNvSpPr txBox="1">
            <a:spLocks noGrp="1"/>
          </p:cNvSpPr>
          <p:nvPr>
            <p:ph type="title"/>
          </p:nvPr>
        </p:nvSpPr>
        <p:spPr>
          <a:xfrm>
            <a:off x="624450" y="794225"/>
            <a:ext cx="41079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a:t>DRIVERS &amp; VARIABLES</a:t>
            </a:r>
            <a:endParaRPr sz="1620"/>
          </a:p>
        </p:txBody>
      </p:sp>
      <p:sp>
        <p:nvSpPr>
          <p:cNvPr id="1746" name="Google Shape;1746;p146">
            <a:hlinkClick r:id="rId3"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750"/>
        <p:cNvGrpSpPr/>
        <p:nvPr/>
      </p:nvGrpSpPr>
      <p:grpSpPr>
        <a:xfrm>
          <a:off x="0" y="0"/>
          <a:ext cx="0" cy="0"/>
          <a:chOff x="0" y="0"/>
          <a:chExt cx="0" cy="0"/>
        </a:xfrm>
      </p:grpSpPr>
      <p:sp>
        <p:nvSpPr>
          <p:cNvPr id="1751" name="Google Shape;1751;p1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Lunar Sample Return Container</a:t>
            </a:r>
            <a:endParaRPr/>
          </a:p>
        </p:txBody>
      </p:sp>
      <p:sp>
        <p:nvSpPr>
          <p:cNvPr id="1752" name="Google Shape;1752;p1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solidFill>
                  <a:schemeClr val="dk1"/>
                </a:solidFill>
              </a:rPr>
              <a:t>Additional Requirements:</a:t>
            </a:r>
            <a:endParaRPr b="1">
              <a:solidFill>
                <a:schemeClr val="dk1"/>
              </a:solidFill>
            </a:endParaRPr>
          </a:p>
          <a:p>
            <a:pPr marL="457200" lvl="0" indent="-342900" algn="l" rtl="0">
              <a:spcBef>
                <a:spcPts val="1200"/>
              </a:spcBef>
              <a:spcAft>
                <a:spcPts val="0"/>
              </a:spcAft>
              <a:buClr>
                <a:schemeClr val="dk1"/>
              </a:buClr>
              <a:buSzPts val="1800"/>
              <a:buAutoNum type="arabicPeriod"/>
            </a:pPr>
            <a:r>
              <a:rPr lang="en" b="1">
                <a:solidFill>
                  <a:schemeClr val="dk1"/>
                </a:solidFill>
              </a:rPr>
              <a:t>Transparent material (for rock sample tracker)</a:t>
            </a:r>
            <a:endParaRPr b="1">
              <a:solidFill>
                <a:schemeClr val="dk1"/>
              </a:solidFill>
            </a:endParaRPr>
          </a:p>
          <a:p>
            <a:pPr marL="0" lvl="0" indent="0" algn="l" rtl="0">
              <a:spcBef>
                <a:spcPts val="1200"/>
              </a:spcBef>
              <a:spcAft>
                <a:spcPts val="0"/>
              </a:spcAft>
              <a:buNone/>
            </a:pPr>
            <a:r>
              <a:rPr lang="en" b="1">
                <a:solidFill>
                  <a:schemeClr val="dk1"/>
                </a:solidFill>
              </a:rPr>
              <a:t>Modeling/Prototyping: COTS</a:t>
            </a:r>
            <a:endParaRPr b="1">
              <a:solidFill>
                <a:schemeClr val="dk1"/>
              </a:solidFill>
            </a:endParaRPr>
          </a:p>
          <a:p>
            <a:pPr marL="0" lvl="0" indent="0" algn="l" rtl="0">
              <a:spcBef>
                <a:spcPts val="1200"/>
              </a:spcBef>
              <a:spcAft>
                <a:spcPts val="1200"/>
              </a:spcAft>
              <a:buNone/>
            </a:pPr>
            <a:endParaRPr b="1">
              <a:solidFill>
                <a:schemeClr val="dk1"/>
              </a:solidFill>
            </a:endParaRPr>
          </a:p>
        </p:txBody>
      </p:sp>
      <p:sp>
        <p:nvSpPr>
          <p:cNvPr id="1753" name="Google Shape;1753;p1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106</a:t>
            </a:fld>
            <a:endParaRPr/>
          </a:p>
        </p:txBody>
      </p:sp>
      <p:sp>
        <p:nvSpPr>
          <p:cNvPr id="1754" name="Google Shape;1754;p147"/>
          <p:cNvSpPr txBox="1">
            <a:spLocks noGrp="1"/>
          </p:cNvSpPr>
          <p:nvPr>
            <p:ph type="title"/>
          </p:nvPr>
        </p:nvSpPr>
        <p:spPr>
          <a:xfrm>
            <a:off x="624450" y="794225"/>
            <a:ext cx="41079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a:t>MODELING PROCESS</a:t>
            </a:r>
            <a:endParaRPr sz="1620"/>
          </a:p>
        </p:txBody>
      </p:sp>
      <p:pic>
        <p:nvPicPr>
          <p:cNvPr id="1755" name="Google Shape;1755;p14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11700" y="2801274"/>
            <a:ext cx="2191525" cy="1544625"/>
          </a:xfrm>
          <a:prstGeom prst="rect">
            <a:avLst/>
          </a:prstGeom>
          <a:noFill/>
          <a:ln>
            <a:noFill/>
          </a:ln>
        </p:spPr>
      </p:pic>
      <p:pic>
        <p:nvPicPr>
          <p:cNvPr id="1756" name="Google Shape;1756;p14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310450" y="2601563"/>
            <a:ext cx="2452649" cy="1944051"/>
          </a:xfrm>
          <a:prstGeom prst="rect">
            <a:avLst/>
          </a:prstGeom>
          <a:noFill/>
          <a:ln>
            <a:noFill/>
          </a:ln>
        </p:spPr>
      </p:pic>
      <p:pic>
        <p:nvPicPr>
          <p:cNvPr id="1757" name="Google Shape;1757;p147"/>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336475" y="278700"/>
            <a:ext cx="2400600" cy="1647175"/>
          </a:xfrm>
          <a:prstGeom prst="rect">
            <a:avLst/>
          </a:prstGeom>
          <a:noFill/>
          <a:ln>
            <a:noFill/>
          </a:ln>
        </p:spPr>
      </p:pic>
      <p:pic>
        <p:nvPicPr>
          <p:cNvPr id="1758" name="Google Shape;1758;p147"/>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4051275" y="2249388"/>
            <a:ext cx="1041450" cy="1222574"/>
          </a:xfrm>
          <a:prstGeom prst="rect">
            <a:avLst/>
          </a:prstGeom>
          <a:noFill/>
          <a:ln>
            <a:noFill/>
          </a:ln>
        </p:spPr>
      </p:pic>
      <p:cxnSp>
        <p:nvCxnSpPr>
          <p:cNvPr id="1759" name="Google Shape;1759;p147"/>
          <p:cNvCxnSpPr/>
          <p:nvPr/>
        </p:nvCxnSpPr>
        <p:spPr>
          <a:xfrm rot="10800000">
            <a:off x="7533317" y="2060277"/>
            <a:ext cx="6900" cy="598200"/>
          </a:xfrm>
          <a:prstGeom prst="straightConnector1">
            <a:avLst/>
          </a:prstGeom>
          <a:noFill/>
          <a:ln w="38100" cap="flat" cmpd="sng">
            <a:solidFill>
              <a:schemeClr val="accent1"/>
            </a:solidFill>
            <a:prstDash val="solid"/>
            <a:round/>
            <a:headEnd type="none" w="med" len="med"/>
            <a:tailEnd type="triangle" w="med" len="med"/>
          </a:ln>
        </p:spPr>
      </p:cxnSp>
      <p:pic>
        <p:nvPicPr>
          <p:cNvPr id="1760" name="Google Shape;1760;p147"/>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3852002" y="3659875"/>
            <a:ext cx="1293696" cy="1222551"/>
          </a:xfrm>
          <a:prstGeom prst="rect">
            <a:avLst/>
          </a:prstGeom>
          <a:noFill/>
          <a:ln>
            <a:noFill/>
          </a:ln>
        </p:spPr>
      </p:pic>
      <p:sp>
        <p:nvSpPr>
          <p:cNvPr id="1761" name="Google Shape;1761;p147"/>
          <p:cNvSpPr/>
          <p:nvPr/>
        </p:nvSpPr>
        <p:spPr>
          <a:xfrm>
            <a:off x="3004575" y="3358175"/>
            <a:ext cx="472200" cy="430800"/>
          </a:xfrm>
          <a:prstGeom prst="mathPlus">
            <a:avLst>
              <a:gd name="adj1" fmla="val 23520"/>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47"/>
          <p:cNvSpPr/>
          <p:nvPr/>
        </p:nvSpPr>
        <p:spPr>
          <a:xfrm>
            <a:off x="5453725" y="3358200"/>
            <a:ext cx="548700" cy="430800"/>
          </a:xfrm>
          <a:prstGeom prst="mathEqual">
            <a:avLst>
              <a:gd name="adj1" fmla="val 23520"/>
              <a:gd name="adj2" fmla="val 11760"/>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47">
            <a:hlinkClick r:id="rId8"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767"/>
        <p:cNvGrpSpPr/>
        <p:nvPr/>
      </p:nvGrpSpPr>
      <p:grpSpPr>
        <a:xfrm>
          <a:off x="0" y="0"/>
          <a:ext cx="0" cy="0"/>
          <a:chOff x="0" y="0"/>
          <a:chExt cx="0" cy="0"/>
        </a:xfrm>
      </p:grpSpPr>
      <p:sp>
        <p:nvSpPr>
          <p:cNvPr id="1768" name="Google Shape;1768;p1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Lunar Rock</a:t>
            </a:r>
            <a:endParaRPr/>
          </a:p>
        </p:txBody>
      </p:sp>
      <p:sp>
        <p:nvSpPr>
          <p:cNvPr id="1769" name="Google Shape;1769;p14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a:solidFill>
                  <a:srgbClr val="0077BB"/>
                </a:solidFill>
              </a:rPr>
              <a:t>Focus:</a:t>
            </a:r>
            <a:r>
              <a:rPr lang="en">
                <a:solidFill>
                  <a:srgbClr val="0077BB"/>
                </a:solidFill>
              </a:rPr>
              <a:t> </a:t>
            </a:r>
            <a:r>
              <a:rPr lang="en">
                <a:solidFill>
                  <a:schemeClr val="dk1"/>
                </a:solidFill>
              </a:rPr>
              <a:t>To demonstrate the ability of the mobility constraints through sample collection of lunar rock</a:t>
            </a:r>
            <a:endParaRPr>
              <a:solidFill>
                <a:schemeClr val="dk1"/>
              </a:solidFill>
            </a:endParaRPr>
          </a:p>
          <a:p>
            <a:pPr marL="457200" lvl="0" indent="-342900" algn="l" rtl="0">
              <a:spcBef>
                <a:spcPts val="0"/>
              </a:spcBef>
              <a:spcAft>
                <a:spcPts val="0"/>
              </a:spcAft>
              <a:buSzPts val="1800"/>
              <a:buChar char="●"/>
            </a:pPr>
            <a:r>
              <a:rPr lang="en" b="1">
                <a:solidFill>
                  <a:srgbClr val="CC3311"/>
                </a:solidFill>
              </a:rPr>
              <a:t>Driving CPEs and risks:</a:t>
            </a:r>
            <a:endParaRPr/>
          </a:p>
          <a:p>
            <a:pPr marL="914400" lvl="1" indent="-317500" algn="l" rtl="0">
              <a:spcBef>
                <a:spcPts val="0"/>
              </a:spcBef>
              <a:spcAft>
                <a:spcPts val="0"/>
              </a:spcAft>
              <a:buSzPts val="1400"/>
              <a:buChar char="○"/>
            </a:pPr>
            <a:r>
              <a:rPr lang="en"/>
              <a:t>CPEs: </a:t>
            </a:r>
            <a:endParaRPr sz="1200">
              <a:solidFill>
                <a:srgbClr val="000000"/>
              </a:solidFill>
            </a:endParaRPr>
          </a:p>
          <a:p>
            <a:pPr marL="1371600" lvl="2" indent="-317500" algn="l" rtl="0">
              <a:spcBef>
                <a:spcPts val="0"/>
              </a:spcBef>
              <a:spcAft>
                <a:spcPts val="0"/>
              </a:spcAft>
              <a:buSzPts val="1400"/>
              <a:buChar char="■"/>
            </a:pPr>
            <a:r>
              <a:rPr lang="en"/>
              <a:t>CPE 3</a:t>
            </a:r>
            <a:endParaRPr/>
          </a:p>
          <a:p>
            <a:pPr marL="914400" lvl="1" indent="-317500" algn="l" rtl="0">
              <a:spcBef>
                <a:spcPts val="0"/>
              </a:spcBef>
              <a:spcAft>
                <a:spcPts val="0"/>
              </a:spcAft>
              <a:buSzPts val="1400"/>
              <a:buChar char="○"/>
            </a:pPr>
            <a:r>
              <a:rPr lang="en"/>
              <a:t>Risks:</a:t>
            </a:r>
            <a:endParaRPr/>
          </a:p>
          <a:p>
            <a:pPr marL="1371600" lvl="2" indent="-317500" algn="l" rtl="0">
              <a:spcBef>
                <a:spcPts val="0"/>
              </a:spcBef>
              <a:spcAft>
                <a:spcPts val="0"/>
              </a:spcAft>
              <a:buSzPts val="1400"/>
              <a:buChar char="■"/>
            </a:pPr>
            <a:r>
              <a:rPr lang="en"/>
              <a:t>Location of sensor may impede ability to handle rock </a:t>
            </a:r>
            <a:endParaRPr/>
          </a:p>
          <a:p>
            <a:pPr marL="457200" lvl="0" indent="-342900" algn="l" rtl="0">
              <a:spcBef>
                <a:spcPts val="0"/>
              </a:spcBef>
              <a:spcAft>
                <a:spcPts val="0"/>
              </a:spcAft>
              <a:buSzPts val="1800"/>
              <a:buChar char="●"/>
            </a:pPr>
            <a:r>
              <a:rPr lang="en"/>
              <a:t>Key Aspects:</a:t>
            </a:r>
            <a:endParaRPr/>
          </a:p>
          <a:p>
            <a:pPr marL="914400" lvl="1" indent="-317500" algn="l" rtl="0">
              <a:spcBef>
                <a:spcPts val="0"/>
              </a:spcBef>
              <a:spcAft>
                <a:spcPts val="0"/>
              </a:spcAft>
              <a:buSzPts val="1400"/>
              <a:buChar char="○"/>
            </a:pPr>
            <a:r>
              <a:rPr lang="en"/>
              <a:t>Weight and size reflect ⅙ gravity on moon</a:t>
            </a:r>
            <a:endParaRPr/>
          </a:p>
        </p:txBody>
      </p:sp>
      <p:sp>
        <p:nvSpPr>
          <p:cNvPr id="1770" name="Google Shape;1770;p1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107</a:t>
            </a:fld>
            <a:endParaRPr/>
          </a:p>
        </p:txBody>
      </p:sp>
      <p:sp>
        <p:nvSpPr>
          <p:cNvPr id="1771" name="Google Shape;1771;p148"/>
          <p:cNvSpPr txBox="1">
            <a:spLocks noGrp="1"/>
          </p:cNvSpPr>
          <p:nvPr>
            <p:ph type="title"/>
          </p:nvPr>
        </p:nvSpPr>
        <p:spPr>
          <a:xfrm>
            <a:off x="624450" y="794225"/>
            <a:ext cx="41079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a:t>DRIVERS &amp; VARIABLES</a:t>
            </a:r>
            <a:endParaRPr sz="1620"/>
          </a:p>
        </p:txBody>
      </p:sp>
      <p:sp>
        <p:nvSpPr>
          <p:cNvPr id="1772" name="Google Shape;1772;p148">
            <a:hlinkClick r:id="rId3"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776"/>
        <p:cNvGrpSpPr/>
        <p:nvPr/>
      </p:nvGrpSpPr>
      <p:grpSpPr>
        <a:xfrm>
          <a:off x="0" y="0"/>
          <a:ext cx="0" cy="0"/>
          <a:chOff x="0" y="0"/>
          <a:chExt cx="0" cy="0"/>
        </a:xfrm>
      </p:grpSpPr>
      <p:sp>
        <p:nvSpPr>
          <p:cNvPr id="1777" name="Google Shape;1777;p1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Lunar Rock</a:t>
            </a:r>
            <a:endParaRPr/>
          </a:p>
        </p:txBody>
      </p:sp>
      <p:sp>
        <p:nvSpPr>
          <p:cNvPr id="1778" name="Google Shape;1778;p14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Char char="●"/>
            </a:pPr>
            <a:r>
              <a:rPr lang="en" b="1">
                <a:solidFill>
                  <a:schemeClr val="dk1"/>
                </a:solidFill>
              </a:rPr>
              <a:t>Manufacturing Method: </a:t>
            </a:r>
            <a:r>
              <a:rPr lang="en">
                <a:solidFill>
                  <a:schemeClr val="dk1"/>
                </a:solidFill>
              </a:rPr>
              <a:t>3D Printing using standard PLA</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Split rock model in half and 3D print each half separately</a:t>
            </a:r>
            <a:endParaRPr>
              <a:solidFill>
                <a:schemeClr val="dk1"/>
              </a:solidFill>
            </a:endParaRPr>
          </a:p>
          <a:p>
            <a:pPr marL="0" lvl="0" indent="0" algn="l" rtl="0">
              <a:spcBef>
                <a:spcPts val="1200"/>
              </a:spcBef>
              <a:spcAft>
                <a:spcPts val="1200"/>
              </a:spcAft>
              <a:buNone/>
            </a:pPr>
            <a:endParaRPr b="1">
              <a:solidFill>
                <a:schemeClr val="dk1"/>
              </a:solidFill>
            </a:endParaRPr>
          </a:p>
        </p:txBody>
      </p:sp>
      <p:sp>
        <p:nvSpPr>
          <p:cNvPr id="1779" name="Google Shape;1779;p1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108</a:t>
            </a:fld>
            <a:endParaRPr/>
          </a:p>
        </p:txBody>
      </p:sp>
      <p:sp>
        <p:nvSpPr>
          <p:cNvPr id="1780" name="Google Shape;1780;p149"/>
          <p:cNvSpPr txBox="1">
            <a:spLocks noGrp="1"/>
          </p:cNvSpPr>
          <p:nvPr>
            <p:ph type="title"/>
          </p:nvPr>
        </p:nvSpPr>
        <p:spPr>
          <a:xfrm>
            <a:off x="624450" y="794225"/>
            <a:ext cx="41079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a:t>MODELING PROCESS</a:t>
            </a:r>
            <a:endParaRPr sz="1620"/>
          </a:p>
        </p:txBody>
      </p:sp>
      <p:pic>
        <p:nvPicPr>
          <p:cNvPr id="1781" name="Google Shape;1781;p14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32850" y="2035755"/>
            <a:ext cx="2800757" cy="1997126"/>
          </a:xfrm>
          <a:prstGeom prst="rect">
            <a:avLst/>
          </a:prstGeom>
          <a:noFill/>
          <a:ln>
            <a:noFill/>
          </a:ln>
        </p:spPr>
      </p:pic>
      <p:pic>
        <p:nvPicPr>
          <p:cNvPr id="1782" name="Google Shape;1782;p14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386475" y="1974650"/>
            <a:ext cx="3575650" cy="2447875"/>
          </a:xfrm>
          <a:prstGeom prst="rect">
            <a:avLst/>
          </a:prstGeom>
          <a:noFill/>
          <a:ln>
            <a:noFill/>
          </a:ln>
        </p:spPr>
      </p:pic>
      <p:sp>
        <p:nvSpPr>
          <p:cNvPr id="1783" name="Google Shape;1783;p149">
            <a:hlinkClick r:id="rId5"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787"/>
        <p:cNvGrpSpPr/>
        <p:nvPr/>
      </p:nvGrpSpPr>
      <p:grpSpPr>
        <a:xfrm>
          <a:off x="0" y="0"/>
          <a:ext cx="0" cy="0"/>
          <a:chOff x="0" y="0"/>
          <a:chExt cx="0" cy="0"/>
        </a:xfrm>
      </p:grpSpPr>
      <p:sp>
        <p:nvSpPr>
          <p:cNvPr id="1788" name="Google Shape;1788;p1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Lunar Rock</a:t>
            </a:r>
            <a:endParaRPr/>
          </a:p>
        </p:txBody>
      </p:sp>
      <p:sp>
        <p:nvSpPr>
          <p:cNvPr id="1789" name="Google Shape;1789;p15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solidFill>
                  <a:schemeClr val="dk1"/>
                </a:solidFill>
              </a:rPr>
              <a:t>Scalability: </a:t>
            </a:r>
            <a:endParaRPr>
              <a:solidFill>
                <a:schemeClr val="dk1"/>
              </a:solidFill>
            </a:endParaRPr>
          </a:p>
          <a:p>
            <a:pPr marL="914400" lvl="1" indent="-317500" algn="l" rtl="0">
              <a:spcBef>
                <a:spcPts val="1200"/>
              </a:spcBef>
              <a:spcAft>
                <a:spcPts val="0"/>
              </a:spcAft>
              <a:buClr>
                <a:schemeClr val="dk1"/>
              </a:buClr>
              <a:buSzPts val="1400"/>
              <a:buChar char="○"/>
            </a:pPr>
            <a:r>
              <a:rPr lang="en">
                <a:solidFill>
                  <a:schemeClr val="dk1"/>
                </a:solidFill>
              </a:rPr>
              <a:t>Level 1: 1 Rock and a Sensor; 1 Material</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Level 2: 1 Rock; 1 Sensor; hollow for weight modification (multiple materials)</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Level 3: Level 2 + other rocks with sensors</a:t>
            </a:r>
            <a:endParaRPr>
              <a:solidFill>
                <a:schemeClr val="dk1"/>
              </a:solidFill>
            </a:endParaRPr>
          </a:p>
          <a:p>
            <a:pPr marL="914400" lvl="0" indent="0" algn="l" rtl="0">
              <a:spcBef>
                <a:spcPts val="0"/>
              </a:spcBef>
              <a:spcAft>
                <a:spcPts val="0"/>
              </a:spcAft>
              <a:buNone/>
            </a:pPr>
            <a:endParaRPr>
              <a:solidFill>
                <a:schemeClr val="dk1"/>
              </a:solidFill>
            </a:endParaRPr>
          </a:p>
          <a:p>
            <a:pPr marL="0" lvl="0" indent="0" algn="l" rtl="0">
              <a:spcBef>
                <a:spcPts val="1200"/>
              </a:spcBef>
              <a:spcAft>
                <a:spcPts val="1200"/>
              </a:spcAft>
              <a:buNone/>
            </a:pPr>
            <a:endParaRPr b="1">
              <a:solidFill>
                <a:schemeClr val="dk1"/>
              </a:solidFill>
            </a:endParaRPr>
          </a:p>
        </p:txBody>
      </p:sp>
      <p:sp>
        <p:nvSpPr>
          <p:cNvPr id="1790" name="Google Shape;1790;p1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109</a:t>
            </a:fld>
            <a:endParaRPr/>
          </a:p>
        </p:txBody>
      </p:sp>
      <p:sp>
        <p:nvSpPr>
          <p:cNvPr id="1791" name="Google Shape;1791;p150"/>
          <p:cNvSpPr txBox="1">
            <a:spLocks noGrp="1"/>
          </p:cNvSpPr>
          <p:nvPr>
            <p:ph type="title"/>
          </p:nvPr>
        </p:nvSpPr>
        <p:spPr>
          <a:xfrm>
            <a:off x="624450" y="794225"/>
            <a:ext cx="41079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a:t>MODELING PROCESS</a:t>
            </a:r>
            <a:endParaRPr sz="1620"/>
          </a:p>
        </p:txBody>
      </p:sp>
      <p:sp>
        <p:nvSpPr>
          <p:cNvPr id="1792" name="Google Shape;1792;p150">
            <a:hlinkClick r:id="rId3"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pic>
        <p:nvPicPr>
          <p:cNvPr id="381" name="Google Shape;381;p5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170975" y="343900"/>
            <a:ext cx="2093800" cy="4455700"/>
          </a:xfrm>
          <a:prstGeom prst="rect">
            <a:avLst/>
          </a:prstGeom>
          <a:noFill/>
          <a:ln>
            <a:noFill/>
          </a:ln>
        </p:spPr>
      </p:pic>
      <p:pic>
        <p:nvPicPr>
          <p:cNvPr id="382" name="Google Shape;382;p5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 y="0"/>
            <a:ext cx="1223650" cy="1256925"/>
          </a:xfrm>
          <a:prstGeom prst="rect">
            <a:avLst/>
          </a:prstGeom>
          <a:noFill/>
          <a:ln>
            <a:noFill/>
          </a:ln>
        </p:spPr>
      </p:pic>
      <p:sp>
        <p:nvSpPr>
          <p:cNvPr id="383" name="Google Shape;383;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pic>
        <p:nvPicPr>
          <p:cNvPr id="384" name="Google Shape;384;p5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pic>
        <p:nvPicPr>
          <p:cNvPr id="385" name="Google Shape;385;p52">
            <a:hlinkClick r:id="rId6" action="ppaction://hlinksldjump"/>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sp>
        <p:nvSpPr>
          <p:cNvPr id="386" name="Google Shape;386;p52" descr="Timeline background shape"/>
          <p:cNvSpPr/>
          <p:nvPr/>
        </p:nvSpPr>
        <p:spPr>
          <a:xfrm>
            <a:off x="3468851" y="4868575"/>
            <a:ext cx="12054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VI: Budget</a:t>
            </a:r>
            <a:endParaRPr sz="900" i="0" u="none" strike="noStrike" cap="none">
              <a:solidFill>
                <a:schemeClr val="dk1"/>
              </a:solidFill>
              <a:latin typeface="Nunito"/>
              <a:ea typeface="Nunito"/>
              <a:cs typeface="Nunito"/>
              <a:sym typeface="Nunito"/>
            </a:endParaRPr>
          </a:p>
        </p:txBody>
      </p:sp>
      <p:sp>
        <p:nvSpPr>
          <p:cNvPr id="387" name="Google Shape;387;p52" descr="Timeline background shape"/>
          <p:cNvSpPr/>
          <p:nvPr/>
        </p:nvSpPr>
        <p:spPr>
          <a:xfrm>
            <a:off x="2206275" y="4868575"/>
            <a:ext cx="14655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 Test Readiness</a:t>
            </a:r>
            <a:endParaRPr sz="900" i="0" u="none" strike="noStrike" cap="none">
              <a:solidFill>
                <a:schemeClr val="dk1"/>
              </a:solidFill>
              <a:latin typeface="Nunito"/>
              <a:ea typeface="Nunito"/>
              <a:cs typeface="Nunito"/>
              <a:sym typeface="Nunito"/>
            </a:endParaRPr>
          </a:p>
        </p:txBody>
      </p:sp>
      <p:sp>
        <p:nvSpPr>
          <p:cNvPr id="388" name="Google Shape;388;p52" descr="Timeline background shape"/>
          <p:cNvSpPr/>
          <p:nvPr/>
        </p:nvSpPr>
        <p:spPr>
          <a:xfrm>
            <a:off x="1024139" y="4868575"/>
            <a:ext cx="13323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IV: Schedule</a:t>
            </a:r>
            <a:endParaRPr sz="900" i="0" u="none" strike="noStrike" cap="none">
              <a:solidFill>
                <a:schemeClr val="dk1"/>
              </a:solidFill>
              <a:latin typeface="Nunito"/>
              <a:ea typeface="Nunito"/>
              <a:cs typeface="Nunito"/>
              <a:sym typeface="Nunito"/>
            </a:endParaRPr>
          </a:p>
        </p:txBody>
      </p:sp>
      <p:sp>
        <p:nvSpPr>
          <p:cNvPr id="389" name="Google Shape;389;p52" descr="Timeline background shape"/>
          <p:cNvSpPr/>
          <p:nvPr/>
        </p:nvSpPr>
        <p:spPr>
          <a:xfrm>
            <a:off x="0" y="4868563"/>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 Overview</a:t>
            </a:r>
            <a:endParaRPr sz="900" i="0" u="none" strike="noStrike" cap="none">
              <a:solidFill>
                <a:schemeClr val="lt1"/>
              </a:solidFill>
              <a:latin typeface="Nunito"/>
              <a:ea typeface="Nunito"/>
              <a:cs typeface="Nunito"/>
              <a:sym typeface="Nunito"/>
            </a:endParaRPr>
          </a:p>
        </p:txBody>
      </p:sp>
      <p:pic>
        <p:nvPicPr>
          <p:cNvPr id="390" name="Google Shape;390;p52"/>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6780662" y="505575"/>
            <a:ext cx="874425" cy="151875"/>
          </a:xfrm>
          <a:prstGeom prst="rect">
            <a:avLst/>
          </a:prstGeom>
          <a:noFill/>
          <a:ln>
            <a:noFill/>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796"/>
        <p:cNvGrpSpPr/>
        <p:nvPr/>
      </p:nvGrpSpPr>
      <p:grpSpPr>
        <a:xfrm>
          <a:off x="0" y="0"/>
          <a:ext cx="0" cy="0"/>
          <a:chOff x="0" y="0"/>
          <a:chExt cx="0" cy="0"/>
        </a:xfrm>
      </p:grpSpPr>
      <p:sp>
        <p:nvSpPr>
          <p:cNvPr id="1797" name="Google Shape;1797;p1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Lunar Rock</a:t>
            </a:r>
            <a:endParaRPr/>
          </a:p>
        </p:txBody>
      </p:sp>
      <p:sp>
        <p:nvSpPr>
          <p:cNvPr id="1798" name="Google Shape;1798;p151"/>
          <p:cNvSpPr txBox="1">
            <a:spLocks noGrp="1"/>
          </p:cNvSpPr>
          <p:nvPr>
            <p:ph type="body" idx="1"/>
          </p:nvPr>
        </p:nvSpPr>
        <p:spPr>
          <a:xfrm>
            <a:off x="311700" y="1152475"/>
            <a:ext cx="4653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solidFill>
                  <a:schemeClr val="dk1"/>
                </a:solidFill>
              </a:rPr>
              <a:t>Vive Tracker Integration:</a:t>
            </a:r>
            <a:endParaRPr b="1">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Create plane cut in one of half of split model for mounting surface for Vive tracker</a:t>
            </a:r>
            <a:endParaRPr>
              <a:solidFill>
                <a:schemeClr val="dk1"/>
              </a:solidFill>
            </a:endParaRPr>
          </a:p>
          <a:p>
            <a:pPr marL="0" lvl="0" indent="0" algn="l" rtl="0">
              <a:spcBef>
                <a:spcPts val="0"/>
              </a:spcBef>
              <a:spcAft>
                <a:spcPts val="0"/>
              </a:spcAft>
              <a:buNone/>
            </a:pPr>
            <a:endParaRPr>
              <a:solidFill>
                <a:schemeClr val="dk1"/>
              </a:solidFill>
            </a:endParaRPr>
          </a:p>
          <a:p>
            <a:pPr marL="914400" lvl="0" indent="0" algn="l" rtl="0">
              <a:spcBef>
                <a:spcPts val="0"/>
              </a:spcBef>
              <a:spcAft>
                <a:spcPts val="0"/>
              </a:spcAft>
              <a:buNone/>
            </a:pPr>
            <a:endParaRPr>
              <a:solidFill>
                <a:schemeClr val="dk1"/>
              </a:solidFill>
            </a:endParaRPr>
          </a:p>
          <a:p>
            <a:pPr marL="0" lvl="0" indent="0" algn="l" rtl="0">
              <a:spcBef>
                <a:spcPts val="1200"/>
              </a:spcBef>
              <a:spcAft>
                <a:spcPts val="1200"/>
              </a:spcAft>
              <a:buNone/>
            </a:pPr>
            <a:endParaRPr b="1">
              <a:solidFill>
                <a:schemeClr val="dk1"/>
              </a:solidFill>
            </a:endParaRPr>
          </a:p>
        </p:txBody>
      </p:sp>
      <p:sp>
        <p:nvSpPr>
          <p:cNvPr id="1799" name="Google Shape;1799;p1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110</a:t>
            </a:fld>
            <a:endParaRPr/>
          </a:p>
        </p:txBody>
      </p:sp>
      <p:sp>
        <p:nvSpPr>
          <p:cNvPr id="1800" name="Google Shape;1800;p151"/>
          <p:cNvSpPr txBox="1">
            <a:spLocks noGrp="1"/>
          </p:cNvSpPr>
          <p:nvPr>
            <p:ph type="title"/>
          </p:nvPr>
        </p:nvSpPr>
        <p:spPr>
          <a:xfrm>
            <a:off x="624450" y="794225"/>
            <a:ext cx="41079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a:t>MODELING PROCESS</a:t>
            </a:r>
            <a:endParaRPr sz="1620"/>
          </a:p>
        </p:txBody>
      </p:sp>
      <p:pic>
        <p:nvPicPr>
          <p:cNvPr id="1801" name="Google Shape;1801;p15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393750" y="1007100"/>
            <a:ext cx="2768125" cy="3129300"/>
          </a:xfrm>
          <a:prstGeom prst="rect">
            <a:avLst/>
          </a:prstGeom>
          <a:noFill/>
          <a:ln>
            <a:noFill/>
          </a:ln>
        </p:spPr>
      </p:pic>
      <p:sp>
        <p:nvSpPr>
          <p:cNvPr id="1802" name="Google Shape;1802;p151">
            <a:hlinkClick r:id="rId4"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806"/>
        <p:cNvGrpSpPr/>
        <p:nvPr/>
      </p:nvGrpSpPr>
      <p:grpSpPr>
        <a:xfrm>
          <a:off x="0" y="0"/>
          <a:ext cx="0" cy="0"/>
          <a:chOff x="0" y="0"/>
          <a:chExt cx="0" cy="0"/>
        </a:xfrm>
      </p:grpSpPr>
      <p:sp>
        <p:nvSpPr>
          <p:cNvPr id="1807" name="Google Shape;1807;p1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Arduino Controller</a:t>
            </a:r>
            <a:endParaRPr/>
          </a:p>
        </p:txBody>
      </p:sp>
      <p:sp>
        <p:nvSpPr>
          <p:cNvPr id="1808" name="Google Shape;1808;p15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457200" lvl="0" indent="-334327" algn="l" rtl="0">
              <a:spcBef>
                <a:spcPts val="0"/>
              </a:spcBef>
              <a:spcAft>
                <a:spcPts val="0"/>
              </a:spcAft>
              <a:buSzPct val="100000"/>
              <a:buChar char="●"/>
            </a:pPr>
            <a:r>
              <a:rPr lang="en" b="1">
                <a:solidFill>
                  <a:srgbClr val="0077BB"/>
                </a:solidFill>
              </a:rPr>
              <a:t>Focus:</a:t>
            </a:r>
            <a:r>
              <a:rPr lang="en">
                <a:solidFill>
                  <a:srgbClr val="0077BB"/>
                </a:solidFill>
              </a:rPr>
              <a:t> </a:t>
            </a:r>
            <a:r>
              <a:rPr lang="en"/>
              <a:t>To demonstrate both the ability to wirelessly communicate a user button/switch input and input that output signal, live, into the simulation</a:t>
            </a:r>
            <a:endParaRPr/>
          </a:p>
          <a:p>
            <a:pPr marL="457200" lvl="0" indent="-334327" algn="l" rtl="0">
              <a:spcBef>
                <a:spcPts val="0"/>
              </a:spcBef>
              <a:spcAft>
                <a:spcPts val="0"/>
              </a:spcAft>
              <a:buSzPct val="100000"/>
              <a:buChar char="●"/>
            </a:pPr>
            <a:r>
              <a:rPr lang="en" b="1">
                <a:solidFill>
                  <a:srgbClr val="CC3311"/>
                </a:solidFill>
              </a:rPr>
              <a:t>Driving CPEs and risks:</a:t>
            </a:r>
            <a:endParaRPr/>
          </a:p>
          <a:p>
            <a:pPr marL="914400" lvl="1" indent="-310832" algn="l" rtl="0">
              <a:spcBef>
                <a:spcPts val="0"/>
              </a:spcBef>
              <a:spcAft>
                <a:spcPts val="0"/>
              </a:spcAft>
              <a:buSzPct val="116666"/>
              <a:buChar char="○"/>
            </a:pPr>
            <a:r>
              <a:rPr lang="en"/>
              <a:t>CPEs: </a:t>
            </a:r>
            <a:endParaRPr sz="1200">
              <a:solidFill>
                <a:srgbClr val="000000"/>
              </a:solidFill>
            </a:endParaRPr>
          </a:p>
          <a:p>
            <a:pPr marL="1371600" lvl="2" indent="-310832" algn="l" rtl="0">
              <a:spcBef>
                <a:spcPts val="0"/>
              </a:spcBef>
              <a:spcAft>
                <a:spcPts val="0"/>
              </a:spcAft>
              <a:buSzPct val="100000"/>
              <a:buChar char="■"/>
            </a:pPr>
            <a:r>
              <a:rPr lang="en"/>
              <a:t>E3</a:t>
            </a:r>
            <a:endParaRPr/>
          </a:p>
          <a:p>
            <a:pPr marL="1371600" lvl="2" indent="-310832" algn="l" rtl="0">
              <a:spcBef>
                <a:spcPts val="0"/>
              </a:spcBef>
              <a:spcAft>
                <a:spcPts val="0"/>
              </a:spcAft>
              <a:buSzPct val="100000"/>
              <a:buChar char="■"/>
            </a:pPr>
            <a:r>
              <a:rPr lang="en"/>
              <a:t>E5 - Will be addressed post prototype testing</a:t>
            </a:r>
            <a:endParaRPr/>
          </a:p>
          <a:p>
            <a:pPr marL="914400" lvl="1" indent="-310832" algn="l" rtl="0">
              <a:spcBef>
                <a:spcPts val="0"/>
              </a:spcBef>
              <a:spcAft>
                <a:spcPts val="0"/>
              </a:spcAft>
              <a:buSzPct val="100000"/>
              <a:buChar char="○"/>
            </a:pPr>
            <a:r>
              <a:rPr lang="en"/>
              <a:t>Risks:</a:t>
            </a:r>
            <a:endParaRPr/>
          </a:p>
          <a:p>
            <a:pPr marL="1371600" lvl="2" indent="-310832" algn="l" rtl="0">
              <a:spcBef>
                <a:spcPts val="0"/>
              </a:spcBef>
              <a:spcAft>
                <a:spcPts val="0"/>
              </a:spcAft>
              <a:buSzPct val="100000"/>
              <a:buChar char="■"/>
            </a:pPr>
            <a:r>
              <a:rPr lang="en"/>
              <a:t>RF Interference</a:t>
            </a:r>
            <a:endParaRPr/>
          </a:p>
          <a:p>
            <a:pPr marL="1371600" lvl="2" indent="-310832" algn="l" rtl="0">
              <a:spcBef>
                <a:spcPts val="0"/>
              </a:spcBef>
              <a:spcAft>
                <a:spcPts val="0"/>
              </a:spcAft>
              <a:buSzPct val="100000"/>
              <a:buChar char="■"/>
            </a:pPr>
            <a:r>
              <a:rPr lang="en"/>
              <a:t>Unity/Live Integration</a:t>
            </a:r>
            <a:endParaRPr/>
          </a:p>
          <a:p>
            <a:pPr marL="1371600" lvl="2" indent="-310832" algn="l" rtl="0">
              <a:spcBef>
                <a:spcPts val="0"/>
              </a:spcBef>
              <a:spcAft>
                <a:spcPts val="0"/>
              </a:spcAft>
              <a:buSzPct val="100000"/>
              <a:buChar char="■"/>
            </a:pPr>
            <a:r>
              <a:rPr lang="en"/>
              <a:t>Meeting Latency Requirement (48 ms of latency)</a:t>
            </a:r>
            <a:endParaRPr/>
          </a:p>
          <a:p>
            <a:pPr marL="457200" lvl="0" indent="-334327" algn="l" rtl="0">
              <a:spcBef>
                <a:spcPts val="0"/>
              </a:spcBef>
              <a:spcAft>
                <a:spcPts val="0"/>
              </a:spcAft>
              <a:buSzPct val="100000"/>
              <a:buChar char="●"/>
            </a:pPr>
            <a:r>
              <a:rPr lang="en"/>
              <a:t>Key Aspects:</a:t>
            </a:r>
            <a:endParaRPr/>
          </a:p>
          <a:p>
            <a:pPr marL="914400" lvl="1" indent="-310832" algn="l" rtl="0">
              <a:spcBef>
                <a:spcPts val="0"/>
              </a:spcBef>
              <a:spcAft>
                <a:spcPts val="0"/>
              </a:spcAft>
              <a:buSzPct val="100000"/>
              <a:buChar char="○"/>
            </a:pPr>
            <a:r>
              <a:rPr lang="en"/>
              <a:t>Demonstrate the capability to use in-house electronics to produce a unique controller for in game immersion</a:t>
            </a:r>
            <a:endParaRPr/>
          </a:p>
          <a:p>
            <a:pPr marL="914400" lvl="1" indent="-310832" algn="l" rtl="0">
              <a:spcBef>
                <a:spcPts val="0"/>
              </a:spcBef>
              <a:spcAft>
                <a:spcPts val="0"/>
              </a:spcAft>
              <a:buSzPct val="100000"/>
              <a:buChar char="○"/>
            </a:pPr>
            <a:r>
              <a:rPr lang="en"/>
              <a:t>Located on TBD headset location to simulate helmet mounted utilities</a:t>
            </a:r>
            <a:endParaRPr/>
          </a:p>
          <a:p>
            <a:pPr marL="1371600" lvl="2" indent="-310832" algn="l" rtl="0">
              <a:spcBef>
                <a:spcPts val="0"/>
              </a:spcBef>
              <a:spcAft>
                <a:spcPts val="0"/>
              </a:spcAft>
              <a:buSzPct val="100000"/>
              <a:buChar char="■"/>
            </a:pPr>
            <a:r>
              <a:rPr lang="en"/>
              <a:t>Scalability: can scale the number of controller inputs</a:t>
            </a:r>
            <a:endParaRPr/>
          </a:p>
        </p:txBody>
      </p:sp>
      <p:sp>
        <p:nvSpPr>
          <p:cNvPr id="1809" name="Google Shape;1809;p1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111</a:t>
            </a:fld>
            <a:endParaRPr/>
          </a:p>
        </p:txBody>
      </p:sp>
      <p:sp>
        <p:nvSpPr>
          <p:cNvPr id="1810" name="Google Shape;1810;p152"/>
          <p:cNvSpPr txBox="1">
            <a:spLocks noGrp="1"/>
          </p:cNvSpPr>
          <p:nvPr>
            <p:ph type="title"/>
          </p:nvPr>
        </p:nvSpPr>
        <p:spPr>
          <a:xfrm>
            <a:off x="624450" y="794225"/>
            <a:ext cx="41079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a:t>DRIVERS &amp; VARIABLES</a:t>
            </a:r>
            <a:endParaRPr sz="1620"/>
          </a:p>
        </p:txBody>
      </p:sp>
      <p:sp>
        <p:nvSpPr>
          <p:cNvPr id="1811" name="Google Shape;1811;p152">
            <a:hlinkClick r:id="rId3"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815"/>
        <p:cNvGrpSpPr/>
        <p:nvPr/>
      </p:nvGrpSpPr>
      <p:grpSpPr>
        <a:xfrm>
          <a:off x="0" y="0"/>
          <a:ext cx="0" cy="0"/>
          <a:chOff x="0" y="0"/>
          <a:chExt cx="0" cy="0"/>
        </a:xfrm>
      </p:grpSpPr>
      <p:sp>
        <p:nvSpPr>
          <p:cNvPr id="1816" name="Google Shape;1816;p1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Arduino Controller</a:t>
            </a:r>
            <a:endParaRPr/>
          </a:p>
        </p:txBody>
      </p:sp>
      <p:sp>
        <p:nvSpPr>
          <p:cNvPr id="1817" name="Google Shape;1817;p15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b="1">
                <a:solidFill>
                  <a:schemeClr val="dk1"/>
                </a:solidFill>
              </a:rPr>
              <a:t>Initial Button-LED Design and Verification</a:t>
            </a:r>
            <a:endParaRPr b="1">
              <a:solidFill>
                <a:schemeClr val="dk1"/>
              </a:solidFill>
            </a:endParaRPr>
          </a:p>
        </p:txBody>
      </p:sp>
      <p:sp>
        <p:nvSpPr>
          <p:cNvPr id="1818" name="Google Shape;1818;p1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112</a:t>
            </a:fld>
            <a:endParaRPr/>
          </a:p>
        </p:txBody>
      </p:sp>
      <p:sp>
        <p:nvSpPr>
          <p:cNvPr id="1819" name="Google Shape;1819;p153"/>
          <p:cNvSpPr txBox="1">
            <a:spLocks noGrp="1"/>
          </p:cNvSpPr>
          <p:nvPr>
            <p:ph type="title"/>
          </p:nvPr>
        </p:nvSpPr>
        <p:spPr>
          <a:xfrm>
            <a:off x="624450" y="794225"/>
            <a:ext cx="41079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a:t>PROTOTYPING PROCESS</a:t>
            </a:r>
            <a:endParaRPr sz="1620"/>
          </a:p>
        </p:txBody>
      </p:sp>
      <p:pic>
        <p:nvPicPr>
          <p:cNvPr id="1820" name="Google Shape;1820;p15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457527" y="1799952"/>
            <a:ext cx="6228951" cy="3117500"/>
          </a:xfrm>
          <a:prstGeom prst="rect">
            <a:avLst/>
          </a:prstGeom>
          <a:noFill/>
          <a:ln>
            <a:noFill/>
          </a:ln>
        </p:spPr>
      </p:pic>
      <p:sp>
        <p:nvSpPr>
          <p:cNvPr id="1821" name="Google Shape;1821;p153">
            <a:hlinkClick r:id="rId4"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825"/>
        <p:cNvGrpSpPr/>
        <p:nvPr/>
      </p:nvGrpSpPr>
      <p:grpSpPr>
        <a:xfrm>
          <a:off x="0" y="0"/>
          <a:ext cx="0" cy="0"/>
          <a:chOff x="0" y="0"/>
          <a:chExt cx="0" cy="0"/>
        </a:xfrm>
      </p:grpSpPr>
      <p:sp>
        <p:nvSpPr>
          <p:cNvPr id="1826" name="Google Shape;1826;p1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Arduino Controller</a:t>
            </a:r>
            <a:endParaRPr/>
          </a:p>
        </p:txBody>
      </p:sp>
      <p:sp>
        <p:nvSpPr>
          <p:cNvPr id="1827" name="Google Shape;1827;p15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b="1">
                <a:solidFill>
                  <a:schemeClr val="dk1"/>
                </a:solidFill>
              </a:rPr>
              <a:t>Initial TX Code - Ready to Test </a:t>
            </a:r>
            <a:endParaRPr b="1">
              <a:solidFill>
                <a:schemeClr val="dk1"/>
              </a:solidFill>
            </a:endParaRPr>
          </a:p>
        </p:txBody>
      </p:sp>
      <p:sp>
        <p:nvSpPr>
          <p:cNvPr id="1828" name="Google Shape;1828;p1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113</a:t>
            </a:fld>
            <a:endParaRPr/>
          </a:p>
        </p:txBody>
      </p:sp>
      <p:sp>
        <p:nvSpPr>
          <p:cNvPr id="1829" name="Google Shape;1829;p154"/>
          <p:cNvSpPr txBox="1">
            <a:spLocks noGrp="1"/>
          </p:cNvSpPr>
          <p:nvPr>
            <p:ph type="title"/>
          </p:nvPr>
        </p:nvSpPr>
        <p:spPr>
          <a:xfrm>
            <a:off x="624450" y="794225"/>
            <a:ext cx="41079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a:t>PROTOTYPING PROCESS</a:t>
            </a:r>
            <a:endParaRPr sz="1620"/>
          </a:p>
        </p:txBody>
      </p:sp>
      <p:pic>
        <p:nvPicPr>
          <p:cNvPr id="1830" name="Google Shape;1830;p15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20600" y="234275"/>
            <a:ext cx="2787123" cy="3331126"/>
          </a:xfrm>
          <a:prstGeom prst="rect">
            <a:avLst/>
          </a:prstGeom>
          <a:noFill/>
          <a:ln>
            <a:noFill/>
          </a:ln>
        </p:spPr>
      </p:pic>
      <p:pic>
        <p:nvPicPr>
          <p:cNvPr id="1831" name="Google Shape;1831;p15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220600" y="3565400"/>
            <a:ext cx="2933801" cy="997050"/>
          </a:xfrm>
          <a:prstGeom prst="rect">
            <a:avLst/>
          </a:prstGeom>
          <a:noFill/>
          <a:ln>
            <a:noFill/>
          </a:ln>
        </p:spPr>
      </p:pic>
      <p:sp>
        <p:nvSpPr>
          <p:cNvPr id="1832" name="Google Shape;1832;p154">
            <a:hlinkClick r:id="rId5"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836"/>
        <p:cNvGrpSpPr/>
        <p:nvPr/>
      </p:nvGrpSpPr>
      <p:grpSpPr>
        <a:xfrm>
          <a:off x="0" y="0"/>
          <a:ext cx="0" cy="0"/>
          <a:chOff x="0" y="0"/>
          <a:chExt cx="0" cy="0"/>
        </a:xfrm>
      </p:grpSpPr>
      <p:pic>
        <p:nvPicPr>
          <p:cNvPr id="1837" name="Google Shape;1837;p15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623879" y="1277850"/>
            <a:ext cx="5302746" cy="3778974"/>
          </a:xfrm>
          <a:prstGeom prst="rect">
            <a:avLst/>
          </a:prstGeom>
          <a:noFill/>
          <a:ln>
            <a:noFill/>
          </a:ln>
        </p:spPr>
      </p:pic>
      <p:sp>
        <p:nvSpPr>
          <p:cNvPr id="1838" name="Google Shape;1838;p1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Arduino Controller</a:t>
            </a:r>
            <a:endParaRPr/>
          </a:p>
        </p:txBody>
      </p:sp>
      <p:sp>
        <p:nvSpPr>
          <p:cNvPr id="1839" name="Google Shape;1839;p15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b="1">
                <a:solidFill>
                  <a:schemeClr val="dk1"/>
                </a:solidFill>
              </a:rPr>
              <a:t>Initial PCB Layout (without power supply): </a:t>
            </a:r>
            <a:endParaRPr b="1">
              <a:solidFill>
                <a:schemeClr val="dk1"/>
              </a:solidFill>
            </a:endParaRPr>
          </a:p>
        </p:txBody>
      </p:sp>
      <p:sp>
        <p:nvSpPr>
          <p:cNvPr id="1840" name="Google Shape;1840;p1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114</a:t>
            </a:fld>
            <a:endParaRPr/>
          </a:p>
        </p:txBody>
      </p:sp>
      <p:sp>
        <p:nvSpPr>
          <p:cNvPr id="1841" name="Google Shape;1841;p155"/>
          <p:cNvSpPr txBox="1">
            <a:spLocks noGrp="1"/>
          </p:cNvSpPr>
          <p:nvPr>
            <p:ph type="title"/>
          </p:nvPr>
        </p:nvSpPr>
        <p:spPr>
          <a:xfrm>
            <a:off x="624450" y="794225"/>
            <a:ext cx="41079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a:t>PROTOTYPING PROCESS</a:t>
            </a:r>
            <a:endParaRPr sz="1620"/>
          </a:p>
        </p:txBody>
      </p:sp>
      <p:sp>
        <p:nvSpPr>
          <p:cNvPr id="1842" name="Google Shape;1842;p155">
            <a:hlinkClick r:id="rId4"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846"/>
        <p:cNvGrpSpPr/>
        <p:nvPr/>
      </p:nvGrpSpPr>
      <p:grpSpPr>
        <a:xfrm>
          <a:off x="0" y="0"/>
          <a:ext cx="0" cy="0"/>
          <a:chOff x="0" y="0"/>
          <a:chExt cx="0" cy="0"/>
        </a:xfrm>
      </p:grpSpPr>
      <p:sp>
        <p:nvSpPr>
          <p:cNvPr id="1847" name="Google Shape;1847;p15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Risks (Full)</a:t>
            </a:r>
            <a:endParaRPr/>
          </a:p>
        </p:txBody>
      </p:sp>
      <p:sp>
        <p:nvSpPr>
          <p:cNvPr id="1848" name="Google Shape;1848;p1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115</a:t>
            </a:fld>
            <a:endParaRPr/>
          </a:p>
        </p:txBody>
      </p:sp>
      <p:sp>
        <p:nvSpPr>
          <p:cNvPr id="1849" name="Google Shape;1849;p156"/>
          <p:cNvSpPr txBox="1">
            <a:spLocks noGrp="1"/>
          </p:cNvSpPr>
          <p:nvPr>
            <p:ph type="body" idx="4294967295"/>
          </p:nvPr>
        </p:nvSpPr>
        <p:spPr>
          <a:xfrm>
            <a:off x="2441850" y="3060300"/>
            <a:ext cx="4260300" cy="1508700"/>
          </a:xfrm>
          <a:prstGeom prst="rect">
            <a:avLst/>
          </a:prstGeom>
        </p:spPr>
        <p:txBody>
          <a:bodyPr spcFirstLastPara="1" wrap="square" lIns="91425" tIns="91425" rIns="91425" bIns="91425" anchor="t" anchorCtr="0">
            <a:noAutofit/>
          </a:bodyPr>
          <a:lstStyle/>
          <a:p>
            <a:pPr marL="0" lvl="0" indent="0" algn="ctr" rtl="0">
              <a:lnSpc>
                <a:spcPct val="95000"/>
              </a:lnSpc>
              <a:spcBef>
                <a:spcPts val="0"/>
              </a:spcBef>
              <a:spcAft>
                <a:spcPts val="1200"/>
              </a:spcAft>
              <a:buSzPts val="852"/>
              <a:buNone/>
            </a:pPr>
            <a:endParaRPr/>
          </a:p>
        </p:txBody>
      </p:sp>
      <p:sp>
        <p:nvSpPr>
          <p:cNvPr id="1850" name="Google Shape;1850;p156">
            <a:hlinkClick r:id="rId3"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854"/>
        <p:cNvGrpSpPr/>
        <p:nvPr/>
      </p:nvGrpSpPr>
      <p:grpSpPr>
        <a:xfrm>
          <a:off x="0" y="0"/>
          <a:ext cx="0" cy="0"/>
          <a:chOff x="0" y="0"/>
          <a:chExt cx="0" cy="0"/>
        </a:xfrm>
      </p:grpSpPr>
      <p:sp>
        <p:nvSpPr>
          <p:cNvPr id="1855" name="Google Shape;1855;p1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Risk Metrics</a:t>
            </a:r>
            <a:endParaRPr/>
          </a:p>
        </p:txBody>
      </p:sp>
      <p:sp>
        <p:nvSpPr>
          <p:cNvPr id="1856" name="Google Shape;1856;p1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116</a:t>
            </a:fld>
            <a:endParaRPr/>
          </a:p>
        </p:txBody>
      </p:sp>
      <p:graphicFrame>
        <p:nvGraphicFramePr>
          <p:cNvPr id="1857" name="Google Shape;1857;p157"/>
          <p:cNvGraphicFramePr/>
          <p:nvPr/>
        </p:nvGraphicFramePr>
        <p:xfrm>
          <a:off x="1139375" y="1205700"/>
          <a:ext cx="3000000" cy="3000000"/>
        </p:xfrm>
        <a:graphic>
          <a:graphicData uri="http://schemas.openxmlformats.org/drawingml/2006/table">
            <a:tbl>
              <a:tblPr>
                <a:noFill/>
                <a:tableStyleId>{33122EFE-3A88-4F2C-8FC1-B2E91DAECA11}</a:tableStyleId>
              </a:tblPr>
              <a:tblGrid>
                <a:gridCol w="651525">
                  <a:extLst>
                    <a:ext uri="{9D8B030D-6E8A-4147-A177-3AD203B41FA5}">
                      <a16:colId xmlns:a16="http://schemas.microsoft.com/office/drawing/2014/main" val="20000"/>
                    </a:ext>
                  </a:extLst>
                </a:gridCol>
                <a:gridCol w="1657775">
                  <a:extLst>
                    <a:ext uri="{9D8B030D-6E8A-4147-A177-3AD203B41FA5}">
                      <a16:colId xmlns:a16="http://schemas.microsoft.com/office/drawing/2014/main" val="20001"/>
                    </a:ext>
                  </a:extLst>
                </a:gridCol>
              </a:tblGrid>
              <a:tr h="429150">
                <a:tc gridSpan="2">
                  <a:txBody>
                    <a:bodyPr/>
                    <a:lstStyle/>
                    <a:p>
                      <a:pPr marL="0" lvl="0" indent="0" algn="ctr" rtl="0">
                        <a:lnSpc>
                          <a:spcPct val="115000"/>
                        </a:lnSpc>
                        <a:spcBef>
                          <a:spcPts val="0"/>
                        </a:spcBef>
                        <a:spcAft>
                          <a:spcPts val="0"/>
                        </a:spcAft>
                        <a:buNone/>
                      </a:pPr>
                      <a:r>
                        <a:rPr lang="en" sz="1300" b="1">
                          <a:latin typeface="Nunito"/>
                          <a:ea typeface="Nunito"/>
                          <a:cs typeface="Nunito"/>
                          <a:sym typeface="Nunito"/>
                        </a:rPr>
                        <a:t>Likelihood</a:t>
                      </a:r>
                      <a:endParaRPr sz="1300" b="1">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DBDBD"/>
                    </a:solidFill>
                  </a:tcPr>
                </a:tc>
                <a:tc hMerge="1">
                  <a:txBody>
                    <a:bodyPr/>
                    <a:lstStyle/>
                    <a:p>
                      <a:endParaRPr lang="en-US"/>
                    </a:p>
                  </a:txBody>
                  <a:tcPr/>
                </a:tc>
                <a:extLst>
                  <a:ext uri="{0D108BD9-81ED-4DB2-BD59-A6C34878D82A}">
                    <a16:rowId xmlns:a16="http://schemas.microsoft.com/office/drawing/2014/main" val="10000"/>
                  </a:ext>
                </a:extLst>
              </a:tr>
              <a:tr h="429150">
                <a:tc>
                  <a:txBody>
                    <a:bodyPr/>
                    <a:lstStyle/>
                    <a:p>
                      <a:pPr marL="0" lvl="0" indent="0" algn="ctr" rtl="0">
                        <a:lnSpc>
                          <a:spcPct val="115000"/>
                        </a:lnSpc>
                        <a:spcBef>
                          <a:spcPts val="0"/>
                        </a:spcBef>
                        <a:spcAft>
                          <a:spcPts val="0"/>
                        </a:spcAft>
                        <a:buNone/>
                      </a:pPr>
                      <a:r>
                        <a:rPr lang="en" sz="1300" b="1">
                          <a:latin typeface="Nunito"/>
                          <a:ea typeface="Nunito"/>
                          <a:cs typeface="Nunito"/>
                          <a:sym typeface="Nunito"/>
                        </a:rPr>
                        <a:t>Value</a:t>
                      </a:r>
                      <a:endParaRPr sz="1300" b="1">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300" b="1">
                          <a:latin typeface="Nunito"/>
                          <a:ea typeface="Nunito"/>
                          <a:cs typeface="Nunito"/>
                          <a:sym typeface="Nunito"/>
                        </a:rPr>
                        <a:t>Level</a:t>
                      </a:r>
                      <a:endParaRPr sz="1300" b="1">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extLst>
                  <a:ext uri="{0D108BD9-81ED-4DB2-BD59-A6C34878D82A}">
                    <a16:rowId xmlns:a16="http://schemas.microsoft.com/office/drawing/2014/main" val="10001"/>
                  </a:ext>
                </a:extLst>
              </a:tr>
              <a:tr h="429150">
                <a:tc>
                  <a:txBody>
                    <a:bodyPr/>
                    <a:lstStyle/>
                    <a:p>
                      <a:pPr marL="0" lvl="0" indent="0" algn="ctr" rtl="0">
                        <a:lnSpc>
                          <a:spcPct val="115000"/>
                        </a:lnSpc>
                        <a:spcBef>
                          <a:spcPts val="0"/>
                        </a:spcBef>
                        <a:spcAft>
                          <a:spcPts val="0"/>
                        </a:spcAft>
                        <a:buNone/>
                      </a:pPr>
                      <a:r>
                        <a:rPr lang="en" sz="1300">
                          <a:latin typeface="Nunito"/>
                          <a:ea typeface="Nunito"/>
                          <a:cs typeface="Nunito"/>
                          <a:sym typeface="Nunito"/>
                        </a:rPr>
                        <a:t>5</a:t>
                      </a:r>
                      <a:endParaRPr sz="1300">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24A38"/>
                    </a:solidFill>
                  </a:tcPr>
                </a:tc>
                <a:tc>
                  <a:txBody>
                    <a:bodyPr/>
                    <a:lstStyle/>
                    <a:p>
                      <a:pPr marL="0" lvl="0" indent="0" algn="ctr" rtl="0">
                        <a:spcBef>
                          <a:spcPts val="0"/>
                        </a:spcBef>
                        <a:spcAft>
                          <a:spcPts val="0"/>
                        </a:spcAft>
                        <a:buNone/>
                      </a:pPr>
                      <a:r>
                        <a:rPr lang="en" sz="1300">
                          <a:latin typeface="Nunito"/>
                          <a:ea typeface="Nunito"/>
                          <a:cs typeface="Nunito"/>
                          <a:sym typeface="Nunito"/>
                        </a:rPr>
                        <a:t>Very likely</a:t>
                      </a:r>
                      <a:endParaRPr sz="1300">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24A38"/>
                    </a:solidFill>
                  </a:tcPr>
                </a:tc>
                <a:extLst>
                  <a:ext uri="{0D108BD9-81ED-4DB2-BD59-A6C34878D82A}">
                    <a16:rowId xmlns:a16="http://schemas.microsoft.com/office/drawing/2014/main" val="10002"/>
                  </a:ext>
                </a:extLst>
              </a:tr>
              <a:tr h="429150">
                <a:tc>
                  <a:txBody>
                    <a:bodyPr/>
                    <a:lstStyle/>
                    <a:p>
                      <a:pPr marL="0" lvl="0" indent="0" algn="ctr" rtl="0">
                        <a:lnSpc>
                          <a:spcPct val="115000"/>
                        </a:lnSpc>
                        <a:spcBef>
                          <a:spcPts val="0"/>
                        </a:spcBef>
                        <a:spcAft>
                          <a:spcPts val="0"/>
                        </a:spcAft>
                        <a:buNone/>
                      </a:pPr>
                      <a:r>
                        <a:rPr lang="en" sz="1300">
                          <a:latin typeface="Nunito"/>
                          <a:ea typeface="Nunito"/>
                          <a:cs typeface="Nunito"/>
                          <a:sym typeface="Nunito"/>
                        </a:rPr>
                        <a:t>4</a:t>
                      </a:r>
                      <a:endParaRPr sz="1300">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E7733"/>
                    </a:solidFill>
                  </a:tcPr>
                </a:tc>
                <a:tc>
                  <a:txBody>
                    <a:bodyPr/>
                    <a:lstStyle/>
                    <a:p>
                      <a:pPr marL="0" lvl="0" indent="0" algn="ctr" rtl="0">
                        <a:lnSpc>
                          <a:spcPct val="115000"/>
                        </a:lnSpc>
                        <a:spcBef>
                          <a:spcPts val="0"/>
                        </a:spcBef>
                        <a:spcAft>
                          <a:spcPts val="0"/>
                        </a:spcAft>
                        <a:buNone/>
                      </a:pPr>
                      <a:r>
                        <a:rPr lang="en" sz="1300">
                          <a:solidFill>
                            <a:schemeClr val="dk1"/>
                          </a:solidFill>
                          <a:latin typeface="Nunito"/>
                          <a:ea typeface="Nunito"/>
                          <a:cs typeface="Nunito"/>
                          <a:sym typeface="Nunito"/>
                        </a:rPr>
                        <a:t>Likely</a:t>
                      </a:r>
                      <a:endParaRPr sz="1300">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E7733"/>
                    </a:solidFill>
                  </a:tcPr>
                </a:tc>
                <a:extLst>
                  <a:ext uri="{0D108BD9-81ED-4DB2-BD59-A6C34878D82A}">
                    <a16:rowId xmlns:a16="http://schemas.microsoft.com/office/drawing/2014/main" val="10003"/>
                  </a:ext>
                </a:extLst>
              </a:tr>
              <a:tr h="429150">
                <a:tc>
                  <a:txBody>
                    <a:bodyPr/>
                    <a:lstStyle/>
                    <a:p>
                      <a:pPr marL="0" lvl="0" indent="0" algn="ctr" rtl="0">
                        <a:spcBef>
                          <a:spcPts val="0"/>
                        </a:spcBef>
                        <a:spcAft>
                          <a:spcPts val="0"/>
                        </a:spcAft>
                        <a:buNone/>
                      </a:pPr>
                      <a:r>
                        <a:rPr lang="en" sz="1300">
                          <a:latin typeface="Nunito"/>
                          <a:ea typeface="Nunito"/>
                          <a:cs typeface="Nunito"/>
                          <a:sym typeface="Nunito"/>
                        </a:rPr>
                        <a:t>3</a:t>
                      </a:r>
                      <a:endParaRPr sz="1300">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D666"/>
                    </a:solidFill>
                  </a:tcPr>
                </a:tc>
                <a:tc>
                  <a:txBody>
                    <a:bodyPr/>
                    <a:lstStyle/>
                    <a:p>
                      <a:pPr marL="0" lvl="0" indent="0" algn="ctr" rtl="0">
                        <a:lnSpc>
                          <a:spcPct val="115000"/>
                        </a:lnSpc>
                        <a:spcBef>
                          <a:spcPts val="0"/>
                        </a:spcBef>
                        <a:spcAft>
                          <a:spcPts val="0"/>
                        </a:spcAft>
                        <a:buNone/>
                      </a:pPr>
                      <a:r>
                        <a:rPr lang="en" sz="1300">
                          <a:latin typeface="Nunito"/>
                          <a:ea typeface="Nunito"/>
                          <a:cs typeface="Nunito"/>
                          <a:sym typeface="Nunito"/>
                        </a:rPr>
                        <a:t>Possible</a:t>
                      </a:r>
                      <a:endParaRPr sz="1300">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D666"/>
                    </a:solidFill>
                  </a:tcPr>
                </a:tc>
                <a:extLst>
                  <a:ext uri="{0D108BD9-81ED-4DB2-BD59-A6C34878D82A}">
                    <a16:rowId xmlns:a16="http://schemas.microsoft.com/office/drawing/2014/main" val="10004"/>
                  </a:ext>
                </a:extLst>
              </a:tr>
              <a:tr h="429150">
                <a:tc>
                  <a:txBody>
                    <a:bodyPr/>
                    <a:lstStyle/>
                    <a:p>
                      <a:pPr marL="0" lvl="0" indent="0" algn="ctr" rtl="0">
                        <a:spcBef>
                          <a:spcPts val="0"/>
                        </a:spcBef>
                        <a:spcAft>
                          <a:spcPts val="0"/>
                        </a:spcAft>
                        <a:buNone/>
                      </a:pPr>
                      <a:r>
                        <a:rPr lang="en" sz="1300">
                          <a:latin typeface="Nunito"/>
                          <a:ea typeface="Nunito"/>
                          <a:cs typeface="Nunito"/>
                          <a:sym typeface="Nunito"/>
                        </a:rPr>
                        <a:t>2</a:t>
                      </a:r>
                      <a:endParaRPr sz="1300">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BC878"/>
                    </a:solidFill>
                  </a:tcPr>
                </a:tc>
                <a:tc>
                  <a:txBody>
                    <a:bodyPr/>
                    <a:lstStyle/>
                    <a:p>
                      <a:pPr marL="0" lvl="0" indent="0" algn="ctr" rtl="0">
                        <a:spcBef>
                          <a:spcPts val="0"/>
                        </a:spcBef>
                        <a:spcAft>
                          <a:spcPts val="0"/>
                        </a:spcAft>
                        <a:buNone/>
                      </a:pPr>
                      <a:r>
                        <a:rPr lang="en" sz="1300">
                          <a:latin typeface="Nunito"/>
                          <a:ea typeface="Nunito"/>
                          <a:cs typeface="Nunito"/>
                          <a:sym typeface="Nunito"/>
                        </a:rPr>
                        <a:t>Unlikely</a:t>
                      </a:r>
                      <a:endParaRPr sz="1300">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BC878"/>
                    </a:solidFill>
                  </a:tcPr>
                </a:tc>
                <a:extLst>
                  <a:ext uri="{0D108BD9-81ED-4DB2-BD59-A6C34878D82A}">
                    <a16:rowId xmlns:a16="http://schemas.microsoft.com/office/drawing/2014/main" val="10005"/>
                  </a:ext>
                </a:extLst>
              </a:tr>
              <a:tr h="429150">
                <a:tc>
                  <a:txBody>
                    <a:bodyPr/>
                    <a:lstStyle/>
                    <a:p>
                      <a:pPr marL="0" lvl="0" indent="0" algn="ctr" rtl="0">
                        <a:spcBef>
                          <a:spcPts val="0"/>
                        </a:spcBef>
                        <a:spcAft>
                          <a:spcPts val="0"/>
                        </a:spcAft>
                        <a:buNone/>
                      </a:pPr>
                      <a:r>
                        <a:rPr lang="en" sz="1300">
                          <a:latin typeface="Nunito"/>
                          <a:ea typeface="Nunito"/>
                          <a:cs typeface="Nunito"/>
                          <a:sym typeface="Nunito"/>
                        </a:rPr>
                        <a:t>1</a:t>
                      </a:r>
                      <a:endParaRPr sz="1300">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57BB8A"/>
                    </a:solidFill>
                  </a:tcPr>
                </a:tc>
                <a:tc>
                  <a:txBody>
                    <a:bodyPr/>
                    <a:lstStyle/>
                    <a:p>
                      <a:pPr marL="0" lvl="0" indent="0" algn="ctr" rtl="0">
                        <a:lnSpc>
                          <a:spcPct val="115000"/>
                        </a:lnSpc>
                        <a:spcBef>
                          <a:spcPts val="0"/>
                        </a:spcBef>
                        <a:spcAft>
                          <a:spcPts val="0"/>
                        </a:spcAft>
                        <a:buNone/>
                      </a:pPr>
                      <a:r>
                        <a:rPr lang="en" sz="1300">
                          <a:latin typeface="Nunito"/>
                          <a:ea typeface="Nunito"/>
                          <a:cs typeface="Nunito"/>
                          <a:sym typeface="Nunito"/>
                        </a:rPr>
                        <a:t>Very Unlikely</a:t>
                      </a:r>
                      <a:endParaRPr sz="1300">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57BB8A"/>
                    </a:solidFill>
                  </a:tcPr>
                </a:tc>
                <a:extLst>
                  <a:ext uri="{0D108BD9-81ED-4DB2-BD59-A6C34878D82A}">
                    <a16:rowId xmlns:a16="http://schemas.microsoft.com/office/drawing/2014/main" val="10006"/>
                  </a:ext>
                </a:extLst>
              </a:tr>
            </a:tbl>
          </a:graphicData>
        </a:graphic>
      </p:graphicFrame>
      <p:graphicFrame>
        <p:nvGraphicFramePr>
          <p:cNvPr id="1858" name="Google Shape;1858;p157"/>
          <p:cNvGraphicFramePr/>
          <p:nvPr/>
        </p:nvGraphicFramePr>
        <p:xfrm>
          <a:off x="3690625" y="1196700"/>
          <a:ext cx="3000000" cy="3000000"/>
        </p:xfrm>
        <a:graphic>
          <a:graphicData uri="http://schemas.openxmlformats.org/drawingml/2006/table">
            <a:tbl>
              <a:tblPr>
                <a:noFill/>
                <a:tableStyleId>{33122EFE-3A88-4F2C-8FC1-B2E91DAECA11}</a:tableStyleId>
              </a:tblPr>
              <a:tblGrid>
                <a:gridCol w="593275">
                  <a:extLst>
                    <a:ext uri="{9D8B030D-6E8A-4147-A177-3AD203B41FA5}">
                      <a16:colId xmlns:a16="http://schemas.microsoft.com/office/drawing/2014/main" val="20000"/>
                    </a:ext>
                  </a:extLst>
                </a:gridCol>
                <a:gridCol w="1042450">
                  <a:extLst>
                    <a:ext uri="{9D8B030D-6E8A-4147-A177-3AD203B41FA5}">
                      <a16:colId xmlns:a16="http://schemas.microsoft.com/office/drawing/2014/main" val="20001"/>
                    </a:ext>
                  </a:extLst>
                </a:gridCol>
                <a:gridCol w="2678275">
                  <a:extLst>
                    <a:ext uri="{9D8B030D-6E8A-4147-A177-3AD203B41FA5}">
                      <a16:colId xmlns:a16="http://schemas.microsoft.com/office/drawing/2014/main" val="20002"/>
                    </a:ext>
                  </a:extLst>
                </a:gridCol>
              </a:tblGrid>
              <a:tr h="429150">
                <a:tc gridSpan="3">
                  <a:txBody>
                    <a:bodyPr/>
                    <a:lstStyle/>
                    <a:p>
                      <a:pPr marL="0" lvl="0" indent="0" algn="ctr" rtl="0">
                        <a:lnSpc>
                          <a:spcPct val="115000"/>
                        </a:lnSpc>
                        <a:spcBef>
                          <a:spcPts val="0"/>
                        </a:spcBef>
                        <a:spcAft>
                          <a:spcPts val="0"/>
                        </a:spcAft>
                        <a:buNone/>
                      </a:pPr>
                      <a:r>
                        <a:rPr lang="en" sz="1300" b="1">
                          <a:latin typeface="Nunito"/>
                          <a:ea typeface="Nunito"/>
                          <a:cs typeface="Nunito"/>
                          <a:sym typeface="Nunito"/>
                        </a:rPr>
                        <a:t>Impact</a:t>
                      </a:r>
                      <a:endParaRPr sz="1300" b="1">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DBDB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29150">
                <a:tc>
                  <a:txBody>
                    <a:bodyPr/>
                    <a:lstStyle/>
                    <a:p>
                      <a:pPr marL="0" lvl="0" indent="0" algn="ctr" rtl="0">
                        <a:lnSpc>
                          <a:spcPct val="115000"/>
                        </a:lnSpc>
                        <a:spcBef>
                          <a:spcPts val="0"/>
                        </a:spcBef>
                        <a:spcAft>
                          <a:spcPts val="0"/>
                        </a:spcAft>
                        <a:buNone/>
                      </a:pPr>
                      <a:r>
                        <a:rPr lang="en" sz="1300" b="1">
                          <a:latin typeface="Nunito"/>
                          <a:ea typeface="Nunito"/>
                          <a:cs typeface="Nunito"/>
                          <a:sym typeface="Nunito"/>
                        </a:rPr>
                        <a:t>Value</a:t>
                      </a:r>
                      <a:endParaRPr sz="1300" b="1">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300" b="1">
                          <a:latin typeface="Nunito"/>
                          <a:ea typeface="Nunito"/>
                          <a:cs typeface="Nunito"/>
                          <a:sym typeface="Nunito"/>
                        </a:rPr>
                        <a:t>Level</a:t>
                      </a:r>
                      <a:endParaRPr sz="1300" b="1">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300" b="1">
                          <a:latin typeface="Nunito"/>
                          <a:ea typeface="Nunito"/>
                          <a:cs typeface="Nunito"/>
                          <a:sym typeface="Nunito"/>
                        </a:rPr>
                        <a:t>Description</a:t>
                      </a:r>
                      <a:endParaRPr sz="1300" b="1">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extLst>
                  <a:ext uri="{0D108BD9-81ED-4DB2-BD59-A6C34878D82A}">
                    <a16:rowId xmlns:a16="http://schemas.microsoft.com/office/drawing/2014/main" val="10001"/>
                  </a:ext>
                </a:extLst>
              </a:tr>
              <a:tr h="429150">
                <a:tc>
                  <a:txBody>
                    <a:bodyPr/>
                    <a:lstStyle/>
                    <a:p>
                      <a:pPr marL="0" lvl="0" indent="0" algn="ctr" rtl="0">
                        <a:lnSpc>
                          <a:spcPct val="115000"/>
                        </a:lnSpc>
                        <a:spcBef>
                          <a:spcPts val="0"/>
                        </a:spcBef>
                        <a:spcAft>
                          <a:spcPts val="0"/>
                        </a:spcAft>
                        <a:buNone/>
                      </a:pPr>
                      <a:r>
                        <a:rPr lang="en" sz="1300">
                          <a:latin typeface="Nunito"/>
                          <a:ea typeface="Nunito"/>
                          <a:cs typeface="Nunito"/>
                          <a:sym typeface="Nunito"/>
                        </a:rPr>
                        <a:t>5</a:t>
                      </a:r>
                      <a:endParaRPr sz="1300">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24A38"/>
                    </a:solidFill>
                  </a:tcPr>
                </a:tc>
                <a:tc>
                  <a:txBody>
                    <a:bodyPr/>
                    <a:lstStyle/>
                    <a:p>
                      <a:pPr marL="0" lvl="0" indent="0" algn="ctr" rtl="0">
                        <a:spcBef>
                          <a:spcPts val="0"/>
                        </a:spcBef>
                        <a:spcAft>
                          <a:spcPts val="0"/>
                        </a:spcAft>
                        <a:buNone/>
                      </a:pPr>
                      <a:r>
                        <a:rPr lang="en" sz="1300">
                          <a:latin typeface="Nunito"/>
                          <a:ea typeface="Nunito"/>
                          <a:cs typeface="Nunito"/>
                          <a:sym typeface="Nunito"/>
                        </a:rPr>
                        <a:t>Severe</a:t>
                      </a:r>
                      <a:endParaRPr sz="1300">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24A38"/>
                    </a:solidFill>
                  </a:tcPr>
                </a:tc>
                <a:tc>
                  <a:txBody>
                    <a:bodyPr/>
                    <a:lstStyle/>
                    <a:p>
                      <a:pPr marL="0" lvl="0" indent="0" algn="ctr" rtl="0">
                        <a:spcBef>
                          <a:spcPts val="0"/>
                        </a:spcBef>
                        <a:spcAft>
                          <a:spcPts val="0"/>
                        </a:spcAft>
                        <a:buNone/>
                      </a:pPr>
                      <a:r>
                        <a:rPr lang="en" sz="1300">
                          <a:latin typeface="Nunito"/>
                          <a:ea typeface="Nunito"/>
                          <a:cs typeface="Nunito"/>
                          <a:sym typeface="Nunito"/>
                        </a:rPr>
                        <a:t>Failure of CPE(s)</a:t>
                      </a:r>
                      <a:endParaRPr sz="1300">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29150">
                <a:tc>
                  <a:txBody>
                    <a:bodyPr/>
                    <a:lstStyle/>
                    <a:p>
                      <a:pPr marL="0" lvl="0" indent="0" algn="ctr" rtl="0">
                        <a:lnSpc>
                          <a:spcPct val="115000"/>
                        </a:lnSpc>
                        <a:spcBef>
                          <a:spcPts val="0"/>
                        </a:spcBef>
                        <a:spcAft>
                          <a:spcPts val="0"/>
                        </a:spcAft>
                        <a:buNone/>
                      </a:pPr>
                      <a:r>
                        <a:rPr lang="en" sz="1300">
                          <a:latin typeface="Nunito"/>
                          <a:ea typeface="Nunito"/>
                          <a:cs typeface="Nunito"/>
                          <a:sym typeface="Nunito"/>
                        </a:rPr>
                        <a:t>4</a:t>
                      </a:r>
                      <a:endParaRPr sz="1300">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E7733"/>
                    </a:solidFill>
                  </a:tcPr>
                </a:tc>
                <a:tc>
                  <a:txBody>
                    <a:bodyPr/>
                    <a:lstStyle/>
                    <a:p>
                      <a:pPr marL="0" lvl="0" indent="0" algn="ctr" rtl="0">
                        <a:lnSpc>
                          <a:spcPct val="115000"/>
                        </a:lnSpc>
                        <a:spcBef>
                          <a:spcPts val="0"/>
                        </a:spcBef>
                        <a:spcAft>
                          <a:spcPts val="0"/>
                        </a:spcAft>
                        <a:buNone/>
                      </a:pPr>
                      <a:r>
                        <a:rPr lang="en" sz="1300">
                          <a:latin typeface="Nunito"/>
                          <a:ea typeface="Nunito"/>
                          <a:cs typeface="Nunito"/>
                          <a:sym typeface="Nunito"/>
                        </a:rPr>
                        <a:t>Significant</a:t>
                      </a:r>
                      <a:endParaRPr sz="1300">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E7733"/>
                    </a:solidFill>
                  </a:tcPr>
                </a:tc>
                <a:tc>
                  <a:txBody>
                    <a:bodyPr/>
                    <a:lstStyle/>
                    <a:p>
                      <a:pPr marL="0" lvl="0" indent="0" algn="ctr" rtl="0">
                        <a:spcBef>
                          <a:spcPts val="0"/>
                        </a:spcBef>
                        <a:spcAft>
                          <a:spcPts val="0"/>
                        </a:spcAft>
                        <a:buNone/>
                      </a:pPr>
                      <a:r>
                        <a:rPr lang="en" sz="1300">
                          <a:latin typeface="Nunito"/>
                          <a:ea typeface="Nunito"/>
                          <a:cs typeface="Nunito"/>
                          <a:sym typeface="Nunito"/>
                        </a:rPr>
                        <a:t>Extreme impact to project success without CPE failure</a:t>
                      </a:r>
                      <a:endParaRPr sz="1300">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29150">
                <a:tc>
                  <a:txBody>
                    <a:bodyPr/>
                    <a:lstStyle/>
                    <a:p>
                      <a:pPr marL="0" lvl="0" indent="0" algn="ctr" rtl="0">
                        <a:spcBef>
                          <a:spcPts val="0"/>
                        </a:spcBef>
                        <a:spcAft>
                          <a:spcPts val="0"/>
                        </a:spcAft>
                        <a:buNone/>
                      </a:pPr>
                      <a:r>
                        <a:rPr lang="en" sz="1300">
                          <a:latin typeface="Nunito"/>
                          <a:ea typeface="Nunito"/>
                          <a:cs typeface="Nunito"/>
                          <a:sym typeface="Nunito"/>
                        </a:rPr>
                        <a:t>3</a:t>
                      </a:r>
                      <a:endParaRPr sz="1300">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D666"/>
                    </a:solidFill>
                  </a:tcPr>
                </a:tc>
                <a:tc>
                  <a:txBody>
                    <a:bodyPr/>
                    <a:lstStyle/>
                    <a:p>
                      <a:pPr marL="0" lvl="0" indent="0" algn="ctr" rtl="0">
                        <a:lnSpc>
                          <a:spcPct val="115000"/>
                        </a:lnSpc>
                        <a:spcBef>
                          <a:spcPts val="0"/>
                        </a:spcBef>
                        <a:spcAft>
                          <a:spcPts val="0"/>
                        </a:spcAft>
                        <a:buNone/>
                      </a:pPr>
                      <a:r>
                        <a:rPr lang="en" sz="1300">
                          <a:latin typeface="Nunito"/>
                          <a:ea typeface="Nunito"/>
                          <a:cs typeface="Nunito"/>
                          <a:sym typeface="Nunito"/>
                        </a:rPr>
                        <a:t>Moderate</a:t>
                      </a:r>
                      <a:endParaRPr sz="1300">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D666"/>
                    </a:solidFill>
                  </a:tcPr>
                </a:tc>
                <a:tc>
                  <a:txBody>
                    <a:bodyPr/>
                    <a:lstStyle/>
                    <a:p>
                      <a:pPr marL="0" lvl="0" indent="0" algn="ctr" rtl="0">
                        <a:spcBef>
                          <a:spcPts val="0"/>
                        </a:spcBef>
                        <a:spcAft>
                          <a:spcPts val="0"/>
                        </a:spcAft>
                        <a:buNone/>
                      </a:pPr>
                      <a:r>
                        <a:rPr lang="en" sz="1300">
                          <a:latin typeface="Nunito"/>
                          <a:ea typeface="Nunito"/>
                          <a:cs typeface="Nunito"/>
                          <a:sym typeface="Nunito"/>
                        </a:rPr>
                        <a:t>DR failure</a:t>
                      </a:r>
                      <a:endParaRPr sz="1300">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429150">
                <a:tc>
                  <a:txBody>
                    <a:bodyPr/>
                    <a:lstStyle/>
                    <a:p>
                      <a:pPr marL="0" lvl="0" indent="0" algn="ctr" rtl="0">
                        <a:spcBef>
                          <a:spcPts val="0"/>
                        </a:spcBef>
                        <a:spcAft>
                          <a:spcPts val="0"/>
                        </a:spcAft>
                        <a:buNone/>
                      </a:pPr>
                      <a:r>
                        <a:rPr lang="en" sz="1300">
                          <a:latin typeface="Nunito"/>
                          <a:ea typeface="Nunito"/>
                          <a:cs typeface="Nunito"/>
                          <a:sym typeface="Nunito"/>
                        </a:rPr>
                        <a:t>2</a:t>
                      </a:r>
                      <a:endParaRPr sz="1300">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BC878"/>
                    </a:solidFill>
                  </a:tcPr>
                </a:tc>
                <a:tc>
                  <a:txBody>
                    <a:bodyPr/>
                    <a:lstStyle/>
                    <a:p>
                      <a:pPr marL="0" lvl="0" indent="0" algn="ctr" rtl="0">
                        <a:spcBef>
                          <a:spcPts val="0"/>
                        </a:spcBef>
                        <a:spcAft>
                          <a:spcPts val="0"/>
                        </a:spcAft>
                        <a:buNone/>
                      </a:pPr>
                      <a:r>
                        <a:rPr lang="en" sz="1300">
                          <a:latin typeface="Nunito"/>
                          <a:ea typeface="Nunito"/>
                          <a:cs typeface="Nunito"/>
                          <a:sym typeface="Nunito"/>
                        </a:rPr>
                        <a:t>Minor</a:t>
                      </a:r>
                      <a:endParaRPr sz="1300">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BC878"/>
                    </a:solidFill>
                  </a:tcPr>
                </a:tc>
                <a:tc>
                  <a:txBody>
                    <a:bodyPr/>
                    <a:lstStyle/>
                    <a:p>
                      <a:pPr marL="0" lvl="0" indent="0" algn="ctr" rtl="0">
                        <a:spcBef>
                          <a:spcPts val="0"/>
                        </a:spcBef>
                        <a:spcAft>
                          <a:spcPts val="0"/>
                        </a:spcAft>
                        <a:buNone/>
                      </a:pPr>
                      <a:r>
                        <a:rPr lang="en" sz="1300">
                          <a:latin typeface="Nunito"/>
                          <a:ea typeface="Nunito"/>
                          <a:cs typeface="Nunito"/>
                          <a:sym typeface="Nunito"/>
                        </a:rPr>
                        <a:t>Possible failure of DR</a:t>
                      </a:r>
                      <a:endParaRPr sz="1300">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429150">
                <a:tc>
                  <a:txBody>
                    <a:bodyPr/>
                    <a:lstStyle/>
                    <a:p>
                      <a:pPr marL="0" lvl="0" indent="0" algn="ctr" rtl="0">
                        <a:spcBef>
                          <a:spcPts val="0"/>
                        </a:spcBef>
                        <a:spcAft>
                          <a:spcPts val="0"/>
                        </a:spcAft>
                        <a:buNone/>
                      </a:pPr>
                      <a:r>
                        <a:rPr lang="en" sz="1300">
                          <a:latin typeface="Nunito"/>
                          <a:ea typeface="Nunito"/>
                          <a:cs typeface="Nunito"/>
                          <a:sym typeface="Nunito"/>
                        </a:rPr>
                        <a:t>1</a:t>
                      </a:r>
                      <a:endParaRPr sz="1300">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57BB8A"/>
                    </a:solidFill>
                  </a:tcPr>
                </a:tc>
                <a:tc>
                  <a:txBody>
                    <a:bodyPr/>
                    <a:lstStyle/>
                    <a:p>
                      <a:pPr marL="0" lvl="0" indent="0" algn="ctr" rtl="0">
                        <a:lnSpc>
                          <a:spcPct val="115000"/>
                        </a:lnSpc>
                        <a:spcBef>
                          <a:spcPts val="0"/>
                        </a:spcBef>
                        <a:spcAft>
                          <a:spcPts val="0"/>
                        </a:spcAft>
                        <a:buNone/>
                      </a:pPr>
                      <a:r>
                        <a:rPr lang="en" sz="1300">
                          <a:latin typeface="Nunito"/>
                          <a:ea typeface="Nunito"/>
                          <a:cs typeface="Nunito"/>
                          <a:sym typeface="Nunito"/>
                        </a:rPr>
                        <a:t>Negligible</a:t>
                      </a:r>
                      <a:endParaRPr sz="1300">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57BB8A"/>
                    </a:solidFill>
                  </a:tcPr>
                </a:tc>
                <a:tc>
                  <a:txBody>
                    <a:bodyPr/>
                    <a:lstStyle/>
                    <a:p>
                      <a:pPr marL="0" lvl="0" indent="0" algn="ctr" rtl="0">
                        <a:spcBef>
                          <a:spcPts val="0"/>
                        </a:spcBef>
                        <a:spcAft>
                          <a:spcPts val="0"/>
                        </a:spcAft>
                        <a:buNone/>
                      </a:pPr>
                      <a:r>
                        <a:rPr lang="en" sz="1300">
                          <a:latin typeface="Nunito"/>
                          <a:ea typeface="Nunito"/>
                          <a:cs typeface="Nunito"/>
                          <a:sym typeface="Nunito"/>
                        </a:rPr>
                        <a:t>No impact on project success</a:t>
                      </a:r>
                      <a:endParaRPr sz="1300">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1859" name="Google Shape;1859;p157">
            <a:hlinkClick r:id="rId3"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863"/>
        <p:cNvGrpSpPr/>
        <p:nvPr/>
      </p:nvGrpSpPr>
      <p:grpSpPr>
        <a:xfrm>
          <a:off x="0" y="0"/>
          <a:ext cx="0" cy="0"/>
          <a:chOff x="0" y="0"/>
          <a:chExt cx="0" cy="0"/>
        </a:xfrm>
      </p:grpSpPr>
      <p:sp>
        <p:nvSpPr>
          <p:cNvPr id="1864" name="Google Shape;1864;p15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Risks</a:t>
            </a:r>
            <a:endParaRPr/>
          </a:p>
        </p:txBody>
      </p:sp>
      <p:sp>
        <p:nvSpPr>
          <p:cNvPr id="1865" name="Google Shape;1865;p1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117</a:t>
            </a:fld>
            <a:endParaRPr/>
          </a:p>
        </p:txBody>
      </p:sp>
      <p:graphicFrame>
        <p:nvGraphicFramePr>
          <p:cNvPr id="1866" name="Google Shape;1866;p158"/>
          <p:cNvGraphicFramePr/>
          <p:nvPr/>
        </p:nvGraphicFramePr>
        <p:xfrm>
          <a:off x="301813" y="1075375"/>
          <a:ext cx="3000000" cy="3000000"/>
        </p:xfrm>
        <a:graphic>
          <a:graphicData uri="http://schemas.openxmlformats.org/drawingml/2006/table">
            <a:tbl>
              <a:tblPr>
                <a:noFill/>
                <a:tableStyleId>{33122EFE-3A88-4F2C-8FC1-B2E91DAECA11}</a:tableStyleId>
              </a:tblPr>
              <a:tblGrid>
                <a:gridCol w="422825">
                  <a:extLst>
                    <a:ext uri="{9D8B030D-6E8A-4147-A177-3AD203B41FA5}">
                      <a16:colId xmlns:a16="http://schemas.microsoft.com/office/drawing/2014/main" val="20000"/>
                    </a:ext>
                  </a:extLst>
                </a:gridCol>
                <a:gridCol w="724500">
                  <a:extLst>
                    <a:ext uri="{9D8B030D-6E8A-4147-A177-3AD203B41FA5}">
                      <a16:colId xmlns:a16="http://schemas.microsoft.com/office/drawing/2014/main" val="20001"/>
                    </a:ext>
                  </a:extLst>
                </a:gridCol>
                <a:gridCol w="1729150">
                  <a:extLst>
                    <a:ext uri="{9D8B030D-6E8A-4147-A177-3AD203B41FA5}">
                      <a16:colId xmlns:a16="http://schemas.microsoft.com/office/drawing/2014/main" val="20002"/>
                    </a:ext>
                  </a:extLst>
                </a:gridCol>
                <a:gridCol w="1816075">
                  <a:extLst>
                    <a:ext uri="{9D8B030D-6E8A-4147-A177-3AD203B41FA5}">
                      <a16:colId xmlns:a16="http://schemas.microsoft.com/office/drawing/2014/main" val="20003"/>
                    </a:ext>
                  </a:extLst>
                </a:gridCol>
                <a:gridCol w="676200">
                  <a:extLst>
                    <a:ext uri="{9D8B030D-6E8A-4147-A177-3AD203B41FA5}">
                      <a16:colId xmlns:a16="http://schemas.microsoft.com/office/drawing/2014/main" val="20004"/>
                    </a:ext>
                  </a:extLst>
                </a:gridCol>
                <a:gridCol w="850075">
                  <a:extLst>
                    <a:ext uri="{9D8B030D-6E8A-4147-A177-3AD203B41FA5}">
                      <a16:colId xmlns:a16="http://schemas.microsoft.com/office/drawing/2014/main" val="20005"/>
                    </a:ext>
                  </a:extLst>
                </a:gridCol>
                <a:gridCol w="917700">
                  <a:extLst>
                    <a:ext uri="{9D8B030D-6E8A-4147-A177-3AD203B41FA5}">
                      <a16:colId xmlns:a16="http://schemas.microsoft.com/office/drawing/2014/main" val="20006"/>
                    </a:ext>
                  </a:extLst>
                </a:gridCol>
                <a:gridCol w="723775">
                  <a:extLst>
                    <a:ext uri="{9D8B030D-6E8A-4147-A177-3AD203B41FA5}">
                      <a16:colId xmlns:a16="http://schemas.microsoft.com/office/drawing/2014/main" val="20007"/>
                    </a:ext>
                  </a:extLst>
                </a:gridCol>
                <a:gridCol w="832475">
                  <a:extLst>
                    <a:ext uri="{9D8B030D-6E8A-4147-A177-3AD203B41FA5}">
                      <a16:colId xmlns:a16="http://schemas.microsoft.com/office/drawing/2014/main" val="20008"/>
                    </a:ext>
                  </a:extLst>
                </a:gridCol>
              </a:tblGrid>
              <a:tr h="200025">
                <a:tc>
                  <a:txBody>
                    <a:bodyPr/>
                    <a:lstStyle/>
                    <a:p>
                      <a:pPr marL="0" lvl="0" indent="0" algn="ctr" rtl="0">
                        <a:lnSpc>
                          <a:spcPct val="115000"/>
                        </a:lnSpc>
                        <a:spcBef>
                          <a:spcPts val="0"/>
                        </a:spcBef>
                        <a:spcAft>
                          <a:spcPts val="0"/>
                        </a:spcAft>
                        <a:buNone/>
                      </a:pPr>
                      <a:r>
                        <a:rPr lang="en" sz="1000" b="1">
                          <a:latin typeface="Nunito"/>
                          <a:ea typeface="Nunito"/>
                          <a:cs typeface="Nunito"/>
                          <a:sym typeface="Nunito"/>
                        </a:rPr>
                        <a:t>Risk No.</a:t>
                      </a:r>
                      <a:endParaRPr sz="1000" b="1">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lvl="0" indent="0" algn="ctr" rtl="0">
                        <a:lnSpc>
                          <a:spcPct val="115000"/>
                        </a:lnSpc>
                        <a:spcBef>
                          <a:spcPts val="0"/>
                        </a:spcBef>
                        <a:spcAft>
                          <a:spcPts val="0"/>
                        </a:spcAft>
                        <a:buNone/>
                      </a:pPr>
                      <a:r>
                        <a:rPr lang="en" sz="1000" b="1">
                          <a:latin typeface="Nunito"/>
                          <a:ea typeface="Nunito"/>
                          <a:cs typeface="Nunito"/>
                          <a:sym typeface="Nunito"/>
                        </a:rPr>
                        <a:t>Subteam</a:t>
                      </a:r>
                      <a:endParaRPr sz="1000" b="1">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lvl="0" indent="0" algn="ctr" rtl="0">
                        <a:lnSpc>
                          <a:spcPct val="115000"/>
                        </a:lnSpc>
                        <a:spcBef>
                          <a:spcPts val="0"/>
                        </a:spcBef>
                        <a:spcAft>
                          <a:spcPts val="0"/>
                        </a:spcAft>
                        <a:buNone/>
                      </a:pPr>
                      <a:r>
                        <a:rPr lang="en" sz="1000" b="1">
                          <a:latin typeface="Nunito"/>
                          <a:ea typeface="Nunito"/>
                          <a:cs typeface="Nunito"/>
                          <a:sym typeface="Nunito"/>
                        </a:rPr>
                        <a:t>Risk</a:t>
                      </a:r>
                      <a:endParaRPr sz="1000" b="1">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lvl="0" indent="0" algn="ctr" rtl="0">
                        <a:lnSpc>
                          <a:spcPct val="115000"/>
                        </a:lnSpc>
                        <a:spcBef>
                          <a:spcPts val="0"/>
                        </a:spcBef>
                        <a:spcAft>
                          <a:spcPts val="0"/>
                        </a:spcAft>
                        <a:buNone/>
                      </a:pPr>
                      <a:r>
                        <a:rPr lang="en" sz="1000" b="1">
                          <a:latin typeface="Nunito"/>
                          <a:ea typeface="Nunito"/>
                          <a:cs typeface="Nunito"/>
                          <a:sym typeface="Nunito"/>
                        </a:rPr>
                        <a:t>Risk Mitigation Strategy</a:t>
                      </a:r>
                      <a:endParaRPr sz="1000" b="1">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lvl="0" indent="0" algn="ctr" rtl="0">
                        <a:lnSpc>
                          <a:spcPct val="115000"/>
                        </a:lnSpc>
                        <a:spcBef>
                          <a:spcPts val="0"/>
                        </a:spcBef>
                        <a:spcAft>
                          <a:spcPts val="0"/>
                        </a:spcAft>
                        <a:buNone/>
                      </a:pPr>
                      <a:r>
                        <a:rPr lang="en" sz="1000" b="1">
                          <a:latin typeface="Nunito"/>
                          <a:ea typeface="Nunito"/>
                          <a:cs typeface="Nunito"/>
                          <a:sym typeface="Nunito"/>
                        </a:rPr>
                        <a:t>CPE</a:t>
                      </a:r>
                      <a:endParaRPr sz="1000" b="1">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lvl="0" indent="0" algn="ctr" rtl="0">
                        <a:lnSpc>
                          <a:spcPct val="115000"/>
                        </a:lnSpc>
                        <a:spcBef>
                          <a:spcPts val="0"/>
                        </a:spcBef>
                        <a:spcAft>
                          <a:spcPts val="0"/>
                        </a:spcAft>
                        <a:buNone/>
                      </a:pPr>
                      <a:r>
                        <a:rPr lang="en" sz="1000" b="1">
                          <a:latin typeface="Nunito"/>
                          <a:ea typeface="Nunito"/>
                          <a:cs typeface="Nunito"/>
                          <a:sym typeface="Nunito"/>
                        </a:rPr>
                        <a:t>Risk Level</a:t>
                      </a:r>
                      <a:endParaRPr sz="1000" b="1">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lvl="0" indent="0" algn="ctr" rtl="0">
                        <a:lnSpc>
                          <a:spcPct val="115000"/>
                        </a:lnSpc>
                        <a:spcBef>
                          <a:spcPts val="0"/>
                        </a:spcBef>
                        <a:spcAft>
                          <a:spcPts val="0"/>
                        </a:spcAft>
                        <a:buNone/>
                      </a:pPr>
                      <a:r>
                        <a:rPr lang="en" sz="1000" b="1">
                          <a:latin typeface="Nunito"/>
                          <a:ea typeface="Nunito"/>
                          <a:cs typeface="Nunito"/>
                          <a:sym typeface="Nunito"/>
                        </a:rPr>
                        <a:t>Likelihood</a:t>
                      </a:r>
                      <a:endParaRPr sz="1000" b="1">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lvl="0" indent="0" algn="ctr" rtl="0">
                        <a:lnSpc>
                          <a:spcPct val="115000"/>
                        </a:lnSpc>
                        <a:spcBef>
                          <a:spcPts val="0"/>
                        </a:spcBef>
                        <a:spcAft>
                          <a:spcPts val="0"/>
                        </a:spcAft>
                        <a:buNone/>
                      </a:pPr>
                      <a:r>
                        <a:rPr lang="en" sz="1000" b="1">
                          <a:latin typeface="Nunito"/>
                          <a:ea typeface="Nunito"/>
                          <a:cs typeface="Nunito"/>
                          <a:sym typeface="Nunito"/>
                        </a:rPr>
                        <a:t>Score</a:t>
                      </a:r>
                      <a:endParaRPr sz="1000" b="1">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lvl="0" indent="0" algn="ctr" rtl="0">
                        <a:lnSpc>
                          <a:spcPct val="115000"/>
                        </a:lnSpc>
                        <a:spcBef>
                          <a:spcPts val="0"/>
                        </a:spcBef>
                        <a:spcAft>
                          <a:spcPts val="0"/>
                        </a:spcAft>
                        <a:buNone/>
                      </a:pPr>
                      <a:r>
                        <a:rPr lang="en" sz="1000" b="1">
                          <a:latin typeface="Nunito"/>
                          <a:ea typeface="Nunito"/>
                          <a:cs typeface="Nunito"/>
                          <a:sym typeface="Nunito"/>
                        </a:rPr>
                        <a:t>After Mitigation</a:t>
                      </a:r>
                      <a:endParaRPr sz="1000" b="1">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extLst>
                  <a:ext uri="{0D108BD9-81ED-4DB2-BD59-A6C34878D82A}">
                    <a16:rowId xmlns:a16="http://schemas.microsoft.com/office/drawing/2014/main" val="10000"/>
                  </a:ext>
                </a:extLst>
              </a:tr>
              <a:tr h="333375">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1</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HR</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Sensors breaking due to impacts with floor or other objects</a:t>
                      </a:r>
                      <a:endParaRPr sz="1000">
                        <a:latin typeface="Nunito"/>
                        <a:ea typeface="Nunito"/>
                        <a:cs typeface="Nunito"/>
                        <a:sym typeface="Nuni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Attatch Ninja-Flex bumpers on the sensors that would</a:t>
                      </a:r>
                      <a:endParaRPr sz="1000">
                        <a:latin typeface="Nunito"/>
                        <a:ea typeface="Nunito"/>
                        <a:cs typeface="Nunito"/>
                        <a:sym typeface="Nuni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E3, E5</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5</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0000"/>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3</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599"/>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8</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361A"/>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4</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5CF6F"/>
                    </a:solidFill>
                  </a:tcPr>
                </a:tc>
                <a:extLst>
                  <a:ext uri="{0D108BD9-81ED-4DB2-BD59-A6C34878D82A}">
                    <a16:rowId xmlns:a16="http://schemas.microsoft.com/office/drawing/2014/main" val="10001"/>
                  </a:ext>
                </a:extLst>
              </a:tr>
              <a:tr h="333375">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2</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HR</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3D-printed physical objects breaking due to impacts with floor and other objects</a:t>
                      </a:r>
                      <a:endParaRPr sz="1000">
                        <a:latin typeface="Nunito"/>
                        <a:ea typeface="Nunito"/>
                        <a:cs typeface="Nunito"/>
                        <a:sym typeface="Nuni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Use Ninja-Flex as the printing material</a:t>
                      </a:r>
                      <a:endParaRPr sz="1000">
                        <a:latin typeface="Nunito"/>
                        <a:ea typeface="Nunito"/>
                        <a:cs typeface="Nunito"/>
                        <a:sym typeface="Nuni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E2, E3, E5</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3</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599"/>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3</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599"/>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6</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A14D"/>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4</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5CF6F"/>
                    </a:solidFill>
                  </a:tcPr>
                </a:tc>
                <a:extLst>
                  <a:ext uri="{0D108BD9-81ED-4DB2-BD59-A6C34878D82A}">
                    <a16:rowId xmlns:a16="http://schemas.microsoft.com/office/drawing/2014/main" val="10002"/>
                  </a:ext>
                </a:extLst>
              </a:tr>
              <a:tr h="333375">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3</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HR</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Battery failure due to fatigue/freak occurances</a:t>
                      </a:r>
                      <a:endParaRPr sz="1000">
                        <a:latin typeface="Nunito"/>
                        <a:ea typeface="Nunito"/>
                        <a:cs typeface="Nunito"/>
                        <a:sym typeface="Nuni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Check battery level of headset before each use, manage charging to avoid overcharging</a:t>
                      </a:r>
                      <a:endParaRPr sz="1000">
                        <a:latin typeface="Nunito"/>
                        <a:ea typeface="Nunito"/>
                        <a:cs typeface="Nunito"/>
                        <a:sym typeface="Nuni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E4</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4</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6734D"/>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1</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7BB8A"/>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5</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D666"/>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4</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5CF6F"/>
                    </a:solidFill>
                  </a:tcPr>
                </a:tc>
                <a:extLst>
                  <a:ext uri="{0D108BD9-81ED-4DB2-BD59-A6C34878D82A}">
                    <a16:rowId xmlns:a16="http://schemas.microsoft.com/office/drawing/2014/main" val="10003"/>
                  </a:ext>
                </a:extLst>
              </a:tr>
              <a:tr h="476250">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4</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HR</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Tool rack falling</a:t>
                      </a:r>
                      <a:endParaRPr sz="1000">
                        <a:latin typeface="Nunito"/>
                        <a:ea typeface="Nunito"/>
                        <a:cs typeface="Nunito"/>
                        <a:sym typeface="Nuni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Fasten tool rack to a wall, widen base to avoid risk of tipping, load weight towards the base to lower position of the center of mass</a:t>
                      </a:r>
                      <a:endParaRPr sz="1000">
                        <a:latin typeface="Nunito"/>
                        <a:ea typeface="Nunito"/>
                        <a:cs typeface="Nunito"/>
                        <a:sym typeface="Nuni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E2, E5</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2</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BD091"/>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2</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BD091"/>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4</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5CF6F"/>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3</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BC878"/>
                    </a:solidFill>
                  </a:tcPr>
                </a:tc>
                <a:extLst>
                  <a:ext uri="{0D108BD9-81ED-4DB2-BD59-A6C34878D82A}">
                    <a16:rowId xmlns:a16="http://schemas.microsoft.com/office/drawing/2014/main" val="10004"/>
                  </a:ext>
                </a:extLst>
              </a:tr>
              <a:tr h="476250">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5</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HR</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Tool rack harming user</a:t>
                      </a:r>
                      <a:endParaRPr sz="1000">
                        <a:latin typeface="Nunito"/>
                        <a:ea typeface="Nunito"/>
                        <a:cs typeface="Nunito"/>
                        <a:sym typeface="Nuni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"Baby proof" the physical model of the tool rack, eliminate sharp edges, sand any wood to avoid splinters</a:t>
                      </a:r>
                      <a:endParaRPr sz="1000">
                        <a:latin typeface="Nunito"/>
                        <a:ea typeface="Nunito"/>
                        <a:cs typeface="Nunito"/>
                        <a:sym typeface="Nuni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E2, E5</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2</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BD091"/>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1</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7BB8A"/>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3</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BC878"/>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3</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BC878"/>
                    </a:solidFill>
                  </a:tcPr>
                </a:tc>
                <a:extLst>
                  <a:ext uri="{0D108BD9-81ED-4DB2-BD59-A6C34878D82A}">
                    <a16:rowId xmlns:a16="http://schemas.microsoft.com/office/drawing/2014/main" val="10005"/>
                  </a:ext>
                </a:extLst>
              </a:tr>
            </a:tbl>
          </a:graphicData>
        </a:graphic>
      </p:graphicFrame>
      <p:sp>
        <p:nvSpPr>
          <p:cNvPr id="1867" name="Google Shape;1867;p158">
            <a:hlinkClick r:id="rId3"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871"/>
        <p:cNvGrpSpPr/>
        <p:nvPr/>
      </p:nvGrpSpPr>
      <p:grpSpPr>
        <a:xfrm>
          <a:off x="0" y="0"/>
          <a:ext cx="0" cy="0"/>
          <a:chOff x="0" y="0"/>
          <a:chExt cx="0" cy="0"/>
        </a:xfrm>
      </p:grpSpPr>
      <p:sp>
        <p:nvSpPr>
          <p:cNvPr id="1872" name="Google Shape;1872;p1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Risks</a:t>
            </a:r>
            <a:endParaRPr/>
          </a:p>
        </p:txBody>
      </p:sp>
      <p:sp>
        <p:nvSpPr>
          <p:cNvPr id="1873" name="Google Shape;1873;p1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118</a:t>
            </a:fld>
            <a:endParaRPr/>
          </a:p>
        </p:txBody>
      </p:sp>
      <p:graphicFrame>
        <p:nvGraphicFramePr>
          <p:cNvPr id="1874" name="Google Shape;1874;p159"/>
          <p:cNvGraphicFramePr/>
          <p:nvPr/>
        </p:nvGraphicFramePr>
        <p:xfrm>
          <a:off x="182300" y="1135700"/>
          <a:ext cx="3000000" cy="3000000"/>
        </p:xfrm>
        <a:graphic>
          <a:graphicData uri="http://schemas.openxmlformats.org/drawingml/2006/table">
            <a:tbl>
              <a:tblPr>
                <a:noFill/>
                <a:tableStyleId>{33122EFE-3A88-4F2C-8FC1-B2E91DAECA11}</a:tableStyleId>
              </a:tblPr>
              <a:tblGrid>
                <a:gridCol w="1008400">
                  <a:extLst>
                    <a:ext uri="{9D8B030D-6E8A-4147-A177-3AD203B41FA5}">
                      <a16:colId xmlns:a16="http://schemas.microsoft.com/office/drawing/2014/main" val="20000"/>
                    </a:ext>
                  </a:extLst>
                </a:gridCol>
                <a:gridCol w="602300">
                  <a:extLst>
                    <a:ext uri="{9D8B030D-6E8A-4147-A177-3AD203B41FA5}">
                      <a16:colId xmlns:a16="http://schemas.microsoft.com/office/drawing/2014/main" val="20001"/>
                    </a:ext>
                  </a:extLst>
                </a:gridCol>
                <a:gridCol w="2690925">
                  <a:extLst>
                    <a:ext uri="{9D8B030D-6E8A-4147-A177-3AD203B41FA5}">
                      <a16:colId xmlns:a16="http://schemas.microsoft.com/office/drawing/2014/main" val="20002"/>
                    </a:ext>
                  </a:extLst>
                </a:gridCol>
                <a:gridCol w="2228125">
                  <a:extLst>
                    <a:ext uri="{9D8B030D-6E8A-4147-A177-3AD203B41FA5}">
                      <a16:colId xmlns:a16="http://schemas.microsoft.com/office/drawing/2014/main" val="20003"/>
                    </a:ext>
                  </a:extLst>
                </a:gridCol>
                <a:gridCol w="515550">
                  <a:extLst>
                    <a:ext uri="{9D8B030D-6E8A-4147-A177-3AD203B41FA5}">
                      <a16:colId xmlns:a16="http://schemas.microsoft.com/office/drawing/2014/main" val="20004"/>
                    </a:ext>
                  </a:extLst>
                </a:gridCol>
                <a:gridCol w="342500">
                  <a:extLst>
                    <a:ext uri="{9D8B030D-6E8A-4147-A177-3AD203B41FA5}">
                      <a16:colId xmlns:a16="http://schemas.microsoft.com/office/drawing/2014/main" val="20005"/>
                    </a:ext>
                  </a:extLst>
                </a:gridCol>
                <a:gridCol w="325150">
                  <a:extLst>
                    <a:ext uri="{9D8B030D-6E8A-4147-A177-3AD203B41FA5}">
                      <a16:colId xmlns:a16="http://schemas.microsoft.com/office/drawing/2014/main" val="20006"/>
                    </a:ext>
                  </a:extLst>
                </a:gridCol>
                <a:gridCol w="471900">
                  <a:extLst>
                    <a:ext uri="{9D8B030D-6E8A-4147-A177-3AD203B41FA5}">
                      <a16:colId xmlns:a16="http://schemas.microsoft.com/office/drawing/2014/main" val="20007"/>
                    </a:ext>
                  </a:extLst>
                </a:gridCol>
                <a:gridCol w="452725">
                  <a:extLst>
                    <a:ext uri="{9D8B030D-6E8A-4147-A177-3AD203B41FA5}">
                      <a16:colId xmlns:a16="http://schemas.microsoft.com/office/drawing/2014/main" val="20008"/>
                    </a:ext>
                  </a:extLst>
                </a:gridCol>
              </a:tblGrid>
              <a:tr h="480750">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6</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HR</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Physical tools harming user</a:t>
                      </a:r>
                      <a:endParaRPr sz="1000">
                        <a:latin typeface="Nunito"/>
                        <a:ea typeface="Nunito"/>
                        <a:cs typeface="Nunito"/>
                        <a:sym typeface="Nuni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"Baby proof" the physical model of the tools, eliminate sharp edges, sand any wood to avoid splinters</a:t>
                      </a:r>
                      <a:endParaRPr sz="1000">
                        <a:latin typeface="Nunito"/>
                        <a:ea typeface="Nunito"/>
                        <a:cs typeface="Nunito"/>
                        <a:sym typeface="Nuni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E2, E5</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2</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BD091"/>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1</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7BB8A"/>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3</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BC878"/>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3</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BC878"/>
                    </a:solidFill>
                  </a:tcPr>
                </a:tc>
                <a:extLst>
                  <a:ext uri="{0D108BD9-81ED-4DB2-BD59-A6C34878D82A}">
                    <a16:rowId xmlns:a16="http://schemas.microsoft.com/office/drawing/2014/main" val="10000"/>
                  </a:ext>
                </a:extLst>
              </a:tr>
              <a:tr h="331550">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7</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HR</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Lack of communication from sensors due to physical interference</a:t>
                      </a:r>
                      <a:endParaRPr sz="1000">
                        <a:latin typeface="Nunito"/>
                        <a:ea typeface="Nunito"/>
                        <a:cs typeface="Nunito"/>
                        <a:sym typeface="Nuni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Minimize physical barriers between sensors and the receivers</a:t>
                      </a:r>
                      <a:endParaRPr sz="1000">
                        <a:latin typeface="Nunito"/>
                        <a:ea typeface="Nunito"/>
                        <a:cs typeface="Nunito"/>
                        <a:sym typeface="Nuni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E3</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4</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6734D"/>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3</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599"/>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7</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66B33"/>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4</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5CF6F"/>
                    </a:solidFill>
                  </a:tcPr>
                </a:tc>
                <a:extLst>
                  <a:ext uri="{0D108BD9-81ED-4DB2-BD59-A6C34878D82A}">
                    <a16:rowId xmlns:a16="http://schemas.microsoft.com/office/drawing/2014/main" val="10001"/>
                  </a:ext>
                </a:extLst>
              </a:tr>
              <a:tr h="331550">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8</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HR</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Obstructing RF interference between the dongles</a:t>
                      </a:r>
                      <a:endParaRPr sz="1000">
                        <a:latin typeface="Nunito"/>
                        <a:ea typeface="Nunito"/>
                        <a:cs typeface="Nunito"/>
                        <a:sym typeface="Nuni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Ensure the dongles are far enough apart to minimize impact</a:t>
                      </a:r>
                      <a:endParaRPr sz="1000">
                        <a:latin typeface="Nunito"/>
                        <a:ea typeface="Nunito"/>
                        <a:cs typeface="Nunito"/>
                        <a:sym typeface="Nuni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E2, E3</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4</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6734D"/>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4</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6734D"/>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8</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361A"/>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6</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A14D"/>
                    </a:solidFill>
                  </a:tcPr>
                </a:tc>
                <a:extLst>
                  <a:ext uri="{0D108BD9-81ED-4DB2-BD59-A6C34878D82A}">
                    <a16:rowId xmlns:a16="http://schemas.microsoft.com/office/drawing/2014/main" val="10002"/>
                  </a:ext>
                </a:extLst>
              </a:tr>
              <a:tr h="1226725">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9</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VR</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Unknowns with Vive tracker integration. (quantity of Vive trackers may reduce simulatiuon performance, Accurcy of trackers will cause misallignment with the physical obejct and the virtual one, Computational Load, Compatability with the oculus, number of trackers unity can support. )</a:t>
                      </a:r>
                      <a:endParaRPr sz="1000">
                        <a:latin typeface="Nunito"/>
                        <a:ea typeface="Nunito"/>
                        <a:cs typeface="Nunito"/>
                        <a:sym typeface="Nuni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Reduce the number of used sensors to prevent major performance declinations; try to realisitically maximize object sizes such that the misalignment is not as impactful to the user during object interactions in the training simulation</a:t>
                      </a:r>
                      <a:endParaRPr sz="1000">
                        <a:latin typeface="Nunito"/>
                        <a:ea typeface="Nunito"/>
                        <a:cs typeface="Nunito"/>
                        <a:sym typeface="Nuni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E1</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5</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0000"/>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5</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0000"/>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10</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0000"/>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6</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A14D"/>
                    </a:solidFill>
                  </a:tcPr>
                </a:tc>
                <a:extLst>
                  <a:ext uri="{0D108BD9-81ED-4DB2-BD59-A6C34878D82A}">
                    <a16:rowId xmlns:a16="http://schemas.microsoft.com/office/drawing/2014/main" val="10003"/>
                  </a:ext>
                </a:extLst>
              </a:tr>
              <a:tr h="928350">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10</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VR</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Deltas in physical object location and vr sim presentation of the physical objects location.</a:t>
                      </a:r>
                      <a:endParaRPr sz="1000">
                        <a:latin typeface="Nunito"/>
                        <a:ea typeface="Nunito"/>
                        <a:cs typeface="Nunito"/>
                        <a:sym typeface="Nuni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Ensure that objects are initially in place before starting the simulation, following pre-marked locations that match up in the VR display, additionally maximize object sizes such that the deltas are a lower percent of total object size</a:t>
                      </a:r>
                      <a:endParaRPr sz="1000">
                        <a:latin typeface="Nunito"/>
                        <a:ea typeface="Nunito"/>
                        <a:cs typeface="Nunito"/>
                        <a:sym typeface="Nuni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E1</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1</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7BB8A"/>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4</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6734D"/>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5</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D666"/>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4</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5CF6F"/>
                    </a:solidFill>
                  </a:tcPr>
                </a:tc>
                <a:extLst>
                  <a:ext uri="{0D108BD9-81ED-4DB2-BD59-A6C34878D82A}">
                    <a16:rowId xmlns:a16="http://schemas.microsoft.com/office/drawing/2014/main" val="10004"/>
                  </a:ext>
                </a:extLst>
              </a:tr>
            </a:tbl>
          </a:graphicData>
        </a:graphic>
      </p:graphicFrame>
      <p:sp>
        <p:nvSpPr>
          <p:cNvPr id="1875" name="Google Shape;1875;p159">
            <a:hlinkClick r:id="rId3"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879"/>
        <p:cNvGrpSpPr/>
        <p:nvPr/>
      </p:nvGrpSpPr>
      <p:grpSpPr>
        <a:xfrm>
          <a:off x="0" y="0"/>
          <a:ext cx="0" cy="0"/>
          <a:chOff x="0" y="0"/>
          <a:chExt cx="0" cy="0"/>
        </a:xfrm>
      </p:grpSpPr>
      <p:sp>
        <p:nvSpPr>
          <p:cNvPr id="1880" name="Google Shape;1880;p160"/>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Risks</a:t>
            </a:r>
            <a:endParaRPr/>
          </a:p>
        </p:txBody>
      </p:sp>
      <p:sp>
        <p:nvSpPr>
          <p:cNvPr id="1881" name="Google Shape;1881;p1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119</a:t>
            </a:fld>
            <a:endParaRPr/>
          </a:p>
        </p:txBody>
      </p:sp>
      <p:graphicFrame>
        <p:nvGraphicFramePr>
          <p:cNvPr id="1882" name="Google Shape;1882;p160"/>
          <p:cNvGraphicFramePr/>
          <p:nvPr/>
        </p:nvGraphicFramePr>
        <p:xfrm>
          <a:off x="137625" y="894150"/>
          <a:ext cx="3000000" cy="3000000"/>
        </p:xfrm>
        <a:graphic>
          <a:graphicData uri="http://schemas.openxmlformats.org/drawingml/2006/table">
            <a:tbl>
              <a:tblPr>
                <a:noFill/>
                <a:tableStyleId>{33122EFE-3A88-4F2C-8FC1-B2E91DAECA11}</a:tableStyleId>
              </a:tblPr>
              <a:tblGrid>
                <a:gridCol w="455775">
                  <a:extLst>
                    <a:ext uri="{9D8B030D-6E8A-4147-A177-3AD203B41FA5}">
                      <a16:colId xmlns:a16="http://schemas.microsoft.com/office/drawing/2014/main" val="20000"/>
                    </a:ext>
                  </a:extLst>
                </a:gridCol>
                <a:gridCol w="520450">
                  <a:extLst>
                    <a:ext uri="{9D8B030D-6E8A-4147-A177-3AD203B41FA5}">
                      <a16:colId xmlns:a16="http://schemas.microsoft.com/office/drawing/2014/main" val="20001"/>
                    </a:ext>
                  </a:extLst>
                </a:gridCol>
                <a:gridCol w="1396100">
                  <a:extLst>
                    <a:ext uri="{9D8B030D-6E8A-4147-A177-3AD203B41FA5}">
                      <a16:colId xmlns:a16="http://schemas.microsoft.com/office/drawing/2014/main" val="20002"/>
                    </a:ext>
                  </a:extLst>
                </a:gridCol>
                <a:gridCol w="4225750">
                  <a:extLst>
                    <a:ext uri="{9D8B030D-6E8A-4147-A177-3AD203B41FA5}">
                      <a16:colId xmlns:a16="http://schemas.microsoft.com/office/drawing/2014/main" val="20003"/>
                    </a:ext>
                  </a:extLst>
                </a:gridCol>
                <a:gridCol w="638025">
                  <a:extLst>
                    <a:ext uri="{9D8B030D-6E8A-4147-A177-3AD203B41FA5}">
                      <a16:colId xmlns:a16="http://schemas.microsoft.com/office/drawing/2014/main" val="20004"/>
                    </a:ext>
                  </a:extLst>
                </a:gridCol>
                <a:gridCol w="385675">
                  <a:extLst>
                    <a:ext uri="{9D8B030D-6E8A-4147-A177-3AD203B41FA5}">
                      <a16:colId xmlns:a16="http://schemas.microsoft.com/office/drawing/2014/main" val="20005"/>
                    </a:ext>
                  </a:extLst>
                </a:gridCol>
                <a:gridCol w="423600">
                  <a:extLst>
                    <a:ext uri="{9D8B030D-6E8A-4147-A177-3AD203B41FA5}">
                      <a16:colId xmlns:a16="http://schemas.microsoft.com/office/drawing/2014/main" val="20006"/>
                    </a:ext>
                  </a:extLst>
                </a:gridCol>
                <a:gridCol w="437975">
                  <a:extLst>
                    <a:ext uri="{9D8B030D-6E8A-4147-A177-3AD203B41FA5}">
                      <a16:colId xmlns:a16="http://schemas.microsoft.com/office/drawing/2014/main" val="20007"/>
                    </a:ext>
                  </a:extLst>
                </a:gridCol>
                <a:gridCol w="385400">
                  <a:extLst>
                    <a:ext uri="{9D8B030D-6E8A-4147-A177-3AD203B41FA5}">
                      <a16:colId xmlns:a16="http://schemas.microsoft.com/office/drawing/2014/main" val="20008"/>
                    </a:ext>
                  </a:extLst>
                </a:gridCol>
              </a:tblGrid>
              <a:tr h="1064650">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11</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VR</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Motion Sickness caused by the VR headset/display.</a:t>
                      </a:r>
                      <a:endParaRPr sz="1000">
                        <a:latin typeface="Nunito"/>
                        <a:ea typeface="Nunito"/>
                        <a:cs typeface="Nunito"/>
                        <a:sym typeface="Nuni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Pre-screen users with a survey to determine user susceptibility to motion sickness; by staying above our requirement-stated FPS, we can minimize the probability that the user will suffer motion sickness; constant communication available between user and simulation team to stop simulation before severe motion sickness occurs</a:t>
                      </a:r>
                      <a:endParaRPr sz="1000">
                        <a:latin typeface="Nunito"/>
                        <a:ea typeface="Nunito"/>
                        <a:cs typeface="Nunito"/>
                        <a:sym typeface="Nuni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E2, E5</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3</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599"/>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3</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599"/>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6</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A14D"/>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4</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5CF6F"/>
                    </a:solidFill>
                  </a:tcPr>
                </a:tc>
                <a:extLst>
                  <a:ext uri="{0D108BD9-81ED-4DB2-BD59-A6C34878D82A}">
                    <a16:rowId xmlns:a16="http://schemas.microsoft.com/office/drawing/2014/main" val="10000"/>
                  </a:ext>
                </a:extLst>
              </a:tr>
              <a:tr h="844425">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12</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VR</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Wire-tripping and equipment damage due to integration methods between system components</a:t>
                      </a:r>
                      <a:endParaRPr sz="1000">
                        <a:latin typeface="Nunito"/>
                        <a:ea typeface="Nunito"/>
                        <a:cs typeface="Nunito"/>
                        <a:sym typeface="Nuni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Effective wire management, as well as a "shadowing" person to hold the trailing wires to ensure that they do not get caught around other aspects of the simulation, and additionally ensures that the user does not trip over the wires</a:t>
                      </a:r>
                      <a:endParaRPr sz="1000">
                        <a:latin typeface="Nunito"/>
                        <a:ea typeface="Nunito"/>
                        <a:cs typeface="Nunito"/>
                        <a:sym typeface="Nuni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E2. E4, E5</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2</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BD091"/>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4</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6734D"/>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6</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A14D"/>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3</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BC878"/>
                    </a:solidFill>
                  </a:tcPr>
                </a:tc>
                <a:extLst>
                  <a:ext uri="{0D108BD9-81ED-4DB2-BD59-A6C34878D82A}">
                    <a16:rowId xmlns:a16="http://schemas.microsoft.com/office/drawing/2014/main" val="10001"/>
                  </a:ext>
                </a:extLst>
              </a:tr>
              <a:tr h="553600">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13</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VR</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User harm during initial testing for carrying out V&amp;V methods</a:t>
                      </a:r>
                      <a:endParaRPr sz="1000">
                        <a:latin typeface="Nunito"/>
                        <a:ea typeface="Nunito"/>
                        <a:cs typeface="Nunito"/>
                        <a:sym typeface="Nuni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Carefully follow V&amp;V method procedures to eliminate as much risk to the user's health as possible; V&amp;V without user whenever possible, until effects of test are known</a:t>
                      </a:r>
                      <a:endParaRPr sz="1000">
                        <a:latin typeface="Nunito"/>
                        <a:ea typeface="Nunito"/>
                        <a:cs typeface="Nunito"/>
                        <a:sym typeface="Nuni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E4</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5</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0000"/>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2</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BD091"/>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7</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66B33"/>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5</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D666"/>
                    </a:solidFill>
                  </a:tcPr>
                </a:tc>
                <a:extLst>
                  <a:ext uri="{0D108BD9-81ED-4DB2-BD59-A6C34878D82A}">
                    <a16:rowId xmlns:a16="http://schemas.microsoft.com/office/drawing/2014/main" val="10002"/>
                  </a:ext>
                </a:extLst>
              </a:tr>
              <a:tr h="844425">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14</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VR</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Poor communication between the user and the training team supervising the simulation</a:t>
                      </a:r>
                      <a:endParaRPr sz="1000">
                        <a:latin typeface="Nunito"/>
                        <a:ea typeface="Nunito"/>
                        <a:cs typeface="Nunito"/>
                        <a:sym typeface="Nuni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Establish a short list of code words/safe words to ensure quick action during any emergency situations</a:t>
                      </a:r>
                      <a:endParaRPr sz="1000">
                        <a:latin typeface="Nunito"/>
                        <a:ea typeface="Nunito"/>
                        <a:cs typeface="Nunito"/>
                        <a:sym typeface="Nuni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E4</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3</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599"/>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2</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BD091"/>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5</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D666"/>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2</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1C181"/>
                    </a:solidFill>
                  </a:tcPr>
                </a:tc>
                <a:extLst>
                  <a:ext uri="{0D108BD9-81ED-4DB2-BD59-A6C34878D82A}">
                    <a16:rowId xmlns:a16="http://schemas.microsoft.com/office/drawing/2014/main" val="10003"/>
                  </a:ext>
                </a:extLst>
              </a:tr>
              <a:tr h="682725">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15</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VR</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User tripping over objects in the play area.</a:t>
                      </a:r>
                      <a:endParaRPr sz="1000">
                        <a:latin typeface="Nunito"/>
                        <a:ea typeface="Nunito"/>
                        <a:cs typeface="Nunito"/>
                        <a:sym typeface="Nuni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By having the physical objects in the positions that are mirrored through the VR display, we can eliminate tripping over other physical objects; additionally, the spotter aforementioned holding tee user's trailing wires can warn the user</a:t>
                      </a:r>
                      <a:endParaRPr sz="1000">
                        <a:latin typeface="Nunito"/>
                        <a:ea typeface="Nunito"/>
                        <a:cs typeface="Nunito"/>
                        <a:sym typeface="Nuni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E5</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3</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599"/>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3</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599"/>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6</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A14D"/>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3</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BC878"/>
                    </a:solidFill>
                  </a:tcPr>
                </a:tc>
                <a:extLst>
                  <a:ext uri="{0D108BD9-81ED-4DB2-BD59-A6C34878D82A}">
                    <a16:rowId xmlns:a16="http://schemas.microsoft.com/office/drawing/2014/main" val="10004"/>
                  </a:ext>
                </a:extLst>
              </a:tr>
            </a:tbl>
          </a:graphicData>
        </a:graphic>
      </p:graphicFrame>
      <p:sp>
        <p:nvSpPr>
          <p:cNvPr id="1883" name="Google Shape;1883;p160">
            <a:hlinkClick r:id="rId3"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pic>
        <p:nvPicPr>
          <p:cNvPr id="396" name="Google Shape;396;p5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0"/>
            <a:ext cx="2424649" cy="2312026"/>
          </a:xfrm>
          <a:prstGeom prst="rect">
            <a:avLst/>
          </a:prstGeom>
          <a:noFill/>
          <a:ln>
            <a:noFill/>
          </a:ln>
        </p:spPr>
      </p:pic>
      <p:pic>
        <p:nvPicPr>
          <p:cNvPr id="397" name="Google Shape;397;p53"/>
          <p:cNvPicPr preferRelativeResize="0"/>
          <p:nvPr/>
        </p:nvPicPr>
        <p:blipFill>
          <a:blip r:embed="rId4">
            <a:alphaModFix/>
          </a:blip>
          <a:stretch>
            <a:fillRect/>
          </a:stretch>
        </p:blipFill>
        <p:spPr>
          <a:xfrm>
            <a:off x="5598625" y="942983"/>
            <a:ext cx="3238500" cy="3257550"/>
          </a:xfrm>
          <a:prstGeom prst="rect">
            <a:avLst/>
          </a:prstGeom>
          <a:noFill/>
          <a:ln>
            <a:noFill/>
          </a:ln>
        </p:spPr>
      </p:pic>
      <p:sp>
        <p:nvSpPr>
          <p:cNvPr id="398" name="Google Shape;398;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pic>
        <p:nvPicPr>
          <p:cNvPr id="399" name="Google Shape;399;p5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pic>
        <p:nvPicPr>
          <p:cNvPr id="400" name="Google Shape;400;p53">
            <a:hlinkClick r:id="rId6" action="ppaction://hlinksldjump"/>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sp>
        <p:nvSpPr>
          <p:cNvPr id="401" name="Google Shape;401;p53"/>
          <p:cNvSpPr txBox="1"/>
          <p:nvPr/>
        </p:nvSpPr>
        <p:spPr>
          <a:xfrm>
            <a:off x="8113642" y="1828575"/>
            <a:ext cx="198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Nunito"/>
                <a:ea typeface="Nunito"/>
                <a:cs typeface="Nunito"/>
                <a:sym typeface="Nunito"/>
              </a:rPr>
              <a:t>)</a:t>
            </a:r>
            <a:endParaRPr sz="1500">
              <a:latin typeface="Nunito"/>
              <a:ea typeface="Nunito"/>
              <a:cs typeface="Nunito"/>
              <a:sym typeface="Nunito"/>
            </a:endParaRPr>
          </a:p>
        </p:txBody>
      </p:sp>
      <p:sp>
        <p:nvSpPr>
          <p:cNvPr id="402" name="Google Shape;402;p53" descr="Timeline background shape"/>
          <p:cNvSpPr/>
          <p:nvPr/>
        </p:nvSpPr>
        <p:spPr>
          <a:xfrm>
            <a:off x="3468851" y="4868575"/>
            <a:ext cx="12054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VI: Budget</a:t>
            </a:r>
            <a:endParaRPr sz="900" i="0" u="none" strike="noStrike" cap="none">
              <a:solidFill>
                <a:schemeClr val="dk1"/>
              </a:solidFill>
              <a:latin typeface="Nunito"/>
              <a:ea typeface="Nunito"/>
              <a:cs typeface="Nunito"/>
              <a:sym typeface="Nunito"/>
            </a:endParaRPr>
          </a:p>
        </p:txBody>
      </p:sp>
      <p:sp>
        <p:nvSpPr>
          <p:cNvPr id="403" name="Google Shape;403;p53" descr="Timeline background shape"/>
          <p:cNvSpPr/>
          <p:nvPr/>
        </p:nvSpPr>
        <p:spPr>
          <a:xfrm>
            <a:off x="2206275" y="4868575"/>
            <a:ext cx="14655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 Test Readiness</a:t>
            </a:r>
            <a:endParaRPr sz="900" i="0" u="none" strike="noStrike" cap="none">
              <a:solidFill>
                <a:schemeClr val="dk1"/>
              </a:solidFill>
              <a:latin typeface="Nunito"/>
              <a:ea typeface="Nunito"/>
              <a:cs typeface="Nunito"/>
              <a:sym typeface="Nunito"/>
            </a:endParaRPr>
          </a:p>
        </p:txBody>
      </p:sp>
      <p:sp>
        <p:nvSpPr>
          <p:cNvPr id="404" name="Google Shape;404;p53" descr="Timeline background shape"/>
          <p:cNvSpPr/>
          <p:nvPr/>
        </p:nvSpPr>
        <p:spPr>
          <a:xfrm>
            <a:off x="1024139" y="4868575"/>
            <a:ext cx="13323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IV: Schedule</a:t>
            </a:r>
            <a:endParaRPr sz="900" i="0" u="none" strike="noStrike" cap="none">
              <a:solidFill>
                <a:schemeClr val="dk1"/>
              </a:solidFill>
              <a:latin typeface="Nunito"/>
              <a:ea typeface="Nunito"/>
              <a:cs typeface="Nunito"/>
              <a:sym typeface="Nunito"/>
            </a:endParaRPr>
          </a:p>
        </p:txBody>
      </p:sp>
      <p:sp>
        <p:nvSpPr>
          <p:cNvPr id="405" name="Google Shape;405;p53" descr="Timeline background shape"/>
          <p:cNvSpPr/>
          <p:nvPr/>
        </p:nvSpPr>
        <p:spPr>
          <a:xfrm>
            <a:off x="0" y="4868563"/>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 Overview</a:t>
            </a:r>
            <a:endParaRPr sz="900" i="0" u="none" strike="noStrike" cap="none">
              <a:solidFill>
                <a:schemeClr val="lt1"/>
              </a:solidFill>
              <a:latin typeface="Nunito"/>
              <a:ea typeface="Nunito"/>
              <a:cs typeface="Nunito"/>
              <a:sym typeface="Nunito"/>
            </a:endParaRPr>
          </a:p>
        </p:txBody>
      </p:sp>
      <p:pic>
        <p:nvPicPr>
          <p:cNvPr id="406" name="Google Shape;406;p53"/>
          <p:cNvPicPr preferRelativeResize="0"/>
          <p:nvPr/>
        </p:nvPicPr>
        <p:blipFill>
          <a:blip r:embed="rId8">
            <a:alphaModFix/>
          </a:blip>
          <a:stretch>
            <a:fillRect/>
          </a:stretch>
        </p:blipFill>
        <p:spPr>
          <a:xfrm>
            <a:off x="6548900" y="1157550"/>
            <a:ext cx="1271675" cy="276475"/>
          </a:xfrm>
          <a:prstGeom prst="rect">
            <a:avLst/>
          </a:prstGeom>
          <a:noFill/>
          <a:ln>
            <a:noFill/>
          </a:ln>
        </p:spPr>
      </p:pic>
      <p:pic>
        <p:nvPicPr>
          <p:cNvPr id="407" name="Google Shape;407;p53"/>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1615725" y="79950"/>
            <a:ext cx="508275" cy="101650"/>
          </a:xfrm>
          <a:prstGeom prst="rect">
            <a:avLst/>
          </a:prstGeom>
          <a:noFill/>
          <a:ln>
            <a:noFill/>
          </a:ln>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887"/>
        <p:cNvGrpSpPr/>
        <p:nvPr/>
      </p:nvGrpSpPr>
      <p:grpSpPr>
        <a:xfrm>
          <a:off x="0" y="0"/>
          <a:ext cx="0" cy="0"/>
          <a:chOff x="0" y="0"/>
          <a:chExt cx="0" cy="0"/>
        </a:xfrm>
      </p:grpSpPr>
      <p:sp>
        <p:nvSpPr>
          <p:cNvPr id="1888" name="Google Shape;1888;p161"/>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Risks</a:t>
            </a:r>
            <a:endParaRPr/>
          </a:p>
        </p:txBody>
      </p:sp>
      <p:sp>
        <p:nvSpPr>
          <p:cNvPr id="1889" name="Google Shape;1889;p1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120</a:t>
            </a:fld>
            <a:endParaRPr/>
          </a:p>
        </p:txBody>
      </p:sp>
      <p:graphicFrame>
        <p:nvGraphicFramePr>
          <p:cNvPr id="1890" name="Google Shape;1890;p161"/>
          <p:cNvGraphicFramePr/>
          <p:nvPr/>
        </p:nvGraphicFramePr>
        <p:xfrm>
          <a:off x="152400" y="729100"/>
          <a:ext cx="3000000" cy="3000000"/>
        </p:xfrm>
        <a:graphic>
          <a:graphicData uri="http://schemas.openxmlformats.org/drawingml/2006/table">
            <a:tbl>
              <a:tblPr>
                <a:noFill/>
                <a:tableStyleId>{33122EFE-3A88-4F2C-8FC1-B2E91DAECA11}</a:tableStyleId>
              </a:tblPr>
              <a:tblGrid>
                <a:gridCol w="434225">
                  <a:extLst>
                    <a:ext uri="{9D8B030D-6E8A-4147-A177-3AD203B41FA5}">
                      <a16:colId xmlns:a16="http://schemas.microsoft.com/office/drawing/2014/main" val="20000"/>
                    </a:ext>
                  </a:extLst>
                </a:gridCol>
                <a:gridCol w="470175">
                  <a:extLst>
                    <a:ext uri="{9D8B030D-6E8A-4147-A177-3AD203B41FA5}">
                      <a16:colId xmlns:a16="http://schemas.microsoft.com/office/drawing/2014/main" val="20001"/>
                    </a:ext>
                  </a:extLst>
                </a:gridCol>
                <a:gridCol w="2803975">
                  <a:extLst>
                    <a:ext uri="{9D8B030D-6E8A-4147-A177-3AD203B41FA5}">
                      <a16:colId xmlns:a16="http://schemas.microsoft.com/office/drawing/2014/main" val="20002"/>
                    </a:ext>
                  </a:extLst>
                </a:gridCol>
                <a:gridCol w="3342225">
                  <a:extLst>
                    <a:ext uri="{9D8B030D-6E8A-4147-A177-3AD203B41FA5}">
                      <a16:colId xmlns:a16="http://schemas.microsoft.com/office/drawing/2014/main" val="20003"/>
                    </a:ext>
                  </a:extLst>
                </a:gridCol>
                <a:gridCol w="537475">
                  <a:extLst>
                    <a:ext uri="{9D8B030D-6E8A-4147-A177-3AD203B41FA5}">
                      <a16:colId xmlns:a16="http://schemas.microsoft.com/office/drawing/2014/main" val="20004"/>
                    </a:ext>
                  </a:extLst>
                </a:gridCol>
                <a:gridCol w="321000">
                  <a:extLst>
                    <a:ext uri="{9D8B030D-6E8A-4147-A177-3AD203B41FA5}">
                      <a16:colId xmlns:a16="http://schemas.microsoft.com/office/drawing/2014/main" val="20005"/>
                    </a:ext>
                  </a:extLst>
                </a:gridCol>
                <a:gridCol w="294325">
                  <a:extLst>
                    <a:ext uri="{9D8B030D-6E8A-4147-A177-3AD203B41FA5}">
                      <a16:colId xmlns:a16="http://schemas.microsoft.com/office/drawing/2014/main" val="20006"/>
                    </a:ext>
                  </a:extLst>
                </a:gridCol>
                <a:gridCol w="344600">
                  <a:extLst>
                    <a:ext uri="{9D8B030D-6E8A-4147-A177-3AD203B41FA5}">
                      <a16:colId xmlns:a16="http://schemas.microsoft.com/office/drawing/2014/main" val="20007"/>
                    </a:ext>
                  </a:extLst>
                </a:gridCol>
                <a:gridCol w="320750">
                  <a:extLst>
                    <a:ext uri="{9D8B030D-6E8A-4147-A177-3AD203B41FA5}">
                      <a16:colId xmlns:a16="http://schemas.microsoft.com/office/drawing/2014/main" val="20008"/>
                    </a:ext>
                  </a:extLst>
                </a:gridCol>
              </a:tblGrid>
              <a:tr h="650900">
                <a:tc>
                  <a:txBody>
                    <a:bodyPr/>
                    <a:lstStyle/>
                    <a:p>
                      <a:pPr marL="0" lvl="0" indent="0" algn="ctr" rtl="0">
                        <a:lnSpc>
                          <a:spcPct val="115000"/>
                        </a:lnSpc>
                        <a:spcBef>
                          <a:spcPts val="0"/>
                        </a:spcBef>
                        <a:spcAft>
                          <a:spcPts val="0"/>
                        </a:spcAft>
                        <a:buNone/>
                      </a:pPr>
                      <a:r>
                        <a:rPr lang="en" sz="900">
                          <a:latin typeface="Nunito"/>
                          <a:ea typeface="Nunito"/>
                          <a:cs typeface="Nunito"/>
                          <a:sym typeface="Nunito"/>
                        </a:rPr>
                        <a:t>16</a:t>
                      </a:r>
                      <a:endParaRPr sz="9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Nunito"/>
                          <a:ea typeface="Nunito"/>
                          <a:cs typeface="Nunito"/>
                          <a:sym typeface="Nunito"/>
                        </a:rPr>
                        <a:t>IT</a:t>
                      </a:r>
                      <a:endParaRPr sz="9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00">
                          <a:latin typeface="Nunito"/>
                          <a:ea typeface="Nunito"/>
                          <a:cs typeface="Nunito"/>
                          <a:sym typeface="Nunito"/>
                        </a:rPr>
                        <a:t>The headset hand tracking and Vive trackers/IMUs do not work simultaneously during simulation.</a:t>
                      </a:r>
                      <a:endParaRPr sz="900">
                        <a:latin typeface="Nunito"/>
                        <a:ea typeface="Nunito"/>
                        <a:cs typeface="Nunito"/>
                        <a:sym typeface="Nuni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00">
                          <a:latin typeface="Nunito"/>
                          <a:ea typeface="Nunito"/>
                          <a:cs typeface="Nunito"/>
                          <a:sym typeface="Nunito"/>
                        </a:rPr>
                        <a:t>An external PC will leverage SteamVR for integration of various tracking methods; or exploit flight heritage resources: Reference Dr. Anderson’s previous work utilizing a headset/Vive tracker/IMU combination.</a:t>
                      </a:r>
                      <a:endParaRPr sz="900">
                        <a:latin typeface="Nunito"/>
                        <a:ea typeface="Nunito"/>
                        <a:cs typeface="Nunito"/>
                        <a:sym typeface="Nuni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Nunito"/>
                          <a:ea typeface="Nunito"/>
                          <a:cs typeface="Nunito"/>
                          <a:sym typeface="Nunito"/>
                        </a:rPr>
                        <a:t>E2, E3, E4</a:t>
                      </a:r>
                      <a:endParaRPr sz="9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Nunito"/>
                          <a:ea typeface="Nunito"/>
                          <a:cs typeface="Nunito"/>
                          <a:sym typeface="Nunito"/>
                        </a:rPr>
                        <a:t>5</a:t>
                      </a:r>
                      <a:endParaRPr sz="9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0000"/>
                    </a:solidFill>
                  </a:tcPr>
                </a:tc>
                <a:tc>
                  <a:txBody>
                    <a:bodyPr/>
                    <a:lstStyle/>
                    <a:p>
                      <a:pPr marL="0" lvl="0" indent="0" algn="ctr" rtl="0">
                        <a:lnSpc>
                          <a:spcPct val="115000"/>
                        </a:lnSpc>
                        <a:spcBef>
                          <a:spcPts val="0"/>
                        </a:spcBef>
                        <a:spcAft>
                          <a:spcPts val="0"/>
                        </a:spcAft>
                        <a:buNone/>
                      </a:pPr>
                      <a:r>
                        <a:rPr lang="en" sz="900">
                          <a:latin typeface="Nunito"/>
                          <a:ea typeface="Nunito"/>
                          <a:cs typeface="Nunito"/>
                          <a:sym typeface="Nunito"/>
                        </a:rPr>
                        <a:t>3</a:t>
                      </a:r>
                      <a:endParaRPr sz="9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599"/>
                    </a:solidFill>
                  </a:tcPr>
                </a:tc>
                <a:tc>
                  <a:txBody>
                    <a:bodyPr/>
                    <a:lstStyle/>
                    <a:p>
                      <a:pPr marL="0" lvl="0" indent="0" algn="ctr" rtl="0">
                        <a:lnSpc>
                          <a:spcPct val="115000"/>
                        </a:lnSpc>
                        <a:spcBef>
                          <a:spcPts val="0"/>
                        </a:spcBef>
                        <a:spcAft>
                          <a:spcPts val="0"/>
                        </a:spcAft>
                        <a:buNone/>
                      </a:pPr>
                      <a:r>
                        <a:rPr lang="en" sz="900">
                          <a:latin typeface="Nunito"/>
                          <a:ea typeface="Nunito"/>
                          <a:cs typeface="Nunito"/>
                          <a:sym typeface="Nunito"/>
                        </a:rPr>
                        <a:t>8</a:t>
                      </a:r>
                      <a:endParaRPr sz="9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361A"/>
                    </a:solidFill>
                  </a:tcPr>
                </a:tc>
                <a:tc>
                  <a:txBody>
                    <a:bodyPr/>
                    <a:lstStyle/>
                    <a:p>
                      <a:pPr marL="0" lvl="0" indent="0" algn="ctr" rtl="0">
                        <a:lnSpc>
                          <a:spcPct val="115000"/>
                        </a:lnSpc>
                        <a:spcBef>
                          <a:spcPts val="0"/>
                        </a:spcBef>
                        <a:spcAft>
                          <a:spcPts val="0"/>
                        </a:spcAft>
                        <a:buNone/>
                      </a:pPr>
                      <a:r>
                        <a:rPr lang="en" sz="900">
                          <a:latin typeface="Nunito"/>
                          <a:ea typeface="Nunito"/>
                          <a:cs typeface="Nunito"/>
                          <a:sym typeface="Nunito"/>
                        </a:rPr>
                        <a:t>5</a:t>
                      </a:r>
                      <a:endParaRPr sz="9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D666"/>
                    </a:solidFill>
                  </a:tcPr>
                </a:tc>
                <a:extLst>
                  <a:ext uri="{0D108BD9-81ED-4DB2-BD59-A6C34878D82A}">
                    <a16:rowId xmlns:a16="http://schemas.microsoft.com/office/drawing/2014/main" val="10000"/>
                  </a:ext>
                </a:extLst>
              </a:tr>
              <a:tr h="650900">
                <a:tc>
                  <a:txBody>
                    <a:bodyPr/>
                    <a:lstStyle/>
                    <a:p>
                      <a:pPr marL="0" lvl="0" indent="0" algn="ctr" rtl="0">
                        <a:lnSpc>
                          <a:spcPct val="115000"/>
                        </a:lnSpc>
                        <a:spcBef>
                          <a:spcPts val="0"/>
                        </a:spcBef>
                        <a:spcAft>
                          <a:spcPts val="0"/>
                        </a:spcAft>
                        <a:buNone/>
                      </a:pPr>
                      <a:r>
                        <a:rPr lang="en" sz="900">
                          <a:latin typeface="Nunito"/>
                          <a:ea typeface="Nunito"/>
                          <a:cs typeface="Nunito"/>
                          <a:sym typeface="Nunito"/>
                        </a:rPr>
                        <a:t>17</a:t>
                      </a:r>
                      <a:endParaRPr sz="9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Nunito"/>
                          <a:ea typeface="Nunito"/>
                          <a:cs typeface="Nunito"/>
                          <a:sym typeface="Nunito"/>
                        </a:rPr>
                        <a:t>IT</a:t>
                      </a:r>
                      <a:endParaRPr sz="9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00">
                          <a:latin typeface="Nunito"/>
                          <a:ea typeface="Nunito"/>
                          <a:cs typeface="Nunito"/>
                          <a:sym typeface="Nunito"/>
                        </a:rPr>
                        <a:t>Users are unable to perform tasks due to interference between mobility constraint devices (elbow brace) and tools/objects.</a:t>
                      </a:r>
                      <a:endParaRPr sz="900">
                        <a:latin typeface="Nunito"/>
                        <a:ea typeface="Nunito"/>
                        <a:cs typeface="Nunito"/>
                        <a:sym typeface="Nuni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00">
                          <a:latin typeface="Nunito"/>
                          <a:ea typeface="Nunito"/>
                          <a:cs typeface="Nunito"/>
                          <a:sym typeface="Nunito"/>
                        </a:rPr>
                        <a:t>Chosen arm brace is adjustable in length and circumference, allowing for slight non-invasive alterations to the mobility constraint device to allow for interactions between the user and tools/objects</a:t>
                      </a:r>
                      <a:endParaRPr sz="900">
                        <a:latin typeface="Nunito"/>
                        <a:ea typeface="Nunito"/>
                        <a:cs typeface="Nunito"/>
                        <a:sym typeface="Nuni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Nunito"/>
                          <a:ea typeface="Nunito"/>
                          <a:cs typeface="Nunito"/>
                          <a:sym typeface="Nunito"/>
                        </a:rPr>
                        <a:t>E4</a:t>
                      </a:r>
                      <a:endParaRPr sz="9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Nunito"/>
                          <a:ea typeface="Nunito"/>
                          <a:cs typeface="Nunito"/>
                          <a:sym typeface="Nunito"/>
                        </a:rPr>
                        <a:t>1</a:t>
                      </a:r>
                      <a:endParaRPr sz="9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7BB8A"/>
                    </a:solidFill>
                  </a:tcPr>
                </a:tc>
                <a:tc>
                  <a:txBody>
                    <a:bodyPr/>
                    <a:lstStyle/>
                    <a:p>
                      <a:pPr marL="0" lvl="0" indent="0" algn="ctr" rtl="0">
                        <a:lnSpc>
                          <a:spcPct val="115000"/>
                        </a:lnSpc>
                        <a:spcBef>
                          <a:spcPts val="0"/>
                        </a:spcBef>
                        <a:spcAft>
                          <a:spcPts val="0"/>
                        </a:spcAft>
                        <a:buNone/>
                      </a:pPr>
                      <a:r>
                        <a:rPr lang="en" sz="900">
                          <a:latin typeface="Nunito"/>
                          <a:ea typeface="Nunito"/>
                          <a:cs typeface="Nunito"/>
                          <a:sym typeface="Nunito"/>
                        </a:rPr>
                        <a:t>1</a:t>
                      </a:r>
                      <a:endParaRPr sz="9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7BB8A"/>
                    </a:solidFill>
                  </a:tcPr>
                </a:tc>
                <a:tc>
                  <a:txBody>
                    <a:bodyPr/>
                    <a:lstStyle/>
                    <a:p>
                      <a:pPr marL="0" lvl="0" indent="0" algn="ctr" rtl="0">
                        <a:lnSpc>
                          <a:spcPct val="115000"/>
                        </a:lnSpc>
                        <a:spcBef>
                          <a:spcPts val="0"/>
                        </a:spcBef>
                        <a:spcAft>
                          <a:spcPts val="0"/>
                        </a:spcAft>
                        <a:buNone/>
                      </a:pPr>
                      <a:r>
                        <a:rPr lang="en" sz="900">
                          <a:latin typeface="Nunito"/>
                          <a:ea typeface="Nunito"/>
                          <a:cs typeface="Nunito"/>
                          <a:sym typeface="Nunito"/>
                        </a:rPr>
                        <a:t>2</a:t>
                      </a:r>
                      <a:endParaRPr sz="9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1C181"/>
                    </a:solidFill>
                  </a:tcPr>
                </a:tc>
                <a:tc>
                  <a:txBody>
                    <a:bodyPr/>
                    <a:lstStyle/>
                    <a:p>
                      <a:pPr marL="0" lvl="0" indent="0" algn="ctr" rtl="0">
                        <a:lnSpc>
                          <a:spcPct val="115000"/>
                        </a:lnSpc>
                        <a:spcBef>
                          <a:spcPts val="0"/>
                        </a:spcBef>
                        <a:spcAft>
                          <a:spcPts val="0"/>
                        </a:spcAft>
                        <a:buNone/>
                      </a:pPr>
                      <a:r>
                        <a:rPr lang="en" sz="900">
                          <a:latin typeface="Nunito"/>
                          <a:ea typeface="Nunito"/>
                          <a:cs typeface="Nunito"/>
                          <a:sym typeface="Nunito"/>
                        </a:rPr>
                        <a:t>2</a:t>
                      </a:r>
                      <a:endParaRPr sz="9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1C181"/>
                    </a:solidFill>
                  </a:tcPr>
                </a:tc>
                <a:extLst>
                  <a:ext uri="{0D108BD9-81ED-4DB2-BD59-A6C34878D82A}">
                    <a16:rowId xmlns:a16="http://schemas.microsoft.com/office/drawing/2014/main" val="10001"/>
                  </a:ext>
                </a:extLst>
              </a:tr>
              <a:tr h="528850">
                <a:tc>
                  <a:txBody>
                    <a:bodyPr/>
                    <a:lstStyle/>
                    <a:p>
                      <a:pPr marL="0" lvl="0" indent="0" algn="ctr" rtl="0">
                        <a:lnSpc>
                          <a:spcPct val="115000"/>
                        </a:lnSpc>
                        <a:spcBef>
                          <a:spcPts val="0"/>
                        </a:spcBef>
                        <a:spcAft>
                          <a:spcPts val="0"/>
                        </a:spcAft>
                        <a:buNone/>
                      </a:pPr>
                      <a:r>
                        <a:rPr lang="en" sz="900">
                          <a:latin typeface="Nunito"/>
                          <a:ea typeface="Nunito"/>
                          <a:cs typeface="Nunito"/>
                          <a:sym typeface="Nunito"/>
                        </a:rPr>
                        <a:t>18</a:t>
                      </a:r>
                      <a:endParaRPr sz="9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Nunito"/>
                          <a:ea typeface="Nunito"/>
                          <a:cs typeface="Nunito"/>
                          <a:sym typeface="Nunito"/>
                        </a:rPr>
                        <a:t>IT</a:t>
                      </a:r>
                      <a:endParaRPr sz="9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00">
                          <a:latin typeface="Nunito"/>
                          <a:ea typeface="Nunito"/>
                          <a:cs typeface="Nunito"/>
                          <a:sym typeface="Nunito"/>
                        </a:rPr>
                        <a:t>Non-realistic range of motion for a lunar exploration suit (EVA suit)</a:t>
                      </a:r>
                      <a:endParaRPr sz="900">
                        <a:latin typeface="Nunito"/>
                        <a:ea typeface="Nunito"/>
                        <a:cs typeface="Nunito"/>
                        <a:sym typeface="Nuni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00">
                          <a:latin typeface="Nunito"/>
                          <a:ea typeface="Nunito"/>
                          <a:cs typeface="Nunito"/>
                          <a:sym typeface="Nunito"/>
                        </a:rPr>
                        <a:t>Choose an arm brace to inhibit user motion surrounding their elbow joint that lists in its specifications a range of motion that is comparable to what we desire</a:t>
                      </a:r>
                      <a:endParaRPr sz="900">
                        <a:latin typeface="Nunito"/>
                        <a:ea typeface="Nunito"/>
                        <a:cs typeface="Nunito"/>
                        <a:sym typeface="Nuni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Nunito"/>
                          <a:ea typeface="Nunito"/>
                          <a:cs typeface="Nunito"/>
                          <a:sym typeface="Nunito"/>
                        </a:rPr>
                        <a:t>E1, E4</a:t>
                      </a:r>
                      <a:endParaRPr sz="9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Nunito"/>
                          <a:ea typeface="Nunito"/>
                          <a:cs typeface="Nunito"/>
                          <a:sym typeface="Nunito"/>
                        </a:rPr>
                        <a:t>1</a:t>
                      </a:r>
                      <a:endParaRPr sz="9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7BB8A"/>
                    </a:solidFill>
                  </a:tcPr>
                </a:tc>
                <a:tc>
                  <a:txBody>
                    <a:bodyPr/>
                    <a:lstStyle/>
                    <a:p>
                      <a:pPr marL="0" lvl="0" indent="0" algn="ctr" rtl="0">
                        <a:lnSpc>
                          <a:spcPct val="115000"/>
                        </a:lnSpc>
                        <a:spcBef>
                          <a:spcPts val="0"/>
                        </a:spcBef>
                        <a:spcAft>
                          <a:spcPts val="0"/>
                        </a:spcAft>
                        <a:buNone/>
                      </a:pPr>
                      <a:r>
                        <a:rPr lang="en" sz="900">
                          <a:latin typeface="Nunito"/>
                          <a:ea typeface="Nunito"/>
                          <a:cs typeface="Nunito"/>
                          <a:sym typeface="Nunito"/>
                        </a:rPr>
                        <a:t>3</a:t>
                      </a:r>
                      <a:endParaRPr sz="9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599"/>
                    </a:solidFill>
                  </a:tcPr>
                </a:tc>
                <a:tc>
                  <a:txBody>
                    <a:bodyPr/>
                    <a:lstStyle/>
                    <a:p>
                      <a:pPr marL="0" lvl="0" indent="0" algn="ctr" rtl="0">
                        <a:lnSpc>
                          <a:spcPct val="115000"/>
                        </a:lnSpc>
                        <a:spcBef>
                          <a:spcPts val="0"/>
                        </a:spcBef>
                        <a:spcAft>
                          <a:spcPts val="0"/>
                        </a:spcAft>
                        <a:buNone/>
                      </a:pPr>
                      <a:r>
                        <a:rPr lang="en" sz="900">
                          <a:latin typeface="Nunito"/>
                          <a:ea typeface="Nunito"/>
                          <a:cs typeface="Nunito"/>
                          <a:sym typeface="Nunito"/>
                        </a:rPr>
                        <a:t>4</a:t>
                      </a:r>
                      <a:endParaRPr sz="9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5CF6F"/>
                    </a:solidFill>
                  </a:tcPr>
                </a:tc>
                <a:tc>
                  <a:txBody>
                    <a:bodyPr/>
                    <a:lstStyle/>
                    <a:p>
                      <a:pPr marL="0" lvl="0" indent="0" algn="ctr" rtl="0">
                        <a:lnSpc>
                          <a:spcPct val="115000"/>
                        </a:lnSpc>
                        <a:spcBef>
                          <a:spcPts val="0"/>
                        </a:spcBef>
                        <a:spcAft>
                          <a:spcPts val="0"/>
                        </a:spcAft>
                        <a:buNone/>
                      </a:pPr>
                      <a:r>
                        <a:rPr lang="en" sz="900">
                          <a:latin typeface="Nunito"/>
                          <a:ea typeface="Nunito"/>
                          <a:cs typeface="Nunito"/>
                          <a:sym typeface="Nunito"/>
                        </a:rPr>
                        <a:t>3</a:t>
                      </a:r>
                      <a:endParaRPr sz="9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BC878"/>
                    </a:solidFill>
                  </a:tcPr>
                </a:tc>
                <a:extLst>
                  <a:ext uri="{0D108BD9-81ED-4DB2-BD59-A6C34878D82A}">
                    <a16:rowId xmlns:a16="http://schemas.microsoft.com/office/drawing/2014/main" val="10002"/>
                  </a:ext>
                </a:extLst>
              </a:tr>
              <a:tr h="1789975">
                <a:tc>
                  <a:txBody>
                    <a:bodyPr/>
                    <a:lstStyle/>
                    <a:p>
                      <a:pPr marL="0" lvl="0" indent="0" algn="ctr" rtl="0">
                        <a:lnSpc>
                          <a:spcPct val="115000"/>
                        </a:lnSpc>
                        <a:spcBef>
                          <a:spcPts val="0"/>
                        </a:spcBef>
                        <a:spcAft>
                          <a:spcPts val="0"/>
                        </a:spcAft>
                        <a:buNone/>
                      </a:pPr>
                      <a:r>
                        <a:rPr lang="en" sz="900">
                          <a:latin typeface="Nunito"/>
                          <a:ea typeface="Nunito"/>
                          <a:cs typeface="Nunito"/>
                          <a:sym typeface="Nunito"/>
                        </a:rPr>
                        <a:t>19</a:t>
                      </a:r>
                      <a:endParaRPr sz="9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Nunito"/>
                          <a:ea typeface="Nunito"/>
                          <a:cs typeface="Nunito"/>
                          <a:sym typeface="Nunito"/>
                        </a:rPr>
                        <a:t>IT</a:t>
                      </a:r>
                      <a:endParaRPr sz="9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00">
                          <a:latin typeface="Nunito"/>
                          <a:ea typeface="Nunito"/>
                          <a:cs typeface="Nunito"/>
                          <a:sym typeface="Nunito"/>
                        </a:rPr>
                        <a:t>The user’s movements may be exaggerated, “choppy”/”jerky”, under representative, or otherwise visually inaccurate such that the user’s sense of presence is damaged and the accuracy of their task completion is impacted</a:t>
                      </a:r>
                      <a:endParaRPr sz="900">
                        <a:latin typeface="Nunito"/>
                        <a:ea typeface="Nunito"/>
                        <a:cs typeface="Nunito"/>
                        <a:sym typeface="Nunito"/>
                      </a:endParaRPr>
                    </a:p>
                    <a:p>
                      <a:pPr marL="0" lvl="0" indent="0" algn="l" rtl="0">
                        <a:lnSpc>
                          <a:spcPct val="115000"/>
                        </a:lnSpc>
                        <a:spcBef>
                          <a:spcPts val="0"/>
                        </a:spcBef>
                        <a:spcAft>
                          <a:spcPts val="0"/>
                        </a:spcAft>
                        <a:buNone/>
                      </a:pPr>
                      <a:r>
                        <a:rPr lang="en" sz="900">
                          <a:latin typeface="Nunito"/>
                          <a:ea typeface="Nunito"/>
                          <a:cs typeface="Nunito"/>
                          <a:sym typeface="Nunito"/>
                        </a:rPr>
                        <a:t>This could result in damage to the user (trying to compensate), damage to the equipment (due to user error), and damage to overall training integrity by impacting the effectiveness of other components of the training simulation</a:t>
                      </a:r>
                      <a:endParaRPr sz="900">
                        <a:latin typeface="Nunito"/>
                        <a:ea typeface="Nunito"/>
                        <a:cs typeface="Nunito"/>
                        <a:sym typeface="Nuni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00">
                          <a:latin typeface="Nunito"/>
                          <a:ea typeface="Nunito"/>
                          <a:cs typeface="Nunito"/>
                          <a:sym typeface="Nunito"/>
                        </a:rPr>
                        <a:t>Rigorous testing regimes will be needed to ensure that this bug is addressed early on and throughout the design process. Documentation of resources utilized (ie: web tutorials, SMEs, online forms, etc) combined with documentation of development process will help streamline debugging while also minimizing the chance of recurrence by creating a transparent and traceable trail from the first test to the finished result. This combined with an IPQ score from the users can inform and coordinate debugging efforts, streamlining the process.</a:t>
                      </a:r>
                      <a:endParaRPr sz="900">
                        <a:latin typeface="Nunito"/>
                        <a:ea typeface="Nunito"/>
                        <a:cs typeface="Nunito"/>
                        <a:sym typeface="Nuni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Nunito"/>
                          <a:ea typeface="Nunito"/>
                          <a:cs typeface="Nunito"/>
                          <a:sym typeface="Nunito"/>
                        </a:rPr>
                        <a:t>E1, E4, E5</a:t>
                      </a:r>
                      <a:endParaRPr sz="9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Nunito"/>
                          <a:ea typeface="Nunito"/>
                          <a:cs typeface="Nunito"/>
                          <a:sym typeface="Nunito"/>
                        </a:rPr>
                        <a:t>5</a:t>
                      </a:r>
                      <a:endParaRPr sz="9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0000"/>
                    </a:solidFill>
                  </a:tcPr>
                </a:tc>
                <a:tc>
                  <a:txBody>
                    <a:bodyPr/>
                    <a:lstStyle/>
                    <a:p>
                      <a:pPr marL="0" lvl="0" indent="0" algn="ctr" rtl="0">
                        <a:lnSpc>
                          <a:spcPct val="115000"/>
                        </a:lnSpc>
                        <a:spcBef>
                          <a:spcPts val="0"/>
                        </a:spcBef>
                        <a:spcAft>
                          <a:spcPts val="0"/>
                        </a:spcAft>
                        <a:buNone/>
                      </a:pPr>
                      <a:r>
                        <a:rPr lang="en" sz="900">
                          <a:latin typeface="Nunito"/>
                          <a:ea typeface="Nunito"/>
                          <a:cs typeface="Nunito"/>
                          <a:sym typeface="Nunito"/>
                        </a:rPr>
                        <a:t>3</a:t>
                      </a:r>
                      <a:endParaRPr sz="9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599"/>
                    </a:solidFill>
                  </a:tcPr>
                </a:tc>
                <a:tc>
                  <a:txBody>
                    <a:bodyPr/>
                    <a:lstStyle/>
                    <a:p>
                      <a:pPr marL="0" lvl="0" indent="0" algn="ctr" rtl="0">
                        <a:lnSpc>
                          <a:spcPct val="115000"/>
                        </a:lnSpc>
                        <a:spcBef>
                          <a:spcPts val="0"/>
                        </a:spcBef>
                        <a:spcAft>
                          <a:spcPts val="0"/>
                        </a:spcAft>
                        <a:buNone/>
                      </a:pPr>
                      <a:r>
                        <a:rPr lang="en" sz="900">
                          <a:latin typeface="Nunito"/>
                          <a:ea typeface="Nunito"/>
                          <a:cs typeface="Nunito"/>
                          <a:sym typeface="Nunito"/>
                        </a:rPr>
                        <a:t>8</a:t>
                      </a:r>
                      <a:endParaRPr sz="9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361A"/>
                    </a:solidFill>
                  </a:tcPr>
                </a:tc>
                <a:tc>
                  <a:txBody>
                    <a:bodyPr/>
                    <a:lstStyle/>
                    <a:p>
                      <a:pPr marL="0" lvl="0" indent="0" algn="ctr" rtl="0">
                        <a:lnSpc>
                          <a:spcPct val="115000"/>
                        </a:lnSpc>
                        <a:spcBef>
                          <a:spcPts val="0"/>
                        </a:spcBef>
                        <a:spcAft>
                          <a:spcPts val="0"/>
                        </a:spcAft>
                        <a:buNone/>
                      </a:pPr>
                      <a:r>
                        <a:rPr lang="en" sz="900">
                          <a:latin typeface="Nunito"/>
                          <a:ea typeface="Nunito"/>
                          <a:cs typeface="Nunito"/>
                          <a:sym typeface="Nunito"/>
                        </a:rPr>
                        <a:t>5</a:t>
                      </a:r>
                      <a:endParaRPr sz="9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D666"/>
                    </a:solidFill>
                  </a:tcPr>
                </a:tc>
                <a:extLst>
                  <a:ext uri="{0D108BD9-81ED-4DB2-BD59-A6C34878D82A}">
                    <a16:rowId xmlns:a16="http://schemas.microsoft.com/office/drawing/2014/main" val="10003"/>
                  </a:ext>
                </a:extLst>
              </a:tr>
              <a:tr h="650900">
                <a:tc>
                  <a:txBody>
                    <a:bodyPr/>
                    <a:lstStyle/>
                    <a:p>
                      <a:pPr marL="0" lvl="0" indent="0" algn="ctr" rtl="0">
                        <a:lnSpc>
                          <a:spcPct val="115000"/>
                        </a:lnSpc>
                        <a:spcBef>
                          <a:spcPts val="0"/>
                        </a:spcBef>
                        <a:spcAft>
                          <a:spcPts val="0"/>
                        </a:spcAft>
                        <a:buNone/>
                      </a:pPr>
                      <a:r>
                        <a:rPr lang="en" sz="900">
                          <a:latin typeface="Nunito"/>
                          <a:ea typeface="Nunito"/>
                          <a:cs typeface="Nunito"/>
                          <a:sym typeface="Nunito"/>
                        </a:rPr>
                        <a:t>20</a:t>
                      </a:r>
                      <a:endParaRPr sz="9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Nunito"/>
                          <a:ea typeface="Nunito"/>
                          <a:cs typeface="Nunito"/>
                          <a:sym typeface="Nunito"/>
                        </a:rPr>
                        <a:t>IT</a:t>
                      </a:r>
                      <a:endParaRPr sz="9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00">
                          <a:latin typeface="Nunito"/>
                          <a:ea typeface="Nunito"/>
                          <a:cs typeface="Nunito"/>
                          <a:sym typeface="Nunito"/>
                        </a:rPr>
                        <a:t>The mobility constraint device(s) harms the user and/or the simulation equipment</a:t>
                      </a:r>
                      <a:endParaRPr sz="900">
                        <a:latin typeface="Nunito"/>
                        <a:ea typeface="Nunito"/>
                        <a:cs typeface="Nunito"/>
                        <a:sym typeface="Nuni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00">
                          <a:latin typeface="Nunito"/>
                          <a:ea typeface="Nunito"/>
                          <a:cs typeface="Nunito"/>
                          <a:sym typeface="Nunito"/>
                        </a:rPr>
                        <a:t>The chosen elbow brace is to be highly rated for its safety and comfort to the user; and ensure that sharp edges are removed to prevent catching onto wires/harming the user/hitting simulation equipment and damaging them</a:t>
                      </a:r>
                      <a:endParaRPr sz="900">
                        <a:latin typeface="Nunito"/>
                        <a:ea typeface="Nunito"/>
                        <a:cs typeface="Nunito"/>
                        <a:sym typeface="Nuni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Nunito"/>
                          <a:ea typeface="Nunito"/>
                          <a:cs typeface="Nunito"/>
                          <a:sym typeface="Nunito"/>
                        </a:rPr>
                        <a:t>E2, E5</a:t>
                      </a:r>
                      <a:endParaRPr sz="9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900">
                          <a:latin typeface="Nunito"/>
                          <a:ea typeface="Nunito"/>
                          <a:cs typeface="Nunito"/>
                          <a:sym typeface="Nunito"/>
                        </a:rPr>
                        <a:t>5</a:t>
                      </a:r>
                      <a:endParaRPr sz="9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0000"/>
                    </a:solidFill>
                  </a:tcPr>
                </a:tc>
                <a:tc>
                  <a:txBody>
                    <a:bodyPr/>
                    <a:lstStyle/>
                    <a:p>
                      <a:pPr marL="0" lvl="0" indent="0" algn="ctr" rtl="0">
                        <a:lnSpc>
                          <a:spcPct val="115000"/>
                        </a:lnSpc>
                        <a:spcBef>
                          <a:spcPts val="0"/>
                        </a:spcBef>
                        <a:spcAft>
                          <a:spcPts val="0"/>
                        </a:spcAft>
                        <a:buNone/>
                      </a:pPr>
                      <a:r>
                        <a:rPr lang="en" sz="900">
                          <a:latin typeface="Nunito"/>
                          <a:ea typeface="Nunito"/>
                          <a:cs typeface="Nunito"/>
                          <a:sym typeface="Nunito"/>
                        </a:rPr>
                        <a:t>2</a:t>
                      </a:r>
                      <a:endParaRPr sz="9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BD091"/>
                    </a:solidFill>
                  </a:tcPr>
                </a:tc>
                <a:tc>
                  <a:txBody>
                    <a:bodyPr/>
                    <a:lstStyle/>
                    <a:p>
                      <a:pPr marL="0" lvl="0" indent="0" algn="ctr" rtl="0">
                        <a:lnSpc>
                          <a:spcPct val="115000"/>
                        </a:lnSpc>
                        <a:spcBef>
                          <a:spcPts val="0"/>
                        </a:spcBef>
                        <a:spcAft>
                          <a:spcPts val="0"/>
                        </a:spcAft>
                        <a:buNone/>
                      </a:pPr>
                      <a:r>
                        <a:rPr lang="en" sz="900">
                          <a:latin typeface="Nunito"/>
                          <a:ea typeface="Nunito"/>
                          <a:cs typeface="Nunito"/>
                          <a:sym typeface="Nunito"/>
                        </a:rPr>
                        <a:t>7</a:t>
                      </a:r>
                      <a:endParaRPr sz="9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66B33"/>
                    </a:solidFill>
                  </a:tcPr>
                </a:tc>
                <a:tc>
                  <a:txBody>
                    <a:bodyPr/>
                    <a:lstStyle/>
                    <a:p>
                      <a:pPr marL="0" lvl="0" indent="0" algn="ctr" rtl="0">
                        <a:lnSpc>
                          <a:spcPct val="115000"/>
                        </a:lnSpc>
                        <a:spcBef>
                          <a:spcPts val="0"/>
                        </a:spcBef>
                        <a:spcAft>
                          <a:spcPts val="0"/>
                        </a:spcAft>
                        <a:buNone/>
                      </a:pPr>
                      <a:r>
                        <a:rPr lang="en" sz="900">
                          <a:latin typeface="Nunito"/>
                          <a:ea typeface="Nunito"/>
                          <a:cs typeface="Nunito"/>
                          <a:sym typeface="Nunito"/>
                        </a:rPr>
                        <a:t>3</a:t>
                      </a:r>
                      <a:endParaRPr sz="9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BC878"/>
                    </a:solidFill>
                  </a:tcPr>
                </a:tc>
                <a:extLst>
                  <a:ext uri="{0D108BD9-81ED-4DB2-BD59-A6C34878D82A}">
                    <a16:rowId xmlns:a16="http://schemas.microsoft.com/office/drawing/2014/main" val="10004"/>
                  </a:ext>
                </a:extLst>
              </a:tr>
            </a:tbl>
          </a:graphicData>
        </a:graphic>
      </p:graphicFrame>
      <p:sp>
        <p:nvSpPr>
          <p:cNvPr id="1891" name="Google Shape;1891;p161">
            <a:hlinkClick r:id="rId3"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895"/>
        <p:cNvGrpSpPr/>
        <p:nvPr/>
      </p:nvGrpSpPr>
      <p:grpSpPr>
        <a:xfrm>
          <a:off x="0" y="0"/>
          <a:ext cx="0" cy="0"/>
          <a:chOff x="0" y="0"/>
          <a:chExt cx="0" cy="0"/>
        </a:xfrm>
      </p:grpSpPr>
      <p:sp>
        <p:nvSpPr>
          <p:cNvPr id="1896" name="Google Shape;1896;p162"/>
          <p:cNvSpPr txBox="1">
            <a:spLocks noGrp="1"/>
          </p:cNvSpPr>
          <p:nvPr>
            <p:ph type="title"/>
          </p:nvPr>
        </p:nvSpPr>
        <p:spPr>
          <a:xfrm>
            <a:off x="311700" y="666525"/>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Safety &amp; Human Testing</a:t>
            </a:r>
            <a:endParaRPr/>
          </a:p>
        </p:txBody>
      </p:sp>
      <p:sp>
        <p:nvSpPr>
          <p:cNvPr id="1897" name="Google Shape;1897;p16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121</a:t>
            </a:fld>
            <a:endParaRPr/>
          </a:p>
        </p:txBody>
      </p:sp>
      <p:sp>
        <p:nvSpPr>
          <p:cNvPr id="1898" name="Google Shape;1898;p162">
            <a:hlinkClick r:id="rId3"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62"/>
          <p:cNvSpPr txBox="1"/>
          <p:nvPr/>
        </p:nvSpPr>
        <p:spPr>
          <a:xfrm>
            <a:off x="374325" y="1432125"/>
            <a:ext cx="3162600" cy="316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Nunito"/>
                <a:ea typeface="Nunito"/>
                <a:cs typeface="Nunito"/>
                <a:sym typeface="Nunito"/>
                <a:hlinkClick r:id="rId4" action="ppaction://hlinksldjump"/>
              </a:rPr>
              <a:t>Internal versus External Review</a:t>
            </a:r>
            <a:endParaRPr>
              <a:latin typeface="Nunito"/>
              <a:ea typeface="Nunito"/>
              <a:cs typeface="Nunito"/>
              <a:sym typeface="Nunito"/>
            </a:endParaRPr>
          </a:p>
          <a:p>
            <a:pPr marL="0" lvl="0" indent="0" algn="l" rtl="0">
              <a:spcBef>
                <a:spcPts val="800"/>
              </a:spcBef>
              <a:spcAft>
                <a:spcPts val="0"/>
              </a:spcAft>
              <a:buNone/>
            </a:pPr>
            <a:r>
              <a:rPr lang="en" u="sng">
                <a:solidFill>
                  <a:schemeClr val="hlink"/>
                </a:solidFill>
                <a:latin typeface="Nunito"/>
                <a:ea typeface="Nunito"/>
                <a:cs typeface="Nunito"/>
                <a:sym typeface="Nunito"/>
                <a:hlinkClick r:id="rId5" action="ppaction://hlinksldjump"/>
              </a:rPr>
              <a:t>Disclaimers &amp; Rights</a:t>
            </a:r>
            <a:endParaRPr>
              <a:latin typeface="Nunito"/>
              <a:ea typeface="Nunito"/>
              <a:cs typeface="Nunito"/>
              <a:sym typeface="Nunito"/>
            </a:endParaRPr>
          </a:p>
          <a:p>
            <a:pPr marL="0" lvl="0" indent="0" algn="l" rtl="0">
              <a:spcBef>
                <a:spcPts val="800"/>
              </a:spcBef>
              <a:spcAft>
                <a:spcPts val="0"/>
              </a:spcAft>
              <a:buNone/>
            </a:pPr>
            <a:r>
              <a:rPr lang="en" u="sng">
                <a:solidFill>
                  <a:schemeClr val="hlink"/>
                </a:solidFill>
                <a:latin typeface="Nunito"/>
                <a:ea typeface="Nunito"/>
                <a:cs typeface="Nunito"/>
                <a:sym typeface="Nunito"/>
                <a:hlinkClick r:id="rId6" action="ppaction://hlinksldjump"/>
              </a:rPr>
              <a:t>Oculus Headset Safety Summary</a:t>
            </a:r>
            <a:endParaRPr>
              <a:latin typeface="Nunito"/>
              <a:ea typeface="Nunito"/>
              <a:cs typeface="Nunito"/>
              <a:sym typeface="Nunito"/>
            </a:endParaRPr>
          </a:p>
          <a:p>
            <a:pPr marL="0" lvl="0" indent="0" algn="l" rtl="0">
              <a:spcBef>
                <a:spcPts val="800"/>
              </a:spcBef>
              <a:spcAft>
                <a:spcPts val="0"/>
              </a:spcAft>
              <a:buNone/>
            </a:pPr>
            <a:r>
              <a:rPr lang="en" u="sng">
                <a:solidFill>
                  <a:schemeClr val="hlink"/>
                </a:solidFill>
                <a:latin typeface="Nunito"/>
                <a:ea typeface="Nunito"/>
                <a:cs typeface="Nunito"/>
                <a:sym typeface="Nunito"/>
                <a:hlinkClick r:id="rId7" action="ppaction://hlinksldjump"/>
              </a:rPr>
              <a:t>Screening Standards for Motion Sickness</a:t>
            </a:r>
            <a:endParaRPr>
              <a:latin typeface="Nunito"/>
              <a:ea typeface="Nunito"/>
              <a:cs typeface="Nunito"/>
              <a:sym typeface="Nunito"/>
            </a:endParaRPr>
          </a:p>
          <a:p>
            <a:pPr marL="0" lvl="0" indent="0" algn="l" rtl="0">
              <a:spcBef>
                <a:spcPts val="800"/>
              </a:spcBef>
              <a:spcAft>
                <a:spcPts val="0"/>
              </a:spcAft>
              <a:buNone/>
            </a:pPr>
            <a:r>
              <a:rPr lang="en" u="sng">
                <a:solidFill>
                  <a:schemeClr val="hlink"/>
                </a:solidFill>
                <a:latin typeface="Nunito"/>
                <a:ea typeface="Nunito"/>
                <a:cs typeface="Nunito"/>
                <a:sym typeface="Nunito"/>
                <a:hlinkClick r:id="rId8" action="ppaction://hlinksldjump"/>
              </a:rPr>
              <a:t>Human in the Loop: MS Comfort</a:t>
            </a:r>
            <a:endParaRPr>
              <a:latin typeface="Nunito"/>
              <a:ea typeface="Nunito"/>
              <a:cs typeface="Nunito"/>
              <a:sym typeface="Nunito"/>
            </a:endParaRPr>
          </a:p>
          <a:p>
            <a:pPr marL="0" lvl="0" indent="0" algn="l" rtl="0">
              <a:spcBef>
                <a:spcPts val="800"/>
              </a:spcBef>
              <a:spcAft>
                <a:spcPts val="0"/>
              </a:spcAft>
              <a:buNone/>
            </a:pPr>
            <a:r>
              <a:rPr lang="en" u="sng">
                <a:solidFill>
                  <a:schemeClr val="hlink"/>
                </a:solidFill>
                <a:latin typeface="Nunito"/>
                <a:ea typeface="Nunito"/>
                <a:cs typeface="Nunito"/>
                <a:sym typeface="Nunito"/>
                <a:hlinkClick r:id="rId9" action="ppaction://hlinksldjump"/>
              </a:rPr>
              <a:t>Why Constrain?</a:t>
            </a:r>
            <a:endParaRPr>
              <a:latin typeface="Nunito"/>
              <a:ea typeface="Nunito"/>
              <a:cs typeface="Nunito"/>
              <a:sym typeface="Nunito"/>
            </a:endParaRPr>
          </a:p>
          <a:p>
            <a:pPr marL="0" lvl="0" indent="0" algn="l" rtl="0">
              <a:spcBef>
                <a:spcPts val="800"/>
              </a:spcBef>
              <a:spcAft>
                <a:spcPts val="0"/>
              </a:spcAft>
              <a:buNone/>
            </a:pPr>
            <a:r>
              <a:rPr lang="en" u="sng">
                <a:solidFill>
                  <a:schemeClr val="hlink"/>
                </a:solidFill>
                <a:latin typeface="Nunito"/>
                <a:ea typeface="Nunito"/>
                <a:cs typeface="Nunito"/>
                <a:sym typeface="Nunito"/>
                <a:hlinkClick r:id="rId10" action="ppaction://hlinksldjump"/>
              </a:rPr>
              <a:t>Elbow Brace Safety Summary</a:t>
            </a:r>
            <a:endParaRPr>
              <a:latin typeface="Nunito"/>
              <a:ea typeface="Nunito"/>
              <a:cs typeface="Nunito"/>
              <a:sym typeface="Nunito"/>
            </a:endParaRPr>
          </a:p>
          <a:p>
            <a:pPr marL="0" lvl="0" indent="0" algn="l" rtl="0">
              <a:spcBef>
                <a:spcPts val="800"/>
              </a:spcBef>
              <a:spcAft>
                <a:spcPts val="0"/>
              </a:spcAft>
              <a:buNone/>
            </a:pPr>
            <a:r>
              <a:rPr lang="en" u="sng">
                <a:solidFill>
                  <a:schemeClr val="hlink"/>
                </a:solidFill>
                <a:latin typeface="Nunito"/>
                <a:ea typeface="Nunito"/>
                <a:cs typeface="Nunito"/>
                <a:sym typeface="Nunito"/>
                <a:hlinkClick r:id="rId11" action="ppaction://hlinksldjump"/>
              </a:rPr>
              <a:t>Human in the Loop: Comfort</a:t>
            </a:r>
            <a:endParaRPr>
              <a:latin typeface="Nunito"/>
              <a:ea typeface="Nunito"/>
              <a:cs typeface="Nunito"/>
              <a:sym typeface="Nunito"/>
            </a:endParaRPr>
          </a:p>
          <a:p>
            <a:pPr marL="0" lvl="0" indent="0" algn="l" rtl="0">
              <a:spcBef>
                <a:spcPts val="800"/>
              </a:spcBef>
              <a:spcAft>
                <a:spcPts val="800"/>
              </a:spcAft>
              <a:buNone/>
            </a:pPr>
            <a:r>
              <a:rPr lang="en" u="sng">
                <a:solidFill>
                  <a:schemeClr val="hlink"/>
                </a:solidFill>
                <a:latin typeface="Nunito"/>
                <a:ea typeface="Nunito"/>
                <a:cs typeface="Nunito"/>
                <a:sym typeface="Nunito"/>
                <a:hlinkClick r:id="rId12" action="ppaction://hlinksldjump"/>
              </a:rPr>
              <a:t>Human in the Loop: Range of Motion</a:t>
            </a:r>
            <a:endParaRPr>
              <a:latin typeface="Nunito"/>
              <a:ea typeface="Nunito"/>
              <a:cs typeface="Nunito"/>
              <a:sym typeface="Nunito"/>
            </a:endParaRPr>
          </a:p>
        </p:txBody>
      </p:sp>
      <p:sp>
        <p:nvSpPr>
          <p:cNvPr id="1900" name="Google Shape;1900;p162"/>
          <p:cNvSpPr txBox="1"/>
          <p:nvPr/>
        </p:nvSpPr>
        <p:spPr>
          <a:xfrm>
            <a:off x="3460725" y="1558725"/>
            <a:ext cx="3222000" cy="246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accent5"/>
                </a:solidFill>
                <a:latin typeface="Nunito"/>
                <a:ea typeface="Nunito"/>
                <a:cs typeface="Nunito"/>
                <a:sym typeface="Nunito"/>
                <a:hlinkClick r:id="rId13" action="ppaction://hlinksldjump">
                  <a:extLst>
                    <a:ext uri="{A12FA001-AC4F-418D-AE19-62706E023703}">
                      <ahyp:hlinkClr xmlns:ahyp="http://schemas.microsoft.com/office/drawing/2018/hyperlinkcolor" xmlns="" val="tx"/>
                    </a:ext>
                  </a:extLst>
                </a:hlinkClick>
              </a:rPr>
              <a:t>Procedure to Put on / Take off Arm Constraint</a:t>
            </a:r>
            <a:endParaRPr/>
          </a:p>
          <a:p>
            <a:pPr marL="0" lvl="0" indent="0" algn="l" rtl="0">
              <a:spcBef>
                <a:spcPts val="800"/>
              </a:spcBef>
              <a:spcAft>
                <a:spcPts val="0"/>
              </a:spcAft>
              <a:buNone/>
            </a:pPr>
            <a:r>
              <a:rPr lang="en" u="sng">
                <a:solidFill>
                  <a:schemeClr val="hlink"/>
                </a:solidFill>
                <a:latin typeface="Nunito"/>
                <a:ea typeface="Nunito"/>
                <a:cs typeface="Nunito"/>
                <a:sym typeface="Nunito"/>
                <a:hlinkClick r:id="rId14" action="ppaction://hlinksldjump"/>
              </a:rPr>
              <a:t>Procedure to Test Comfort</a:t>
            </a:r>
            <a:endParaRPr>
              <a:latin typeface="Nunito"/>
              <a:ea typeface="Nunito"/>
              <a:cs typeface="Nunito"/>
              <a:sym typeface="Nunito"/>
            </a:endParaRPr>
          </a:p>
          <a:p>
            <a:pPr marL="0" lvl="0" indent="0" algn="l" rtl="0">
              <a:spcBef>
                <a:spcPts val="700"/>
              </a:spcBef>
              <a:spcAft>
                <a:spcPts val="0"/>
              </a:spcAft>
              <a:buNone/>
            </a:pPr>
            <a:r>
              <a:rPr lang="en" u="sng">
                <a:solidFill>
                  <a:schemeClr val="hlink"/>
                </a:solidFill>
                <a:latin typeface="Nunito"/>
                <a:ea typeface="Nunito"/>
                <a:cs typeface="Nunito"/>
                <a:sym typeface="Nunito"/>
                <a:hlinkClick r:id="rId15" action="ppaction://hlinksldjump"/>
              </a:rPr>
              <a:t>Procedure to Test Range of Motion</a:t>
            </a:r>
            <a:endParaRPr>
              <a:latin typeface="Nunito"/>
              <a:ea typeface="Nunito"/>
              <a:cs typeface="Nunito"/>
              <a:sym typeface="Nunito"/>
            </a:endParaRPr>
          </a:p>
          <a:p>
            <a:pPr marL="0" lvl="0" indent="0" algn="l" rtl="0">
              <a:spcBef>
                <a:spcPts val="700"/>
              </a:spcBef>
              <a:spcAft>
                <a:spcPts val="0"/>
              </a:spcAft>
              <a:buNone/>
            </a:pPr>
            <a:r>
              <a:rPr lang="en" u="sng">
                <a:solidFill>
                  <a:schemeClr val="hlink"/>
                </a:solidFill>
                <a:latin typeface="Nunito"/>
                <a:ea typeface="Nunito"/>
                <a:cs typeface="Nunito"/>
                <a:sym typeface="Nunito"/>
                <a:hlinkClick r:id="rId16" action="ppaction://hlinksldjump"/>
              </a:rPr>
              <a:t>Procedure to Exit Simulation</a:t>
            </a:r>
            <a:endParaRPr>
              <a:latin typeface="Nunito"/>
              <a:ea typeface="Nunito"/>
              <a:cs typeface="Nunito"/>
              <a:sym typeface="Nunito"/>
            </a:endParaRPr>
          </a:p>
          <a:p>
            <a:pPr marL="0" lvl="0" indent="0" algn="l" rtl="0">
              <a:spcBef>
                <a:spcPts val="700"/>
              </a:spcBef>
              <a:spcAft>
                <a:spcPts val="0"/>
              </a:spcAft>
              <a:buNone/>
            </a:pPr>
            <a:r>
              <a:rPr lang="en" u="sng">
                <a:solidFill>
                  <a:schemeClr val="hlink"/>
                </a:solidFill>
                <a:latin typeface="Nunito"/>
                <a:ea typeface="Nunito"/>
                <a:cs typeface="Nunito"/>
                <a:sym typeface="Nunito"/>
                <a:hlinkClick r:id="rId17" action="ppaction://hlinksldjump"/>
              </a:rPr>
              <a:t>Equipment Management</a:t>
            </a:r>
            <a:endParaRPr>
              <a:latin typeface="Nunito"/>
              <a:ea typeface="Nunito"/>
              <a:cs typeface="Nunito"/>
              <a:sym typeface="Nunito"/>
            </a:endParaRPr>
          </a:p>
          <a:p>
            <a:pPr marL="0" lvl="0" indent="0" algn="l" rtl="0">
              <a:spcBef>
                <a:spcPts val="700"/>
              </a:spcBef>
              <a:spcAft>
                <a:spcPts val="0"/>
              </a:spcAft>
              <a:buNone/>
            </a:pPr>
            <a:r>
              <a:rPr lang="en" u="sng">
                <a:solidFill>
                  <a:schemeClr val="hlink"/>
                </a:solidFill>
                <a:latin typeface="Nunito"/>
                <a:ea typeface="Nunito"/>
                <a:cs typeface="Nunito"/>
                <a:sym typeface="Nunito"/>
                <a:hlinkClick r:id="rId18" action="ppaction://hlinksldjump"/>
              </a:rPr>
              <a:t>Sanitation</a:t>
            </a:r>
            <a:endParaRPr>
              <a:latin typeface="Nunito"/>
              <a:ea typeface="Nunito"/>
              <a:cs typeface="Nunito"/>
              <a:sym typeface="Nunito"/>
            </a:endParaRPr>
          </a:p>
          <a:p>
            <a:pPr marL="0" lvl="0" indent="0" algn="l" rtl="0">
              <a:spcBef>
                <a:spcPts val="700"/>
              </a:spcBef>
              <a:spcAft>
                <a:spcPts val="700"/>
              </a:spcAft>
              <a:buNone/>
            </a:pPr>
            <a:r>
              <a:rPr lang="en" u="sng">
                <a:solidFill>
                  <a:schemeClr val="hlink"/>
                </a:solidFill>
                <a:latin typeface="Nunito"/>
                <a:ea typeface="Nunito"/>
                <a:cs typeface="Nunito"/>
                <a:sym typeface="Nunito"/>
                <a:hlinkClick r:id="rId19" action="ppaction://hlinksldjump"/>
              </a:rPr>
              <a:t>Emergency Action Plan</a:t>
            </a:r>
            <a:endParaRPr>
              <a:latin typeface="Nunito"/>
              <a:ea typeface="Nunito"/>
              <a:cs typeface="Nunito"/>
              <a:sym typeface="Nunito"/>
            </a:endParaRPr>
          </a:p>
        </p:txBody>
      </p:sp>
      <p:sp>
        <p:nvSpPr>
          <p:cNvPr id="1901" name="Google Shape;1901;p162"/>
          <p:cNvSpPr txBox="1"/>
          <p:nvPr/>
        </p:nvSpPr>
        <p:spPr>
          <a:xfrm>
            <a:off x="6454125" y="1432125"/>
            <a:ext cx="2598300" cy="327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accent5"/>
                </a:solidFill>
                <a:latin typeface="Nunito"/>
                <a:ea typeface="Nunito"/>
                <a:cs typeface="Nunito"/>
                <a:sym typeface="Nunito"/>
                <a:hlinkClick r:id="rId20" action="ppaction://hlinksldjump">
                  <a:extLst>
                    <a:ext uri="{A12FA001-AC4F-418D-AE19-62706E023703}">
                      <ahyp:hlinkClr xmlns:ahyp="http://schemas.microsoft.com/office/drawing/2018/hyperlinkcolor" xmlns="" val="tx"/>
                    </a:ext>
                  </a:extLst>
                </a:hlinkClick>
              </a:rPr>
              <a:t>Full Table of Documentation</a:t>
            </a:r>
            <a:endParaRPr>
              <a:solidFill>
                <a:schemeClr val="dk1"/>
              </a:solidFill>
              <a:latin typeface="Nunito"/>
              <a:ea typeface="Nunito"/>
              <a:cs typeface="Nunito"/>
              <a:sym typeface="Nunito"/>
            </a:endParaRPr>
          </a:p>
          <a:p>
            <a:pPr marL="0" lvl="0" indent="0" algn="l" rtl="0">
              <a:spcBef>
                <a:spcPts val="700"/>
              </a:spcBef>
              <a:spcAft>
                <a:spcPts val="0"/>
              </a:spcAft>
              <a:buNone/>
            </a:pPr>
            <a:r>
              <a:rPr lang="en" u="sng">
                <a:solidFill>
                  <a:schemeClr val="accent5"/>
                </a:solidFill>
                <a:latin typeface="Nunito"/>
                <a:ea typeface="Nunito"/>
                <a:cs typeface="Nunito"/>
                <a:sym typeface="Nunito"/>
                <a:hlinkClick r:id="rId21" action="ppaction://hlinksldjump">
                  <a:extLst>
                    <a:ext uri="{A12FA001-AC4F-418D-AE19-62706E023703}">
                      <ahyp:hlinkClr xmlns:ahyp="http://schemas.microsoft.com/office/drawing/2018/hyperlinkcolor" xmlns="" val="tx"/>
                    </a:ext>
                  </a:extLst>
                </a:hlinkClick>
              </a:rPr>
              <a:t>Required Training + Relevant Expertise</a:t>
            </a:r>
            <a:endParaRPr>
              <a:solidFill>
                <a:schemeClr val="dk1"/>
              </a:solidFill>
              <a:latin typeface="Nunito"/>
              <a:ea typeface="Nunito"/>
              <a:cs typeface="Nunito"/>
              <a:sym typeface="Nunito"/>
            </a:endParaRPr>
          </a:p>
          <a:p>
            <a:pPr marL="0" lvl="0" indent="0" algn="l" rtl="0">
              <a:spcBef>
                <a:spcPts val="700"/>
              </a:spcBef>
              <a:spcAft>
                <a:spcPts val="0"/>
              </a:spcAft>
              <a:buNone/>
            </a:pPr>
            <a:r>
              <a:rPr lang="en" u="sng">
                <a:solidFill>
                  <a:schemeClr val="accent5"/>
                </a:solidFill>
                <a:latin typeface="Nunito"/>
                <a:ea typeface="Nunito"/>
                <a:cs typeface="Nunito"/>
                <a:sym typeface="Nunito"/>
                <a:hlinkClick r:id="rId22" action="ppaction://hlinksldjump">
                  <a:extLst>
                    <a:ext uri="{A12FA001-AC4F-418D-AE19-62706E023703}">
                      <ahyp:hlinkClr xmlns:ahyp="http://schemas.microsoft.com/office/drawing/2018/hyperlinkcolor" xmlns="" val="tx"/>
                    </a:ext>
                  </a:extLst>
                </a:hlinkClick>
              </a:rPr>
              <a:t>Summary of Requirements</a:t>
            </a:r>
            <a:endParaRPr>
              <a:solidFill>
                <a:schemeClr val="dk1"/>
              </a:solidFill>
              <a:latin typeface="Nunito"/>
              <a:ea typeface="Nunito"/>
              <a:cs typeface="Nunito"/>
              <a:sym typeface="Nunito"/>
            </a:endParaRPr>
          </a:p>
          <a:p>
            <a:pPr marL="0" lvl="0" indent="0" algn="l" rtl="0">
              <a:spcBef>
                <a:spcPts val="700"/>
              </a:spcBef>
              <a:spcAft>
                <a:spcPts val="0"/>
              </a:spcAft>
              <a:buNone/>
            </a:pPr>
            <a:r>
              <a:rPr lang="en" u="sng">
                <a:solidFill>
                  <a:schemeClr val="accent5"/>
                </a:solidFill>
                <a:latin typeface="Nunito"/>
                <a:ea typeface="Nunito"/>
                <a:cs typeface="Nunito"/>
                <a:sym typeface="Nunito"/>
                <a:hlinkClick r:id="rId23" action="ppaction://hlinksldjump">
                  <a:extLst>
                    <a:ext uri="{A12FA001-AC4F-418D-AE19-62706E023703}">
                      <ahyp:hlinkClr xmlns:ahyp="http://schemas.microsoft.com/office/drawing/2018/hyperlinkcolor" xmlns="" val="tx"/>
                    </a:ext>
                  </a:extLst>
                </a:hlinkClick>
              </a:rPr>
              <a:t>Survey Summary</a:t>
            </a:r>
            <a:endParaRPr/>
          </a:p>
          <a:p>
            <a:pPr marL="0" lvl="0" indent="0" algn="l" rtl="0">
              <a:spcBef>
                <a:spcPts val="700"/>
              </a:spcBef>
              <a:spcAft>
                <a:spcPts val="0"/>
              </a:spcAft>
              <a:buNone/>
            </a:pPr>
            <a:r>
              <a:rPr lang="en" u="sng">
                <a:solidFill>
                  <a:schemeClr val="hlink"/>
                </a:solidFill>
                <a:latin typeface="Nunito"/>
                <a:ea typeface="Nunito"/>
                <a:cs typeface="Nunito"/>
                <a:sym typeface="Nunito"/>
                <a:hlinkClick r:id="rId24" action="ppaction://hlinksldjump"/>
              </a:rPr>
              <a:t>SSQ</a:t>
            </a:r>
            <a:endParaRPr>
              <a:latin typeface="Nunito"/>
              <a:ea typeface="Nunito"/>
              <a:cs typeface="Nunito"/>
              <a:sym typeface="Nunito"/>
            </a:endParaRPr>
          </a:p>
          <a:p>
            <a:pPr marL="0" lvl="0" indent="0" algn="l" rtl="0">
              <a:spcBef>
                <a:spcPts val="700"/>
              </a:spcBef>
              <a:spcAft>
                <a:spcPts val="0"/>
              </a:spcAft>
              <a:buNone/>
            </a:pPr>
            <a:r>
              <a:rPr lang="en" u="sng">
                <a:solidFill>
                  <a:schemeClr val="hlink"/>
                </a:solidFill>
                <a:latin typeface="Nunito"/>
                <a:ea typeface="Nunito"/>
                <a:cs typeface="Nunito"/>
                <a:sym typeface="Nunito"/>
                <a:hlinkClick r:id="rId25" action="ppaction://hlinksldjump"/>
              </a:rPr>
              <a:t>User Safety for V+V</a:t>
            </a:r>
            <a:endParaRPr>
              <a:latin typeface="Nunito"/>
              <a:ea typeface="Nunito"/>
              <a:cs typeface="Nunito"/>
              <a:sym typeface="Nunito"/>
            </a:endParaRPr>
          </a:p>
          <a:p>
            <a:pPr marL="0" lvl="0" indent="0" algn="l" rtl="0">
              <a:spcBef>
                <a:spcPts val="700"/>
              </a:spcBef>
              <a:spcAft>
                <a:spcPts val="0"/>
              </a:spcAft>
              <a:buNone/>
            </a:pPr>
            <a:r>
              <a:rPr lang="en" u="sng">
                <a:solidFill>
                  <a:schemeClr val="hlink"/>
                </a:solidFill>
                <a:latin typeface="Nunito"/>
                <a:ea typeface="Nunito"/>
                <a:cs typeface="Nunito"/>
                <a:sym typeface="Nunito"/>
                <a:hlinkClick r:id="rId26" action="ppaction://hlinksldjump"/>
              </a:rPr>
              <a:t>User Safety Examples</a:t>
            </a:r>
            <a:endParaRPr>
              <a:latin typeface="Nunito"/>
              <a:ea typeface="Nunito"/>
              <a:cs typeface="Nunito"/>
              <a:sym typeface="Nunito"/>
            </a:endParaRPr>
          </a:p>
          <a:p>
            <a:pPr marL="0" lvl="0" indent="0" algn="l" rtl="0">
              <a:spcBef>
                <a:spcPts val="700"/>
              </a:spcBef>
              <a:spcAft>
                <a:spcPts val="0"/>
              </a:spcAft>
              <a:buNone/>
            </a:pPr>
            <a:r>
              <a:rPr lang="en" u="sng">
                <a:solidFill>
                  <a:schemeClr val="hlink"/>
                </a:solidFill>
                <a:latin typeface="Nunito"/>
                <a:ea typeface="Nunito"/>
                <a:cs typeface="Nunito"/>
                <a:sym typeface="Nunito"/>
                <a:hlinkClick r:id="rId27" action="ppaction://hlinksldjump"/>
              </a:rPr>
              <a:t>EHS Procedure Recommendation</a:t>
            </a:r>
            <a:endParaRPr>
              <a:latin typeface="Nunito"/>
              <a:ea typeface="Nunito"/>
              <a:cs typeface="Nunito"/>
              <a:sym typeface="Nunito"/>
            </a:endParaRPr>
          </a:p>
          <a:p>
            <a:pPr marL="0" lvl="0" indent="0" algn="l" rtl="0">
              <a:spcBef>
                <a:spcPts val="700"/>
              </a:spcBef>
              <a:spcAft>
                <a:spcPts val="700"/>
              </a:spcAft>
              <a:buNone/>
            </a:pPr>
            <a:r>
              <a:rPr lang="en" u="sng">
                <a:solidFill>
                  <a:schemeClr val="hlink"/>
                </a:solidFill>
                <a:latin typeface="Nunito"/>
                <a:ea typeface="Nunito"/>
                <a:cs typeface="Nunito"/>
                <a:sym typeface="Nunito"/>
                <a:hlinkClick r:id="rId28" action="ppaction://hlinksldjump"/>
              </a:rPr>
              <a:t>Scalability Plan</a:t>
            </a:r>
            <a:endParaRPr>
              <a:latin typeface="Nunito"/>
              <a:ea typeface="Nunito"/>
              <a:cs typeface="Nunito"/>
              <a:sym typeface="Nunito"/>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905"/>
        <p:cNvGrpSpPr/>
        <p:nvPr/>
      </p:nvGrpSpPr>
      <p:grpSpPr>
        <a:xfrm>
          <a:off x="0" y="0"/>
          <a:ext cx="0" cy="0"/>
          <a:chOff x="0" y="0"/>
          <a:chExt cx="0" cy="0"/>
        </a:xfrm>
      </p:grpSpPr>
      <p:sp>
        <p:nvSpPr>
          <p:cNvPr id="1906" name="Google Shape;1906;p1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latin typeface="Nunito"/>
                <a:ea typeface="Nunito"/>
                <a:cs typeface="Nunito"/>
                <a:sym typeface="Nunito"/>
              </a:rPr>
              <a:t>Internal or External Recruitment?</a:t>
            </a:r>
            <a:endParaRPr>
              <a:latin typeface="Nunito"/>
              <a:ea typeface="Nunito"/>
              <a:cs typeface="Nunito"/>
              <a:sym typeface="Nunito"/>
            </a:endParaRPr>
          </a:p>
        </p:txBody>
      </p:sp>
      <p:sp>
        <p:nvSpPr>
          <p:cNvPr id="1907" name="Google Shape;1907;p163"/>
          <p:cNvSpPr txBox="1">
            <a:spLocks noGrp="1"/>
          </p:cNvSpPr>
          <p:nvPr>
            <p:ph type="body" idx="1"/>
          </p:nvPr>
        </p:nvSpPr>
        <p:spPr>
          <a:xfrm>
            <a:off x="311700" y="1152475"/>
            <a:ext cx="3999900" cy="3416400"/>
          </a:xfrm>
          <a:prstGeom prst="rect">
            <a:avLst/>
          </a:prstGeom>
          <a:gradFill>
            <a:gsLst>
              <a:gs pos="0">
                <a:srgbClr val="E3ACFF"/>
              </a:gs>
              <a:gs pos="100000">
                <a:srgbClr val="9E5FBE"/>
              </a:gs>
            </a:gsLst>
            <a:path path="circle">
              <a:fillToRect r="100000" b="100000"/>
            </a:path>
            <a:tileRect l="-100000" t="-100000"/>
          </a:gradFill>
          <a:ln w="19050" cap="flat" cmpd="sng">
            <a:solidFill>
              <a:schemeClr val="accent2"/>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spcBef>
                <a:spcPts val="0"/>
              </a:spcBef>
              <a:spcAft>
                <a:spcPts val="0"/>
              </a:spcAft>
              <a:buNone/>
            </a:pPr>
            <a:r>
              <a:rPr lang="en" sz="1800" b="1">
                <a:solidFill>
                  <a:schemeClr val="lt1"/>
                </a:solidFill>
                <a:latin typeface="Nunito"/>
                <a:ea typeface="Nunito"/>
                <a:cs typeface="Nunito"/>
                <a:sym typeface="Nunito"/>
              </a:rPr>
              <a:t>Internal</a:t>
            </a:r>
            <a:endParaRPr sz="1800" b="1">
              <a:solidFill>
                <a:schemeClr val="lt1"/>
              </a:solidFill>
              <a:latin typeface="Nunito"/>
              <a:ea typeface="Nunito"/>
              <a:cs typeface="Nunito"/>
              <a:sym typeface="Nunito"/>
            </a:endParaRPr>
          </a:p>
          <a:p>
            <a:pPr marL="457200" lvl="0" indent="-330200" algn="l" rtl="0">
              <a:spcBef>
                <a:spcPts val="1200"/>
              </a:spcBef>
              <a:spcAft>
                <a:spcPts val="0"/>
              </a:spcAft>
              <a:buClr>
                <a:schemeClr val="lt1"/>
              </a:buClr>
              <a:buSzPts val="1600"/>
              <a:buFont typeface="Nunito"/>
              <a:buChar char="●"/>
            </a:pPr>
            <a:r>
              <a:rPr lang="en" sz="1600">
                <a:solidFill>
                  <a:schemeClr val="lt1"/>
                </a:solidFill>
                <a:latin typeface="Nunito"/>
                <a:ea typeface="Nunito"/>
                <a:cs typeface="Nunito"/>
                <a:sym typeface="Nunito"/>
              </a:rPr>
              <a:t>“Does it work?”</a:t>
            </a:r>
            <a:endParaRPr sz="1600">
              <a:solidFill>
                <a:schemeClr val="lt1"/>
              </a:solidFill>
              <a:latin typeface="Nunito"/>
              <a:ea typeface="Nunito"/>
              <a:cs typeface="Nunito"/>
              <a:sym typeface="Nunito"/>
            </a:endParaRPr>
          </a:p>
          <a:p>
            <a:pPr marL="457200" lvl="0" indent="-330200" algn="l" rtl="0">
              <a:spcBef>
                <a:spcPts val="1000"/>
              </a:spcBef>
              <a:spcAft>
                <a:spcPts val="0"/>
              </a:spcAft>
              <a:buClr>
                <a:schemeClr val="lt1"/>
              </a:buClr>
              <a:buSzPts val="1600"/>
              <a:buFont typeface="Nunito"/>
              <a:buChar char="●"/>
            </a:pPr>
            <a:r>
              <a:rPr lang="en" sz="1600">
                <a:solidFill>
                  <a:schemeClr val="lt1"/>
                </a:solidFill>
                <a:latin typeface="Nunito"/>
                <a:ea typeface="Nunito"/>
                <a:cs typeface="Nunito"/>
                <a:sym typeface="Nunito"/>
              </a:rPr>
              <a:t>Does not require advisor approval</a:t>
            </a:r>
            <a:endParaRPr sz="1600">
              <a:solidFill>
                <a:schemeClr val="lt1"/>
              </a:solidFill>
              <a:latin typeface="Nunito"/>
              <a:ea typeface="Nunito"/>
              <a:cs typeface="Nunito"/>
              <a:sym typeface="Nunito"/>
            </a:endParaRPr>
          </a:p>
          <a:p>
            <a:pPr marL="457200" lvl="0" indent="-330200" algn="l" rtl="0">
              <a:spcBef>
                <a:spcPts val="1000"/>
              </a:spcBef>
              <a:spcAft>
                <a:spcPts val="0"/>
              </a:spcAft>
              <a:buClr>
                <a:schemeClr val="lt1"/>
              </a:buClr>
              <a:buSzPts val="1600"/>
              <a:buFont typeface="Nunito"/>
              <a:buChar char="●"/>
            </a:pPr>
            <a:r>
              <a:rPr lang="en" sz="1600">
                <a:solidFill>
                  <a:schemeClr val="lt1"/>
                </a:solidFill>
                <a:latin typeface="Nunito"/>
                <a:ea typeface="Nunito"/>
                <a:cs typeface="Nunito"/>
                <a:sym typeface="Nunito"/>
              </a:rPr>
              <a:t>Non-proceduralized, informal</a:t>
            </a:r>
            <a:endParaRPr sz="1600">
              <a:solidFill>
                <a:schemeClr val="lt1"/>
              </a:solidFill>
              <a:latin typeface="Nunito"/>
              <a:ea typeface="Nunito"/>
              <a:cs typeface="Nunito"/>
              <a:sym typeface="Nunito"/>
            </a:endParaRPr>
          </a:p>
          <a:p>
            <a:pPr marL="457200" lvl="0" indent="-330200" algn="l" rtl="0">
              <a:spcBef>
                <a:spcPts val="1000"/>
              </a:spcBef>
              <a:spcAft>
                <a:spcPts val="0"/>
              </a:spcAft>
              <a:buClr>
                <a:schemeClr val="lt1"/>
              </a:buClr>
              <a:buSzPts val="1600"/>
              <a:buFont typeface="Nunito"/>
              <a:buChar char="●"/>
            </a:pPr>
            <a:r>
              <a:rPr lang="en" sz="1600">
                <a:solidFill>
                  <a:schemeClr val="lt1"/>
                </a:solidFill>
                <a:latin typeface="Nunito"/>
                <a:ea typeface="Nunito"/>
                <a:cs typeface="Nunito"/>
                <a:sym typeface="Nunito"/>
              </a:rPr>
              <a:t>Data collected mostly internal use (refinement)</a:t>
            </a:r>
            <a:endParaRPr sz="1600">
              <a:solidFill>
                <a:schemeClr val="lt1"/>
              </a:solidFill>
              <a:latin typeface="Nunito"/>
              <a:ea typeface="Nunito"/>
              <a:cs typeface="Nunito"/>
              <a:sym typeface="Nunito"/>
            </a:endParaRPr>
          </a:p>
          <a:p>
            <a:pPr marL="457200" lvl="0" indent="-330200" algn="l" rtl="0">
              <a:spcBef>
                <a:spcPts val="1000"/>
              </a:spcBef>
              <a:spcAft>
                <a:spcPts val="0"/>
              </a:spcAft>
              <a:buClr>
                <a:schemeClr val="lt1"/>
              </a:buClr>
              <a:buSzPts val="1600"/>
              <a:buFont typeface="Nunito"/>
              <a:buChar char="●"/>
            </a:pPr>
            <a:r>
              <a:rPr lang="en" sz="1600">
                <a:solidFill>
                  <a:schemeClr val="lt1"/>
                </a:solidFill>
                <a:latin typeface="Nunito"/>
                <a:ea typeface="Nunito"/>
                <a:cs typeface="Nunito"/>
                <a:sym typeface="Nunito"/>
              </a:rPr>
              <a:t>Required before external recruitment</a:t>
            </a:r>
            <a:endParaRPr sz="1600">
              <a:solidFill>
                <a:schemeClr val="lt1"/>
              </a:solidFill>
              <a:latin typeface="Nunito"/>
              <a:ea typeface="Nunito"/>
              <a:cs typeface="Nunito"/>
              <a:sym typeface="Nunito"/>
            </a:endParaRPr>
          </a:p>
        </p:txBody>
      </p:sp>
      <p:sp>
        <p:nvSpPr>
          <p:cNvPr id="1908" name="Google Shape;1908;p16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122</a:t>
            </a:fld>
            <a:endParaRPr/>
          </a:p>
        </p:txBody>
      </p:sp>
      <p:sp>
        <p:nvSpPr>
          <p:cNvPr id="1909" name="Google Shape;1909;p163"/>
          <p:cNvSpPr txBox="1">
            <a:spLocks noGrp="1"/>
          </p:cNvSpPr>
          <p:nvPr>
            <p:ph type="body" idx="2"/>
          </p:nvPr>
        </p:nvSpPr>
        <p:spPr>
          <a:xfrm>
            <a:off x="4832400" y="1152475"/>
            <a:ext cx="3999900" cy="3416400"/>
          </a:xfrm>
          <a:prstGeom prst="rect">
            <a:avLst/>
          </a:prstGeom>
          <a:gradFill>
            <a:gsLst>
              <a:gs pos="0">
                <a:srgbClr val="83E3D9"/>
              </a:gs>
              <a:gs pos="100000">
                <a:srgbClr val="0077BB"/>
              </a:gs>
            </a:gsLst>
            <a:path path="circle">
              <a:fillToRect l="100000" b="100000"/>
            </a:path>
            <a:tileRect t="-100000" r="-100000"/>
          </a:gradFill>
          <a:ln w="19050" cap="flat" cmpd="sng">
            <a:solidFill>
              <a:schemeClr val="accent2"/>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spcBef>
                <a:spcPts val="0"/>
              </a:spcBef>
              <a:spcAft>
                <a:spcPts val="0"/>
              </a:spcAft>
              <a:buNone/>
            </a:pPr>
            <a:r>
              <a:rPr lang="en" sz="1800" b="1">
                <a:solidFill>
                  <a:schemeClr val="lt1"/>
                </a:solidFill>
                <a:latin typeface="Nunito"/>
                <a:ea typeface="Nunito"/>
                <a:cs typeface="Nunito"/>
                <a:sym typeface="Nunito"/>
              </a:rPr>
              <a:t>External</a:t>
            </a:r>
            <a:endParaRPr sz="1800" b="1">
              <a:solidFill>
                <a:schemeClr val="lt1"/>
              </a:solidFill>
              <a:latin typeface="Nunito"/>
              <a:ea typeface="Nunito"/>
              <a:cs typeface="Nunito"/>
              <a:sym typeface="Nunito"/>
            </a:endParaRPr>
          </a:p>
          <a:p>
            <a:pPr marL="457200" lvl="0" indent="-330200" algn="l" rtl="0">
              <a:spcBef>
                <a:spcPts val="1200"/>
              </a:spcBef>
              <a:spcAft>
                <a:spcPts val="0"/>
              </a:spcAft>
              <a:buClr>
                <a:schemeClr val="lt1"/>
              </a:buClr>
              <a:buSzPts val="1600"/>
              <a:buFont typeface="Nunito"/>
              <a:buChar char="●"/>
            </a:pPr>
            <a:r>
              <a:rPr lang="en" sz="1600">
                <a:solidFill>
                  <a:schemeClr val="lt1"/>
                </a:solidFill>
                <a:latin typeface="Nunito"/>
                <a:ea typeface="Nunito"/>
                <a:cs typeface="Nunito"/>
                <a:sym typeface="Nunito"/>
              </a:rPr>
              <a:t>“Does it verify and validate our requirements?”</a:t>
            </a:r>
            <a:endParaRPr sz="1600">
              <a:solidFill>
                <a:schemeClr val="lt1"/>
              </a:solidFill>
              <a:latin typeface="Nunito"/>
              <a:ea typeface="Nunito"/>
              <a:cs typeface="Nunito"/>
              <a:sym typeface="Nunito"/>
            </a:endParaRPr>
          </a:p>
          <a:p>
            <a:pPr marL="457200" lvl="0" indent="-330200" algn="l" rtl="0">
              <a:spcBef>
                <a:spcPts val="1000"/>
              </a:spcBef>
              <a:spcAft>
                <a:spcPts val="0"/>
              </a:spcAft>
              <a:buClr>
                <a:schemeClr val="lt1"/>
              </a:buClr>
              <a:buSzPts val="1600"/>
              <a:buFont typeface="Nunito"/>
              <a:buChar char="●"/>
            </a:pPr>
            <a:r>
              <a:rPr lang="en" sz="1600">
                <a:solidFill>
                  <a:schemeClr val="lt1"/>
                </a:solidFill>
                <a:latin typeface="Nunito"/>
                <a:ea typeface="Nunito"/>
                <a:cs typeface="Nunito"/>
                <a:sym typeface="Nunito"/>
              </a:rPr>
              <a:t>Requires advisors approval</a:t>
            </a:r>
            <a:endParaRPr sz="1600">
              <a:solidFill>
                <a:schemeClr val="lt1"/>
              </a:solidFill>
              <a:latin typeface="Nunito"/>
              <a:ea typeface="Nunito"/>
              <a:cs typeface="Nunito"/>
              <a:sym typeface="Nunito"/>
            </a:endParaRPr>
          </a:p>
          <a:p>
            <a:pPr marL="457200" lvl="0" indent="-330200" algn="l" rtl="0">
              <a:spcBef>
                <a:spcPts val="1000"/>
              </a:spcBef>
              <a:spcAft>
                <a:spcPts val="0"/>
              </a:spcAft>
              <a:buClr>
                <a:schemeClr val="lt1"/>
              </a:buClr>
              <a:buSzPts val="1600"/>
              <a:buFont typeface="Nunito"/>
              <a:buChar char="●"/>
            </a:pPr>
            <a:r>
              <a:rPr lang="en" sz="1600">
                <a:solidFill>
                  <a:schemeClr val="lt1"/>
                </a:solidFill>
                <a:latin typeface="Nunito"/>
                <a:ea typeface="Nunito"/>
                <a:cs typeface="Nunito"/>
                <a:sym typeface="Nunito"/>
              </a:rPr>
              <a:t>Must follow procedure, formal</a:t>
            </a:r>
            <a:endParaRPr sz="1600">
              <a:solidFill>
                <a:schemeClr val="lt1"/>
              </a:solidFill>
              <a:latin typeface="Nunito"/>
              <a:ea typeface="Nunito"/>
              <a:cs typeface="Nunito"/>
              <a:sym typeface="Nunito"/>
            </a:endParaRPr>
          </a:p>
          <a:p>
            <a:pPr marL="457200" lvl="0" indent="-330200" algn="l" rtl="0">
              <a:spcBef>
                <a:spcPts val="1000"/>
              </a:spcBef>
              <a:spcAft>
                <a:spcPts val="1000"/>
              </a:spcAft>
              <a:buClr>
                <a:schemeClr val="lt1"/>
              </a:buClr>
              <a:buSzPts val="1600"/>
              <a:buFont typeface="Nunito"/>
              <a:buChar char="●"/>
            </a:pPr>
            <a:r>
              <a:rPr lang="en" sz="1600">
                <a:solidFill>
                  <a:schemeClr val="lt1"/>
                </a:solidFill>
                <a:latin typeface="Nunito"/>
                <a:ea typeface="Nunito"/>
                <a:cs typeface="Nunito"/>
                <a:sym typeface="Nunito"/>
              </a:rPr>
              <a:t>Data collected for external use (AIAA, presentations, symposium)</a:t>
            </a:r>
            <a:endParaRPr sz="1600">
              <a:solidFill>
                <a:schemeClr val="lt1"/>
              </a:solidFill>
              <a:latin typeface="Nunito"/>
              <a:ea typeface="Nunito"/>
              <a:cs typeface="Nunito"/>
              <a:sym typeface="Nunito"/>
            </a:endParaRPr>
          </a:p>
        </p:txBody>
      </p:sp>
      <p:sp>
        <p:nvSpPr>
          <p:cNvPr id="1910" name="Google Shape;1910;p163">
            <a:hlinkClick r:id="rId3"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914"/>
        <p:cNvGrpSpPr/>
        <p:nvPr/>
      </p:nvGrpSpPr>
      <p:grpSpPr>
        <a:xfrm>
          <a:off x="0" y="0"/>
          <a:ext cx="0" cy="0"/>
          <a:chOff x="0" y="0"/>
          <a:chExt cx="0" cy="0"/>
        </a:xfrm>
      </p:grpSpPr>
      <p:sp>
        <p:nvSpPr>
          <p:cNvPr id="1915" name="Google Shape;1915;p16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Disclaimers &amp; Rights</a:t>
            </a:r>
            <a:endParaRPr/>
          </a:p>
        </p:txBody>
      </p:sp>
      <p:sp>
        <p:nvSpPr>
          <p:cNvPr id="1916" name="Google Shape;1916;p164"/>
          <p:cNvSpPr txBox="1">
            <a:spLocks noGrp="1"/>
          </p:cNvSpPr>
          <p:nvPr>
            <p:ph type="body" idx="1"/>
          </p:nvPr>
        </p:nvSpPr>
        <p:spPr>
          <a:xfrm>
            <a:off x="311700" y="935175"/>
            <a:ext cx="8520600" cy="39249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All recruited participants will be read consent, data collection, safety, and COVID </a:t>
            </a:r>
            <a:r>
              <a:rPr lang="en" u="sng">
                <a:solidFill>
                  <a:schemeClr val="hlink"/>
                </a:solidFill>
                <a:hlinkClick r:id="rId3"/>
              </a:rPr>
              <a:t>disclaimers</a:t>
            </a:r>
            <a:r>
              <a:rPr lang="en"/>
              <a:t> prior to testing</a:t>
            </a:r>
            <a:endParaRPr/>
          </a:p>
          <a:p>
            <a:pPr marL="914400" lvl="1" indent="-317500" algn="l" rtl="0">
              <a:spcBef>
                <a:spcPts val="0"/>
              </a:spcBef>
              <a:spcAft>
                <a:spcPts val="0"/>
              </a:spcAft>
              <a:buSzPts val="1400"/>
              <a:buChar char="○"/>
            </a:pPr>
            <a:r>
              <a:rPr lang="en"/>
              <a:t>All CTHREEPIO participants will be informed of their rights by the safety lead before testing</a:t>
            </a:r>
            <a:endParaRPr/>
          </a:p>
          <a:p>
            <a:pPr marL="914400" lvl="1" indent="-317500" algn="l" rtl="0">
              <a:spcBef>
                <a:spcPts val="0"/>
              </a:spcBef>
              <a:spcAft>
                <a:spcPts val="0"/>
              </a:spcAft>
              <a:buSzPts val="1400"/>
              <a:buChar char="○"/>
            </a:pPr>
            <a:r>
              <a:rPr lang="en"/>
              <a:t>Physical copies will be made available for participants</a:t>
            </a:r>
            <a:endParaRPr/>
          </a:p>
          <a:p>
            <a:pPr marL="457200" lvl="0" indent="-342900" algn="l" rtl="0">
              <a:spcBef>
                <a:spcPts val="0"/>
              </a:spcBef>
              <a:spcAft>
                <a:spcPts val="0"/>
              </a:spcAft>
              <a:buSzPts val="1800"/>
              <a:buChar char="●"/>
            </a:pPr>
            <a:r>
              <a:rPr lang="en"/>
              <a:t>Consent will be taken verbally and continuously </a:t>
            </a:r>
            <a:endParaRPr/>
          </a:p>
          <a:p>
            <a:pPr marL="457200" lvl="0" indent="-342900" algn="l" rtl="0">
              <a:spcBef>
                <a:spcPts val="0"/>
              </a:spcBef>
              <a:spcAft>
                <a:spcPts val="0"/>
              </a:spcAft>
              <a:buSzPts val="1800"/>
              <a:buChar char="●"/>
            </a:pPr>
            <a:r>
              <a:rPr lang="en"/>
              <a:t>These disclaimers will be approved by Dr. Anderson before any testing begins</a:t>
            </a:r>
            <a:endParaRPr/>
          </a:p>
          <a:p>
            <a:pPr marL="457200" lvl="0" indent="-342900" algn="l" rtl="0">
              <a:spcBef>
                <a:spcPts val="0"/>
              </a:spcBef>
              <a:spcAft>
                <a:spcPts val="0"/>
              </a:spcAft>
              <a:buSzPts val="1800"/>
              <a:buChar char="●"/>
            </a:pPr>
            <a:r>
              <a:rPr lang="en"/>
              <a:t>Disclaimers will be adapted to fit the specific requirements/needs of each test</a:t>
            </a:r>
            <a:endParaRPr/>
          </a:p>
          <a:p>
            <a:pPr marL="914400" lvl="1" indent="-317500" algn="l" rtl="0">
              <a:spcBef>
                <a:spcPts val="0"/>
              </a:spcBef>
              <a:spcAft>
                <a:spcPts val="0"/>
              </a:spcAft>
              <a:buSzPts val="1400"/>
              <a:buChar char="○"/>
            </a:pPr>
            <a:r>
              <a:rPr lang="en"/>
              <a:t>The motion sickness data collection disclaimer will not be the same as the arm constraint data collection disclaimer</a:t>
            </a:r>
            <a:endParaRPr/>
          </a:p>
          <a:p>
            <a:pPr marL="457200" lvl="0" indent="-342900" algn="l" rtl="0">
              <a:spcBef>
                <a:spcPts val="0"/>
              </a:spcBef>
              <a:spcAft>
                <a:spcPts val="0"/>
              </a:spcAft>
              <a:buSzPts val="1800"/>
              <a:buChar char="●"/>
            </a:pPr>
            <a:r>
              <a:rPr lang="en"/>
              <a:t>Disclaimers and rights have been written based on CITI training and IRB protocols</a:t>
            </a:r>
            <a:endParaRPr/>
          </a:p>
        </p:txBody>
      </p:sp>
      <p:sp>
        <p:nvSpPr>
          <p:cNvPr id="1917" name="Google Shape;1917;p16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123</a:t>
            </a:fld>
            <a:endParaRPr/>
          </a:p>
        </p:txBody>
      </p:sp>
      <p:sp>
        <p:nvSpPr>
          <p:cNvPr id="1918" name="Google Shape;1918;p164">
            <a:hlinkClick r:id="rId4"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922"/>
        <p:cNvGrpSpPr/>
        <p:nvPr/>
      </p:nvGrpSpPr>
      <p:grpSpPr>
        <a:xfrm>
          <a:off x="0" y="0"/>
          <a:ext cx="0" cy="0"/>
          <a:chOff x="0" y="0"/>
          <a:chExt cx="0" cy="0"/>
        </a:xfrm>
      </p:grpSpPr>
      <p:sp>
        <p:nvSpPr>
          <p:cNvPr id="1923" name="Google Shape;1923;p165"/>
          <p:cNvSpPr txBox="1">
            <a:spLocks noGrp="1"/>
          </p:cNvSpPr>
          <p:nvPr>
            <p:ph type="title"/>
          </p:nvPr>
        </p:nvSpPr>
        <p:spPr>
          <a:xfrm>
            <a:off x="291975" y="195000"/>
            <a:ext cx="4813500" cy="1018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solidFill>
                  <a:schemeClr val="dk2"/>
                </a:solidFill>
                <a:latin typeface="Nunito"/>
                <a:ea typeface="Nunito"/>
                <a:cs typeface="Nunito"/>
                <a:sym typeface="Nunito"/>
              </a:rPr>
              <a:t>The Oculus Headset</a:t>
            </a:r>
            <a:endParaRPr>
              <a:solidFill>
                <a:schemeClr val="dk2"/>
              </a:solidFill>
              <a:latin typeface="Nunito"/>
              <a:ea typeface="Nunito"/>
              <a:cs typeface="Nunito"/>
              <a:sym typeface="Nunito"/>
            </a:endParaRPr>
          </a:p>
        </p:txBody>
      </p:sp>
      <p:sp>
        <p:nvSpPr>
          <p:cNvPr id="1924" name="Google Shape;1924;p165"/>
          <p:cNvSpPr txBox="1">
            <a:spLocks noGrp="1"/>
          </p:cNvSpPr>
          <p:nvPr>
            <p:ph type="body" idx="1"/>
          </p:nvPr>
        </p:nvSpPr>
        <p:spPr>
          <a:xfrm>
            <a:off x="444375" y="776550"/>
            <a:ext cx="4813500" cy="3519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Nunito"/>
              <a:buChar char="●"/>
            </a:pPr>
            <a:r>
              <a:rPr lang="en" sz="1800">
                <a:latin typeface="Nunito"/>
                <a:ea typeface="Nunito"/>
                <a:cs typeface="Nunito"/>
                <a:sym typeface="Nunito"/>
              </a:rPr>
              <a:t>Primary </a:t>
            </a:r>
            <a:r>
              <a:rPr lang="en" sz="1800" b="1">
                <a:solidFill>
                  <a:srgbClr val="0077BB"/>
                </a:solidFill>
                <a:latin typeface="Nunito"/>
                <a:ea typeface="Nunito"/>
                <a:cs typeface="Nunito"/>
                <a:sym typeface="Nunito"/>
              </a:rPr>
              <a:t>test</a:t>
            </a:r>
            <a:endParaRPr sz="1800" b="1">
              <a:solidFill>
                <a:srgbClr val="0077BB"/>
              </a:solidFill>
              <a:latin typeface="Nunito"/>
              <a:ea typeface="Nunito"/>
              <a:cs typeface="Nunito"/>
              <a:sym typeface="Nunito"/>
            </a:endParaRPr>
          </a:p>
          <a:p>
            <a:pPr marL="914400" lvl="1" indent="-330200" algn="l" rtl="0">
              <a:spcBef>
                <a:spcPts val="0"/>
              </a:spcBef>
              <a:spcAft>
                <a:spcPts val="0"/>
              </a:spcAft>
              <a:buSzPts val="1600"/>
              <a:buFont typeface="Nunito"/>
              <a:buChar char="○"/>
            </a:pPr>
            <a:r>
              <a:rPr lang="en" sz="1600">
                <a:latin typeface="Nunito"/>
                <a:ea typeface="Nunito"/>
                <a:cs typeface="Nunito"/>
                <a:sym typeface="Nunito"/>
              </a:rPr>
              <a:t>Motion Sickness Comfort </a:t>
            </a:r>
            <a:endParaRPr sz="1600">
              <a:latin typeface="Nunito"/>
              <a:ea typeface="Nunito"/>
              <a:cs typeface="Nunito"/>
              <a:sym typeface="Nunito"/>
            </a:endParaRPr>
          </a:p>
          <a:p>
            <a:pPr marL="457200" lvl="0" indent="-330200" algn="l" rtl="0">
              <a:spcBef>
                <a:spcPts val="1000"/>
              </a:spcBef>
              <a:spcAft>
                <a:spcPts val="0"/>
              </a:spcAft>
              <a:buSzPts val="1600"/>
              <a:buFont typeface="Nunito"/>
              <a:buChar char="●"/>
            </a:pPr>
            <a:r>
              <a:rPr lang="en">
                <a:latin typeface="Nunito"/>
                <a:ea typeface="Nunito"/>
                <a:cs typeface="Nunito"/>
                <a:sym typeface="Nunito"/>
              </a:rPr>
              <a:t>Secondary tests (optional)</a:t>
            </a:r>
            <a:endParaRPr>
              <a:latin typeface="Nunito"/>
              <a:ea typeface="Nunito"/>
              <a:cs typeface="Nunito"/>
              <a:sym typeface="Nunito"/>
            </a:endParaRPr>
          </a:p>
          <a:p>
            <a:pPr marL="914400" lvl="1" indent="-317500" algn="l" rtl="0">
              <a:spcBef>
                <a:spcPts val="0"/>
              </a:spcBef>
              <a:spcAft>
                <a:spcPts val="0"/>
              </a:spcAft>
              <a:buSzPts val="1400"/>
              <a:buFont typeface="Nunito"/>
              <a:buChar char="○"/>
            </a:pPr>
            <a:r>
              <a:rPr lang="en">
                <a:latin typeface="Nunito"/>
                <a:ea typeface="Nunito"/>
                <a:cs typeface="Nunito"/>
                <a:sym typeface="Nunito"/>
              </a:rPr>
              <a:t>Perceived realism </a:t>
            </a:r>
            <a:endParaRPr>
              <a:latin typeface="Nunito"/>
              <a:ea typeface="Nunito"/>
              <a:cs typeface="Nunito"/>
              <a:sym typeface="Nunito"/>
            </a:endParaRPr>
          </a:p>
          <a:p>
            <a:pPr marL="914400" lvl="1" indent="-317500" algn="l" rtl="0">
              <a:spcBef>
                <a:spcPts val="0"/>
              </a:spcBef>
              <a:spcAft>
                <a:spcPts val="0"/>
              </a:spcAft>
              <a:buSzPts val="1400"/>
              <a:buFont typeface="Nunito"/>
              <a:buChar char="○"/>
            </a:pPr>
            <a:r>
              <a:rPr lang="en">
                <a:latin typeface="Nunito"/>
                <a:ea typeface="Nunito"/>
                <a:cs typeface="Nunito"/>
                <a:sym typeface="Nunito"/>
              </a:rPr>
              <a:t>Workload</a:t>
            </a:r>
            <a:endParaRPr>
              <a:latin typeface="Nunito"/>
              <a:ea typeface="Nunito"/>
              <a:cs typeface="Nunito"/>
              <a:sym typeface="Nunito"/>
            </a:endParaRPr>
          </a:p>
          <a:p>
            <a:pPr marL="457200" lvl="0" indent="-342900" algn="l" rtl="0">
              <a:spcBef>
                <a:spcPts val="1000"/>
              </a:spcBef>
              <a:spcAft>
                <a:spcPts val="0"/>
              </a:spcAft>
              <a:buSzPts val="1800"/>
              <a:buFont typeface="Nunito"/>
              <a:buChar char="●"/>
            </a:pPr>
            <a:r>
              <a:rPr lang="en" sz="1800">
                <a:latin typeface="Nunito"/>
                <a:ea typeface="Nunito"/>
                <a:cs typeface="Nunito"/>
                <a:sym typeface="Nunito"/>
              </a:rPr>
              <a:t>Main </a:t>
            </a:r>
            <a:r>
              <a:rPr lang="en" sz="1800" b="1">
                <a:solidFill>
                  <a:srgbClr val="EE3377"/>
                </a:solidFill>
                <a:latin typeface="Nunito"/>
                <a:ea typeface="Nunito"/>
                <a:cs typeface="Nunito"/>
                <a:sym typeface="Nunito"/>
              </a:rPr>
              <a:t>risk</a:t>
            </a:r>
            <a:endParaRPr sz="1800">
              <a:solidFill>
                <a:srgbClr val="EE3377"/>
              </a:solidFill>
              <a:latin typeface="Nunito"/>
              <a:ea typeface="Nunito"/>
              <a:cs typeface="Nunito"/>
              <a:sym typeface="Nunito"/>
            </a:endParaRPr>
          </a:p>
          <a:p>
            <a:pPr marL="914400" lvl="1" indent="-330200" algn="l" rtl="0">
              <a:spcBef>
                <a:spcPts val="0"/>
              </a:spcBef>
              <a:spcAft>
                <a:spcPts val="0"/>
              </a:spcAft>
              <a:buSzPts val="1600"/>
              <a:buFont typeface="Nunito"/>
              <a:buChar char="○"/>
            </a:pPr>
            <a:r>
              <a:rPr lang="en" sz="1600">
                <a:latin typeface="Nunito"/>
                <a:ea typeface="Nunito"/>
                <a:cs typeface="Nunito"/>
                <a:sym typeface="Nunito"/>
              </a:rPr>
              <a:t>VR-Induced Motion Sickness</a:t>
            </a:r>
            <a:endParaRPr sz="1600">
              <a:latin typeface="Nunito"/>
              <a:ea typeface="Nunito"/>
              <a:cs typeface="Nunito"/>
              <a:sym typeface="Nunito"/>
            </a:endParaRPr>
          </a:p>
          <a:p>
            <a:pPr marL="457200" lvl="0" indent="-342900" algn="l" rtl="0">
              <a:spcBef>
                <a:spcPts val="1000"/>
              </a:spcBef>
              <a:spcAft>
                <a:spcPts val="0"/>
              </a:spcAft>
              <a:buSzPts val="1800"/>
              <a:buFont typeface="Nunito"/>
              <a:buChar char="●"/>
            </a:pPr>
            <a:r>
              <a:rPr lang="en" sz="1800">
                <a:latin typeface="Nunito"/>
                <a:ea typeface="Nunito"/>
                <a:cs typeface="Nunito"/>
                <a:sym typeface="Nunito"/>
              </a:rPr>
              <a:t>Main </a:t>
            </a:r>
            <a:r>
              <a:rPr lang="en" sz="1800" b="1">
                <a:solidFill>
                  <a:srgbClr val="9E5FBE"/>
                </a:solidFill>
                <a:latin typeface="Nunito"/>
                <a:ea typeface="Nunito"/>
                <a:cs typeface="Nunito"/>
                <a:sym typeface="Nunito"/>
              </a:rPr>
              <a:t>mitigation strategies - MSSQ, SSQ, TACO</a:t>
            </a:r>
            <a:endParaRPr sz="1600">
              <a:solidFill>
                <a:schemeClr val="dk1"/>
              </a:solidFill>
              <a:latin typeface="Nunito"/>
              <a:ea typeface="Nunito"/>
              <a:cs typeface="Nunito"/>
              <a:sym typeface="Nunito"/>
            </a:endParaRPr>
          </a:p>
        </p:txBody>
      </p:sp>
      <p:sp>
        <p:nvSpPr>
          <p:cNvPr id="1925" name="Google Shape;1925;p16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124</a:t>
            </a:fld>
            <a:endParaRPr/>
          </a:p>
        </p:txBody>
      </p:sp>
      <p:pic>
        <p:nvPicPr>
          <p:cNvPr id="1926" name="Google Shape;1926;p16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908925" y="1471875"/>
            <a:ext cx="1806675" cy="2199750"/>
          </a:xfrm>
          <a:prstGeom prst="rect">
            <a:avLst/>
          </a:prstGeom>
          <a:noFill/>
          <a:ln>
            <a:noFill/>
          </a:ln>
        </p:spPr>
      </p:pic>
      <p:sp>
        <p:nvSpPr>
          <p:cNvPr id="1927" name="Google Shape;1927;p165">
            <a:hlinkClick r:id="rId4"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931"/>
        <p:cNvGrpSpPr/>
        <p:nvPr/>
      </p:nvGrpSpPr>
      <p:grpSpPr>
        <a:xfrm>
          <a:off x="0" y="0"/>
          <a:ext cx="0" cy="0"/>
          <a:chOff x="0" y="0"/>
          <a:chExt cx="0" cy="0"/>
        </a:xfrm>
      </p:grpSpPr>
      <p:sp>
        <p:nvSpPr>
          <p:cNvPr id="1932" name="Google Shape;1932;p1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Screening Standards for Motion Sickness</a:t>
            </a:r>
            <a:endParaRPr/>
          </a:p>
        </p:txBody>
      </p:sp>
      <p:sp>
        <p:nvSpPr>
          <p:cNvPr id="1933" name="Google Shape;1933;p16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125</a:t>
            </a:fld>
            <a:endParaRPr/>
          </a:p>
        </p:txBody>
      </p:sp>
      <p:grpSp>
        <p:nvGrpSpPr>
          <p:cNvPr id="1934" name="Google Shape;1934;p166"/>
          <p:cNvGrpSpPr/>
          <p:nvPr/>
        </p:nvGrpSpPr>
        <p:grpSpPr>
          <a:xfrm>
            <a:off x="5632317" y="1189775"/>
            <a:ext cx="3305700" cy="3483050"/>
            <a:chOff x="5632317" y="1189775"/>
            <a:chExt cx="3305700" cy="3483050"/>
          </a:xfrm>
        </p:grpSpPr>
        <p:sp>
          <p:nvSpPr>
            <p:cNvPr id="1935" name="Google Shape;1935;p166"/>
            <p:cNvSpPr/>
            <p:nvPr/>
          </p:nvSpPr>
          <p:spPr>
            <a:xfrm>
              <a:off x="5632317" y="1189775"/>
              <a:ext cx="3305700" cy="669000"/>
            </a:xfrm>
            <a:prstGeom prst="chevron">
              <a:avLst>
                <a:gd name="adj" fmla="val 50000"/>
              </a:avLst>
            </a:prstGeom>
            <a:solidFill>
              <a:srgbClr val="C94BA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rgbClr val="FFFFFF"/>
                  </a:solidFill>
                  <a:latin typeface="Nunito"/>
                  <a:ea typeface="Nunito"/>
                  <a:cs typeface="Nunito"/>
                  <a:sym typeface="Nunito"/>
                </a:rPr>
                <a:t>       Simulator Sickness Score</a:t>
              </a:r>
              <a:endParaRPr sz="1600">
                <a:solidFill>
                  <a:srgbClr val="FFFFFF"/>
                </a:solidFill>
                <a:latin typeface="Nunito"/>
                <a:ea typeface="Nunito"/>
                <a:cs typeface="Nunito"/>
                <a:sym typeface="Nunito"/>
              </a:endParaRPr>
            </a:p>
          </p:txBody>
        </p:sp>
        <p:sp>
          <p:nvSpPr>
            <p:cNvPr id="1936" name="Google Shape;1936;p166"/>
            <p:cNvSpPr txBox="1"/>
            <p:nvPr/>
          </p:nvSpPr>
          <p:spPr>
            <a:xfrm>
              <a:off x="5788250" y="2057125"/>
              <a:ext cx="2852400" cy="2615700"/>
            </a:xfrm>
            <a:prstGeom prst="rect">
              <a:avLst/>
            </a:prstGeom>
            <a:noFill/>
            <a:ln>
              <a:noFill/>
            </a:ln>
          </p:spPr>
          <p:txBody>
            <a:bodyPr spcFirstLastPara="1" wrap="square" lIns="91425" tIns="91425" rIns="91425" bIns="91425" anchor="t" anchorCtr="0">
              <a:noAutofit/>
            </a:bodyPr>
            <a:lstStyle/>
            <a:p>
              <a:pPr marL="457200" lvl="0" indent="-323850" algn="l" rtl="0">
                <a:lnSpc>
                  <a:spcPct val="115000"/>
                </a:lnSpc>
                <a:spcBef>
                  <a:spcPts val="0"/>
                </a:spcBef>
                <a:spcAft>
                  <a:spcPts val="0"/>
                </a:spcAft>
                <a:buSzPts val="1500"/>
                <a:buFont typeface="Nunito"/>
                <a:buChar char="●"/>
              </a:pPr>
              <a:r>
                <a:rPr lang="en" sz="1500">
                  <a:latin typeface="Nunito"/>
                  <a:ea typeface="Nunito"/>
                  <a:cs typeface="Nunito"/>
                  <a:sym typeface="Nunito"/>
                </a:rPr>
                <a:t>Checkpoints every 5 min</a:t>
              </a:r>
              <a:endParaRPr sz="1500">
                <a:latin typeface="Nunito"/>
                <a:ea typeface="Nunito"/>
                <a:cs typeface="Nunito"/>
                <a:sym typeface="Nunito"/>
              </a:endParaRPr>
            </a:p>
            <a:p>
              <a:pPr marL="457200" lvl="0" indent="-323850" algn="l" rtl="0">
                <a:lnSpc>
                  <a:spcPct val="115000"/>
                </a:lnSpc>
                <a:spcBef>
                  <a:spcPts val="0"/>
                </a:spcBef>
                <a:spcAft>
                  <a:spcPts val="0"/>
                </a:spcAft>
                <a:buClr>
                  <a:schemeClr val="dk1"/>
                </a:buClr>
                <a:buSzPts val="1500"/>
                <a:buFont typeface="Nunito"/>
                <a:buChar char="●"/>
              </a:pPr>
              <a:r>
                <a:rPr lang="en" sz="1500">
                  <a:solidFill>
                    <a:schemeClr val="dk1"/>
                  </a:solidFill>
                  <a:latin typeface="Nunito"/>
                  <a:ea typeface="Nunito"/>
                  <a:cs typeface="Nunito"/>
                  <a:sym typeface="Nunito"/>
                </a:rPr>
                <a:t>If subject gives a  ‘moderate’ score for nausea, up frequency to once every 2 min</a:t>
              </a:r>
              <a:endParaRPr sz="1500">
                <a:solidFill>
                  <a:schemeClr val="dk1"/>
                </a:solidFill>
                <a:latin typeface="Nunito"/>
                <a:ea typeface="Nunito"/>
                <a:cs typeface="Nunito"/>
                <a:sym typeface="Nunito"/>
              </a:endParaRPr>
            </a:p>
            <a:p>
              <a:pPr marL="457200" lvl="0" indent="-323850" algn="l" rtl="0">
                <a:lnSpc>
                  <a:spcPct val="115000"/>
                </a:lnSpc>
                <a:spcBef>
                  <a:spcPts val="1000"/>
                </a:spcBef>
                <a:spcAft>
                  <a:spcPts val="1000"/>
                </a:spcAft>
                <a:buClr>
                  <a:schemeClr val="dk1"/>
                </a:buClr>
                <a:buSzPts val="1500"/>
                <a:buFont typeface="Nunito"/>
                <a:buChar char="●"/>
              </a:pPr>
              <a:r>
                <a:rPr lang="en" sz="1500">
                  <a:solidFill>
                    <a:schemeClr val="dk1"/>
                  </a:solidFill>
                  <a:latin typeface="Nunito"/>
                  <a:ea typeface="Nunito"/>
                  <a:cs typeface="Nunito"/>
                  <a:sym typeface="Nunito"/>
                </a:rPr>
                <a:t>If 2 ‘moderate’ scores for nausea in a row, follow Procedure to Exit Simulation</a:t>
              </a:r>
              <a:endParaRPr sz="1500">
                <a:latin typeface="Nunito"/>
                <a:ea typeface="Nunito"/>
                <a:cs typeface="Nunito"/>
                <a:sym typeface="Nunito"/>
              </a:endParaRPr>
            </a:p>
          </p:txBody>
        </p:sp>
      </p:grpSp>
      <p:grpSp>
        <p:nvGrpSpPr>
          <p:cNvPr id="1937" name="Google Shape;1937;p166"/>
          <p:cNvGrpSpPr/>
          <p:nvPr/>
        </p:nvGrpSpPr>
        <p:grpSpPr>
          <a:xfrm>
            <a:off x="0" y="1189989"/>
            <a:ext cx="3546900" cy="3482836"/>
            <a:chOff x="0" y="1189989"/>
            <a:chExt cx="3546900" cy="3482836"/>
          </a:xfrm>
        </p:grpSpPr>
        <p:sp>
          <p:nvSpPr>
            <p:cNvPr id="1938" name="Google Shape;1938;p166"/>
            <p:cNvSpPr/>
            <p:nvPr/>
          </p:nvSpPr>
          <p:spPr>
            <a:xfrm>
              <a:off x="0" y="1189989"/>
              <a:ext cx="3546900" cy="669000"/>
            </a:xfrm>
            <a:prstGeom prst="homePlate">
              <a:avLst>
                <a:gd name="adj" fmla="val 50000"/>
              </a:avLst>
            </a:prstGeom>
            <a:solidFill>
              <a:srgbClr val="4273C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rgbClr val="FFFFFF"/>
                  </a:solidFill>
                  <a:latin typeface="Nunito"/>
                  <a:ea typeface="Nunito"/>
                  <a:cs typeface="Nunito"/>
                  <a:sym typeface="Nunito"/>
                </a:rPr>
                <a:t>Computer Performance Metrics</a:t>
              </a:r>
              <a:endParaRPr sz="1600">
                <a:solidFill>
                  <a:srgbClr val="FFFFFF"/>
                </a:solidFill>
                <a:latin typeface="Nunito"/>
                <a:ea typeface="Nunito"/>
                <a:cs typeface="Nunito"/>
                <a:sym typeface="Nunito"/>
              </a:endParaRPr>
            </a:p>
          </p:txBody>
        </p:sp>
        <p:sp>
          <p:nvSpPr>
            <p:cNvPr id="1939" name="Google Shape;1939;p166"/>
            <p:cNvSpPr txBox="1"/>
            <p:nvPr/>
          </p:nvSpPr>
          <p:spPr>
            <a:xfrm>
              <a:off x="655361" y="2057125"/>
              <a:ext cx="2236200" cy="2615700"/>
            </a:xfrm>
            <a:prstGeom prst="rect">
              <a:avLst/>
            </a:prstGeom>
            <a:noFill/>
            <a:ln>
              <a:noFill/>
            </a:ln>
          </p:spPr>
          <p:txBody>
            <a:bodyPr spcFirstLastPara="1" wrap="square" lIns="91425" tIns="91425" rIns="91425" bIns="91425" anchor="t" anchorCtr="0">
              <a:noAutofit/>
            </a:bodyPr>
            <a:lstStyle/>
            <a:p>
              <a:pPr marL="457200" lvl="0" indent="-323850" algn="l" rtl="0">
                <a:lnSpc>
                  <a:spcPct val="115000"/>
                </a:lnSpc>
                <a:spcBef>
                  <a:spcPts val="0"/>
                </a:spcBef>
                <a:spcAft>
                  <a:spcPts val="0"/>
                </a:spcAft>
                <a:buSzPts val="1500"/>
                <a:buFont typeface="Nunito"/>
                <a:buChar char="●"/>
              </a:pPr>
              <a:r>
                <a:rPr lang="en" sz="1500">
                  <a:latin typeface="Nunito"/>
                  <a:ea typeface="Nunito"/>
                  <a:cs typeface="Nunito"/>
                  <a:sym typeface="Nunito"/>
                </a:rPr>
                <a:t>Latency: &lt; 48 ms</a:t>
              </a:r>
              <a:endParaRPr sz="1500">
                <a:latin typeface="Nunito"/>
                <a:ea typeface="Nunito"/>
                <a:cs typeface="Nunito"/>
                <a:sym typeface="Nunito"/>
              </a:endParaRPr>
            </a:p>
            <a:p>
              <a:pPr marL="457200" lvl="0" indent="-323850" algn="l" rtl="0">
                <a:lnSpc>
                  <a:spcPct val="115000"/>
                </a:lnSpc>
                <a:spcBef>
                  <a:spcPts val="1000"/>
                </a:spcBef>
                <a:spcAft>
                  <a:spcPts val="0"/>
                </a:spcAft>
                <a:buSzPts val="1500"/>
                <a:buFont typeface="Nunito"/>
                <a:buChar char="●"/>
              </a:pPr>
              <a:r>
                <a:rPr lang="en" sz="1500">
                  <a:latin typeface="Nunito"/>
                  <a:ea typeface="Nunito"/>
                  <a:cs typeface="Nunito"/>
                  <a:sym typeface="Nunito"/>
                </a:rPr>
                <a:t>Frame Rate: &gt; 90fps</a:t>
              </a:r>
              <a:endParaRPr sz="1500">
                <a:latin typeface="Nunito"/>
                <a:ea typeface="Nunito"/>
                <a:cs typeface="Nunito"/>
                <a:sym typeface="Nunito"/>
              </a:endParaRPr>
            </a:p>
            <a:p>
              <a:pPr marL="457200" lvl="0" indent="-323850" algn="l" rtl="0">
                <a:lnSpc>
                  <a:spcPct val="115000"/>
                </a:lnSpc>
                <a:spcBef>
                  <a:spcPts val="1000"/>
                </a:spcBef>
                <a:spcAft>
                  <a:spcPts val="1000"/>
                </a:spcAft>
                <a:buSzPts val="1500"/>
                <a:buFont typeface="Nunito"/>
                <a:buChar char="●"/>
              </a:pPr>
              <a:r>
                <a:rPr lang="en" sz="1500">
                  <a:latin typeface="Nunito"/>
                  <a:ea typeface="Nunito"/>
                  <a:cs typeface="Nunito"/>
                  <a:sym typeface="Nunito"/>
                </a:rPr>
                <a:t>Visual inspection of virtual environment (to check for bugs)</a:t>
              </a:r>
              <a:endParaRPr sz="1500">
                <a:latin typeface="Nunito"/>
                <a:ea typeface="Nunito"/>
                <a:cs typeface="Nunito"/>
                <a:sym typeface="Nunito"/>
              </a:endParaRPr>
            </a:p>
          </p:txBody>
        </p:sp>
      </p:grpSp>
      <p:grpSp>
        <p:nvGrpSpPr>
          <p:cNvPr id="1940" name="Google Shape;1940;p166"/>
          <p:cNvGrpSpPr/>
          <p:nvPr/>
        </p:nvGrpSpPr>
        <p:grpSpPr>
          <a:xfrm>
            <a:off x="2944204" y="1189775"/>
            <a:ext cx="3305700" cy="3483050"/>
            <a:chOff x="2944204" y="1189775"/>
            <a:chExt cx="3305700" cy="3483050"/>
          </a:xfrm>
        </p:grpSpPr>
        <p:sp>
          <p:nvSpPr>
            <p:cNvPr id="1941" name="Google Shape;1941;p166"/>
            <p:cNvSpPr/>
            <p:nvPr/>
          </p:nvSpPr>
          <p:spPr>
            <a:xfrm>
              <a:off x="2944204" y="1189775"/>
              <a:ext cx="3305700" cy="669000"/>
            </a:xfrm>
            <a:prstGeom prst="chevron">
              <a:avLst>
                <a:gd name="adj" fmla="val 50000"/>
              </a:avLst>
            </a:prstGeom>
            <a:solidFill>
              <a:srgbClr val="8D65C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rgbClr val="FFFFFF"/>
                  </a:solidFill>
                  <a:latin typeface="Nunito"/>
                  <a:ea typeface="Nunito"/>
                  <a:cs typeface="Nunito"/>
                  <a:sym typeface="Nunito"/>
                </a:rPr>
                <a:t>Motion Sickness Susceptibility Score</a:t>
              </a:r>
              <a:endParaRPr sz="1600">
                <a:solidFill>
                  <a:srgbClr val="FFFFFF"/>
                </a:solidFill>
                <a:latin typeface="Nunito"/>
                <a:ea typeface="Nunito"/>
                <a:cs typeface="Nunito"/>
                <a:sym typeface="Nunito"/>
              </a:endParaRPr>
            </a:p>
          </p:txBody>
        </p:sp>
        <p:sp>
          <p:nvSpPr>
            <p:cNvPr id="1942" name="Google Shape;1942;p166"/>
            <p:cNvSpPr txBox="1"/>
            <p:nvPr/>
          </p:nvSpPr>
          <p:spPr>
            <a:xfrm>
              <a:off x="3478949" y="2057125"/>
              <a:ext cx="2236200" cy="26157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1000"/>
                </a:spcAft>
                <a:buSzPts val="1400"/>
                <a:buFont typeface="Nunito"/>
                <a:buChar char="●"/>
              </a:pPr>
              <a:r>
                <a:rPr lang="en">
                  <a:latin typeface="Nunito"/>
                  <a:ea typeface="Nunito"/>
                  <a:cs typeface="Nunito"/>
                  <a:sym typeface="Nunito"/>
                </a:rPr>
                <a:t>Greater than 95</a:t>
              </a:r>
              <a:r>
                <a:rPr lang="en" baseline="30000">
                  <a:latin typeface="Nunito"/>
                  <a:ea typeface="Nunito"/>
                  <a:cs typeface="Nunito"/>
                  <a:sym typeface="Nunito"/>
                </a:rPr>
                <a:t>th </a:t>
              </a:r>
              <a:r>
                <a:rPr lang="en">
                  <a:latin typeface="Nunito"/>
                  <a:ea typeface="Nunito"/>
                  <a:cs typeface="Nunito"/>
                  <a:sym typeface="Nunito"/>
                </a:rPr>
                <a:t>percentile, do not proceed with human subject testing</a:t>
              </a:r>
              <a:endParaRPr>
                <a:latin typeface="Nunito"/>
                <a:ea typeface="Nunito"/>
                <a:cs typeface="Nunito"/>
                <a:sym typeface="Nunito"/>
              </a:endParaRPr>
            </a:p>
          </p:txBody>
        </p:sp>
      </p:grpSp>
      <p:sp>
        <p:nvSpPr>
          <p:cNvPr id="1943" name="Google Shape;1943;p166">
            <a:hlinkClick r:id="rId3"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sp>
        <p:nvSpPr>
          <p:cNvPr id="1948" name="Google Shape;1948;p167"/>
          <p:cNvSpPr txBox="1">
            <a:spLocks noGrp="1"/>
          </p:cNvSpPr>
          <p:nvPr>
            <p:ph type="title"/>
          </p:nvPr>
        </p:nvSpPr>
        <p:spPr>
          <a:xfrm>
            <a:off x="4852825" y="233150"/>
            <a:ext cx="4016400" cy="1181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b="1">
                <a:latin typeface="Nunito"/>
                <a:ea typeface="Nunito"/>
                <a:cs typeface="Nunito"/>
                <a:sym typeface="Nunito"/>
              </a:rPr>
              <a:t>Human in the Loop Test: MS Comfort</a:t>
            </a:r>
            <a:endParaRPr b="1">
              <a:latin typeface="Nunito"/>
              <a:ea typeface="Nunito"/>
              <a:cs typeface="Nunito"/>
              <a:sym typeface="Nunito"/>
            </a:endParaRPr>
          </a:p>
        </p:txBody>
      </p:sp>
      <p:sp>
        <p:nvSpPr>
          <p:cNvPr id="1949" name="Google Shape;1949;p167"/>
          <p:cNvSpPr txBox="1">
            <a:spLocks noGrp="1"/>
          </p:cNvSpPr>
          <p:nvPr>
            <p:ph type="body" idx="1"/>
          </p:nvPr>
        </p:nvSpPr>
        <p:spPr>
          <a:xfrm>
            <a:off x="5235325" y="1414550"/>
            <a:ext cx="3633900" cy="354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i="1">
                <a:latin typeface="Nunito"/>
                <a:ea typeface="Nunito"/>
                <a:cs typeface="Nunito"/>
                <a:sym typeface="Nunito"/>
              </a:rPr>
              <a:t>Necessary to verify and validate requirement 5.1</a:t>
            </a:r>
            <a:endParaRPr sz="1700" i="1">
              <a:latin typeface="Nunito"/>
              <a:ea typeface="Nunito"/>
              <a:cs typeface="Nunito"/>
              <a:sym typeface="Nunito"/>
            </a:endParaRPr>
          </a:p>
          <a:p>
            <a:pPr marL="457200" lvl="0" indent="-336550" algn="l" rtl="0">
              <a:spcBef>
                <a:spcPts val="0"/>
              </a:spcBef>
              <a:spcAft>
                <a:spcPts val="0"/>
              </a:spcAft>
              <a:buSzPts val="1700"/>
              <a:buFont typeface="Nunito"/>
              <a:buChar char="●"/>
            </a:pPr>
            <a:r>
              <a:rPr lang="en" sz="1700">
                <a:highlight>
                  <a:srgbClr val="FFFFFF"/>
                </a:highlight>
                <a:latin typeface="Nunito"/>
                <a:ea typeface="Nunito"/>
                <a:cs typeface="Nunito"/>
                <a:sym typeface="Nunito"/>
              </a:rPr>
              <a:t>Shall implement proper methods to avoid causing simulation sickness in user</a:t>
            </a:r>
            <a:endParaRPr sz="1700">
              <a:latin typeface="Nunito"/>
              <a:ea typeface="Nunito"/>
              <a:cs typeface="Nunito"/>
              <a:sym typeface="Nunito"/>
            </a:endParaRPr>
          </a:p>
          <a:p>
            <a:pPr marL="0" lvl="0" indent="0" algn="l" rtl="0">
              <a:spcBef>
                <a:spcPts val="1600"/>
              </a:spcBef>
              <a:spcAft>
                <a:spcPts val="0"/>
              </a:spcAft>
              <a:buNone/>
            </a:pPr>
            <a:r>
              <a:rPr lang="en" sz="1700" i="1">
                <a:latin typeface="Nunito"/>
                <a:ea typeface="Nunito"/>
                <a:cs typeface="Nunito"/>
                <a:sym typeface="Nunito"/>
              </a:rPr>
              <a:t>Only done after MSSQ is completed by the test subject</a:t>
            </a:r>
            <a:endParaRPr sz="1700" i="1">
              <a:latin typeface="Nunito"/>
              <a:ea typeface="Nunito"/>
              <a:cs typeface="Nunito"/>
              <a:sym typeface="Nunito"/>
            </a:endParaRPr>
          </a:p>
          <a:p>
            <a:pPr marL="457200" lvl="0" indent="-336550" algn="l" rtl="0">
              <a:spcBef>
                <a:spcPts val="0"/>
              </a:spcBef>
              <a:spcAft>
                <a:spcPts val="0"/>
              </a:spcAft>
              <a:buSzPts val="1700"/>
              <a:buFont typeface="Nunito"/>
              <a:buChar char="●"/>
            </a:pPr>
            <a:r>
              <a:rPr lang="en" sz="1700">
                <a:latin typeface="Nunito"/>
                <a:ea typeface="Nunito"/>
                <a:cs typeface="Nunito"/>
                <a:sym typeface="Nunito"/>
              </a:rPr>
              <a:t>User comfort and safety will still be monitored (communication inside the simulation)</a:t>
            </a:r>
            <a:endParaRPr sz="1700">
              <a:latin typeface="Nunito"/>
              <a:ea typeface="Nunito"/>
              <a:cs typeface="Nunito"/>
              <a:sym typeface="Nunito"/>
            </a:endParaRPr>
          </a:p>
        </p:txBody>
      </p:sp>
      <p:sp>
        <p:nvSpPr>
          <p:cNvPr id="1950" name="Google Shape;1950;p16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126</a:t>
            </a:fld>
            <a:endParaRPr/>
          </a:p>
        </p:txBody>
      </p:sp>
      <p:pic>
        <p:nvPicPr>
          <p:cNvPr id="1951" name="Google Shape;1951;p16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862625"/>
            <a:ext cx="5067350" cy="3874068"/>
          </a:xfrm>
          <a:prstGeom prst="rect">
            <a:avLst/>
          </a:prstGeom>
          <a:noFill/>
          <a:ln>
            <a:noFill/>
          </a:ln>
        </p:spPr>
      </p:pic>
      <p:sp>
        <p:nvSpPr>
          <p:cNvPr id="1952" name="Google Shape;1952;p167">
            <a:hlinkClick r:id="rId4"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956"/>
        <p:cNvGrpSpPr/>
        <p:nvPr/>
      </p:nvGrpSpPr>
      <p:grpSpPr>
        <a:xfrm>
          <a:off x="0" y="0"/>
          <a:ext cx="0" cy="0"/>
          <a:chOff x="0" y="0"/>
          <a:chExt cx="0" cy="0"/>
        </a:xfrm>
      </p:grpSpPr>
      <p:pic>
        <p:nvPicPr>
          <p:cNvPr id="1957" name="Google Shape;1957;p168"/>
          <p:cNvPicPr preferRelativeResize="0"/>
          <p:nvPr/>
        </p:nvPicPr>
        <p:blipFill rotWithShape="1">
          <a:blip r:embed="rId3" cstate="email">
            <a:alphaModFix amt="60000"/>
            <a:extLst>
              <a:ext uri="{28A0092B-C50C-407E-A947-70E740481C1C}">
                <a14:useLocalDpi xmlns:a14="http://schemas.microsoft.com/office/drawing/2010/main"/>
              </a:ext>
            </a:extLst>
          </a:blip>
          <a:srcRect/>
          <a:stretch/>
        </p:blipFill>
        <p:spPr>
          <a:xfrm>
            <a:off x="0" y="0"/>
            <a:ext cx="3512599" cy="5143496"/>
          </a:xfrm>
          <a:prstGeom prst="rect">
            <a:avLst/>
          </a:prstGeom>
          <a:noFill/>
          <a:ln>
            <a:noFill/>
          </a:ln>
        </p:spPr>
      </p:pic>
      <p:sp>
        <p:nvSpPr>
          <p:cNvPr id="1958" name="Google Shape;1958;p168"/>
          <p:cNvSpPr txBox="1">
            <a:spLocks noGrp="1"/>
          </p:cNvSpPr>
          <p:nvPr>
            <p:ph type="title"/>
          </p:nvPr>
        </p:nvSpPr>
        <p:spPr>
          <a:xfrm>
            <a:off x="175975" y="3148550"/>
            <a:ext cx="2631900" cy="1044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Nunito"/>
                <a:ea typeface="Nunito"/>
                <a:cs typeface="Nunito"/>
                <a:sym typeface="Nunito"/>
              </a:rPr>
              <a:t>Why Constrain?</a:t>
            </a:r>
            <a:endParaRPr>
              <a:latin typeface="Nunito"/>
              <a:ea typeface="Nunito"/>
              <a:cs typeface="Nunito"/>
              <a:sym typeface="Nunito"/>
            </a:endParaRPr>
          </a:p>
        </p:txBody>
      </p:sp>
      <p:sp>
        <p:nvSpPr>
          <p:cNvPr id="1959" name="Google Shape;1959;p168"/>
          <p:cNvSpPr txBox="1">
            <a:spLocks noGrp="1"/>
          </p:cNvSpPr>
          <p:nvPr>
            <p:ph type="body" idx="1"/>
          </p:nvPr>
        </p:nvSpPr>
        <p:spPr>
          <a:xfrm>
            <a:off x="4011825" y="212550"/>
            <a:ext cx="4850400" cy="42597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Clr>
                <a:schemeClr val="dk1"/>
              </a:buClr>
              <a:buSzPts val="1800"/>
              <a:buFont typeface="Nunito"/>
              <a:buChar char="●"/>
            </a:pPr>
            <a:r>
              <a:rPr lang="en">
                <a:solidFill>
                  <a:schemeClr val="dk1"/>
                </a:solidFill>
                <a:latin typeface="Nunito"/>
                <a:ea typeface="Nunito"/>
                <a:cs typeface="Nunito"/>
                <a:sym typeface="Nunito"/>
              </a:rPr>
              <a:t>Geological task depends on use of hands, shoulders, arms, legs</a:t>
            </a:r>
            <a:endParaRPr>
              <a:solidFill>
                <a:schemeClr val="dk1"/>
              </a:solidFill>
              <a:latin typeface="Nunito"/>
              <a:ea typeface="Nunito"/>
              <a:cs typeface="Nunito"/>
              <a:sym typeface="Nunito"/>
            </a:endParaRPr>
          </a:p>
          <a:p>
            <a:pPr marL="457200" lvl="0" indent="-342900" algn="l" rtl="0">
              <a:spcBef>
                <a:spcPts val="1000"/>
              </a:spcBef>
              <a:spcAft>
                <a:spcPts val="0"/>
              </a:spcAft>
              <a:buClr>
                <a:schemeClr val="dk1"/>
              </a:buClr>
              <a:buSzPts val="1800"/>
              <a:buFont typeface="Nunito"/>
              <a:buChar char="●"/>
            </a:pPr>
            <a:r>
              <a:rPr lang="en">
                <a:solidFill>
                  <a:schemeClr val="dk1"/>
                </a:solidFill>
                <a:latin typeface="Nunito"/>
                <a:ea typeface="Nunito"/>
                <a:cs typeface="Nunito"/>
                <a:sym typeface="Nunito"/>
              </a:rPr>
              <a:t>Legs are too dangerous to constrain → balance</a:t>
            </a:r>
            <a:endParaRPr>
              <a:solidFill>
                <a:schemeClr val="dk1"/>
              </a:solidFill>
              <a:latin typeface="Nunito"/>
              <a:ea typeface="Nunito"/>
              <a:cs typeface="Nunito"/>
              <a:sym typeface="Nunito"/>
            </a:endParaRPr>
          </a:p>
          <a:p>
            <a:pPr marL="457200" lvl="0" indent="-342900" algn="l" rtl="0">
              <a:spcBef>
                <a:spcPts val="1000"/>
              </a:spcBef>
              <a:spcAft>
                <a:spcPts val="0"/>
              </a:spcAft>
              <a:buClr>
                <a:schemeClr val="dk1"/>
              </a:buClr>
              <a:buSzPts val="1800"/>
              <a:buFont typeface="Nunito"/>
              <a:buChar char="●"/>
            </a:pPr>
            <a:r>
              <a:rPr lang="en">
                <a:solidFill>
                  <a:schemeClr val="dk1"/>
                </a:solidFill>
                <a:latin typeface="Nunito"/>
                <a:ea typeface="Nunito"/>
                <a:cs typeface="Nunito"/>
                <a:sym typeface="Nunito"/>
              </a:rPr>
              <a:t>Simple tasks (picking up, pulling, lifting) are all done with joints (shoulders, elbows) </a:t>
            </a:r>
            <a:endParaRPr>
              <a:solidFill>
                <a:schemeClr val="dk1"/>
              </a:solidFill>
              <a:latin typeface="Nunito"/>
              <a:ea typeface="Nunito"/>
              <a:cs typeface="Nunito"/>
              <a:sym typeface="Nunito"/>
            </a:endParaRPr>
          </a:p>
          <a:p>
            <a:pPr marL="457200" lvl="0" indent="-342900" algn="l" rtl="0">
              <a:spcBef>
                <a:spcPts val="1000"/>
              </a:spcBef>
              <a:spcAft>
                <a:spcPts val="0"/>
              </a:spcAft>
              <a:buClr>
                <a:schemeClr val="dk1"/>
              </a:buClr>
              <a:buSzPts val="1800"/>
              <a:buFont typeface="Nunito"/>
              <a:buChar char="●"/>
            </a:pPr>
            <a:r>
              <a:rPr lang="en">
                <a:solidFill>
                  <a:schemeClr val="dk1"/>
                </a:solidFill>
                <a:latin typeface="Nunito"/>
                <a:ea typeface="Nunito"/>
                <a:cs typeface="Nunito"/>
                <a:sym typeface="Nunito"/>
              </a:rPr>
              <a:t>Elbows are the easiest to integrate into a head-mounted headset set up</a:t>
            </a:r>
            <a:endParaRPr>
              <a:solidFill>
                <a:schemeClr val="dk1"/>
              </a:solidFill>
              <a:latin typeface="Nunito"/>
              <a:ea typeface="Nunito"/>
              <a:cs typeface="Nunito"/>
              <a:sym typeface="Nunito"/>
            </a:endParaRPr>
          </a:p>
          <a:p>
            <a:pPr marL="457200" lvl="0" indent="-342900" algn="l" rtl="0">
              <a:spcBef>
                <a:spcPts val="1000"/>
              </a:spcBef>
              <a:spcAft>
                <a:spcPts val="1000"/>
              </a:spcAft>
              <a:buClr>
                <a:schemeClr val="dk1"/>
              </a:buClr>
              <a:buSzPts val="1800"/>
              <a:buFont typeface="Nunito"/>
              <a:buChar char="●"/>
            </a:pPr>
            <a:r>
              <a:rPr lang="en">
                <a:solidFill>
                  <a:schemeClr val="dk1"/>
                </a:solidFill>
                <a:latin typeface="Nunito"/>
                <a:ea typeface="Nunito"/>
                <a:cs typeface="Nunito"/>
                <a:sym typeface="Nunito"/>
              </a:rPr>
              <a:t>Easier to non-invasively take measurements at joints like elbow </a:t>
            </a:r>
            <a:endParaRPr>
              <a:solidFill>
                <a:schemeClr val="dk1"/>
              </a:solidFill>
              <a:latin typeface="Nunito"/>
              <a:ea typeface="Nunito"/>
              <a:cs typeface="Nunito"/>
              <a:sym typeface="Nunito"/>
            </a:endParaRPr>
          </a:p>
        </p:txBody>
      </p:sp>
      <p:sp>
        <p:nvSpPr>
          <p:cNvPr id="1960" name="Google Shape;1960;p168"/>
          <p:cNvSpPr/>
          <p:nvPr/>
        </p:nvSpPr>
        <p:spPr>
          <a:xfrm>
            <a:off x="4011825" y="4493325"/>
            <a:ext cx="4707900" cy="441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i="1">
                <a:latin typeface="Nunito"/>
                <a:ea typeface="Nunito"/>
                <a:cs typeface="Nunito"/>
                <a:sym typeface="Nunito"/>
              </a:rPr>
              <a:t>Constraining only one arm in order to protect user + equipment</a:t>
            </a:r>
            <a:endParaRPr sz="1500" i="1">
              <a:latin typeface="Nunito"/>
              <a:ea typeface="Nunito"/>
              <a:cs typeface="Nunito"/>
              <a:sym typeface="Nunito"/>
            </a:endParaRPr>
          </a:p>
        </p:txBody>
      </p:sp>
      <p:sp>
        <p:nvSpPr>
          <p:cNvPr id="1961" name="Google Shape;1961;p168">
            <a:hlinkClick r:id="rId4"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965"/>
        <p:cNvGrpSpPr/>
        <p:nvPr/>
      </p:nvGrpSpPr>
      <p:grpSpPr>
        <a:xfrm>
          <a:off x="0" y="0"/>
          <a:ext cx="0" cy="0"/>
          <a:chOff x="0" y="0"/>
          <a:chExt cx="0" cy="0"/>
        </a:xfrm>
      </p:grpSpPr>
      <p:pic>
        <p:nvPicPr>
          <p:cNvPr id="1966" name="Google Shape;1966;p16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442850" y="308100"/>
            <a:ext cx="3402000" cy="4521699"/>
          </a:xfrm>
          <a:prstGeom prst="rect">
            <a:avLst/>
          </a:prstGeom>
          <a:noFill/>
          <a:ln>
            <a:noFill/>
          </a:ln>
        </p:spPr>
      </p:pic>
      <p:sp>
        <p:nvSpPr>
          <p:cNvPr id="1967" name="Google Shape;1967;p169"/>
          <p:cNvSpPr txBox="1">
            <a:spLocks noGrp="1"/>
          </p:cNvSpPr>
          <p:nvPr>
            <p:ph type="title"/>
          </p:nvPr>
        </p:nvSpPr>
        <p:spPr>
          <a:xfrm>
            <a:off x="291975" y="195000"/>
            <a:ext cx="4813500" cy="10185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solidFill>
                  <a:schemeClr val="dk2"/>
                </a:solidFill>
                <a:latin typeface="Nunito"/>
                <a:ea typeface="Nunito"/>
                <a:cs typeface="Nunito"/>
                <a:sym typeface="Nunito"/>
              </a:rPr>
              <a:t>The Brace Direct Post-Operation Elbow Brace</a:t>
            </a:r>
            <a:endParaRPr>
              <a:solidFill>
                <a:schemeClr val="dk2"/>
              </a:solidFill>
              <a:latin typeface="Nunito"/>
              <a:ea typeface="Nunito"/>
              <a:cs typeface="Nunito"/>
              <a:sym typeface="Nunito"/>
            </a:endParaRPr>
          </a:p>
        </p:txBody>
      </p:sp>
      <p:sp>
        <p:nvSpPr>
          <p:cNvPr id="1968" name="Google Shape;1968;p169"/>
          <p:cNvSpPr txBox="1">
            <a:spLocks noGrp="1"/>
          </p:cNvSpPr>
          <p:nvPr>
            <p:ph type="body" idx="1"/>
          </p:nvPr>
        </p:nvSpPr>
        <p:spPr>
          <a:xfrm>
            <a:off x="444375" y="1233750"/>
            <a:ext cx="4813500" cy="3519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Nunito"/>
              <a:buChar char="●"/>
            </a:pPr>
            <a:r>
              <a:rPr lang="en" sz="1800">
                <a:latin typeface="Nunito"/>
                <a:ea typeface="Nunito"/>
                <a:cs typeface="Nunito"/>
                <a:sym typeface="Nunito"/>
              </a:rPr>
              <a:t>Two primary HITL </a:t>
            </a:r>
            <a:r>
              <a:rPr lang="en" sz="1800" b="1">
                <a:solidFill>
                  <a:srgbClr val="0077BB"/>
                </a:solidFill>
                <a:latin typeface="Nunito"/>
                <a:ea typeface="Nunito"/>
                <a:cs typeface="Nunito"/>
                <a:sym typeface="Nunito"/>
              </a:rPr>
              <a:t>tests</a:t>
            </a:r>
            <a:endParaRPr sz="1800" b="1">
              <a:solidFill>
                <a:srgbClr val="0077BB"/>
              </a:solidFill>
              <a:latin typeface="Nunito"/>
              <a:ea typeface="Nunito"/>
              <a:cs typeface="Nunito"/>
              <a:sym typeface="Nunito"/>
            </a:endParaRPr>
          </a:p>
          <a:p>
            <a:pPr marL="914400" lvl="1" indent="-330200" algn="l" rtl="0">
              <a:spcBef>
                <a:spcPts val="0"/>
              </a:spcBef>
              <a:spcAft>
                <a:spcPts val="0"/>
              </a:spcAft>
              <a:buSzPts val="1600"/>
              <a:buFont typeface="Nunito"/>
              <a:buChar char="○"/>
            </a:pPr>
            <a:r>
              <a:rPr lang="en" sz="1600">
                <a:latin typeface="Nunito"/>
                <a:ea typeface="Nunito"/>
                <a:cs typeface="Nunito"/>
                <a:sym typeface="Nunito"/>
              </a:rPr>
              <a:t>Comfort </a:t>
            </a:r>
            <a:endParaRPr sz="1600">
              <a:latin typeface="Nunito"/>
              <a:ea typeface="Nunito"/>
              <a:cs typeface="Nunito"/>
              <a:sym typeface="Nunito"/>
            </a:endParaRPr>
          </a:p>
          <a:p>
            <a:pPr marL="914400" lvl="1" indent="-330200" algn="l" rtl="0">
              <a:spcBef>
                <a:spcPts val="0"/>
              </a:spcBef>
              <a:spcAft>
                <a:spcPts val="0"/>
              </a:spcAft>
              <a:buSzPts val="1600"/>
              <a:buFont typeface="Nunito"/>
              <a:buChar char="○"/>
            </a:pPr>
            <a:r>
              <a:rPr lang="en" sz="1600">
                <a:latin typeface="Nunito"/>
                <a:ea typeface="Nunito"/>
                <a:cs typeface="Nunito"/>
                <a:sym typeface="Nunito"/>
              </a:rPr>
              <a:t>Range of Motion</a:t>
            </a:r>
            <a:endParaRPr sz="1600">
              <a:latin typeface="Nunito"/>
              <a:ea typeface="Nunito"/>
              <a:cs typeface="Nunito"/>
              <a:sym typeface="Nunito"/>
            </a:endParaRPr>
          </a:p>
          <a:p>
            <a:pPr marL="457200" lvl="0" indent="-342900" algn="l" rtl="0">
              <a:spcBef>
                <a:spcPts val="1000"/>
              </a:spcBef>
              <a:spcAft>
                <a:spcPts val="0"/>
              </a:spcAft>
              <a:buSzPts val="1800"/>
              <a:buFont typeface="Nunito"/>
              <a:buChar char="●"/>
            </a:pPr>
            <a:r>
              <a:rPr lang="en" sz="1800">
                <a:latin typeface="Nunito"/>
                <a:ea typeface="Nunito"/>
                <a:cs typeface="Nunito"/>
                <a:sym typeface="Nunito"/>
              </a:rPr>
              <a:t>Main </a:t>
            </a:r>
            <a:r>
              <a:rPr lang="en" sz="1800" b="1">
                <a:solidFill>
                  <a:srgbClr val="EE3377"/>
                </a:solidFill>
                <a:latin typeface="Nunito"/>
                <a:ea typeface="Nunito"/>
                <a:cs typeface="Nunito"/>
                <a:sym typeface="Nunito"/>
              </a:rPr>
              <a:t>risks</a:t>
            </a:r>
            <a:endParaRPr sz="1800">
              <a:solidFill>
                <a:srgbClr val="EE3377"/>
              </a:solidFill>
              <a:latin typeface="Nunito"/>
              <a:ea typeface="Nunito"/>
              <a:cs typeface="Nunito"/>
              <a:sym typeface="Nunito"/>
            </a:endParaRPr>
          </a:p>
          <a:p>
            <a:pPr marL="914400" lvl="1" indent="-330200" algn="l" rtl="0">
              <a:spcBef>
                <a:spcPts val="0"/>
              </a:spcBef>
              <a:spcAft>
                <a:spcPts val="0"/>
              </a:spcAft>
              <a:buSzPts val="1600"/>
              <a:buFont typeface="Nunito"/>
              <a:buChar char="○"/>
            </a:pPr>
            <a:r>
              <a:rPr lang="en" sz="1600">
                <a:latin typeface="Nunito"/>
                <a:ea typeface="Nunito"/>
                <a:cs typeface="Nunito"/>
                <a:sym typeface="Nunito"/>
              </a:rPr>
              <a:t>Short term injury (ex: pinching)</a:t>
            </a:r>
            <a:endParaRPr sz="1600">
              <a:latin typeface="Nunito"/>
              <a:ea typeface="Nunito"/>
              <a:cs typeface="Nunito"/>
              <a:sym typeface="Nunito"/>
            </a:endParaRPr>
          </a:p>
          <a:p>
            <a:pPr marL="914400" lvl="1" indent="-330200" algn="l" rtl="0">
              <a:spcBef>
                <a:spcPts val="0"/>
              </a:spcBef>
              <a:spcAft>
                <a:spcPts val="0"/>
              </a:spcAft>
              <a:buSzPts val="1600"/>
              <a:buFont typeface="Nunito"/>
              <a:buChar char="○"/>
            </a:pPr>
            <a:r>
              <a:rPr lang="en" sz="1600">
                <a:latin typeface="Nunito"/>
                <a:ea typeface="Nunito"/>
                <a:cs typeface="Nunito"/>
                <a:sym typeface="Nunito"/>
              </a:rPr>
              <a:t>Long term injury (ex: chafing)</a:t>
            </a:r>
            <a:endParaRPr sz="1600">
              <a:latin typeface="Nunito"/>
              <a:ea typeface="Nunito"/>
              <a:cs typeface="Nunito"/>
              <a:sym typeface="Nunito"/>
            </a:endParaRPr>
          </a:p>
          <a:p>
            <a:pPr marL="457200" lvl="0" indent="-342900" algn="l" rtl="0">
              <a:spcBef>
                <a:spcPts val="1000"/>
              </a:spcBef>
              <a:spcAft>
                <a:spcPts val="0"/>
              </a:spcAft>
              <a:buSzPts val="1800"/>
              <a:buFont typeface="Nunito"/>
              <a:buChar char="●"/>
            </a:pPr>
            <a:r>
              <a:rPr lang="en" sz="1800">
                <a:latin typeface="Nunito"/>
                <a:ea typeface="Nunito"/>
                <a:cs typeface="Nunito"/>
                <a:sym typeface="Nunito"/>
              </a:rPr>
              <a:t>Main </a:t>
            </a:r>
            <a:r>
              <a:rPr lang="en" sz="1800" b="1">
                <a:solidFill>
                  <a:srgbClr val="9E5FBE"/>
                </a:solidFill>
                <a:latin typeface="Nunito"/>
                <a:ea typeface="Nunito"/>
                <a:cs typeface="Nunito"/>
                <a:sym typeface="Nunito"/>
              </a:rPr>
              <a:t>mitigation strategy - TACO</a:t>
            </a:r>
            <a:endParaRPr sz="1800">
              <a:solidFill>
                <a:schemeClr val="dk1"/>
              </a:solidFill>
              <a:latin typeface="Nunito"/>
              <a:ea typeface="Nunito"/>
              <a:cs typeface="Nunito"/>
              <a:sym typeface="Nunito"/>
            </a:endParaRPr>
          </a:p>
        </p:txBody>
      </p:sp>
      <p:sp>
        <p:nvSpPr>
          <p:cNvPr id="1969" name="Google Shape;1969;p16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128</a:t>
            </a:fld>
            <a:endParaRPr/>
          </a:p>
        </p:txBody>
      </p:sp>
      <p:sp>
        <p:nvSpPr>
          <p:cNvPr id="1970" name="Google Shape;1970;p169">
            <a:hlinkClick r:id="rId4"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974"/>
        <p:cNvGrpSpPr/>
        <p:nvPr/>
      </p:nvGrpSpPr>
      <p:grpSpPr>
        <a:xfrm>
          <a:off x="0" y="0"/>
          <a:ext cx="0" cy="0"/>
          <a:chOff x="0" y="0"/>
          <a:chExt cx="0" cy="0"/>
        </a:xfrm>
      </p:grpSpPr>
      <p:sp>
        <p:nvSpPr>
          <p:cNvPr id="1975" name="Google Shape;1975;p170"/>
          <p:cNvSpPr txBox="1">
            <a:spLocks noGrp="1"/>
          </p:cNvSpPr>
          <p:nvPr>
            <p:ph type="title"/>
          </p:nvPr>
        </p:nvSpPr>
        <p:spPr>
          <a:xfrm>
            <a:off x="4852825" y="233150"/>
            <a:ext cx="4016400" cy="1181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latin typeface="Nunito"/>
                <a:ea typeface="Nunito"/>
                <a:cs typeface="Nunito"/>
                <a:sym typeface="Nunito"/>
              </a:rPr>
              <a:t>Human in the Loop Test 1: Comfort</a:t>
            </a:r>
            <a:endParaRPr>
              <a:latin typeface="Nunito"/>
              <a:ea typeface="Nunito"/>
              <a:cs typeface="Nunito"/>
              <a:sym typeface="Nunito"/>
            </a:endParaRPr>
          </a:p>
        </p:txBody>
      </p:sp>
      <p:sp>
        <p:nvSpPr>
          <p:cNvPr id="1976" name="Google Shape;1976;p170"/>
          <p:cNvSpPr txBox="1">
            <a:spLocks noGrp="1"/>
          </p:cNvSpPr>
          <p:nvPr>
            <p:ph type="body" idx="1"/>
          </p:nvPr>
        </p:nvSpPr>
        <p:spPr>
          <a:xfrm>
            <a:off x="5081500" y="1414550"/>
            <a:ext cx="4016400" cy="324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i="1">
                <a:latin typeface="Nunito"/>
                <a:ea typeface="Nunito"/>
                <a:cs typeface="Nunito"/>
                <a:sym typeface="Nunito"/>
              </a:rPr>
              <a:t>Three Parts</a:t>
            </a:r>
            <a:endParaRPr sz="1700" i="1">
              <a:latin typeface="Nunito"/>
              <a:ea typeface="Nunito"/>
              <a:cs typeface="Nunito"/>
              <a:sym typeface="Nunito"/>
            </a:endParaRPr>
          </a:p>
          <a:p>
            <a:pPr marL="457200" lvl="0" indent="-336550" algn="l" rtl="0">
              <a:spcBef>
                <a:spcPts val="0"/>
              </a:spcBef>
              <a:spcAft>
                <a:spcPts val="0"/>
              </a:spcAft>
              <a:buSzPts val="1700"/>
              <a:buFont typeface="Nunito"/>
              <a:buAutoNum type="arabicPeriod"/>
            </a:pPr>
            <a:r>
              <a:rPr lang="en" sz="1700">
                <a:latin typeface="Nunito"/>
                <a:ea typeface="Nunito"/>
                <a:cs typeface="Nunito"/>
                <a:sym typeface="Nunito"/>
              </a:rPr>
              <a:t>Outside of simulation </a:t>
            </a:r>
            <a:endParaRPr sz="1700">
              <a:latin typeface="Nunito"/>
              <a:ea typeface="Nunito"/>
              <a:cs typeface="Nunito"/>
              <a:sym typeface="Nunito"/>
            </a:endParaRPr>
          </a:p>
          <a:p>
            <a:pPr marL="457200" lvl="0" indent="-336550" algn="l" rtl="0">
              <a:spcBef>
                <a:spcPts val="0"/>
              </a:spcBef>
              <a:spcAft>
                <a:spcPts val="0"/>
              </a:spcAft>
              <a:buSzPts val="1700"/>
              <a:buFont typeface="Nunito"/>
              <a:buAutoNum type="arabicPeriod"/>
            </a:pPr>
            <a:r>
              <a:rPr lang="en" sz="1700">
                <a:latin typeface="Nunito"/>
                <a:ea typeface="Nunito"/>
                <a:cs typeface="Nunito"/>
                <a:sym typeface="Nunito"/>
              </a:rPr>
              <a:t>Within simulation </a:t>
            </a:r>
            <a:endParaRPr sz="1700">
              <a:latin typeface="Nunito"/>
              <a:ea typeface="Nunito"/>
              <a:cs typeface="Nunito"/>
              <a:sym typeface="Nunito"/>
            </a:endParaRPr>
          </a:p>
          <a:p>
            <a:pPr marL="457200" lvl="0" indent="-336550" algn="l" rtl="0">
              <a:spcBef>
                <a:spcPts val="0"/>
              </a:spcBef>
              <a:spcAft>
                <a:spcPts val="0"/>
              </a:spcAft>
              <a:buSzPts val="1700"/>
              <a:buFont typeface="Nunito"/>
              <a:buAutoNum type="arabicPeriod"/>
            </a:pPr>
            <a:r>
              <a:rPr lang="en" sz="1700">
                <a:latin typeface="Nunito"/>
                <a:ea typeface="Nunito"/>
                <a:cs typeface="Nunito"/>
                <a:sym typeface="Nunito"/>
              </a:rPr>
              <a:t>During simulation</a:t>
            </a:r>
            <a:endParaRPr sz="1700">
              <a:latin typeface="Nunito"/>
              <a:ea typeface="Nunito"/>
              <a:cs typeface="Nunito"/>
              <a:sym typeface="Nunito"/>
            </a:endParaRPr>
          </a:p>
          <a:p>
            <a:pPr marL="0" lvl="0" indent="0" algn="l" rtl="0">
              <a:spcBef>
                <a:spcPts val="1600"/>
              </a:spcBef>
              <a:spcAft>
                <a:spcPts val="0"/>
              </a:spcAft>
              <a:buNone/>
            </a:pPr>
            <a:r>
              <a:rPr lang="en" sz="1700" i="1">
                <a:latin typeface="Nunito"/>
                <a:ea typeface="Nunito"/>
                <a:cs typeface="Nunito"/>
                <a:sym typeface="Nunito"/>
              </a:rPr>
              <a:t>Necessary to verify and validate requirements</a:t>
            </a:r>
            <a:endParaRPr sz="1700" i="1">
              <a:latin typeface="Nunito"/>
              <a:ea typeface="Nunito"/>
              <a:cs typeface="Nunito"/>
              <a:sym typeface="Nunito"/>
            </a:endParaRPr>
          </a:p>
          <a:p>
            <a:pPr marL="457200" lvl="0" indent="-336550" algn="l" rtl="0">
              <a:spcBef>
                <a:spcPts val="0"/>
              </a:spcBef>
              <a:spcAft>
                <a:spcPts val="0"/>
              </a:spcAft>
              <a:buSzPts val="1700"/>
              <a:buFont typeface="Nunito"/>
              <a:buChar char="●"/>
            </a:pPr>
            <a:r>
              <a:rPr lang="en" sz="1700">
                <a:latin typeface="Nunito"/>
                <a:ea typeface="Nunito"/>
                <a:cs typeface="Nunito"/>
                <a:sym typeface="Nunito"/>
              </a:rPr>
              <a:t>Non Invasive (2.1.1.7)</a:t>
            </a:r>
            <a:endParaRPr sz="1700">
              <a:latin typeface="Nunito"/>
              <a:ea typeface="Nunito"/>
              <a:cs typeface="Nunito"/>
              <a:sym typeface="Nunito"/>
            </a:endParaRPr>
          </a:p>
          <a:p>
            <a:pPr marL="457200" lvl="0" indent="-336550" algn="l" rtl="0">
              <a:spcBef>
                <a:spcPts val="0"/>
              </a:spcBef>
              <a:spcAft>
                <a:spcPts val="0"/>
              </a:spcAft>
              <a:buSzPts val="1700"/>
              <a:buFont typeface="Nunito"/>
              <a:buChar char="●"/>
            </a:pPr>
            <a:r>
              <a:rPr lang="en" sz="1700">
                <a:latin typeface="Nunito"/>
                <a:ea typeface="Nunito"/>
                <a:cs typeface="Nunito"/>
                <a:sym typeface="Nunito"/>
              </a:rPr>
              <a:t>User Adjustable (2.1.1.8)</a:t>
            </a:r>
            <a:endParaRPr sz="1700">
              <a:latin typeface="Nunito"/>
              <a:ea typeface="Nunito"/>
              <a:cs typeface="Nunito"/>
              <a:sym typeface="Nunito"/>
            </a:endParaRPr>
          </a:p>
          <a:p>
            <a:pPr marL="457200" lvl="0" indent="-336550" algn="l" rtl="0">
              <a:spcBef>
                <a:spcPts val="0"/>
              </a:spcBef>
              <a:spcAft>
                <a:spcPts val="0"/>
              </a:spcAft>
              <a:buSzPts val="1700"/>
              <a:buFont typeface="Nunito"/>
              <a:buChar char="●"/>
            </a:pPr>
            <a:r>
              <a:rPr lang="en" sz="1700">
                <a:latin typeface="Nunito"/>
                <a:ea typeface="Nunito"/>
                <a:cs typeface="Nunito"/>
                <a:sym typeface="Nunito"/>
              </a:rPr>
              <a:t>User Safety (5.3)</a:t>
            </a:r>
            <a:endParaRPr sz="1700">
              <a:latin typeface="Nunito"/>
              <a:ea typeface="Nunito"/>
              <a:cs typeface="Nunito"/>
              <a:sym typeface="Nunito"/>
            </a:endParaRPr>
          </a:p>
          <a:p>
            <a:pPr marL="457200" lvl="0" indent="-336550" algn="l" rtl="0">
              <a:spcBef>
                <a:spcPts val="0"/>
              </a:spcBef>
              <a:spcAft>
                <a:spcPts val="0"/>
              </a:spcAft>
              <a:buSzPts val="1700"/>
              <a:buFont typeface="Nunito"/>
              <a:buChar char="●"/>
            </a:pPr>
            <a:r>
              <a:rPr lang="en" sz="1700">
                <a:latin typeface="Nunito"/>
                <a:ea typeface="Nunito"/>
                <a:cs typeface="Nunito"/>
                <a:sym typeface="Nunito"/>
              </a:rPr>
              <a:t>User accommodation (5.3.6)</a:t>
            </a:r>
            <a:endParaRPr sz="1700">
              <a:latin typeface="Nunito"/>
              <a:ea typeface="Nunito"/>
              <a:cs typeface="Nunito"/>
              <a:sym typeface="Nunito"/>
            </a:endParaRPr>
          </a:p>
          <a:p>
            <a:pPr marL="0" lvl="0" indent="0" algn="l" rtl="0">
              <a:spcBef>
                <a:spcPts val="1600"/>
              </a:spcBef>
              <a:spcAft>
                <a:spcPts val="1600"/>
              </a:spcAft>
              <a:buNone/>
            </a:pPr>
            <a:endParaRPr sz="1700">
              <a:latin typeface="Nunito"/>
              <a:ea typeface="Nunito"/>
              <a:cs typeface="Nunito"/>
              <a:sym typeface="Nunito"/>
            </a:endParaRPr>
          </a:p>
        </p:txBody>
      </p:sp>
      <p:sp>
        <p:nvSpPr>
          <p:cNvPr id="1977" name="Google Shape;1977;p17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129</a:t>
            </a:fld>
            <a:endParaRPr/>
          </a:p>
        </p:txBody>
      </p:sp>
      <p:pic>
        <p:nvPicPr>
          <p:cNvPr id="1978" name="Google Shape;1978;p17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86800" y="866226"/>
            <a:ext cx="4894699" cy="3671024"/>
          </a:xfrm>
          <a:prstGeom prst="rect">
            <a:avLst/>
          </a:prstGeom>
          <a:noFill/>
          <a:ln>
            <a:noFill/>
          </a:ln>
        </p:spPr>
      </p:pic>
      <p:sp>
        <p:nvSpPr>
          <p:cNvPr id="1979" name="Google Shape;1979;p170">
            <a:hlinkClick r:id="rId4"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pic>
        <p:nvPicPr>
          <p:cNvPr id="413" name="Google Shape;413;p54"/>
          <p:cNvPicPr preferRelativeResize="0"/>
          <p:nvPr/>
        </p:nvPicPr>
        <p:blipFill>
          <a:blip r:embed="rId3">
            <a:alphaModFix/>
          </a:blip>
          <a:stretch>
            <a:fillRect/>
          </a:stretch>
        </p:blipFill>
        <p:spPr>
          <a:xfrm>
            <a:off x="5598625" y="942975"/>
            <a:ext cx="3238500" cy="3257550"/>
          </a:xfrm>
          <a:prstGeom prst="rect">
            <a:avLst/>
          </a:prstGeom>
          <a:noFill/>
          <a:ln>
            <a:noFill/>
          </a:ln>
        </p:spPr>
      </p:pic>
      <p:pic>
        <p:nvPicPr>
          <p:cNvPr id="414" name="Google Shape;414;p54"/>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0" y="0"/>
            <a:ext cx="2469075" cy="2355925"/>
          </a:xfrm>
          <a:prstGeom prst="rect">
            <a:avLst/>
          </a:prstGeom>
          <a:noFill/>
          <a:ln>
            <a:noFill/>
          </a:ln>
        </p:spPr>
      </p:pic>
      <p:sp>
        <p:nvSpPr>
          <p:cNvPr id="415" name="Google Shape;415;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pic>
        <p:nvPicPr>
          <p:cNvPr id="416" name="Google Shape;416;p5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pic>
        <p:nvPicPr>
          <p:cNvPr id="417" name="Google Shape;417;p54">
            <a:hlinkClick r:id="rId6" action="ppaction://hlinksldjump"/>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sp>
        <p:nvSpPr>
          <p:cNvPr id="418" name="Google Shape;418;p54"/>
          <p:cNvSpPr txBox="1"/>
          <p:nvPr/>
        </p:nvSpPr>
        <p:spPr>
          <a:xfrm>
            <a:off x="830241" y="1457746"/>
            <a:ext cx="1989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latin typeface="Nunito"/>
                <a:ea typeface="Nunito"/>
                <a:cs typeface="Nunito"/>
                <a:sym typeface="Nunito"/>
              </a:rPr>
              <a:t>)</a:t>
            </a:r>
            <a:endParaRPr sz="400">
              <a:latin typeface="Nunito"/>
              <a:ea typeface="Nunito"/>
              <a:cs typeface="Nunito"/>
              <a:sym typeface="Nunito"/>
            </a:endParaRPr>
          </a:p>
        </p:txBody>
      </p:sp>
      <p:sp>
        <p:nvSpPr>
          <p:cNvPr id="419" name="Google Shape;419;p54" descr="Timeline background shape"/>
          <p:cNvSpPr/>
          <p:nvPr/>
        </p:nvSpPr>
        <p:spPr>
          <a:xfrm>
            <a:off x="3468851" y="4868575"/>
            <a:ext cx="12054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VI: Budget</a:t>
            </a:r>
            <a:endParaRPr sz="900" i="0" u="none" strike="noStrike" cap="none">
              <a:solidFill>
                <a:schemeClr val="dk1"/>
              </a:solidFill>
              <a:latin typeface="Nunito"/>
              <a:ea typeface="Nunito"/>
              <a:cs typeface="Nunito"/>
              <a:sym typeface="Nunito"/>
            </a:endParaRPr>
          </a:p>
        </p:txBody>
      </p:sp>
      <p:sp>
        <p:nvSpPr>
          <p:cNvPr id="420" name="Google Shape;420;p54" descr="Timeline background shape"/>
          <p:cNvSpPr/>
          <p:nvPr/>
        </p:nvSpPr>
        <p:spPr>
          <a:xfrm>
            <a:off x="2206275" y="4868575"/>
            <a:ext cx="14655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 Test Readiness</a:t>
            </a:r>
            <a:endParaRPr sz="900" i="0" u="none" strike="noStrike" cap="none">
              <a:solidFill>
                <a:schemeClr val="dk1"/>
              </a:solidFill>
              <a:latin typeface="Nunito"/>
              <a:ea typeface="Nunito"/>
              <a:cs typeface="Nunito"/>
              <a:sym typeface="Nunito"/>
            </a:endParaRPr>
          </a:p>
        </p:txBody>
      </p:sp>
      <p:sp>
        <p:nvSpPr>
          <p:cNvPr id="421" name="Google Shape;421;p54" descr="Timeline background shape"/>
          <p:cNvSpPr/>
          <p:nvPr/>
        </p:nvSpPr>
        <p:spPr>
          <a:xfrm>
            <a:off x="1024139" y="4868575"/>
            <a:ext cx="13323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IV: Schedule</a:t>
            </a:r>
            <a:endParaRPr sz="900" i="0" u="none" strike="noStrike" cap="none">
              <a:solidFill>
                <a:schemeClr val="dk1"/>
              </a:solidFill>
              <a:latin typeface="Nunito"/>
              <a:ea typeface="Nunito"/>
              <a:cs typeface="Nunito"/>
              <a:sym typeface="Nunito"/>
            </a:endParaRPr>
          </a:p>
        </p:txBody>
      </p:sp>
      <p:sp>
        <p:nvSpPr>
          <p:cNvPr id="422" name="Google Shape;422;p54" descr="Timeline background shape"/>
          <p:cNvSpPr/>
          <p:nvPr/>
        </p:nvSpPr>
        <p:spPr>
          <a:xfrm>
            <a:off x="0" y="4868563"/>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 Overview</a:t>
            </a:r>
            <a:endParaRPr sz="900" i="0" u="none" strike="noStrike" cap="none">
              <a:solidFill>
                <a:schemeClr val="lt1"/>
              </a:solidFill>
              <a:latin typeface="Nunito"/>
              <a:ea typeface="Nunito"/>
              <a:cs typeface="Nunito"/>
              <a:sym typeface="Nunito"/>
            </a:endParaRPr>
          </a:p>
        </p:txBody>
      </p:sp>
      <p:pic>
        <p:nvPicPr>
          <p:cNvPr id="423" name="Google Shape;423;p54"/>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1615725" y="79950"/>
            <a:ext cx="548700" cy="109740"/>
          </a:xfrm>
          <a:prstGeom prst="rect">
            <a:avLst/>
          </a:prstGeom>
          <a:noFill/>
          <a:ln>
            <a:noFill/>
          </a:ln>
        </p:spPr>
      </p:pic>
      <p:pic>
        <p:nvPicPr>
          <p:cNvPr id="424" name="Google Shape;424;p54"/>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174678" y="1261483"/>
            <a:ext cx="738800" cy="155967"/>
          </a:xfrm>
          <a:prstGeom prst="rect">
            <a:avLst/>
          </a:prstGeom>
          <a:noFill/>
          <a:ln>
            <a:noFill/>
          </a:ln>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983"/>
        <p:cNvGrpSpPr/>
        <p:nvPr/>
      </p:nvGrpSpPr>
      <p:grpSpPr>
        <a:xfrm>
          <a:off x="0" y="0"/>
          <a:ext cx="0" cy="0"/>
          <a:chOff x="0" y="0"/>
          <a:chExt cx="0" cy="0"/>
        </a:xfrm>
      </p:grpSpPr>
      <p:sp>
        <p:nvSpPr>
          <p:cNvPr id="1984" name="Google Shape;1984;p171"/>
          <p:cNvSpPr txBox="1">
            <a:spLocks noGrp="1"/>
          </p:cNvSpPr>
          <p:nvPr>
            <p:ph type="title"/>
          </p:nvPr>
        </p:nvSpPr>
        <p:spPr>
          <a:xfrm>
            <a:off x="4852825" y="233150"/>
            <a:ext cx="4016400" cy="11814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b="1">
                <a:latin typeface="Nunito"/>
                <a:ea typeface="Nunito"/>
                <a:cs typeface="Nunito"/>
                <a:sym typeface="Nunito"/>
              </a:rPr>
              <a:t>Human in the Loop Test 2: Range of Motion</a:t>
            </a:r>
            <a:endParaRPr b="1">
              <a:latin typeface="Nunito"/>
              <a:ea typeface="Nunito"/>
              <a:cs typeface="Nunito"/>
              <a:sym typeface="Nunito"/>
            </a:endParaRPr>
          </a:p>
        </p:txBody>
      </p:sp>
      <p:sp>
        <p:nvSpPr>
          <p:cNvPr id="1985" name="Google Shape;1985;p171"/>
          <p:cNvSpPr txBox="1">
            <a:spLocks noGrp="1"/>
          </p:cNvSpPr>
          <p:nvPr>
            <p:ph type="body" idx="1"/>
          </p:nvPr>
        </p:nvSpPr>
        <p:spPr>
          <a:xfrm>
            <a:off x="5081500" y="1414550"/>
            <a:ext cx="4016400" cy="354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i="1">
                <a:latin typeface="Nunito"/>
                <a:ea typeface="Nunito"/>
                <a:cs typeface="Nunito"/>
                <a:sym typeface="Nunito"/>
              </a:rPr>
              <a:t>Only one part, outside of simulation</a:t>
            </a:r>
            <a:endParaRPr sz="1700" i="1">
              <a:latin typeface="Nunito"/>
              <a:ea typeface="Nunito"/>
              <a:cs typeface="Nunito"/>
              <a:sym typeface="Nunito"/>
            </a:endParaRPr>
          </a:p>
          <a:p>
            <a:pPr marL="457200" lvl="0" indent="-336550" algn="l" rtl="0">
              <a:spcBef>
                <a:spcPts val="0"/>
              </a:spcBef>
              <a:spcAft>
                <a:spcPts val="0"/>
              </a:spcAft>
              <a:buSzPts val="1700"/>
              <a:buFont typeface="Nunito"/>
              <a:buChar char="●"/>
            </a:pPr>
            <a:r>
              <a:rPr lang="en" sz="1700">
                <a:latin typeface="Nunito"/>
                <a:ea typeface="Nunito"/>
                <a:cs typeface="Nunito"/>
                <a:sym typeface="Nunito"/>
              </a:rPr>
              <a:t>If it’s true outside, it will be within</a:t>
            </a:r>
            <a:endParaRPr sz="1700">
              <a:latin typeface="Nunito"/>
              <a:ea typeface="Nunito"/>
              <a:cs typeface="Nunito"/>
              <a:sym typeface="Nunito"/>
            </a:endParaRPr>
          </a:p>
          <a:p>
            <a:pPr marL="0" lvl="0" indent="0" algn="l" rtl="0">
              <a:spcBef>
                <a:spcPts val="1000"/>
              </a:spcBef>
              <a:spcAft>
                <a:spcPts val="0"/>
              </a:spcAft>
              <a:buNone/>
            </a:pPr>
            <a:r>
              <a:rPr lang="en" sz="1700" i="1">
                <a:latin typeface="Nunito"/>
                <a:ea typeface="Nunito"/>
                <a:cs typeface="Nunito"/>
                <a:sym typeface="Nunito"/>
              </a:rPr>
              <a:t>Necessary to verify and validate requirements</a:t>
            </a:r>
            <a:endParaRPr sz="1700" i="1">
              <a:latin typeface="Nunito"/>
              <a:ea typeface="Nunito"/>
              <a:cs typeface="Nunito"/>
              <a:sym typeface="Nunito"/>
            </a:endParaRPr>
          </a:p>
          <a:p>
            <a:pPr marL="457200" lvl="0" indent="-336550" algn="l" rtl="0">
              <a:spcBef>
                <a:spcPts val="0"/>
              </a:spcBef>
              <a:spcAft>
                <a:spcPts val="0"/>
              </a:spcAft>
              <a:buSzPts val="1700"/>
              <a:buFont typeface="Nunito"/>
              <a:buChar char="●"/>
            </a:pPr>
            <a:r>
              <a:rPr lang="en" sz="1700">
                <a:latin typeface="Nunito"/>
                <a:ea typeface="Nunito"/>
                <a:cs typeface="Nunito"/>
                <a:sym typeface="Nunito"/>
              </a:rPr>
              <a:t>elbow extension/flexion range of motion, 0 to 120 degrees (2.1.1.6)</a:t>
            </a:r>
            <a:endParaRPr sz="1700">
              <a:latin typeface="Nunito"/>
              <a:ea typeface="Nunito"/>
              <a:cs typeface="Nunito"/>
              <a:sym typeface="Nunito"/>
            </a:endParaRPr>
          </a:p>
          <a:p>
            <a:pPr marL="0" lvl="0" indent="0" algn="l" rtl="0">
              <a:spcBef>
                <a:spcPts val="1600"/>
              </a:spcBef>
              <a:spcAft>
                <a:spcPts val="0"/>
              </a:spcAft>
              <a:buNone/>
            </a:pPr>
            <a:r>
              <a:rPr lang="en" sz="1700" i="1">
                <a:latin typeface="Nunito"/>
                <a:ea typeface="Nunito"/>
                <a:cs typeface="Nunito"/>
                <a:sym typeface="Nunito"/>
              </a:rPr>
              <a:t>Only done after comfort test is fully completed </a:t>
            </a:r>
            <a:endParaRPr sz="1700" i="1">
              <a:latin typeface="Nunito"/>
              <a:ea typeface="Nunito"/>
              <a:cs typeface="Nunito"/>
              <a:sym typeface="Nunito"/>
            </a:endParaRPr>
          </a:p>
          <a:p>
            <a:pPr marL="457200" lvl="0" indent="-336550" algn="l" rtl="0">
              <a:spcBef>
                <a:spcPts val="0"/>
              </a:spcBef>
              <a:spcAft>
                <a:spcPts val="0"/>
              </a:spcAft>
              <a:buSzPts val="1700"/>
              <a:buFont typeface="Nunito"/>
              <a:buChar char="●"/>
            </a:pPr>
            <a:r>
              <a:rPr lang="en" sz="1700">
                <a:latin typeface="Nunito"/>
                <a:ea typeface="Nunito"/>
                <a:cs typeface="Nunito"/>
                <a:sym typeface="Nunito"/>
              </a:rPr>
              <a:t>User comfort and safety will still be monitored</a:t>
            </a:r>
            <a:endParaRPr sz="1700">
              <a:latin typeface="Nunito"/>
              <a:ea typeface="Nunito"/>
              <a:cs typeface="Nunito"/>
              <a:sym typeface="Nunito"/>
            </a:endParaRPr>
          </a:p>
        </p:txBody>
      </p:sp>
      <p:sp>
        <p:nvSpPr>
          <p:cNvPr id="1986" name="Google Shape;1986;p17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130</a:t>
            </a:fld>
            <a:endParaRPr/>
          </a:p>
        </p:txBody>
      </p:sp>
      <p:pic>
        <p:nvPicPr>
          <p:cNvPr id="1987" name="Google Shape;1987;p17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2400" y="866200"/>
            <a:ext cx="4723200" cy="3542400"/>
          </a:xfrm>
          <a:prstGeom prst="rect">
            <a:avLst/>
          </a:prstGeom>
          <a:noFill/>
          <a:ln>
            <a:noFill/>
          </a:ln>
        </p:spPr>
      </p:pic>
      <p:sp>
        <p:nvSpPr>
          <p:cNvPr id="1988" name="Google Shape;1988;p171">
            <a:hlinkClick r:id="rId4"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992"/>
        <p:cNvGrpSpPr/>
        <p:nvPr/>
      </p:nvGrpSpPr>
      <p:grpSpPr>
        <a:xfrm>
          <a:off x="0" y="0"/>
          <a:ext cx="0" cy="0"/>
          <a:chOff x="0" y="0"/>
          <a:chExt cx="0" cy="0"/>
        </a:xfrm>
      </p:grpSpPr>
      <p:sp>
        <p:nvSpPr>
          <p:cNvPr id="1993" name="Google Shape;1993;p17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Nunito"/>
                <a:ea typeface="Nunito"/>
                <a:cs typeface="Nunito"/>
                <a:sym typeface="Nunito"/>
              </a:rPr>
              <a:t>Procedure to Put on / Take off Arm Constraint</a:t>
            </a:r>
            <a:endParaRPr>
              <a:latin typeface="Nunito"/>
              <a:ea typeface="Nunito"/>
              <a:cs typeface="Nunito"/>
              <a:sym typeface="Nunito"/>
            </a:endParaRPr>
          </a:p>
        </p:txBody>
      </p:sp>
      <p:pic>
        <p:nvPicPr>
          <p:cNvPr id="1994" name="Google Shape;1994;p17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63675" y="1152475"/>
            <a:ext cx="1695251" cy="2415800"/>
          </a:xfrm>
          <a:prstGeom prst="rect">
            <a:avLst/>
          </a:prstGeom>
          <a:noFill/>
          <a:ln>
            <a:noFill/>
          </a:ln>
        </p:spPr>
      </p:pic>
      <p:sp>
        <p:nvSpPr>
          <p:cNvPr id="1995" name="Google Shape;1995;p172"/>
          <p:cNvSpPr/>
          <p:nvPr/>
        </p:nvSpPr>
        <p:spPr>
          <a:xfrm>
            <a:off x="6638900" y="3688200"/>
            <a:ext cx="2344800" cy="809100"/>
          </a:xfrm>
          <a:prstGeom prst="roundRect">
            <a:avLst>
              <a:gd name="adj" fmla="val 16667"/>
            </a:avLst>
          </a:prstGeom>
          <a:solidFill>
            <a:srgbClr val="5271C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u="sng">
                <a:solidFill>
                  <a:schemeClr val="lt1"/>
                </a:solidFill>
                <a:latin typeface="Nunito"/>
                <a:ea typeface="Nunito"/>
                <a:cs typeface="Nunito"/>
                <a:sym typeface="Nunito"/>
                <a:hlinkClick r:id="rId4">
                  <a:extLst>
                    <a:ext uri="{A12FA001-AC4F-418D-AE19-62706E023703}">
                      <ahyp:hlinkClr xmlns:ahyp="http://schemas.microsoft.com/office/drawing/2018/hyperlinkcolor" xmlns="" val="tx"/>
                    </a:ext>
                  </a:extLst>
                </a:hlinkClick>
              </a:rPr>
              <a:t>Brace Direct Instructional Video for Elbow Brace</a:t>
            </a:r>
            <a:endParaRPr>
              <a:solidFill>
                <a:schemeClr val="lt1"/>
              </a:solidFill>
              <a:latin typeface="Nunito"/>
              <a:ea typeface="Nunito"/>
              <a:cs typeface="Nunito"/>
              <a:sym typeface="Nunito"/>
            </a:endParaRPr>
          </a:p>
        </p:txBody>
      </p:sp>
      <p:sp>
        <p:nvSpPr>
          <p:cNvPr id="1996" name="Google Shape;1996;p172"/>
          <p:cNvSpPr txBox="1">
            <a:spLocks noGrp="1"/>
          </p:cNvSpPr>
          <p:nvPr>
            <p:ph type="body" idx="1"/>
          </p:nvPr>
        </p:nvSpPr>
        <p:spPr>
          <a:xfrm>
            <a:off x="311700" y="1152475"/>
            <a:ext cx="3579600" cy="3416400"/>
          </a:xfrm>
          <a:prstGeom prst="rect">
            <a:avLst/>
          </a:prstGeom>
          <a:ln w="19050" cap="flat" cmpd="sng">
            <a:solidFill>
              <a:srgbClr val="B357B6"/>
            </a:solidFill>
            <a:prstDash val="solid"/>
            <a:round/>
            <a:headEnd type="none" w="sm" len="sm"/>
            <a:tailEnd type="none" w="sm" len="sm"/>
          </a:ln>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Font typeface="Nunito"/>
              <a:buAutoNum type="arabicParenR"/>
            </a:pPr>
            <a:r>
              <a:rPr lang="en">
                <a:latin typeface="Nunito"/>
                <a:ea typeface="Nunito"/>
                <a:cs typeface="Nunito"/>
                <a:sym typeface="Nunito"/>
              </a:rPr>
              <a:t>Undo the velcro straps</a:t>
            </a:r>
            <a:endParaRPr>
              <a:latin typeface="Nunito"/>
              <a:ea typeface="Nunito"/>
              <a:cs typeface="Nunito"/>
              <a:sym typeface="Nunito"/>
            </a:endParaRPr>
          </a:p>
          <a:p>
            <a:pPr marL="457200" lvl="0" indent="-342900" algn="l" rtl="0">
              <a:spcBef>
                <a:spcPts val="0"/>
              </a:spcBef>
              <a:spcAft>
                <a:spcPts val="0"/>
              </a:spcAft>
              <a:buSzPts val="1800"/>
              <a:buFont typeface="Nunito"/>
              <a:buAutoNum type="arabicParenR"/>
            </a:pPr>
            <a:r>
              <a:rPr lang="en">
                <a:latin typeface="Nunito"/>
                <a:ea typeface="Nunito"/>
                <a:cs typeface="Nunito"/>
                <a:sym typeface="Nunito"/>
              </a:rPr>
              <a:t>Place user’s arm in the open brace</a:t>
            </a:r>
            <a:endParaRPr>
              <a:latin typeface="Nunito"/>
              <a:ea typeface="Nunito"/>
              <a:cs typeface="Nunito"/>
              <a:sym typeface="Nunito"/>
            </a:endParaRPr>
          </a:p>
          <a:p>
            <a:pPr marL="457200" lvl="0" indent="-342900" algn="l" rtl="0">
              <a:spcBef>
                <a:spcPts val="0"/>
              </a:spcBef>
              <a:spcAft>
                <a:spcPts val="0"/>
              </a:spcAft>
              <a:buSzPts val="1800"/>
              <a:buFont typeface="Nunito"/>
              <a:buAutoNum type="arabicParenR"/>
            </a:pPr>
            <a:r>
              <a:rPr lang="en">
                <a:latin typeface="Nunito"/>
                <a:ea typeface="Nunito"/>
                <a:cs typeface="Nunito"/>
                <a:sym typeface="Nunito"/>
              </a:rPr>
              <a:t>Extend/shorten sizer if needed</a:t>
            </a:r>
            <a:endParaRPr>
              <a:latin typeface="Nunito"/>
              <a:ea typeface="Nunito"/>
              <a:cs typeface="Nunito"/>
              <a:sym typeface="Nunito"/>
            </a:endParaRPr>
          </a:p>
          <a:p>
            <a:pPr marL="457200" lvl="0" indent="-342900" algn="l" rtl="0">
              <a:spcBef>
                <a:spcPts val="0"/>
              </a:spcBef>
              <a:spcAft>
                <a:spcPts val="0"/>
              </a:spcAft>
              <a:buSzPts val="1800"/>
              <a:buFont typeface="Nunito"/>
              <a:buAutoNum type="arabicParenR"/>
            </a:pPr>
            <a:r>
              <a:rPr lang="en">
                <a:latin typeface="Nunito"/>
                <a:ea typeface="Nunito"/>
                <a:cs typeface="Nunito"/>
                <a:sym typeface="Nunito"/>
              </a:rPr>
              <a:t>Loosely tighten top and bottom velcro straps around the user’s arm</a:t>
            </a:r>
            <a:endParaRPr>
              <a:latin typeface="Nunito"/>
              <a:ea typeface="Nunito"/>
              <a:cs typeface="Nunito"/>
              <a:sym typeface="Nunito"/>
            </a:endParaRPr>
          </a:p>
          <a:p>
            <a:pPr marL="457200" lvl="0" indent="-342900" algn="l" rtl="0">
              <a:spcBef>
                <a:spcPts val="0"/>
              </a:spcBef>
              <a:spcAft>
                <a:spcPts val="0"/>
              </a:spcAft>
              <a:buSzPts val="1800"/>
              <a:buFont typeface="Nunito"/>
              <a:buAutoNum type="arabicParenR"/>
            </a:pPr>
            <a:r>
              <a:rPr lang="en">
                <a:latin typeface="Nunito"/>
                <a:ea typeface="Nunito"/>
                <a:cs typeface="Nunito"/>
                <a:sym typeface="Nunito"/>
              </a:rPr>
              <a:t>Loosely tighten the remaining inner two velcro straps</a:t>
            </a:r>
            <a:endParaRPr>
              <a:latin typeface="Nunito"/>
              <a:ea typeface="Nunito"/>
              <a:cs typeface="Nunito"/>
              <a:sym typeface="Nunito"/>
            </a:endParaRPr>
          </a:p>
        </p:txBody>
      </p:sp>
      <p:sp>
        <p:nvSpPr>
          <p:cNvPr id="1997" name="Google Shape;1997;p17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131</a:t>
            </a:fld>
            <a:endParaRPr/>
          </a:p>
        </p:txBody>
      </p:sp>
      <p:sp>
        <p:nvSpPr>
          <p:cNvPr id="1998" name="Google Shape;1998;p172"/>
          <p:cNvSpPr/>
          <p:nvPr/>
        </p:nvSpPr>
        <p:spPr>
          <a:xfrm>
            <a:off x="311700" y="4676400"/>
            <a:ext cx="3579600" cy="393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i="1">
                <a:latin typeface="Nunito"/>
                <a:ea typeface="Nunito"/>
                <a:cs typeface="Nunito"/>
                <a:sym typeface="Nunito"/>
              </a:rPr>
              <a:t>Adapt as necessary with experience using arm constraint</a:t>
            </a:r>
            <a:endParaRPr i="1">
              <a:latin typeface="Nunito"/>
              <a:ea typeface="Nunito"/>
              <a:cs typeface="Nunito"/>
              <a:sym typeface="Nunito"/>
            </a:endParaRPr>
          </a:p>
        </p:txBody>
      </p:sp>
      <p:sp>
        <p:nvSpPr>
          <p:cNvPr id="1999" name="Google Shape;1999;p172"/>
          <p:cNvSpPr txBox="1">
            <a:spLocks noGrp="1"/>
          </p:cNvSpPr>
          <p:nvPr>
            <p:ph type="body" idx="1"/>
          </p:nvPr>
        </p:nvSpPr>
        <p:spPr>
          <a:xfrm>
            <a:off x="4055050" y="1170125"/>
            <a:ext cx="2344800" cy="3416400"/>
          </a:xfrm>
          <a:prstGeom prst="rect">
            <a:avLst/>
          </a:prstGeom>
          <a:ln w="19050" cap="flat" cmpd="sng">
            <a:solidFill>
              <a:srgbClr val="8767C4"/>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95000"/>
              </a:lnSpc>
              <a:spcBef>
                <a:spcPts val="0"/>
              </a:spcBef>
              <a:spcAft>
                <a:spcPts val="0"/>
              </a:spcAft>
              <a:buSzPts val="1018"/>
              <a:buNone/>
            </a:pPr>
            <a:r>
              <a:rPr lang="en" sz="1765" b="1">
                <a:latin typeface="Nunito"/>
                <a:ea typeface="Nunito"/>
                <a:cs typeface="Nunito"/>
                <a:sym typeface="Nunito"/>
              </a:rPr>
              <a:t>TACO</a:t>
            </a:r>
            <a:endParaRPr sz="1765" b="1">
              <a:latin typeface="Nunito"/>
              <a:ea typeface="Nunito"/>
              <a:cs typeface="Nunito"/>
              <a:sym typeface="Nunito"/>
            </a:endParaRPr>
          </a:p>
          <a:p>
            <a:pPr marL="0" lvl="0" indent="0" algn="l" rtl="0">
              <a:lnSpc>
                <a:spcPct val="95000"/>
              </a:lnSpc>
              <a:spcBef>
                <a:spcPts val="0"/>
              </a:spcBef>
              <a:spcAft>
                <a:spcPts val="0"/>
              </a:spcAft>
              <a:buSzPts val="1018"/>
              <a:buNone/>
            </a:pPr>
            <a:r>
              <a:rPr lang="en" sz="1765" b="1">
                <a:latin typeface="Nunito"/>
                <a:ea typeface="Nunito"/>
                <a:cs typeface="Nunito"/>
                <a:sym typeface="Nunito"/>
              </a:rPr>
              <a:t>Training: </a:t>
            </a:r>
            <a:r>
              <a:rPr lang="en" sz="1302"/>
              <a:t>Operator trained on exiting simulation and putting on arm constraint</a:t>
            </a:r>
            <a:endParaRPr sz="1765" b="1"/>
          </a:p>
          <a:p>
            <a:pPr marL="0" lvl="0" indent="0" algn="l" rtl="0">
              <a:lnSpc>
                <a:spcPct val="95000"/>
              </a:lnSpc>
              <a:spcBef>
                <a:spcPts val="1200"/>
              </a:spcBef>
              <a:spcAft>
                <a:spcPts val="0"/>
              </a:spcAft>
              <a:buSzPts val="1018"/>
              <a:buNone/>
            </a:pPr>
            <a:r>
              <a:rPr lang="en" sz="1765" b="1">
                <a:latin typeface="Nunito"/>
                <a:ea typeface="Nunito"/>
                <a:cs typeface="Nunito"/>
                <a:sym typeface="Nunito"/>
              </a:rPr>
              <a:t>Awareness: </a:t>
            </a:r>
            <a:r>
              <a:rPr lang="en" sz="1302"/>
              <a:t>Operator will brief and observe subject throughout test</a:t>
            </a:r>
            <a:endParaRPr sz="1765" b="1">
              <a:latin typeface="Nunito"/>
              <a:ea typeface="Nunito"/>
              <a:cs typeface="Nunito"/>
              <a:sym typeface="Nunito"/>
            </a:endParaRPr>
          </a:p>
          <a:p>
            <a:pPr marL="0" lvl="0" indent="0" algn="l" rtl="0">
              <a:lnSpc>
                <a:spcPct val="95000"/>
              </a:lnSpc>
              <a:spcBef>
                <a:spcPts val="1200"/>
              </a:spcBef>
              <a:spcAft>
                <a:spcPts val="0"/>
              </a:spcAft>
              <a:buSzPts val="1018"/>
              <a:buNone/>
            </a:pPr>
            <a:r>
              <a:rPr lang="en" sz="1765" b="1">
                <a:latin typeface="Nunito"/>
                <a:ea typeface="Nunito"/>
                <a:cs typeface="Nunito"/>
                <a:sym typeface="Nunito"/>
              </a:rPr>
              <a:t>Communication: </a:t>
            </a:r>
            <a:r>
              <a:rPr lang="en" sz="1302"/>
              <a:t>Operator will check in with subject at each new interval</a:t>
            </a:r>
            <a:endParaRPr sz="1302"/>
          </a:p>
          <a:p>
            <a:pPr marL="0" lvl="0" indent="0" algn="l" rtl="0">
              <a:lnSpc>
                <a:spcPct val="95000"/>
              </a:lnSpc>
              <a:spcBef>
                <a:spcPts val="1200"/>
              </a:spcBef>
              <a:spcAft>
                <a:spcPts val="1200"/>
              </a:spcAft>
              <a:buSzPts val="1018"/>
              <a:buNone/>
            </a:pPr>
            <a:r>
              <a:rPr lang="en" sz="1765" b="1">
                <a:latin typeface="Nunito"/>
                <a:ea typeface="Nunito"/>
                <a:cs typeface="Nunito"/>
                <a:sym typeface="Nunito"/>
              </a:rPr>
              <a:t>Off-Ramps: </a:t>
            </a:r>
            <a:r>
              <a:rPr lang="en" sz="1302"/>
              <a:t>Procedure to exit simulation</a:t>
            </a:r>
            <a:endParaRPr sz="1302"/>
          </a:p>
        </p:txBody>
      </p:sp>
      <p:sp>
        <p:nvSpPr>
          <p:cNvPr id="2000" name="Google Shape;2000;p172">
            <a:hlinkClick r:id="rId5"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2004"/>
        <p:cNvGrpSpPr/>
        <p:nvPr/>
      </p:nvGrpSpPr>
      <p:grpSpPr>
        <a:xfrm>
          <a:off x="0" y="0"/>
          <a:ext cx="0" cy="0"/>
          <a:chOff x="0" y="0"/>
          <a:chExt cx="0" cy="0"/>
        </a:xfrm>
      </p:grpSpPr>
      <p:sp>
        <p:nvSpPr>
          <p:cNvPr id="2005" name="Google Shape;2005;p17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Nunito"/>
                <a:ea typeface="Nunito"/>
                <a:cs typeface="Nunito"/>
                <a:sym typeface="Nunito"/>
              </a:rPr>
              <a:t>Procedure to Test Comfort</a:t>
            </a:r>
            <a:endParaRPr>
              <a:latin typeface="Nunito"/>
              <a:ea typeface="Nunito"/>
              <a:cs typeface="Nunito"/>
              <a:sym typeface="Nunito"/>
            </a:endParaRPr>
          </a:p>
        </p:txBody>
      </p:sp>
      <p:sp>
        <p:nvSpPr>
          <p:cNvPr id="2006" name="Google Shape;2006;p173"/>
          <p:cNvSpPr txBox="1">
            <a:spLocks noGrp="1"/>
          </p:cNvSpPr>
          <p:nvPr>
            <p:ph type="body" idx="1"/>
          </p:nvPr>
        </p:nvSpPr>
        <p:spPr>
          <a:xfrm>
            <a:off x="311700" y="1170125"/>
            <a:ext cx="3579600" cy="3416400"/>
          </a:xfrm>
          <a:prstGeom prst="rect">
            <a:avLst/>
          </a:prstGeom>
          <a:ln w="19050" cap="flat" cmpd="sng">
            <a:solidFill>
              <a:srgbClr val="B357B6"/>
            </a:solidFill>
            <a:prstDash val="solid"/>
            <a:round/>
            <a:headEnd type="none" w="sm" len="sm"/>
            <a:tailEnd type="none" w="sm" len="sm"/>
          </a:ln>
        </p:spPr>
        <p:txBody>
          <a:bodyPr spcFirstLastPara="1" wrap="square" lIns="91425" tIns="91425" rIns="91425" bIns="91425" anchor="t" anchorCtr="0">
            <a:normAutofit fontScale="77500" lnSpcReduction="20000"/>
          </a:bodyPr>
          <a:lstStyle/>
          <a:p>
            <a:pPr marL="457200" lvl="0" indent="-317182" algn="l" rtl="0">
              <a:spcBef>
                <a:spcPts val="0"/>
              </a:spcBef>
              <a:spcAft>
                <a:spcPts val="0"/>
              </a:spcAft>
              <a:buSzPct val="100000"/>
              <a:buFont typeface="Nunito"/>
              <a:buAutoNum type="arabicParenR"/>
            </a:pPr>
            <a:r>
              <a:rPr lang="en">
                <a:latin typeface="Nunito"/>
                <a:ea typeface="Nunito"/>
                <a:cs typeface="Nunito"/>
                <a:sym typeface="Nunito"/>
              </a:rPr>
              <a:t>Once the arm brace is loosely bound to the user’s arm, instruct the user to extend and flex elbow as well as picking up a small object and rotating wrist/forearm</a:t>
            </a:r>
            <a:endParaRPr>
              <a:latin typeface="Nunito"/>
              <a:ea typeface="Nunito"/>
              <a:cs typeface="Nunito"/>
              <a:sym typeface="Nunito"/>
            </a:endParaRPr>
          </a:p>
          <a:p>
            <a:pPr marL="457200" lvl="0" indent="-317182" algn="l" rtl="0">
              <a:spcBef>
                <a:spcPts val="0"/>
              </a:spcBef>
              <a:spcAft>
                <a:spcPts val="0"/>
              </a:spcAft>
              <a:buSzPct val="100000"/>
              <a:buFont typeface="Nunito"/>
              <a:buAutoNum type="arabicParenR"/>
            </a:pPr>
            <a:r>
              <a:rPr lang="en">
                <a:latin typeface="Nunito"/>
                <a:ea typeface="Nunito"/>
                <a:cs typeface="Nunito"/>
                <a:sym typeface="Nunito"/>
              </a:rPr>
              <a:t>If no discomfort, tighten straps further and repeat above step</a:t>
            </a:r>
            <a:endParaRPr>
              <a:latin typeface="Nunito"/>
              <a:ea typeface="Nunito"/>
              <a:cs typeface="Nunito"/>
              <a:sym typeface="Nunito"/>
            </a:endParaRPr>
          </a:p>
          <a:p>
            <a:pPr marL="457200" lvl="0" indent="-317182" algn="l" rtl="0">
              <a:spcBef>
                <a:spcPts val="0"/>
              </a:spcBef>
              <a:spcAft>
                <a:spcPts val="0"/>
              </a:spcAft>
              <a:buSzPct val="100000"/>
              <a:buFont typeface="Nunito"/>
              <a:buAutoNum type="arabicParenR"/>
            </a:pPr>
            <a:r>
              <a:rPr lang="en">
                <a:latin typeface="Nunito"/>
                <a:ea typeface="Nunito"/>
                <a:cs typeface="Nunito"/>
                <a:sym typeface="Nunito"/>
              </a:rPr>
              <a:t>Continue until the user reports discomfort or when the arm brace is snugly attached to the user’s arm</a:t>
            </a:r>
            <a:endParaRPr>
              <a:latin typeface="Nunito"/>
              <a:ea typeface="Nunito"/>
              <a:cs typeface="Nunito"/>
              <a:sym typeface="Nunito"/>
            </a:endParaRPr>
          </a:p>
          <a:p>
            <a:pPr marL="457200" lvl="0" indent="-317182" algn="l" rtl="0">
              <a:spcBef>
                <a:spcPts val="0"/>
              </a:spcBef>
              <a:spcAft>
                <a:spcPts val="0"/>
              </a:spcAft>
              <a:buSzPct val="100000"/>
              <a:buFont typeface="Nunito"/>
              <a:buAutoNum type="arabicParenR"/>
            </a:pPr>
            <a:r>
              <a:rPr lang="en">
                <a:latin typeface="Nunito"/>
                <a:ea typeface="Nunito"/>
                <a:cs typeface="Nunito"/>
                <a:sym typeface="Nunito"/>
              </a:rPr>
              <a:t>If the user reports discomfort, loosen the straps slightly and repeat motion testing to confirm comfort form the user</a:t>
            </a:r>
            <a:endParaRPr>
              <a:latin typeface="Nunito"/>
              <a:ea typeface="Nunito"/>
              <a:cs typeface="Nunito"/>
              <a:sym typeface="Nunito"/>
            </a:endParaRPr>
          </a:p>
        </p:txBody>
      </p:sp>
      <p:sp>
        <p:nvSpPr>
          <p:cNvPr id="2007" name="Google Shape;2007;p173"/>
          <p:cNvSpPr txBox="1">
            <a:spLocks noGrp="1"/>
          </p:cNvSpPr>
          <p:nvPr>
            <p:ph type="body" idx="1"/>
          </p:nvPr>
        </p:nvSpPr>
        <p:spPr>
          <a:xfrm>
            <a:off x="4055050" y="1170125"/>
            <a:ext cx="2344800" cy="3416400"/>
          </a:xfrm>
          <a:prstGeom prst="rect">
            <a:avLst/>
          </a:prstGeom>
          <a:ln w="19050" cap="flat" cmpd="sng">
            <a:solidFill>
              <a:srgbClr val="8767C4"/>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95000"/>
              </a:lnSpc>
              <a:spcBef>
                <a:spcPts val="0"/>
              </a:spcBef>
              <a:spcAft>
                <a:spcPts val="0"/>
              </a:spcAft>
              <a:buSzPts val="1018"/>
              <a:buNone/>
            </a:pPr>
            <a:r>
              <a:rPr lang="en" sz="1765" b="1">
                <a:latin typeface="Nunito"/>
                <a:ea typeface="Nunito"/>
                <a:cs typeface="Nunito"/>
                <a:sym typeface="Nunito"/>
              </a:rPr>
              <a:t>TACO</a:t>
            </a:r>
            <a:endParaRPr sz="1765" b="1">
              <a:latin typeface="Nunito"/>
              <a:ea typeface="Nunito"/>
              <a:cs typeface="Nunito"/>
              <a:sym typeface="Nunito"/>
            </a:endParaRPr>
          </a:p>
          <a:p>
            <a:pPr marL="0" lvl="0" indent="0" algn="l" rtl="0">
              <a:lnSpc>
                <a:spcPct val="95000"/>
              </a:lnSpc>
              <a:spcBef>
                <a:spcPts val="0"/>
              </a:spcBef>
              <a:spcAft>
                <a:spcPts val="0"/>
              </a:spcAft>
              <a:buSzPts val="1018"/>
              <a:buNone/>
            </a:pPr>
            <a:r>
              <a:rPr lang="en" sz="1765" b="1">
                <a:latin typeface="Nunito"/>
                <a:ea typeface="Nunito"/>
                <a:cs typeface="Nunito"/>
                <a:sym typeface="Nunito"/>
              </a:rPr>
              <a:t>Training: </a:t>
            </a:r>
            <a:r>
              <a:rPr lang="en" sz="1302"/>
              <a:t>Operator trained on exiting simulation and putting on arm constraint</a:t>
            </a:r>
            <a:endParaRPr sz="1765" b="1"/>
          </a:p>
          <a:p>
            <a:pPr marL="0" lvl="0" indent="0" algn="l" rtl="0">
              <a:lnSpc>
                <a:spcPct val="95000"/>
              </a:lnSpc>
              <a:spcBef>
                <a:spcPts val="1200"/>
              </a:spcBef>
              <a:spcAft>
                <a:spcPts val="0"/>
              </a:spcAft>
              <a:buSzPts val="1018"/>
              <a:buNone/>
            </a:pPr>
            <a:r>
              <a:rPr lang="en" sz="1765" b="1">
                <a:latin typeface="Nunito"/>
                <a:ea typeface="Nunito"/>
                <a:cs typeface="Nunito"/>
                <a:sym typeface="Nunito"/>
              </a:rPr>
              <a:t>Awareness: </a:t>
            </a:r>
            <a:r>
              <a:rPr lang="en" sz="1302"/>
              <a:t>Operator will brief and observe subject throughout test</a:t>
            </a:r>
            <a:endParaRPr sz="1765" b="1">
              <a:latin typeface="Nunito"/>
              <a:ea typeface="Nunito"/>
              <a:cs typeface="Nunito"/>
              <a:sym typeface="Nunito"/>
            </a:endParaRPr>
          </a:p>
          <a:p>
            <a:pPr marL="0" lvl="0" indent="0" algn="l" rtl="0">
              <a:lnSpc>
                <a:spcPct val="95000"/>
              </a:lnSpc>
              <a:spcBef>
                <a:spcPts val="1200"/>
              </a:spcBef>
              <a:spcAft>
                <a:spcPts val="0"/>
              </a:spcAft>
              <a:buSzPts val="1018"/>
              <a:buNone/>
            </a:pPr>
            <a:r>
              <a:rPr lang="en" sz="1765" b="1">
                <a:latin typeface="Nunito"/>
                <a:ea typeface="Nunito"/>
                <a:cs typeface="Nunito"/>
                <a:sym typeface="Nunito"/>
              </a:rPr>
              <a:t>Communication: </a:t>
            </a:r>
            <a:r>
              <a:rPr lang="en" sz="1302"/>
              <a:t>Operator will check in with subject at each new interval</a:t>
            </a:r>
            <a:endParaRPr sz="1302"/>
          </a:p>
          <a:p>
            <a:pPr marL="0" lvl="0" indent="0" algn="l" rtl="0">
              <a:lnSpc>
                <a:spcPct val="95000"/>
              </a:lnSpc>
              <a:spcBef>
                <a:spcPts val="1200"/>
              </a:spcBef>
              <a:spcAft>
                <a:spcPts val="1200"/>
              </a:spcAft>
              <a:buSzPts val="1018"/>
              <a:buNone/>
            </a:pPr>
            <a:r>
              <a:rPr lang="en" sz="1765" b="1">
                <a:latin typeface="Nunito"/>
                <a:ea typeface="Nunito"/>
                <a:cs typeface="Nunito"/>
                <a:sym typeface="Nunito"/>
              </a:rPr>
              <a:t>Off-Ramps: </a:t>
            </a:r>
            <a:r>
              <a:rPr lang="en" sz="1302"/>
              <a:t>Procedure to exit simulation</a:t>
            </a:r>
            <a:endParaRPr sz="1302"/>
          </a:p>
        </p:txBody>
      </p:sp>
      <p:pic>
        <p:nvPicPr>
          <p:cNvPr id="2008" name="Google Shape;2008;p17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82950" y="1170125"/>
            <a:ext cx="2240775" cy="2217425"/>
          </a:xfrm>
          <a:prstGeom prst="rect">
            <a:avLst/>
          </a:prstGeom>
          <a:noFill/>
          <a:ln>
            <a:noFill/>
          </a:ln>
        </p:spPr>
      </p:pic>
      <p:sp>
        <p:nvSpPr>
          <p:cNvPr id="2009" name="Google Shape;2009;p173"/>
          <p:cNvSpPr/>
          <p:nvPr/>
        </p:nvSpPr>
        <p:spPr>
          <a:xfrm>
            <a:off x="6563600" y="3513075"/>
            <a:ext cx="2344800" cy="809100"/>
          </a:xfrm>
          <a:prstGeom prst="roundRect">
            <a:avLst>
              <a:gd name="adj" fmla="val 16667"/>
            </a:avLst>
          </a:prstGeom>
          <a:solidFill>
            <a:srgbClr val="5271C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u="sng">
                <a:solidFill>
                  <a:schemeClr val="lt1"/>
                </a:solidFill>
                <a:latin typeface="Nunito"/>
                <a:ea typeface="Nunito"/>
                <a:cs typeface="Nunito"/>
                <a:sym typeface="Nunito"/>
                <a:hlinkClick r:id="rId4">
                  <a:extLst>
                    <a:ext uri="{A12FA001-AC4F-418D-AE19-62706E023703}">
                      <ahyp:hlinkClr xmlns:ahyp="http://schemas.microsoft.com/office/drawing/2018/hyperlinkcolor" xmlns="" val="tx"/>
                    </a:ext>
                  </a:extLst>
                </a:hlinkClick>
              </a:rPr>
              <a:t>Corlett-Bishop</a:t>
            </a:r>
            <a:endParaRPr u="sng">
              <a:solidFill>
                <a:schemeClr val="lt1"/>
              </a:solidFill>
              <a:latin typeface="Nunito"/>
              <a:ea typeface="Nunito"/>
              <a:cs typeface="Nunito"/>
              <a:sym typeface="Nunito"/>
              <a:hlinkClick r:id="rId4">
                <a:extLst>
                  <a:ext uri="{A12FA001-AC4F-418D-AE19-62706E023703}">
                    <ahyp:hlinkClr xmlns:ahyp="http://schemas.microsoft.com/office/drawing/2018/hyperlinkcolor" xmlns="" val="tx"/>
                  </a:ext>
                </a:extLst>
              </a:hlinkClick>
            </a:endParaRPr>
          </a:p>
          <a:p>
            <a:pPr marL="0" lvl="0" indent="0" algn="ctr" rtl="0">
              <a:spcBef>
                <a:spcPts val="0"/>
              </a:spcBef>
              <a:spcAft>
                <a:spcPts val="0"/>
              </a:spcAft>
              <a:buNone/>
            </a:pPr>
            <a:r>
              <a:rPr lang="en" u="sng">
                <a:solidFill>
                  <a:schemeClr val="lt1"/>
                </a:solidFill>
                <a:latin typeface="Nunito"/>
                <a:ea typeface="Nunito"/>
                <a:cs typeface="Nunito"/>
                <a:sym typeface="Nunito"/>
                <a:hlinkClick r:id="rId4">
                  <a:extLst>
                    <a:ext uri="{A12FA001-AC4F-418D-AE19-62706E023703}">
                      <ahyp:hlinkClr xmlns:ahyp="http://schemas.microsoft.com/office/drawing/2018/hyperlinkcolor" xmlns="" val="tx"/>
                    </a:ext>
                  </a:extLst>
                </a:hlinkClick>
              </a:rPr>
              <a:t>Modified by Dr. Anderson</a:t>
            </a:r>
            <a:endParaRPr>
              <a:solidFill>
                <a:schemeClr val="lt1"/>
              </a:solidFill>
              <a:latin typeface="Nunito"/>
              <a:ea typeface="Nunito"/>
              <a:cs typeface="Nunito"/>
              <a:sym typeface="Nunito"/>
            </a:endParaRPr>
          </a:p>
        </p:txBody>
      </p:sp>
      <p:sp>
        <p:nvSpPr>
          <p:cNvPr id="2010" name="Google Shape;2010;p17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132</a:t>
            </a:fld>
            <a:endParaRPr/>
          </a:p>
        </p:txBody>
      </p:sp>
      <p:sp>
        <p:nvSpPr>
          <p:cNvPr id="2011" name="Google Shape;2011;p173">
            <a:hlinkClick r:id="rId5"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2015"/>
        <p:cNvGrpSpPr/>
        <p:nvPr/>
      </p:nvGrpSpPr>
      <p:grpSpPr>
        <a:xfrm>
          <a:off x="0" y="0"/>
          <a:ext cx="0" cy="0"/>
          <a:chOff x="0" y="0"/>
          <a:chExt cx="0" cy="0"/>
        </a:xfrm>
      </p:grpSpPr>
      <p:sp>
        <p:nvSpPr>
          <p:cNvPr id="2016" name="Google Shape;2016;p17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Nunito"/>
                <a:ea typeface="Nunito"/>
                <a:cs typeface="Nunito"/>
                <a:sym typeface="Nunito"/>
              </a:rPr>
              <a:t>Procedure to Test Range of Motion</a:t>
            </a:r>
            <a:endParaRPr>
              <a:latin typeface="Nunito"/>
              <a:ea typeface="Nunito"/>
              <a:cs typeface="Nunito"/>
              <a:sym typeface="Nunito"/>
            </a:endParaRPr>
          </a:p>
        </p:txBody>
      </p:sp>
      <p:sp>
        <p:nvSpPr>
          <p:cNvPr id="2017" name="Google Shape;2017;p174"/>
          <p:cNvSpPr/>
          <p:nvPr/>
        </p:nvSpPr>
        <p:spPr>
          <a:xfrm>
            <a:off x="6563600" y="3284475"/>
            <a:ext cx="2344800" cy="809100"/>
          </a:xfrm>
          <a:prstGeom prst="roundRect">
            <a:avLst>
              <a:gd name="adj" fmla="val 16667"/>
            </a:avLst>
          </a:prstGeom>
          <a:solidFill>
            <a:srgbClr val="5271C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u="sng">
                <a:solidFill>
                  <a:schemeClr val="lt1"/>
                </a:solidFill>
                <a:latin typeface="Nunito"/>
                <a:ea typeface="Nunito"/>
                <a:cs typeface="Nunito"/>
                <a:sym typeface="Nunito"/>
                <a:hlinkClick r:id="rId3">
                  <a:extLst>
                    <a:ext uri="{A12FA001-AC4F-418D-AE19-62706E023703}">
                      <ahyp:hlinkClr xmlns:ahyp="http://schemas.microsoft.com/office/drawing/2018/hyperlinkcolor" xmlns="" val="tx"/>
                    </a:ext>
                  </a:extLst>
                </a:hlinkClick>
              </a:rPr>
              <a:t>CDC Range of Motion Elbow Extension and Flexion</a:t>
            </a:r>
            <a:endParaRPr>
              <a:solidFill>
                <a:schemeClr val="lt1"/>
              </a:solidFill>
              <a:latin typeface="Nunito"/>
              <a:ea typeface="Nunito"/>
              <a:cs typeface="Nunito"/>
              <a:sym typeface="Nunito"/>
            </a:endParaRPr>
          </a:p>
        </p:txBody>
      </p:sp>
      <p:sp>
        <p:nvSpPr>
          <p:cNvPr id="2018" name="Google Shape;2018;p174"/>
          <p:cNvSpPr txBox="1">
            <a:spLocks noGrp="1"/>
          </p:cNvSpPr>
          <p:nvPr>
            <p:ph type="body" idx="1"/>
          </p:nvPr>
        </p:nvSpPr>
        <p:spPr>
          <a:xfrm>
            <a:off x="311700" y="1152475"/>
            <a:ext cx="3579600" cy="3416400"/>
          </a:xfrm>
          <a:prstGeom prst="rect">
            <a:avLst/>
          </a:prstGeom>
          <a:ln w="19050" cap="flat" cmpd="sng">
            <a:solidFill>
              <a:srgbClr val="B357B6"/>
            </a:solidFill>
            <a:prstDash val="solid"/>
            <a:round/>
            <a:headEnd type="none" w="sm" len="sm"/>
            <a:tailEnd type="none" w="sm" len="sm"/>
          </a:ln>
        </p:spPr>
        <p:txBody>
          <a:bodyPr spcFirstLastPara="1" wrap="square" lIns="91425" tIns="91425" rIns="91425" bIns="91425" anchor="t" anchorCtr="0">
            <a:normAutofit fontScale="62500" lnSpcReduction="20000"/>
          </a:bodyPr>
          <a:lstStyle/>
          <a:p>
            <a:pPr marL="457200" lvl="0" indent="-308610" algn="l" rtl="0">
              <a:spcBef>
                <a:spcPts val="0"/>
              </a:spcBef>
              <a:spcAft>
                <a:spcPts val="0"/>
              </a:spcAft>
              <a:buSzPct val="100000"/>
              <a:buFont typeface="Nunito"/>
              <a:buAutoNum type="arabicParenR"/>
            </a:pPr>
            <a:r>
              <a:rPr lang="en"/>
              <a:t>Brief subject on test purpose and procedure</a:t>
            </a:r>
            <a:endParaRPr/>
          </a:p>
          <a:p>
            <a:pPr marL="457200" lvl="0" indent="-308610" algn="l" rtl="0">
              <a:spcBef>
                <a:spcPts val="500"/>
              </a:spcBef>
              <a:spcAft>
                <a:spcPts val="0"/>
              </a:spcAft>
              <a:buSzPct val="100000"/>
              <a:buFont typeface="Nunito"/>
              <a:buAutoNum type="arabicParenR"/>
            </a:pPr>
            <a:r>
              <a:rPr lang="en">
                <a:latin typeface="Nunito"/>
                <a:ea typeface="Nunito"/>
                <a:cs typeface="Nunito"/>
                <a:sym typeface="Nunito"/>
              </a:rPr>
              <a:t>Set the </a:t>
            </a:r>
            <a:r>
              <a:rPr lang="en"/>
              <a:t>elbow brace</a:t>
            </a:r>
            <a:r>
              <a:rPr lang="en">
                <a:latin typeface="Nunito"/>
                <a:ea typeface="Nunito"/>
                <a:cs typeface="Nunito"/>
                <a:sym typeface="Nunito"/>
              </a:rPr>
              <a:t> to the desired </a:t>
            </a:r>
            <a:r>
              <a:rPr lang="en"/>
              <a:t>constraint </a:t>
            </a:r>
            <a:r>
              <a:rPr lang="en">
                <a:latin typeface="Nunito"/>
                <a:ea typeface="Nunito"/>
                <a:cs typeface="Nunito"/>
                <a:sym typeface="Nunito"/>
              </a:rPr>
              <a:t>angle</a:t>
            </a:r>
            <a:endParaRPr/>
          </a:p>
          <a:p>
            <a:pPr marL="457200" lvl="0" indent="-308610" algn="l" rtl="0">
              <a:spcBef>
                <a:spcPts val="500"/>
              </a:spcBef>
              <a:spcAft>
                <a:spcPts val="0"/>
              </a:spcAft>
              <a:buSzPct val="100000"/>
              <a:buAutoNum type="arabicParenR"/>
            </a:pPr>
            <a:r>
              <a:rPr lang="en"/>
              <a:t>Help subject put elbow constraint on </a:t>
            </a:r>
            <a:endParaRPr/>
          </a:p>
          <a:p>
            <a:pPr marL="457200" lvl="0" indent="-308610" algn="l" rtl="0">
              <a:spcBef>
                <a:spcPts val="500"/>
              </a:spcBef>
              <a:spcAft>
                <a:spcPts val="0"/>
              </a:spcAft>
              <a:buSzPct val="100000"/>
              <a:buAutoNum type="arabicParenR"/>
            </a:pPr>
            <a:r>
              <a:rPr lang="en"/>
              <a:t>Have subject lie down in a supine (face up) position </a:t>
            </a:r>
            <a:endParaRPr/>
          </a:p>
          <a:p>
            <a:pPr marL="457200" lvl="0" indent="-308610" algn="l" rtl="0">
              <a:spcBef>
                <a:spcPts val="500"/>
              </a:spcBef>
              <a:spcAft>
                <a:spcPts val="0"/>
              </a:spcAft>
              <a:buSzPct val="100000"/>
              <a:buAutoNum type="arabicParenR"/>
            </a:pPr>
            <a:r>
              <a:rPr lang="en"/>
              <a:t>Use goniometer to measure angle of extension</a:t>
            </a:r>
            <a:endParaRPr/>
          </a:p>
          <a:p>
            <a:pPr marL="457200" lvl="0" indent="-308610" algn="l" rtl="0">
              <a:spcBef>
                <a:spcPts val="500"/>
              </a:spcBef>
              <a:spcAft>
                <a:spcPts val="0"/>
              </a:spcAft>
              <a:buSzPct val="100000"/>
              <a:buFont typeface="Nunito"/>
              <a:buAutoNum type="arabicParenR"/>
            </a:pPr>
            <a:r>
              <a:rPr lang="en"/>
              <a:t>Have subject bend elbow until they can no longer do so easily</a:t>
            </a:r>
            <a:endParaRPr/>
          </a:p>
          <a:p>
            <a:pPr marL="457200" lvl="0" indent="-308610" algn="l" rtl="0">
              <a:spcBef>
                <a:spcPts val="500"/>
              </a:spcBef>
              <a:spcAft>
                <a:spcPts val="0"/>
              </a:spcAft>
              <a:buSzPct val="100000"/>
              <a:buAutoNum type="arabicParenR"/>
            </a:pPr>
            <a:r>
              <a:rPr lang="en"/>
              <a:t>Use goniometer to measure angle of flexion</a:t>
            </a:r>
            <a:endParaRPr/>
          </a:p>
          <a:p>
            <a:pPr marL="457200" lvl="0" indent="-308610" algn="l" rtl="0">
              <a:spcBef>
                <a:spcPts val="500"/>
              </a:spcBef>
              <a:spcAft>
                <a:spcPts val="500"/>
              </a:spcAft>
              <a:buSzPct val="100000"/>
              <a:buAutoNum type="arabicParenR"/>
            </a:pPr>
            <a:r>
              <a:rPr lang="en"/>
              <a:t>Repeat from step 2 with new constraint angle</a:t>
            </a:r>
            <a:endParaRPr/>
          </a:p>
        </p:txBody>
      </p:sp>
      <p:sp>
        <p:nvSpPr>
          <p:cNvPr id="2019" name="Google Shape;2019;p174"/>
          <p:cNvSpPr txBox="1">
            <a:spLocks noGrp="1"/>
          </p:cNvSpPr>
          <p:nvPr>
            <p:ph type="body" idx="1"/>
          </p:nvPr>
        </p:nvSpPr>
        <p:spPr>
          <a:xfrm>
            <a:off x="4085750" y="1152475"/>
            <a:ext cx="2344800" cy="3416400"/>
          </a:xfrm>
          <a:prstGeom prst="rect">
            <a:avLst/>
          </a:prstGeom>
          <a:ln w="19050" cap="flat" cmpd="sng">
            <a:solidFill>
              <a:srgbClr val="8767C4"/>
            </a:solidFill>
            <a:prstDash val="solid"/>
            <a:round/>
            <a:headEnd type="none" w="sm" len="sm"/>
            <a:tailEnd type="none" w="sm" len="sm"/>
          </a:ln>
        </p:spPr>
        <p:txBody>
          <a:bodyPr spcFirstLastPara="1" wrap="square" lIns="91425" tIns="91425" rIns="91425" bIns="91425" anchor="t" anchorCtr="0">
            <a:normAutofit fontScale="92500" lnSpcReduction="20000"/>
          </a:bodyPr>
          <a:lstStyle/>
          <a:p>
            <a:pPr marL="0" lvl="0" indent="0" algn="ctr" rtl="0">
              <a:spcBef>
                <a:spcPts val="0"/>
              </a:spcBef>
              <a:spcAft>
                <a:spcPts val="0"/>
              </a:spcAft>
              <a:buNone/>
            </a:pPr>
            <a:r>
              <a:rPr lang="en" b="1">
                <a:latin typeface="Nunito"/>
                <a:ea typeface="Nunito"/>
                <a:cs typeface="Nunito"/>
                <a:sym typeface="Nunito"/>
              </a:rPr>
              <a:t>TACO</a:t>
            </a:r>
            <a:endParaRPr b="1">
              <a:latin typeface="Nunito"/>
              <a:ea typeface="Nunito"/>
              <a:cs typeface="Nunito"/>
              <a:sym typeface="Nunito"/>
            </a:endParaRPr>
          </a:p>
          <a:p>
            <a:pPr marL="0" lvl="0" indent="0" algn="l" rtl="0">
              <a:spcBef>
                <a:spcPts val="0"/>
              </a:spcBef>
              <a:spcAft>
                <a:spcPts val="0"/>
              </a:spcAft>
              <a:buNone/>
            </a:pPr>
            <a:r>
              <a:rPr lang="en" b="1">
                <a:latin typeface="Nunito"/>
                <a:ea typeface="Nunito"/>
                <a:cs typeface="Nunito"/>
                <a:sym typeface="Nunito"/>
              </a:rPr>
              <a:t>Trainin</a:t>
            </a:r>
            <a:r>
              <a:rPr lang="en" b="1"/>
              <a:t>g: </a:t>
            </a:r>
            <a:r>
              <a:rPr lang="en" sz="1300"/>
              <a:t>Operator trained on exiting simulation and putting on arm constraint</a:t>
            </a:r>
            <a:endParaRPr sz="1300" i="1"/>
          </a:p>
          <a:p>
            <a:pPr marL="0" lvl="0" indent="0" algn="l" rtl="0">
              <a:spcBef>
                <a:spcPts val="1200"/>
              </a:spcBef>
              <a:spcAft>
                <a:spcPts val="0"/>
              </a:spcAft>
              <a:buNone/>
            </a:pPr>
            <a:r>
              <a:rPr lang="en" b="1">
                <a:latin typeface="Nunito"/>
                <a:ea typeface="Nunito"/>
                <a:cs typeface="Nunito"/>
                <a:sym typeface="Nunito"/>
              </a:rPr>
              <a:t>Awareness: </a:t>
            </a:r>
            <a:r>
              <a:rPr lang="en" sz="1300"/>
              <a:t>Operator will brief and observe subject throughout test</a:t>
            </a:r>
            <a:endParaRPr sz="1300"/>
          </a:p>
          <a:p>
            <a:pPr marL="0" lvl="0" indent="0" algn="l" rtl="0">
              <a:spcBef>
                <a:spcPts val="1200"/>
              </a:spcBef>
              <a:spcAft>
                <a:spcPts val="0"/>
              </a:spcAft>
              <a:buNone/>
            </a:pPr>
            <a:r>
              <a:rPr lang="en" b="1">
                <a:latin typeface="Nunito"/>
                <a:ea typeface="Nunito"/>
                <a:cs typeface="Nunito"/>
                <a:sym typeface="Nunito"/>
              </a:rPr>
              <a:t>Communication: </a:t>
            </a:r>
            <a:r>
              <a:rPr lang="en" sz="1400"/>
              <a:t>Operator will check in before and after measurements</a:t>
            </a:r>
            <a:endParaRPr sz="1400"/>
          </a:p>
          <a:p>
            <a:pPr marL="0" lvl="0" indent="0" algn="l" rtl="0">
              <a:spcBef>
                <a:spcPts val="1200"/>
              </a:spcBef>
              <a:spcAft>
                <a:spcPts val="1200"/>
              </a:spcAft>
              <a:buNone/>
            </a:pPr>
            <a:r>
              <a:rPr lang="en" b="1">
                <a:latin typeface="Nunito"/>
                <a:ea typeface="Nunito"/>
                <a:cs typeface="Nunito"/>
                <a:sym typeface="Nunito"/>
              </a:rPr>
              <a:t>Off-Ramps: </a:t>
            </a:r>
            <a:r>
              <a:rPr lang="en" sz="1391"/>
              <a:t>Procedure to Exit Simulation </a:t>
            </a:r>
            <a:endParaRPr sz="1391"/>
          </a:p>
        </p:txBody>
      </p:sp>
      <p:pic>
        <p:nvPicPr>
          <p:cNvPr id="2020" name="Google Shape;2020;p17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625000" y="1429625"/>
            <a:ext cx="2446325" cy="1659275"/>
          </a:xfrm>
          <a:prstGeom prst="rect">
            <a:avLst/>
          </a:prstGeom>
          <a:noFill/>
          <a:ln>
            <a:noFill/>
          </a:ln>
        </p:spPr>
      </p:pic>
      <p:sp>
        <p:nvSpPr>
          <p:cNvPr id="2021" name="Google Shape;2021;p17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133</a:t>
            </a:fld>
            <a:endParaRPr/>
          </a:p>
        </p:txBody>
      </p:sp>
      <p:sp>
        <p:nvSpPr>
          <p:cNvPr id="2022" name="Google Shape;2022;p174">
            <a:hlinkClick r:id="rId5"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2026"/>
        <p:cNvGrpSpPr/>
        <p:nvPr/>
      </p:nvGrpSpPr>
      <p:grpSpPr>
        <a:xfrm>
          <a:off x="0" y="0"/>
          <a:ext cx="0" cy="0"/>
          <a:chOff x="0" y="0"/>
          <a:chExt cx="0" cy="0"/>
        </a:xfrm>
      </p:grpSpPr>
      <p:sp>
        <p:nvSpPr>
          <p:cNvPr id="2027" name="Google Shape;2027;p17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Nunito"/>
                <a:ea typeface="Nunito"/>
                <a:cs typeface="Nunito"/>
                <a:sym typeface="Nunito"/>
              </a:rPr>
              <a:t>Procedure to Exit Simulation</a:t>
            </a:r>
            <a:endParaRPr>
              <a:latin typeface="Nunito"/>
              <a:ea typeface="Nunito"/>
              <a:cs typeface="Nunito"/>
              <a:sym typeface="Nunito"/>
            </a:endParaRPr>
          </a:p>
        </p:txBody>
      </p:sp>
      <p:sp>
        <p:nvSpPr>
          <p:cNvPr id="2028" name="Google Shape;2028;p175"/>
          <p:cNvSpPr txBox="1">
            <a:spLocks noGrp="1"/>
          </p:cNvSpPr>
          <p:nvPr>
            <p:ph type="body" idx="1"/>
          </p:nvPr>
        </p:nvSpPr>
        <p:spPr>
          <a:xfrm>
            <a:off x="311700" y="1152475"/>
            <a:ext cx="4984800" cy="3416400"/>
          </a:xfrm>
          <a:prstGeom prst="rect">
            <a:avLst/>
          </a:prstGeom>
          <a:ln w="19050" cap="flat" cmpd="sng">
            <a:solidFill>
              <a:srgbClr val="B357B6"/>
            </a:solidFill>
            <a:prstDash val="solid"/>
            <a:round/>
            <a:headEnd type="none" w="sm" len="sm"/>
            <a:tailEnd type="none" w="sm" len="sm"/>
          </a:ln>
        </p:spPr>
        <p:txBody>
          <a:bodyPr spcFirstLastPara="1" wrap="square" lIns="91425" tIns="91425" rIns="91425" bIns="91425" anchor="t" anchorCtr="0">
            <a:normAutofit fontScale="62500" lnSpcReduction="20000"/>
          </a:bodyPr>
          <a:lstStyle/>
          <a:p>
            <a:pPr marL="0" lvl="0" indent="0" algn="ctr" rtl="0">
              <a:spcBef>
                <a:spcPts val="0"/>
              </a:spcBef>
              <a:spcAft>
                <a:spcPts val="0"/>
              </a:spcAft>
              <a:buNone/>
            </a:pPr>
            <a:r>
              <a:rPr lang="en" b="1"/>
              <a:t>General Example</a:t>
            </a:r>
            <a:endParaRPr b="1"/>
          </a:p>
          <a:p>
            <a:pPr marL="0" lvl="0" indent="0" algn="l" rtl="0">
              <a:spcBef>
                <a:spcPts val="1200"/>
              </a:spcBef>
              <a:spcAft>
                <a:spcPts val="0"/>
              </a:spcAft>
              <a:buNone/>
            </a:pPr>
            <a:r>
              <a:rPr lang="en" b="1">
                <a:latin typeface="Nunito"/>
                <a:ea typeface="Nunito"/>
                <a:cs typeface="Nunito"/>
                <a:sym typeface="Nunito"/>
              </a:rPr>
              <a:t>Nominal</a:t>
            </a:r>
            <a:endParaRPr b="1">
              <a:latin typeface="Nunito"/>
              <a:ea typeface="Nunito"/>
              <a:cs typeface="Nunito"/>
              <a:sym typeface="Nunito"/>
            </a:endParaRPr>
          </a:p>
          <a:p>
            <a:pPr marL="457200" lvl="0" indent="-300037" algn="l" rtl="0">
              <a:spcBef>
                <a:spcPts val="0"/>
              </a:spcBef>
              <a:spcAft>
                <a:spcPts val="0"/>
              </a:spcAft>
              <a:buSzPct val="100000"/>
              <a:buAutoNum type="arabicParenBoth"/>
            </a:pPr>
            <a:r>
              <a:rPr lang="en"/>
              <a:t>Have user put down equipment </a:t>
            </a:r>
            <a:endParaRPr/>
          </a:p>
          <a:p>
            <a:pPr marL="457200" lvl="0" indent="-300037" algn="l" rtl="0">
              <a:spcBef>
                <a:spcPts val="0"/>
              </a:spcBef>
              <a:spcAft>
                <a:spcPts val="0"/>
              </a:spcAft>
              <a:buSzPct val="100000"/>
              <a:buAutoNum type="arabicParenBoth"/>
            </a:pPr>
            <a:r>
              <a:rPr lang="en"/>
              <a:t>Help user take off headset</a:t>
            </a:r>
            <a:endParaRPr/>
          </a:p>
          <a:p>
            <a:pPr marL="457200" lvl="0" indent="-300037" algn="l" rtl="0">
              <a:spcBef>
                <a:spcPts val="0"/>
              </a:spcBef>
              <a:spcAft>
                <a:spcPts val="0"/>
              </a:spcAft>
              <a:buSzPct val="100000"/>
              <a:buAutoNum type="arabicParenBoth"/>
            </a:pPr>
            <a:r>
              <a:rPr lang="en"/>
              <a:t>Guide user over to chair</a:t>
            </a:r>
            <a:endParaRPr/>
          </a:p>
          <a:p>
            <a:pPr marL="457200" lvl="0" indent="-300037" algn="l" rtl="0">
              <a:spcBef>
                <a:spcPts val="0"/>
              </a:spcBef>
              <a:spcAft>
                <a:spcPts val="0"/>
              </a:spcAft>
              <a:buSzPct val="100000"/>
              <a:buAutoNum type="arabicParenBoth"/>
            </a:pPr>
            <a:r>
              <a:rPr lang="en"/>
              <a:t>Help user take off arm constraint</a:t>
            </a:r>
            <a:endParaRPr/>
          </a:p>
          <a:p>
            <a:pPr marL="457200" lvl="0" indent="-300037" algn="l" rtl="0">
              <a:spcBef>
                <a:spcPts val="0"/>
              </a:spcBef>
              <a:spcAft>
                <a:spcPts val="0"/>
              </a:spcAft>
              <a:buSzPct val="100000"/>
              <a:buAutoNum type="arabicParenBoth"/>
            </a:pPr>
            <a:r>
              <a:rPr lang="en"/>
              <a:t>Mission Control Operator: save data, sanitize equipment</a:t>
            </a:r>
            <a:br>
              <a:rPr lang="en"/>
            </a:br>
            <a:r>
              <a:rPr lang="en"/>
              <a:t>Guide Operator: debrief user</a:t>
            </a:r>
            <a:endParaRPr/>
          </a:p>
          <a:p>
            <a:pPr marL="0" lvl="0" indent="0" algn="l" rtl="0">
              <a:spcBef>
                <a:spcPts val="1200"/>
              </a:spcBef>
              <a:spcAft>
                <a:spcPts val="0"/>
              </a:spcAft>
              <a:buNone/>
            </a:pPr>
            <a:r>
              <a:rPr lang="en" b="1">
                <a:latin typeface="Nunito"/>
                <a:ea typeface="Nunito"/>
                <a:cs typeface="Nunito"/>
                <a:sym typeface="Nunito"/>
              </a:rPr>
              <a:t>Off-Nominal</a:t>
            </a:r>
            <a:endParaRPr b="1">
              <a:latin typeface="Nunito"/>
              <a:ea typeface="Nunito"/>
              <a:cs typeface="Nunito"/>
              <a:sym typeface="Nunito"/>
            </a:endParaRPr>
          </a:p>
          <a:p>
            <a:pPr marL="457200" lvl="0" indent="-300037" algn="l" rtl="0">
              <a:spcBef>
                <a:spcPts val="0"/>
              </a:spcBef>
              <a:spcAft>
                <a:spcPts val="0"/>
              </a:spcAft>
              <a:buSzPct val="100000"/>
              <a:buAutoNum type="arabicParenBoth"/>
            </a:pPr>
            <a:r>
              <a:rPr lang="en"/>
              <a:t>Guide Operator helps user remove main source of discomfort or alerts them to off-nominal event (depending)</a:t>
            </a:r>
            <a:endParaRPr/>
          </a:p>
          <a:p>
            <a:pPr marL="457200" lvl="0" indent="-300037" algn="l" rtl="0">
              <a:spcBef>
                <a:spcPts val="0"/>
              </a:spcBef>
              <a:spcAft>
                <a:spcPts val="0"/>
              </a:spcAft>
              <a:buSzPct val="100000"/>
              <a:buAutoNum type="arabicParenBoth"/>
            </a:pPr>
            <a:r>
              <a:rPr lang="en"/>
              <a:t>If not serious: follow normal exit strategy, include what went wrong in debrief</a:t>
            </a:r>
            <a:endParaRPr/>
          </a:p>
          <a:p>
            <a:pPr marL="457200" lvl="0" indent="-300037" algn="l" rtl="0">
              <a:spcBef>
                <a:spcPts val="0"/>
              </a:spcBef>
              <a:spcAft>
                <a:spcPts val="0"/>
              </a:spcAft>
              <a:buSzPct val="100000"/>
              <a:buAutoNum type="arabicParenBoth"/>
            </a:pPr>
            <a:r>
              <a:rPr lang="en"/>
              <a:t>If serious: follow emergency action plan </a:t>
            </a:r>
            <a:endParaRPr/>
          </a:p>
          <a:p>
            <a:pPr marL="457200" lvl="0" indent="-300037" algn="l" rtl="0">
              <a:spcBef>
                <a:spcPts val="0"/>
              </a:spcBef>
              <a:spcAft>
                <a:spcPts val="0"/>
              </a:spcAft>
              <a:buSzPct val="100000"/>
              <a:buAutoNum type="arabicParenBoth"/>
            </a:pPr>
            <a:r>
              <a:rPr lang="en"/>
              <a:t>Once user is safe / debriefed, work to locate and mitigate error</a:t>
            </a:r>
            <a:endParaRPr/>
          </a:p>
          <a:p>
            <a:pPr marL="0" lvl="0" indent="0" algn="l" rtl="0">
              <a:spcBef>
                <a:spcPts val="1200"/>
              </a:spcBef>
              <a:spcAft>
                <a:spcPts val="1200"/>
              </a:spcAft>
              <a:buNone/>
            </a:pPr>
            <a:r>
              <a:rPr lang="en" b="1"/>
              <a:t> </a:t>
            </a:r>
            <a:r>
              <a:rPr lang="en" b="1">
                <a:latin typeface="Nunito"/>
                <a:ea typeface="Nunito"/>
                <a:cs typeface="Nunito"/>
                <a:sym typeface="Nunito"/>
              </a:rPr>
              <a:t>Emergency</a:t>
            </a:r>
            <a:r>
              <a:rPr lang="en" b="1"/>
              <a:t> → </a:t>
            </a:r>
            <a:r>
              <a:rPr lang="en" b="1">
                <a:latin typeface="Nunito"/>
                <a:ea typeface="Nunito"/>
                <a:cs typeface="Nunito"/>
                <a:sym typeface="Nunito"/>
              </a:rPr>
              <a:t>Follow Emer</a:t>
            </a:r>
            <a:r>
              <a:rPr lang="en" b="1"/>
              <a:t>gency Action Plan</a:t>
            </a:r>
            <a:endParaRPr b="1">
              <a:latin typeface="Nunito"/>
              <a:ea typeface="Nunito"/>
              <a:cs typeface="Nunito"/>
              <a:sym typeface="Nunito"/>
            </a:endParaRPr>
          </a:p>
        </p:txBody>
      </p:sp>
      <p:sp>
        <p:nvSpPr>
          <p:cNvPr id="2029" name="Google Shape;2029;p175"/>
          <p:cNvSpPr txBox="1">
            <a:spLocks noGrp="1"/>
          </p:cNvSpPr>
          <p:nvPr>
            <p:ph type="body" idx="1"/>
          </p:nvPr>
        </p:nvSpPr>
        <p:spPr>
          <a:xfrm>
            <a:off x="5567127" y="1152475"/>
            <a:ext cx="3265200" cy="3416400"/>
          </a:xfrm>
          <a:prstGeom prst="rect">
            <a:avLst/>
          </a:prstGeom>
          <a:ln w="19050" cap="flat" cmpd="sng">
            <a:solidFill>
              <a:srgbClr val="8767C4"/>
            </a:solidFill>
            <a:prstDash val="solid"/>
            <a:round/>
            <a:headEnd type="none" w="sm" len="sm"/>
            <a:tailEnd type="none" w="sm" len="sm"/>
          </a:ln>
        </p:spPr>
        <p:txBody>
          <a:bodyPr spcFirstLastPara="1" wrap="square" lIns="91425" tIns="91425" rIns="91425" bIns="91425" anchor="t" anchorCtr="0">
            <a:normAutofit fontScale="92500" lnSpcReduction="10000"/>
          </a:bodyPr>
          <a:lstStyle/>
          <a:p>
            <a:pPr marL="0" lvl="0" indent="0" algn="ctr" rtl="0">
              <a:spcBef>
                <a:spcPts val="0"/>
              </a:spcBef>
              <a:spcAft>
                <a:spcPts val="0"/>
              </a:spcAft>
              <a:buNone/>
            </a:pPr>
            <a:r>
              <a:rPr lang="en" b="1">
                <a:latin typeface="Nunito"/>
                <a:ea typeface="Nunito"/>
                <a:cs typeface="Nunito"/>
                <a:sym typeface="Nunito"/>
              </a:rPr>
              <a:t>TACO</a:t>
            </a:r>
            <a:endParaRPr b="1">
              <a:latin typeface="Nunito"/>
              <a:ea typeface="Nunito"/>
              <a:cs typeface="Nunito"/>
              <a:sym typeface="Nunito"/>
            </a:endParaRPr>
          </a:p>
          <a:p>
            <a:pPr marL="0" lvl="0" indent="0" algn="l" rtl="0">
              <a:spcBef>
                <a:spcPts val="0"/>
              </a:spcBef>
              <a:spcAft>
                <a:spcPts val="0"/>
              </a:spcAft>
              <a:buNone/>
            </a:pPr>
            <a:r>
              <a:rPr lang="en" sz="1600" b="1">
                <a:latin typeface="Nunito"/>
                <a:ea typeface="Nunito"/>
                <a:cs typeface="Nunito"/>
                <a:sym typeface="Nunito"/>
              </a:rPr>
              <a:t>Training: </a:t>
            </a:r>
            <a:r>
              <a:rPr lang="en" sz="1500"/>
              <a:t>All operators will receive this training</a:t>
            </a:r>
            <a:endParaRPr sz="1500"/>
          </a:p>
          <a:p>
            <a:pPr marL="0" lvl="0" indent="0" algn="l" rtl="0">
              <a:spcBef>
                <a:spcPts val="1200"/>
              </a:spcBef>
              <a:spcAft>
                <a:spcPts val="0"/>
              </a:spcAft>
              <a:buNone/>
            </a:pPr>
            <a:r>
              <a:rPr lang="en" sz="1600" b="1">
                <a:latin typeface="Nunito"/>
                <a:ea typeface="Nunito"/>
                <a:cs typeface="Nunito"/>
                <a:sym typeface="Nunito"/>
              </a:rPr>
              <a:t>Awareness: </a:t>
            </a:r>
            <a:r>
              <a:rPr lang="en" sz="1400"/>
              <a:t>Both operators during simulation and testing will assist in exiting simulation</a:t>
            </a:r>
            <a:endParaRPr sz="1400"/>
          </a:p>
          <a:p>
            <a:pPr marL="0" lvl="0" indent="0" algn="l" rtl="0">
              <a:spcBef>
                <a:spcPts val="1200"/>
              </a:spcBef>
              <a:spcAft>
                <a:spcPts val="0"/>
              </a:spcAft>
              <a:buNone/>
            </a:pPr>
            <a:r>
              <a:rPr lang="en" sz="1600" b="1">
                <a:latin typeface="Nunito"/>
                <a:ea typeface="Nunito"/>
                <a:cs typeface="Nunito"/>
                <a:sym typeface="Nunito"/>
              </a:rPr>
              <a:t>Communication:</a:t>
            </a:r>
            <a:r>
              <a:rPr lang="en" b="1">
                <a:latin typeface="Nunito"/>
                <a:ea typeface="Nunito"/>
                <a:cs typeface="Nunito"/>
                <a:sym typeface="Nunito"/>
              </a:rPr>
              <a:t> </a:t>
            </a:r>
            <a:r>
              <a:rPr lang="en" sz="1367"/>
              <a:t>Subjects will be briefed before the simulation begins on the procedure to exit simulation </a:t>
            </a:r>
            <a:endParaRPr sz="1367"/>
          </a:p>
          <a:p>
            <a:pPr marL="0" lvl="0" indent="0" algn="l" rtl="0">
              <a:spcBef>
                <a:spcPts val="1200"/>
              </a:spcBef>
              <a:spcAft>
                <a:spcPts val="1200"/>
              </a:spcAft>
              <a:buNone/>
            </a:pPr>
            <a:r>
              <a:rPr lang="en" sz="1600" b="1">
                <a:latin typeface="Nunito"/>
                <a:ea typeface="Nunito"/>
                <a:cs typeface="Nunito"/>
                <a:sym typeface="Nunito"/>
              </a:rPr>
              <a:t>Off-Ramps:</a:t>
            </a:r>
            <a:r>
              <a:rPr lang="en" b="1"/>
              <a:t> </a:t>
            </a:r>
            <a:r>
              <a:rPr lang="en" sz="1300"/>
              <a:t>Procedure will be modified as needed for different tests</a:t>
            </a:r>
            <a:endParaRPr sz="1300"/>
          </a:p>
        </p:txBody>
      </p:sp>
      <p:sp>
        <p:nvSpPr>
          <p:cNvPr id="2030" name="Google Shape;2030;p17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134</a:t>
            </a:fld>
            <a:endParaRPr/>
          </a:p>
        </p:txBody>
      </p:sp>
      <p:sp>
        <p:nvSpPr>
          <p:cNvPr id="2031" name="Google Shape;2031;p175">
            <a:hlinkClick r:id="rId3"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2035"/>
        <p:cNvGrpSpPr/>
        <p:nvPr/>
      </p:nvGrpSpPr>
      <p:grpSpPr>
        <a:xfrm>
          <a:off x="0" y="0"/>
          <a:ext cx="0" cy="0"/>
          <a:chOff x="0" y="0"/>
          <a:chExt cx="0" cy="0"/>
        </a:xfrm>
      </p:grpSpPr>
      <p:sp>
        <p:nvSpPr>
          <p:cNvPr id="2036" name="Google Shape;2036;p17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Equipment Management</a:t>
            </a:r>
            <a:endParaRPr/>
          </a:p>
        </p:txBody>
      </p:sp>
      <p:sp>
        <p:nvSpPr>
          <p:cNvPr id="2037" name="Google Shape;2037;p17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135</a:t>
            </a:fld>
            <a:endParaRPr/>
          </a:p>
        </p:txBody>
      </p:sp>
      <p:sp>
        <p:nvSpPr>
          <p:cNvPr id="2038" name="Google Shape;2038;p176"/>
          <p:cNvSpPr txBox="1">
            <a:spLocks noGrp="1"/>
          </p:cNvSpPr>
          <p:nvPr>
            <p:ph type="body" idx="1"/>
          </p:nvPr>
        </p:nvSpPr>
        <p:spPr>
          <a:xfrm>
            <a:off x="311700" y="923875"/>
            <a:ext cx="4381500" cy="3758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500" b="1">
                <a:solidFill>
                  <a:srgbClr val="000000"/>
                </a:solidFill>
              </a:rPr>
              <a:t>Electrical Equipment </a:t>
            </a:r>
            <a:endParaRPr sz="1500" b="1">
              <a:solidFill>
                <a:srgbClr val="000000"/>
              </a:solidFill>
            </a:endParaRPr>
          </a:p>
          <a:p>
            <a:pPr marL="457200" lvl="0" indent="-323850" algn="l" rtl="0">
              <a:lnSpc>
                <a:spcPct val="100000"/>
              </a:lnSpc>
              <a:spcBef>
                <a:spcPts val="0"/>
              </a:spcBef>
              <a:spcAft>
                <a:spcPts val="0"/>
              </a:spcAft>
              <a:buClr>
                <a:srgbClr val="000000"/>
              </a:buClr>
              <a:buSzPts val="1500"/>
              <a:buChar char="●"/>
            </a:pPr>
            <a:r>
              <a:rPr lang="en" sz="1500">
                <a:solidFill>
                  <a:srgbClr val="000000"/>
                </a:solidFill>
              </a:rPr>
              <a:t>Minimum electrocution danger</a:t>
            </a:r>
            <a:endParaRPr sz="1500">
              <a:solidFill>
                <a:srgbClr val="000000"/>
              </a:solidFill>
            </a:endParaRPr>
          </a:p>
          <a:p>
            <a:pPr marL="457200" lvl="0" indent="-323850" algn="l" rtl="0">
              <a:lnSpc>
                <a:spcPct val="100000"/>
              </a:lnSpc>
              <a:spcBef>
                <a:spcPts val="0"/>
              </a:spcBef>
              <a:spcAft>
                <a:spcPts val="0"/>
              </a:spcAft>
              <a:buClr>
                <a:srgbClr val="000000"/>
              </a:buClr>
              <a:buSzPts val="1500"/>
              <a:buChar char="●"/>
            </a:pPr>
            <a:r>
              <a:rPr lang="en" sz="1500">
                <a:solidFill>
                  <a:srgbClr val="000000"/>
                </a:solidFill>
              </a:rPr>
              <a:t>Wire management done by second operator</a:t>
            </a:r>
            <a:endParaRPr sz="1500">
              <a:solidFill>
                <a:srgbClr val="000000"/>
              </a:solidFill>
            </a:endParaRPr>
          </a:p>
          <a:p>
            <a:pPr marL="0" lvl="0" indent="0" algn="l" rtl="0">
              <a:lnSpc>
                <a:spcPct val="100000"/>
              </a:lnSpc>
              <a:spcBef>
                <a:spcPts val="0"/>
              </a:spcBef>
              <a:spcAft>
                <a:spcPts val="0"/>
              </a:spcAft>
              <a:buNone/>
            </a:pPr>
            <a:endParaRPr sz="1500">
              <a:solidFill>
                <a:srgbClr val="000000"/>
              </a:solidFill>
            </a:endParaRPr>
          </a:p>
          <a:p>
            <a:pPr marL="0" lvl="0" indent="0" algn="l" rtl="0">
              <a:lnSpc>
                <a:spcPct val="100000"/>
              </a:lnSpc>
              <a:spcBef>
                <a:spcPts val="0"/>
              </a:spcBef>
              <a:spcAft>
                <a:spcPts val="0"/>
              </a:spcAft>
              <a:buNone/>
            </a:pPr>
            <a:r>
              <a:rPr lang="en" sz="1500" b="1">
                <a:solidFill>
                  <a:srgbClr val="000000"/>
                </a:solidFill>
              </a:rPr>
              <a:t>Materials</a:t>
            </a:r>
            <a:endParaRPr sz="1500" b="1">
              <a:solidFill>
                <a:srgbClr val="000000"/>
              </a:solidFill>
            </a:endParaRPr>
          </a:p>
          <a:p>
            <a:pPr marL="457200" lvl="0" indent="-323850" algn="l" rtl="0">
              <a:spcBef>
                <a:spcPts val="0"/>
              </a:spcBef>
              <a:spcAft>
                <a:spcPts val="0"/>
              </a:spcAft>
              <a:buClr>
                <a:srgbClr val="000000"/>
              </a:buClr>
              <a:buSzPts val="1500"/>
              <a:buChar char="●"/>
            </a:pPr>
            <a:r>
              <a:rPr lang="en" sz="1500">
                <a:solidFill>
                  <a:srgbClr val="000000"/>
                </a:solidFill>
              </a:rPr>
              <a:t>Design to minimize sharp corners, edges</a:t>
            </a:r>
            <a:endParaRPr sz="1500">
              <a:solidFill>
                <a:srgbClr val="000000"/>
              </a:solidFill>
            </a:endParaRPr>
          </a:p>
          <a:p>
            <a:pPr marL="457200" lvl="0" indent="-323850" algn="l" rtl="0">
              <a:spcBef>
                <a:spcPts val="0"/>
              </a:spcBef>
              <a:spcAft>
                <a:spcPts val="0"/>
              </a:spcAft>
              <a:buClr>
                <a:srgbClr val="000000"/>
              </a:buClr>
              <a:buSzPts val="1500"/>
              <a:buChar char="●"/>
            </a:pPr>
            <a:r>
              <a:rPr lang="en" sz="1500">
                <a:solidFill>
                  <a:srgbClr val="000000"/>
                </a:solidFill>
              </a:rPr>
              <a:t>Remove burrs, snags, injury-prone areas</a:t>
            </a:r>
            <a:endParaRPr sz="1500">
              <a:solidFill>
                <a:srgbClr val="000000"/>
              </a:solidFill>
            </a:endParaRPr>
          </a:p>
          <a:p>
            <a:pPr marL="457200" lvl="0" indent="-323850" algn="l" rtl="0">
              <a:spcBef>
                <a:spcPts val="0"/>
              </a:spcBef>
              <a:spcAft>
                <a:spcPts val="0"/>
              </a:spcAft>
              <a:buClr>
                <a:srgbClr val="000000"/>
              </a:buClr>
              <a:buSzPts val="1500"/>
              <a:buChar char="●"/>
            </a:pPr>
            <a:r>
              <a:rPr lang="en" sz="1500">
                <a:solidFill>
                  <a:srgbClr val="000000"/>
                </a:solidFill>
              </a:rPr>
              <a:t>Choose low-risk materials (plastics, wood)</a:t>
            </a:r>
            <a:endParaRPr sz="1500">
              <a:solidFill>
                <a:srgbClr val="000000"/>
              </a:solidFill>
            </a:endParaRPr>
          </a:p>
          <a:p>
            <a:pPr marL="0" lvl="0" indent="0" algn="l" rtl="0">
              <a:spcBef>
                <a:spcPts val="0"/>
              </a:spcBef>
              <a:spcAft>
                <a:spcPts val="0"/>
              </a:spcAft>
              <a:buNone/>
            </a:pPr>
            <a:endParaRPr sz="1500">
              <a:solidFill>
                <a:srgbClr val="000000"/>
              </a:solidFill>
            </a:endParaRPr>
          </a:p>
          <a:p>
            <a:pPr marL="0" lvl="0" indent="0" algn="l" rtl="0">
              <a:spcBef>
                <a:spcPts val="0"/>
              </a:spcBef>
              <a:spcAft>
                <a:spcPts val="0"/>
              </a:spcAft>
              <a:buNone/>
            </a:pPr>
            <a:r>
              <a:rPr lang="en" sz="1500" b="1">
                <a:solidFill>
                  <a:srgbClr val="000000"/>
                </a:solidFill>
              </a:rPr>
              <a:t>Physical Equipment</a:t>
            </a:r>
            <a:endParaRPr sz="1500" b="1">
              <a:solidFill>
                <a:srgbClr val="000000"/>
              </a:solidFill>
            </a:endParaRPr>
          </a:p>
          <a:p>
            <a:pPr marL="457200" lvl="0" indent="-323850" algn="l" rtl="0">
              <a:spcBef>
                <a:spcPts val="0"/>
              </a:spcBef>
              <a:spcAft>
                <a:spcPts val="0"/>
              </a:spcAft>
              <a:buClr>
                <a:srgbClr val="000000"/>
              </a:buClr>
              <a:buSzPts val="1500"/>
              <a:buChar char="●"/>
            </a:pPr>
            <a:r>
              <a:rPr lang="en" sz="1500">
                <a:solidFill>
                  <a:srgbClr val="000000"/>
                </a:solidFill>
              </a:rPr>
              <a:t>Demonstrate and observe use of tools</a:t>
            </a:r>
            <a:endParaRPr sz="1500">
              <a:solidFill>
                <a:srgbClr val="000000"/>
              </a:solidFill>
            </a:endParaRPr>
          </a:p>
          <a:p>
            <a:pPr marL="457200" lvl="0" indent="-323850" algn="l" rtl="0">
              <a:spcBef>
                <a:spcPts val="0"/>
              </a:spcBef>
              <a:spcAft>
                <a:spcPts val="0"/>
              </a:spcAft>
              <a:buClr>
                <a:srgbClr val="000000"/>
              </a:buClr>
              <a:buSzPts val="1500"/>
              <a:buChar char="●"/>
            </a:pPr>
            <a:r>
              <a:rPr lang="en" sz="1500">
                <a:solidFill>
                  <a:srgbClr val="000000"/>
                </a:solidFill>
              </a:rPr>
              <a:t>Check for ergonomic, accommodation, useability </a:t>
            </a:r>
            <a:endParaRPr sz="1500">
              <a:solidFill>
                <a:srgbClr val="000000"/>
              </a:solidFill>
            </a:endParaRPr>
          </a:p>
        </p:txBody>
      </p:sp>
      <p:pic>
        <p:nvPicPr>
          <p:cNvPr id="2039" name="Google Shape;2039;p17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161991" y="2096475"/>
            <a:ext cx="3030483" cy="1521162"/>
          </a:xfrm>
          <a:prstGeom prst="rect">
            <a:avLst/>
          </a:prstGeom>
          <a:noFill/>
          <a:ln>
            <a:noFill/>
          </a:ln>
        </p:spPr>
      </p:pic>
      <p:pic>
        <p:nvPicPr>
          <p:cNvPr id="2040" name="Google Shape;2040;p17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708162" y="3693825"/>
            <a:ext cx="1938154" cy="1217351"/>
          </a:xfrm>
          <a:prstGeom prst="rect">
            <a:avLst/>
          </a:prstGeom>
          <a:noFill/>
          <a:ln>
            <a:noFill/>
          </a:ln>
        </p:spPr>
      </p:pic>
      <p:pic>
        <p:nvPicPr>
          <p:cNvPr id="2041" name="Google Shape;2041;p176"/>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601025" y="724775"/>
            <a:ext cx="2303124" cy="1295499"/>
          </a:xfrm>
          <a:prstGeom prst="rect">
            <a:avLst/>
          </a:prstGeom>
          <a:noFill/>
          <a:ln>
            <a:noFill/>
          </a:ln>
        </p:spPr>
      </p:pic>
      <p:sp>
        <p:nvSpPr>
          <p:cNvPr id="2042" name="Google Shape;2042;p176">
            <a:hlinkClick r:id="rId6"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2046"/>
        <p:cNvGrpSpPr/>
        <p:nvPr/>
      </p:nvGrpSpPr>
      <p:grpSpPr>
        <a:xfrm>
          <a:off x="0" y="0"/>
          <a:ext cx="0" cy="0"/>
          <a:chOff x="0" y="0"/>
          <a:chExt cx="0" cy="0"/>
        </a:xfrm>
      </p:grpSpPr>
      <p:sp>
        <p:nvSpPr>
          <p:cNvPr id="2047" name="Google Shape;2047;p17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Sanitation</a:t>
            </a:r>
            <a:endParaRPr/>
          </a:p>
        </p:txBody>
      </p:sp>
      <p:sp>
        <p:nvSpPr>
          <p:cNvPr id="2048" name="Google Shape;2048;p177"/>
          <p:cNvSpPr txBox="1">
            <a:spLocks noGrp="1"/>
          </p:cNvSpPr>
          <p:nvPr>
            <p:ph type="body" idx="1"/>
          </p:nvPr>
        </p:nvSpPr>
        <p:spPr>
          <a:xfrm>
            <a:off x="311700" y="1076275"/>
            <a:ext cx="6156300" cy="36471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b="1"/>
              <a:t>Equipment</a:t>
            </a:r>
            <a:endParaRPr b="1"/>
          </a:p>
          <a:p>
            <a:pPr marL="457200" lvl="0" indent="-342900" algn="l" rtl="0">
              <a:spcBef>
                <a:spcPts val="1200"/>
              </a:spcBef>
              <a:spcAft>
                <a:spcPts val="0"/>
              </a:spcAft>
              <a:buSzPts val="1800"/>
              <a:buChar char="●"/>
            </a:pPr>
            <a:r>
              <a:rPr lang="en"/>
              <a:t>Will wipe down with sanitation wipes after each use</a:t>
            </a:r>
            <a:endParaRPr/>
          </a:p>
          <a:p>
            <a:pPr marL="457200" lvl="0" indent="-342900" algn="l" rtl="0">
              <a:spcBef>
                <a:spcPts val="0"/>
              </a:spcBef>
              <a:spcAft>
                <a:spcPts val="0"/>
              </a:spcAft>
              <a:buSzPts val="1800"/>
              <a:buChar char="●"/>
            </a:pPr>
            <a:r>
              <a:rPr lang="en"/>
              <a:t>Clean glass of VR goggles with microfiber cloth</a:t>
            </a:r>
            <a:endParaRPr/>
          </a:p>
          <a:p>
            <a:pPr marL="0" lvl="0" indent="0" algn="l" rtl="0">
              <a:spcBef>
                <a:spcPts val="1200"/>
              </a:spcBef>
              <a:spcAft>
                <a:spcPts val="0"/>
              </a:spcAft>
              <a:buNone/>
            </a:pPr>
            <a:r>
              <a:rPr lang="en" b="1"/>
              <a:t>COVID</a:t>
            </a:r>
            <a:endParaRPr b="1"/>
          </a:p>
          <a:p>
            <a:pPr marL="457200" lvl="0" indent="-342900" algn="l" rtl="0">
              <a:spcBef>
                <a:spcPts val="1200"/>
              </a:spcBef>
              <a:spcAft>
                <a:spcPts val="0"/>
              </a:spcAft>
              <a:buSzPts val="1800"/>
              <a:buChar char="●"/>
            </a:pPr>
            <a:r>
              <a:rPr lang="en"/>
              <a:t>Will have masks on hand in case people want</a:t>
            </a:r>
            <a:endParaRPr/>
          </a:p>
          <a:p>
            <a:pPr marL="457200" lvl="0" indent="-342900" algn="l" rtl="0">
              <a:spcBef>
                <a:spcPts val="0"/>
              </a:spcBef>
              <a:spcAft>
                <a:spcPts val="0"/>
              </a:spcAft>
              <a:buSzPts val="1800"/>
              <a:buChar char="●"/>
            </a:pPr>
            <a:r>
              <a:rPr lang="en"/>
              <a:t>Will screen before testing </a:t>
            </a:r>
            <a:endParaRPr/>
          </a:p>
          <a:p>
            <a:pPr marL="0" lvl="0" indent="0" algn="l" rtl="0">
              <a:spcBef>
                <a:spcPts val="1200"/>
              </a:spcBef>
              <a:spcAft>
                <a:spcPts val="0"/>
              </a:spcAft>
              <a:buNone/>
            </a:pPr>
            <a:r>
              <a:rPr lang="en" b="1"/>
              <a:t>Emergency</a:t>
            </a:r>
            <a:endParaRPr/>
          </a:p>
          <a:p>
            <a:pPr marL="457200" lvl="0" indent="-342900" algn="l" rtl="0">
              <a:spcBef>
                <a:spcPts val="1200"/>
              </a:spcBef>
              <a:spcAft>
                <a:spcPts val="0"/>
              </a:spcAft>
              <a:buSzPts val="1800"/>
              <a:buChar char="●"/>
            </a:pPr>
            <a:r>
              <a:rPr lang="en"/>
              <a:t>Will train operators on what to do in case of broken glass, bodily fluids, and other hazards</a:t>
            </a:r>
            <a:endParaRPr/>
          </a:p>
          <a:p>
            <a:pPr marL="914400" lvl="1" indent="-317500" algn="l" rtl="0">
              <a:spcBef>
                <a:spcPts val="0"/>
              </a:spcBef>
              <a:spcAft>
                <a:spcPts val="0"/>
              </a:spcAft>
              <a:buSzPts val="1400"/>
              <a:buChar char="○"/>
            </a:pPr>
            <a:r>
              <a:rPr lang="en"/>
              <a:t>Caution, body isolation, alerting EHS</a:t>
            </a:r>
            <a:endParaRPr/>
          </a:p>
        </p:txBody>
      </p:sp>
      <p:sp>
        <p:nvSpPr>
          <p:cNvPr id="2049" name="Google Shape;2049;p17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136</a:t>
            </a:fld>
            <a:endParaRPr/>
          </a:p>
        </p:txBody>
      </p:sp>
      <p:pic>
        <p:nvPicPr>
          <p:cNvPr id="2050" name="Google Shape;2050;p17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786775" y="1644296"/>
            <a:ext cx="3045521" cy="2126725"/>
          </a:xfrm>
          <a:prstGeom prst="rect">
            <a:avLst/>
          </a:prstGeom>
          <a:noFill/>
          <a:ln>
            <a:noFill/>
          </a:ln>
        </p:spPr>
      </p:pic>
      <p:sp>
        <p:nvSpPr>
          <p:cNvPr id="2051" name="Google Shape;2051;p177">
            <a:hlinkClick r:id="rId4"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2055"/>
        <p:cNvGrpSpPr/>
        <p:nvPr/>
      </p:nvGrpSpPr>
      <p:grpSpPr>
        <a:xfrm>
          <a:off x="0" y="0"/>
          <a:ext cx="0" cy="0"/>
          <a:chOff x="0" y="0"/>
          <a:chExt cx="0" cy="0"/>
        </a:xfrm>
      </p:grpSpPr>
      <p:sp>
        <p:nvSpPr>
          <p:cNvPr id="2056" name="Google Shape;2056;p17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Emergency Action Plan </a:t>
            </a:r>
            <a:endParaRPr/>
          </a:p>
        </p:txBody>
      </p:sp>
      <p:sp>
        <p:nvSpPr>
          <p:cNvPr id="2057" name="Google Shape;2057;p17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137</a:t>
            </a:fld>
            <a:endParaRPr/>
          </a:p>
        </p:txBody>
      </p:sp>
      <p:grpSp>
        <p:nvGrpSpPr>
          <p:cNvPr id="2058" name="Google Shape;2058;p178"/>
          <p:cNvGrpSpPr/>
          <p:nvPr/>
        </p:nvGrpSpPr>
        <p:grpSpPr>
          <a:xfrm>
            <a:off x="554126" y="2687619"/>
            <a:ext cx="2145182" cy="1823200"/>
            <a:chOff x="1083025" y="2306625"/>
            <a:chExt cx="1834900" cy="1823200"/>
          </a:xfrm>
        </p:grpSpPr>
        <p:sp>
          <p:nvSpPr>
            <p:cNvPr id="2059" name="Google Shape;2059;p178"/>
            <p:cNvSpPr txBox="1"/>
            <p:nvPr/>
          </p:nvSpPr>
          <p:spPr>
            <a:xfrm>
              <a:off x="1235825" y="2542625"/>
              <a:ext cx="1505100" cy="4464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1200" b="1">
                  <a:solidFill>
                    <a:srgbClr val="0077BB"/>
                  </a:solidFill>
                  <a:latin typeface="Nunito"/>
                  <a:ea typeface="Nunito"/>
                  <a:cs typeface="Nunito"/>
                  <a:sym typeface="Nunito"/>
                </a:rPr>
                <a:t>Isolate / Stop Danger</a:t>
              </a:r>
              <a:endParaRPr sz="1200" b="1">
                <a:solidFill>
                  <a:srgbClr val="0077BB"/>
                </a:solidFill>
                <a:latin typeface="Nunito"/>
                <a:ea typeface="Nunito"/>
                <a:cs typeface="Nunito"/>
                <a:sym typeface="Nunito"/>
              </a:endParaRPr>
            </a:p>
          </p:txBody>
        </p:sp>
        <p:sp>
          <p:nvSpPr>
            <p:cNvPr id="2060" name="Google Shape;2060;p178"/>
            <p:cNvSpPr txBox="1"/>
            <p:nvPr/>
          </p:nvSpPr>
          <p:spPr>
            <a:xfrm>
              <a:off x="1215700" y="2999425"/>
              <a:ext cx="1545600" cy="113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b="1">
                  <a:solidFill>
                    <a:srgbClr val="0077BB"/>
                  </a:solidFill>
                  <a:latin typeface="Nunito"/>
                  <a:ea typeface="Nunito"/>
                  <a:cs typeface="Nunito"/>
                  <a:sym typeface="Nunito"/>
                </a:rPr>
                <a:t>Mission Control:</a:t>
              </a:r>
              <a:r>
                <a:rPr lang="en" sz="1000">
                  <a:solidFill>
                    <a:srgbClr val="0077BB"/>
                  </a:solidFill>
                  <a:latin typeface="Nunito"/>
                  <a:ea typeface="Nunito"/>
                  <a:cs typeface="Nunito"/>
                  <a:sym typeface="Nunito"/>
                </a:rPr>
                <a:t> stops simulation, helps get supplies, helps get equipment out of the way</a:t>
              </a:r>
              <a:endParaRPr sz="1000">
                <a:solidFill>
                  <a:srgbClr val="0077BB"/>
                </a:solidFill>
                <a:latin typeface="Nunito"/>
                <a:ea typeface="Nunito"/>
                <a:cs typeface="Nunito"/>
                <a:sym typeface="Nunito"/>
              </a:endParaRPr>
            </a:p>
            <a:p>
              <a:pPr marL="0" lvl="0" indent="0" algn="l" rtl="0">
                <a:lnSpc>
                  <a:spcPct val="115000"/>
                </a:lnSpc>
                <a:spcBef>
                  <a:spcPts val="1600"/>
                </a:spcBef>
                <a:spcAft>
                  <a:spcPts val="1600"/>
                </a:spcAft>
                <a:buNone/>
              </a:pPr>
              <a:r>
                <a:rPr lang="en" sz="1000" b="1">
                  <a:solidFill>
                    <a:srgbClr val="0077BB"/>
                  </a:solidFill>
                  <a:latin typeface="Nunito"/>
                  <a:ea typeface="Nunito"/>
                  <a:cs typeface="Nunito"/>
                  <a:sym typeface="Nunito"/>
                </a:rPr>
                <a:t>Guide:</a:t>
              </a:r>
              <a:r>
                <a:rPr lang="en" sz="1000">
                  <a:solidFill>
                    <a:srgbClr val="0077BB"/>
                  </a:solidFill>
                  <a:latin typeface="Nunito"/>
                  <a:ea typeface="Nunito"/>
                  <a:cs typeface="Nunito"/>
                  <a:sym typeface="Nunito"/>
                </a:rPr>
                <a:t> Helps person out of simulation / arm constraint</a:t>
              </a:r>
              <a:endParaRPr sz="1000">
                <a:solidFill>
                  <a:srgbClr val="0077BB"/>
                </a:solidFill>
                <a:latin typeface="Nunito"/>
                <a:ea typeface="Nunito"/>
                <a:cs typeface="Nunito"/>
                <a:sym typeface="Nunito"/>
              </a:endParaRPr>
            </a:p>
          </p:txBody>
        </p:sp>
        <p:sp>
          <p:nvSpPr>
            <p:cNvPr id="2061" name="Google Shape;2061;p178"/>
            <p:cNvSpPr/>
            <p:nvPr/>
          </p:nvSpPr>
          <p:spPr>
            <a:xfrm flipH="1">
              <a:off x="1083025" y="2306625"/>
              <a:ext cx="1834800" cy="143400"/>
            </a:xfrm>
            <a:prstGeom prst="parallelogram">
              <a:avLst>
                <a:gd name="adj" fmla="val 96952"/>
              </a:avLst>
            </a:prstGeom>
            <a:gradFill>
              <a:gsLst>
                <a:gs pos="0">
                  <a:srgbClr val="83E3D9"/>
                </a:gs>
                <a:gs pos="100000">
                  <a:srgbClr val="0077BB"/>
                </a:gs>
              </a:gsLst>
              <a:path path="circle">
                <a:fillToRect t="100000" r="100000"/>
              </a:path>
              <a:tileRect l="-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a:latin typeface="Nunito"/>
                  <a:ea typeface="Nunito"/>
                  <a:cs typeface="Nunito"/>
                  <a:sym typeface="Nunito"/>
                </a:rPr>
                <a:t>  </a:t>
              </a:r>
              <a:endParaRPr sz="1600">
                <a:latin typeface="Nunito"/>
                <a:ea typeface="Nunito"/>
                <a:cs typeface="Nunito"/>
                <a:sym typeface="Nunito"/>
              </a:endParaRPr>
            </a:p>
          </p:txBody>
        </p:sp>
        <p:sp>
          <p:nvSpPr>
            <p:cNvPr id="2062" name="Google Shape;2062;p178"/>
            <p:cNvSpPr/>
            <p:nvPr/>
          </p:nvSpPr>
          <p:spPr>
            <a:xfrm>
              <a:off x="1083125" y="2460449"/>
              <a:ext cx="1834800" cy="143400"/>
            </a:xfrm>
            <a:prstGeom prst="parallelogram">
              <a:avLst>
                <a:gd name="adj" fmla="val 96952"/>
              </a:avLst>
            </a:prstGeom>
            <a:gradFill>
              <a:gsLst>
                <a:gs pos="0">
                  <a:srgbClr val="83E3D9"/>
                </a:gs>
                <a:gs pos="100000">
                  <a:srgbClr val="0077BB"/>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Nunito"/>
                <a:ea typeface="Nunito"/>
                <a:cs typeface="Nunito"/>
                <a:sym typeface="Nunito"/>
              </a:endParaRPr>
            </a:p>
          </p:txBody>
        </p:sp>
      </p:grpSp>
      <p:grpSp>
        <p:nvGrpSpPr>
          <p:cNvPr id="2063" name="Google Shape;2063;p178"/>
          <p:cNvGrpSpPr/>
          <p:nvPr/>
        </p:nvGrpSpPr>
        <p:grpSpPr>
          <a:xfrm>
            <a:off x="2552056" y="2687619"/>
            <a:ext cx="2145182" cy="1430200"/>
            <a:chOff x="1083025" y="2306625"/>
            <a:chExt cx="1834900" cy="1430200"/>
          </a:xfrm>
        </p:grpSpPr>
        <p:sp>
          <p:nvSpPr>
            <p:cNvPr id="2064" name="Google Shape;2064;p178"/>
            <p:cNvSpPr txBox="1"/>
            <p:nvPr/>
          </p:nvSpPr>
          <p:spPr>
            <a:xfrm>
              <a:off x="1235825" y="2695025"/>
              <a:ext cx="1505100" cy="4464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1200" b="1">
                  <a:solidFill>
                    <a:srgbClr val="0077BB"/>
                  </a:solidFill>
                  <a:latin typeface="Nunito"/>
                  <a:ea typeface="Nunito"/>
                  <a:cs typeface="Nunito"/>
                  <a:sym typeface="Nunito"/>
                </a:rPr>
                <a:t>Identify &amp; Provide Treatment</a:t>
              </a:r>
              <a:endParaRPr sz="1200" b="1">
                <a:solidFill>
                  <a:srgbClr val="0077BB"/>
                </a:solidFill>
                <a:latin typeface="Nunito"/>
                <a:ea typeface="Nunito"/>
                <a:cs typeface="Nunito"/>
                <a:sym typeface="Nunito"/>
              </a:endParaRPr>
            </a:p>
          </p:txBody>
        </p:sp>
        <p:sp>
          <p:nvSpPr>
            <p:cNvPr id="2065" name="Google Shape;2065;p178"/>
            <p:cNvSpPr txBox="1"/>
            <p:nvPr/>
          </p:nvSpPr>
          <p:spPr>
            <a:xfrm>
              <a:off x="1215700" y="2999425"/>
              <a:ext cx="1545600" cy="73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b="1">
                  <a:solidFill>
                    <a:srgbClr val="0077BB"/>
                  </a:solidFill>
                  <a:latin typeface="Nunito"/>
                  <a:ea typeface="Nunito"/>
                  <a:cs typeface="Nunito"/>
                  <a:sym typeface="Nunito"/>
                </a:rPr>
                <a:t>Mission Control</a:t>
              </a:r>
              <a:r>
                <a:rPr lang="en" sz="1000">
                  <a:solidFill>
                    <a:srgbClr val="0077BB"/>
                  </a:solidFill>
                  <a:latin typeface="Nunito"/>
                  <a:ea typeface="Nunito"/>
                  <a:cs typeface="Nunito"/>
                  <a:sym typeface="Nunito"/>
                </a:rPr>
                <a:t>: determine what happened</a:t>
              </a:r>
              <a:endParaRPr sz="1000">
                <a:solidFill>
                  <a:srgbClr val="0077BB"/>
                </a:solidFill>
                <a:latin typeface="Nunito"/>
                <a:ea typeface="Nunito"/>
                <a:cs typeface="Nunito"/>
                <a:sym typeface="Nunito"/>
              </a:endParaRPr>
            </a:p>
            <a:p>
              <a:pPr marL="0" lvl="0" indent="0" algn="l" rtl="0">
                <a:lnSpc>
                  <a:spcPct val="115000"/>
                </a:lnSpc>
                <a:spcBef>
                  <a:spcPts val="1600"/>
                </a:spcBef>
                <a:spcAft>
                  <a:spcPts val="1600"/>
                </a:spcAft>
                <a:buNone/>
              </a:pPr>
              <a:r>
                <a:rPr lang="en" sz="1000" b="1">
                  <a:solidFill>
                    <a:srgbClr val="0077BB"/>
                  </a:solidFill>
                  <a:latin typeface="Nunito"/>
                  <a:ea typeface="Nunito"/>
                  <a:cs typeface="Nunito"/>
                  <a:sym typeface="Nunito"/>
                </a:rPr>
                <a:t>Guide:</a:t>
              </a:r>
              <a:r>
                <a:rPr lang="en" sz="1000">
                  <a:solidFill>
                    <a:srgbClr val="0077BB"/>
                  </a:solidFill>
                  <a:latin typeface="Nunito"/>
                  <a:ea typeface="Nunito"/>
                  <a:cs typeface="Nunito"/>
                  <a:sym typeface="Nunito"/>
                </a:rPr>
                <a:t> treat subject using first aid kit or provide psychological first aid </a:t>
              </a:r>
              <a:endParaRPr sz="1000">
                <a:solidFill>
                  <a:srgbClr val="0077BB"/>
                </a:solidFill>
                <a:latin typeface="Nunito"/>
                <a:ea typeface="Nunito"/>
                <a:cs typeface="Nunito"/>
                <a:sym typeface="Nunito"/>
              </a:endParaRPr>
            </a:p>
          </p:txBody>
        </p:sp>
        <p:sp>
          <p:nvSpPr>
            <p:cNvPr id="2066" name="Google Shape;2066;p178"/>
            <p:cNvSpPr/>
            <p:nvPr/>
          </p:nvSpPr>
          <p:spPr>
            <a:xfrm flipH="1">
              <a:off x="1083025" y="2306625"/>
              <a:ext cx="1834800" cy="143400"/>
            </a:xfrm>
            <a:prstGeom prst="parallelogram">
              <a:avLst>
                <a:gd name="adj" fmla="val 96952"/>
              </a:avLst>
            </a:prstGeom>
            <a:gradFill>
              <a:gsLst>
                <a:gs pos="0">
                  <a:srgbClr val="83E3D9"/>
                </a:gs>
                <a:gs pos="100000">
                  <a:srgbClr val="0077BB"/>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a:latin typeface="Nunito"/>
                  <a:ea typeface="Nunito"/>
                  <a:cs typeface="Nunito"/>
                  <a:sym typeface="Nunito"/>
                </a:rPr>
                <a:t>  </a:t>
              </a:r>
              <a:endParaRPr sz="1600">
                <a:latin typeface="Nunito"/>
                <a:ea typeface="Nunito"/>
                <a:cs typeface="Nunito"/>
                <a:sym typeface="Nunito"/>
              </a:endParaRPr>
            </a:p>
          </p:txBody>
        </p:sp>
        <p:sp>
          <p:nvSpPr>
            <p:cNvPr id="2067" name="Google Shape;2067;p178"/>
            <p:cNvSpPr/>
            <p:nvPr/>
          </p:nvSpPr>
          <p:spPr>
            <a:xfrm>
              <a:off x="1083125" y="2460449"/>
              <a:ext cx="1834800" cy="143400"/>
            </a:xfrm>
            <a:prstGeom prst="parallelogram">
              <a:avLst>
                <a:gd name="adj" fmla="val 96952"/>
              </a:avLst>
            </a:prstGeom>
            <a:gradFill>
              <a:gsLst>
                <a:gs pos="0">
                  <a:srgbClr val="83E3D9"/>
                </a:gs>
                <a:gs pos="100000">
                  <a:srgbClr val="0077BB"/>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Nunito"/>
                <a:ea typeface="Nunito"/>
                <a:cs typeface="Nunito"/>
                <a:sym typeface="Nunito"/>
              </a:endParaRPr>
            </a:p>
          </p:txBody>
        </p:sp>
      </p:grpSp>
      <p:grpSp>
        <p:nvGrpSpPr>
          <p:cNvPr id="2068" name="Google Shape;2068;p178"/>
          <p:cNvGrpSpPr/>
          <p:nvPr/>
        </p:nvGrpSpPr>
        <p:grpSpPr>
          <a:xfrm>
            <a:off x="4553373" y="2686908"/>
            <a:ext cx="2145182" cy="1430200"/>
            <a:chOff x="1083025" y="2306625"/>
            <a:chExt cx="1834900" cy="1430200"/>
          </a:xfrm>
        </p:grpSpPr>
        <p:sp>
          <p:nvSpPr>
            <p:cNvPr id="2069" name="Google Shape;2069;p178"/>
            <p:cNvSpPr txBox="1"/>
            <p:nvPr/>
          </p:nvSpPr>
          <p:spPr>
            <a:xfrm>
              <a:off x="1235825" y="2695025"/>
              <a:ext cx="1505100" cy="4464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1200" b="1">
                  <a:solidFill>
                    <a:srgbClr val="9E5FBE"/>
                  </a:solidFill>
                  <a:latin typeface="Nunito"/>
                  <a:ea typeface="Nunito"/>
                  <a:cs typeface="Nunito"/>
                  <a:sym typeface="Nunito"/>
                </a:rPr>
                <a:t>Alert the Instructional Team</a:t>
              </a:r>
              <a:endParaRPr sz="1200" b="1">
                <a:solidFill>
                  <a:srgbClr val="9E5FBE"/>
                </a:solidFill>
                <a:latin typeface="Nunito"/>
                <a:ea typeface="Nunito"/>
                <a:cs typeface="Nunito"/>
                <a:sym typeface="Nunito"/>
              </a:endParaRPr>
            </a:p>
          </p:txBody>
        </p:sp>
        <p:sp>
          <p:nvSpPr>
            <p:cNvPr id="2070" name="Google Shape;2070;p178"/>
            <p:cNvSpPr txBox="1"/>
            <p:nvPr/>
          </p:nvSpPr>
          <p:spPr>
            <a:xfrm>
              <a:off x="1215700" y="2999425"/>
              <a:ext cx="1545600" cy="73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b="1">
                  <a:solidFill>
                    <a:srgbClr val="9E5FBE"/>
                  </a:solidFill>
                  <a:latin typeface="Nunito"/>
                  <a:ea typeface="Nunito"/>
                  <a:cs typeface="Nunito"/>
                  <a:sym typeface="Nunito"/>
                </a:rPr>
                <a:t>Mission Control: </a:t>
              </a:r>
              <a:r>
                <a:rPr lang="en" sz="1000">
                  <a:solidFill>
                    <a:srgbClr val="9E5FBE"/>
                  </a:solidFill>
                  <a:latin typeface="Nunito"/>
                  <a:ea typeface="Nunito"/>
                  <a:cs typeface="Nunito"/>
                  <a:sym typeface="Nunito"/>
                </a:rPr>
                <a:t>If not severe, email Dr. Anderson, Dr. Wingate, and Dr. Muldrow</a:t>
              </a:r>
              <a:endParaRPr sz="1000">
                <a:solidFill>
                  <a:srgbClr val="9E5FBE"/>
                </a:solidFill>
                <a:latin typeface="Nunito"/>
                <a:ea typeface="Nunito"/>
                <a:cs typeface="Nunito"/>
                <a:sym typeface="Nunito"/>
              </a:endParaRPr>
            </a:p>
            <a:p>
              <a:pPr marL="0" lvl="0" indent="0" algn="l" rtl="0">
                <a:lnSpc>
                  <a:spcPct val="115000"/>
                </a:lnSpc>
                <a:spcBef>
                  <a:spcPts val="1600"/>
                </a:spcBef>
                <a:spcAft>
                  <a:spcPts val="1600"/>
                </a:spcAft>
                <a:buNone/>
              </a:pPr>
              <a:r>
                <a:rPr lang="en" sz="1000" b="1">
                  <a:solidFill>
                    <a:srgbClr val="9E5FBE"/>
                  </a:solidFill>
                  <a:latin typeface="Nunito"/>
                  <a:ea typeface="Nunito"/>
                  <a:cs typeface="Nunito"/>
                  <a:sym typeface="Nunito"/>
                </a:rPr>
                <a:t>Mission Control: </a:t>
              </a:r>
              <a:r>
                <a:rPr lang="en" sz="1000">
                  <a:solidFill>
                    <a:srgbClr val="9E5FBE"/>
                  </a:solidFill>
                  <a:latin typeface="Nunito"/>
                  <a:ea typeface="Nunito"/>
                  <a:cs typeface="Nunito"/>
                  <a:sym typeface="Nunito"/>
                </a:rPr>
                <a:t>If severe, go seek immediate assistance in building </a:t>
              </a:r>
              <a:endParaRPr sz="1000">
                <a:solidFill>
                  <a:srgbClr val="9E5FBE"/>
                </a:solidFill>
                <a:latin typeface="Nunito"/>
                <a:ea typeface="Nunito"/>
                <a:cs typeface="Nunito"/>
                <a:sym typeface="Nunito"/>
              </a:endParaRPr>
            </a:p>
          </p:txBody>
        </p:sp>
        <p:sp>
          <p:nvSpPr>
            <p:cNvPr id="2071" name="Google Shape;2071;p178"/>
            <p:cNvSpPr/>
            <p:nvPr/>
          </p:nvSpPr>
          <p:spPr>
            <a:xfrm flipH="1">
              <a:off x="1083025" y="2306625"/>
              <a:ext cx="1834800" cy="143400"/>
            </a:xfrm>
            <a:prstGeom prst="parallelogram">
              <a:avLst>
                <a:gd name="adj" fmla="val 96952"/>
              </a:avLst>
            </a:prstGeom>
            <a:gradFill>
              <a:gsLst>
                <a:gs pos="0">
                  <a:srgbClr val="E3ACFF"/>
                </a:gs>
                <a:gs pos="100000">
                  <a:srgbClr val="9E5FBE"/>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a:latin typeface="Nunito"/>
                  <a:ea typeface="Nunito"/>
                  <a:cs typeface="Nunito"/>
                  <a:sym typeface="Nunito"/>
                </a:rPr>
                <a:t>  </a:t>
              </a:r>
              <a:endParaRPr sz="1600">
                <a:latin typeface="Nunito"/>
                <a:ea typeface="Nunito"/>
                <a:cs typeface="Nunito"/>
                <a:sym typeface="Nunito"/>
              </a:endParaRPr>
            </a:p>
          </p:txBody>
        </p:sp>
        <p:sp>
          <p:nvSpPr>
            <p:cNvPr id="2072" name="Google Shape;2072;p178"/>
            <p:cNvSpPr/>
            <p:nvPr/>
          </p:nvSpPr>
          <p:spPr>
            <a:xfrm>
              <a:off x="1083125" y="2460449"/>
              <a:ext cx="1834800" cy="143400"/>
            </a:xfrm>
            <a:prstGeom prst="parallelogram">
              <a:avLst>
                <a:gd name="adj" fmla="val 96952"/>
              </a:avLst>
            </a:prstGeom>
            <a:gradFill>
              <a:gsLst>
                <a:gs pos="0">
                  <a:srgbClr val="E3ACFF"/>
                </a:gs>
                <a:gs pos="100000">
                  <a:srgbClr val="9E5FBE"/>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Nunito"/>
                <a:ea typeface="Nunito"/>
                <a:cs typeface="Nunito"/>
                <a:sym typeface="Nunito"/>
              </a:endParaRPr>
            </a:p>
          </p:txBody>
        </p:sp>
      </p:grpSp>
      <p:grpSp>
        <p:nvGrpSpPr>
          <p:cNvPr id="2073" name="Google Shape;2073;p178"/>
          <p:cNvGrpSpPr/>
          <p:nvPr/>
        </p:nvGrpSpPr>
        <p:grpSpPr>
          <a:xfrm>
            <a:off x="6556347" y="2686897"/>
            <a:ext cx="2145182" cy="1430200"/>
            <a:chOff x="1083025" y="2306625"/>
            <a:chExt cx="1834900" cy="1430200"/>
          </a:xfrm>
        </p:grpSpPr>
        <p:sp>
          <p:nvSpPr>
            <p:cNvPr id="2074" name="Google Shape;2074;p178"/>
            <p:cNvSpPr txBox="1"/>
            <p:nvPr/>
          </p:nvSpPr>
          <p:spPr>
            <a:xfrm>
              <a:off x="1235825" y="2542625"/>
              <a:ext cx="1505100" cy="4464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1200" b="1">
                  <a:solidFill>
                    <a:srgbClr val="B357B6"/>
                  </a:solidFill>
                  <a:latin typeface="Nunito"/>
                  <a:ea typeface="Nunito"/>
                  <a:cs typeface="Nunito"/>
                  <a:sym typeface="Nunito"/>
                </a:rPr>
                <a:t>Record Incident</a:t>
              </a:r>
              <a:endParaRPr sz="1200" b="1">
                <a:solidFill>
                  <a:srgbClr val="B357B6"/>
                </a:solidFill>
                <a:latin typeface="Nunito"/>
                <a:ea typeface="Nunito"/>
                <a:cs typeface="Nunito"/>
                <a:sym typeface="Nunito"/>
              </a:endParaRPr>
            </a:p>
          </p:txBody>
        </p:sp>
        <p:sp>
          <p:nvSpPr>
            <p:cNvPr id="2075" name="Google Shape;2075;p178"/>
            <p:cNvSpPr txBox="1"/>
            <p:nvPr/>
          </p:nvSpPr>
          <p:spPr>
            <a:xfrm>
              <a:off x="1215700" y="2999425"/>
              <a:ext cx="1545600" cy="73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b="1">
                  <a:solidFill>
                    <a:srgbClr val="B357B6"/>
                  </a:solidFill>
                  <a:latin typeface="Nunito"/>
                  <a:ea typeface="Nunito"/>
                  <a:cs typeface="Nunito"/>
                  <a:sym typeface="Nunito"/>
                </a:rPr>
                <a:t>Both</a:t>
              </a:r>
              <a:r>
                <a:rPr lang="en" sz="1000">
                  <a:solidFill>
                    <a:srgbClr val="B357B6"/>
                  </a:solidFill>
                  <a:latin typeface="Nunito"/>
                  <a:ea typeface="Nunito"/>
                  <a:cs typeface="Nunito"/>
                  <a:sym typeface="Nunito"/>
                </a:rPr>
                <a:t>: get contact information from subject and follow up as needed. Record incident in data collection and follow instructions form senior projects staff as needed</a:t>
              </a:r>
              <a:endParaRPr sz="1000">
                <a:solidFill>
                  <a:srgbClr val="B357B6"/>
                </a:solidFill>
                <a:latin typeface="Nunito"/>
                <a:ea typeface="Nunito"/>
                <a:cs typeface="Nunito"/>
                <a:sym typeface="Nunito"/>
              </a:endParaRPr>
            </a:p>
          </p:txBody>
        </p:sp>
        <p:sp>
          <p:nvSpPr>
            <p:cNvPr id="2076" name="Google Shape;2076;p178"/>
            <p:cNvSpPr/>
            <p:nvPr/>
          </p:nvSpPr>
          <p:spPr>
            <a:xfrm flipH="1">
              <a:off x="1083025" y="2306625"/>
              <a:ext cx="1834800" cy="143400"/>
            </a:xfrm>
            <a:prstGeom prst="parallelogram">
              <a:avLst>
                <a:gd name="adj" fmla="val 96952"/>
              </a:avLst>
            </a:prstGeom>
            <a:gradFill>
              <a:gsLst>
                <a:gs pos="0">
                  <a:srgbClr val="E3ACFF"/>
                </a:gs>
                <a:gs pos="100000">
                  <a:srgbClr val="9E5FBE"/>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a:latin typeface="Nunito"/>
                  <a:ea typeface="Nunito"/>
                  <a:cs typeface="Nunito"/>
                  <a:sym typeface="Nunito"/>
                </a:rPr>
                <a:t>  </a:t>
              </a:r>
              <a:endParaRPr sz="1600">
                <a:latin typeface="Nunito"/>
                <a:ea typeface="Nunito"/>
                <a:cs typeface="Nunito"/>
                <a:sym typeface="Nunito"/>
              </a:endParaRPr>
            </a:p>
          </p:txBody>
        </p:sp>
        <p:sp>
          <p:nvSpPr>
            <p:cNvPr id="2077" name="Google Shape;2077;p178"/>
            <p:cNvSpPr/>
            <p:nvPr/>
          </p:nvSpPr>
          <p:spPr>
            <a:xfrm>
              <a:off x="1083125" y="2460449"/>
              <a:ext cx="1834800" cy="143400"/>
            </a:xfrm>
            <a:prstGeom prst="parallelogram">
              <a:avLst>
                <a:gd name="adj" fmla="val 96952"/>
              </a:avLst>
            </a:prstGeom>
            <a:gradFill>
              <a:gsLst>
                <a:gs pos="0">
                  <a:srgbClr val="E3ACFF"/>
                </a:gs>
                <a:gs pos="100000">
                  <a:srgbClr val="9E5FBE"/>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Nunito"/>
                <a:ea typeface="Nunito"/>
                <a:cs typeface="Nunito"/>
                <a:sym typeface="Nunito"/>
              </a:endParaRPr>
            </a:p>
          </p:txBody>
        </p:sp>
      </p:grpSp>
      <p:sp>
        <p:nvSpPr>
          <p:cNvPr id="2078" name="Google Shape;2078;p178"/>
          <p:cNvSpPr/>
          <p:nvPr/>
        </p:nvSpPr>
        <p:spPr>
          <a:xfrm>
            <a:off x="552600" y="981150"/>
            <a:ext cx="8147400" cy="1582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Nunito"/>
                <a:ea typeface="Nunito"/>
                <a:cs typeface="Nunito"/>
                <a:sym typeface="Nunito"/>
              </a:rPr>
              <a:t>Two Key Roles:</a:t>
            </a:r>
            <a:endParaRPr b="1">
              <a:latin typeface="Nunito"/>
              <a:ea typeface="Nunito"/>
              <a:cs typeface="Nunito"/>
              <a:sym typeface="Nunito"/>
            </a:endParaRPr>
          </a:p>
          <a:p>
            <a:pPr marL="0" lvl="0" indent="0" algn="l" rtl="0">
              <a:spcBef>
                <a:spcPts val="0"/>
              </a:spcBef>
              <a:spcAft>
                <a:spcPts val="0"/>
              </a:spcAft>
              <a:buNone/>
            </a:pPr>
            <a:r>
              <a:rPr lang="en" b="1">
                <a:solidFill>
                  <a:srgbClr val="0077BB"/>
                </a:solidFill>
                <a:latin typeface="Nunito"/>
                <a:ea typeface="Nunito"/>
                <a:cs typeface="Nunito"/>
                <a:sym typeface="Nunito"/>
              </a:rPr>
              <a:t>“Mission Control” Operator</a:t>
            </a:r>
            <a:r>
              <a:rPr lang="en">
                <a:solidFill>
                  <a:srgbClr val="0077BB"/>
                </a:solidFill>
                <a:latin typeface="Nunito"/>
                <a:ea typeface="Nunito"/>
                <a:cs typeface="Nunito"/>
                <a:sym typeface="Nunito"/>
              </a:rPr>
              <a:t>: In charge of data collection, running the computer/simulation, making sure there are no interruptions</a:t>
            </a:r>
            <a:endParaRPr>
              <a:solidFill>
                <a:srgbClr val="0077BB"/>
              </a:solidFill>
              <a:latin typeface="Nunito"/>
              <a:ea typeface="Nunito"/>
              <a:cs typeface="Nunito"/>
              <a:sym typeface="Nunito"/>
            </a:endParaRPr>
          </a:p>
          <a:p>
            <a:pPr marL="0" lvl="0" indent="0" algn="l" rtl="0">
              <a:spcBef>
                <a:spcPts val="0"/>
              </a:spcBef>
              <a:spcAft>
                <a:spcPts val="0"/>
              </a:spcAft>
              <a:buNone/>
            </a:pPr>
            <a:endParaRPr sz="300">
              <a:solidFill>
                <a:srgbClr val="0077BB"/>
              </a:solidFill>
              <a:latin typeface="Nunito"/>
              <a:ea typeface="Nunito"/>
              <a:cs typeface="Nunito"/>
              <a:sym typeface="Nunito"/>
            </a:endParaRPr>
          </a:p>
          <a:p>
            <a:pPr marL="0" lvl="0" indent="0" algn="l" rtl="0">
              <a:spcBef>
                <a:spcPts val="0"/>
              </a:spcBef>
              <a:spcAft>
                <a:spcPts val="0"/>
              </a:spcAft>
              <a:buNone/>
            </a:pPr>
            <a:r>
              <a:rPr lang="en" b="1">
                <a:solidFill>
                  <a:srgbClr val="B357B6"/>
                </a:solidFill>
                <a:latin typeface="Nunito"/>
                <a:ea typeface="Nunito"/>
                <a:cs typeface="Nunito"/>
                <a:sym typeface="Nunito"/>
              </a:rPr>
              <a:t>“Guide” Operator:  </a:t>
            </a:r>
            <a:r>
              <a:rPr lang="en">
                <a:solidFill>
                  <a:srgbClr val="B357B6"/>
                </a:solidFill>
                <a:latin typeface="Nunito"/>
                <a:ea typeface="Nunito"/>
                <a:cs typeface="Nunito"/>
                <a:sym typeface="Nunito"/>
              </a:rPr>
              <a:t>In charge of briefing, assisting subject, running the test</a:t>
            </a:r>
            <a:endParaRPr>
              <a:solidFill>
                <a:srgbClr val="B357B6"/>
              </a:solidFill>
              <a:latin typeface="Nunito"/>
              <a:ea typeface="Nunito"/>
              <a:cs typeface="Nunito"/>
              <a:sym typeface="Nunito"/>
            </a:endParaRPr>
          </a:p>
          <a:p>
            <a:pPr marL="0" lvl="0" indent="0" algn="l" rtl="0">
              <a:spcBef>
                <a:spcPts val="0"/>
              </a:spcBef>
              <a:spcAft>
                <a:spcPts val="0"/>
              </a:spcAft>
              <a:buNone/>
            </a:pPr>
            <a:endParaRPr>
              <a:solidFill>
                <a:srgbClr val="B357B6"/>
              </a:solidFill>
              <a:latin typeface="Nunito"/>
              <a:ea typeface="Nunito"/>
              <a:cs typeface="Nunito"/>
              <a:sym typeface="Nunito"/>
            </a:endParaRPr>
          </a:p>
          <a:p>
            <a:pPr marL="0" lvl="0" indent="0" algn="ctr" rtl="0">
              <a:spcBef>
                <a:spcPts val="0"/>
              </a:spcBef>
              <a:spcAft>
                <a:spcPts val="0"/>
              </a:spcAft>
              <a:buNone/>
            </a:pPr>
            <a:r>
              <a:rPr lang="en" i="1">
                <a:solidFill>
                  <a:schemeClr val="dk1"/>
                </a:solidFill>
                <a:latin typeface="Nunito"/>
                <a:ea typeface="Nunito"/>
                <a:cs typeface="Nunito"/>
                <a:sym typeface="Nunito"/>
              </a:rPr>
              <a:t>With each test, these two roles will vary in their scope and complexity</a:t>
            </a:r>
            <a:endParaRPr i="1">
              <a:solidFill>
                <a:schemeClr val="dk1"/>
              </a:solidFill>
              <a:latin typeface="Nunito"/>
              <a:ea typeface="Nunito"/>
              <a:cs typeface="Nunito"/>
              <a:sym typeface="Nunito"/>
            </a:endParaRPr>
          </a:p>
          <a:p>
            <a:pPr marL="0" lvl="0" indent="0" algn="ctr" rtl="0">
              <a:spcBef>
                <a:spcPts val="0"/>
              </a:spcBef>
              <a:spcAft>
                <a:spcPts val="0"/>
              </a:spcAft>
              <a:buNone/>
            </a:pPr>
            <a:r>
              <a:rPr lang="en" i="1">
                <a:solidFill>
                  <a:schemeClr val="dk1"/>
                </a:solidFill>
                <a:latin typeface="Nunito"/>
                <a:ea typeface="Nunito"/>
                <a:cs typeface="Nunito"/>
                <a:sym typeface="Nunito"/>
              </a:rPr>
              <a:t>Both will be trained by safety officer</a:t>
            </a:r>
            <a:endParaRPr i="1">
              <a:solidFill>
                <a:schemeClr val="dk1"/>
              </a:solidFill>
              <a:latin typeface="Nunito"/>
              <a:ea typeface="Nunito"/>
              <a:cs typeface="Nunito"/>
              <a:sym typeface="Nunito"/>
            </a:endParaRPr>
          </a:p>
        </p:txBody>
      </p:sp>
      <p:sp>
        <p:nvSpPr>
          <p:cNvPr id="2079" name="Google Shape;2079;p178">
            <a:hlinkClick r:id="rId3"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2083"/>
        <p:cNvGrpSpPr/>
        <p:nvPr/>
      </p:nvGrpSpPr>
      <p:grpSpPr>
        <a:xfrm>
          <a:off x="0" y="0"/>
          <a:ext cx="0" cy="0"/>
          <a:chOff x="0" y="0"/>
          <a:chExt cx="0" cy="0"/>
        </a:xfrm>
      </p:grpSpPr>
      <p:sp>
        <p:nvSpPr>
          <p:cNvPr id="2084" name="Google Shape;2084;p179"/>
          <p:cNvSpPr txBox="1">
            <a:spLocks noGrp="1"/>
          </p:cNvSpPr>
          <p:nvPr>
            <p:ph type="title"/>
          </p:nvPr>
        </p:nvSpPr>
        <p:spPr>
          <a:xfrm>
            <a:off x="311700" y="1348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Full Table of Documentation</a:t>
            </a:r>
            <a:endParaRPr/>
          </a:p>
        </p:txBody>
      </p:sp>
      <p:sp>
        <p:nvSpPr>
          <p:cNvPr id="2085" name="Google Shape;2085;p17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138</a:t>
            </a:fld>
            <a:endParaRPr/>
          </a:p>
        </p:txBody>
      </p:sp>
      <p:graphicFrame>
        <p:nvGraphicFramePr>
          <p:cNvPr id="2086" name="Google Shape;2086;p179"/>
          <p:cNvGraphicFramePr/>
          <p:nvPr/>
        </p:nvGraphicFramePr>
        <p:xfrm>
          <a:off x="136913" y="757550"/>
          <a:ext cx="8386625" cy="4198680"/>
        </p:xfrm>
        <a:graphic>
          <a:graphicData uri="http://schemas.openxmlformats.org/drawingml/2006/table">
            <a:tbl>
              <a:tblPr>
                <a:noFill/>
                <a:tableStyleId>{729BDF9F-D1CB-4749-BC5B-06938FECBF3C}</a:tableStyleId>
              </a:tblPr>
              <a:tblGrid>
                <a:gridCol w="1677325">
                  <a:extLst>
                    <a:ext uri="{9D8B030D-6E8A-4147-A177-3AD203B41FA5}">
                      <a16:colId xmlns:a16="http://schemas.microsoft.com/office/drawing/2014/main" val="20000"/>
                    </a:ext>
                  </a:extLst>
                </a:gridCol>
                <a:gridCol w="1677325">
                  <a:extLst>
                    <a:ext uri="{9D8B030D-6E8A-4147-A177-3AD203B41FA5}">
                      <a16:colId xmlns:a16="http://schemas.microsoft.com/office/drawing/2014/main" val="20001"/>
                    </a:ext>
                  </a:extLst>
                </a:gridCol>
                <a:gridCol w="1677325">
                  <a:extLst>
                    <a:ext uri="{9D8B030D-6E8A-4147-A177-3AD203B41FA5}">
                      <a16:colId xmlns:a16="http://schemas.microsoft.com/office/drawing/2014/main" val="20002"/>
                    </a:ext>
                  </a:extLst>
                </a:gridCol>
                <a:gridCol w="1677325">
                  <a:extLst>
                    <a:ext uri="{9D8B030D-6E8A-4147-A177-3AD203B41FA5}">
                      <a16:colId xmlns:a16="http://schemas.microsoft.com/office/drawing/2014/main" val="20003"/>
                    </a:ext>
                  </a:extLst>
                </a:gridCol>
                <a:gridCol w="1677325">
                  <a:extLst>
                    <a:ext uri="{9D8B030D-6E8A-4147-A177-3AD203B41FA5}">
                      <a16:colId xmlns:a16="http://schemas.microsoft.com/office/drawing/2014/main" val="20004"/>
                    </a:ext>
                  </a:extLst>
                </a:gridCol>
              </a:tblGrid>
              <a:tr h="344450">
                <a:tc>
                  <a:txBody>
                    <a:bodyPr/>
                    <a:lstStyle/>
                    <a:p>
                      <a:pPr marL="0" lvl="0" indent="0" algn="l" rtl="0">
                        <a:spcBef>
                          <a:spcPts val="0"/>
                        </a:spcBef>
                        <a:spcAft>
                          <a:spcPts val="0"/>
                        </a:spcAft>
                        <a:buNone/>
                      </a:pPr>
                      <a:endParaRPr sz="1200">
                        <a:latin typeface="Nunito"/>
                        <a:ea typeface="Nunito"/>
                        <a:cs typeface="Nunito"/>
                        <a:sym typeface="Nunito"/>
                      </a:endParaRPr>
                    </a:p>
                  </a:txBody>
                  <a:tcPr marL="91425" marR="91425" marT="91425" marB="91425"/>
                </a:tc>
                <a:tc>
                  <a:txBody>
                    <a:bodyPr/>
                    <a:lstStyle/>
                    <a:p>
                      <a:pPr marL="0" lvl="0" indent="0" algn="ctr" rtl="0">
                        <a:spcBef>
                          <a:spcPts val="0"/>
                        </a:spcBef>
                        <a:spcAft>
                          <a:spcPts val="0"/>
                        </a:spcAft>
                        <a:buNone/>
                      </a:pPr>
                      <a:r>
                        <a:rPr lang="en" sz="1200" b="1">
                          <a:latin typeface="Nunito"/>
                          <a:ea typeface="Nunito"/>
                          <a:cs typeface="Nunito"/>
                          <a:sym typeface="Nunito"/>
                        </a:rPr>
                        <a:t>Procedures</a:t>
                      </a:r>
                      <a:endParaRPr sz="1200" b="1">
                        <a:latin typeface="Nunito"/>
                        <a:ea typeface="Nunito"/>
                        <a:cs typeface="Nunito"/>
                        <a:sym typeface="Nunito"/>
                      </a:endParaRPr>
                    </a:p>
                  </a:txBody>
                  <a:tcPr marL="91425" marR="91425" marT="91425" marB="91425"/>
                </a:tc>
                <a:tc>
                  <a:txBody>
                    <a:bodyPr/>
                    <a:lstStyle/>
                    <a:p>
                      <a:pPr marL="0" lvl="0" indent="0" algn="ctr" rtl="0">
                        <a:spcBef>
                          <a:spcPts val="0"/>
                        </a:spcBef>
                        <a:spcAft>
                          <a:spcPts val="0"/>
                        </a:spcAft>
                        <a:buNone/>
                      </a:pPr>
                      <a:r>
                        <a:rPr lang="en" sz="1200" b="1">
                          <a:latin typeface="Nunito"/>
                          <a:ea typeface="Nunito"/>
                          <a:cs typeface="Nunito"/>
                          <a:sym typeface="Nunito"/>
                        </a:rPr>
                        <a:t>Trainings</a:t>
                      </a:r>
                      <a:endParaRPr sz="1200" b="1">
                        <a:latin typeface="Nunito"/>
                        <a:ea typeface="Nunito"/>
                        <a:cs typeface="Nunito"/>
                        <a:sym typeface="Nunito"/>
                      </a:endParaRPr>
                    </a:p>
                  </a:txBody>
                  <a:tcPr marL="91425" marR="91425" marT="91425" marB="91425"/>
                </a:tc>
                <a:tc>
                  <a:txBody>
                    <a:bodyPr/>
                    <a:lstStyle/>
                    <a:p>
                      <a:pPr marL="0" lvl="0" indent="0" algn="ctr" rtl="0">
                        <a:spcBef>
                          <a:spcPts val="0"/>
                        </a:spcBef>
                        <a:spcAft>
                          <a:spcPts val="0"/>
                        </a:spcAft>
                        <a:buNone/>
                      </a:pPr>
                      <a:r>
                        <a:rPr lang="en" sz="1200" b="1">
                          <a:latin typeface="Nunito"/>
                          <a:ea typeface="Nunito"/>
                          <a:cs typeface="Nunito"/>
                          <a:sym typeface="Nunito"/>
                        </a:rPr>
                        <a:t>Surveys</a:t>
                      </a:r>
                      <a:endParaRPr sz="1200" b="1">
                        <a:latin typeface="Nunito"/>
                        <a:ea typeface="Nunito"/>
                        <a:cs typeface="Nunito"/>
                        <a:sym typeface="Nunito"/>
                      </a:endParaRPr>
                    </a:p>
                  </a:txBody>
                  <a:tcPr marL="91425" marR="91425" marT="91425" marB="91425"/>
                </a:tc>
                <a:tc>
                  <a:txBody>
                    <a:bodyPr/>
                    <a:lstStyle/>
                    <a:p>
                      <a:pPr marL="0" lvl="0" indent="0" algn="ctr" rtl="0">
                        <a:spcBef>
                          <a:spcPts val="0"/>
                        </a:spcBef>
                        <a:spcAft>
                          <a:spcPts val="0"/>
                        </a:spcAft>
                        <a:buNone/>
                      </a:pPr>
                      <a:r>
                        <a:rPr lang="en" sz="1200" b="1">
                          <a:latin typeface="Nunito"/>
                          <a:ea typeface="Nunito"/>
                          <a:cs typeface="Nunito"/>
                          <a:sym typeface="Nunito"/>
                        </a:rPr>
                        <a:t>Data Collected</a:t>
                      </a:r>
                      <a:endParaRPr sz="1200" b="1">
                        <a:latin typeface="Nunito"/>
                        <a:ea typeface="Nunito"/>
                        <a:cs typeface="Nunito"/>
                        <a:sym typeface="Nunito"/>
                      </a:endParaRPr>
                    </a:p>
                  </a:txBody>
                  <a:tcPr marL="91425" marR="91425" marT="91425" marB="91425"/>
                </a:tc>
                <a:extLst>
                  <a:ext uri="{0D108BD9-81ED-4DB2-BD59-A6C34878D82A}">
                    <a16:rowId xmlns:a16="http://schemas.microsoft.com/office/drawing/2014/main" val="10000"/>
                  </a:ext>
                </a:extLst>
              </a:tr>
              <a:tr h="688925">
                <a:tc>
                  <a:txBody>
                    <a:bodyPr/>
                    <a:lstStyle/>
                    <a:p>
                      <a:pPr marL="0" lvl="0" indent="0" algn="ctr" rtl="0">
                        <a:spcBef>
                          <a:spcPts val="0"/>
                        </a:spcBef>
                        <a:spcAft>
                          <a:spcPts val="0"/>
                        </a:spcAft>
                        <a:buNone/>
                      </a:pPr>
                      <a:r>
                        <a:rPr lang="en" sz="1200" b="1">
                          <a:solidFill>
                            <a:schemeClr val="lt1"/>
                          </a:solidFill>
                          <a:latin typeface="Nunito"/>
                          <a:ea typeface="Nunito"/>
                          <a:cs typeface="Nunito"/>
                          <a:sym typeface="Nunito"/>
                        </a:rPr>
                        <a:t>Arm Constraint: Comfort</a:t>
                      </a:r>
                      <a:endParaRPr sz="1200" b="1">
                        <a:solidFill>
                          <a:schemeClr val="lt1"/>
                        </a:solidFill>
                        <a:latin typeface="Nunito"/>
                        <a:ea typeface="Nunito"/>
                        <a:cs typeface="Nunito"/>
                        <a:sym typeface="Nunito"/>
                      </a:endParaRPr>
                    </a:p>
                  </a:txBody>
                  <a:tcPr marL="91425" marR="91425" marT="91425" marB="91425" anchor="ctr">
                    <a:gradFill>
                      <a:gsLst>
                        <a:gs pos="0">
                          <a:srgbClr val="E3ACFF"/>
                        </a:gs>
                        <a:gs pos="100000">
                          <a:srgbClr val="9E5FBE"/>
                        </a:gs>
                      </a:gsLst>
                      <a:path path="circle">
                        <a:fillToRect r="100000" b="100000"/>
                      </a:path>
                      <a:tileRect l="-100000" t="-100000"/>
                    </a:gradFill>
                  </a:tcPr>
                </a:tc>
                <a:tc>
                  <a:txBody>
                    <a:bodyPr/>
                    <a:lstStyle/>
                    <a:p>
                      <a:pPr marL="0" lvl="0" indent="0" algn="l" rtl="0">
                        <a:spcBef>
                          <a:spcPts val="0"/>
                        </a:spcBef>
                        <a:spcAft>
                          <a:spcPts val="0"/>
                        </a:spcAft>
                        <a:buNone/>
                      </a:pPr>
                      <a:r>
                        <a:rPr lang="en" sz="1200">
                          <a:latin typeface="Nunito"/>
                          <a:ea typeface="Nunito"/>
                          <a:cs typeface="Nunito"/>
                          <a:sym typeface="Nunito"/>
                        </a:rPr>
                        <a:t>put on/take off arm constraint</a:t>
                      </a:r>
                      <a:endParaRPr sz="1200">
                        <a:latin typeface="Nunito"/>
                        <a:ea typeface="Nunito"/>
                        <a:cs typeface="Nunito"/>
                        <a:sym typeface="Nunito"/>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200">
                          <a:solidFill>
                            <a:schemeClr val="dk1"/>
                          </a:solidFill>
                          <a:latin typeface="Nunito"/>
                          <a:ea typeface="Nunito"/>
                          <a:cs typeface="Nunito"/>
                          <a:sym typeface="Nunito"/>
                        </a:rPr>
                        <a:t>put on/take off arm constraint</a:t>
                      </a:r>
                      <a:endParaRPr sz="1200">
                        <a:latin typeface="Nunito"/>
                        <a:ea typeface="Nunito"/>
                        <a:cs typeface="Nunito"/>
                        <a:sym typeface="Nunito"/>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200">
                          <a:latin typeface="Nunito"/>
                          <a:ea typeface="Nunito"/>
                          <a:cs typeface="Nunito"/>
                          <a:sym typeface="Nunito"/>
                        </a:rPr>
                        <a:t>Corlett-Bishop Discomfort</a:t>
                      </a:r>
                      <a:endParaRPr sz="1200">
                        <a:latin typeface="Nunito"/>
                        <a:ea typeface="Nunito"/>
                        <a:cs typeface="Nunito"/>
                        <a:sym typeface="Nunito"/>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200">
                          <a:latin typeface="Nunito"/>
                          <a:ea typeface="Nunito"/>
                          <a:cs typeface="Nunito"/>
                          <a:sym typeface="Nunito"/>
                        </a:rPr>
                        <a:t>Arm length, medical history with arm injuries</a:t>
                      </a:r>
                      <a:endParaRPr sz="1200">
                        <a:latin typeface="Nunito"/>
                        <a:ea typeface="Nunito"/>
                        <a:cs typeface="Nunito"/>
                        <a:sym typeface="Nunito"/>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861175">
                <a:tc>
                  <a:txBody>
                    <a:bodyPr/>
                    <a:lstStyle/>
                    <a:p>
                      <a:pPr marL="0" lvl="0" indent="0" algn="ctr" rtl="0">
                        <a:spcBef>
                          <a:spcPts val="0"/>
                        </a:spcBef>
                        <a:spcAft>
                          <a:spcPts val="0"/>
                        </a:spcAft>
                        <a:buNone/>
                      </a:pPr>
                      <a:r>
                        <a:rPr lang="en" sz="1200" b="1">
                          <a:solidFill>
                            <a:schemeClr val="lt1"/>
                          </a:solidFill>
                          <a:latin typeface="Nunito"/>
                          <a:ea typeface="Nunito"/>
                          <a:cs typeface="Nunito"/>
                          <a:sym typeface="Nunito"/>
                        </a:rPr>
                        <a:t>Arm Constraint Range of Motion</a:t>
                      </a:r>
                      <a:endParaRPr sz="1200" b="1">
                        <a:solidFill>
                          <a:schemeClr val="lt1"/>
                        </a:solidFill>
                        <a:latin typeface="Nunito"/>
                        <a:ea typeface="Nunito"/>
                        <a:cs typeface="Nunito"/>
                        <a:sym typeface="Nunito"/>
                      </a:endParaRPr>
                    </a:p>
                  </a:txBody>
                  <a:tcPr marL="91425" marR="91425" marT="91425" marB="91425" anchor="ctr">
                    <a:lnR w="9525" cap="flat" cmpd="sng">
                      <a:solidFill>
                        <a:srgbClr val="9E9E9E"/>
                      </a:solidFill>
                      <a:prstDash val="solid"/>
                      <a:round/>
                      <a:headEnd type="none" w="sm" len="sm"/>
                      <a:tailEnd type="none" w="sm" len="sm"/>
                    </a:lnR>
                    <a:gradFill>
                      <a:gsLst>
                        <a:gs pos="0">
                          <a:srgbClr val="E3ACFF"/>
                        </a:gs>
                        <a:gs pos="100000">
                          <a:srgbClr val="9E5FBE"/>
                        </a:gs>
                      </a:gsLst>
                      <a:path path="circle">
                        <a:fillToRect r="100000" b="100000"/>
                      </a:path>
                      <a:tileRect l="-100000" t="-100000"/>
                    </a:gradFill>
                  </a:tcPr>
                </a:tc>
                <a:tc>
                  <a:txBody>
                    <a:bodyPr/>
                    <a:lstStyle/>
                    <a:p>
                      <a:pPr marL="0" lvl="0" indent="0" algn="l" rtl="0">
                        <a:spcBef>
                          <a:spcPts val="0"/>
                        </a:spcBef>
                        <a:spcAft>
                          <a:spcPts val="0"/>
                        </a:spcAft>
                        <a:buNone/>
                      </a:pPr>
                      <a:r>
                        <a:rPr lang="en" sz="1200">
                          <a:latin typeface="Nunito"/>
                          <a:ea typeface="Nunito"/>
                          <a:cs typeface="Nunito"/>
                          <a:sym typeface="Nunito"/>
                        </a:rPr>
                        <a:t>put on/take off arm constraint, CDC measurement of extension/flexion</a:t>
                      </a:r>
                      <a:endParaRPr sz="12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dk1"/>
                          </a:solidFill>
                          <a:latin typeface="Nunito"/>
                          <a:ea typeface="Nunito"/>
                          <a:cs typeface="Nunito"/>
                          <a:sym typeface="Nunito"/>
                        </a:rPr>
                        <a:t>put on/take off arm constraint</a:t>
                      </a:r>
                      <a:endParaRPr sz="12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200">
                          <a:latin typeface="Nunito"/>
                          <a:ea typeface="Nunito"/>
                          <a:cs typeface="Nunito"/>
                          <a:sym typeface="Nunito"/>
                        </a:rPr>
                        <a:t>Corlett-Bishop Discomfort</a:t>
                      </a:r>
                      <a:endParaRPr sz="12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200">
                          <a:latin typeface="Nunito"/>
                          <a:ea typeface="Nunito"/>
                          <a:cs typeface="Nunito"/>
                          <a:sym typeface="Nunito"/>
                        </a:rPr>
                        <a:t>Arm length, medical history with arm injuries</a:t>
                      </a:r>
                      <a:endParaRPr sz="12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577950">
                <a:tc>
                  <a:txBody>
                    <a:bodyPr/>
                    <a:lstStyle/>
                    <a:p>
                      <a:pPr marL="0" lvl="0" indent="0" algn="ctr" rtl="0">
                        <a:spcBef>
                          <a:spcPts val="0"/>
                        </a:spcBef>
                        <a:spcAft>
                          <a:spcPts val="0"/>
                        </a:spcAft>
                        <a:buNone/>
                      </a:pPr>
                      <a:r>
                        <a:rPr lang="en" sz="1200" b="1">
                          <a:solidFill>
                            <a:schemeClr val="lt1"/>
                          </a:solidFill>
                          <a:latin typeface="Nunito"/>
                          <a:ea typeface="Nunito"/>
                          <a:cs typeface="Nunito"/>
                          <a:sym typeface="Nunito"/>
                        </a:rPr>
                        <a:t>Motion Sickness: Comfort </a:t>
                      </a:r>
                      <a:endParaRPr sz="1200" b="1">
                        <a:solidFill>
                          <a:schemeClr val="lt1"/>
                        </a:solidFill>
                        <a:latin typeface="Nunito"/>
                        <a:ea typeface="Nunito"/>
                        <a:cs typeface="Nunito"/>
                        <a:sym typeface="Nunito"/>
                      </a:endParaRPr>
                    </a:p>
                  </a:txBody>
                  <a:tcPr marL="91425" marR="91425" marT="91425" marB="91425" anchor="ctr">
                    <a:gradFill>
                      <a:gsLst>
                        <a:gs pos="0">
                          <a:srgbClr val="83E3D9"/>
                        </a:gs>
                        <a:gs pos="100000">
                          <a:srgbClr val="0077BB"/>
                        </a:gs>
                      </a:gsLst>
                      <a:path path="circle">
                        <a:fillToRect t="100000" r="100000"/>
                      </a:path>
                      <a:tileRect l="-100000" b="-100000"/>
                    </a:gradFill>
                  </a:tcPr>
                </a:tc>
                <a:tc>
                  <a:txBody>
                    <a:bodyPr/>
                    <a:lstStyle/>
                    <a:p>
                      <a:pPr marL="0" lvl="0" indent="0" algn="l" rtl="0">
                        <a:spcBef>
                          <a:spcPts val="0"/>
                        </a:spcBef>
                        <a:spcAft>
                          <a:spcPts val="0"/>
                        </a:spcAft>
                        <a:buNone/>
                      </a:pPr>
                      <a:r>
                        <a:rPr lang="en" sz="1200">
                          <a:latin typeface="Nunito"/>
                          <a:ea typeface="Nunito"/>
                          <a:cs typeface="Nunito"/>
                          <a:sym typeface="Nunito"/>
                        </a:rPr>
                        <a:t>exit/enter simulation, MS comfort test</a:t>
                      </a:r>
                      <a:endParaRPr sz="1200">
                        <a:latin typeface="Nunito"/>
                        <a:ea typeface="Nunito"/>
                        <a:cs typeface="Nunito"/>
                        <a:sym typeface="Nunito"/>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Clr>
                          <a:schemeClr val="dk1"/>
                        </a:buClr>
                        <a:buSzPts val="1100"/>
                        <a:buFont typeface="Arial"/>
                        <a:buNone/>
                      </a:pPr>
                      <a:r>
                        <a:rPr lang="en" sz="1200">
                          <a:solidFill>
                            <a:schemeClr val="dk1"/>
                          </a:solidFill>
                          <a:latin typeface="Nunito"/>
                          <a:ea typeface="Nunito"/>
                          <a:cs typeface="Nunito"/>
                          <a:sym typeface="Nunito"/>
                        </a:rPr>
                        <a:t>exit/enter simulation, MS comfort test</a:t>
                      </a:r>
                      <a:endParaRPr sz="1200">
                        <a:latin typeface="Nunito"/>
                        <a:ea typeface="Nunito"/>
                        <a:cs typeface="Nunito"/>
                        <a:sym typeface="Nunito"/>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sz="1200">
                          <a:latin typeface="Nunito"/>
                          <a:ea typeface="Nunito"/>
                          <a:cs typeface="Nunito"/>
                          <a:sym typeface="Nunito"/>
                        </a:rPr>
                        <a:t>MSSQ, MSQ</a:t>
                      </a:r>
                      <a:endParaRPr sz="1200">
                        <a:latin typeface="Nunito"/>
                        <a:ea typeface="Nunito"/>
                        <a:cs typeface="Nunito"/>
                        <a:sym typeface="Nunito"/>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sz="1200">
                          <a:latin typeface="Nunito"/>
                          <a:ea typeface="Nunito"/>
                          <a:cs typeface="Nunito"/>
                          <a:sym typeface="Nunito"/>
                        </a:rPr>
                        <a:t>MSSQ/MSQ relevant data</a:t>
                      </a:r>
                      <a:endParaRPr sz="1200">
                        <a:latin typeface="Nunito"/>
                        <a:ea typeface="Nunito"/>
                        <a:cs typeface="Nunito"/>
                        <a:sym typeface="Nunito"/>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3"/>
                  </a:ext>
                </a:extLst>
              </a:tr>
              <a:tr h="688925">
                <a:tc>
                  <a:txBody>
                    <a:bodyPr/>
                    <a:lstStyle/>
                    <a:p>
                      <a:pPr marL="0" lvl="0" indent="0" algn="ctr" rtl="0">
                        <a:spcBef>
                          <a:spcPts val="0"/>
                        </a:spcBef>
                        <a:spcAft>
                          <a:spcPts val="0"/>
                        </a:spcAft>
                        <a:buNone/>
                      </a:pPr>
                      <a:r>
                        <a:rPr lang="en" sz="1200" b="1">
                          <a:solidFill>
                            <a:schemeClr val="lt1"/>
                          </a:solidFill>
                          <a:latin typeface="Nunito"/>
                          <a:ea typeface="Nunito"/>
                          <a:cs typeface="Nunito"/>
                          <a:sym typeface="Nunito"/>
                        </a:rPr>
                        <a:t>Motion Sickness: Perceived Realism + Workload</a:t>
                      </a:r>
                      <a:endParaRPr sz="1200" b="1">
                        <a:solidFill>
                          <a:schemeClr val="lt1"/>
                        </a:solidFill>
                        <a:latin typeface="Nunito"/>
                        <a:ea typeface="Nunito"/>
                        <a:cs typeface="Nunito"/>
                        <a:sym typeface="Nunito"/>
                      </a:endParaRPr>
                    </a:p>
                  </a:txBody>
                  <a:tcPr marL="91425" marR="91425" marT="91425" marB="91425" anchor="ctr">
                    <a:gradFill>
                      <a:gsLst>
                        <a:gs pos="0">
                          <a:srgbClr val="83E3D9"/>
                        </a:gs>
                        <a:gs pos="100000">
                          <a:srgbClr val="0077BB"/>
                        </a:gs>
                      </a:gsLst>
                      <a:path path="circle">
                        <a:fillToRect t="100000" r="100000"/>
                      </a:path>
                      <a:tileRect l="-100000" b="-100000"/>
                    </a:gradFill>
                  </a:tcPr>
                </a:tc>
                <a:tc>
                  <a:txBody>
                    <a:bodyPr/>
                    <a:lstStyle/>
                    <a:p>
                      <a:pPr marL="0" lvl="0" indent="0" algn="l" rtl="0">
                        <a:spcBef>
                          <a:spcPts val="0"/>
                        </a:spcBef>
                        <a:spcAft>
                          <a:spcPts val="0"/>
                        </a:spcAft>
                        <a:buClr>
                          <a:schemeClr val="dk1"/>
                        </a:buClr>
                        <a:buSzPts val="1100"/>
                        <a:buFont typeface="Arial"/>
                        <a:buNone/>
                      </a:pPr>
                      <a:r>
                        <a:rPr lang="en" sz="1200">
                          <a:solidFill>
                            <a:schemeClr val="dk1"/>
                          </a:solidFill>
                          <a:latin typeface="Nunito"/>
                          <a:ea typeface="Nunito"/>
                          <a:cs typeface="Nunito"/>
                          <a:sym typeface="Nunito"/>
                        </a:rPr>
                        <a:t>exit/enter simulation, MS PRWL test</a:t>
                      </a:r>
                      <a:endParaRPr sz="1200">
                        <a:latin typeface="Nunito"/>
                        <a:ea typeface="Nunito"/>
                        <a:cs typeface="Nunito"/>
                        <a:sym typeface="Nunito"/>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200">
                          <a:solidFill>
                            <a:schemeClr val="dk1"/>
                          </a:solidFill>
                          <a:latin typeface="Nunito"/>
                          <a:ea typeface="Nunito"/>
                          <a:cs typeface="Nunito"/>
                          <a:sym typeface="Nunito"/>
                        </a:rPr>
                        <a:t>exit/enter simulation, MS PRWL test</a:t>
                      </a:r>
                      <a:endParaRPr sz="1200">
                        <a:latin typeface="Nunito"/>
                        <a:ea typeface="Nunito"/>
                        <a:cs typeface="Nunito"/>
                        <a:sym typeface="Nunito"/>
                      </a:endParaRPr>
                    </a:p>
                  </a:txBody>
                  <a:tcPr marL="91425" marR="91425" marT="91425" marB="91425"/>
                </a:tc>
                <a:tc>
                  <a:txBody>
                    <a:bodyPr/>
                    <a:lstStyle/>
                    <a:p>
                      <a:pPr marL="0" lvl="0" indent="0" algn="l" rtl="0">
                        <a:spcBef>
                          <a:spcPts val="0"/>
                        </a:spcBef>
                        <a:spcAft>
                          <a:spcPts val="0"/>
                        </a:spcAft>
                        <a:buNone/>
                      </a:pPr>
                      <a:r>
                        <a:rPr lang="en" sz="1200">
                          <a:latin typeface="Nunito"/>
                          <a:ea typeface="Nunito"/>
                          <a:cs typeface="Nunito"/>
                          <a:sym typeface="Nunito"/>
                        </a:rPr>
                        <a:t>MSSQ, NASA TLX, IPQ</a:t>
                      </a:r>
                      <a:endParaRPr sz="1200">
                        <a:latin typeface="Nunito"/>
                        <a:ea typeface="Nunito"/>
                        <a:cs typeface="Nunito"/>
                        <a:sym typeface="Nunito"/>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200">
                          <a:solidFill>
                            <a:schemeClr val="dk1"/>
                          </a:solidFill>
                          <a:latin typeface="Nunito"/>
                          <a:ea typeface="Nunito"/>
                          <a:cs typeface="Nunito"/>
                          <a:sym typeface="Nunito"/>
                        </a:rPr>
                        <a:t>MSSQ/MSQ relevant data, past experience with video games</a:t>
                      </a:r>
                      <a:endParaRPr sz="1200">
                        <a:latin typeface="Nunito"/>
                        <a:ea typeface="Nunito"/>
                        <a:cs typeface="Nunito"/>
                        <a:sym typeface="Nunito"/>
                      </a:endParaRPr>
                    </a:p>
                  </a:txBody>
                  <a:tcPr marL="91425" marR="91425" marT="91425" marB="91425"/>
                </a:tc>
                <a:extLst>
                  <a:ext uri="{0D108BD9-81ED-4DB2-BD59-A6C34878D82A}">
                    <a16:rowId xmlns:a16="http://schemas.microsoft.com/office/drawing/2014/main" val="10004"/>
                  </a:ext>
                </a:extLst>
              </a:tr>
              <a:tr h="877650">
                <a:tc>
                  <a:txBody>
                    <a:bodyPr/>
                    <a:lstStyle/>
                    <a:p>
                      <a:pPr marL="0" lvl="0" indent="0" algn="ctr" rtl="0">
                        <a:spcBef>
                          <a:spcPts val="0"/>
                        </a:spcBef>
                        <a:spcAft>
                          <a:spcPts val="0"/>
                        </a:spcAft>
                        <a:buNone/>
                      </a:pPr>
                      <a:r>
                        <a:rPr lang="en" sz="1200" b="1">
                          <a:solidFill>
                            <a:schemeClr val="lt1"/>
                          </a:solidFill>
                          <a:latin typeface="Nunito"/>
                          <a:ea typeface="Nunito"/>
                          <a:cs typeface="Nunito"/>
                          <a:sym typeface="Nunito"/>
                        </a:rPr>
                        <a:t>Universal</a:t>
                      </a:r>
                      <a:endParaRPr sz="1200" b="1">
                        <a:solidFill>
                          <a:schemeClr val="lt1"/>
                        </a:solidFill>
                        <a:latin typeface="Nunito"/>
                        <a:ea typeface="Nunito"/>
                        <a:cs typeface="Nunito"/>
                        <a:sym typeface="Nunito"/>
                      </a:endParaRPr>
                    </a:p>
                  </a:txBody>
                  <a:tcPr marL="91425" marR="91425" marT="91425" marB="91425" anchor="ctr">
                    <a:gradFill>
                      <a:gsLst>
                        <a:gs pos="0">
                          <a:srgbClr val="51AB2A"/>
                        </a:gs>
                        <a:gs pos="100000">
                          <a:srgbClr val="203E13"/>
                        </a:gs>
                      </a:gsLst>
                      <a:lin ang="5400012" scaled="0"/>
                    </a:gradFill>
                  </a:tcPr>
                </a:tc>
                <a:tc>
                  <a:txBody>
                    <a:bodyPr/>
                    <a:lstStyle/>
                    <a:p>
                      <a:pPr marL="0" lvl="0" indent="0" algn="l" rtl="0">
                        <a:spcBef>
                          <a:spcPts val="0"/>
                        </a:spcBef>
                        <a:spcAft>
                          <a:spcPts val="0"/>
                        </a:spcAft>
                        <a:buNone/>
                      </a:pPr>
                      <a:r>
                        <a:rPr lang="en" sz="1200">
                          <a:latin typeface="Nunito"/>
                          <a:ea typeface="Nunito"/>
                          <a:cs typeface="Nunito"/>
                          <a:sym typeface="Nunito"/>
                        </a:rPr>
                        <a:t>Emergency Action Plan</a:t>
                      </a:r>
                      <a:endParaRPr sz="1200">
                        <a:latin typeface="Nunito"/>
                        <a:ea typeface="Nunito"/>
                        <a:cs typeface="Nunito"/>
                        <a:sym typeface="Nunito"/>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200">
                          <a:solidFill>
                            <a:schemeClr val="dk1"/>
                          </a:solidFill>
                          <a:latin typeface="Nunito"/>
                          <a:ea typeface="Nunito"/>
                          <a:cs typeface="Nunito"/>
                          <a:sym typeface="Nunito"/>
                        </a:rPr>
                        <a:t>Emergency Action Plan, Participant Rights</a:t>
                      </a:r>
                      <a:endParaRPr sz="1200">
                        <a:latin typeface="Nunito"/>
                        <a:ea typeface="Nunito"/>
                        <a:cs typeface="Nunito"/>
                        <a:sym typeface="Nunito"/>
                      </a:endParaRPr>
                    </a:p>
                  </a:txBody>
                  <a:tcPr marL="91425" marR="91425" marT="91425" marB="91425"/>
                </a:tc>
                <a:tc>
                  <a:txBody>
                    <a:bodyPr/>
                    <a:lstStyle/>
                    <a:p>
                      <a:pPr marL="0" lvl="0" indent="0" algn="l" rtl="0">
                        <a:spcBef>
                          <a:spcPts val="0"/>
                        </a:spcBef>
                        <a:spcAft>
                          <a:spcPts val="0"/>
                        </a:spcAft>
                        <a:buNone/>
                      </a:pPr>
                      <a:r>
                        <a:rPr lang="en" sz="1200">
                          <a:latin typeface="Nunito"/>
                          <a:ea typeface="Nunito"/>
                          <a:cs typeface="Nunito"/>
                          <a:sym typeface="Nunito"/>
                        </a:rPr>
                        <a:t>N/A</a:t>
                      </a:r>
                      <a:endParaRPr sz="1200">
                        <a:latin typeface="Nunito"/>
                        <a:ea typeface="Nunito"/>
                        <a:cs typeface="Nunito"/>
                        <a:sym typeface="Nunito"/>
                      </a:endParaRPr>
                    </a:p>
                  </a:txBody>
                  <a:tcPr marL="91425" marR="91425" marT="91425" marB="91425"/>
                </a:tc>
                <a:tc>
                  <a:txBody>
                    <a:bodyPr/>
                    <a:lstStyle/>
                    <a:p>
                      <a:pPr marL="0" lvl="0" indent="0" algn="l" rtl="0">
                        <a:spcBef>
                          <a:spcPts val="0"/>
                        </a:spcBef>
                        <a:spcAft>
                          <a:spcPts val="0"/>
                        </a:spcAft>
                        <a:buNone/>
                      </a:pPr>
                      <a:r>
                        <a:rPr lang="en" sz="1200">
                          <a:latin typeface="Nunito"/>
                          <a:ea typeface="Nunito"/>
                          <a:cs typeface="Nunito"/>
                          <a:sym typeface="Nunito"/>
                        </a:rPr>
                        <a:t>COVID pre-screening</a:t>
                      </a:r>
                      <a:endParaRPr sz="1200">
                        <a:latin typeface="Nunito"/>
                        <a:ea typeface="Nunito"/>
                        <a:cs typeface="Nunito"/>
                        <a:sym typeface="Nunito"/>
                      </a:endParaRPr>
                    </a:p>
                  </a:txBody>
                  <a:tcPr marL="91425" marR="91425" marT="91425" marB="91425"/>
                </a:tc>
                <a:extLst>
                  <a:ext uri="{0D108BD9-81ED-4DB2-BD59-A6C34878D82A}">
                    <a16:rowId xmlns:a16="http://schemas.microsoft.com/office/drawing/2014/main" val="10005"/>
                  </a:ext>
                </a:extLst>
              </a:tr>
            </a:tbl>
          </a:graphicData>
        </a:graphic>
      </p:graphicFrame>
      <p:sp>
        <p:nvSpPr>
          <p:cNvPr id="2087" name="Google Shape;2087;p179">
            <a:hlinkClick r:id="rId3"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2091"/>
        <p:cNvGrpSpPr/>
        <p:nvPr/>
      </p:nvGrpSpPr>
      <p:grpSpPr>
        <a:xfrm>
          <a:off x="0" y="0"/>
          <a:ext cx="0" cy="0"/>
          <a:chOff x="0" y="0"/>
          <a:chExt cx="0" cy="0"/>
        </a:xfrm>
      </p:grpSpPr>
      <p:sp>
        <p:nvSpPr>
          <p:cNvPr id="2092" name="Google Shape;2092;p18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Nunito"/>
                <a:ea typeface="Nunito"/>
                <a:cs typeface="Nunito"/>
                <a:sym typeface="Nunito"/>
              </a:rPr>
              <a:t>Required Training + Relevant Expertise</a:t>
            </a:r>
            <a:endParaRPr>
              <a:latin typeface="Nunito"/>
              <a:ea typeface="Nunito"/>
              <a:cs typeface="Nunito"/>
              <a:sym typeface="Nunito"/>
            </a:endParaRPr>
          </a:p>
        </p:txBody>
      </p:sp>
      <p:sp>
        <p:nvSpPr>
          <p:cNvPr id="2093" name="Google Shape;2093;p180"/>
          <p:cNvSpPr txBox="1">
            <a:spLocks noGrp="1"/>
          </p:cNvSpPr>
          <p:nvPr>
            <p:ph type="body" idx="1"/>
          </p:nvPr>
        </p:nvSpPr>
        <p:spPr>
          <a:xfrm>
            <a:off x="311700" y="1152475"/>
            <a:ext cx="8520600" cy="3594300"/>
          </a:xfrm>
          <a:prstGeom prst="rect">
            <a:avLst/>
          </a:prstGeom>
        </p:spPr>
        <p:txBody>
          <a:bodyPr spcFirstLastPara="1" wrap="square" lIns="91425" tIns="91425" rIns="91425" bIns="91425" anchor="t" anchorCtr="0">
            <a:normAutofit fontScale="92500" lnSpcReduction="20000"/>
          </a:bodyPr>
          <a:lstStyle/>
          <a:p>
            <a:pPr marL="0" lvl="0" indent="0" algn="ctr" rtl="0">
              <a:spcBef>
                <a:spcPts val="0"/>
              </a:spcBef>
              <a:spcAft>
                <a:spcPts val="0"/>
              </a:spcAft>
              <a:buClr>
                <a:schemeClr val="dk1"/>
              </a:buClr>
              <a:buSzPct val="61111"/>
              <a:buFont typeface="Arial"/>
              <a:buNone/>
            </a:pPr>
            <a:r>
              <a:rPr lang="en" b="1">
                <a:solidFill>
                  <a:srgbClr val="B357B6"/>
                </a:solidFill>
              </a:rPr>
              <a:t>CTHREEPIO: </a:t>
            </a:r>
            <a:r>
              <a:rPr lang="en" u="sng">
                <a:solidFill>
                  <a:schemeClr val="hlink"/>
                </a:solidFill>
                <a:hlinkClick r:id="rId3"/>
              </a:rPr>
              <a:t>Training</a:t>
            </a:r>
            <a:r>
              <a:rPr lang="en">
                <a:solidFill>
                  <a:srgbClr val="B357B6"/>
                </a:solidFill>
              </a:rPr>
              <a:t> + Evaluation of operators by safety lead </a:t>
            </a:r>
            <a:endParaRPr/>
          </a:p>
          <a:p>
            <a:pPr marL="0" lvl="0" indent="0" algn="l" rtl="0">
              <a:spcBef>
                <a:spcPts val="1200"/>
              </a:spcBef>
              <a:spcAft>
                <a:spcPts val="0"/>
              </a:spcAft>
              <a:buNone/>
            </a:pPr>
            <a:r>
              <a:rPr lang="en" b="1"/>
              <a:t>Safety Lead: </a:t>
            </a:r>
            <a:r>
              <a:rPr lang="en"/>
              <a:t>Hannah Obolsky – 2+ years experience in human subject research, currently enrolled in Medicine in Space class, CITI certified for Biomedical Research and Research Code of Conduct</a:t>
            </a:r>
            <a:endParaRPr/>
          </a:p>
          <a:p>
            <a:pPr marL="0" lvl="0" indent="0" algn="l" rtl="0">
              <a:spcBef>
                <a:spcPts val="1200"/>
              </a:spcBef>
              <a:spcAft>
                <a:spcPts val="0"/>
              </a:spcAft>
              <a:buNone/>
            </a:pPr>
            <a:r>
              <a:rPr lang="en" b="1"/>
              <a:t>Project Manager: </a:t>
            </a:r>
            <a:r>
              <a:rPr lang="en"/>
              <a:t>Luca Bonarrigo – 1+ years experience in human subject research, WFA certified (2022), CITI certified for Biomedical Research and Research Code of Conduct</a:t>
            </a:r>
            <a:endParaRPr/>
          </a:p>
          <a:p>
            <a:pPr marL="457200" lvl="0" indent="0" algn="l" rtl="0">
              <a:spcBef>
                <a:spcPts val="1200"/>
              </a:spcBef>
              <a:spcAft>
                <a:spcPts val="0"/>
              </a:spcAft>
              <a:buNone/>
            </a:pPr>
            <a:r>
              <a:rPr lang="en"/>
              <a:t>Evaluation will be a practice run with Hannah to see that the operators know how to brief the subjects and how to help guide them through the simulation. </a:t>
            </a:r>
            <a:endParaRPr/>
          </a:p>
          <a:p>
            <a:pPr marL="0" lvl="0" indent="0" algn="l" rtl="0">
              <a:spcBef>
                <a:spcPts val="1200"/>
              </a:spcBef>
              <a:spcAft>
                <a:spcPts val="1200"/>
              </a:spcAft>
              <a:buNone/>
            </a:pPr>
            <a:r>
              <a:rPr lang="en" i="1"/>
              <a:t>Recommended training for CTHREEPIO: CITI Research Code of Conduct</a:t>
            </a:r>
            <a:endParaRPr i="1"/>
          </a:p>
        </p:txBody>
      </p:sp>
      <p:sp>
        <p:nvSpPr>
          <p:cNvPr id="2094" name="Google Shape;2094;p18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139</a:t>
            </a:fld>
            <a:endParaRPr/>
          </a:p>
        </p:txBody>
      </p:sp>
      <p:sp>
        <p:nvSpPr>
          <p:cNvPr id="2095" name="Google Shape;2095;p180">
            <a:hlinkClick r:id="rId4"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a:p>
        </p:txBody>
      </p:sp>
      <p:pic>
        <p:nvPicPr>
          <p:cNvPr id="430" name="Google Shape;430;p5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0"/>
            <a:ext cx="3791849" cy="2363224"/>
          </a:xfrm>
          <a:prstGeom prst="rect">
            <a:avLst/>
          </a:prstGeom>
          <a:noFill/>
          <a:ln>
            <a:noFill/>
          </a:ln>
        </p:spPr>
      </p:pic>
      <p:pic>
        <p:nvPicPr>
          <p:cNvPr id="431" name="Google Shape;431;p5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996987" y="332275"/>
            <a:ext cx="2441775" cy="4478950"/>
          </a:xfrm>
          <a:prstGeom prst="rect">
            <a:avLst/>
          </a:prstGeom>
          <a:noFill/>
          <a:ln>
            <a:noFill/>
          </a:ln>
        </p:spPr>
      </p:pic>
      <p:sp>
        <p:nvSpPr>
          <p:cNvPr id="432" name="Google Shape;432;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a:p>
        </p:txBody>
      </p:sp>
      <p:pic>
        <p:nvPicPr>
          <p:cNvPr id="433" name="Google Shape;433;p5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pic>
        <p:nvPicPr>
          <p:cNvPr id="434" name="Google Shape;434;p55">
            <a:hlinkClick r:id="rId6" action="ppaction://hlinksldjump"/>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sp>
        <p:nvSpPr>
          <p:cNvPr id="435" name="Google Shape;435;p55"/>
          <p:cNvSpPr txBox="1"/>
          <p:nvPr/>
        </p:nvSpPr>
        <p:spPr>
          <a:xfrm>
            <a:off x="822290" y="1457746"/>
            <a:ext cx="1989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latin typeface="Nunito"/>
                <a:ea typeface="Nunito"/>
                <a:cs typeface="Nunito"/>
                <a:sym typeface="Nunito"/>
              </a:rPr>
              <a:t>)</a:t>
            </a:r>
            <a:endParaRPr sz="400">
              <a:latin typeface="Nunito"/>
              <a:ea typeface="Nunito"/>
              <a:cs typeface="Nunito"/>
              <a:sym typeface="Nunito"/>
            </a:endParaRPr>
          </a:p>
        </p:txBody>
      </p:sp>
      <p:sp>
        <p:nvSpPr>
          <p:cNvPr id="436" name="Google Shape;436;p55" descr="Timeline background shape"/>
          <p:cNvSpPr/>
          <p:nvPr/>
        </p:nvSpPr>
        <p:spPr>
          <a:xfrm>
            <a:off x="3468851" y="4868575"/>
            <a:ext cx="12054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VI: Budget</a:t>
            </a:r>
            <a:endParaRPr sz="900" i="0" u="none" strike="noStrike" cap="none">
              <a:solidFill>
                <a:schemeClr val="dk1"/>
              </a:solidFill>
              <a:latin typeface="Nunito"/>
              <a:ea typeface="Nunito"/>
              <a:cs typeface="Nunito"/>
              <a:sym typeface="Nunito"/>
            </a:endParaRPr>
          </a:p>
        </p:txBody>
      </p:sp>
      <p:sp>
        <p:nvSpPr>
          <p:cNvPr id="437" name="Google Shape;437;p55" descr="Timeline background shape"/>
          <p:cNvSpPr/>
          <p:nvPr/>
        </p:nvSpPr>
        <p:spPr>
          <a:xfrm>
            <a:off x="2206275" y="4868575"/>
            <a:ext cx="14655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 Test Readiness</a:t>
            </a:r>
            <a:endParaRPr sz="900" i="0" u="none" strike="noStrike" cap="none">
              <a:solidFill>
                <a:schemeClr val="dk1"/>
              </a:solidFill>
              <a:latin typeface="Nunito"/>
              <a:ea typeface="Nunito"/>
              <a:cs typeface="Nunito"/>
              <a:sym typeface="Nunito"/>
            </a:endParaRPr>
          </a:p>
        </p:txBody>
      </p:sp>
      <p:sp>
        <p:nvSpPr>
          <p:cNvPr id="438" name="Google Shape;438;p55" descr="Timeline background shape"/>
          <p:cNvSpPr/>
          <p:nvPr/>
        </p:nvSpPr>
        <p:spPr>
          <a:xfrm>
            <a:off x="1024139" y="4868575"/>
            <a:ext cx="13323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IV: Schedule</a:t>
            </a:r>
            <a:endParaRPr sz="900" i="0" u="none" strike="noStrike" cap="none">
              <a:solidFill>
                <a:schemeClr val="dk1"/>
              </a:solidFill>
              <a:latin typeface="Nunito"/>
              <a:ea typeface="Nunito"/>
              <a:cs typeface="Nunito"/>
              <a:sym typeface="Nunito"/>
            </a:endParaRPr>
          </a:p>
        </p:txBody>
      </p:sp>
      <p:sp>
        <p:nvSpPr>
          <p:cNvPr id="439" name="Google Shape;439;p55" descr="Timeline background shape"/>
          <p:cNvSpPr/>
          <p:nvPr/>
        </p:nvSpPr>
        <p:spPr>
          <a:xfrm>
            <a:off x="0" y="4868563"/>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 Overview</a:t>
            </a:r>
            <a:endParaRPr sz="900" i="0" u="none" strike="noStrike" cap="none">
              <a:solidFill>
                <a:schemeClr val="lt1"/>
              </a:solidFill>
              <a:latin typeface="Nunito"/>
              <a:ea typeface="Nunito"/>
              <a:cs typeface="Nunito"/>
              <a:sym typeface="Nunito"/>
            </a:endParaRPr>
          </a:p>
        </p:txBody>
      </p:sp>
      <p:pic>
        <p:nvPicPr>
          <p:cNvPr id="440" name="Google Shape;440;p55"/>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1615725" y="79950"/>
            <a:ext cx="548700" cy="109740"/>
          </a:xfrm>
          <a:prstGeom prst="rect">
            <a:avLst/>
          </a:prstGeom>
          <a:noFill/>
          <a:ln>
            <a:noFill/>
          </a:ln>
        </p:spPr>
      </p:pic>
      <p:pic>
        <p:nvPicPr>
          <p:cNvPr id="441" name="Google Shape;441;p55"/>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174678" y="1261483"/>
            <a:ext cx="738800" cy="155967"/>
          </a:xfrm>
          <a:prstGeom prst="rect">
            <a:avLst/>
          </a:prstGeom>
          <a:noFill/>
          <a:ln>
            <a:noFill/>
          </a:ln>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2099"/>
        <p:cNvGrpSpPr/>
        <p:nvPr/>
      </p:nvGrpSpPr>
      <p:grpSpPr>
        <a:xfrm>
          <a:off x="0" y="0"/>
          <a:ext cx="0" cy="0"/>
          <a:chOff x="0" y="0"/>
          <a:chExt cx="0" cy="0"/>
        </a:xfrm>
      </p:grpSpPr>
      <p:sp>
        <p:nvSpPr>
          <p:cNvPr id="2100" name="Google Shape;2100;p18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140</a:t>
            </a:fld>
            <a:endParaRPr/>
          </a:p>
        </p:txBody>
      </p:sp>
      <p:graphicFrame>
        <p:nvGraphicFramePr>
          <p:cNvPr id="2101" name="Google Shape;2101;p181"/>
          <p:cNvGraphicFramePr/>
          <p:nvPr/>
        </p:nvGraphicFramePr>
        <p:xfrm>
          <a:off x="311700" y="38285"/>
          <a:ext cx="3000000" cy="3000000"/>
        </p:xfrm>
        <a:graphic>
          <a:graphicData uri="http://schemas.openxmlformats.org/drawingml/2006/table">
            <a:tbl>
              <a:tblPr>
                <a:noFill/>
                <a:tableStyleId>{729BDF9F-D1CB-4749-BC5B-06938FECBF3C}</a:tableStyleId>
              </a:tblPr>
              <a:tblGrid>
                <a:gridCol w="6344300">
                  <a:extLst>
                    <a:ext uri="{9D8B030D-6E8A-4147-A177-3AD203B41FA5}">
                      <a16:colId xmlns:a16="http://schemas.microsoft.com/office/drawing/2014/main" val="20000"/>
                    </a:ext>
                  </a:extLst>
                </a:gridCol>
                <a:gridCol w="1182575">
                  <a:extLst>
                    <a:ext uri="{9D8B030D-6E8A-4147-A177-3AD203B41FA5}">
                      <a16:colId xmlns:a16="http://schemas.microsoft.com/office/drawing/2014/main" val="20001"/>
                    </a:ext>
                  </a:extLst>
                </a:gridCol>
                <a:gridCol w="1182575">
                  <a:extLst>
                    <a:ext uri="{9D8B030D-6E8A-4147-A177-3AD203B41FA5}">
                      <a16:colId xmlns:a16="http://schemas.microsoft.com/office/drawing/2014/main" val="20002"/>
                    </a:ext>
                  </a:extLst>
                </a:gridCol>
              </a:tblGrid>
              <a:tr h="350125">
                <a:tc>
                  <a:txBody>
                    <a:bodyPr/>
                    <a:lstStyle/>
                    <a:p>
                      <a:pPr marL="0" lvl="0" indent="0" algn="ctr" rtl="0">
                        <a:spcBef>
                          <a:spcPts val="0"/>
                        </a:spcBef>
                        <a:spcAft>
                          <a:spcPts val="0"/>
                        </a:spcAft>
                        <a:buNone/>
                      </a:pPr>
                      <a:r>
                        <a:rPr lang="en" sz="1200" b="1">
                          <a:solidFill>
                            <a:srgbClr val="E8E7FC"/>
                          </a:solidFill>
                          <a:latin typeface="Nunito"/>
                          <a:ea typeface="Nunito"/>
                          <a:cs typeface="Nunito"/>
                          <a:sym typeface="Nunito"/>
                        </a:rPr>
                        <a:t>Safety Requirements Summary</a:t>
                      </a:r>
                      <a:endParaRPr sz="1200" b="1">
                        <a:solidFill>
                          <a:srgbClr val="E8E7FC"/>
                        </a:solidFill>
                        <a:latin typeface="Nunito"/>
                        <a:ea typeface="Nunito"/>
                        <a:cs typeface="Nunito"/>
                        <a:sym typeface="Nunito"/>
                      </a:endParaRPr>
                    </a:p>
                  </a:txBody>
                  <a:tcPr marL="91425" marR="91425" marT="91425" marB="91425">
                    <a:lnL w="28575" cap="flat" cmpd="sng">
                      <a:solidFill>
                        <a:srgbClr val="4DD0E1">
                          <a:alpha val="0"/>
                        </a:srgbClr>
                      </a:solidFill>
                      <a:prstDash val="solid"/>
                      <a:round/>
                      <a:headEnd type="none" w="sm" len="sm"/>
                      <a:tailEnd type="none" w="sm" len="sm"/>
                    </a:lnL>
                    <a:lnR w="28575" cap="flat" cmpd="sng">
                      <a:solidFill>
                        <a:srgbClr val="4DD0E1">
                          <a:alpha val="0"/>
                        </a:srgbClr>
                      </a:solidFill>
                      <a:prstDash val="solid"/>
                      <a:round/>
                      <a:headEnd type="none" w="sm" len="sm"/>
                      <a:tailEnd type="none" w="sm" len="sm"/>
                    </a:lnR>
                    <a:lnT w="28575" cap="flat" cmpd="sng">
                      <a:solidFill>
                        <a:srgbClr val="4DD0E1">
                          <a:alpha val="0"/>
                        </a:srgbClr>
                      </a:solidFill>
                      <a:prstDash val="solid"/>
                      <a:round/>
                      <a:headEnd type="none" w="sm" len="sm"/>
                      <a:tailEnd type="none" w="sm" len="sm"/>
                    </a:lnT>
                    <a:lnB w="9525" cap="flat" cmpd="sng">
                      <a:solidFill>
                        <a:srgbClr val="CCCCCC"/>
                      </a:solidFill>
                      <a:prstDash val="solid"/>
                      <a:round/>
                      <a:headEnd type="none" w="sm" len="sm"/>
                      <a:tailEnd type="none" w="sm" len="sm"/>
                    </a:lnB>
                    <a:solidFill>
                      <a:srgbClr val="0077BB"/>
                    </a:solidFill>
                  </a:tcPr>
                </a:tc>
                <a:tc>
                  <a:txBody>
                    <a:bodyPr/>
                    <a:lstStyle/>
                    <a:p>
                      <a:pPr marL="0" lvl="0" indent="0" algn="ctr" rtl="0">
                        <a:spcBef>
                          <a:spcPts val="0"/>
                        </a:spcBef>
                        <a:spcAft>
                          <a:spcPts val="0"/>
                        </a:spcAft>
                        <a:buNone/>
                      </a:pPr>
                      <a:r>
                        <a:rPr lang="en" sz="1200" b="1">
                          <a:solidFill>
                            <a:srgbClr val="E8E7FC"/>
                          </a:solidFill>
                          <a:latin typeface="Nunito"/>
                          <a:ea typeface="Nunito"/>
                          <a:cs typeface="Nunito"/>
                          <a:sym typeface="Nunito"/>
                        </a:rPr>
                        <a:t>HITL Testing?</a:t>
                      </a:r>
                      <a:endParaRPr sz="1200" b="1">
                        <a:solidFill>
                          <a:srgbClr val="E8E7FC"/>
                        </a:solidFill>
                        <a:latin typeface="Nunito"/>
                        <a:ea typeface="Nunito"/>
                        <a:cs typeface="Nunito"/>
                        <a:sym typeface="Nunito"/>
                      </a:endParaRPr>
                    </a:p>
                  </a:txBody>
                  <a:tcPr marL="91425" marR="91425" marT="91425" marB="91425">
                    <a:lnL w="28575" cap="flat" cmpd="sng">
                      <a:solidFill>
                        <a:srgbClr val="4DD0E1">
                          <a:alpha val="0"/>
                        </a:srgbClr>
                      </a:solidFill>
                      <a:prstDash val="solid"/>
                      <a:round/>
                      <a:headEnd type="none" w="sm" len="sm"/>
                      <a:tailEnd type="none" w="sm" len="sm"/>
                    </a:lnL>
                    <a:lnR w="28575" cap="flat" cmpd="sng">
                      <a:solidFill>
                        <a:srgbClr val="4DD0E1">
                          <a:alpha val="0"/>
                        </a:srgbClr>
                      </a:solidFill>
                      <a:prstDash val="solid"/>
                      <a:round/>
                      <a:headEnd type="none" w="sm" len="sm"/>
                      <a:tailEnd type="none" w="sm" len="sm"/>
                    </a:lnR>
                    <a:lnT w="28575" cap="flat" cmpd="sng">
                      <a:solidFill>
                        <a:srgbClr val="4DD0E1">
                          <a:alpha val="0"/>
                        </a:srgbClr>
                      </a:solidFill>
                      <a:prstDash val="solid"/>
                      <a:round/>
                      <a:headEnd type="none" w="sm" len="sm"/>
                      <a:tailEnd type="none" w="sm" len="sm"/>
                    </a:lnT>
                    <a:lnB w="28575" cap="flat" cmpd="sng">
                      <a:solidFill>
                        <a:srgbClr val="4DD0E1">
                          <a:alpha val="0"/>
                        </a:srgbClr>
                      </a:solidFill>
                      <a:prstDash val="solid"/>
                      <a:round/>
                      <a:headEnd type="none" w="sm" len="sm"/>
                      <a:tailEnd type="none" w="sm" len="sm"/>
                    </a:lnB>
                    <a:solidFill>
                      <a:srgbClr val="0077BB"/>
                    </a:solidFill>
                  </a:tcPr>
                </a:tc>
                <a:tc>
                  <a:txBody>
                    <a:bodyPr/>
                    <a:lstStyle/>
                    <a:p>
                      <a:pPr marL="0" lvl="0" indent="0" algn="ctr" rtl="0">
                        <a:spcBef>
                          <a:spcPts val="0"/>
                        </a:spcBef>
                        <a:spcAft>
                          <a:spcPts val="0"/>
                        </a:spcAft>
                        <a:buNone/>
                      </a:pPr>
                      <a:r>
                        <a:rPr lang="en" sz="1200" b="1">
                          <a:solidFill>
                            <a:srgbClr val="E8E7FC"/>
                          </a:solidFill>
                          <a:latin typeface="Nunito"/>
                          <a:ea typeface="Nunito"/>
                          <a:cs typeface="Nunito"/>
                          <a:sym typeface="Nunito"/>
                        </a:rPr>
                        <a:t>Compliant?</a:t>
                      </a:r>
                      <a:endParaRPr sz="1200" b="1">
                        <a:solidFill>
                          <a:srgbClr val="E8E7FC"/>
                        </a:solidFill>
                        <a:latin typeface="Nunito"/>
                        <a:ea typeface="Nunito"/>
                        <a:cs typeface="Nunito"/>
                        <a:sym typeface="Nunito"/>
                      </a:endParaRPr>
                    </a:p>
                  </a:txBody>
                  <a:tcPr marL="91425" marR="91425" marT="91425" marB="91425">
                    <a:lnL w="28575" cap="flat" cmpd="sng">
                      <a:solidFill>
                        <a:srgbClr val="4DD0E1">
                          <a:alpha val="0"/>
                        </a:srgbClr>
                      </a:solidFill>
                      <a:prstDash val="solid"/>
                      <a:round/>
                      <a:headEnd type="none" w="sm" len="sm"/>
                      <a:tailEnd type="none" w="sm" len="sm"/>
                    </a:lnL>
                    <a:lnR w="28575" cap="flat" cmpd="sng">
                      <a:solidFill>
                        <a:srgbClr val="4DD0E1">
                          <a:alpha val="0"/>
                        </a:srgbClr>
                      </a:solidFill>
                      <a:prstDash val="solid"/>
                      <a:round/>
                      <a:headEnd type="none" w="sm" len="sm"/>
                      <a:tailEnd type="none" w="sm" len="sm"/>
                    </a:lnR>
                    <a:lnT w="28575" cap="flat" cmpd="sng">
                      <a:solidFill>
                        <a:srgbClr val="4DD0E1">
                          <a:alpha val="0"/>
                        </a:srgbClr>
                      </a:solidFill>
                      <a:prstDash val="solid"/>
                      <a:round/>
                      <a:headEnd type="none" w="sm" len="sm"/>
                      <a:tailEnd type="none" w="sm" len="sm"/>
                    </a:lnT>
                    <a:lnB w="28575" cap="flat" cmpd="sng">
                      <a:solidFill>
                        <a:srgbClr val="4DD0E1">
                          <a:alpha val="0"/>
                        </a:srgbClr>
                      </a:solidFill>
                      <a:prstDash val="solid"/>
                      <a:round/>
                      <a:headEnd type="none" w="sm" len="sm"/>
                      <a:tailEnd type="none" w="sm" len="sm"/>
                    </a:lnB>
                    <a:solidFill>
                      <a:srgbClr val="0077BB"/>
                    </a:solidFill>
                  </a:tcPr>
                </a:tc>
                <a:extLst>
                  <a:ext uri="{0D108BD9-81ED-4DB2-BD59-A6C34878D82A}">
                    <a16:rowId xmlns:a16="http://schemas.microsoft.com/office/drawing/2014/main" val="10000"/>
                  </a:ext>
                </a:extLst>
              </a:tr>
              <a:tr h="335525">
                <a:tc>
                  <a:txBody>
                    <a:bodyPr/>
                    <a:lstStyle/>
                    <a:p>
                      <a:pPr marL="0" lvl="0" indent="0" algn="l" rtl="0">
                        <a:lnSpc>
                          <a:spcPct val="115000"/>
                        </a:lnSpc>
                        <a:spcBef>
                          <a:spcPts val="0"/>
                        </a:spcBef>
                        <a:spcAft>
                          <a:spcPts val="0"/>
                        </a:spcAft>
                        <a:buNone/>
                      </a:pPr>
                      <a:r>
                        <a:rPr lang="en" sz="1100">
                          <a:latin typeface="Nunito"/>
                          <a:ea typeface="Nunito"/>
                          <a:cs typeface="Nunito"/>
                          <a:sym typeface="Nunito"/>
                        </a:rPr>
                        <a:t>Shall implement a maximum 48 ms latency</a:t>
                      </a:r>
                      <a:endParaRPr sz="1100">
                        <a:latin typeface="Nunito"/>
                        <a:ea typeface="Nunito"/>
                        <a:cs typeface="Nunito"/>
                        <a:sym typeface="Nunito"/>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Nunito"/>
                          <a:ea typeface="Nunito"/>
                          <a:cs typeface="Nunito"/>
                          <a:sym typeface="Nunito"/>
                        </a:rPr>
                        <a:t>No </a:t>
                      </a:r>
                      <a:endParaRPr sz="1100">
                        <a:latin typeface="Nunito"/>
                        <a:ea typeface="Nunito"/>
                        <a:cs typeface="Nunito"/>
                        <a:sym typeface="Nunito"/>
                      </a:endParaRPr>
                    </a:p>
                  </a:txBody>
                  <a:tcPr marL="91425" marR="9142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28575" cap="flat" cmpd="sng">
                      <a:solidFill>
                        <a:srgbClr val="4DD0E1">
                          <a:alpha val="0"/>
                        </a:srgbClr>
                      </a:solidFill>
                      <a:prstDash val="solid"/>
                      <a:round/>
                      <a:headEnd type="none" w="sm" len="sm"/>
                      <a:tailEnd type="none" w="sm" len="sm"/>
                    </a:lnT>
                    <a:lnB w="28575" cap="flat" cmpd="sng">
                      <a:solidFill>
                        <a:srgbClr val="4DD0E1">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Nunito"/>
                          <a:ea typeface="Nunito"/>
                          <a:cs typeface="Nunito"/>
                          <a:sym typeface="Nunito"/>
                        </a:rPr>
                        <a:t>Ongoing</a:t>
                      </a:r>
                      <a:endParaRPr sz="1100">
                        <a:latin typeface="Nunito"/>
                        <a:ea typeface="Nunito"/>
                        <a:cs typeface="Nunito"/>
                        <a:sym typeface="Nunito"/>
                      </a:endParaRPr>
                    </a:p>
                  </a:txBody>
                  <a:tcPr marL="91425" marR="91425" marT="91425" marB="91425">
                    <a:lnL w="9525" cap="flat" cmpd="sng">
                      <a:solidFill>
                        <a:srgbClr val="CCCCCC"/>
                      </a:solidFill>
                      <a:prstDash val="solid"/>
                      <a:round/>
                      <a:headEnd type="none" w="sm" len="sm"/>
                      <a:tailEnd type="none" w="sm" len="sm"/>
                    </a:lnL>
                    <a:lnT w="28575" cap="flat" cmpd="sng">
                      <a:solidFill>
                        <a:srgbClr val="4DD0E1">
                          <a:alpha val="0"/>
                        </a:srgbClr>
                      </a:solidFill>
                      <a:prstDash val="solid"/>
                      <a:round/>
                      <a:headEnd type="none" w="sm" len="sm"/>
                      <a:tailEnd type="none" w="sm" len="sm"/>
                    </a:lnT>
                    <a:lnB w="28575" cap="flat" cmpd="sng">
                      <a:solidFill>
                        <a:srgbClr val="4DD0E1">
                          <a:alpha val="0"/>
                        </a:srgbClr>
                      </a:solidFill>
                      <a:prstDash val="solid"/>
                      <a:round/>
                      <a:headEnd type="none" w="sm" len="sm"/>
                      <a:tailEnd type="none" w="sm" len="sm"/>
                    </a:lnB>
                  </a:tcPr>
                </a:tc>
                <a:extLst>
                  <a:ext uri="{0D108BD9-81ED-4DB2-BD59-A6C34878D82A}">
                    <a16:rowId xmlns:a16="http://schemas.microsoft.com/office/drawing/2014/main" val="10001"/>
                  </a:ext>
                </a:extLst>
              </a:tr>
              <a:tr h="335525">
                <a:tc>
                  <a:txBody>
                    <a:bodyPr/>
                    <a:lstStyle/>
                    <a:p>
                      <a:pPr marL="0" lvl="0" indent="0" algn="l" rtl="0">
                        <a:lnSpc>
                          <a:spcPct val="115000"/>
                        </a:lnSpc>
                        <a:spcBef>
                          <a:spcPts val="0"/>
                        </a:spcBef>
                        <a:spcAft>
                          <a:spcPts val="0"/>
                        </a:spcAft>
                        <a:buNone/>
                      </a:pPr>
                      <a:r>
                        <a:rPr lang="en" sz="1100">
                          <a:latin typeface="Nunito"/>
                          <a:ea typeface="Nunito"/>
                          <a:cs typeface="Nunito"/>
                          <a:sym typeface="Nunito"/>
                        </a:rPr>
                        <a:t>Shall implement a minimum 90 fps frame rate</a:t>
                      </a:r>
                      <a:endParaRPr sz="1100">
                        <a:latin typeface="Nunito"/>
                        <a:ea typeface="Nunito"/>
                        <a:cs typeface="Nunito"/>
                        <a:sym typeface="Nunito"/>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Nunito"/>
                          <a:ea typeface="Nunito"/>
                          <a:cs typeface="Nunito"/>
                          <a:sym typeface="Nunito"/>
                        </a:rPr>
                        <a:t>No </a:t>
                      </a:r>
                      <a:endParaRPr sz="1100">
                        <a:latin typeface="Nunito"/>
                        <a:ea typeface="Nunito"/>
                        <a:cs typeface="Nunito"/>
                        <a:sym typeface="Nunito"/>
                      </a:endParaRPr>
                    </a:p>
                  </a:txBody>
                  <a:tcPr marL="91425" marR="9142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28575" cap="flat" cmpd="sng">
                      <a:solidFill>
                        <a:srgbClr val="4DD0E1">
                          <a:alpha val="0"/>
                        </a:srgbClr>
                      </a:solidFill>
                      <a:prstDash val="solid"/>
                      <a:round/>
                      <a:headEnd type="none" w="sm" len="sm"/>
                      <a:tailEnd type="none" w="sm" len="sm"/>
                    </a:lnT>
                    <a:lnB w="28575" cap="flat" cmpd="sng">
                      <a:solidFill>
                        <a:srgbClr val="4DD0E1">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Nunito"/>
                          <a:ea typeface="Nunito"/>
                          <a:cs typeface="Nunito"/>
                          <a:sym typeface="Nunito"/>
                        </a:rPr>
                        <a:t>Ongoing </a:t>
                      </a:r>
                      <a:endParaRPr sz="1100">
                        <a:latin typeface="Nunito"/>
                        <a:ea typeface="Nunito"/>
                        <a:cs typeface="Nunito"/>
                        <a:sym typeface="Nunito"/>
                      </a:endParaRPr>
                    </a:p>
                  </a:txBody>
                  <a:tcPr marL="91425" marR="91425" marT="91425" marB="91425">
                    <a:lnL w="9525" cap="flat" cmpd="sng">
                      <a:solidFill>
                        <a:srgbClr val="CCCCCC"/>
                      </a:solidFill>
                      <a:prstDash val="solid"/>
                      <a:round/>
                      <a:headEnd type="none" w="sm" len="sm"/>
                      <a:tailEnd type="none" w="sm" len="sm"/>
                    </a:lnL>
                    <a:lnR w="9525" cap="flat" cmpd="sng">
                      <a:solidFill>
                        <a:srgbClr val="9E9E9E"/>
                      </a:solidFill>
                      <a:prstDash val="solid"/>
                      <a:round/>
                      <a:headEnd type="none" w="sm" len="sm"/>
                      <a:tailEnd type="none" w="sm" len="sm"/>
                    </a:lnR>
                    <a:lnT w="28575" cap="flat" cmpd="sng">
                      <a:solidFill>
                        <a:srgbClr val="4DD0E1">
                          <a:alpha val="0"/>
                        </a:srgbClr>
                      </a:solidFill>
                      <a:prstDash val="solid"/>
                      <a:round/>
                      <a:headEnd type="none" w="sm" len="sm"/>
                      <a:tailEnd type="none" w="sm" len="sm"/>
                    </a:lnT>
                    <a:lnB w="28575" cap="flat" cmpd="sng">
                      <a:solidFill>
                        <a:srgbClr val="4DD0E1">
                          <a:alpha val="0"/>
                        </a:srgbClr>
                      </a:solidFill>
                      <a:prstDash val="solid"/>
                      <a:round/>
                      <a:headEnd type="none" w="sm" len="sm"/>
                      <a:tailEnd type="none" w="sm" len="sm"/>
                    </a:lnB>
                  </a:tcPr>
                </a:tc>
                <a:extLst>
                  <a:ext uri="{0D108BD9-81ED-4DB2-BD59-A6C34878D82A}">
                    <a16:rowId xmlns:a16="http://schemas.microsoft.com/office/drawing/2014/main" val="10002"/>
                  </a:ext>
                </a:extLst>
              </a:tr>
              <a:tr h="335525">
                <a:tc>
                  <a:txBody>
                    <a:bodyPr/>
                    <a:lstStyle/>
                    <a:p>
                      <a:pPr marL="0" lvl="0" indent="0" algn="l" rtl="0">
                        <a:lnSpc>
                          <a:spcPct val="115000"/>
                        </a:lnSpc>
                        <a:spcBef>
                          <a:spcPts val="0"/>
                        </a:spcBef>
                        <a:spcAft>
                          <a:spcPts val="0"/>
                        </a:spcAft>
                        <a:buNone/>
                      </a:pPr>
                      <a:r>
                        <a:rPr lang="en" sz="1100">
                          <a:latin typeface="Nunito"/>
                          <a:ea typeface="Nunito"/>
                          <a:cs typeface="Nunito"/>
                          <a:sym typeface="Nunito"/>
                        </a:rPr>
                        <a:t>Shall implement a minimum 80 Hz refresh rate</a:t>
                      </a:r>
                      <a:endParaRPr sz="1100">
                        <a:latin typeface="Nunito"/>
                        <a:ea typeface="Nunito"/>
                        <a:cs typeface="Nunito"/>
                        <a:sym typeface="Nunito"/>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Nunito"/>
                          <a:ea typeface="Nunito"/>
                          <a:cs typeface="Nunito"/>
                          <a:sym typeface="Nunito"/>
                        </a:rPr>
                        <a:t>No </a:t>
                      </a:r>
                      <a:endParaRPr sz="1100">
                        <a:latin typeface="Nunito"/>
                        <a:ea typeface="Nunito"/>
                        <a:cs typeface="Nunito"/>
                        <a:sym typeface="Nunito"/>
                      </a:endParaRPr>
                    </a:p>
                  </a:txBody>
                  <a:tcPr marL="91425" marR="9142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28575" cap="flat" cmpd="sng">
                      <a:solidFill>
                        <a:srgbClr val="4DD0E1">
                          <a:alpha val="0"/>
                        </a:srgbClr>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Nunito"/>
                          <a:ea typeface="Nunito"/>
                          <a:cs typeface="Nunito"/>
                          <a:sym typeface="Nunito"/>
                        </a:rPr>
                        <a:t>Ongoing </a:t>
                      </a:r>
                      <a:endParaRPr sz="1100">
                        <a:latin typeface="Nunito"/>
                        <a:ea typeface="Nunito"/>
                        <a:cs typeface="Nunito"/>
                        <a:sym typeface="Nunito"/>
                      </a:endParaRPr>
                    </a:p>
                  </a:txBody>
                  <a:tcPr marL="91425" marR="91425" marT="91425" marB="91425">
                    <a:lnL w="9525" cap="flat" cmpd="sng">
                      <a:solidFill>
                        <a:srgbClr val="CCCCCC"/>
                      </a:solidFill>
                      <a:prstDash val="solid"/>
                      <a:round/>
                      <a:headEnd type="none" w="sm" len="sm"/>
                      <a:tailEnd type="none" w="sm" len="sm"/>
                    </a:lnL>
                    <a:lnR w="9525" cap="flat" cmpd="sng">
                      <a:solidFill>
                        <a:srgbClr val="9E9E9E"/>
                      </a:solidFill>
                      <a:prstDash val="solid"/>
                      <a:round/>
                      <a:headEnd type="none" w="sm" len="sm"/>
                      <a:tailEnd type="none" w="sm" len="sm"/>
                    </a:lnR>
                    <a:lnT w="28575" cap="flat" cmpd="sng">
                      <a:solidFill>
                        <a:srgbClr val="4DD0E1">
                          <a:alpha val="0"/>
                        </a:srgbClr>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35550">
                <a:tc>
                  <a:txBody>
                    <a:bodyPr/>
                    <a:lstStyle/>
                    <a:p>
                      <a:pPr marL="0" lvl="0" indent="0" algn="l" rtl="0">
                        <a:lnSpc>
                          <a:spcPct val="115000"/>
                        </a:lnSpc>
                        <a:spcBef>
                          <a:spcPts val="0"/>
                        </a:spcBef>
                        <a:spcAft>
                          <a:spcPts val="0"/>
                        </a:spcAft>
                        <a:buNone/>
                      </a:pPr>
                      <a:r>
                        <a:rPr lang="en" sz="1100">
                          <a:latin typeface="Nunito"/>
                          <a:ea typeface="Nunito"/>
                          <a:cs typeface="Nunito"/>
                          <a:sym typeface="Nunito"/>
                        </a:rPr>
                        <a:t>Tools and equipment shall not have sharp corners or edges</a:t>
                      </a:r>
                      <a:endParaRPr sz="1100">
                        <a:latin typeface="Nunito"/>
                        <a:ea typeface="Nunito"/>
                        <a:cs typeface="Nunito"/>
                        <a:sym typeface="Nunito"/>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Nunito"/>
                          <a:ea typeface="Nunito"/>
                          <a:cs typeface="Nunito"/>
                          <a:sym typeface="Nunito"/>
                        </a:rPr>
                        <a:t>No</a:t>
                      </a:r>
                      <a:endParaRPr sz="1100">
                        <a:latin typeface="Nunito"/>
                        <a:ea typeface="Nunito"/>
                        <a:cs typeface="Nunito"/>
                        <a:sym typeface="Nunito"/>
                      </a:endParaRPr>
                    </a:p>
                  </a:txBody>
                  <a:tcPr marL="91425" marR="9142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sz="1100">
                          <a:latin typeface="Nunito"/>
                          <a:ea typeface="Nunito"/>
                          <a:cs typeface="Nunito"/>
                          <a:sym typeface="Nunito"/>
                        </a:rPr>
                        <a:t>Yes</a:t>
                      </a:r>
                      <a:endParaRPr sz="1100">
                        <a:latin typeface="Nunito"/>
                        <a:ea typeface="Nunito"/>
                        <a:cs typeface="Nunito"/>
                        <a:sym typeface="Nunito"/>
                      </a:endParaRPr>
                    </a:p>
                  </a:txBody>
                  <a:tcPr marL="91425" marR="91425" marT="91425" marB="91425">
                    <a:lnL w="9525" cap="flat" cmpd="sng">
                      <a:solidFill>
                        <a:srgbClr val="CCCCCC"/>
                      </a:solidFill>
                      <a:prstDash val="solid"/>
                      <a:round/>
                      <a:headEnd type="none" w="sm" len="sm"/>
                      <a:tailEnd type="none" w="sm" len="sm"/>
                    </a:lnL>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4"/>
                  </a:ext>
                </a:extLst>
              </a:tr>
              <a:tr h="333925">
                <a:tc>
                  <a:txBody>
                    <a:bodyPr/>
                    <a:lstStyle/>
                    <a:p>
                      <a:pPr marL="0" lvl="0" indent="0" algn="l" rtl="0">
                        <a:lnSpc>
                          <a:spcPct val="115000"/>
                        </a:lnSpc>
                        <a:spcBef>
                          <a:spcPts val="0"/>
                        </a:spcBef>
                        <a:spcAft>
                          <a:spcPts val="0"/>
                        </a:spcAft>
                        <a:buNone/>
                      </a:pPr>
                      <a:r>
                        <a:rPr lang="en" sz="1100">
                          <a:latin typeface="Nunito"/>
                          <a:ea typeface="Nunito"/>
                          <a:cs typeface="Nunito"/>
                          <a:sym typeface="Nunito"/>
                        </a:rPr>
                        <a:t>Tool rack (bench) shall be safe to handle</a:t>
                      </a:r>
                      <a:endParaRPr sz="1100">
                        <a:latin typeface="Nunito"/>
                        <a:ea typeface="Nunito"/>
                        <a:cs typeface="Nunito"/>
                        <a:sym typeface="Nunito"/>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Nunito"/>
                          <a:ea typeface="Nunito"/>
                          <a:cs typeface="Nunito"/>
                          <a:sym typeface="Nunito"/>
                        </a:rPr>
                        <a:t>Yes - in-house, non formal</a:t>
                      </a:r>
                      <a:endParaRPr sz="1100">
                        <a:latin typeface="Nunito"/>
                        <a:ea typeface="Nunito"/>
                        <a:cs typeface="Nunito"/>
                        <a:sym typeface="Nunito"/>
                      </a:endParaRPr>
                    </a:p>
                  </a:txBody>
                  <a:tcPr marL="91425" marR="9142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tcPr>
                </a:tc>
                <a:tc>
                  <a:txBody>
                    <a:bodyPr/>
                    <a:lstStyle/>
                    <a:p>
                      <a:pPr marL="0" lvl="0" indent="0" algn="l" rtl="0">
                        <a:spcBef>
                          <a:spcPts val="0"/>
                        </a:spcBef>
                        <a:spcAft>
                          <a:spcPts val="0"/>
                        </a:spcAft>
                        <a:buNone/>
                      </a:pPr>
                      <a:r>
                        <a:rPr lang="en" sz="1100">
                          <a:latin typeface="Nunito"/>
                          <a:ea typeface="Nunito"/>
                          <a:cs typeface="Nunito"/>
                          <a:sym typeface="Nunito"/>
                        </a:rPr>
                        <a:t>TBD (not built yet)</a:t>
                      </a:r>
                      <a:endParaRPr sz="1100">
                        <a:latin typeface="Nunito"/>
                        <a:ea typeface="Nunito"/>
                        <a:cs typeface="Nunito"/>
                        <a:sym typeface="Nunito"/>
                      </a:endParaRPr>
                    </a:p>
                  </a:txBody>
                  <a:tcPr marL="91425" marR="91425" marT="91425" marB="91425">
                    <a:lnL w="9525" cap="flat" cmpd="sng">
                      <a:solidFill>
                        <a:srgbClr val="CCCCCC"/>
                      </a:solidFill>
                      <a:prstDash val="solid"/>
                      <a:round/>
                      <a:headEnd type="none" w="sm" len="sm"/>
                      <a:tailEnd type="none" w="sm" len="sm"/>
                    </a:lnL>
                  </a:tcPr>
                </a:tc>
                <a:extLst>
                  <a:ext uri="{0D108BD9-81ED-4DB2-BD59-A6C34878D82A}">
                    <a16:rowId xmlns:a16="http://schemas.microsoft.com/office/drawing/2014/main" val="10005"/>
                  </a:ext>
                </a:extLst>
              </a:tr>
              <a:tr h="496025">
                <a:tc>
                  <a:txBody>
                    <a:bodyPr/>
                    <a:lstStyle/>
                    <a:p>
                      <a:pPr marL="0" lvl="0" indent="0" algn="l" rtl="0">
                        <a:lnSpc>
                          <a:spcPct val="115000"/>
                        </a:lnSpc>
                        <a:spcBef>
                          <a:spcPts val="0"/>
                        </a:spcBef>
                        <a:spcAft>
                          <a:spcPts val="0"/>
                        </a:spcAft>
                        <a:buNone/>
                      </a:pPr>
                      <a:r>
                        <a:rPr lang="en" sz="1100">
                          <a:latin typeface="Nunito"/>
                          <a:ea typeface="Nunito"/>
                          <a:cs typeface="Nunito"/>
                          <a:sym typeface="Nunito"/>
                        </a:rPr>
                        <a:t>Physical model(s) of the VR spacesuit shall recreate elbow extension/flexion range of motion (from 0 degrees to 120 degrees)</a:t>
                      </a:r>
                      <a:endParaRPr sz="1100">
                        <a:latin typeface="Nunito"/>
                        <a:ea typeface="Nunito"/>
                        <a:cs typeface="Nunito"/>
                        <a:sym typeface="Nunito"/>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 sz="1100" b="1">
                          <a:latin typeface="Nunito"/>
                          <a:ea typeface="Nunito"/>
                          <a:cs typeface="Nunito"/>
                          <a:sym typeface="Nunito"/>
                        </a:rPr>
                        <a:t>Yes - Range of Motion</a:t>
                      </a:r>
                      <a:endParaRPr sz="1100" b="1">
                        <a:latin typeface="Nunito"/>
                        <a:ea typeface="Nunito"/>
                        <a:cs typeface="Nunito"/>
                        <a:sym typeface="Nunito"/>
                      </a:endParaRPr>
                    </a:p>
                  </a:txBody>
                  <a:tcPr marL="91425" marR="9142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tcPr>
                </a:tc>
                <a:tc>
                  <a:txBody>
                    <a:bodyPr/>
                    <a:lstStyle/>
                    <a:p>
                      <a:pPr marL="0" lvl="0" indent="0" algn="l" rtl="0">
                        <a:spcBef>
                          <a:spcPts val="0"/>
                        </a:spcBef>
                        <a:spcAft>
                          <a:spcPts val="0"/>
                        </a:spcAft>
                        <a:buNone/>
                      </a:pPr>
                      <a:r>
                        <a:rPr lang="en" sz="1100" b="1">
                          <a:latin typeface="Nunito"/>
                          <a:ea typeface="Nunito"/>
                          <a:cs typeface="Nunito"/>
                          <a:sym typeface="Nunito"/>
                        </a:rPr>
                        <a:t>TBD (not tested yet)</a:t>
                      </a:r>
                      <a:endParaRPr sz="1100" b="1">
                        <a:latin typeface="Nunito"/>
                        <a:ea typeface="Nunito"/>
                        <a:cs typeface="Nunito"/>
                        <a:sym typeface="Nunito"/>
                      </a:endParaRPr>
                    </a:p>
                  </a:txBody>
                  <a:tcPr marL="91425" marR="91425" marT="91425" marB="91425">
                    <a:lnL w="9525" cap="flat" cmpd="sng">
                      <a:solidFill>
                        <a:srgbClr val="CCCCCC"/>
                      </a:solidFill>
                      <a:prstDash val="solid"/>
                      <a:round/>
                      <a:headEnd type="none" w="sm" len="sm"/>
                      <a:tailEnd type="none" w="sm" len="sm"/>
                    </a:lnL>
                  </a:tcPr>
                </a:tc>
                <a:extLst>
                  <a:ext uri="{0D108BD9-81ED-4DB2-BD59-A6C34878D82A}">
                    <a16:rowId xmlns:a16="http://schemas.microsoft.com/office/drawing/2014/main" val="10006"/>
                  </a:ext>
                </a:extLst>
              </a:tr>
              <a:tr h="496025">
                <a:tc>
                  <a:txBody>
                    <a:bodyPr/>
                    <a:lstStyle/>
                    <a:p>
                      <a:pPr marL="0" lvl="0" indent="0" algn="l" rtl="0">
                        <a:lnSpc>
                          <a:spcPct val="115000"/>
                        </a:lnSpc>
                        <a:spcBef>
                          <a:spcPts val="0"/>
                        </a:spcBef>
                        <a:spcAft>
                          <a:spcPts val="0"/>
                        </a:spcAft>
                        <a:buNone/>
                      </a:pPr>
                      <a:r>
                        <a:rPr lang="en" sz="1100">
                          <a:latin typeface="Nunito"/>
                          <a:ea typeface="Nunito"/>
                          <a:cs typeface="Nunito"/>
                          <a:sym typeface="Nunito"/>
                        </a:rPr>
                        <a:t>Physical model(s) of the VR spacesuit shall be non-invasive </a:t>
                      </a:r>
                      <a:endParaRPr sz="1100">
                        <a:latin typeface="Nunito"/>
                        <a:ea typeface="Nunito"/>
                        <a:cs typeface="Nunito"/>
                        <a:sym typeface="Nunito"/>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 sz="1100" b="1">
                          <a:latin typeface="Nunito"/>
                          <a:ea typeface="Nunito"/>
                          <a:cs typeface="Nunito"/>
                          <a:sym typeface="Nunito"/>
                        </a:rPr>
                        <a:t>Yes - Comfort</a:t>
                      </a:r>
                      <a:endParaRPr sz="1100" b="1">
                        <a:latin typeface="Nunito"/>
                        <a:ea typeface="Nunito"/>
                        <a:cs typeface="Nunito"/>
                        <a:sym typeface="Nunito"/>
                      </a:endParaRPr>
                    </a:p>
                  </a:txBody>
                  <a:tcPr marL="91425" marR="9142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tcPr>
                </a:tc>
                <a:tc>
                  <a:txBody>
                    <a:bodyPr/>
                    <a:lstStyle/>
                    <a:p>
                      <a:pPr marL="0" lvl="0" indent="0" algn="l" rtl="0">
                        <a:spcBef>
                          <a:spcPts val="0"/>
                        </a:spcBef>
                        <a:spcAft>
                          <a:spcPts val="0"/>
                        </a:spcAft>
                        <a:buClr>
                          <a:schemeClr val="dk1"/>
                        </a:buClr>
                        <a:buSzPts val="1100"/>
                        <a:buFont typeface="Arial"/>
                        <a:buNone/>
                      </a:pPr>
                      <a:r>
                        <a:rPr lang="en" sz="1100" b="1">
                          <a:solidFill>
                            <a:schemeClr val="dk1"/>
                          </a:solidFill>
                          <a:latin typeface="Nunito"/>
                          <a:ea typeface="Nunito"/>
                          <a:cs typeface="Nunito"/>
                          <a:sym typeface="Nunito"/>
                        </a:rPr>
                        <a:t>TBD (not tested yet)</a:t>
                      </a:r>
                      <a:endParaRPr sz="1100" b="1">
                        <a:latin typeface="Nunito"/>
                        <a:ea typeface="Nunito"/>
                        <a:cs typeface="Nunito"/>
                        <a:sym typeface="Nunito"/>
                      </a:endParaRPr>
                    </a:p>
                  </a:txBody>
                  <a:tcPr marL="91425" marR="91425" marT="91425" marB="91425">
                    <a:lnL w="9525" cap="flat" cmpd="sng">
                      <a:solidFill>
                        <a:srgbClr val="CCCCCC"/>
                      </a:solidFill>
                      <a:prstDash val="solid"/>
                      <a:round/>
                      <a:headEnd type="none" w="sm" len="sm"/>
                      <a:tailEnd type="none" w="sm" len="sm"/>
                    </a:lnL>
                  </a:tcPr>
                </a:tc>
                <a:extLst>
                  <a:ext uri="{0D108BD9-81ED-4DB2-BD59-A6C34878D82A}">
                    <a16:rowId xmlns:a16="http://schemas.microsoft.com/office/drawing/2014/main" val="10007"/>
                  </a:ext>
                </a:extLst>
              </a:tr>
              <a:tr h="335550">
                <a:tc>
                  <a:txBody>
                    <a:bodyPr/>
                    <a:lstStyle/>
                    <a:p>
                      <a:pPr marL="0" lvl="0" indent="0" algn="l" rtl="0">
                        <a:lnSpc>
                          <a:spcPct val="115000"/>
                        </a:lnSpc>
                        <a:spcBef>
                          <a:spcPts val="0"/>
                        </a:spcBef>
                        <a:spcAft>
                          <a:spcPts val="0"/>
                        </a:spcAft>
                        <a:buNone/>
                      </a:pPr>
                      <a:r>
                        <a:rPr lang="en" sz="1100">
                          <a:latin typeface="Nunito"/>
                          <a:ea typeface="Nunito"/>
                          <a:cs typeface="Nunito"/>
                          <a:sym typeface="Nunito"/>
                        </a:rPr>
                        <a:t>Physical model(s) of the VR spacesuit shall be user adjustable </a:t>
                      </a:r>
                      <a:endParaRPr sz="1100">
                        <a:latin typeface="Nunito"/>
                        <a:ea typeface="Nunito"/>
                        <a:cs typeface="Nunito"/>
                        <a:sym typeface="Nunito"/>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 sz="1100" b="1">
                          <a:latin typeface="Nunito"/>
                          <a:ea typeface="Nunito"/>
                          <a:cs typeface="Nunito"/>
                          <a:sym typeface="Nunito"/>
                        </a:rPr>
                        <a:t>Yes - Comfort</a:t>
                      </a:r>
                      <a:endParaRPr sz="1100" b="1">
                        <a:latin typeface="Nunito"/>
                        <a:ea typeface="Nunito"/>
                        <a:cs typeface="Nunito"/>
                        <a:sym typeface="Nunito"/>
                      </a:endParaRPr>
                    </a:p>
                  </a:txBody>
                  <a:tcPr marL="91425" marR="9142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tcPr>
                </a:tc>
                <a:tc>
                  <a:txBody>
                    <a:bodyPr/>
                    <a:lstStyle/>
                    <a:p>
                      <a:pPr marL="0" lvl="0" indent="0" algn="l" rtl="0">
                        <a:spcBef>
                          <a:spcPts val="0"/>
                        </a:spcBef>
                        <a:spcAft>
                          <a:spcPts val="0"/>
                        </a:spcAft>
                        <a:buClr>
                          <a:schemeClr val="dk1"/>
                        </a:buClr>
                        <a:buSzPts val="1100"/>
                        <a:buFont typeface="Arial"/>
                        <a:buNone/>
                      </a:pPr>
                      <a:r>
                        <a:rPr lang="en" sz="1100" b="1">
                          <a:solidFill>
                            <a:schemeClr val="dk1"/>
                          </a:solidFill>
                          <a:latin typeface="Nunito"/>
                          <a:ea typeface="Nunito"/>
                          <a:cs typeface="Nunito"/>
                          <a:sym typeface="Nunito"/>
                        </a:rPr>
                        <a:t>Yes</a:t>
                      </a:r>
                      <a:endParaRPr sz="1100" b="1">
                        <a:latin typeface="Nunito"/>
                        <a:ea typeface="Nunito"/>
                        <a:cs typeface="Nunito"/>
                        <a:sym typeface="Nunito"/>
                      </a:endParaRPr>
                    </a:p>
                  </a:txBody>
                  <a:tcPr marL="91425" marR="91425" marT="91425" marB="91425">
                    <a:lnL w="9525" cap="flat" cmpd="sng">
                      <a:solidFill>
                        <a:srgbClr val="CCCCCC"/>
                      </a:solidFill>
                      <a:prstDash val="solid"/>
                      <a:round/>
                      <a:headEnd type="none" w="sm" len="sm"/>
                      <a:tailEnd type="none" w="sm" len="sm"/>
                    </a:lnL>
                  </a:tcPr>
                </a:tc>
                <a:extLst>
                  <a:ext uri="{0D108BD9-81ED-4DB2-BD59-A6C34878D82A}">
                    <a16:rowId xmlns:a16="http://schemas.microsoft.com/office/drawing/2014/main" val="10008"/>
                  </a:ext>
                </a:extLst>
              </a:tr>
              <a:tr h="496025">
                <a:tc>
                  <a:txBody>
                    <a:bodyPr/>
                    <a:lstStyle/>
                    <a:p>
                      <a:pPr marL="0" lvl="0" indent="0" algn="l" rtl="0">
                        <a:lnSpc>
                          <a:spcPct val="115000"/>
                        </a:lnSpc>
                        <a:spcBef>
                          <a:spcPts val="0"/>
                        </a:spcBef>
                        <a:spcAft>
                          <a:spcPts val="0"/>
                        </a:spcAft>
                        <a:buNone/>
                      </a:pPr>
                      <a:r>
                        <a:rPr lang="en" sz="1100">
                          <a:latin typeface="Nunito"/>
                          <a:ea typeface="Nunito"/>
                          <a:cs typeface="Nunito"/>
                          <a:sym typeface="Nunito"/>
                        </a:rPr>
                        <a:t>Equipment used shall be adjustable to accommodate different user anthropometry ranging from the 10th to 90th percentiles</a:t>
                      </a:r>
                      <a:endParaRPr sz="1100">
                        <a:latin typeface="Nunito"/>
                        <a:ea typeface="Nunito"/>
                        <a:cs typeface="Nunito"/>
                        <a:sym typeface="Nunito"/>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 sz="1100" b="1">
                          <a:latin typeface="Nunito"/>
                          <a:ea typeface="Nunito"/>
                          <a:cs typeface="Nunito"/>
                          <a:sym typeface="Nunito"/>
                        </a:rPr>
                        <a:t>Yes - Comfort</a:t>
                      </a:r>
                      <a:endParaRPr sz="1100" b="1">
                        <a:latin typeface="Nunito"/>
                        <a:ea typeface="Nunito"/>
                        <a:cs typeface="Nunito"/>
                        <a:sym typeface="Nunito"/>
                      </a:endParaRPr>
                    </a:p>
                  </a:txBody>
                  <a:tcPr marL="91425" marR="9142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tcPr>
                </a:tc>
                <a:tc>
                  <a:txBody>
                    <a:bodyPr/>
                    <a:lstStyle/>
                    <a:p>
                      <a:pPr marL="0" lvl="0" indent="0" algn="l" rtl="0">
                        <a:spcBef>
                          <a:spcPts val="0"/>
                        </a:spcBef>
                        <a:spcAft>
                          <a:spcPts val="0"/>
                        </a:spcAft>
                        <a:buClr>
                          <a:schemeClr val="dk1"/>
                        </a:buClr>
                        <a:buSzPts val="1100"/>
                        <a:buFont typeface="Arial"/>
                        <a:buNone/>
                      </a:pPr>
                      <a:r>
                        <a:rPr lang="en" sz="1100" b="1">
                          <a:solidFill>
                            <a:schemeClr val="dk1"/>
                          </a:solidFill>
                          <a:latin typeface="Nunito"/>
                          <a:ea typeface="Nunito"/>
                          <a:cs typeface="Nunito"/>
                          <a:sym typeface="Nunito"/>
                        </a:rPr>
                        <a:t>TBD (not tested yet)</a:t>
                      </a:r>
                      <a:endParaRPr sz="1100" b="1">
                        <a:latin typeface="Nunito"/>
                        <a:ea typeface="Nunito"/>
                        <a:cs typeface="Nunito"/>
                        <a:sym typeface="Nunito"/>
                      </a:endParaRPr>
                    </a:p>
                  </a:txBody>
                  <a:tcPr marL="91425" marR="91425" marT="91425" marB="91425">
                    <a:lnL w="9525" cap="flat" cmpd="sng">
                      <a:solidFill>
                        <a:srgbClr val="CCCCCC"/>
                      </a:solidFill>
                      <a:prstDash val="solid"/>
                      <a:round/>
                      <a:headEnd type="none" w="sm" len="sm"/>
                      <a:tailEnd type="none" w="sm" len="sm"/>
                    </a:lnL>
                  </a:tcPr>
                </a:tc>
                <a:extLst>
                  <a:ext uri="{0D108BD9-81ED-4DB2-BD59-A6C34878D82A}">
                    <a16:rowId xmlns:a16="http://schemas.microsoft.com/office/drawing/2014/main" val="10009"/>
                  </a:ext>
                </a:extLst>
              </a:tr>
              <a:tr h="335550">
                <a:tc>
                  <a:txBody>
                    <a:bodyPr/>
                    <a:lstStyle/>
                    <a:p>
                      <a:pPr marL="0" lvl="0" indent="0" algn="l" rtl="0">
                        <a:lnSpc>
                          <a:spcPct val="115000"/>
                        </a:lnSpc>
                        <a:spcBef>
                          <a:spcPts val="0"/>
                        </a:spcBef>
                        <a:spcAft>
                          <a:spcPts val="0"/>
                        </a:spcAft>
                        <a:buNone/>
                      </a:pPr>
                      <a:r>
                        <a:rPr lang="en" sz="1100">
                          <a:latin typeface="Nunito"/>
                          <a:ea typeface="Nunito"/>
                          <a:cs typeface="Nunito"/>
                          <a:sym typeface="Nunito"/>
                        </a:rPr>
                        <a:t>Shall have a procedure for user to quickly exit or terminate simulation</a:t>
                      </a:r>
                      <a:endParaRPr sz="1100">
                        <a:latin typeface="Nunito"/>
                        <a:ea typeface="Nunito"/>
                        <a:cs typeface="Nunito"/>
                        <a:sym typeface="Nunito"/>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Nunito"/>
                          <a:ea typeface="Nunito"/>
                          <a:cs typeface="Nunito"/>
                          <a:sym typeface="Nunito"/>
                        </a:rPr>
                        <a:t>No</a:t>
                      </a:r>
                      <a:endParaRPr sz="1100">
                        <a:latin typeface="Nunito"/>
                        <a:ea typeface="Nunito"/>
                        <a:cs typeface="Nunito"/>
                        <a:sym typeface="Nunito"/>
                      </a:endParaRPr>
                    </a:p>
                  </a:txBody>
                  <a:tcPr marL="91425" marR="9142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tcPr>
                </a:tc>
                <a:tc>
                  <a:txBody>
                    <a:bodyPr/>
                    <a:lstStyle/>
                    <a:p>
                      <a:pPr marL="0" lvl="0" indent="0" algn="l" rtl="0">
                        <a:spcBef>
                          <a:spcPts val="0"/>
                        </a:spcBef>
                        <a:spcAft>
                          <a:spcPts val="0"/>
                        </a:spcAft>
                        <a:buNone/>
                      </a:pPr>
                      <a:r>
                        <a:rPr lang="en" sz="1100">
                          <a:latin typeface="Nunito"/>
                          <a:ea typeface="Nunito"/>
                          <a:cs typeface="Nunito"/>
                          <a:sym typeface="Nunito"/>
                        </a:rPr>
                        <a:t>Yes</a:t>
                      </a:r>
                      <a:endParaRPr sz="1100">
                        <a:latin typeface="Nunito"/>
                        <a:ea typeface="Nunito"/>
                        <a:cs typeface="Nunito"/>
                        <a:sym typeface="Nunito"/>
                      </a:endParaRPr>
                    </a:p>
                  </a:txBody>
                  <a:tcPr marL="91425" marR="91425" marT="91425" marB="91425">
                    <a:lnL w="9525" cap="flat" cmpd="sng">
                      <a:solidFill>
                        <a:srgbClr val="CCCCCC"/>
                      </a:solidFill>
                      <a:prstDash val="solid"/>
                      <a:round/>
                      <a:headEnd type="none" w="sm" len="sm"/>
                      <a:tailEnd type="none" w="sm" len="sm"/>
                    </a:lnL>
                  </a:tcPr>
                </a:tc>
                <a:extLst>
                  <a:ext uri="{0D108BD9-81ED-4DB2-BD59-A6C34878D82A}">
                    <a16:rowId xmlns:a16="http://schemas.microsoft.com/office/drawing/2014/main" val="10010"/>
                  </a:ext>
                </a:extLst>
              </a:tr>
              <a:tr h="335550">
                <a:tc>
                  <a:txBody>
                    <a:bodyPr/>
                    <a:lstStyle/>
                    <a:p>
                      <a:pPr marL="0" lvl="0" indent="0" algn="l" rtl="0">
                        <a:lnSpc>
                          <a:spcPct val="115000"/>
                        </a:lnSpc>
                        <a:spcBef>
                          <a:spcPts val="0"/>
                        </a:spcBef>
                        <a:spcAft>
                          <a:spcPts val="0"/>
                        </a:spcAft>
                        <a:buNone/>
                      </a:pPr>
                      <a:r>
                        <a:rPr lang="en" sz="1100">
                          <a:latin typeface="Nunito"/>
                          <a:ea typeface="Nunito"/>
                          <a:cs typeface="Nunito"/>
                          <a:sym typeface="Nunito"/>
                        </a:rPr>
                        <a:t>The user shall have guidance on how to complete the task</a:t>
                      </a:r>
                      <a:endParaRPr sz="1100">
                        <a:latin typeface="Nunito"/>
                        <a:ea typeface="Nunito"/>
                        <a:cs typeface="Nunito"/>
                        <a:sym typeface="Nunito"/>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Nunito"/>
                          <a:ea typeface="Nunito"/>
                          <a:cs typeface="Nunito"/>
                          <a:sym typeface="Nunito"/>
                        </a:rPr>
                        <a:t>No</a:t>
                      </a:r>
                      <a:endParaRPr sz="1100">
                        <a:latin typeface="Nunito"/>
                        <a:ea typeface="Nunito"/>
                        <a:cs typeface="Nunito"/>
                        <a:sym typeface="Nunito"/>
                      </a:endParaRPr>
                    </a:p>
                  </a:txBody>
                  <a:tcPr marL="91425" marR="9142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tcPr>
                </a:tc>
                <a:tc>
                  <a:txBody>
                    <a:bodyPr/>
                    <a:lstStyle/>
                    <a:p>
                      <a:pPr marL="0" lvl="0" indent="0" algn="l" rtl="0">
                        <a:spcBef>
                          <a:spcPts val="0"/>
                        </a:spcBef>
                        <a:spcAft>
                          <a:spcPts val="0"/>
                        </a:spcAft>
                        <a:buNone/>
                      </a:pPr>
                      <a:r>
                        <a:rPr lang="en" sz="1100">
                          <a:latin typeface="Nunito"/>
                          <a:ea typeface="Nunito"/>
                          <a:cs typeface="Nunito"/>
                          <a:sym typeface="Nunito"/>
                        </a:rPr>
                        <a:t>Yes</a:t>
                      </a:r>
                      <a:endParaRPr sz="1100">
                        <a:latin typeface="Nunito"/>
                        <a:ea typeface="Nunito"/>
                        <a:cs typeface="Nunito"/>
                        <a:sym typeface="Nunito"/>
                      </a:endParaRPr>
                    </a:p>
                  </a:txBody>
                  <a:tcPr marL="91425" marR="91425" marT="91425" marB="91425">
                    <a:lnL w="9525" cap="flat" cmpd="sng">
                      <a:solidFill>
                        <a:srgbClr val="CCCCCC"/>
                      </a:solidFill>
                      <a:prstDash val="solid"/>
                      <a:round/>
                      <a:headEnd type="none" w="sm" len="sm"/>
                      <a:tailEnd type="none" w="sm" len="sm"/>
                    </a:lnL>
                  </a:tcPr>
                </a:tc>
                <a:extLst>
                  <a:ext uri="{0D108BD9-81ED-4DB2-BD59-A6C34878D82A}">
                    <a16:rowId xmlns:a16="http://schemas.microsoft.com/office/drawing/2014/main" val="10011"/>
                  </a:ext>
                </a:extLst>
              </a:tr>
              <a:tr h="335550">
                <a:tc>
                  <a:txBody>
                    <a:bodyPr/>
                    <a:lstStyle/>
                    <a:p>
                      <a:pPr marL="0" lvl="0" indent="0" algn="l" rtl="0">
                        <a:lnSpc>
                          <a:spcPct val="115000"/>
                        </a:lnSpc>
                        <a:spcBef>
                          <a:spcPts val="0"/>
                        </a:spcBef>
                        <a:spcAft>
                          <a:spcPts val="0"/>
                        </a:spcAft>
                        <a:buNone/>
                      </a:pPr>
                      <a:r>
                        <a:rPr lang="en" sz="1100">
                          <a:latin typeface="Nunito"/>
                          <a:ea typeface="Nunito"/>
                          <a:cs typeface="Nunito"/>
                          <a:sym typeface="Nunito"/>
                        </a:rPr>
                        <a:t>Procedure to take on and take off arm constraint</a:t>
                      </a:r>
                      <a:endParaRPr sz="1100">
                        <a:latin typeface="Nunito"/>
                        <a:ea typeface="Nunito"/>
                        <a:cs typeface="Nunito"/>
                        <a:sym typeface="Nunito"/>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Nunito"/>
                          <a:ea typeface="Nunito"/>
                          <a:cs typeface="Nunito"/>
                          <a:sym typeface="Nunito"/>
                        </a:rPr>
                        <a:t>No</a:t>
                      </a:r>
                      <a:endParaRPr sz="1100">
                        <a:latin typeface="Nunito"/>
                        <a:ea typeface="Nunito"/>
                        <a:cs typeface="Nunito"/>
                        <a:sym typeface="Nunito"/>
                      </a:endParaRPr>
                    </a:p>
                  </a:txBody>
                  <a:tcPr marL="91425" marR="9142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tcPr>
                </a:tc>
                <a:tc>
                  <a:txBody>
                    <a:bodyPr/>
                    <a:lstStyle/>
                    <a:p>
                      <a:pPr marL="0" lvl="0" indent="0" algn="l" rtl="0">
                        <a:spcBef>
                          <a:spcPts val="0"/>
                        </a:spcBef>
                        <a:spcAft>
                          <a:spcPts val="0"/>
                        </a:spcAft>
                        <a:buNone/>
                      </a:pPr>
                      <a:r>
                        <a:rPr lang="en" sz="1100">
                          <a:latin typeface="Nunito"/>
                          <a:ea typeface="Nunito"/>
                          <a:cs typeface="Nunito"/>
                          <a:sym typeface="Nunito"/>
                        </a:rPr>
                        <a:t>Yes</a:t>
                      </a:r>
                      <a:endParaRPr sz="1100">
                        <a:latin typeface="Nunito"/>
                        <a:ea typeface="Nunito"/>
                        <a:cs typeface="Nunito"/>
                        <a:sym typeface="Nunito"/>
                      </a:endParaRPr>
                    </a:p>
                  </a:txBody>
                  <a:tcPr marL="91425" marR="91425" marT="91425" marB="91425">
                    <a:lnL w="9525" cap="flat" cmpd="sng">
                      <a:solidFill>
                        <a:srgbClr val="CCCCCC"/>
                      </a:solidFill>
                      <a:prstDash val="solid"/>
                      <a:round/>
                      <a:headEnd type="none" w="sm" len="sm"/>
                      <a:tailEnd type="none" w="sm" len="sm"/>
                    </a:lnL>
                  </a:tcPr>
                </a:tc>
                <a:extLst>
                  <a:ext uri="{0D108BD9-81ED-4DB2-BD59-A6C34878D82A}">
                    <a16:rowId xmlns:a16="http://schemas.microsoft.com/office/drawing/2014/main" val="10012"/>
                  </a:ext>
                </a:extLst>
              </a:tr>
            </a:tbl>
          </a:graphicData>
        </a:graphic>
      </p:graphicFrame>
      <p:sp>
        <p:nvSpPr>
          <p:cNvPr id="2102" name="Google Shape;2102;p181">
            <a:hlinkClick r:id="rId3"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2106"/>
        <p:cNvGrpSpPr/>
        <p:nvPr/>
      </p:nvGrpSpPr>
      <p:grpSpPr>
        <a:xfrm>
          <a:off x="0" y="0"/>
          <a:ext cx="0" cy="0"/>
          <a:chOff x="0" y="0"/>
          <a:chExt cx="0" cy="0"/>
        </a:xfrm>
      </p:grpSpPr>
      <p:sp>
        <p:nvSpPr>
          <p:cNvPr id="2107" name="Google Shape;2107;p18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Survey Summary</a:t>
            </a:r>
            <a:endParaRPr/>
          </a:p>
        </p:txBody>
      </p:sp>
      <p:sp>
        <p:nvSpPr>
          <p:cNvPr id="2108" name="Google Shape;2108;p18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141</a:t>
            </a:fld>
            <a:endParaRPr/>
          </a:p>
        </p:txBody>
      </p:sp>
      <p:graphicFrame>
        <p:nvGraphicFramePr>
          <p:cNvPr id="2109" name="Google Shape;2109;p182"/>
          <p:cNvGraphicFramePr/>
          <p:nvPr/>
        </p:nvGraphicFramePr>
        <p:xfrm>
          <a:off x="144100" y="1017725"/>
          <a:ext cx="8855800" cy="1783080"/>
        </p:xfrm>
        <a:graphic>
          <a:graphicData uri="http://schemas.openxmlformats.org/drawingml/2006/table">
            <a:tbl>
              <a:tblPr>
                <a:noFill/>
                <a:tableStyleId>{33122EFE-3A88-4F2C-8FC1-B2E91DAECA11}</a:tableStyleId>
              </a:tblPr>
              <a:tblGrid>
                <a:gridCol w="336650">
                  <a:extLst>
                    <a:ext uri="{9D8B030D-6E8A-4147-A177-3AD203B41FA5}">
                      <a16:colId xmlns:a16="http://schemas.microsoft.com/office/drawing/2014/main" val="20000"/>
                    </a:ext>
                  </a:extLst>
                </a:gridCol>
                <a:gridCol w="1917050">
                  <a:extLst>
                    <a:ext uri="{9D8B030D-6E8A-4147-A177-3AD203B41FA5}">
                      <a16:colId xmlns:a16="http://schemas.microsoft.com/office/drawing/2014/main" val="20001"/>
                    </a:ext>
                  </a:extLst>
                </a:gridCol>
                <a:gridCol w="1879625">
                  <a:extLst>
                    <a:ext uri="{9D8B030D-6E8A-4147-A177-3AD203B41FA5}">
                      <a16:colId xmlns:a16="http://schemas.microsoft.com/office/drawing/2014/main" val="20002"/>
                    </a:ext>
                  </a:extLst>
                </a:gridCol>
                <a:gridCol w="1281150">
                  <a:extLst>
                    <a:ext uri="{9D8B030D-6E8A-4147-A177-3AD203B41FA5}">
                      <a16:colId xmlns:a16="http://schemas.microsoft.com/office/drawing/2014/main" val="20003"/>
                    </a:ext>
                  </a:extLst>
                </a:gridCol>
                <a:gridCol w="1281150">
                  <a:extLst>
                    <a:ext uri="{9D8B030D-6E8A-4147-A177-3AD203B41FA5}">
                      <a16:colId xmlns:a16="http://schemas.microsoft.com/office/drawing/2014/main" val="20004"/>
                    </a:ext>
                  </a:extLst>
                </a:gridCol>
                <a:gridCol w="1290500">
                  <a:extLst>
                    <a:ext uri="{9D8B030D-6E8A-4147-A177-3AD203B41FA5}">
                      <a16:colId xmlns:a16="http://schemas.microsoft.com/office/drawing/2014/main" val="20005"/>
                    </a:ext>
                  </a:extLst>
                </a:gridCol>
                <a:gridCol w="869675">
                  <a:extLst>
                    <a:ext uri="{9D8B030D-6E8A-4147-A177-3AD203B41FA5}">
                      <a16:colId xmlns:a16="http://schemas.microsoft.com/office/drawing/2014/main" val="20006"/>
                    </a:ext>
                  </a:extLst>
                </a:gridCol>
              </a:tblGrid>
              <a:tr h="333375">
                <a:tc>
                  <a:txBody>
                    <a:bodyPr/>
                    <a:lstStyle/>
                    <a:p>
                      <a:pPr marL="0" lvl="0" indent="0" algn="ctr" rtl="0">
                        <a:lnSpc>
                          <a:spcPct val="115000"/>
                        </a:lnSpc>
                        <a:spcBef>
                          <a:spcPts val="0"/>
                        </a:spcBef>
                        <a:spcAft>
                          <a:spcPts val="0"/>
                        </a:spcAft>
                        <a:buNone/>
                      </a:pPr>
                      <a:r>
                        <a:rPr lang="en" sz="1000" b="1">
                          <a:latin typeface="Nunito"/>
                          <a:ea typeface="Nunito"/>
                          <a:cs typeface="Nunito"/>
                          <a:sym typeface="Nunito"/>
                        </a:rPr>
                        <a:t>#</a:t>
                      </a:r>
                      <a:endParaRPr sz="1000" b="1">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4A7D6"/>
                    </a:solidFill>
                  </a:tcPr>
                </a:tc>
                <a:tc>
                  <a:txBody>
                    <a:bodyPr/>
                    <a:lstStyle/>
                    <a:p>
                      <a:pPr marL="0" lvl="0" indent="0" algn="ctr" rtl="0">
                        <a:lnSpc>
                          <a:spcPct val="115000"/>
                        </a:lnSpc>
                        <a:spcBef>
                          <a:spcPts val="0"/>
                        </a:spcBef>
                        <a:spcAft>
                          <a:spcPts val="0"/>
                        </a:spcAft>
                        <a:buNone/>
                      </a:pPr>
                      <a:r>
                        <a:rPr lang="en" sz="1000" b="1">
                          <a:latin typeface="Nunito"/>
                          <a:ea typeface="Nunito"/>
                          <a:cs typeface="Nunito"/>
                          <a:sym typeface="Nunito"/>
                        </a:rPr>
                        <a:t>Survey Title</a:t>
                      </a:r>
                      <a:endParaRPr sz="1000" b="1">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4A7D6"/>
                    </a:solidFill>
                  </a:tcPr>
                </a:tc>
                <a:tc>
                  <a:txBody>
                    <a:bodyPr/>
                    <a:lstStyle/>
                    <a:p>
                      <a:pPr marL="0" lvl="0" indent="0" algn="ctr" rtl="0">
                        <a:lnSpc>
                          <a:spcPct val="115000"/>
                        </a:lnSpc>
                        <a:spcBef>
                          <a:spcPts val="0"/>
                        </a:spcBef>
                        <a:spcAft>
                          <a:spcPts val="0"/>
                        </a:spcAft>
                        <a:buNone/>
                      </a:pPr>
                      <a:r>
                        <a:rPr lang="en" sz="1000" b="1" u="sng">
                          <a:solidFill>
                            <a:schemeClr val="hlink"/>
                          </a:solidFill>
                          <a:latin typeface="Nunito"/>
                          <a:ea typeface="Nunito"/>
                          <a:cs typeface="Nunito"/>
                          <a:sym typeface="Nunito"/>
                          <a:hlinkClick r:id="rId3"/>
                        </a:rPr>
                        <a:t>Verification / Validation Case</a:t>
                      </a:r>
                      <a:endParaRPr sz="1000" b="1" u="sng">
                        <a:solidFill>
                          <a:schemeClr val="hlink"/>
                        </a:solidFill>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4A7D6"/>
                    </a:solidFill>
                  </a:tcPr>
                </a:tc>
                <a:tc>
                  <a:txBody>
                    <a:bodyPr/>
                    <a:lstStyle/>
                    <a:p>
                      <a:pPr marL="0" lvl="0" indent="0" algn="ctr" rtl="0">
                        <a:lnSpc>
                          <a:spcPct val="115000"/>
                        </a:lnSpc>
                        <a:spcBef>
                          <a:spcPts val="0"/>
                        </a:spcBef>
                        <a:spcAft>
                          <a:spcPts val="0"/>
                        </a:spcAft>
                        <a:buNone/>
                      </a:pPr>
                      <a:r>
                        <a:rPr lang="en" sz="1000" b="1">
                          <a:latin typeface="Nunito"/>
                          <a:ea typeface="Nunito"/>
                          <a:cs typeface="Nunito"/>
                          <a:sym typeface="Nunito"/>
                        </a:rPr>
                        <a:t>Timing</a:t>
                      </a:r>
                      <a:endParaRPr sz="1000" b="1">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4A7D6"/>
                    </a:solidFill>
                  </a:tcPr>
                </a:tc>
                <a:tc>
                  <a:txBody>
                    <a:bodyPr/>
                    <a:lstStyle/>
                    <a:p>
                      <a:pPr marL="0" lvl="0" indent="0" algn="ctr" rtl="0">
                        <a:lnSpc>
                          <a:spcPct val="115000"/>
                        </a:lnSpc>
                        <a:spcBef>
                          <a:spcPts val="0"/>
                        </a:spcBef>
                        <a:spcAft>
                          <a:spcPts val="0"/>
                        </a:spcAft>
                        <a:buNone/>
                      </a:pPr>
                      <a:r>
                        <a:rPr lang="en" sz="1000" b="1">
                          <a:latin typeface="Nunito"/>
                          <a:ea typeface="Nunito"/>
                          <a:cs typeface="Nunito"/>
                          <a:sym typeface="Nunito"/>
                        </a:rPr>
                        <a:t>Planned Date of Test</a:t>
                      </a:r>
                      <a:endParaRPr sz="1000" b="1">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4A7D6"/>
                    </a:solidFill>
                  </a:tcPr>
                </a:tc>
                <a:tc>
                  <a:txBody>
                    <a:bodyPr/>
                    <a:lstStyle/>
                    <a:p>
                      <a:pPr marL="0" lvl="0" indent="0" algn="ctr" rtl="0">
                        <a:lnSpc>
                          <a:spcPct val="115000"/>
                        </a:lnSpc>
                        <a:spcBef>
                          <a:spcPts val="0"/>
                        </a:spcBef>
                        <a:spcAft>
                          <a:spcPts val="0"/>
                        </a:spcAft>
                        <a:buNone/>
                      </a:pPr>
                      <a:r>
                        <a:rPr lang="en" sz="1000" b="1">
                          <a:latin typeface="Nunito"/>
                          <a:ea typeface="Nunito"/>
                          <a:cs typeface="Nunito"/>
                          <a:sym typeface="Nunito"/>
                        </a:rPr>
                        <a:t>Location of Test</a:t>
                      </a:r>
                      <a:endParaRPr sz="1000" b="1">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4A7D6"/>
                    </a:solidFill>
                  </a:tcPr>
                </a:tc>
                <a:tc>
                  <a:txBody>
                    <a:bodyPr/>
                    <a:lstStyle/>
                    <a:p>
                      <a:pPr marL="0" lvl="0" indent="0" algn="ctr" rtl="0">
                        <a:lnSpc>
                          <a:spcPct val="115000"/>
                        </a:lnSpc>
                        <a:spcBef>
                          <a:spcPts val="0"/>
                        </a:spcBef>
                        <a:spcAft>
                          <a:spcPts val="0"/>
                        </a:spcAft>
                        <a:buNone/>
                      </a:pPr>
                      <a:r>
                        <a:rPr lang="en" sz="1000" b="1">
                          <a:latin typeface="Nunito"/>
                          <a:ea typeface="Nunito"/>
                          <a:cs typeface="Nunito"/>
                          <a:sym typeface="Nunito"/>
                        </a:rPr>
                        <a:t>Expected Duration</a:t>
                      </a:r>
                      <a:endParaRPr sz="1000" b="1">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4A7D6"/>
                    </a:solidFill>
                  </a:tcPr>
                </a:tc>
                <a:extLst>
                  <a:ext uri="{0D108BD9-81ED-4DB2-BD59-A6C34878D82A}">
                    <a16:rowId xmlns:a16="http://schemas.microsoft.com/office/drawing/2014/main" val="10000"/>
                  </a:ext>
                </a:extLst>
              </a:tr>
              <a:tr h="200025">
                <a:tc>
                  <a:txBody>
                    <a:bodyPr/>
                    <a:lstStyle/>
                    <a:p>
                      <a:pPr marL="0" lvl="0" indent="0" algn="r" rtl="0">
                        <a:lnSpc>
                          <a:spcPct val="115000"/>
                        </a:lnSpc>
                        <a:spcBef>
                          <a:spcPts val="0"/>
                        </a:spcBef>
                        <a:spcAft>
                          <a:spcPts val="0"/>
                        </a:spcAft>
                        <a:buNone/>
                      </a:pPr>
                      <a:r>
                        <a:rPr lang="en" sz="1000">
                          <a:latin typeface="Nunito"/>
                          <a:ea typeface="Nunito"/>
                          <a:cs typeface="Nunito"/>
                          <a:sym typeface="Nunito"/>
                        </a:rPr>
                        <a:t>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Corlett-Bishop Discomfort Scale</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Physical Tools</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During use</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Senior Projects Room</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1 hour</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200025">
                <a:tc>
                  <a:txBody>
                    <a:bodyPr/>
                    <a:lstStyle/>
                    <a:p>
                      <a:pPr marL="0" lvl="0" indent="0" algn="r" rtl="0">
                        <a:lnSpc>
                          <a:spcPct val="115000"/>
                        </a:lnSpc>
                        <a:spcBef>
                          <a:spcPts val="0"/>
                        </a:spcBef>
                        <a:spcAft>
                          <a:spcPts val="0"/>
                        </a:spcAft>
                        <a:buNone/>
                      </a:pPr>
                      <a:r>
                        <a:rPr lang="en" sz="1000">
                          <a:latin typeface="Nunito"/>
                          <a:ea typeface="Nunito"/>
                          <a:cs typeface="Nunito"/>
                          <a:sym typeface="Nunito"/>
                        </a:rPr>
                        <a:t>2</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Corlett-Bishop Discomfort Scale</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Mobility Constraint Comfort</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Before, during use, after use </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Senior Projects Room</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1 hour</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333375">
                <a:tc>
                  <a:txBody>
                    <a:bodyPr/>
                    <a:lstStyle/>
                    <a:p>
                      <a:pPr marL="0" lvl="0" indent="0" algn="r" rtl="0">
                        <a:lnSpc>
                          <a:spcPct val="115000"/>
                        </a:lnSpc>
                        <a:spcBef>
                          <a:spcPts val="0"/>
                        </a:spcBef>
                        <a:spcAft>
                          <a:spcPts val="0"/>
                        </a:spcAft>
                        <a:buNone/>
                      </a:pPr>
                      <a:r>
                        <a:rPr lang="en" sz="1000">
                          <a:latin typeface="Nunito"/>
                          <a:ea typeface="Nunito"/>
                          <a:cs typeface="Nunito"/>
                          <a:sym typeface="Nunito"/>
                        </a:rPr>
                        <a:t>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Motion Sickness Susceptibility Questionnaire (MSSQ)</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User Safety, Motion Sickness</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Nunito"/>
                          <a:ea typeface="Nunito"/>
                          <a:cs typeface="Nunito"/>
                          <a:sym typeface="Nunito"/>
                        </a:rPr>
                        <a:t>Before testing</a:t>
                      </a:r>
                      <a:endParaRPr sz="11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Senior Projects Room</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1 hour</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333375">
                <a:tc>
                  <a:txBody>
                    <a:bodyPr/>
                    <a:lstStyle/>
                    <a:p>
                      <a:pPr marL="0" lvl="0" indent="0" algn="r" rtl="0">
                        <a:lnSpc>
                          <a:spcPct val="115000"/>
                        </a:lnSpc>
                        <a:spcBef>
                          <a:spcPts val="0"/>
                        </a:spcBef>
                        <a:spcAft>
                          <a:spcPts val="0"/>
                        </a:spcAft>
                        <a:buNone/>
                      </a:pPr>
                      <a:r>
                        <a:rPr lang="en" sz="1000">
                          <a:latin typeface="Nunito"/>
                          <a:ea typeface="Nunito"/>
                          <a:cs typeface="Nunito"/>
                          <a:sym typeface="Nunito"/>
                        </a:rPr>
                        <a:t>4</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Simulator Sickness Questionnaire (SSQ)</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Nunito"/>
                          <a:ea typeface="Nunito"/>
                          <a:cs typeface="Nunito"/>
                          <a:sym typeface="Nunito"/>
                        </a:rPr>
                        <a:t>User Safety, Motion Sickness</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Nunito"/>
                          <a:ea typeface="Nunito"/>
                          <a:cs typeface="Nunito"/>
                          <a:sym typeface="Nunito"/>
                        </a:rPr>
                        <a:t>During simulation</a:t>
                      </a:r>
                      <a:endParaRPr sz="11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Senior Projects Room</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1 hour</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110" name="Google Shape;2110;p182"/>
          <p:cNvSpPr/>
          <p:nvPr/>
        </p:nvSpPr>
        <p:spPr>
          <a:xfrm>
            <a:off x="311700" y="3123875"/>
            <a:ext cx="2775300" cy="1727700"/>
          </a:xfrm>
          <a:prstGeom prst="roundRect">
            <a:avLst>
              <a:gd name="adj" fmla="val 16667"/>
            </a:avLst>
          </a:prstGeom>
          <a:solidFill>
            <a:srgbClr val="E3AC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Nunito"/>
                <a:ea typeface="Nunito"/>
                <a:cs typeface="Nunito"/>
                <a:sym typeface="Nunito"/>
              </a:rPr>
              <a:t>Corlett-Bishop Discomfort Scale</a:t>
            </a:r>
            <a:endParaRPr b="1">
              <a:latin typeface="Nunito"/>
              <a:ea typeface="Nunito"/>
              <a:cs typeface="Nunito"/>
              <a:sym typeface="Nunito"/>
            </a:endParaRPr>
          </a:p>
          <a:p>
            <a:pPr marL="457200" lvl="0" indent="-317500" algn="l" rtl="0">
              <a:spcBef>
                <a:spcPts val="0"/>
              </a:spcBef>
              <a:spcAft>
                <a:spcPts val="0"/>
              </a:spcAft>
              <a:buSzPts val="1400"/>
              <a:buFont typeface="Nunito"/>
              <a:buChar char="●"/>
            </a:pPr>
            <a:r>
              <a:rPr lang="en">
                <a:latin typeface="Nunito"/>
                <a:ea typeface="Nunito"/>
                <a:cs typeface="Nunito"/>
                <a:sym typeface="Nunito"/>
              </a:rPr>
              <a:t>Two 1-10 Scale Questions</a:t>
            </a:r>
            <a:endParaRPr>
              <a:latin typeface="Nunito"/>
              <a:ea typeface="Nunito"/>
              <a:cs typeface="Nunito"/>
              <a:sym typeface="Nunito"/>
            </a:endParaRPr>
          </a:p>
          <a:p>
            <a:pPr marL="457200" lvl="0" indent="-317500" algn="l" rtl="0">
              <a:spcBef>
                <a:spcPts val="1000"/>
              </a:spcBef>
              <a:spcAft>
                <a:spcPts val="0"/>
              </a:spcAft>
              <a:buSzPts val="1400"/>
              <a:buFont typeface="Nunito"/>
              <a:buChar char="●"/>
            </a:pPr>
            <a:r>
              <a:rPr lang="en">
                <a:latin typeface="Nunito"/>
                <a:ea typeface="Nunito"/>
                <a:cs typeface="Nunito"/>
                <a:sym typeface="Nunito"/>
              </a:rPr>
              <a:t>Discomfort, Control</a:t>
            </a:r>
            <a:endParaRPr>
              <a:latin typeface="Nunito"/>
              <a:ea typeface="Nunito"/>
              <a:cs typeface="Nunito"/>
              <a:sym typeface="Nunito"/>
            </a:endParaRPr>
          </a:p>
          <a:p>
            <a:pPr marL="457200" lvl="0" indent="-317500" algn="l" rtl="0">
              <a:spcBef>
                <a:spcPts val="1000"/>
              </a:spcBef>
              <a:spcAft>
                <a:spcPts val="1000"/>
              </a:spcAft>
              <a:buSzPts val="1400"/>
              <a:buFont typeface="Nunito"/>
              <a:buChar char="●"/>
            </a:pPr>
            <a:r>
              <a:rPr lang="en">
                <a:latin typeface="Nunito"/>
                <a:ea typeface="Nunito"/>
                <a:cs typeface="Nunito"/>
                <a:sym typeface="Nunito"/>
              </a:rPr>
              <a:t>Used by Dr. Anderson</a:t>
            </a:r>
            <a:endParaRPr>
              <a:latin typeface="Nunito"/>
              <a:ea typeface="Nunito"/>
              <a:cs typeface="Nunito"/>
              <a:sym typeface="Nunito"/>
            </a:endParaRPr>
          </a:p>
        </p:txBody>
      </p:sp>
      <p:sp>
        <p:nvSpPr>
          <p:cNvPr id="2111" name="Google Shape;2111;p182"/>
          <p:cNvSpPr/>
          <p:nvPr/>
        </p:nvSpPr>
        <p:spPr>
          <a:xfrm>
            <a:off x="3184350" y="3123875"/>
            <a:ext cx="2775300" cy="17277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Nunito"/>
                <a:ea typeface="Nunito"/>
                <a:cs typeface="Nunito"/>
                <a:sym typeface="Nunito"/>
              </a:rPr>
              <a:t>MSSQ</a:t>
            </a:r>
            <a:endParaRPr b="1">
              <a:latin typeface="Nunito"/>
              <a:ea typeface="Nunito"/>
              <a:cs typeface="Nunito"/>
              <a:sym typeface="Nunito"/>
            </a:endParaRPr>
          </a:p>
          <a:p>
            <a:pPr marL="457200" lvl="0" indent="-317500" algn="l" rtl="0">
              <a:spcBef>
                <a:spcPts val="0"/>
              </a:spcBef>
              <a:spcAft>
                <a:spcPts val="0"/>
              </a:spcAft>
              <a:buSzPts val="1400"/>
              <a:buFont typeface="Nunito"/>
              <a:buChar char="●"/>
            </a:pPr>
            <a:r>
              <a:rPr lang="en">
                <a:latin typeface="Nunito"/>
                <a:ea typeface="Nunito"/>
                <a:cs typeface="Nunito"/>
                <a:sym typeface="Nunito"/>
              </a:rPr>
              <a:t>Several 0-3 Questions</a:t>
            </a:r>
            <a:endParaRPr>
              <a:latin typeface="Nunito"/>
              <a:ea typeface="Nunito"/>
              <a:cs typeface="Nunito"/>
              <a:sym typeface="Nunito"/>
            </a:endParaRPr>
          </a:p>
          <a:p>
            <a:pPr marL="457200" lvl="0" indent="-317500" algn="l" rtl="0">
              <a:spcBef>
                <a:spcPts val="1000"/>
              </a:spcBef>
              <a:spcAft>
                <a:spcPts val="0"/>
              </a:spcAft>
              <a:buSzPts val="1400"/>
              <a:buFont typeface="Nunito"/>
              <a:buChar char="●"/>
            </a:pPr>
            <a:r>
              <a:rPr lang="en">
                <a:latin typeface="Nunito"/>
                <a:ea typeface="Nunito"/>
                <a:cs typeface="Nunito"/>
                <a:sym typeface="Nunito"/>
              </a:rPr>
              <a:t>Recent versus historical motion sickness in different scenarios</a:t>
            </a:r>
            <a:endParaRPr>
              <a:latin typeface="Nunito"/>
              <a:ea typeface="Nunito"/>
              <a:cs typeface="Nunito"/>
              <a:sym typeface="Nunito"/>
            </a:endParaRPr>
          </a:p>
          <a:p>
            <a:pPr marL="457200" lvl="0" indent="-317500" algn="l" rtl="0">
              <a:spcBef>
                <a:spcPts val="1000"/>
              </a:spcBef>
              <a:spcAft>
                <a:spcPts val="1000"/>
              </a:spcAft>
              <a:buSzPts val="1400"/>
              <a:buFont typeface="Nunito"/>
              <a:buChar char="●"/>
            </a:pPr>
            <a:r>
              <a:rPr lang="en">
                <a:latin typeface="Nunito"/>
                <a:ea typeface="Nunito"/>
                <a:cs typeface="Nunito"/>
                <a:sym typeface="Nunito"/>
              </a:rPr>
              <a:t>Used by Dr. Clark</a:t>
            </a:r>
            <a:endParaRPr>
              <a:latin typeface="Nunito"/>
              <a:ea typeface="Nunito"/>
              <a:cs typeface="Nunito"/>
              <a:sym typeface="Nunito"/>
            </a:endParaRPr>
          </a:p>
        </p:txBody>
      </p:sp>
      <p:sp>
        <p:nvSpPr>
          <p:cNvPr id="2112" name="Google Shape;2112;p182"/>
          <p:cNvSpPr/>
          <p:nvPr/>
        </p:nvSpPr>
        <p:spPr>
          <a:xfrm>
            <a:off x="6057000" y="3123750"/>
            <a:ext cx="2775300" cy="17277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Nunito"/>
                <a:ea typeface="Nunito"/>
                <a:cs typeface="Nunito"/>
                <a:sym typeface="Nunito"/>
              </a:rPr>
              <a:t>SSQ</a:t>
            </a:r>
            <a:endParaRPr b="1">
              <a:latin typeface="Nunito"/>
              <a:ea typeface="Nunito"/>
              <a:cs typeface="Nunito"/>
              <a:sym typeface="Nunito"/>
            </a:endParaRPr>
          </a:p>
          <a:p>
            <a:pPr marL="457200" lvl="0" indent="-317500" algn="l" rtl="0">
              <a:spcBef>
                <a:spcPts val="0"/>
              </a:spcBef>
              <a:spcAft>
                <a:spcPts val="0"/>
              </a:spcAft>
              <a:buSzPts val="1400"/>
              <a:buFont typeface="Nunito"/>
              <a:buChar char="●"/>
            </a:pPr>
            <a:r>
              <a:rPr lang="en" b="1">
                <a:latin typeface="Nunito"/>
                <a:ea typeface="Nunito"/>
                <a:cs typeface="Nunito"/>
                <a:sym typeface="Nunito"/>
              </a:rPr>
              <a:t> </a:t>
            </a:r>
            <a:r>
              <a:rPr lang="en">
                <a:latin typeface="Nunito"/>
                <a:ea typeface="Nunito"/>
                <a:cs typeface="Nunito"/>
                <a:sym typeface="Nunito"/>
              </a:rPr>
              <a:t>Long and short form</a:t>
            </a:r>
            <a:endParaRPr>
              <a:latin typeface="Nunito"/>
              <a:ea typeface="Nunito"/>
              <a:cs typeface="Nunito"/>
              <a:sym typeface="Nunito"/>
            </a:endParaRPr>
          </a:p>
          <a:p>
            <a:pPr marL="457200" lvl="0" indent="-317500" algn="l" rtl="0">
              <a:spcBef>
                <a:spcPts val="1000"/>
              </a:spcBef>
              <a:spcAft>
                <a:spcPts val="0"/>
              </a:spcAft>
              <a:buSzPts val="1400"/>
              <a:buFont typeface="Nunito"/>
              <a:buChar char="●"/>
            </a:pPr>
            <a:r>
              <a:rPr lang="en">
                <a:latin typeface="Nunito"/>
                <a:ea typeface="Nunito"/>
                <a:cs typeface="Nunito"/>
                <a:sym typeface="Nunito"/>
              </a:rPr>
              <a:t>16 questions (long)</a:t>
            </a:r>
            <a:endParaRPr>
              <a:latin typeface="Nunito"/>
              <a:ea typeface="Nunito"/>
              <a:cs typeface="Nunito"/>
              <a:sym typeface="Nunito"/>
            </a:endParaRPr>
          </a:p>
          <a:p>
            <a:pPr marL="457200" lvl="0" indent="-317500" algn="l" rtl="0">
              <a:spcBef>
                <a:spcPts val="1000"/>
              </a:spcBef>
              <a:spcAft>
                <a:spcPts val="1000"/>
              </a:spcAft>
              <a:buSzPts val="1400"/>
              <a:buFont typeface="Nunito"/>
              <a:buChar char="●"/>
            </a:pPr>
            <a:r>
              <a:rPr lang="en">
                <a:latin typeface="Nunito"/>
                <a:ea typeface="Nunito"/>
                <a:cs typeface="Nunito"/>
                <a:sym typeface="Nunito"/>
              </a:rPr>
              <a:t>Based on MSQ, plenty of use in VR studies (incl. with Dr. Clark)</a:t>
            </a:r>
            <a:endParaRPr>
              <a:latin typeface="Nunito"/>
              <a:ea typeface="Nunito"/>
              <a:cs typeface="Nunito"/>
              <a:sym typeface="Nunito"/>
            </a:endParaRPr>
          </a:p>
        </p:txBody>
      </p:sp>
      <p:sp>
        <p:nvSpPr>
          <p:cNvPr id="2113" name="Google Shape;2113;p182">
            <a:hlinkClick r:id="rId4"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2117"/>
        <p:cNvGrpSpPr/>
        <p:nvPr/>
      </p:nvGrpSpPr>
      <p:grpSpPr>
        <a:xfrm>
          <a:off x="0" y="0"/>
          <a:ext cx="0" cy="0"/>
          <a:chOff x="0" y="0"/>
          <a:chExt cx="0" cy="0"/>
        </a:xfrm>
      </p:grpSpPr>
      <p:pic>
        <p:nvPicPr>
          <p:cNvPr id="2118" name="Google Shape;2118;p18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679575" y="684700"/>
            <a:ext cx="3256250" cy="4458800"/>
          </a:xfrm>
          <a:prstGeom prst="rect">
            <a:avLst/>
          </a:prstGeom>
          <a:noFill/>
          <a:ln>
            <a:noFill/>
          </a:ln>
        </p:spPr>
      </p:pic>
      <p:sp>
        <p:nvSpPr>
          <p:cNvPr id="2119" name="Google Shape;2119;p18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Simulator Sickness Questionnaire - SSQ</a:t>
            </a:r>
            <a:endParaRPr/>
          </a:p>
        </p:txBody>
      </p:sp>
      <p:sp>
        <p:nvSpPr>
          <p:cNvPr id="2120" name="Google Shape;2120;p183"/>
          <p:cNvSpPr txBox="1">
            <a:spLocks noGrp="1"/>
          </p:cNvSpPr>
          <p:nvPr>
            <p:ph type="body" idx="1"/>
          </p:nvPr>
        </p:nvSpPr>
        <p:spPr>
          <a:xfrm>
            <a:off x="311700" y="1152475"/>
            <a:ext cx="5159700" cy="3416400"/>
          </a:xfrm>
          <a:prstGeom prst="rect">
            <a:avLst/>
          </a:prstGeom>
        </p:spPr>
        <p:txBody>
          <a:bodyPr spcFirstLastPara="1" wrap="square" lIns="91425" tIns="91425" rIns="91425" bIns="91425" anchor="t" anchorCtr="0">
            <a:normAutofit lnSpcReduction="10000"/>
          </a:bodyPr>
          <a:lstStyle/>
          <a:p>
            <a:pPr marL="457200" lvl="0" indent="-325755" algn="l" rtl="0">
              <a:spcBef>
                <a:spcPts val="0"/>
              </a:spcBef>
              <a:spcAft>
                <a:spcPts val="0"/>
              </a:spcAft>
              <a:buSzPct val="100000"/>
              <a:buChar char="●"/>
            </a:pPr>
            <a:r>
              <a:rPr lang="en"/>
              <a:t>Designed by Kennedy et. al</a:t>
            </a:r>
            <a:r>
              <a:rPr lang="en" baseline="30000"/>
              <a:t>1</a:t>
            </a:r>
            <a:r>
              <a:rPr lang="en"/>
              <a:t>, based off of the Motion Sickness Questionnaire (28 questions) reduced to 16 questions</a:t>
            </a:r>
            <a:endParaRPr baseline="30000"/>
          </a:p>
          <a:p>
            <a:pPr marL="914400" lvl="1" indent="-304165" algn="l" rtl="0">
              <a:spcBef>
                <a:spcPts val="0"/>
              </a:spcBef>
              <a:spcAft>
                <a:spcPts val="0"/>
              </a:spcAft>
              <a:buSzPct val="100000"/>
              <a:buChar char="○"/>
            </a:pPr>
            <a:r>
              <a:rPr lang="en"/>
              <a:t>4-point Likert Scale</a:t>
            </a:r>
            <a:endParaRPr/>
          </a:p>
          <a:p>
            <a:pPr marL="457200" lvl="0" indent="-325755" algn="l" rtl="0">
              <a:spcBef>
                <a:spcPts val="0"/>
              </a:spcBef>
              <a:spcAft>
                <a:spcPts val="0"/>
              </a:spcAft>
              <a:buSzPct val="100000"/>
              <a:buChar char="●"/>
            </a:pPr>
            <a:r>
              <a:rPr lang="en"/>
              <a:t>Used in various motion sickness, VR sickness/cybersickness studies</a:t>
            </a:r>
            <a:r>
              <a:rPr lang="en" baseline="30000"/>
              <a:t>2</a:t>
            </a:r>
            <a:endParaRPr/>
          </a:p>
          <a:p>
            <a:pPr marL="457200" lvl="0" indent="-325755" algn="l" rtl="0">
              <a:spcBef>
                <a:spcPts val="0"/>
              </a:spcBef>
              <a:spcAft>
                <a:spcPts val="0"/>
              </a:spcAft>
              <a:buSzPct val="100000"/>
              <a:buChar char="●"/>
            </a:pPr>
            <a:r>
              <a:rPr lang="en"/>
              <a:t>Typically look at difference in pre- and post- test scores</a:t>
            </a:r>
            <a:endParaRPr/>
          </a:p>
          <a:p>
            <a:pPr marL="457200" lvl="0" indent="-325755" algn="l" rtl="0">
              <a:spcBef>
                <a:spcPts val="0"/>
              </a:spcBef>
              <a:spcAft>
                <a:spcPts val="0"/>
              </a:spcAft>
              <a:buSzPct val="100000"/>
              <a:buChar char="●"/>
            </a:pPr>
            <a:r>
              <a:rPr lang="en"/>
              <a:t>Maximum score 300, 3 categories (Nausea, Oculomotor, and Disorientation)</a:t>
            </a:r>
            <a:endParaRPr/>
          </a:p>
          <a:p>
            <a:pPr marL="457200" lvl="0" indent="-325755" algn="l" rtl="0">
              <a:spcBef>
                <a:spcPts val="0"/>
              </a:spcBef>
              <a:spcAft>
                <a:spcPts val="0"/>
              </a:spcAft>
              <a:buSzPct val="100000"/>
              <a:buChar char="●"/>
            </a:pPr>
            <a:r>
              <a:rPr lang="en"/>
              <a:t>SSQ Motion Sickness Indicators:</a:t>
            </a:r>
            <a:r>
              <a:rPr lang="en" baseline="30000"/>
              <a:t>3</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
        <p:nvSpPr>
          <p:cNvPr id="2121" name="Google Shape;2121;p18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142</a:t>
            </a:fld>
            <a:endParaRPr/>
          </a:p>
        </p:txBody>
      </p:sp>
      <p:pic>
        <p:nvPicPr>
          <p:cNvPr id="2122" name="Google Shape;2122;p18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963700" y="3680897"/>
            <a:ext cx="4326500" cy="1321600"/>
          </a:xfrm>
          <a:prstGeom prst="rect">
            <a:avLst/>
          </a:prstGeom>
          <a:noFill/>
          <a:ln>
            <a:noFill/>
          </a:ln>
        </p:spPr>
      </p:pic>
      <p:sp>
        <p:nvSpPr>
          <p:cNvPr id="2123" name="Google Shape;2123;p183">
            <a:hlinkClick r:id="rId5"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2127"/>
        <p:cNvGrpSpPr/>
        <p:nvPr/>
      </p:nvGrpSpPr>
      <p:grpSpPr>
        <a:xfrm>
          <a:off x="0" y="0"/>
          <a:ext cx="0" cy="0"/>
          <a:chOff x="0" y="0"/>
          <a:chExt cx="0" cy="0"/>
        </a:xfrm>
      </p:grpSpPr>
      <p:sp>
        <p:nvSpPr>
          <p:cNvPr id="2128" name="Google Shape;2128;p18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SSQ References</a:t>
            </a:r>
            <a:endParaRPr/>
          </a:p>
          <a:p>
            <a:pPr marL="0" lvl="0" indent="0" algn="l" rtl="0">
              <a:spcBef>
                <a:spcPts val="0"/>
              </a:spcBef>
              <a:spcAft>
                <a:spcPts val="0"/>
              </a:spcAft>
              <a:buNone/>
            </a:pPr>
            <a:endParaRPr/>
          </a:p>
        </p:txBody>
      </p:sp>
      <p:sp>
        <p:nvSpPr>
          <p:cNvPr id="2129" name="Google Shape;2129;p18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61111"/>
              <a:buFont typeface="Arial"/>
              <a:buNone/>
            </a:pPr>
            <a:r>
              <a:rPr lang="en" baseline="30000"/>
              <a:t>1</a:t>
            </a:r>
            <a:r>
              <a:rPr lang="en"/>
              <a:t>Kennedy, R. S., Lane, N. E., Berbaum, K. S., &amp; Lilienthal, M. G. (1993). Simulator sickness questionnaire: An enhanced method for quantifying simulator sickness. The international journal of aviation psychology, 3(3), 203-220.</a:t>
            </a:r>
            <a:endParaRPr/>
          </a:p>
          <a:p>
            <a:pPr marL="0" lvl="0" indent="0" algn="l" rtl="0">
              <a:spcBef>
                <a:spcPts val="1200"/>
              </a:spcBef>
              <a:spcAft>
                <a:spcPts val="0"/>
              </a:spcAft>
              <a:buNone/>
            </a:pPr>
            <a:r>
              <a:rPr lang="en" baseline="30000"/>
              <a:t>2</a:t>
            </a:r>
            <a:r>
              <a:rPr lang="en"/>
              <a:t>Kourtesis, P., Linnell, J., Amir, R., Argelaguet, F., &amp; MacPherson, S. E. (2023, March). Cybersickness in Virtual Reality Questionnaire (CSQ-VR): A Validation and Comparison against SSQ and VRSQ. In Virtual Worlds (Vol. 2, No. 1, pp. 16-35). Multidisciplinary Digital Publishing Institute.</a:t>
            </a:r>
            <a:endParaRPr/>
          </a:p>
          <a:p>
            <a:pPr marL="0" lvl="0" indent="0" algn="l" rtl="0">
              <a:spcBef>
                <a:spcPts val="1200"/>
              </a:spcBef>
              <a:spcAft>
                <a:spcPts val="0"/>
              </a:spcAft>
              <a:buClr>
                <a:schemeClr val="dk1"/>
              </a:buClr>
              <a:buSzPct val="61111"/>
              <a:buFont typeface="Arial"/>
              <a:buNone/>
            </a:pPr>
            <a:r>
              <a:rPr lang="en" baseline="30000"/>
              <a:t>3</a:t>
            </a:r>
            <a:r>
              <a:rPr lang="en"/>
              <a:t>Kennedy, R., Drexler, J., Compton, D., Stanney, K., Lanham, D., &amp; Harm, D. (2003). Conﬁgural scoring of simulator sickness, cybersickness and space adaptation syndrome: similarities and differences. Virtual and adaptive environments: Applications, implications, and human performance issues, 247.</a:t>
            </a:r>
            <a:endParaRPr/>
          </a:p>
          <a:p>
            <a:pPr marL="0" lvl="0" indent="0" algn="l" rtl="0">
              <a:spcBef>
                <a:spcPts val="1200"/>
              </a:spcBef>
              <a:spcAft>
                <a:spcPts val="0"/>
              </a:spcAft>
              <a:buClr>
                <a:schemeClr val="dk1"/>
              </a:buClr>
              <a:buSzPct val="61111"/>
              <a:buFont typeface="Arial"/>
              <a:buNone/>
            </a:pPr>
            <a:endParaRPr/>
          </a:p>
          <a:p>
            <a:pPr marL="0" lvl="0" indent="0" algn="l" rtl="0">
              <a:spcBef>
                <a:spcPts val="1200"/>
              </a:spcBef>
              <a:spcAft>
                <a:spcPts val="1200"/>
              </a:spcAft>
              <a:buNone/>
            </a:pPr>
            <a:endParaRPr/>
          </a:p>
        </p:txBody>
      </p:sp>
      <p:sp>
        <p:nvSpPr>
          <p:cNvPr id="2130" name="Google Shape;2130;p18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143</a:t>
            </a:fld>
            <a:endParaRPr/>
          </a:p>
        </p:txBody>
      </p:sp>
      <p:sp>
        <p:nvSpPr>
          <p:cNvPr id="2131" name="Google Shape;2131;p184">
            <a:hlinkClick r:id="rId3"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2135"/>
        <p:cNvGrpSpPr/>
        <p:nvPr/>
      </p:nvGrpSpPr>
      <p:grpSpPr>
        <a:xfrm>
          <a:off x="0" y="0"/>
          <a:ext cx="0" cy="0"/>
          <a:chOff x="0" y="0"/>
          <a:chExt cx="0" cy="0"/>
        </a:xfrm>
      </p:grpSpPr>
      <p:sp>
        <p:nvSpPr>
          <p:cNvPr id="2136" name="Google Shape;2136;p18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latin typeface="Nunito"/>
                <a:ea typeface="Nunito"/>
                <a:cs typeface="Nunito"/>
                <a:sym typeface="Nunito"/>
              </a:rPr>
              <a:t>User Safety Considerations for Verification + Validation</a:t>
            </a:r>
            <a:endParaRPr>
              <a:latin typeface="Nunito"/>
              <a:ea typeface="Nunito"/>
              <a:cs typeface="Nunito"/>
              <a:sym typeface="Nunito"/>
            </a:endParaRPr>
          </a:p>
        </p:txBody>
      </p:sp>
      <p:graphicFrame>
        <p:nvGraphicFramePr>
          <p:cNvPr id="2137" name="Google Shape;2137;p185"/>
          <p:cNvGraphicFramePr/>
          <p:nvPr/>
        </p:nvGraphicFramePr>
        <p:xfrm>
          <a:off x="271988" y="1017735"/>
          <a:ext cx="8600025" cy="3872730"/>
        </p:xfrm>
        <a:graphic>
          <a:graphicData uri="http://schemas.openxmlformats.org/drawingml/2006/table">
            <a:tbl>
              <a:tblPr>
                <a:noFill/>
                <a:tableStyleId>{729BDF9F-D1CB-4749-BC5B-06938FECBF3C}</a:tableStyleId>
              </a:tblPr>
              <a:tblGrid>
                <a:gridCol w="1705000">
                  <a:extLst>
                    <a:ext uri="{9D8B030D-6E8A-4147-A177-3AD203B41FA5}">
                      <a16:colId xmlns:a16="http://schemas.microsoft.com/office/drawing/2014/main" val="20000"/>
                    </a:ext>
                  </a:extLst>
                </a:gridCol>
                <a:gridCol w="2303750">
                  <a:extLst>
                    <a:ext uri="{9D8B030D-6E8A-4147-A177-3AD203B41FA5}">
                      <a16:colId xmlns:a16="http://schemas.microsoft.com/office/drawing/2014/main" val="20001"/>
                    </a:ext>
                  </a:extLst>
                </a:gridCol>
                <a:gridCol w="4591275">
                  <a:extLst>
                    <a:ext uri="{9D8B030D-6E8A-4147-A177-3AD203B41FA5}">
                      <a16:colId xmlns:a16="http://schemas.microsoft.com/office/drawing/2014/main" val="20002"/>
                    </a:ext>
                  </a:extLst>
                </a:gridCol>
              </a:tblGrid>
              <a:tr h="530950">
                <a:tc>
                  <a:txBody>
                    <a:bodyPr/>
                    <a:lstStyle/>
                    <a:p>
                      <a:pPr marL="0" lvl="0" indent="0" algn="ctr" rtl="0">
                        <a:spcBef>
                          <a:spcPts val="0"/>
                        </a:spcBef>
                        <a:spcAft>
                          <a:spcPts val="0"/>
                        </a:spcAft>
                        <a:buNone/>
                      </a:pPr>
                      <a:r>
                        <a:rPr lang="en" b="1">
                          <a:latin typeface="Nunito"/>
                          <a:ea typeface="Nunito"/>
                          <a:cs typeface="Nunito"/>
                          <a:sym typeface="Nunito"/>
                        </a:rPr>
                        <a:t>Area of Concern</a:t>
                      </a:r>
                      <a:endParaRPr b="1">
                        <a:latin typeface="Nunito"/>
                        <a:ea typeface="Nunito"/>
                        <a:cs typeface="Nunito"/>
                        <a:sym typeface="Nunito"/>
                      </a:endParaRPr>
                    </a:p>
                  </a:txBody>
                  <a:tcPr marL="91425" marR="91425" marT="91425" marB="91425" anchor="ctr"/>
                </a:tc>
                <a:tc>
                  <a:txBody>
                    <a:bodyPr/>
                    <a:lstStyle/>
                    <a:p>
                      <a:pPr marL="0" lvl="0" indent="0" algn="ctr" rtl="0">
                        <a:spcBef>
                          <a:spcPts val="0"/>
                        </a:spcBef>
                        <a:spcAft>
                          <a:spcPts val="0"/>
                        </a:spcAft>
                        <a:buNone/>
                      </a:pPr>
                      <a:r>
                        <a:rPr lang="en" b="1">
                          <a:latin typeface="Nunito"/>
                          <a:ea typeface="Nunito"/>
                          <a:cs typeface="Nunito"/>
                          <a:sym typeface="Nunito"/>
                        </a:rPr>
                        <a:t>Concern</a:t>
                      </a:r>
                      <a:endParaRPr>
                        <a:latin typeface="Nunito"/>
                        <a:ea typeface="Nunito"/>
                        <a:cs typeface="Nunito"/>
                        <a:sym typeface="Nunito"/>
                      </a:endParaRPr>
                    </a:p>
                  </a:txBody>
                  <a:tcPr marL="91425" marR="91425" marT="91425" marB="91425" anchor="ctr"/>
                </a:tc>
                <a:tc>
                  <a:txBody>
                    <a:bodyPr/>
                    <a:lstStyle/>
                    <a:p>
                      <a:pPr marL="0" lvl="0" indent="0" algn="ctr" rtl="0">
                        <a:spcBef>
                          <a:spcPts val="0"/>
                        </a:spcBef>
                        <a:spcAft>
                          <a:spcPts val="0"/>
                        </a:spcAft>
                        <a:buNone/>
                      </a:pPr>
                      <a:r>
                        <a:rPr lang="en" b="1">
                          <a:latin typeface="Nunito"/>
                          <a:ea typeface="Nunito"/>
                          <a:cs typeface="Nunito"/>
                          <a:sym typeface="Nunito"/>
                        </a:rPr>
                        <a:t>Mitigation Strategy</a:t>
                      </a:r>
                      <a:endParaRPr b="1">
                        <a:latin typeface="Nunito"/>
                        <a:ea typeface="Nunito"/>
                        <a:cs typeface="Nunito"/>
                        <a:sym typeface="Nunito"/>
                      </a:endParaRPr>
                    </a:p>
                  </a:txBody>
                  <a:tcPr marL="91425" marR="91425" marT="91425" marB="91425" anchor="ctr"/>
                </a:tc>
                <a:extLst>
                  <a:ext uri="{0D108BD9-81ED-4DB2-BD59-A6C34878D82A}">
                    <a16:rowId xmlns:a16="http://schemas.microsoft.com/office/drawing/2014/main" val="10000"/>
                  </a:ext>
                </a:extLst>
              </a:tr>
              <a:tr h="964400">
                <a:tc>
                  <a:txBody>
                    <a:bodyPr/>
                    <a:lstStyle/>
                    <a:p>
                      <a:pPr marL="0" lvl="0" indent="0" algn="ctr" rtl="0">
                        <a:spcBef>
                          <a:spcPts val="0"/>
                        </a:spcBef>
                        <a:spcAft>
                          <a:spcPts val="0"/>
                        </a:spcAft>
                        <a:buNone/>
                      </a:pPr>
                      <a:r>
                        <a:rPr lang="en">
                          <a:latin typeface="Nunito"/>
                          <a:ea typeface="Nunito"/>
                          <a:cs typeface="Nunito"/>
                          <a:sym typeface="Nunito"/>
                        </a:rPr>
                        <a:t>Software Development</a:t>
                      </a:r>
                      <a:endParaRPr>
                        <a:latin typeface="Nunito"/>
                        <a:ea typeface="Nunito"/>
                        <a:cs typeface="Nunito"/>
                        <a:sym typeface="Nunito"/>
                      </a:endParaRPr>
                    </a:p>
                  </a:txBody>
                  <a:tcPr marL="91425" marR="91425" marT="91425" marB="91425" anchor="ctr"/>
                </a:tc>
                <a:tc>
                  <a:txBody>
                    <a:bodyPr/>
                    <a:lstStyle/>
                    <a:p>
                      <a:pPr marL="457200" lvl="0" indent="-317500" algn="l" rtl="0">
                        <a:spcBef>
                          <a:spcPts val="0"/>
                        </a:spcBef>
                        <a:spcAft>
                          <a:spcPts val="0"/>
                        </a:spcAft>
                        <a:buSzPts val="1400"/>
                        <a:buFont typeface="Nunito"/>
                        <a:buChar char="●"/>
                      </a:pPr>
                      <a:r>
                        <a:rPr lang="en">
                          <a:latin typeface="Nunito"/>
                          <a:ea typeface="Nunito"/>
                          <a:cs typeface="Nunito"/>
                          <a:sym typeface="Nunito"/>
                        </a:rPr>
                        <a:t>Motion Sickness</a:t>
                      </a:r>
                      <a:endParaRPr>
                        <a:latin typeface="Nunito"/>
                        <a:ea typeface="Nunito"/>
                        <a:cs typeface="Nunito"/>
                        <a:sym typeface="Nunito"/>
                      </a:endParaRPr>
                    </a:p>
                  </a:txBody>
                  <a:tcPr marL="91425" marR="91425" marT="91425" marB="91425" anchor="ctr"/>
                </a:tc>
                <a:tc>
                  <a:txBody>
                    <a:bodyPr/>
                    <a:lstStyle/>
                    <a:p>
                      <a:pPr marL="457200" lvl="0" indent="-298450" algn="l" rtl="0">
                        <a:spcBef>
                          <a:spcPts val="0"/>
                        </a:spcBef>
                        <a:spcAft>
                          <a:spcPts val="0"/>
                        </a:spcAft>
                        <a:buSzPts val="1100"/>
                        <a:buFont typeface="Nunito"/>
                        <a:buChar char="●"/>
                      </a:pPr>
                      <a:r>
                        <a:rPr lang="en" sz="1100">
                          <a:latin typeface="Nunito"/>
                          <a:ea typeface="Nunito"/>
                          <a:cs typeface="Nunito"/>
                          <a:sym typeface="Nunito"/>
                        </a:rPr>
                        <a:t>Administer MSSQ to determine if tester has a high chance of becoming motion sick</a:t>
                      </a:r>
                      <a:endParaRPr sz="1100">
                        <a:latin typeface="Nunito"/>
                        <a:ea typeface="Nunito"/>
                        <a:cs typeface="Nunito"/>
                        <a:sym typeface="Nunito"/>
                      </a:endParaRPr>
                    </a:p>
                    <a:p>
                      <a:pPr marL="457200" lvl="0" indent="-298450" algn="l" rtl="0">
                        <a:spcBef>
                          <a:spcPts val="0"/>
                        </a:spcBef>
                        <a:spcAft>
                          <a:spcPts val="0"/>
                        </a:spcAft>
                        <a:buSzPts val="1100"/>
                        <a:buFont typeface="Nunito"/>
                        <a:buChar char="●"/>
                      </a:pPr>
                      <a:r>
                        <a:rPr lang="en" sz="1100">
                          <a:latin typeface="Nunito"/>
                          <a:ea typeface="Nunito"/>
                          <a:cs typeface="Nunito"/>
                          <a:sym typeface="Nunito"/>
                        </a:rPr>
                        <a:t>Verify latency, frame, refresh rate before other V+V</a:t>
                      </a:r>
                      <a:endParaRPr sz="1100">
                        <a:latin typeface="Nunito"/>
                        <a:ea typeface="Nunito"/>
                        <a:cs typeface="Nunito"/>
                        <a:sym typeface="Nunito"/>
                      </a:endParaRPr>
                    </a:p>
                    <a:p>
                      <a:pPr marL="457200" lvl="0" indent="-298450" algn="l" rtl="0">
                        <a:spcBef>
                          <a:spcPts val="0"/>
                        </a:spcBef>
                        <a:spcAft>
                          <a:spcPts val="0"/>
                        </a:spcAft>
                        <a:buSzPts val="1100"/>
                        <a:buFont typeface="Nunito"/>
                        <a:buChar char="●"/>
                      </a:pPr>
                      <a:r>
                        <a:rPr lang="en" sz="1100">
                          <a:latin typeface="Nunito"/>
                          <a:ea typeface="Nunito"/>
                          <a:cs typeface="Nunito"/>
                          <a:sym typeface="Nunito"/>
                        </a:rPr>
                        <a:t>Limit duration of exposure to simulation </a:t>
                      </a:r>
                      <a:endParaRPr sz="1100">
                        <a:latin typeface="Nunito"/>
                        <a:ea typeface="Nunito"/>
                        <a:cs typeface="Nunito"/>
                        <a:sym typeface="Nunito"/>
                      </a:endParaRPr>
                    </a:p>
                  </a:txBody>
                  <a:tcPr marL="91425" marR="91425" marT="91425" marB="91425"/>
                </a:tc>
                <a:extLst>
                  <a:ext uri="{0D108BD9-81ED-4DB2-BD59-A6C34878D82A}">
                    <a16:rowId xmlns:a16="http://schemas.microsoft.com/office/drawing/2014/main" val="10001"/>
                  </a:ext>
                </a:extLst>
              </a:tr>
              <a:tr h="1343250">
                <a:tc>
                  <a:txBody>
                    <a:bodyPr/>
                    <a:lstStyle/>
                    <a:p>
                      <a:pPr marL="0" lvl="0" indent="0" algn="ctr" rtl="0">
                        <a:spcBef>
                          <a:spcPts val="0"/>
                        </a:spcBef>
                        <a:spcAft>
                          <a:spcPts val="0"/>
                        </a:spcAft>
                        <a:buNone/>
                      </a:pPr>
                      <a:r>
                        <a:rPr lang="en">
                          <a:latin typeface="Nunito"/>
                          <a:ea typeface="Nunito"/>
                          <a:cs typeface="Nunito"/>
                          <a:sym typeface="Nunito"/>
                        </a:rPr>
                        <a:t>Physical Object</a:t>
                      </a:r>
                      <a:endParaRPr>
                        <a:latin typeface="Nunito"/>
                        <a:ea typeface="Nunito"/>
                        <a:cs typeface="Nunito"/>
                        <a:sym typeface="Nunito"/>
                      </a:endParaRPr>
                    </a:p>
                  </a:txBody>
                  <a:tcPr marL="91425" marR="91425" marT="91425" marB="91425" anchor="ctr"/>
                </a:tc>
                <a:tc>
                  <a:txBody>
                    <a:bodyPr/>
                    <a:lstStyle/>
                    <a:p>
                      <a:pPr marL="457200" lvl="0" indent="-317500" algn="l" rtl="0">
                        <a:spcBef>
                          <a:spcPts val="0"/>
                        </a:spcBef>
                        <a:spcAft>
                          <a:spcPts val="0"/>
                        </a:spcAft>
                        <a:buSzPts val="1400"/>
                        <a:buFont typeface="Nunito"/>
                        <a:buChar char="●"/>
                      </a:pPr>
                      <a:r>
                        <a:rPr lang="en">
                          <a:latin typeface="Nunito"/>
                          <a:ea typeface="Nunito"/>
                          <a:cs typeface="Nunito"/>
                          <a:sym typeface="Nunito"/>
                        </a:rPr>
                        <a:t>User Injury </a:t>
                      </a:r>
                      <a:endParaRPr>
                        <a:latin typeface="Nunito"/>
                        <a:ea typeface="Nunito"/>
                        <a:cs typeface="Nunito"/>
                        <a:sym typeface="Nunito"/>
                      </a:endParaRPr>
                    </a:p>
                    <a:p>
                      <a:pPr marL="0" lvl="0" indent="0" algn="l" rtl="0">
                        <a:spcBef>
                          <a:spcPts val="0"/>
                        </a:spcBef>
                        <a:spcAft>
                          <a:spcPts val="0"/>
                        </a:spcAft>
                        <a:buNone/>
                      </a:pPr>
                      <a:endParaRPr sz="400">
                        <a:latin typeface="Nunito"/>
                        <a:ea typeface="Nunito"/>
                        <a:cs typeface="Nunito"/>
                        <a:sym typeface="Nunito"/>
                      </a:endParaRPr>
                    </a:p>
                    <a:p>
                      <a:pPr marL="0" lvl="0" indent="0" algn="ctr" rtl="0">
                        <a:spcBef>
                          <a:spcPts val="0"/>
                        </a:spcBef>
                        <a:spcAft>
                          <a:spcPts val="0"/>
                        </a:spcAft>
                        <a:buNone/>
                      </a:pPr>
                      <a:r>
                        <a:rPr lang="en" sz="1000" i="1">
                          <a:latin typeface="Nunito"/>
                          <a:ea typeface="Nunito"/>
                          <a:cs typeface="Nunito"/>
                          <a:sym typeface="Nunito"/>
                        </a:rPr>
                        <a:t>Pinching, scratching, scraping, etc</a:t>
                      </a:r>
                      <a:endParaRPr sz="1000" i="1">
                        <a:latin typeface="Nunito"/>
                        <a:ea typeface="Nunito"/>
                        <a:cs typeface="Nunito"/>
                        <a:sym typeface="Nunito"/>
                      </a:endParaRPr>
                    </a:p>
                  </a:txBody>
                  <a:tcPr marL="91425" marR="91425" marT="91425" marB="91425" anchor="ctr"/>
                </a:tc>
                <a:tc>
                  <a:txBody>
                    <a:bodyPr/>
                    <a:lstStyle/>
                    <a:p>
                      <a:pPr marL="457200" lvl="0" indent="-298450" algn="l" rtl="0">
                        <a:spcBef>
                          <a:spcPts val="0"/>
                        </a:spcBef>
                        <a:spcAft>
                          <a:spcPts val="0"/>
                        </a:spcAft>
                        <a:buSzPts val="1100"/>
                        <a:buFont typeface="Nunito"/>
                        <a:buChar char="●"/>
                      </a:pPr>
                      <a:r>
                        <a:rPr lang="en" sz="1100">
                          <a:latin typeface="Nunito"/>
                          <a:ea typeface="Nunito"/>
                          <a:cs typeface="Nunito"/>
                          <a:sym typeface="Nunito"/>
                        </a:rPr>
                        <a:t>Visually inspect objects before use to look for potential injury areas </a:t>
                      </a:r>
                      <a:endParaRPr sz="1100">
                        <a:latin typeface="Nunito"/>
                        <a:ea typeface="Nunito"/>
                        <a:cs typeface="Nunito"/>
                        <a:sym typeface="Nunito"/>
                      </a:endParaRPr>
                    </a:p>
                    <a:p>
                      <a:pPr marL="457200" lvl="0" indent="-298450" algn="l" rtl="0">
                        <a:spcBef>
                          <a:spcPts val="0"/>
                        </a:spcBef>
                        <a:spcAft>
                          <a:spcPts val="0"/>
                        </a:spcAft>
                        <a:buSzPts val="1100"/>
                        <a:buFont typeface="Nunito"/>
                        <a:buChar char="●"/>
                      </a:pPr>
                      <a:r>
                        <a:rPr lang="en" sz="1100">
                          <a:latin typeface="Nunito"/>
                          <a:ea typeface="Nunito"/>
                          <a:cs typeface="Nunito"/>
                          <a:sym typeface="Nunito"/>
                        </a:rPr>
                        <a:t>Have a clear procedure for use of objects</a:t>
                      </a:r>
                      <a:endParaRPr sz="1100">
                        <a:latin typeface="Nunito"/>
                        <a:ea typeface="Nunito"/>
                        <a:cs typeface="Nunito"/>
                        <a:sym typeface="Nunito"/>
                      </a:endParaRPr>
                    </a:p>
                    <a:p>
                      <a:pPr marL="457200" lvl="0" indent="-298450" algn="l" rtl="0">
                        <a:spcBef>
                          <a:spcPts val="0"/>
                        </a:spcBef>
                        <a:spcAft>
                          <a:spcPts val="0"/>
                        </a:spcAft>
                        <a:buSzPts val="1100"/>
                        <a:buFont typeface="Nunito"/>
                        <a:buChar char="●"/>
                      </a:pPr>
                      <a:r>
                        <a:rPr lang="en" sz="1100">
                          <a:latin typeface="Nunito"/>
                          <a:ea typeface="Nunito"/>
                          <a:cs typeface="Nunito"/>
                          <a:sym typeface="Nunito"/>
                        </a:rPr>
                        <a:t>Only develop tools made of lightweight and low-impact materials </a:t>
                      </a:r>
                      <a:endParaRPr sz="1100">
                        <a:latin typeface="Nunito"/>
                        <a:ea typeface="Nunito"/>
                        <a:cs typeface="Nunito"/>
                        <a:sym typeface="Nunito"/>
                      </a:endParaRPr>
                    </a:p>
                    <a:p>
                      <a:pPr marL="457200" lvl="0" indent="-298450" algn="l" rtl="0">
                        <a:spcBef>
                          <a:spcPts val="0"/>
                        </a:spcBef>
                        <a:spcAft>
                          <a:spcPts val="0"/>
                        </a:spcAft>
                        <a:buSzPts val="1100"/>
                        <a:buFont typeface="Nunito"/>
                        <a:buChar char="●"/>
                      </a:pPr>
                      <a:r>
                        <a:rPr lang="en" sz="1100">
                          <a:latin typeface="Nunito"/>
                          <a:ea typeface="Nunito"/>
                          <a:cs typeface="Nunito"/>
                          <a:sym typeface="Nunito"/>
                        </a:rPr>
                        <a:t>Minimize movements (slow+controlled)</a:t>
                      </a:r>
                      <a:endParaRPr sz="1100">
                        <a:latin typeface="Nunito"/>
                        <a:ea typeface="Nunito"/>
                        <a:cs typeface="Nunito"/>
                        <a:sym typeface="Nunito"/>
                      </a:endParaRPr>
                    </a:p>
                    <a:p>
                      <a:pPr marL="457200" lvl="0" indent="-298450" algn="l" rtl="0">
                        <a:spcBef>
                          <a:spcPts val="0"/>
                        </a:spcBef>
                        <a:spcAft>
                          <a:spcPts val="0"/>
                        </a:spcAft>
                        <a:buSzPts val="1100"/>
                        <a:buFont typeface="Nunito"/>
                        <a:buChar char="●"/>
                      </a:pPr>
                      <a:r>
                        <a:rPr lang="en" sz="1100">
                          <a:latin typeface="Nunito"/>
                          <a:ea typeface="Nunito"/>
                          <a:cs typeface="Nunito"/>
                          <a:sym typeface="Nunito"/>
                        </a:rPr>
                        <a:t>Model before building </a:t>
                      </a:r>
                      <a:endParaRPr sz="1100">
                        <a:latin typeface="Nunito"/>
                        <a:ea typeface="Nunito"/>
                        <a:cs typeface="Nunito"/>
                        <a:sym typeface="Nunito"/>
                      </a:endParaRPr>
                    </a:p>
                  </a:txBody>
                  <a:tcPr marL="91425" marR="91425" marT="91425" marB="91425"/>
                </a:tc>
                <a:extLst>
                  <a:ext uri="{0D108BD9-81ED-4DB2-BD59-A6C34878D82A}">
                    <a16:rowId xmlns:a16="http://schemas.microsoft.com/office/drawing/2014/main" val="10002"/>
                  </a:ext>
                </a:extLst>
              </a:tr>
              <a:tr h="964400">
                <a:tc>
                  <a:txBody>
                    <a:bodyPr/>
                    <a:lstStyle/>
                    <a:p>
                      <a:pPr marL="0" lvl="0" indent="0" algn="ctr" rtl="0">
                        <a:spcBef>
                          <a:spcPts val="0"/>
                        </a:spcBef>
                        <a:spcAft>
                          <a:spcPts val="0"/>
                        </a:spcAft>
                        <a:buNone/>
                      </a:pPr>
                      <a:r>
                        <a:rPr lang="en">
                          <a:latin typeface="Nunito"/>
                          <a:ea typeface="Nunito"/>
                          <a:cs typeface="Nunito"/>
                          <a:sym typeface="Nunito"/>
                        </a:rPr>
                        <a:t>Wearable Device </a:t>
                      </a:r>
                      <a:endParaRPr>
                        <a:latin typeface="Nunito"/>
                        <a:ea typeface="Nunito"/>
                        <a:cs typeface="Nunito"/>
                        <a:sym typeface="Nunito"/>
                      </a:endParaRPr>
                    </a:p>
                  </a:txBody>
                  <a:tcPr marL="91425" marR="91425" marT="91425" marB="91425" anchor="ctr"/>
                </a:tc>
                <a:tc>
                  <a:txBody>
                    <a:bodyPr/>
                    <a:lstStyle/>
                    <a:p>
                      <a:pPr marL="457200" lvl="0" indent="-317500" algn="l" rtl="0">
                        <a:spcBef>
                          <a:spcPts val="0"/>
                        </a:spcBef>
                        <a:spcAft>
                          <a:spcPts val="0"/>
                        </a:spcAft>
                        <a:buSzPts val="1400"/>
                        <a:buFont typeface="Nunito"/>
                        <a:buChar char="●"/>
                      </a:pPr>
                      <a:r>
                        <a:rPr lang="en">
                          <a:latin typeface="Nunito"/>
                          <a:ea typeface="Nunito"/>
                          <a:cs typeface="Nunito"/>
                          <a:sym typeface="Nunito"/>
                        </a:rPr>
                        <a:t>User Injury </a:t>
                      </a:r>
                      <a:r>
                        <a:rPr lang="en" sz="1100">
                          <a:latin typeface="Nunito"/>
                          <a:ea typeface="Nunito"/>
                          <a:cs typeface="Nunito"/>
                          <a:sym typeface="Nunito"/>
                        </a:rPr>
                        <a:t>(short term)</a:t>
                      </a:r>
                      <a:endParaRPr sz="1100">
                        <a:latin typeface="Nunito"/>
                        <a:ea typeface="Nunito"/>
                        <a:cs typeface="Nunito"/>
                        <a:sym typeface="Nunito"/>
                      </a:endParaRPr>
                    </a:p>
                    <a:p>
                      <a:pPr marL="457200" lvl="0" indent="-317500" algn="l" rtl="0">
                        <a:spcBef>
                          <a:spcPts val="0"/>
                        </a:spcBef>
                        <a:spcAft>
                          <a:spcPts val="0"/>
                        </a:spcAft>
                        <a:buSzPts val="1400"/>
                        <a:buFont typeface="Nunito"/>
                        <a:buChar char="●"/>
                      </a:pPr>
                      <a:r>
                        <a:rPr lang="en">
                          <a:latin typeface="Nunito"/>
                          <a:ea typeface="Nunito"/>
                          <a:cs typeface="Nunito"/>
                          <a:sym typeface="Nunito"/>
                        </a:rPr>
                        <a:t>User Injury </a:t>
                      </a:r>
                      <a:r>
                        <a:rPr lang="en" sz="1100">
                          <a:latin typeface="Nunito"/>
                          <a:ea typeface="Nunito"/>
                          <a:cs typeface="Nunito"/>
                          <a:sym typeface="Nunito"/>
                        </a:rPr>
                        <a:t>(long term)</a:t>
                      </a:r>
                      <a:endParaRPr sz="1100">
                        <a:latin typeface="Nunito"/>
                        <a:ea typeface="Nunito"/>
                        <a:cs typeface="Nunito"/>
                        <a:sym typeface="Nunito"/>
                      </a:endParaRPr>
                    </a:p>
                  </a:txBody>
                  <a:tcPr marL="91425" marR="91425" marT="91425" marB="91425"/>
                </a:tc>
                <a:tc>
                  <a:txBody>
                    <a:bodyPr/>
                    <a:lstStyle/>
                    <a:p>
                      <a:pPr marL="457200" lvl="0" indent="-298450" algn="l" rtl="0">
                        <a:spcBef>
                          <a:spcPts val="0"/>
                        </a:spcBef>
                        <a:spcAft>
                          <a:spcPts val="0"/>
                        </a:spcAft>
                        <a:buSzPts val="1100"/>
                        <a:buFont typeface="Nunito"/>
                        <a:buChar char="●"/>
                      </a:pPr>
                      <a:r>
                        <a:rPr lang="en" sz="1100">
                          <a:latin typeface="Nunito"/>
                          <a:ea typeface="Nunito"/>
                          <a:cs typeface="Nunito"/>
                          <a:sym typeface="Nunito"/>
                        </a:rPr>
                        <a:t>Have clear procedure for putting on / taking off devices</a:t>
                      </a:r>
                      <a:endParaRPr sz="1100">
                        <a:latin typeface="Nunito"/>
                        <a:ea typeface="Nunito"/>
                        <a:cs typeface="Nunito"/>
                        <a:sym typeface="Nunito"/>
                      </a:endParaRPr>
                    </a:p>
                    <a:p>
                      <a:pPr marL="457200" lvl="0" indent="-298450" algn="l" rtl="0">
                        <a:spcBef>
                          <a:spcPts val="0"/>
                        </a:spcBef>
                        <a:spcAft>
                          <a:spcPts val="0"/>
                        </a:spcAft>
                        <a:buSzPts val="1100"/>
                        <a:buFont typeface="Nunito"/>
                        <a:buChar char="●"/>
                      </a:pPr>
                      <a:r>
                        <a:rPr lang="en" sz="1100">
                          <a:latin typeface="Nunito"/>
                          <a:ea typeface="Nunito"/>
                          <a:cs typeface="Nunito"/>
                          <a:sym typeface="Nunito"/>
                        </a:rPr>
                        <a:t>Have clear rules of communication</a:t>
                      </a:r>
                      <a:endParaRPr sz="1100">
                        <a:latin typeface="Nunito"/>
                        <a:ea typeface="Nunito"/>
                        <a:cs typeface="Nunito"/>
                        <a:sym typeface="Nunito"/>
                      </a:endParaRPr>
                    </a:p>
                    <a:p>
                      <a:pPr marL="457200" lvl="0" indent="-298450" algn="l" rtl="0">
                        <a:spcBef>
                          <a:spcPts val="0"/>
                        </a:spcBef>
                        <a:spcAft>
                          <a:spcPts val="0"/>
                        </a:spcAft>
                        <a:buSzPts val="1100"/>
                        <a:buFont typeface="Nunito"/>
                        <a:buChar char="●"/>
                      </a:pPr>
                      <a:r>
                        <a:rPr lang="en" sz="1100">
                          <a:latin typeface="Nunito"/>
                          <a:ea typeface="Nunito"/>
                          <a:cs typeface="Nunito"/>
                          <a:sym typeface="Nunito"/>
                        </a:rPr>
                        <a:t>Continually check in with user using User Comfort Survey (developed in house)</a:t>
                      </a:r>
                      <a:endParaRPr sz="1100">
                        <a:latin typeface="Nunito"/>
                        <a:ea typeface="Nunito"/>
                        <a:cs typeface="Nunito"/>
                        <a:sym typeface="Nunito"/>
                      </a:endParaRPr>
                    </a:p>
                    <a:p>
                      <a:pPr marL="457200" lvl="0" indent="-298450" algn="l" rtl="0">
                        <a:spcBef>
                          <a:spcPts val="0"/>
                        </a:spcBef>
                        <a:spcAft>
                          <a:spcPts val="0"/>
                        </a:spcAft>
                        <a:buSzPts val="1100"/>
                        <a:buFont typeface="Nunito"/>
                        <a:buChar char="●"/>
                      </a:pPr>
                      <a:r>
                        <a:rPr lang="en" sz="1100">
                          <a:solidFill>
                            <a:schemeClr val="dk1"/>
                          </a:solidFill>
                          <a:latin typeface="Nunito"/>
                          <a:ea typeface="Nunito"/>
                          <a:cs typeface="Nunito"/>
                          <a:sym typeface="Nunito"/>
                        </a:rPr>
                        <a:t>Model before building </a:t>
                      </a:r>
                      <a:endParaRPr sz="1100">
                        <a:latin typeface="Nunito"/>
                        <a:ea typeface="Nunito"/>
                        <a:cs typeface="Nunito"/>
                        <a:sym typeface="Nunito"/>
                      </a:endParaRPr>
                    </a:p>
                  </a:txBody>
                  <a:tcPr marL="91425" marR="91425" marT="91425" marB="91425"/>
                </a:tc>
                <a:extLst>
                  <a:ext uri="{0D108BD9-81ED-4DB2-BD59-A6C34878D82A}">
                    <a16:rowId xmlns:a16="http://schemas.microsoft.com/office/drawing/2014/main" val="10003"/>
                  </a:ext>
                </a:extLst>
              </a:tr>
            </a:tbl>
          </a:graphicData>
        </a:graphic>
      </p:graphicFrame>
      <p:sp>
        <p:nvSpPr>
          <p:cNvPr id="2138" name="Google Shape;2138;p18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144</a:t>
            </a:fld>
            <a:endParaRPr/>
          </a:p>
        </p:txBody>
      </p:sp>
      <p:sp>
        <p:nvSpPr>
          <p:cNvPr id="2139" name="Google Shape;2139;p185">
            <a:hlinkClick r:id="rId3"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2143"/>
        <p:cNvGrpSpPr/>
        <p:nvPr/>
      </p:nvGrpSpPr>
      <p:grpSpPr>
        <a:xfrm>
          <a:off x="0" y="0"/>
          <a:ext cx="0" cy="0"/>
          <a:chOff x="0" y="0"/>
          <a:chExt cx="0" cy="0"/>
        </a:xfrm>
      </p:grpSpPr>
      <p:sp>
        <p:nvSpPr>
          <p:cNvPr id="2144" name="Google Shape;2144;p18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latin typeface="Nunito"/>
                <a:ea typeface="Nunito"/>
                <a:cs typeface="Nunito"/>
                <a:sym typeface="Nunito"/>
              </a:rPr>
              <a:t>User Safety Considerations Go-No</a:t>
            </a:r>
            <a:r>
              <a:rPr lang="en"/>
              <a:t>-Go’s</a:t>
            </a:r>
            <a:r>
              <a:rPr lang="en">
                <a:latin typeface="Nunito"/>
                <a:ea typeface="Nunito"/>
                <a:cs typeface="Nunito"/>
                <a:sym typeface="Nunito"/>
              </a:rPr>
              <a:t> Example</a:t>
            </a:r>
            <a:endParaRPr>
              <a:latin typeface="Nunito"/>
              <a:ea typeface="Nunito"/>
              <a:cs typeface="Nunito"/>
              <a:sym typeface="Nunito"/>
            </a:endParaRPr>
          </a:p>
        </p:txBody>
      </p:sp>
      <p:graphicFrame>
        <p:nvGraphicFramePr>
          <p:cNvPr id="2145" name="Google Shape;2145;p186"/>
          <p:cNvGraphicFramePr/>
          <p:nvPr/>
        </p:nvGraphicFramePr>
        <p:xfrm>
          <a:off x="166375" y="1165060"/>
          <a:ext cx="3000000" cy="3000000"/>
        </p:xfrm>
        <a:graphic>
          <a:graphicData uri="http://schemas.openxmlformats.org/drawingml/2006/table">
            <a:tbl>
              <a:tblPr>
                <a:noFill/>
                <a:tableStyleId>{729BDF9F-D1CB-4749-BC5B-06938FECBF3C}</a:tableStyleId>
              </a:tblPr>
              <a:tblGrid>
                <a:gridCol w="1660950">
                  <a:extLst>
                    <a:ext uri="{9D8B030D-6E8A-4147-A177-3AD203B41FA5}">
                      <a16:colId xmlns:a16="http://schemas.microsoft.com/office/drawing/2014/main" val="20000"/>
                    </a:ext>
                  </a:extLst>
                </a:gridCol>
                <a:gridCol w="2170500">
                  <a:extLst>
                    <a:ext uri="{9D8B030D-6E8A-4147-A177-3AD203B41FA5}">
                      <a16:colId xmlns:a16="http://schemas.microsoft.com/office/drawing/2014/main" val="20001"/>
                    </a:ext>
                  </a:extLst>
                </a:gridCol>
                <a:gridCol w="4834475">
                  <a:extLst>
                    <a:ext uri="{9D8B030D-6E8A-4147-A177-3AD203B41FA5}">
                      <a16:colId xmlns:a16="http://schemas.microsoft.com/office/drawing/2014/main" val="20002"/>
                    </a:ext>
                  </a:extLst>
                </a:gridCol>
              </a:tblGrid>
              <a:tr h="514350">
                <a:tc>
                  <a:txBody>
                    <a:bodyPr/>
                    <a:lstStyle/>
                    <a:p>
                      <a:pPr marL="0" lvl="0" indent="0" algn="ctr" rtl="0">
                        <a:spcBef>
                          <a:spcPts val="0"/>
                        </a:spcBef>
                        <a:spcAft>
                          <a:spcPts val="0"/>
                        </a:spcAft>
                        <a:buNone/>
                      </a:pPr>
                      <a:r>
                        <a:rPr lang="en" b="1">
                          <a:latin typeface="Nunito"/>
                          <a:ea typeface="Nunito"/>
                          <a:cs typeface="Nunito"/>
                          <a:sym typeface="Nunito"/>
                        </a:rPr>
                        <a:t>Area of Concern</a:t>
                      </a:r>
                      <a:endParaRPr b="1">
                        <a:latin typeface="Nunito"/>
                        <a:ea typeface="Nunito"/>
                        <a:cs typeface="Nunito"/>
                        <a:sym typeface="Nunito"/>
                      </a:endParaRPr>
                    </a:p>
                  </a:txBody>
                  <a:tcPr marL="91425" marR="91425" marT="91425" marB="91425" anchor="ctr"/>
                </a:tc>
                <a:tc>
                  <a:txBody>
                    <a:bodyPr/>
                    <a:lstStyle/>
                    <a:p>
                      <a:pPr marL="0" lvl="0" indent="0" algn="ctr" rtl="0">
                        <a:spcBef>
                          <a:spcPts val="0"/>
                        </a:spcBef>
                        <a:spcAft>
                          <a:spcPts val="0"/>
                        </a:spcAft>
                        <a:buNone/>
                      </a:pPr>
                      <a:r>
                        <a:rPr lang="en" b="1">
                          <a:latin typeface="Nunito"/>
                          <a:ea typeface="Nunito"/>
                          <a:cs typeface="Nunito"/>
                          <a:sym typeface="Nunito"/>
                        </a:rPr>
                        <a:t>Concern</a:t>
                      </a:r>
                      <a:endParaRPr>
                        <a:latin typeface="Nunito"/>
                        <a:ea typeface="Nunito"/>
                        <a:cs typeface="Nunito"/>
                        <a:sym typeface="Nunito"/>
                      </a:endParaRPr>
                    </a:p>
                  </a:txBody>
                  <a:tcPr marL="91425" marR="91425" marT="91425" marB="91425" anchor="ct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b="1">
                          <a:latin typeface="Nunito"/>
                          <a:ea typeface="Nunito"/>
                          <a:cs typeface="Nunito"/>
                          <a:sym typeface="Nunito"/>
                        </a:rPr>
                        <a:t>Mitigation Go / No Go Examples</a:t>
                      </a:r>
                      <a:endParaRPr b="1">
                        <a:latin typeface="Nunito"/>
                        <a:ea typeface="Nunito"/>
                        <a:cs typeface="Nunito"/>
                        <a:sym typeface="Nunito"/>
                      </a:endParaRPr>
                    </a:p>
                  </a:txBody>
                  <a:tcPr marL="91425" marR="91425" marT="91425" marB="91425" anchor="ctr"/>
                </a:tc>
                <a:extLst>
                  <a:ext uri="{0D108BD9-81ED-4DB2-BD59-A6C34878D82A}">
                    <a16:rowId xmlns:a16="http://schemas.microsoft.com/office/drawing/2014/main" val="10000"/>
                  </a:ext>
                </a:extLst>
              </a:tr>
              <a:tr h="750700">
                <a:tc>
                  <a:txBody>
                    <a:bodyPr/>
                    <a:lstStyle/>
                    <a:p>
                      <a:pPr marL="0" lvl="0" indent="0" algn="ctr" rtl="0">
                        <a:spcBef>
                          <a:spcPts val="0"/>
                        </a:spcBef>
                        <a:spcAft>
                          <a:spcPts val="0"/>
                        </a:spcAft>
                        <a:buNone/>
                      </a:pPr>
                      <a:r>
                        <a:rPr lang="en">
                          <a:latin typeface="Nunito"/>
                          <a:ea typeface="Nunito"/>
                          <a:cs typeface="Nunito"/>
                          <a:sym typeface="Nunito"/>
                        </a:rPr>
                        <a:t>Software Development</a:t>
                      </a:r>
                      <a:endParaRPr>
                        <a:latin typeface="Nunito"/>
                        <a:ea typeface="Nunito"/>
                        <a:cs typeface="Nunito"/>
                        <a:sym typeface="Nunito"/>
                      </a:endParaRPr>
                    </a:p>
                  </a:txBody>
                  <a:tcPr marL="91425" marR="91425" marT="91425" marB="91425" anchor="ctr">
                    <a:lnR w="9525" cap="flat" cmpd="sng">
                      <a:solidFill>
                        <a:srgbClr val="9E9E9E"/>
                      </a:solidFill>
                      <a:prstDash val="solid"/>
                      <a:round/>
                      <a:headEnd type="none" w="sm" len="sm"/>
                      <a:tailEnd type="none" w="sm" len="sm"/>
                    </a:lnR>
                  </a:tcPr>
                </a:tc>
                <a:tc>
                  <a:txBody>
                    <a:bodyPr/>
                    <a:lstStyle/>
                    <a:p>
                      <a:pPr marL="457200" lvl="0" indent="-311150" algn="l" rtl="0">
                        <a:spcBef>
                          <a:spcPts val="0"/>
                        </a:spcBef>
                        <a:spcAft>
                          <a:spcPts val="0"/>
                        </a:spcAft>
                        <a:buSzPts val="1300"/>
                        <a:buFont typeface="Nunito"/>
                        <a:buChar char="●"/>
                      </a:pPr>
                      <a:r>
                        <a:rPr lang="en" sz="1300">
                          <a:latin typeface="Nunito"/>
                          <a:ea typeface="Nunito"/>
                          <a:cs typeface="Nunito"/>
                          <a:sym typeface="Nunito"/>
                        </a:rPr>
                        <a:t>Motion Sickness</a:t>
                      </a:r>
                      <a:endParaRPr sz="1300">
                        <a:latin typeface="Nunito"/>
                        <a:ea typeface="Nunito"/>
                        <a:cs typeface="Nunito"/>
                        <a:sym typeface="Nunito"/>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457200" lvl="0" indent="-298450" algn="l" rtl="0">
                        <a:spcBef>
                          <a:spcPts val="0"/>
                        </a:spcBef>
                        <a:spcAft>
                          <a:spcPts val="0"/>
                        </a:spcAft>
                        <a:buSzPts val="1100"/>
                        <a:buFont typeface="Nunito"/>
                        <a:buChar char="●"/>
                      </a:pPr>
                      <a:r>
                        <a:rPr lang="en" sz="1100">
                          <a:latin typeface="Nunito"/>
                          <a:ea typeface="Nunito"/>
                          <a:cs typeface="Nunito"/>
                          <a:sym typeface="Nunito"/>
                        </a:rPr>
                        <a:t>Latency is at 40 ms → </a:t>
                      </a:r>
                      <a:r>
                        <a:rPr lang="en" sz="1100" b="1" i="1">
                          <a:latin typeface="Nunito"/>
                          <a:ea typeface="Nunito"/>
                          <a:cs typeface="Nunito"/>
                          <a:sym typeface="Nunito"/>
                        </a:rPr>
                        <a:t>go </a:t>
                      </a:r>
                      <a:r>
                        <a:rPr lang="en" sz="1100" i="1">
                          <a:latin typeface="Nunito"/>
                          <a:ea typeface="Nunito"/>
                          <a:cs typeface="Nunito"/>
                          <a:sym typeface="Nunito"/>
                        </a:rPr>
                        <a:t>for testing</a:t>
                      </a:r>
                      <a:endParaRPr sz="1100" i="1">
                        <a:latin typeface="Nunito"/>
                        <a:ea typeface="Nunito"/>
                        <a:cs typeface="Nunito"/>
                        <a:sym typeface="Nunito"/>
                      </a:endParaRPr>
                    </a:p>
                    <a:p>
                      <a:pPr marL="457200" lvl="0" indent="-298450" algn="l" rtl="0">
                        <a:spcBef>
                          <a:spcPts val="0"/>
                        </a:spcBef>
                        <a:spcAft>
                          <a:spcPts val="0"/>
                        </a:spcAft>
                        <a:buSzPts val="1100"/>
                        <a:buFont typeface="Nunito"/>
                        <a:buChar char="●"/>
                      </a:pPr>
                      <a:r>
                        <a:rPr lang="en" sz="1100">
                          <a:latin typeface="Nunito"/>
                          <a:ea typeface="Nunito"/>
                          <a:cs typeface="Nunito"/>
                          <a:sym typeface="Nunito"/>
                        </a:rPr>
                        <a:t>MSSQ score is high →</a:t>
                      </a:r>
                      <a:r>
                        <a:rPr lang="en" sz="1100" b="1">
                          <a:latin typeface="Nunito"/>
                          <a:ea typeface="Nunito"/>
                          <a:cs typeface="Nunito"/>
                          <a:sym typeface="Nunito"/>
                        </a:rPr>
                        <a:t> </a:t>
                      </a:r>
                      <a:r>
                        <a:rPr lang="en" sz="1100" b="1" i="1">
                          <a:latin typeface="Nunito"/>
                          <a:ea typeface="Nunito"/>
                          <a:cs typeface="Nunito"/>
                          <a:sym typeface="Nunito"/>
                        </a:rPr>
                        <a:t>no go</a:t>
                      </a:r>
                      <a:r>
                        <a:rPr lang="en" sz="1100" i="1">
                          <a:latin typeface="Nunito"/>
                          <a:ea typeface="Nunito"/>
                          <a:cs typeface="Nunito"/>
                          <a:sym typeface="Nunito"/>
                        </a:rPr>
                        <a:t> for testing</a:t>
                      </a:r>
                      <a:endParaRPr sz="1100" i="1">
                        <a:latin typeface="Nunito"/>
                        <a:ea typeface="Nunito"/>
                        <a:cs typeface="Nunito"/>
                        <a:sym typeface="Nunito"/>
                      </a:endParaRPr>
                    </a:p>
                    <a:p>
                      <a:pPr marL="457200" lvl="0" indent="-298450" algn="l" rtl="0">
                        <a:spcBef>
                          <a:spcPts val="0"/>
                        </a:spcBef>
                        <a:spcAft>
                          <a:spcPts val="0"/>
                        </a:spcAft>
                        <a:buSzPts val="1100"/>
                        <a:buFont typeface="Nunito"/>
                        <a:buChar char="●"/>
                      </a:pPr>
                      <a:r>
                        <a:rPr lang="en" sz="1100">
                          <a:latin typeface="Nunito"/>
                          <a:ea typeface="Nunito"/>
                          <a:cs typeface="Nunito"/>
                          <a:sym typeface="Nunito"/>
                        </a:rPr>
                        <a:t>Duration is capped at 1 hr → </a:t>
                      </a:r>
                      <a:r>
                        <a:rPr lang="en" sz="1100" b="1" i="1">
                          <a:latin typeface="Nunito"/>
                          <a:ea typeface="Nunito"/>
                          <a:cs typeface="Nunito"/>
                          <a:sym typeface="Nunito"/>
                        </a:rPr>
                        <a:t>go </a:t>
                      </a:r>
                      <a:r>
                        <a:rPr lang="en" sz="1100" i="1">
                          <a:latin typeface="Nunito"/>
                          <a:ea typeface="Nunito"/>
                          <a:cs typeface="Nunito"/>
                          <a:sym typeface="Nunito"/>
                        </a:rPr>
                        <a:t>for testing (with caution)</a:t>
                      </a:r>
                      <a:endParaRPr sz="1100" i="1">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1"/>
                  </a:ext>
                </a:extLst>
              </a:tr>
              <a:tr h="1301250">
                <a:tc>
                  <a:txBody>
                    <a:bodyPr/>
                    <a:lstStyle/>
                    <a:p>
                      <a:pPr marL="0" lvl="0" indent="0" algn="ctr" rtl="0">
                        <a:spcBef>
                          <a:spcPts val="0"/>
                        </a:spcBef>
                        <a:spcAft>
                          <a:spcPts val="0"/>
                        </a:spcAft>
                        <a:buNone/>
                      </a:pPr>
                      <a:r>
                        <a:rPr lang="en">
                          <a:latin typeface="Nunito"/>
                          <a:ea typeface="Nunito"/>
                          <a:cs typeface="Nunito"/>
                          <a:sym typeface="Nunito"/>
                        </a:rPr>
                        <a:t>Physical Object</a:t>
                      </a:r>
                      <a:endParaRPr>
                        <a:latin typeface="Nunito"/>
                        <a:ea typeface="Nunito"/>
                        <a:cs typeface="Nunito"/>
                        <a:sym typeface="Nunito"/>
                      </a:endParaRPr>
                    </a:p>
                  </a:txBody>
                  <a:tcPr marL="91425" marR="91425" marT="91425" marB="91425" anchor="ctr">
                    <a:lnR w="9525" cap="flat" cmpd="sng">
                      <a:solidFill>
                        <a:srgbClr val="9E9E9E"/>
                      </a:solidFill>
                      <a:prstDash val="solid"/>
                      <a:round/>
                      <a:headEnd type="none" w="sm" len="sm"/>
                      <a:tailEnd type="none" w="sm" len="sm"/>
                    </a:lnR>
                  </a:tcPr>
                </a:tc>
                <a:tc>
                  <a:txBody>
                    <a:bodyPr/>
                    <a:lstStyle/>
                    <a:p>
                      <a:pPr marL="457200" lvl="0" indent="-311150" algn="l" rtl="0">
                        <a:spcBef>
                          <a:spcPts val="0"/>
                        </a:spcBef>
                        <a:spcAft>
                          <a:spcPts val="0"/>
                        </a:spcAft>
                        <a:buSzPts val="1300"/>
                        <a:buFont typeface="Nunito"/>
                        <a:buChar char="●"/>
                      </a:pPr>
                      <a:r>
                        <a:rPr lang="en" sz="1300">
                          <a:latin typeface="Nunito"/>
                          <a:ea typeface="Nunito"/>
                          <a:cs typeface="Nunito"/>
                          <a:sym typeface="Nunito"/>
                        </a:rPr>
                        <a:t>User Injury </a:t>
                      </a:r>
                      <a:endParaRPr sz="1300">
                        <a:latin typeface="Nunito"/>
                        <a:ea typeface="Nunito"/>
                        <a:cs typeface="Nunito"/>
                        <a:sym typeface="Nunito"/>
                      </a:endParaRPr>
                    </a:p>
                    <a:p>
                      <a:pPr marL="0" lvl="0" indent="0" algn="l" rtl="0">
                        <a:spcBef>
                          <a:spcPts val="0"/>
                        </a:spcBef>
                        <a:spcAft>
                          <a:spcPts val="0"/>
                        </a:spcAft>
                        <a:buNone/>
                      </a:pPr>
                      <a:endParaRPr sz="300">
                        <a:latin typeface="Nunito"/>
                        <a:ea typeface="Nunito"/>
                        <a:cs typeface="Nunito"/>
                        <a:sym typeface="Nunito"/>
                      </a:endParaRPr>
                    </a:p>
                    <a:p>
                      <a:pPr marL="0" lvl="0" indent="0" algn="ctr" rtl="0">
                        <a:spcBef>
                          <a:spcPts val="0"/>
                        </a:spcBef>
                        <a:spcAft>
                          <a:spcPts val="0"/>
                        </a:spcAft>
                        <a:buNone/>
                      </a:pPr>
                      <a:r>
                        <a:rPr lang="en" sz="900" i="1">
                          <a:latin typeface="Nunito"/>
                          <a:ea typeface="Nunito"/>
                          <a:cs typeface="Nunito"/>
                          <a:sym typeface="Nunito"/>
                        </a:rPr>
                        <a:t>Pinching, scratching, scraping, etc</a:t>
                      </a:r>
                      <a:endParaRPr sz="900" i="1">
                        <a:latin typeface="Nunito"/>
                        <a:ea typeface="Nunito"/>
                        <a:cs typeface="Nunito"/>
                        <a:sym typeface="Nunito"/>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457200" lvl="0" indent="-298450" algn="l" rtl="0">
                        <a:spcBef>
                          <a:spcPts val="0"/>
                        </a:spcBef>
                        <a:spcAft>
                          <a:spcPts val="0"/>
                        </a:spcAft>
                        <a:buSzPts val="1100"/>
                        <a:buFont typeface="Nunito"/>
                        <a:buChar char="●"/>
                      </a:pPr>
                      <a:r>
                        <a:rPr lang="en" sz="1100">
                          <a:latin typeface="Nunito"/>
                          <a:ea typeface="Nunito"/>
                          <a:cs typeface="Nunito"/>
                          <a:sym typeface="Nunito"/>
                        </a:rPr>
                        <a:t>Visual Inspection of handle reveals no sharp edges → </a:t>
                      </a:r>
                      <a:r>
                        <a:rPr lang="en" sz="1100" b="1" i="1">
                          <a:latin typeface="Nunito"/>
                          <a:ea typeface="Nunito"/>
                          <a:cs typeface="Nunito"/>
                          <a:sym typeface="Nunito"/>
                        </a:rPr>
                        <a:t>go </a:t>
                      </a:r>
                      <a:r>
                        <a:rPr lang="en" sz="1100" i="1">
                          <a:latin typeface="Nunito"/>
                          <a:ea typeface="Nunito"/>
                          <a:cs typeface="Nunito"/>
                          <a:sym typeface="Nunito"/>
                        </a:rPr>
                        <a:t>for testing</a:t>
                      </a:r>
                      <a:endParaRPr sz="1100" i="1">
                        <a:latin typeface="Nunito"/>
                        <a:ea typeface="Nunito"/>
                        <a:cs typeface="Nunito"/>
                        <a:sym typeface="Nunito"/>
                      </a:endParaRPr>
                    </a:p>
                    <a:p>
                      <a:pPr marL="457200" lvl="0" indent="-298450" algn="l" rtl="0">
                        <a:spcBef>
                          <a:spcPts val="0"/>
                        </a:spcBef>
                        <a:spcAft>
                          <a:spcPts val="0"/>
                        </a:spcAft>
                        <a:buSzPts val="1100"/>
                        <a:buFont typeface="Nunito"/>
                        <a:buChar char="●"/>
                      </a:pPr>
                      <a:r>
                        <a:rPr lang="en" sz="1100">
                          <a:latin typeface="Nunito"/>
                          <a:ea typeface="Nunito"/>
                          <a:cs typeface="Nunito"/>
                          <a:sym typeface="Nunito"/>
                        </a:rPr>
                        <a:t>Procedure for tool use is </a:t>
                      </a:r>
                      <a:r>
                        <a:rPr lang="en" sz="1100" b="1">
                          <a:latin typeface="Nunito"/>
                          <a:ea typeface="Nunito"/>
                          <a:cs typeface="Nunito"/>
                          <a:sym typeface="Nunito"/>
                        </a:rPr>
                        <a:t>not</a:t>
                      </a:r>
                      <a:r>
                        <a:rPr lang="en" sz="1100">
                          <a:latin typeface="Nunito"/>
                          <a:ea typeface="Nunito"/>
                          <a:cs typeface="Nunito"/>
                          <a:sym typeface="Nunito"/>
                        </a:rPr>
                        <a:t> reviewed verbally or acknowledged → </a:t>
                      </a:r>
                      <a:r>
                        <a:rPr lang="en" sz="1100" b="1" i="1">
                          <a:latin typeface="Nunito"/>
                          <a:ea typeface="Nunito"/>
                          <a:cs typeface="Nunito"/>
                          <a:sym typeface="Nunito"/>
                        </a:rPr>
                        <a:t>no go</a:t>
                      </a:r>
                      <a:r>
                        <a:rPr lang="en" sz="1100" i="1">
                          <a:latin typeface="Nunito"/>
                          <a:ea typeface="Nunito"/>
                          <a:cs typeface="Nunito"/>
                          <a:sym typeface="Nunito"/>
                        </a:rPr>
                        <a:t> for testing </a:t>
                      </a:r>
                      <a:endParaRPr sz="1100" b="1">
                        <a:latin typeface="Nunito"/>
                        <a:ea typeface="Nunito"/>
                        <a:cs typeface="Nunito"/>
                        <a:sym typeface="Nunito"/>
                      </a:endParaRPr>
                    </a:p>
                    <a:p>
                      <a:pPr marL="457200" lvl="0" indent="-298450" algn="l" rtl="0">
                        <a:spcBef>
                          <a:spcPts val="0"/>
                        </a:spcBef>
                        <a:spcAft>
                          <a:spcPts val="0"/>
                        </a:spcAft>
                        <a:buSzPts val="1100"/>
                        <a:buFont typeface="Nunito"/>
                        <a:buChar char="●"/>
                      </a:pPr>
                      <a:r>
                        <a:rPr lang="en" sz="1100">
                          <a:latin typeface="Nunito"/>
                          <a:ea typeface="Nunito"/>
                          <a:cs typeface="Nunito"/>
                          <a:sym typeface="Nunito"/>
                        </a:rPr>
                        <a:t>Tool is comprised of metal components → </a:t>
                      </a:r>
                      <a:r>
                        <a:rPr lang="en" sz="1100" b="1" i="1">
                          <a:latin typeface="Nunito"/>
                          <a:ea typeface="Nunito"/>
                          <a:cs typeface="Nunito"/>
                          <a:sym typeface="Nunito"/>
                        </a:rPr>
                        <a:t>go</a:t>
                      </a:r>
                      <a:r>
                        <a:rPr lang="en" sz="1100">
                          <a:latin typeface="Nunito"/>
                          <a:ea typeface="Nunito"/>
                          <a:cs typeface="Nunito"/>
                          <a:sym typeface="Nunito"/>
                        </a:rPr>
                        <a:t> </a:t>
                      </a:r>
                      <a:r>
                        <a:rPr lang="en" sz="1100" i="1">
                          <a:latin typeface="Nunito"/>
                          <a:ea typeface="Nunito"/>
                          <a:cs typeface="Nunito"/>
                          <a:sym typeface="Nunito"/>
                        </a:rPr>
                        <a:t>for testing (with caution)</a:t>
                      </a:r>
                      <a:endParaRPr sz="1100" i="1">
                        <a:latin typeface="Nunito"/>
                        <a:ea typeface="Nunito"/>
                        <a:cs typeface="Nunito"/>
                        <a:sym typeface="Nunito"/>
                      </a:endParaRPr>
                    </a:p>
                    <a:p>
                      <a:pPr marL="457200" lvl="0" indent="-298450" algn="l" rtl="0">
                        <a:spcBef>
                          <a:spcPts val="0"/>
                        </a:spcBef>
                        <a:spcAft>
                          <a:spcPts val="0"/>
                        </a:spcAft>
                        <a:buSzPts val="1100"/>
                        <a:buFont typeface="Nunito"/>
                        <a:buChar char="●"/>
                      </a:pPr>
                      <a:r>
                        <a:rPr lang="en" sz="1100">
                          <a:latin typeface="Nunito"/>
                          <a:ea typeface="Nunito"/>
                          <a:cs typeface="Nunito"/>
                          <a:sym typeface="Nunito"/>
                        </a:rPr>
                        <a:t>Structural Loading allows for max weight → </a:t>
                      </a:r>
                      <a:r>
                        <a:rPr lang="en" sz="1100" b="1" i="1">
                          <a:latin typeface="Nunito"/>
                          <a:ea typeface="Nunito"/>
                          <a:cs typeface="Nunito"/>
                          <a:sym typeface="Nunito"/>
                        </a:rPr>
                        <a:t>go</a:t>
                      </a:r>
                      <a:r>
                        <a:rPr lang="en" sz="1100" i="1">
                          <a:latin typeface="Nunito"/>
                          <a:ea typeface="Nunito"/>
                          <a:cs typeface="Nunito"/>
                          <a:sym typeface="Nunito"/>
                        </a:rPr>
                        <a:t> for testing</a:t>
                      </a:r>
                      <a:endParaRPr sz="1100" i="1">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2"/>
                  </a:ext>
                </a:extLst>
              </a:tr>
              <a:tr h="790525">
                <a:tc>
                  <a:txBody>
                    <a:bodyPr/>
                    <a:lstStyle/>
                    <a:p>
                      <a:pPr marL="0" lvl="0" indent="0" algn="ctr" rtl="0">
                        <a:spcBef>
                          <a:spcPts val="0"/>
                        </a:spcBef>
                        <a:spcAft>
                          <a:spcPts val="0"/>
                        </a:spcAft>
                        <a:buNone/>
                      </a:pPr>
                      <a:r>
                        <a:rPr lang="en">
                          <a:latin typeface="Nunito"/>
                          <a:ea typeface="Nunito"/>
                          <a:cs typeface="Nunito"/>
                          <a:sym typeface="Nunito"/>
                        </a:rPr>
                        <a:t>Wearable Device </a:t>
                      </a:r>
                      <a:endParaRPr>
                        <a:latin typeface="Nunito"/>
                        <a:ea typeface="Nunito"/>
                        <a:cs typeface="Nunito"/>
                        <a:sym typeface="Nunito"/>
                      </a:endParaRPr>
                    </a:p>
                  </a:txBody>
                  <a:tcPr marL="91425" marR="91425" marT="91425" marB="91425" anchor="ctr">
                    <a:lnR w="9525" cap="flat" cmpd="sng">
                      <a:solidFill>
                        <a:srgbClr val="9E9E9E"/>
                      </a:solidFill>
                      <a:prstDash val="solid"/>
                      <a:round/>
                      <a:headEnd type="none" w="sm" len="sm"/>
                      <a:tailEnd type="none" w="sm" len="sm"/>
                    </a:lnR>
                  </a:tcPr>
                </a:tc>
                <a:tc>
                  <a:txBody>
                    <a:bodyPr/>
                    <a:lstStyle/>
                    <a:p>
                      <a:pPr marL="457200" lvl="0" indent="-317500" algn="l" rtl="0">
                        <a:spcBef>
                          <a:spcPts val="0"/>
                        </a:spcBef>
                        <a:spcAft>
                          <a:spcPts val="0"/>
                        </a:spcAft>
                        <a:buSzPts val="1400"/>
                        <a:buFont typeface="Nunito"/>
                        <a:buChar char="●"/>
                      </a:pPr>
                      <a:r>
                        <a:rPr lang="en" sz="1300">
                          <a:latin typeface="Nunito"/>
                          <a:ea typeface="Nunito"/>
                          <a:cs typeface="Nunito"/>
                          <a:sym typeface="Nunito"/>
                        </a:rPr>
                        <a:t>User Injury </a:t>
                      </a:r>
                      <a:r>
                        <a:rPr lang="en" sz="1000">
                          <a:latin typeface="Nunito"/>
                          <a:ea typeface="Nunito"/>
                          <a:cs typeface="Nunito"/>
                          <a:sym typeface="Nunito"/>
                        </a:rPr>
                        <a:t>(short term)</a:t>
                      </a:r>
                      <a:endParaRPr sz="1000">
                        <a:latin typeface="Nunito"/>
                        <a:ea typeface="Nunito"/>
                        <a:cs typeface="Nunito"/>
                        <a:sym typeface="Nunito"/>
                      </a:endParaRPr>
                    </a:p>
                    <a:p>
                      <a:pPr marL="457200" lvl="0" indent="-317500" algn="l" rtl="0">
                        <a:spcBef>
                          <a:spcPts val="0"/>
                        </a:spcBef>
                        <a:spcAft>
                          <a:spcPts val="0"/>
                        </a:spcAft>
                        <a:buSzPts val="1400"/>
                        <a:buFont typeface="Nunito"/>
                        <a:buChar char="●"/>
                      </a:pPr>
                      <a:r>
                        <a:rPr lang="en" sz="1300">
                          <a:latin typeface="Nunito"/>
                          <a:ea typeface="Nunito"/>
                          <a:cs typeface="Nunito"/>
                          <a:sym typeface="Nunito"/>
                        </a:rPr>
                        <a:t>User Injury </a:t>
                      </a:r>
                      <a:r>
                        <a:rPr lang="en" sz="1000">
                          <a:latin typeface="Nunito"/>
                          <a:ea typeface="Nunito"/>
                          <a:cs typeface="Nunito"/>
                          <a:sym typeface="Nunito"/>
                        </a:rPr>
                        <a:t>(long term)</a:t>
                      </a:r>
                      <a:endParaRPr sz="10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457200" lvl="0" indent="-298450" algn="l" rtl="0">
                        <a:spcBef>
                          <a:spcPts val="0"/>
                        </a:spcBef>
                        <a:spcAft>
                          <a:spcPts val="0"/>
                        </a:spcAft>
                        <a:buSzPts val="1100"/>
                        <a:buFont typeface="Nunito"/>
                        <a:buChar char="●"/>
                      </a:pPr>
                      <a:r>
                        <a:rPr lang="en" sz="1100">
                          <a:latin typeface="Nunito"/>
                          <a:ea typeface="Nunito"/>
                          <a:cs typeface="Nunito"/>
                          <a:sym typeface="Nunito"/>
                        </a:rPr>
                        <a:t>V</a:t>
                      </a:r>
                      <a:r>
                        <a:rPr lang="en" sz="1100">
                          <a:solidFill>
                            <a:schemeClr val="dk1"/>
                          </a:solidFill>
                          <a:latin typeface="Nunito"/>
                          <a:ea typeface="Nunito"/>
                          <a:cs typeface="Nunito"/>
                          <a:sym typeface="Nunito"/>
                        </a:rPr>
                        <a:t>erbal discussion and clear acknowledgement about device use, expectations, and procedure → </a:t>
                      </a:r>
                      <a:r>
                        <a:rPr lang="en" sz="1100" b="1" i="1">
                          <a:solidFill>
                            <a:schemeClr val="dk1"/>
                          </a:solidFill>
                          <a:latin typeface="Nunito"/>
                          <a:ea typeface="Nunito"/>
                          <a:cs typeface="Nunito"/>
                          <a:sym typeface="Nunito"/>
                        </a:rPr>
                        <a:t>go</a:t>
                      </a:r>
                      <a:r>
                        <a:rPr lang="en" sz="1100" b="1">
                          <a:solidFill>
                            <a:schemeClr val="dk1"/>
                          </a:solidFill>
                          <a:latin typeface="Nunito"/>
                          <a:ea typeface="Nunito"/>
                          <a:cs typeface="Nunito"/>
                          <a:sym typeface="Nunito"/>
                        </a:rPr>
                        <a:t> </a:t>
                      </a:r>
                      <a:r>
                        <a:rPr lang="en" sz="1100" i="1">
                          <a:solidFill>
                            <a:schemeClr val="dk1"/>
                          </a:solidFill>
                          <a:latin typeface="Nunito"/>
                          <a:ea typeface="Nunito"/>
                          <a:cs typeface="Nunito"/>
                          <a:sym typeface="Nunito"/>
                        </a:rPr>
                        <a:t>for testing</a:t>
                      </a:r>
                      <a:endParaRPr sz="1100">
                        <a:solidFill>
                          <a:schemeClr val="dk1"/>
                        </a:solidFill>
                        <a:latin typeface="Nunito"/>
                        <a:ea typeface="Nunito"/>
                        <a:cs typeface="Nunito"/>
                        <a:sym typeface="Nunito"/>
                      </a:endParaRPr>
                    </a:p>
                    <a:p>
                      <a:pPr marL="457200" lvl="0" indent="-298450" algn="l" rtl="0">
                        <a:spcBef>
                          <a:spcPts val="0"/>
                        </a:spcBef>
                        <a:spcAft>
                          <a:spcPts val="0"/>
                        </a:spcAft>
                        <a:buSzPts val="1100"/>
                        <a:buFont typeface="Nunito"/>
                        <a:buChar char="●"/>
                      </a:pPr>
                      <a:r>
                        <a:rPr lang="en" sz="1100">
                          <a:latin typeface="Nunito"/>
                          <a:ea typeface="Nunito"/>
                          <a:cs typeface="Nunito"/>
                          <a:sym typeface="Nunito"/>
                        </a:rPr>
                        <a:t>User Comfort Survey low score → </a:t>
                      </a:r>
                      <a:r>
                        <a:rPr lang="en" sz="1100" b="1" i="1">
                          <a:latin typeface="Nunito"/>
                          <a:ea typeface="Nunito"/>
                          <a:cs typeface="Nunito"/>
                          <a:sym typeface="Nunito"/>
                        </a:rPr>
                        <a:t>no go</a:t>
                      </a:r>
                      <a:r>
                        <a:rPr lang="en" sz="1100">
                          <a:latin typeface="Nunito"/>
                          <a:ea typeface="Nunito"/>
                          <a:cs typeface="Nunito"/>
                          <a:sym typeface="Nunito"/>
                        </a:rPr>
                        <a:t> </a:t>
                      </a:r>
                      <a:r>
                        <a:rPr lang="en" sz="1100" i="1">
                          <a:latin typeface="Nunito"/>
                          <a:ea typeface="Nunito"/>
                          <a:cs typeface="Nunito"/>
                          <a:sym typeface="Nunito"/>
                        </a:rPr>
                        <a:t>for testing</a:t>
                      </a:r>
                      <a:endParaRPr sz="1100" b="1">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3"/>
                  </a:ext>
                </a:extLst>
              </a:tr>
            </a:tbl>
          </a:graphicData>
        </a:graphic>
      </p:graphicFrame>
      <p:sp>
        <p:nvSpPr>
          <p:cNvPr id="2146" name="Google Shape;2146;p18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145</a:t>
            </a:fld>
            <a:endParaRPr/>
          </a:p>
        </p:txBody>
      </p:sp>
      <p:sp>
        <p:nvSpPr>
          <p:cNvPr id="2147" name="Google Shape;2147;p186">
            <a:hlinkClick r:id="rId3"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2151"/>
        <p:cNvGrpSpPr/>
        <p:nvPr/>
      </p:nvGrpSpPr>
      <p:grpSpPr>
        <a:xfrm>
          <a:off x="0" y="0"/>
          <a:ext cx="0" cy="0"/>
          <a:chOff x="0" y="0"/>
          <a:chExt cx="0" cy="0"/>
        </a:xfrm>
      </p:grpSpPr>
      <p:sp>
        <p:nvSpPr>
          <p:cNvPr id="2152" name="Google Shape;2152;p18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EHS Procedure Recommendations</a:t>
            </a:r>
            <a:endParaRPr/>
          </a:p>
        </p:txBody>
      </p:sp>
      <p:sp>
        <p:nvSpPr>
          <p:cNvPr id="2153" name="Google Shape;2153;p18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146</a:t>
            </a:fld>
            <a:endParaRPr/>
          </a:p>
        </p:txBody>
      </p:sp>
      <p:pic>
        <p:nvPicPr>
          <p:cNvPr id="2154" name="Google Shape;2154;p18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91650" y="1242724"/>
            <a:ext cx="7037819" cy="3649475"/>
          </a:xfrm>
          <a:prstGeom prst="rect">
            <a:avLst/>
          </a:prstGeom>
          <a:noFill/>
          <a:ln>
            <a:noFill/>
          </a:ln>
        </p:spPr>
      </p:pic>
      <p:sp>
        <p:nvSpPr>
          <p:cNvPr id="2155" name="Google Shape;2155;p187">
            <a:hlinkClick r:id="rId4"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2159"/>
        <p:cNvGrpSpPr/>
        <p:nvPr/>
      </p:nvGrpSpPr>
      <p:grpSpPr>
        <a:xfrm>
          <a:off x="0" y="0"/>
          <a:ext cx="0" cy="0"/>
          <a:chOff x="0" y="0"/>
          <a:chExt cx="0" cy="0"/>
        </a:xfrm>
      </p:grpSpPr>
      <p:sp>
        <p:nvSpPr>
          <p:cNvPr id="2160" name="Google Shape;2160;p188"/>
          <p:cNvSpPr/>
          <p:nvPr/>
        </p:nvSpPr>
        <p:spPr>
          <a:xfrm>
            <a:off x="3962363" y="1171838"/>
            <a:ext cx="3456600" cy="886200"/>
          </a:xfrm>
          <a:prstGeom prst="rect">
            <a:avLst/>
          </a:prstGeom>
          <a:solidFill>
            <a:srgbClr val="E3AC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i="1">
              <a:latin typeface="Times New Roman"/>
              <a:ea typeface="Times New Roman"/>
              <a:cs typeface="Times New Roman"/>
              <a:sym typeface="Times New Roman"/>
            </a:endParaRPr>
          </a:p>
          <a:p>
            <a:pPr marL="0" lvl="0" indent="0" algn="l" rtl="0">
              <a:spcBef>
                <a:spcPts val="0"/>
              </a:spcBef>
              <a:spcAft>
                <a:spcPts val="0"/>
              </a:spcAft>
              <a:buNone/>
            </a:pPr>
            <a:endParaRPr i="1">
              <a:latin typeface="Times New Roman"/>
              <a:ea typeface="Times New Roman"/>
              <a:cs typeface="Times New Roman"/>
              <a:sym typeface="Times New Roman"/>
            </a:endParaRPr>
          </a:p>
          <a:p>
            <a:pPr marL="0" lvl="0" indent="0" algn="l" rtl="0">
              <a:spcBef>
                <a:spcPts val="0"/>
              </a:spcBef>
              <a:spcAft>
                <a:spcPts val="0"/>
              </a:spcAft>
              <a:buNone/>
            </a:pPr>
            <a:endParaRPr i="1">
              <a:latin typeface="Times New Roman"/>
              <a:ea typeface="Times New Roman"/>
              <a:cs typeface="Times New Roman"/>
              <a:sym typeface="Times New Roman"/>
            </a:endParaRPr>
          </a:p>
          <a:p>
            <a:pPr marL="0" lvl="0" indent="0" algn="ctr" rtl="0">
              <a:spcBef>
                <a:spcPts val="0"/>
              </a:spcBef>
              <a:spcAft>
                <a:spcPts val="0"/>
              </a:spcAft>
              <a:buNone/>
            </a:pPr>
            <a:r>
              <a:rPr lang="en" i="1">
                <a:latin typeface="Times New Roman"/>
                <a:ea typeface="Times New Roman"/>
                <a:cs typeface="Times New Roman"/>
                <a:sym typeface="Times New Roman"/>
              </a:rPr>
              <a:t>Design Analysis</a:t>
            </a:r>
            <a:endParaRPr i="1">
              <a:latin typeface="Times New Roman"/>
              <a:ea typeface="Times New Roman"/>
              <a:cs typeface="Times New Roman"/>
              <a:sym typeface="Times New Roman"/>
            </a:endParaRPr>
          </a:p>
        </p:txBody>
      </p:sp>
      <p:sp>
        <p:nvSpPr>
          <p:cNvPr id="2161" name="Google Shape;2161;p188"/>
          <p:cNvSpPr/>
          <p:nvPr/>
        </p:nvSpPr>
        <p:spPr>
          <a:xfrm>
            <a:off x="1322813" y="737350"/>
            <a:ext cx="1438500" cy="563100"/>
          </a:xfrm>
          <a:prstGeom prst="hexagon">
            <a:avLst>
              <a:gd name="adj" fmla="val 25000"/>
              <a:gd name="vf" fmla="val 115470"/>
            </a:avLst>
          </a:prstGeom>
          <a:gradFill>
            <a:gsLst>
              <a:gs pos="0">
                <a:srgbClr val="F5D0D0"/>
              </a:gs>
              <a:gs pos="100000">
                <a:srgbClr val="D96868"/>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Times New Roman"/>
                <a:ea typeface="Times New Roman"/>
                <a:cs typeface="Times New Roman"/>
                <a:sym typeface="Times New Roman"/>
              </a:rPr>
              <a:t>Off Ramp Options</a:t>
            </a:r>
            <a:endParaRPr b="1">
              <a:latin typeface="Times New Roman"/>
              <a:ea typeface="Times New Roman"/>
              <a:cs typeface="Times New Roman"/>
              <a:sym typeface="Times New Roman"/>
            </a:endParaRPr>
          </a:p>
        </p:txBody>
      </p:sp>
      <p:sp>
        <p:nvSpPr>
          <p:cNvPr id="2162" name="Google Shape;2162;p188"/>
          <p:cNvSpPr/>
          <p:nvPr/>
        </p:nvSpPr>
        <p:spPr>
          <a:xfrm>
            <a:off x="1200713" y="2357388"/>
            <a:ext cx="1682700" cy="665100"/>
          </a:xfrm>
          <a:prstGeom prst="rect">
            <a:avLst/>
          </a:prstGeom>
          <a:gradFill>
            <a:gsLst>
              <a:gs pos="0">
                <a:srgbClr val="F5D0D0"/>
              </a:gs>
              <a:gs pos="100000">
                <a:srgbClr val="D96868"/>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a:ea typeface="Times New Roman"/>
                <a:cs typeface="Times New Roman"/>
                <a:sym typeface="Times New Roman"/>
              </a:rPr>
              <a:t>Modify purchased arm brace</a:t>
            </a:r>
            <a:endParaRPr>
              <a:latin typeface="Times New Roman"/>
              <a:ea typeface="Times New Roman"/>
              <a:cs typeface="Times New Roman"/>
              <a:sym typeface="Times New Roman"/>
            </a:endParaRPr>
          </a:p>
        </p:txBody>
      </p:sp>
      <p:sp>
        <p:nvSpPr>
          <p:cNvPr id="2163" name="Google Shape;2163;p188"/>
          <p:cNvSpPr/>
          <p:nvPr/>
        </p:nvSpPr>
        <p:spPr>
          <a:xfrm>
            <a:off x="1200713" y="1496363"/>
            <a:ext cx="1682700" cy="665100"/>
          </a:xfrm>
          <a:prstGeom prst="rect">
            <a:avLst/>
          </a:prstGeom>
          <a:gradFill>
            <a:gsLst>
              <a:gs pos="0">
                <a:srgbClr val="F5D0D0"/>
              </a:gs>
              <a:gs pos="100000">
                <a:srgbClr val="D96868"/>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a:ea typeface="Times New Roman"/>
                <a:cs typeface="Times New Roman"/>
                <a:sym typeface="Times New Roman"/>
              </a:rPr>
              <a:t>SME Consultation</a:t>
            </a:r>
            <a:endParaRPr>
              <a:latin typeface="Times New Roman"/>
              <a:ea typeface="Times New Roman"/>
              <a:cs typeface="Times New Roman"/>
              <a:sym typeface="Times New Roman"/>
            </a:endParaRPr>
          </a:p>
        </p:txBody>
      </p:sp>
      <p:sp>
        <p:nvSpPr>
          <p:cNvPr id="2164" name="Google Shape;2164;p188"/>
          <p:cNvSpPr/>
          <p:nvPr/>
        </p:nvSpPr>
        <p:spPr>
          <a:xfrm>
            <a:off x="4849438" y="247338"/>
            <a:ext cx="1682700" cy="6651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Times New Roman"/>
                <a:ea typeface="Times New Roman"/>
                <a:cs typeface="Times New Roman"/>
                <a:sym typeface="Times New Roman"/>
              </a:rPr>
              <a:t>Arm Brace </a:t>
            </a:r>
            <a:endParaRPr b="1">
              <a:latin typeface="Times New Roman"/>
              <a:ea typeface="Times New Roman"/>
              <a:cs typeface="Times New Roman"/>
              <a:sym typeface="Times New Roman"/>
            </a:endParaRPr>
          </a:p>
          <a:p>
            <a:pPr marL="0" lvl="0" indent="0" algn="ctr" rtl="0">
              <a:spcBef>
                <a:spcPts val="0"/>
              </a:spcBef>
              <a:spcAft>
                <a:spcPts val="0"/>
              </a:spcAft>
              <a:buNone/>
            </a:pPr>
            <a:r>
              <a:rPr lang="en" b="1">
                <a:latin typeface="Times New Roman"/>
                <a:ea typeface="Times New Roman"/>
                <a:cs typeface="Times New Roman"/>
                <a:sym typeface="Times New Roman"/>
              </a:rPr>
              <a:t>Development</a:t>
            </a:r>
            <a:endParaRPr b="1">
              <a:latin typeface="Times New Roman"/>
              <a:ea typeface="Times New Roman"/>
              <a:cs typeface="Times New Roman"/>
              <a:sym typeface="Times New Roman"/>
            </a:endParaRPr>
          </a:p>
        </p:txBody>
      </p:sp>
      <p:sp>
        <p:nvSpPr>
          <p:cNvPr id="2165" name="Google Shape;2165;p188"/>
          <p:cNvSpPr/>
          <p:nvPr/>
        </p:nvSpPr>
        <p:spPr>
          <a:xfrm>
            <a:off x="3977813" y="1133563"/>
            <a:ext cx="977100" cy="6651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a:ea typeface="Times New Roman"/>
                <a:cs typeface="Times New Roman"/>
                <a:sym typeface="Times New Roman"/>
              </a:rPr>
              <a:t>Range of Motion Measures</a:t>
            </a:r>
            <a:endParaRPr>
              <a:latin typeface="Times New Roman"/>
              <a:ea typeface="Times New Roman"/>
              <a:cs typeface="Times New Roman"/>
              <a:sym typeface="Times New Roman"/>
            </a:endParaRPr>
          </a:p>
        </p:txBody>
      </p:sp>
      <p:sp>
        <p:nvSpPr>
          <p:cNvPr id="2166" name="Google Shape;2166;p188"/>
          <p:cNvSpPr/>
          <p:nvPr/>
        </p:nvSpPr>
        <p:spPr>
          <a:xfrm>
            <a:off x="5202238" y="1133563"/>
            <a:ext cx="977100" cy="6651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a:ea typeface="Times New Roman"/>
                <a:cs typeface="Times New Roman"/>
                <a:sym typeface="Times New Roman"/>
              </a:rPr>
              <a:t>HITL </a:t>
            </a:r>
            <a:r>
              <a:rPr lang="en" sz="1000">
                <a:latin typeface="Times New Roman"/>
                <a:ea typeface="Times New Roman"/>
                <a:cs typeface="Times New Roman"/>
                <a:sym typeface="Times New Roman"/>
              </a:rPr>
              <a:t>Development</a:t>
            </a:r>
            <a:endParaRPr sz="1000">
              <a:latin typeface="Times New Roman"/>
              <a:ea typeface="Times New Roman"/>
              <a:cs typeface="Times New Roman"/>
              <a:sym typeface="Times New Roman"/>
            </a:endParaRPr>
          </a:p>
        </p:txBody>
      </p:sp>
      <p:sp>
        <p:nvSpPr>
          <p:cNvPr id="2167" name="Google Shape;2167;p188"/>
          <p:cNvSpPr/>
          <p:nvPr/>
        </p:nvSpPr>
        <p:spPr>
          <a:xfrm>
            <a:off x="6426663" y="1133563"/>
            <a:ext cx="977100" cy="6651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Times New Roman"/>
                <a:ea typeface="Times New Roman"/>
                <a:cs typeface="Times New Roman"/>
                <a:sym typeface="Times New Roman"/>
              </a:rPr>
              <a:t>User Comfort + Safety Reqs. </a:t>
            </a:r>
            <a:endParaRPr sz="1200">
              <a:latin typeface="Times New Roman"/>
              <a:ea typeface="Times New Roman"/>
              <a:cs typeface="Times New Roman"/>
              <a:sym typeface="Times New Roman"/>
            </a:endParaRPr>
          </a:p>
        </p:txBody>
      </p:sp>
      <p:sp>
        <p:nvSpPr>
          <p:cNvPr id="2168" name="Google Shape;2168;p188"/>
          <p:cNvSpPr/>
          <p:nvPr/>
        </p:nvSpPr>
        <p:spPr>
          <a:xfrm>
            <a:off x="5202250" y="2191469"/>
            <a:ext cx="977100" cy="38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a:ea typeface="Times New Roman"/>
                <a:cs typeface="Times New Roman"/>
                <a:sym typeface="Times New Roman"/>
              </a:rPr>
              <a:t>Purchase</a:t>
            </a:r>
            <a:endParaRPr>
              <a:latin typeface="Times New Roman"/>
              <a:ea typeface="Times New Roman"/>
              <a:cs typeface="Times New Roman"/>
              <a:sym typeface="Times New Roman"/>
            </a:endParaRPr>
          </a:p>
        </p:txBody>
      </p:sp>
      <p:sp>
        <p:nvSpPr>
          <p:cNvPr id="2169" name="Google Shape;2169;p188"/>
          <p:cNvSpPr/>
          <p:nvPr/>
        </p:nvSpPr>
        <p:spPr>
          <a:xfrm>
            <a:off x="5202238" y="3401763"/>
            <a:ext cx="977100" cy="6651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a:ea typeface="Times New Roman"/>
                <a:cs typeface="Times New Roman"/>
                <a:sym typeface="Times New Roman"/>
              </a:rPr>
              <a:t>User Test</a:t>
            </a:r>
            <a:endParaRPr>
              <a:latin typeface="Times New Roman"/>
              <a:ea typeface="Times New Roman"/>
              <a:cs typeface="Times New Roman"/>
              <a:sym typeface="Times New Roman"/>
            </a:endParaRPr>
          </a:p>
        </p:txBody>
      </p:sp>
      <p:sp>
        <p:nvSpPr>
          <p:cNvPr id="2170" name="Google Shape;2170;p188"/>
          <p:cNvSpPr/>
          <p:nvPr/>
        </p:nvSpPr>
        <p:spPr>
          <a:xfrm>
            <a:off x="5202238" y="4231063"/>
            <a:ext cx="977100" cy="6651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a:ea typeface="Times New Roman"/>
                <a:cs typeface="Times New Roman"/>
                <a:sym typeface="Times New Roman"/>
              </a:rPr>
              <a:t>Test ROM</a:t>
            </a:r>
            <a:endParaRPr>
              <a:latin typeface="Times New Roman"/>
              <a:ea typeface="Times New Roman"/>
              <a:cs typeface="Times New Roman"/>
              <a:sym typeface="Times New Roman"/>
            </a:endParaRPr>
          </a:p>
        </p:txBody>
      </p:sp>
      <p:sp>
        <p:nvSpPr>
          <p:cNvPr id="2171" name="Google Shape;2171;p188"/>
          <p:cNvSpPr/>
          <p:nvPr/>
        </p:nvSpPr>
        <p:spPr>
          <a:xfrm>
            <a:off x="3977813" y="4231063"/>
            <a:ext cx="977100" cy="6651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a:ea typeface="Times New Roman"/>
                <a:cs typeface="Times New Roman"/>
                <a:sym typeface="Times New Roman"/>
              </a:rPr>
              <a:t>Integrate Sensors </a:t>
            </a:r>
            <a:endParaRPr>
              <a:latin typeface="Times New Roman"/>
              <a:ea typeface="Times New Roman"/>
              <a:cs typeface="Times New Roman"/>
              <a:sym typeface="Times New Roman"/>
            </a:endParaRPr>
          </a:p>
        </p:txBody>
      </p:sp>
      <p:sp>
        <p:nvSpPr>
          <p:cNvPr id="2172" name="Google Shape;2172;p188"/>
          <p:cNvSpPr/>
          <p:nvPr/>
        </p:nvSpPr>
        <p:spPr>
          <a:xfrm>
            <a:off x="6426663" y="4231063"/>
            <a:ext cx="977100" cy="6651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a:ea typeface="Times New Roman"/>
                <a:cs typeface="Times New Roman"/>
                <a:sym typeface="Times New Roman"/>
              </a:rPr>
              <a:t>Model in Blender</a:t>
            </a:r>
            <a:endParaRPr>
              <a:latin typeface="Times New Roman"/>
              <a:ea typeface="Times New Roman"/>
              <a:cs typeface="Times New Roman"/>
              <a:sym typeface="Times New Roman"/>
            </a:endParaRPr>
          </a:p>
        </p:txBody>
      </p:sp>
      <p:cxnSp>
        <p:nvCxnSpPr>
          <p:cNvPr id="2173" name="Google Shape;2173;p188"/>
          <p:cNvCxnSpPr>
            <a:stCxn id="2164" idx="2"/>
            <a:endCxn id="2166" idx="0"/>
          </p:cNvCxnSpPr>
          <p:nvPr/>
        </p:nvCxnSpPr>
        <p:spPr>
          <a:xfrm>
            <a:off x="5690788" y="912438"/>
            <a:ext cx="0" cy="221100"/>
          </a:xfrm>
          <a:prstGeom prst="straightConnector1">
            <a:avLst/>
          </a:prstGeom>
          <a:noFill/>
          <a:ln w="19050" cap="flat" cmpd="sng">
            <a:solidFill>
              <a:schemeClr val="accent1"/>
            </a:solidFill>
            <a:prstDash val="solid"/>
            <a:round/>
            <a:headEnd type="none" w="med" len="med"/>
            <a:tailEnd type="none" w="med" len="med"/>
          </a:ln>
        </p:spPr>
      </p:cxnSp>
      <p:cxnSp>
        <p:nvCxnSpPr>
          <p:cNvPr id="2174" name="Google Shape;2174;p188"/>
          <p:cNvCxnSpPr>
            <a:stCxn id="2164" idx="2"/>
            <a:endCxn id="2165" idx="0"/>
          </p:cNvCxnSpPr>
          <p:nvPr/>
        </p:nvCxnSpPr>
        <p:spPr>
          <a:xfrm rot="5400000">
            <a:off x="4968088" y="410838"/>
            <a:ext cx="221100" cy="1224300"/>
          </a:xfrm>
          <a:prstGeom prst="bentConnector3">
            <a:avLst>
              <a:gd name="adj1" fmla="val 50006"/>
            </a:avLst>
          </a:prstGeom>
          <a:noFill/>
          <a:ln w="19050" cap="flat" cmpd="sng">
            <a:solidFill>
              <a:schemeClr val="accent1"/>
            </a:solidFill>
            <a:prstDash val="solid"/>
            <a:round/>
            <a:headEnd type="none" w="med" len="med"/>
            <a:tailEnd type="none" w="med" len="med"/>
          </a:ln>
        </p:spPr>
      </p:cxnSp>
      <p:cxnSp>
        <p:nvCxnSpPr>
          <p:cNvPr id="2175" name="Google Shape;2175;p188"/>
          <p:cNvCxnSpPr>
            <a:stCxn id="2164" idx="2"/>
            <a:endCxn id="2167" idx="0"/>
          </p:cNvCxnSpPr>
          <p:nvPr/>
        </p:nvCxnSpPr>
        <p:spPr>
          <a:xfrm rot="-5400000" flipH="1">
            <a:off x="6192388" y="410838"/>
            <a:ext cx="221100" cy="1224300"/>
          </a:xfrm>
          <a:prstGeom prst="bentConnector3">
            <a:avLst>
              <a:gd name="adj1" fmla="val 50006"/>
            </a:avLst>
          </a:prstGeom>
          <a:noFill/>
          <a:ln w="19050" cap="flat" cmpd="sng">
            <a:solidFill>
              <a:schemeClr val="accent1"/>
            </a:solidFill>
            <a:prstDash val="solid"/>
            <a:round/>
            <a:headEnd type="none" w="med" len="med"/>
            <a:tailEnd type="none" w="med" len="med"/>
          </a:ln>
        </p:spPr>
      </p:cxnSp>
      <p:cxnSp>
        <p:nvCxnSpPr>
          <p:cNvPr id="2176" name="Google Shape;2176;p188"/>
          <p:cNvCxnSpPr>
            <a:stCxn id="2160" idx="2"/>
            <a:endCxn id="2168" idx="0"/>
          </p:cNvCxnSpPr>
          <p:nvPr/>
        </p:nvCxnSpPr>
        <p:spPr>
          <a:xfrm>
            <a:off x="5690663" y="2058038"/>
            <a:ext cx="0" cy="133500"/>
          </a:xfrm>
          <a:prstGeom prst="straightConnector1">
            <a:avLst/>
          </a:prstGeom>
          <a:noFill/>
          <a:ln w="19050" cap="flat" cmpd="sng">
            <a:solidFill>
              <a:schemeClr val="accent1"/>
            </a:solidFill>
            <a:prstDash val="solid"/>
            <a:round/>
            <a:headEnd type="none" w="med" len="med"/>
            <a:tailEnd type="none" w="med" len="med"/>
          </a:ln>
        </p:spPr>
      </p:cxnSp>
      <p:cxnSp>
        <p:nvCxnSpPr>
          <p:cNvPr id="2177" name="Google Shape;2177;p188"/>
          <p:cNvCxnSpPr>
            <a:stCxn id="2168" idx="2"/>
            <a:endCxn id="2169" idx="0"/>
          </p:cNvCxnSpPr>
          <p:nvPr/>
        </p:nvCxnSpPr>
        <p:spPr>
          <a:xfrm>
            <a:off x="5690800" y="2571869"/>
            <a:ext cx="0" cy="829800"/>
          </a:xfrm>
          <a:prstGeom prst="straightConnector1">
            <a:avLst/>
          </a:prstGeom>
          <a:noFill/>
          <a:ln w="19050" cap="flat" cmpd="sng">
            <a:solidFill>
              <a:schemeClr val="accent1"/>
            </a:solidFill>
            <a:prstDash val="solid"/>
            <a:round/>
            <a:headEnd type="none" w="med" len="med"/>
            <a:tailEnd type="none" w="med" len="med"/>
          </a:ln>
        </p:spPr>
      </p:cxnSp>
      <p:cxnSp>
        <p:nvCxnSpPr>
          <p:cNvPr id="2178" name="Google Shape;2178;p188"/>
          <p:cNvCxnSpPr>
            <a:stCxn id="2169" idx="2"/>
            <a:endCxn id="2170" idx="0"/>
          </p:cNvCxnSpPr>
          <p:nvPr/>
        </p:nvCxnSpPr>
        <p:spPr>
          <a:xfrm>
            <a:off x="5690788" y="4066863"/>
            <a:ext cx="0" cy="164100"/>
          </a:xfrm>
          <a:prstGeom prst="straightConnector1">
            <a:avLst/>
          </a:prstGeom>
          <a:noFill/>
          <a:ln w="19050" cap="flat" cmpd="sng">
            <a:solidFill>
              <a:schemeClr val="accent1"/>
            </a:solidFill>
            <a:prstDash val="solid"/>
            <a:round/>
            <a:headEnd type="none" w="med" len="med"/>
            <a:tailEnd type="none" w="med" len="med"/>
          </a:ln>
        </p:spPr>
      </p:cxnSp>
      <p:cxnSp>
        <p:nvCxnSpPr>
          <p:cNvPr id="2179" name="Google Shape;2179;p188"/>
          <p:cNvCxnSpPr>
            <a:endCxn id="2171" idx="0"/>
          </p:cNvCxnSpPr>
          <p:nvPr/>
        </p:nvCxnSpPr>
        <p:spPr>
          <a:xfrm flipH="1">
            <a:off x="4466363" y="4066963"/>
            <a:ext cx="1224300" cy="164100"/>
          </a:xfrm>
          <a:prstGeom prst="bentConnector2">
            <a:avLst/>
          </a:prstGeom>
          <a:noFill/>
          <a:ln w="19050" cap="flat" cmpd="sng">
            <a:solidFill>
              <a:schemeClr val="accent1"/>
            </a:solidFill>
            <a:prstDash val="solid"/>
            <a:round/>
            <a:headEnd type="none" w="med" len="med"/>
            <a:tailEnd type="none" w="med" len="med"/>
          </a:ln>
        </p:spPr>
      </p:cxnSp>
      <p:cxnSp>
        <p:nvCxnSpPr>
          <p:cNvPr id="2180" name="Google Shape;2180;p188"/>
          <p:cNvCxnSpPr>
            <a:stCxn id="2169" idx="2"/>
            <a:endCxn id="2172" idx="0"/>
          </p:cNvCxnSpPr>
          <p:nvPr/>
        </p:nvCxnSpPr>
        <p:spPr>
          <a:xfrm rot="-5400000" flipH="1">
            <a:off x="6220888" y="3536763"/>
            <a:ext cx="164100" cy="1224300"/>
          </a:xfrm>
          <a:prstGeom prst="bentConnector3">
            <a:avLst>
              <a:gd name="adj1" fmla="val -3656"/>
            </a:avLst>
          </a:prstGeom>
          <a:noFill/>
          <a:ln w="19050" cap="flat" cmpd="sng">
            <a:solidFill>
              <a:schemeClr val="accent1"/>
            </a:solidFill>
            <a:prstDash val="solid"/>
            <a:round/>
            <a:headEnd type="none" w="med" len="med"/>
            <a:tailEnd type="none" w="med" len="med"/>
          </a:ln>
        </p:spPr>
      </p:cxnSp>
      <p:sp>
        <p:nvSpPr>
          <p:cNvPr id="2181" name="Google Shape;2181;p188"/>
          <p:cNvSpPr/>
          <p:nvPr/>
        </p:nvSpPr>
        <p:spPr>
          <a:xfrm>
            <a:off x="5202238" y="2654275"/>
            <a:ext cx="977100" cy="665100"/>
          </a:xfrm>
          <a:prstGeom prst="rect">
            <a:avLst/>
          </a:prstGeom>
          <a:noFill/>
          <a:ln w="762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
        <p:nvSpPr>
          <p:cNvPr id="2182" name="Google Shape;2182;p188"/>
          <p:cNvSpPr/>
          <p:nvPr/>
        </p:nvSpPr>
        <p:spPr>
          <a:xfrm>
            <a:off x="1200713" y="3218413"/>
            <a:ext cx="1682700" cy="665100"/>
          </a:xfrm>
          <a:prstGeom prst="rect">
            <a:avLst/>
          </a:prstGeom>
          <a:gradFill>
            <a:gsLst>
              <a:gs pos="0">
                <a:srgbClr val="F5D0D0"/>
              </a:gs>
              <a:gs pos="100000">
                <a:srgbClr val="D96868"/>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Times New Roman"/>
                <a:ea typeface="Times New Roman"/>
                <a:cs typeface="Times New Roman"/>
                <a:sym typeface="Times New Roman"/>
              </a:rPr>
              <a:t>Switch to cheaper arm brace</a:t>
            </a:r>
            <a:endParaRPr>
              <a:latin typeface="Times New Roman"/>
              <a:ea typeface="Times New Roman"/>
              <a:cs typeface="Times New Roman"/>
              <a:sym typeface="Times New Roman"/>
            </a:endParaRPr>
          </a:p>
        </p:txBody>
      </p:sp>
      <p:sp>
        <p:nvSpPr>
          <p:cNvPr id="2183" name="Google Shape;2183;p188"/>
          <p:cNvSpPr/>
          <p:nvPr/>
        </p:nvSpPr>
        <p:spPr>
          <a:xfrm>
            <a:off x="1200713" y="4079438"/>
            <a:ext cx="1682700" cy="665100"/>
          </a:xfrm>
          <a:prstGeom prst="rect">
            <a:avLst/>
          </a:prstGeom>
          <a:gradFill>
            <a:gsLst>
              <a:gs pos="0">
                <a:srgbClr val="F5D0D0"/>
              </a:gs>
              <a:gs pos="100000">
                <a:srgbClr val="D96868"/>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a:ea typeface="Times New Roman"/>
                <a:cs typeface="Times New Roman"/>
                <a:sym typeface="Times New Roman"/>
              </a:rPr>
              <a:t>Readapt use in simulation</a:t>
            </a:r>
            <a:endParaRPr>
              <a:latin typeface="Times New Roman"/>
              <a:ea typeface="Times New Roman"/>
              <a:cs typeface="Times New Roman"/>
              <a:sym typeface="Times New Roman"/>
            </a:endParaRPr>
          </a:p>
        </p:txBody>
      </p:sp>
      <p:sp>
        <p:nvSpPr>
          <p:cNvPr id="2184" name="Google Shape;2184;p188"/>
          <p:cNvSpPr/>
          <p:nvPr/>
        </p:nvSpPr>
        <p:spPr>
          <a:xfrm>
            <a:off x="5202113" y="2654263"/>
            <a:ext cx="977100" cy="6651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a:ea typeface="Times New Roman"/>
                <a:cs typeface="Times New Roman"/>
                <a:sym typeface="Times New Roman"/>
              </a:rPr>
              <a:t>Develop Testing Plan</a:t>
            </a:r>
            <a:endParaRPr>
              <a:latin typeface="Times New Roman"/>
              <a:ea typeface="Times New Roman"/>
              <a:cs typeface="Times New Roman"/>
              <a:sym typeface="Times New Roman"/>
            </a:endParaRPr>
          </a:p>
        </p:txBody>
      </p:sp>
      <p:sp>
        <p:nvSpPr>
          <p:cNvPr id="2185" name="Google Shape;2185;p188"/>
          <p:cNvSpPr txBox="1"/>
          <p:nvPr/>
        </p:nvSpPr>
        <p:spPr>
          <a:xfrm>
            <a:off x="6248275" y="2737900"/>
            <a:ext cx="1438500" cy="477000"/>
          </a:xfrm>
          <a:prstGeom prst="rect">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900" b="1">
                <a:latin typeface="Times New Roman"/>
                <a:ea typeface="Times New Roman"/>
                <a:cs typeface="Times New Roman"/>
                <a:sym typeface="Times New Roman"/>
              </a:rPr>
              <a:t>We are here</a:t>
            </a:r>
            <a:endParaRPr sz="1900" b="1">
              <a:latin typeface="Times New Roman"/>
              <a:ea typeface="Times New Roman"/>
              <a:cs typeface="Times New Roman"/>
              <a:sym typeface="Times New Roman"/>
            </a:endParaRPr>
          </a:p>
        </p:txBody>
      </p:sp>
      <p:sp>
        <p:nvSpPr>
          <p:cNvPr id="2186" name="Google Shape;2186;p188"/>
          <p:cNvSpPr txBox="1"/>
          <p:nvPr/>
        </p:nvSpPr>
        <p:spPr>
          <a:xfrm>
            <a:off x="313775" y="167950"/>
            <a:ext cx="34566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latin typeface="Nunito"/>
                <a:ea typeface="Nunito"/>
                <a:cs typeface="Nunito"/>
                <a:sym typeface="Nunito"/>
              </a:rPr>
              <a:t>Scalability Plan</a:t>
            </a:r>
            <a:endParaRPr sz="2500" b="1">
              <a:latin typeface="Nunito"/>
              <a:ea typeface="Nunito"/>
              <a:cs typeface="Nunito"/>
              <a:sym typeface="Nunito"/>
            </a:endParaRPr>
          </a:p>
        </p:txBody>
      </p:sp>
      <p:sp>
        <p:nvSpPr>
          <p:cNvPr id="2187" name="Google Shape;2187;p18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147</a:t>
            </a:fld>
            <a:endParaRPr/>
          </a:p>
        </p:txBody>
      </p:sp>
      <p:sp>
        <p:nvSpPr>
          <p:cNvPr id="2188" name="Google Shape;2188;p188">
            <a:hlinkClick r:id="rId3"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2192"/>
        <p:cNvGrpSpPr/>
        <p:nvPr/>
      </p:nvGrpSpPr>
      <p:grpSpPr>
        <a:xfrm>
          <a:off x="0" y="0"/>
          <a:ext cx="0" cy="0"/>
          <a:chOff x="0" y="0"/>
          <a:chExt cx="0" cy="0"/>
        </a:xfrm>
      </p:grpSpPr>
      <p:sp>
        <p:nvSpPr>
          <p:cNvPr id="2193" name="Google Shape;2193;p18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Development and Functional Pipelines</a:t>
            </a:r>
            <a:endParaRPr/>
          </a:p>
        </p:txBody>
      </p:sp>
      <p:sp>
        <p:nvSpPr>
          <p:cNvPr id="2194" name="Google Shape;2194;p18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148</a:t>
            </a:fld>
            <a:endParaRPr/>
          </a:p>
        </p:txBody>
      </p:sp>
      <p:sp>
        <p:nvSpPr>
          <p:cNvPr id="2195" name="Google Shape;2195;p189"/>
          <p:cNvSpPr txBox="1">
            <a:spLocks noGrp="1"/>
          </p:cNvSpPr>
          <p:nvPr>
            <p:ph type="body" idx="4294967295"/>
          </p:nvPr>
        </p:nvSpPr>
        <p:spPr>
          <a:xfrm>
            <a:off x="2441850" y="3060300"/>
            <a:ext cx="4260300" cy="1508700"/>
          </a:xfrm>
          <a:prstGeom prst="rect">
            <a:avLst/>
          </a:prstGeom>
        </p:spPr>
        <p:txBody>
          <a:bodyPr spcFirstLastPara="1" wrap="square" lIns="91425" tIns="91425" rIns="91425" bIns="91425" anchor="t" anchorCtr="0">
            <a:noAutofit/>
          </a:bodyPr>
          <a:lstStyle/>
          <a:p>
            <a:pPr marL="0" lvl="0" indent="0" algn="ctr" rtl="0">
              <a:lnSpc>
                <a:spcPct val="95000"/>
              </a:lnSpc>
              <a:spcBef>
                <a:spcPts val="0"/>
              </a:spcBef>
              <a:spcAft>
                <a:spcPts val="0"/>
              </a:spcAft>
              <a:buSzPts val="852"/>
              <a:buNone/>
            </a:pPr>
            <a:r>
              <a:rPr lang="en" u="sng">
                <a:solidFill>
                  <a:schemeClr val="hlink"/>
                </a:solidFill>
                <a:hlinkClick r:id="rId3" action="ppaction://hlinksldjump"/>
              </a:rPr>
              <a:t>Software Development</a:t>
            </a:r>
            <a:endParaRPr/>
          </a:p>
          <a:p>
            <a:pPr marL="0" lvl="0" indent="0" algn="ctr" rtl="0">
              <a:lnSpc>
                <a:spcPct val="95000"/>
              </a:lnSpc>
              <a:spcBef>
                <a:spcPts val="1200"/>
              </a:spcBef>
              <a:spcAft>
                <a:spcPts val="0"/>
              </a:spcAft>
              <a:buSzPts val="852"/>
              <a:buNone/>
            </a:pPr>
            <a:r>
              <a:rPr lang="en" u="sng">
                <a:solidFill>
                  <a:schemeClr val="hlink"/>
                </a:solidFill>
                <a:hlinkClick r:id="rId4" action="ppaction://hlinksldjump"/>
              </a:rPr>
              <a:t>Hybrid Reality</a:t>
            </a:r>
            <a:endParaRPr/>
          </a:p>
          <a:p>
            <a:pPr marL="0" lvl="0" indent="0" algn="ctr" rtl="0">
              <a:lnSpc>
                <a:spcPct val="95000"/>
              </a:lnSpc>
              <a:spcBef>
                <a:spcPts val="1200"/>
              </a:spcBef>
              <a:spcAft>
                <a:spcPts val="0"/>
              </a:spcAft>
              <a:buSzPts val="852"/>
              <a:buNone/>
            </a:pPr>
            <a:r>
              <a:rPr lang="en" u="sng">
                <a:solidFill>
                  <a:schemeClr val="hlink"/>
                </a:solidFill>
                <a:hlinkClick r:id="rId5" action="ppaction://hlinksldjump"/>
              </a:rPr>
              <a:t>Tracking</a:t>
            </a:r>
            <a:endParaRPr/>
          </a:p>
          <a:p>
            <a:pPr marL="0" lvl="0" indent="0" algn="ctr" rtl="0">
              <a:lnSpc>
                <a:spcPct val="95000"/>
              </a:lnSpc>
              <a:spcBef>
                <a:spcPts val="1200"/>
              </a:spcBef>
              <a:spcAft>
                <a:spcPts val="1200"/>
              </a:spcAft>
              <a:buSzPts val="852"/>
              <a:buNone/>
            </a:pPr>
            <a:r>
              <a:rPr lang="en" u="sng">
                <a:solidFill>
                  <a:schemeClr val="hlink"/>
                </a:solidFill>
                <a:hlinkClick r:id="rId6" action="ppaction://hlinksldjump"/>
              </a:rPr>
              <a:t>Wire Management</a:t>
            </a:r>
            <a:endParaRPr/>
          </a:p>
        </p:txBody>
      </p:sp>
      <p:sp>
        <p:nvSpPr>
          <p:cNvPr id="2196" name="Google Shape;2196;p189">
            <a:hlinkClick r:id="rId7"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2200"/>
        <p:cNvGrpSpPr/>
        <p:nvPr/>
      </p:nvGrpSpPr>
      <p:grpSpPr>
        <a:xfrm>
          <a:off x="0" y="0"/>
          <a:ext cx="0" cy="0"/>
          <a:chOff x="0" y="0"/>
          <a:chExt cx="0" cy="0"/>
        </a:xfrm>
      </p:grpSpPr>
      <p:sp>
        <p:nvSpPr>
          <p:cNvPr id="2201" name="Google Shape;2201;p190"/>
          <p:cNvSpPr/>
          <p:nvPr/>
        </p:nvSpPr>
        <p:spPr>
          <a:xfrm>
            <a:off x="1851400" y="865275"/>
            <a:ext cx="1200900" cy="4196700"/>
          </a:xfrm>
          <a:prstGeom prst="roundRect">
            <a:avLst>
              <a:gd name="adj" fmla="val 16667"/>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Nunito"/>
                <a:ea typeface="Nunito"/>
                <a:cs typeface="Nunito"/>
                <a:sym typeface="Nunito"/>
              </a:rPr>
              <a:t>Unity</a:t>
            </a:r>
            <a:endParaRPr>
              <a:solidFill>
                <a:schemeClr val="lt1"/>
              </a:solidFill>
              <a:latin typeface="Nunito"/>
              <a:ea typeface="Nunito"/>
              <a:cs typeface="Nunito"/>
              <a:sym typeface="Nunito"/>
            </a:endParaRPr>
          </a:p>
        </p:txBody>
      </p:sp>
      <p:sp>
        <p:nvSpPr>
          <p:cNvPr id="2202" name="Google Shape;2202;p190"/>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Nunito"/>
                <a:ea typeface="Nunito"/>
                <a:cs typeface="Nunito"/>
                <a:sym typeface="Nunito"/>
              </a:rPr>
              <a:t>Software Development Pipeline</a:t>
            </a:r>
            <a:endParaRPr>
              <a:latin typeface="Nunito"/>
              <a:ea typeface="Nunito"/>
              <a:cs typeface="Nunito"/>
              <a:sym typeface="Nunito"/>
            </a:endParaRPr>
          </a:p>
        </p:txBody>
      </p:sp>
      <p:sp>
        <p:nvSpPr>
          <p:cNvPr id="2203" name="Google Shape;2203;p190"/>
          <p:cNvSpPr/>
          <p:nvPr/>
        </p:nvSpPr>
        <p:spPr>
          <a:xfrm>
            <a:off x="1851400" y="1371250"/>
            <a:ext cx="1200900" cy="600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Nunito"/>
                <a:ea typeface="Nunito"/>
                <a:cs typeface="Nunito"/>
                <a:sym typeface="Nunito"/>
              </a:rPr>
              <a:t>Terrain Map</a:t>
            </a:r>
            <a:endParaRPr>
              <a:latin typeface="Nunito"/>
              <a:ea typeface="Nunito"/>
              <a:cs typeface="Nunito"/>
              <a:sym typeface="Nunito"/>
            </a:endParaRPr>
          </a:p>
        </p:txBody>
      </p:sp>
      <p:sp>
        <p:nvSpPr>
          <p:cNvPr id="2204" name="Google Shape;2204;p190"/>
          <p:cNvSpPr/>
          <p:nvPr/>
        </p:nvSpPr>
        <p:spPr>
          <a:xfrm>
            <a:off x="1851400" y="2104925"/>
            <a:ext cx="1200900" cy="600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Nunito"/>
                <a:ea typeface="Nunito"/>
                <a:cs typeface="Nunito"/>
                <a:sym typeface="Nunito"/>
              </a:rPr>
              <a:t>Surface Texture</a:t>
            </a:r>
            <a:endParaRPr>
              <a:latin typeface="Nunito"/>
              <a:ea typeface="Nunito"/>
              <a:cs typeface="Nunito"/>
              <a:sym typeface="Nunito"/>
            </a:endParaRPr>
          </a:p>
        </p:txBody>
      </p:sp>
      <p:sp>
        <p:nvSpPr>
          <p:cNvPr id="2205" name="Google Shape;2205;p190"/>
          <p:cNvSpPr/>
          <p:nvPr/>
        </p:nvSpPr>
        <p:spPr>
          <a:xfrm>
            <a:off x="1851400" y="2838600"/>
            <a:ext cx="1200900" cy="600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Nunito"/>
                <a:ea typeface="Nunito"/>
                <a:cs typeface="Nunito"/>
                <a:sym typeface="Nunito"/>
              </a:rPr>
              <a:t>3D Assets</a:t>
            </a:r>
            <a:endParaRPr>
              <a:latin typeface="Nunito"/>
              <a:ea typeface="Nunito"/>
              <a:cs typeface="Nunito"/>
              <a:sym typeface="Nunito"/>
            </a:endParaRPr>
          </a:p>
        </p:txBody>
      </p:sp>
      <p:sp>
        <p:nvSpPr>
          <p:cNvPr id="2206" name="Google Shape;2206;p190"/>
          <p:cNvSpPr/>
          <p:nvPr/>
        </p:nvSpPr>
        <p:spPr>
          <a:xfrm>
            <a:off x="1851400" y="3572275"/>
            <a:ext cx="1200900" cy="600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Nunito"/>
                <a:ea typeface="Nunito"/>
                <a:cs typeface="Nunito"/>
                <a:sym typeface="Nunito"/>
              </a:rPr>
              <a:t>Lighting</a:t>
            </a:r>
            <a:endParaRPr>
              <a:latin typeface="Nunito"/>
              <a:ea typeface="Nunito"/>
              <a:cs typeface="Nunito"/>
              <a:sym typeface="Nunito"/>
            </a:endParaRPr>
          </a:p>
        </p:txBody>
      </p:sp>
      <p:sp>
        <p:nvSpPr>
          <p:cNvPr id="2207" name="Google Shape;2207;p190"/>
          <p:cNvSpPr/>
          <p:nvPr/>
        </p:nvSpPr>
        <p:spPr>
          <a:xfrm>
            <a:off x="1851400" y="4305950"/>
            <a:ext cx="1200900" cy="600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Nunito"/>
                <a:ea typeface="Nunito"/>
                <a:cs typeface="Nunito"/>
                <a:sym typeface="Nunito"/>
              </a:rPr>
              <a:t>Heads Up Display</a:t>
            </a:r>
            <a:endParaRPr>
              <a:latin typeface="Nunito"/>
              <a:ea typeface="Nunito"/>
              <a:cs typeface="Nunito"/>
              <a:sym typeface="Nunito"/>
            </a:endParaRPr>
          </a:p>
        </p:txBody>
      </p:sp>
      <p:sp>
        <p:nvSpPr>
          <p:cNvPr id="2208" name="Google Shape;2208;p190"/>
          <p:cNvSpPr/>
          <p:nvPr/>
        </p:nvSpPr>
        <p:spPr>
          <a:xfrm>
            <a:off x="3925100" y="2742450"/>
            <a:ext cx="1521900" cy="396300"/>
          </a:xfrm>
          <a:prstGeom prst="roundRect">
            <a:avLst>
              <a:gd name="adj" fmla="val 16667"/>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Nunito"/>
                <a:ea typeface="Nunito"/>
                <a:cs typeface="Nunito"/>
                <a:sym typeface="Nunito"/>
              </a:rPr>
              <a:t>VR Environment</a:t>
            </a:r>
            <a:endParaRPr>
              <a:solidFill>
                <a:schemeClr val="lt1"/>
              </a:solidFill>
              <a:latin typeface="Nunito"/>
              <a:ea typeface="Nunito"/>
              <a:cs typeface="Nunito"/>
              <a:sym typeface="Nunito"/>
            </a:endParaRPr>
          </a:p>
        </p:txBody>
      </p:sp>
      <p:sp>
        <p:nvSpPr>
          <p:cNvPr id="2209" name="Google Shape;2209;p190"/>
          <p:cNvSpPr/>
          <p:nvPr/>
        </p:nvSpPr>
        <p:spPr>
          <a:xfrm>
            <a:off x="392600" y="1304500"/>
            <a:ext cx="1200900" cy="733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Nunito"/>
                <a:ea typeface="Nunito"/>
                <a:cs typeface="Nunito"/>
                <a:sym typeface="Nunito"/>
              </a:rPr>
              <a:t>Topographic dataset pulled from LRO database</a:t>
            </a:r>
            <a:endParaRPr sz="1100">
              <a:latin typeface="Nunito"/>
              <a:ea typeface="Nunito"/>
              <a:cs typeface="Nunito"/>
              <a:sym typeface="Nunito"/>
            </a:endParaRPr>
          </a:p>
        </p:txBody>
      </p:sp>
      <p:sp>
        <p:nvSpPr>
          <p:cNvPr id="2210" name="Google Shape;2210;p190"/>
          <p:cNvSpPr/>
          <p:nvPr/>
        </p:nvSpPr>
        <p:spPr>
          <a:xfrm>
            <a:off x="392700" y="2748600"/>
            <a:ext cx="1200900" cy="780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Nunito"/>
                <a:ea typeface="Nunito"/>
                <a:cs typeface="Nunito"/>
                <a:sym typeface="Nunito"/>
              </a:rPr>
              <a:t>Virtual models pulled from Blender/Fusion360</a:t>
            </a:r>
            <a:endParaRPr sz="1100">
              <a:latin typeface="Nunito"/>
              <a:ea typeface="Nunito"/>
              <a:cs typeface="Nunito"/>
              <a:sym typeface="Nunito"/>
            </a:endParaRPr>
          </a:p>
        </p:txBody>
      </p:sp>
      <p:cxnSp>
        <p:nvCxnSpPr>
          <p:cNvPr id="2211" name="Google Shape;2211;p190"/>
          <p:cNvCxnSpPr>
            <a:stCxn id="2203" idx="3"/>
            <a:endCxn id="2208" idx="1"/>
          </p:cNvCxnSpPr>
          <p:nvPr/>
        </p:nvCxnSpPr>
        <p:spPr>
          <a:xfrm>
            <a:off x="3052300" y="1671400"/>
            <a:ext cx="872700" cy="1269300"/>
          </a:xfrm>
          <a:prstGeom prst="bentConnector3">
            <a:avLst>
              <a:gd name="adj1" fmla="val 50006"/>
            </a:avLst>
          </a:prstGeom>
          <a:noFill/>
          <a:ln w="9525" cap="flat" cmpd="sng">
            <a:solidFill>
              <a:schemeClr val="dk2"/>
            </a:solidFill>
            <a:prstDash val="solid"/>
            <a:round/>
            <a:headEnd type="none" w="med" len="med"/>
            <a:tailEnd type="none" w="med" len="med"/>
          </a:ln>
        </p:spPr>
      </p:cxnSp>
      <p:cxnSp>
        <p:nvCxnSpPr>
          <p:cNvPr id="2212" name="Google Shape;2212;p190"/>
          <p:cNvCxnSpPr>
            <a:stCxn id="2204" idx="3"/>
            <a:endCxn id="2208" idx="1"/>
          </p:cNvCxnSpPr>
          <p:nvPr/>
        </p:nvCxnSpPr>
        <p:spPr>
          <a:xfrm>
            <a:off x="3052300" y="2405075"/>
            <a:ext cx="872700" cy="535500"/>
          </a:xfrm>
          <a:prstGeom prst="bentConnector3">
            <a:avLst>
              <a:gd name="adj1" fmla="val 50006"/>
            </a:avLst>
          </a:prstGeom>
          <a:noFill/>
          <a:ln w="9525" cap="flat" cmpd="sng">
            <a:solidFill>
              <a:schemeClr val="dk2"/>
            </a:solidFill>
            <a:prstDash val="solid"/>
            <a:round/>
            <a:headEnd type="none" w="med" len="med"/>
            <a:tailEnd type="none" w="med" len="med"/>
          </a:ln>
        </p:spPr>
      </p:cxnSp>
      <p:cxnSp>
        <p:nvCxnSpPr>
          <p:cNvPr id="2213" name="Google Shape;2213;p190"/>
          <p:cNvCxnSpPr>
            <a:stCxn id="2205" idx="3"/>
            <a:endCxn id="2208" idx="1"/>
          </p:cNvCxnSpPr>
          <p:nvPr/>
        </p:nvCxnSpPr>
        <p:spPr>
          <a:xfrm rot="10800000" flipH="1">
            <a:off x="3052300" y="2940750"/>
            <a:ext cx="872700" cy="198000"/>
          </a:xfrm>
          <a:prstGeom prst="bentConnector3">
            <a:avLst>
              <a:gd name="adj1" fmla="val 50006"/>
            </a:avLst>
          </a:prstGeom>
          <a:noFill/>
          <a:ln w="9525" cap="flat" cmpd="sng">
            <a:solidFill>
              <a:schemeClr val="dk2"/>
            </a:solidFill>
            <a:prstDash val="solid"/>
            <a:round/>
            <a:headEnd type="none" w="med" len="med"/>
            <a:tailEnd type="none" w="med" len="med"/>
          </a:ln>
        </p:spPr>
      </p:cxnSp>
      <p:cxnSp>
        <p:nvCxnSpPr>
          <p:cNvPr id="2214" name="Google Shape;2214;p190"/>
          <p:cNvCxnSpPr>
            <a:stCxn id="2206" idx="3"/>
            <a:endCxn id="2208" idx="1"/>
          </p:cNvCxnSpPr>
          <p:nvPr/>
        </p:nvCxnSpPr>
        <p:spPr>
          <a:xfrm rot="10800000" flipH="1">
            <a:off x="3052300" y="2940625"/>
            <a:ext cx="872700" cy="931800"/>
          </a:xfrm>
          <a:prstGeom prst="bentConnector3">
            <a:avLst>
              <a:gd name="adj1" fmla="val 50006"/>
            </a:avLst>
          </a:prstGeom>
          <a:noFill/>
          <a:ln w="9525" cap="flat" cmpd="sng">
            <a:solidFill>
              <a:schemeClr val="dk2"/>
            </a:solidFill>
            <a:prstDash val="solid"/>
            <a:round/>
            <a:headEnd type="none" w="med" len="med"/>
            <a:tailEnd type="none" w="med" len="med"/>
          </a:ln>
        </p:spPr>
      </p:cxnSp>
      <p:cxnSp>
        <p:nvCxnSpPr>
          <p:cNvPr id="2215" name="Google Shape;2215;p190"/>
          <p:cNvCxnSpPr>
            <a:stCxn id="2207" idx="3"/>
            <a:endCxn id="2208" idx="1"/>
          </p:cNvCxnSpPr>
          <p:nvPr/>
        </p:nvCxnSpPr>
        <p:spPr>
          <a:xfrm rot="10800000" flipH="1">
            <a:off x="3052300" y="2940500"/>
            <a:ext cx="872700" cy="1665600"/>
          </a:xfrm>
          <a:prstGeom prst="bentConnector3">
            <a:avLst>
              <a:gd name="adj1" fmla="val 50006"/>
            </a:avLst>
          </a:prstGeom>
          <a:noFill/>
          <a:ln w="9525" cap="flat" cmpd="sng">
            <a:solidFill>
              <a:schemeClr val="dk2"/>
            </a:solidFill>
            <a:prstDash val="solid"/>
            <a:round/>
            <a:headEnd type="none" w="med" len="med"/>
            <a:tailEnd type="triangle" w="med" len="med"/>
          </a:ln>
        </p:spPr>
      </p:cxnSp>
      <p:sp>
        <p:nvSpPr>
          <p:cNvPr id="2216" name="Google Shape;2216;p190"/>
          <p:cNvSpPr/>
          <p:nvPr/>
        </p:nvSpPr>
        <p:spPr>
          <a:xfrm>
            <a:off x="6157400" y="100"/>
            <a:ext cx="29868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u="sng">
                <a:solidFill>
                  <a:schemeClr val="lt1"/>
                </a:solidFill>
                <a:latin typeface="Nunito"/>
                <a:ea typeface="Nunito"/>
                <a:cs typeface="Nunito"/>
                <a:sym typeface="Nunito"/>
              </a:rPr>
              <a:t>So What?</a:t>
            </a:r>
            <a:endParaRPr sz="1700" b="1" u="sng">
              <a:solidFill>
                <a:schemeClr val="lt1"/>
              </a:solidFill>
              <a:latin typeface="Nunito"/>
              <a:ea typeface="Nunito"/>
              <a:cs typeface="Nunito"/>
              <a:sym typeface="Nunito"/>
            </a:endParaRPr>
          </a:p>
          <a:p>
            <a:pPr marL="0" lvl="0" indent="0" algn="ctr" rtl="0">
              <a:spcBef>
                <a:spcPts val="0"/>
              </a:spcBef>
              <a:spcAft>
                <a:spcPts val="0"/>
              </a:spcAft>
              <a:buNone/>
            </a:pPr>
            <a:endParaRPr b="1">
              <a:solidFill>
                <a:schemeClr val="lt1"/>
              </a:solidFill>
              <a:latin typeface="Nunito"/>
              <a:ea typeface="Nunito"/>
              <a:cs typeface="Nunito"/>
              <a:sym typeface="Nunito"/>
            </a:endParaRPr>
          </a:p>
          <a:p>
            <a:pPr marL="0" lvl="0" indent="0" algn="ctr" rtl="0">
              <a:spcBef>
                <a:spcPts val="0"/>
              </a:spcBef>
              <a:spcAft>
                <a:spcPts val="0"/>
              </a:spcAft>
              <a:buNone/>
            </a:pPr>
            <a:r>
              <a:rPr lang="en">
                <a:solidFill>
                  <a:schemeClr val="lt1"/>
                </a:solidFill>
                <a:latin typeface="Nunito"/>
                <a:ea typeface="Nunito"/>
                <a:cs typeface="Nunito"/>
                <a:sym typeface="Nunito"/>
              </a:rPr>
              <a:t>The purely virtual components of the project can be developed completely in Unity before being passed on to Steam VR</a:t>
            </a:r>
            <a:endParaRPr>
              <a:solidFill>
                <a:schemeClr val="lt1"/>
              </a:solidFill>
              <a:latin typeface="Nunito"/>
              <a:ea typeface="Nunito"/>
              <a:cs typeface="Nunito"/>
              <a:sym typeface="Nunito"/>
            </a:endParaRPr>
          </a:p>
          <a:p>
            <a:pPr marL="0" lvl="0" indent="0" algn="ctr" rtl="0">
              <a:spcBef>
                <a:spcPts val="0"/>
              </a:spcBef>
              <a:spcAft>
                <a:spcPts val="0"/>
              </a:spcAft>
              <a:buNone/>
            </a:pPr>
            <a:endParaRPr>
              <a:solidFill>
                <a:schemeClr val="lt1"/>
              </a:solidFill>
              <a:latin typeface="Nunito"/>
              <a:ea typeface="Nunito"/>
              <a:cs typeface="Nunito"/>
              <a:sym typeface="Nunito"/>
            </a:endParaRPr>
          </a:p>
          <a:p>
            <a:pPr marL="0" lvl="0" indent="0" algn="ctr" rtl="0">
              <a:spcBef>
                <a:spcPts val="0"/>
              </a:spcBef>
              <a:spcAft>
                <a:spcPts val="0"/>
              </a:spcAft>
              <a:buNone/>
            </a:pPr>
            <a:endParaRPr>
              <a:solidFill>
                <a:schemeClr val="lt1"/>
              </a:solidFill>
              <a:latin typeface="Nunito"/>
              <a:ea typeface="Nunito"/>
              <a:cs typeface="Nunito"/>
              <a:sym typeface="Nunito"/>
            </a:endParaRPr>
          </a:p>
          <a:p>
            <a:pPr marL="0" lvl="0" indent="0" algn="ctr" rtl="0">
              <a:spcBef>
                <a:spcPts val="0"/>
              </a:spcBef>
              <a:spcAft>
                <a:spcPts val="0"/>
              </a:spcAft>
              <a:buNone/>
            </a:pPr>
            <a:r>
              <a:rPr lang="en">
                <a:solidFill>
                  <a:schemeClr val="lt1"/>
                </a:solidFill>
                <a:latin typeface="Nunito"/>
                <a:ea typeface="Nunito"/>
                <a:cs typeface="Nunito"/>
                <a:sym typeface="Nunito"/>
              </a:rPr>
              <a:t>This simplifies the development process since the majority of the work is done within one software program that has a well-documented and well-developed base</a:t>
            </a:r>
            <a:endParaRPr>
              <a:solidFill>
                <a:schemeClr val="lt1"/>
              </a:solidFill>
              <a:latin typeface="Nunito"/>
              <a:ea typeface="Nunito"/>
              <a:cs typeface="Nunito"/>
              <a:sym typeface="Nunito"/>
            </a:endParaRPr>
          </a:p>
        </p:txBody>
      </p:sp>
      <p:cxnSp>
        <p:nvCxnSpPr>
          <p:cNvPr id="2217" name="Google Shape;2217;p190"/>
          <p:cNvCxnSpPr>
            <a:stCxn id="2210" idx="3"/>
            <a:endCxn id="2205" idx="1"/>
          </p:cNvCxnSpPr>
          <p:nvPr/>
        </p:nvCxnSpPr>
        <p:spPr>
          <a:xfrm>
            <a:off x="1593600" y="3138750"/>
            <a:ext cx="257700" cy="0"/>
          </a:xfrm>
          <a:prstGeom prst="straightConnector1">
            <a:avLst/>
          </a:prstGeom>
          <a:noFill/>
          <a:ln w="9525" cap="flat" cmpd="sng">
            <a:solidFill>
              <a:schemeClr val="dk2"/>
            </a:solidFill>
            <a:prstDash val="solid"/>
            <a:round/>
            <a:headEnd type="none" w="med" len="med"/>
            <a:tailEnd type="triangle" w="med" len="med"/>
          </a:ln>
        </p:spPr>
      </p:cxnSp>
      <p:cxnSp>
        <p:nvCxnSpPr>
          <p:cNvPr id="2218" name="Google Shape;2218;p190"/>
          <p:cNvCxnSpPr>
            <a:stCxn id="2209" idx="3"/>
            <a:endCxn id="2203" idx="1"/>
          </p:cNvCxnSpPr>
          <p:nvPr/>
        </p:nvCxnSpPr>
        <p:spPr>
          <a:xfrm>
            <a:off x="1593500" y="1671400"/>
            <a:ext cx="258000" cy="0"/>
          </a:xfrm>
          <a:prstGeom prst="straightConnector1">
            <a:avLst/>
          </a:prstGeom>
          <a:noFill/>
          <a:ln w="9525" cap="flat" cmpd="sng">
            <a:solidFill>
              <a:schemeClr val="dk2"/>
            </a:solidFill>
            <a:prstDash val="solid"/>
            <a:round/>
            <a:headEnd type="none" w="med" len="med"/>
            <a:tailEnd type="triangle" w="med" len="med"/>
          </a:ln>
        </p:spPr>
      </p:cxnSp>
      <p:sp>
        <p:nvSpPr>
          <p:cNvPr id="2219" name="Google Shape;2219;p190"/>
          <p:cNvSpPr/>
          <p:nvPr/>
        </p:nvSpPr>
        <p:spPr>
          <a:xfrm>
            <a:off x="3925100" y="3528900"/>
            <a:ext cx="1521900" cy="600300"/>
          </a:xfrm>
          <a:prstGeom prst="roundRect">
            <a:avLst>
              <a:gd name="adj" fmla="val 16667"/>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Nunito"/>
                <a:ea typeface="Nunito"/>
                <a:cs typeface="Nunito"/>
                <a:sym typeface="Nunito"/>
              </a:rPr>
              <a:t>Oculus headset</a:t>
            </a:r>
            <a:endParaRPr>
              <a:solidFill>
                <a:schemeClr val="lt1"/>
              </a:solidFill>
              <a:latin typeface="Nunito"/>
              <a:ea typeface="Nunito"/>
              <a:cs typeface="Nunito"/>
              <a:sym typeface="Nunito"/>
            </a:endParaRPr>
          </a:p>
          <a:p>
            <a:pPr marL="0" lvl="0" indent="0" algn="ctr" rtl="0">
              <a:spcBef>
                <a:spcPts val="0"/>
              </a:spcBef>
              <a:spcAft>
                <a:spcPts val="0"/>
              </a:spcAft>
              <a:buNone/>
            </a:pPr>
            <a:r>
              <a:rPr lang="en">
                <a:solidFill>
                  <a:schemeClr val="lt1"/>
                </a:solidFill>
                <a:latin typeface="Nunito"/>
                <a:ea typeface="Nunito"/>
                <a:cs typeface="Nunito"/>
                <a:sym typeface="Nunito"/>
              </a:rPr>
              <a:t>(user display)</a:t>
            </a:r>
            <a:endParaRPr>
              <a:solidFill>
                <a:schemeClr val="lt1"/>
              </a:solidFill>
              <a:latin typeface="Nunito"/>
              <a:ea typeface="Nunito"/>
              <a:cs typeface="Nunito"/>
              <a:sym typeface="Nunito"/>
            </a:endParaRPr>
          </a:p>
        </p:txBody>
      </p:sp>
      <p:cxnSp>
        <p:nvCxnSpPr>
          <p:cNvPr id="2220" name="Google Shape;2220;p190"/>
          <p:cNvCxnSpPr>
            <a:stCxn id="2208" idx="2"/>
            <a:endCxn id="2219" idx="0"/>
          </p:cNvCxnSpPr>
          <p:nvPr/>
        </p:nvCxnSpPr>
        <p:spPr>
          <a:xfrm>
            <a:off x="4686050" y="3138750"/>
            <a:ext cx="0" cy="390300"/>
          </a:xfrm>
          <a:prstGeom prst="straightConnector1">
            <a:avLst/>
          </a:prstGeom>
          <a:noFill/>
          <a:ln w="9525" cap="flat" cmpd="sng">
            <a:solidFill>
              <a:schemeClr val="dk2"/>
            </a:solidFill>
            <a:prstDash val="solid"/>
            <a:round/>
            <a:headEnd type="none" w="med" len="med"/>
            <a:tailEnd type="triangle" w="med" len="med"/>
          </a:ln>
        </p:spPr>
      </p:cxnSp>
      <p:sp>
        <p:nvSpPr>
          <p:cNvPr id="2221" name="Google Shape;2221;p190"/>
          <p:cNvSpPr/>
          <p:nvPr/>
        </p:nvSpPr>
        <p:spPr>
          <a:xfrm>
            <a:off x="392700" y="4215950"/>
            <a:ext cx="1200900" cy="780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Nunito"/>
                <a:ea typeface="Nunito"/>
                <a:cs typeface="Nunito"/>
                <a:sym typeface="Nunito"/>
              </a:rPr>
              <a:t>C# code with dynamic equations for HUD variables</a:t>
            </a:r>
            <a:endParaRPr sz="1100">
              <a:latin typeface="Nunito"/>
              <a:ea typeface="Nunito"/>
              <a:cs typeface="Nunito"/>
              <a:sym typeface="Nunito"/>
            </a:endParaRPr>
          </a:p>
        </p:txBody>
      </p:sp>
      <p:cxnSp>
        <p:nvCxnSpPr>
          <p:cNvPr id="2222" name="Google Shape;2222;p190"/>
          <p:cNvCxnSpPr>
            <a:stCxn id="2221" idx="3"/>
            <a:endCxn id="2207" idx="1"/>
          </p:cNvCxnSpPr>
          <p:nvPr/>
        </p:nvCxnSpPr>
        <p:spPr>
          <a:xfrm>
            <a:off x="1593600" y="4606100"/>
            <a:ext cx="257700" cy="0"/>
          </a:xfrm>
          <a:prstGeom prst="straightConnector1">
            <a:avLst/>
          </a:prstGeom>
          <a:noFill/>
          <a:ln w="9525" cap="flat" cmpd="sng">
            <a:solidFill>
              <a:schemeClr val="dk2"/>
            </a:solidFill>
            <a:prstDash val="solid"/>
            <a:round/>
            <a:headEnd type="none" w="med" len="med"/>
            <a:tailEnd type="triangle" w="med" len="med"/>
          </a:ln>
        </p:spPr>
      </p:cxnSp>
      <p:sp>
        <p:nvSpPr>
          <p:cNvPr id="2223" name="Google Shape;2223;p190"/>
          <p:cNvSpPr/>
          <p:nvPr/>
        </p:nvSpPr>
        <p:spPr>
          <a:xfrm>
            <a:off x="392700" y="3604675"/>
            <a:ext cx="1200900" cy="535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Nunito"/>
                <a:ea typeface="Nunito"/>
                <a:cs typeface="Nunito"/>
                <a:sym typeface="Nunito"/>
              </a:rPr>
              <a:t>LRO lighting data</a:t>
            </a:r>
            <a:endParaRPr sz="1100">
              <a:latin typeface="Nunito"/>
              <a:ea typeface="Nunito"/>
              <a:cs typeface="Nunito"/>
              <a:sym typeface="Nunito"/>
            </a:endParaRPr>
          </a:p>
        </p:txBody>
      </p:sp>
      <p:cxnSp>
        <p:nvCxnSpPr>
          <p:cNvPr id="2224" name="Google Shape;2224;p190"/>
          <p:cNvCxnSpPr>
            <a:stCxn id="2223" idx="3"/>
            <a:endCxn id="2206" idx="1"/>
          </p:cNvCxnSpPr>
          <p:nvPr/>
        </p:nvCxnSpPr>
        <p:spPr>
          <a:xfrm>
            <a:off x="1593600" y="3872425"/>
            <a:ext cx="257700" cy="0"/>
          </a:xfrm>
          <a:prstGeom prst="straightConnector1">
            <a:avLst/>
          </a:prstGeom>
          <a:noFill/>
          <a:ln w="9525" cap="flat" cmpd="sng">
            <a:solidFill>
              <a:schemeClr val="dk2"/>
            </a:solidFill>
            <a:prstDash val="solid"/>
            <a:round/>
            <a:headEnd type="none" w="med" len="med"/>
            <a:tailEnd type="triangle" w="med" len="med"/>
          </a:ln>
        </p:spPr>
      </p:cxnSp>
      <p:pic>
        <p:nvPicPr>
          <p:cNvPr id="2225" name="Google Shape;2225;p190">
            <a:hlinkClick r:id="" action="ppaction://noaction"/>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130050" y="4817724"/>
            <a:ext cx="738804" cy="275100"/>
          </a:xfrm>
          <a:prstGeom prst="rect">
            <a:avLst/>
          </a:prstGeom>
          <a:noFill/>
          <a:ln>
            <a:noFill/>
          </a:ln>
        </p:spPr>
      </p:pic>
      <p:sp>
        <p:nvSpPr>
          <p:cNvPr id="2226" name="Google Shape;2226;p190">
            <a:hlinkClick r:id="rId4"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a:p>
        </p:txBody>
      </p:sp>
      <p:pic>
        <p:nvPicPr>
          <p:cNvPr id="447" name="Google Shape;447;p5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0"/>
            <a:ext cx="5094425" cy="2312026"/>
          </a:xfrm>
          <a:prstGeom prst="rect">
            <a:avLst/>
          </a:prstGeom>
          <a:noFill/>
          <a:ln>
            <a:noFill/>
          </a:ln>
        </p:spPr>
      </p:pic>
      <p:pic>
        <p:nvPicPr>
          <p:cNvPr id="448" name="Google Shape;448;p5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216850" y="1153707"/>
            <a:ext cx="3804299" cy="2836093"/>
          </a:xfrm>
          <a:prstGeom prst="rect">
            <a:avLst/>
          </a:prstGeom>
          <a:noFill/>
          <a:ln>
            <a:noFill/>
          </a:ln>
        </p:spPr>
      </p:pic>
      <p:sp>
        <p:nvSpPr>
          <p:cNvPr id="449" name="Google Shape;449;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a:p>
        </p:txBody>
      </p:sp>
      <p:pic>
        <p:nvPicPr>
          <p:cNvPr id="450" name="Google Shape;450;p5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pic>
        <p:nvPicPr>
          <p:cNvPr id="451" name="Google Shape;451;p56">
            <a:hlinkClick r:id="rId6" action="ppaction://hlinksldjump"/>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sp>
        <p:nvSpPr>
          <p:cNvPr id="452" name="Google Shape;452;p56"/>
          <p:cNvSpPr txBox="1"/>
          <p:nvPr/>
        </p:nvSpPr>
        <p:spPr>
          <a:xfrm>
            <a:off x="806387" y="1441843"/>
            <a:ext cx="1989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latin typeface="Nunito"/>
                <a:ea typeface="Nunito"/>
                <a:cs typeface="Nunito"/>
                <a:sym typeface="Nunito"/>
              </a:rPr>
              <a:t>)</a:t>
            </a:r>
            <a:endParaRPr sz="400">
              <a:latin typeface="Nunito"/>
              <a:ea typeface="Nunito"/>
              <a:cs typeface="Nunito"/>
              <a:sym typeface="Nunito"/>
            </a:endParaRPr>
          </a:p>
        </p:txBody>
      </p:sp>
      <p:sp>
        <p:nvSpPr>
          <p:cNvPr id="453" name="Google Shape;453;p56" descr="Timeline background shape"/>
          <p:cNvSpPr/>
          <p:nvPr/>
        </p:nvSpPr>
        <p:spPr>
          <a:xfrm>
            <a:off x="3468851" y="4868575"/>
            <a:ext cx="12054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VI: Budget</a:t>
            </a:r>
            <a:endParaRPr sz="900" i="0" u="none" strike="noStrike" cap="none">
              <a:solidFill>
                <a:schemeClr val="dk1"/>
              </a:solidFill>
              <a:latin typeface="Nunito"/>
              <a:ea typeface="Nunito"/>
              <a:cs typeface="Nunito"/>
              <a:sym typeface="Nunito"/>
            </a:endParaRPr>
          </a:p>
        </p:txBody>
      </p:sp>
      <p:sp>
        <p:nvSpPr>
          <p:cNvPr id="454" name="Google Shape;454;p56" descr="Timeline background shape"/>
          <p:cNvSpPr/>
          <p:nvPr/>
        </p:nvSpPr>
        <p:spPr>
          <a:xfrm>
            <a:off x="2206275" y="4868575"/>
            <a:ext cx="14655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 Test Readiness</a:t>
            </a:r>
            <a:endParaRPr sz="900" i="0" u="none" strike="noStrike" cap="none">
              <a:solidFill>
                <a:schemeClr val="dk1"/>
              </a:solidFill>
              <a:latin typeface="Nunito"/>
              <a:ea typeface="Nunito"/>
              <a:cs typeface="Nunito"/>
              <a:sym typeface="Nunito"/>
            </a:endParaRPr>
          </a:p>
        </p:txBody>
      </p:sp>
      <p:sp>
        <p:nvSpPr>
          <p:cNvPr id="455" name="Google Shape;455;p56" descr="Timeline background shape"/>
          <p:cNvSpPr/>
          <p:nvPr/>
        </p:nvSpPr>
        <p:spPr>
          <a:xfrm>
            <a:off x="1024139" y="4868575"/>
            <a:ext cx="13323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IV: Schedule</a:t>
            </a:r>
            <a:endParaRPr sz="900" i="0" u="none" strike="noStrike" cap="none">
              <a:solidFill>
                <a:schemeClr val="dk1"/>
              </a:solidFill>
              <a:latin typeface="Nunito"/>
              <a:ea typeface="Nunito"/>
              <a:cs typeface="Nunito"/>
              <a:sym typeface="Nunito"/>
            </a:endParaRPr>
          </a:p>
        </p:txBody>
      </p:sp>
      <p:sp>
        <p:nvSpPr>
          <p:cNvPr id="456" name="Google Shape;456;p56" descr="Timeline background shape"/>
          <p:cNvSpPr/>
          <p:nvPr/>
        </p:nvSpPr>
        <p:spPr>
          <a:xfrm>
            <a:off x="0" y="4868563"/>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 Overview</a:t>
            </a:r>
            <a:endParaRPr sz="900" i="0" u="none" strike="noStrike" cap="none">
              <a:solidFill>
                <a:schemeClr val="lt1"/>
              </a:solidFill>
              <a:latin typeface="Nunito"/>
              <a:ea typeface="Nunito"/>
              <a:cs typeface="Nunito"/>
              <a:sym typeface="Nunito"/>
            </a:endParaRPr>
          </a:p>
        </p:txBody>
      </p:sp>
      <p:pic>
        <p:nvPicPr>
          <p:cNvPr id="457" name="Google Shape;457;p56"/>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1615725" y="79950"/>
            <a:ext cx="548700" cy="109740"/>
          </a:xfrm>
          <a:prstGeom prst="rect">
            <a:avLst/>
          </a:prstGeom>
          <a:noFill/>
          <a:ln>
            <a:noFill/>
          </a:ln>
        </p:spPr>
      </p:pic>
      <p:pic>
        <p:nvPicPr>
          <p:cNvPr id="458" name="Google Shape;458;p56"/>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174678" y="1261483"/>
            <a:ext cx="738800" cy="155967"/>
          </a:xfrm>
          <a:prstGeom prst="rect">
            <a:avLst/>
          </a:prstGeom>
          <a:noFill/>
          <a:ln>
            <a:noFill/>
          </a:ln>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2230"/>
        <p:cNvGrpSpPr/>
        <p:nvPr/>
      </p:nvGrpSpPr>
      <p:grpSpPr>
        <a:xfrm>
          <a:off x="0" y="0"/>
          <a:ext cx="0" cy="0"/>
          <a:chOff x="0" y="0"/>
          <a:chExt cx="0" cy="0"/>
        </a:xfrm>
      </p:grpSpPr>
      <p:pic>
        <p:nvPicPr>
          <p:cNvPr id="2231" name="Google Shape;2231;p19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288925" y="838200"/>
            <a:ext cx="1309050" cy="1076850"/>
          </a:xfrm>
          <a:prstGeom prst="rect">
            <a:avLst/>
          </a:prstGeom>
          <a:noFill/>
          <a:ln>
            <a:noFill/>
          </a:ln>
        </p:spPr>
      </p:pic>
      <p:pic>
        <p:nvPicPr>
          <p:cNvPr id="2232" name="Google Shape;2232;p19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733953" y="1341722"/>
            <a:ext cx="597727" cy="368991"/>
          </a:xfrm>
          <a:prstGeom prst="rect">
            <a:avLst/>
          </a:prstGeom>
          <a:noFill/>
          <a:ln>
            <a:noFill/>
          </a:ln>
        </p:spPr>
      </p:pic>
      <p:pic>
        <p:nvPicPr>
          <p:cNvPr id="2233" name="Google Shape;2233;p191"/>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232375" y="838200"/>
            <a:ext cx="1076850" cy="1076850"/>
          </a:xfrm>
          <a:prstGeom prst="rect">
            <a:avLst/>
          </a:prstGeom>
          <a:noFill/>
          <a:ln>
            <a:noFill/>
          </a:ln>
        </p:spPr>
      </p:pic>
      <p:sp>
        <p:nvSpPr>
          <p:cNvPr id="2234" name="Google Shape;2234;p191"/>
          <p:cNvSpPr/>
          <p:nvPr/>
        </p:nvSpPr>
        <p:spPr>
          <a:xfrm>
            <a:off x="4957700" y="1973275"/>
            <a:ext cx="1787400" cy="785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Physical Object Recreated with Low Fidelity Physical Object</a:t>
            </a:r>
            <a:endParaRPr sz="1200"/>
          </a:p>
        </p:txBody>
      </p:sp>
      <p:sp>
        <p:nvSpPr>
          <p:cNvPr id="2235" name="Google Shape;2235;p191"/>
          <p:cNvSpPr/>
          <p:nvPr/>
        </p:nvSpPr>
        <p:spPr>
          <a:xfrm>
            <a:off x="6972800" y="2019325"/>
            <a:ext cx="1941300" cy="69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Vive tracker attached to the physical model of object</a:t>
            </a:r>
            <a:endParaRPr/>
          </a:p>
        </p:txBody>
      </p:sp>
      <p:pic>
        <p:nvPicPr>
          <p:cNvPr id="2236" name="Google Shape;2236;p191"/>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242075" y="990600"/>
            <a:ext cx="1787325" cy="990526"/>
          </a:xfrm>
          <a:prstGeom prst="rect">
            <a:avLst/>
          </a:prstGeom>
          <a:noFill/>
          <a:ln>
            <a:noFill/>
          </a:ln>
        </p:spPr>
      </p:pic>
      <p:pic>
        <p:nvPicPr>
          <p:cNvPr id="2237" name="Google Shape;2237;p191"/>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2164400" y="990600"/>
            <a:ext cx="2565690" cy="990526"/>
          </a:xfrm>
          <a:prstGeom prst="rect">
            <a:avLst/>
          </a:prstGeom>
          <a:noFill/>
          <a:ln>
            <a:noFill/>
          </a:ln>
        </p:spPr>
      </p:pic>
      <p:sp>
        <p:nvSpPr>
          <p:cNvPr id="2238" name="Google Shape;2238;p191"/>
          <p:cNvSpPr/>
          <p:nvPr/>
        </p:nvSpPr>
        <p:spPr>
          <a:xfrm>
            <a:off x="229900" y="2019325"/>
            <a:ext cx="1787400" cy="69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Physical Object Reference Image</a:t>
            </a:r>
            <a:endParaRPr/>
          </a:p>
        </p:txBody>
      </p:sp>
      <p:sp>
        <p:nvSpPr>
          <p:cNvPr id="2239" name="Google Shape;2239;p191"/>
          <p:cNvSpPr/>
          <p:nvPr/>
        </p:nvSpPr>
        <p:spPr>
          <a:xfrm>
            <a:off x="2164400" y="2019325"/>
            <a:ext cx="2565600" cy="69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Physical Object Modeled in Fusion 360 </a:t>
            </a:r>
            <a:endParaRPr/>
          </a:p>
        </p:txBody>
      </p:sp>
      <p:sp>
        <p:nvSpPr>
          <p:cNvPr id="2240" name="Google Shape;2240;p191"/>
          <p:cNvSpPr/>
          <p:nvPr/>
        </p:nvSpPr>
        <p:spPr>
          <a:xfrm>
            <a:off x="2164400" y="2019325"/>
            <a:ext cx="2565600" cy="69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Physical Object Modeled in Fusion 360 &amp;/or Blender</a:t>
            </a:r>
            <a:endParaRPr/>
          </a:p>
        </p:txBody>
      </p:sp>
      <p:pic>
        <p:nvPicPr>
          <p:cNvPr id="2241" name="Google Shape;2241;p191"/>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4550325" y="2935281"/>
            <a:ext cx="2051871" cy="1142667"/>
          </a:xfrm>
          <a:prstGeom prst="rect">
            <a:avLst/>
          </a:prstGeom>
          <a:noFill/>
          <a:ln>
            <a:noFill/>
          </a:ln>
        </p:spPr>
      </p:pic>
      <p:pic>
        <p:nvPicPr>
          <p:cNvPr id="2242" name="Google Shape;2242;p191"/>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5122896" y="3112500"/>
            <a:ext cx="1182596" cy="788239"/>
          </a:xfrm>
          <a:prstGeom prst="rect">
            <a:avLst/>
          </a:prstGeom>
          <a:noFill/>
          <a:ln>
            <a:noFill/>
          </a:ln>
        </p:spPr>
      </p:pic>
      <p:sp>
        <p:nvSpPr>
          <p:cNvPr id="2243" name="Google Shape;2243;p191"/>
          <p:cNvSpPr/>
          <p:nvPr/>
        </p:nvSpPr>
        <p:spPr>
          <a:xfrm>
            <a:off x="4550325" y="4118278"/>
            <a:ext cx="2051700" cy="695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Motion data from Vive tracker recreates motion of physical model in Unity environment</a:t>
            </a:r>
            <a:endParaRPr sz="1100"/>
          </a:p>
        </p:txBody>
      </p:sp>
      <p:pic>
        <p:nvPicPr>
          <p:cNvPr id="2244" name="Google Shape;2244;p191"/>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rot="-883104">
            <a:off x="5071178" y="3220399"/>
            <a:ext cx="1188782" cy="784763"/>
          </a:xfrm>
          <a:prstGeom prst="rect">
            <a:avLst/>
          </a:prstGeom>
          <a:noFill/>
          <a:ln>
            <a:noFill/>
          </a:ln>
        </p:spPr>
      </p:pic>
      <p:pic>
        <p:nvPicPr>
          <p:cNvPr id="2245" name="Google Shape;2245;p191"/>
          <p:cNvPicPr preferRelativeResize="0"/>
          <p:nvPr/>
        </p:nvPicPr>
        <p:blipFill>
          <a:blip r:embed="rId11" cstate="email">
            <a:alphaModFix/>
            <a:extLst>
              <a:ext uri="{28A0092B-C50C-407E-A947-70E740481C1C}">
                <a14:useLocalDpi xmlns:a14="http://schemas.microsoft.com/office/drawing/2010/main"/>
              </a:ext>
            </a:extLst>
          </a:blip>
          <a:stretch>
            <a:fillRect/>
          </a:stretch>
        </p:blipFill>
        <p:spPr>
          <a:xfrm rot="-1769379">
            <a:off x="5042955" y="3331593"/>
            <a:ext cx="1206334" cy="774711"/>
          </a:xfrm>
          <a:prstGeom prst="rect">
            <a:avLst/>
          </a:prstGeom>
          <a:noFill/>
          <a:ln>
            <a:noFill/>
          </a:ln>
        </p:spPr>
      </p:pic>
      <p:pic>
        <p:nvPicPr>
          <p:cNvPr id="2246" name="Google Shape;2246;p191"/>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6795150" y="2851501"/>
            <a:ext cx="2224621" cy="1257039"/>
          </a:xfrm>
          <a:prstGeom prst="rect">
            <a:avLst/>
          </a:prstGeom>
          <a:noFill/>
          <a:ln>
            <a:noFill/>
          </a:ln>
        </p:spPr>
      </p:pic>
      <p:pic>
        <p:nvPicPr>
          <p:cNvPr id="2247" name="Google Shape;2247;p191"/>
          <p:cNvPicPr preferRelativeResize="0"/>
          <p:nvPr/>
        </p:nvPicPr>
        <p:blipFill>
          <a:blip r:embed="rId13" cstate="email">
            <a:alphaModFix/>
            <a:extLst>
              <a:ext uri="{28A0092B-C50C-407E-A947-70E740481C1C}">
                <a14:useLocalDpi xmlns:a14="http://schemas.microsoft.com/office/drawing/2010/main"/>
              </a:ext>
            </a:extLst>
          </a:blip>
          <a:stretch>
            <a:fillRect/>
          </a:stretch>
        </p:blipFill>
        <p:spPr>
          <a:xfrm>
            <a:off x="7145012" y="3197634"/>
            <a:ext cx="685071" cy="822629"/>
          </a:xfrm>
          <a:prstGeom prst="rect">
            <a:avLst/>
          </a:prstGeom>
          <a:noFill/>
          <a:ln>
            <a:noFill/>
          </a:ln>
        </p:spPr>
      </p:pic>
      <p:pic>
        <p:nvPicPr>
          <p:cNvPr id="2248" name="Google Shape;2248;p191"/>
          <p:cNvPicPr preferRelativeResize="0"/>
          <p:nvPr/>
        </p:nvPicPr>
        <p:blipFill>
          <a:blip r:embed="rId13" cstate="email">
            <a:alphaModFix/>
            <a:extLst>
              <a:ext uri="{28A0092B-C50C-407E-A947-70E740481C1C}">
                <a14:useLocalDpi xmlns:a14="http://schemas.microsoft.com/office/drawing/2010/main"/>
              </a:ext>
            </a:extLst>
          </a:blip>
          <a:stretch>
            <a:fillRect/>
          </a:stretch>
        </p:blipFill>
        <p:spPr>
          <a:xfrm>
            <a:off x="7997382" y="3197634"/>
            <a:ext cx="685071" cy="822629"/>
          </a:xfrm>
          <a:prstGeom prst="rect">
            <a:avLst/>
          </a:prstGeom>
          <a:noFill/>
          <a:ln>
            <a:noFill/>
          </a:ln>
        </p:spPr>
      </p:pic>
      <p:sp>
        <p:nvSpPr>
          <p:cNvPr id="2249" name="Google Shape;2249;p191"/>
          <p:cNvSpPr/>
          <p:nvPr/>
        </p:nvSpPr>
        <p:spPr>
          <a:xfrm>
            <a:off x="6823285" y="4108541"/>
            <a:ext cx="2224500" cy="645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Unity Environment Streamed to Oculus Headset using SteamVR</a:t>
            </a:r>
            <a:endParaRPr/>
          </a:p>
        </p:txBody>
      </p:sp>
      <p:pic>
        <p:nvPicPr>
          <p:cNvPr id="2250" name="Google Shape;2250;p191"/>
          <p:cNvPicPr preferRelativeResize="0"/>
          <p:nvPr/>
        </p:nvPicPr>
        <p:blipFill>
          <a:blip r:embed="rId14" cstate="email">
            <a:alphaModFix/>
            <a:extLst>
              <a:ext uri="{28A0092B-C50C-407E-A947-70E740481C1C}">
                <a14:useLocalDpi xmlns:a14="http://schemas.microsoft.com/office/drawing/2010/main"/>
              </a:ext>
            </a:extLst>
          </a:blip>
          <a:stretch>
            <a:fillRect/>
          </a:stretch>
        </p:blipFill>
        <p:spPr>
          <a:xfrm>
            <a:off x="2300275" y="2941250"/>
            <a:ext cx="2057100" cy="1138926"/>
          </a:xfrm>
          <a:prstGeom prst="rect">
            <a:avLst/>
          </a:prstGeom>
          <a:noFill/>
          <a:ln>
            <a:noFill/>
          </a:ln>
        </p:spPr>
      </p:pic>
      <p:pic>
        <p:nvPicPr>
          <p:cNvPr id="2251" name="Google Shape;2251;p191"/>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2874305" y="3117889"/>
            <a:ext cx="1185610" cy="785658"/>
          </a:xfrm>
          <a:prstGeom prst="rect">
            <a:avLst/>
          </a:prstGeom>
          <a:noFill/>
          <a:ln>
            <a:noFill/>
          </a:ln>
        </p:spPr>
      </p:pic>
      <p:sp>
        <p:nvSpPr>
          <p:cNvPr id="2252" name="Google Shape;2252;p191"/>
          <p:cNvSpPr/>
          <p:nvPr/>
        </p:nvSpPr>
        <p:spPr>
          <a:xfrm>
            <a:off x="2300275" y="4120375"/>
            <a:ext cx="2057100" cy="69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Blender Model uploaded to Unity Environment</a:t>
            </a:r>
            <a:endParaRPr/>
          </a:p>
        </p:txBody>
      </p:sp>
      <p:sp>
        <p:nvSpPr>
          <p:cNvPr id="2253" name="Google Shape;2253;p191"/>
          <p:cNvSpPr/>
          <p:nvPr/>
        </p:nvSpPr>
        <p:spPr>
          <a:xfrm>
            <a:off x="1857675" y="2276125"/>
            <a:ext cx="430200" cy="180000"/>
          </a:xfrm>
          <a:prstGeom prst="rightArrow">
            <a:avLst>
              <a:gd name="adj1" fmla="val 50000"/>
              <a:gd name="adj2" fmla="val 100028"/>
            </a:avLst>
          </a:prstGeom>
          <a:gradFill>
            <a:gsLst>
              <a:gs pos="0">
                <a:srgbClr val="00D2E9"/>
              </a:gs>
              <a:gs pos="100000">
                <a:srgbClr val="045962"/>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191"/>
          <p:cNvSpPr/>
          <p:nvPr/>
        </p:nvSpPr>
        <p:spPr>
          <a:xfrm>
            <a:off x="4621850" y="2276125"/>
            <a:ext cx="430200" cy="180000"/>
          </a:xfrm>
          <a:prstGeom prst="rightArrow">
            <a:avLst>
              <a:gd name="adj1" fmla="val 50000"/>
              <a:gd name="adj2" fmla="val 100028"/>
            </a:avLst>
          </a:prstGeom>
          <a:gradFill>
            <a:gsLst>
              <a:gs pos="0">
                <a:srgbClr val="00D2E9"/>
              </a:gs>
              <a:gs pos="100000">
                <a:srgbClr val="045962"/>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191"/>
          <p:cNvSpPr/>
          <p:nvPr/>
        </p:nvSpPr>
        <p:spPr>
          <a:xfrm>
            <a:off x="6661325" y="2276125"/>
            <a:ext cx="430200" cy="180000"/>
          </a:xfrm>
          <a:prstGeom prst="rightArrow">
            <a:avLst>
              <a:gd name="adj1" fmla="val 50000"/>
              <a:gd name="adj2" fmla="val 100028"/>
            </a:avLst>
          </a:prstGeom>
          <a:gradFill>
            <a:gsLst>
              <a:gs pos="0">
                <a:srgbClr val="00D2E9"/>
              </a:gs>
              <a:gs pos="100000">
                <a:srgbClr val="045962"/>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191"/>
          <p:cNvSpPr/>
          <p:nvPr/>
        </p:nvSpPr>
        <p:spPr>
          <a:xfrm rot="7876242">
            <a:off x="6501548" y="2801296"/>
            <a:ext cx="629456" cy="180054"/>
          </a:xfrm>
          <a:prstGeom prst="rightArrow">
            <a:avLst>
              <a:gd name="adj1" fmla="val 50000"/>
              <a:gd name="adj2" fmla="val 100028"/>
            </a:avLst>
          </a:prstGeom>
          <a:gradFill>
            <a:gsLst>
              <a:gs pos="0">
                <a:srgbClr val="00D2E9"/>
              </a:gs>
              <a:gs pos="100000">
                <a:srgbClr val="045962"/>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191"/>
          <p:cNvSpPr/>
          <p:nvPr/>
        </p:nvSpPr>
        <p:spPr>
          <a:xfrm rot="5400000">
            <a:off x="3107825" y="2740775"/>
            <a:ext cx="501600" cy="180000"/>
          </a:xfrm>
          <a:prstGeom prst="rightArrow">
            <a:avLst>
              <a:gd name="adj1" fmla="val 50000"/>
              <a:gd name="adj2" fmla="val 100028"/>
            </a:avLst>
          </a:prstGeom>
          <a:gradFill>
            <a:gsLst>
              <a:gs pos="0">
                <a:srgbClr val="00D2E9"/>
              </a:gs>
              <a:gs pos="100000">
                <a:srgbClr val="045962"/>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191"/>
          <p:cNvSpPr/>
          <p:nvPr/>
        </p:nvSpPr>
        <p:spPr>
          <a:xfrm>
            <a:off x="4292375" y="3450575"/>
            <a:ext cx="430200" cy="180000"/>
          </a:xfrm>
          <a:prstGeom prst="rightArrow">
            <a:avLst>
              <a:gd name="adj1" fmla="val 50000"/>
              <a:gd name="adj2" fmla="val 100028"/>
            </a:avLst>
          </a:prstGeom>
          <a:gradFill>
            <a:gsLst>
              <a:gs pos="0">
                <a:srgbClr val="00D2E9"/>
              </a:gs>
              <a:gs pos="100000">
                <a:srgbClr val="045962"/>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191"/>
          <p:cNvSpPr/>
          <p:nvPr/>
        </p:nvSpPr>
        <p:spPr>
          <a:xfrm>
            <a:off x="6569675" y="3443225"/>
            <a:ext cx="430200" cy="180000"/>
          </a:xfrm>
          <a:prstGeom prst="rightArrow">
            <a:avLst>
              <a:gd name="adj1" fmla="val 50000"/>
              <a:gd name="adj2" fmla="val 100028"/>
            </a:avLst>
          </a:prstGeom>
          <a:gradFill>
            <a:gsLst>
              <a:gs pos="0">
                <a:srgbClr val="00D2E9"/>
              </a:gs>
              <a:gs pos="100000">
                <a:srgbClr val="045962"/>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191"/>
          <p:cNvSpPr txBox="1"/>
          <p:nvPr/>
        </p:nvSpPr>
        <p:spPr>
          <a:xfrm>
            <a:off x="2156100" y="195475"/>
            <a:ext cx="48318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latin typeface="Nunito"/>
                <a:ea typeface="Nunito"/>
                <a:cs typeface="Nunito"/>
                <a:sym typeface="Nunito"/>
              </a:rPr>
              <a:t>Hybrid Reality Pipeline</a:t>
            </a:r>
            <a:endParaRPr sz="2200">
              <a:latin typeface="Nunito"/>
              <a:ea typeface="Nunito"/>
              <a:cs typeface="Nunito"/>
              <a:sym typeface="Nunito"/>
            </a:endParaRPr>
          </a:p>
        </p:txBody>
      </p:sp>
      <p:pic>
        <p:nvPicPr>
          <p:cNvPr id="2261" name="Google Shape;2261;p191">
            <a:hlinkClick r:id="" action="ppaction://noaction"/>
          </p:cNvPr>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8130050" y="4817724"/>
            <a:ext cx="738804" cy="275100"/>
          </a:xfrm>
          <a:prstGeom prst="rect">
            <a:avLst/>
          </a:prstGeom>
          <a:noFill/>
          <a:ln>
            <a:noFill/>
          </a:ln>
        </p:spPr>
      </p:pic>
      <p:sp>
        <p:nvSpPr>
          <p:cNvPr id="2262" name="Google Shape;2262;p191">
            <a:hlinkClick r:id="rId16"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2266"/>
        <p:cNvGrpSpPr/>
        <p:nvPr/>
      </p:nvGrpSpPr>
      <p:grpSpPr>
        <a:xfrm>
          <a:off x="0" y="0"/>
          <a:ext cx="0" cy="0"/>
          <a:chOff x="0" y="0"/>
          <a:chExt cx="0" cy="0"/>
        </a:xfrm>
      </p:grpSpPr>
      <p:sp>
        <p:nvSpPr>
          <p:cNvPr id="2267" name="Google Shape;2267;p192"/>
          <p:cNvSpPr txBox="1">
            <a:spLocks noGrp="1"/>
          </p:cNvSpPr>
          <p:nvPr>
            <p:ph type="title"/>
          </p:nvPr>
        </p:nvSpPr>
        <p:spPr>
          <a:xfrm>
            <a:off x="311700" y="445025"/>
            <a:ext cx="6163800" cy="49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Nunito"/>
                <a:ea typeface="Nunito"/>
                <a:cs typeface="Nunito"/>
                <a:sym typeface="Nunito"/>
              </a:rPr>
              <a:t>Tracking</a:t>
            </a:r>
            <a:endParaRPr>
              <a:latin typeface="Nunito"/>
              <a:ea typeface="Nunito"/>
              <a:cs typeface="Nunito"/>
              <a:sym typeface="Nunito"/>
            </a:endParaRPr>
          </a:p>
        </p:txBody>
      </p:sp>
      <p:pic>
        <p:nvPicPr>
          <p:cNvPr id="2268" name="Google Shape;2268;p19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48142" y="1134979"/>
            <a:ext cx="895316" cy="985081"/>
          </a:xfrm>
          <a:prstGeom prst="rect">
            <a:avLst/>
          </a:prstGeom>
          <a:noFill/>
          <a:ln>
            <a:noFill/>
          </a:ln>
        </p:spPr>
      </p:pic>
      <p:pic>
        <p:nvPicPr>
          <p:cNvPr id="2269" name="Google Shape;2269;p19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888384" y="2456240"/>
            <a:ext cx="1010556" cy="725040"/>
          </a:xfrm>
          <a:prstGeom prst="rect">
            <a:avLst/>
          </a:prstGeom>
          <a:noFill/>
          <a:ln>
            <a:noFill/>
          </a:ln>
        </p:spPr>
      </p:pic>
      <p:pic>
        <p:nvPicPr>
          <p:cNvPr id="2270" name="Google Shape;2270;p19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5626941">
            <a:off x="3143909" y="3624956"/>
            <a:ext cx="499254" cy="776248"/>
          </a:xfrm>
          <a:prstGeom prst="rect">
            <a:avLst/>
          </a:prstGeom>
          <a:noFill/>
          <a:ln>
            <a:noFill/>
          </a:ln>
        </p:spPr>
      </p:pic>
      <p:sp>
        <p:nvSpPr>
          <p:cNvPr id="2271" name="Google Shape;2271;p192"/>
          <p:cNvSpPr txBox="1"/>
          <p:nvPr/>
        </p:nvSpPr>
        <p:spPr>
          <a:xfrm>
            <a:off x="1465464" y="994471"/>
            <a:ext cx="16410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1155CC"/>
                </a:solidFill>
                <a:latin typeface="Nunito"/>
                <a:ea typeface="Nunito"/>
                <a:cs typeface="Nunito"/>
                <a:sym typeface="Nunito"/>
              </a:rPr>
              <a:t>Infrared signals from the base stations</a:t>
            </a:r>
            <a:endParaRPr>
              <a:solidFill>
                <a:srgbClr val="1155CC"/>
              </a:solidFill>
              <a:latin typeface="Nunito"/>
              <a:ea typeface="Nunito"/>
              <a:cs typeface="Nunito"/>
              <a:sym typeface="Nunito"/>
            </a:endParaRPr>
          </a:p>
        </p:txBody>
      </p:sp>
      <p:pic>
        <p:nvPicPr>
          <p:cNvPr id="2272" name="Google Shape;2272;p192"/>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rot="1716657">
            <a:off x="585600" y="1452900"/>
            <a:ext cx="1279462" cy="1367945"/>
          </a:xfrm>
          <a:prstGeom prst="rect">
            <a:avLst/>
          </a:prstGeom>
          <a:noFill/>
          <a:ln>
            <a:noFill/>
          </a:ln>
        </p:spPr>
      </p:pic>
      <p:pic>
        <p:nvPicPr>
          <p:cNvPr id="2273" name="Google Shape;2273;p192"/>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rot="2649673">
            <a:off x="2143072" y="1780951"/>
            <a:ext cx="1149122" cy="970939"/>
          </a:xfrm>
          <a:prstGeom prst="rect">
            <a:avLst/>
          </a:prstGeom>
          <a:noFill/>
          <a:ln>
            <a:noFill/>
          </a:ln>
        </p:spPr>
      </p:pic>
      <p:sp>
        <p:nvSpPr>
          <p:cNvPr id="2274" name="Google Shape;2274;p192"/>
          <p:cNvSpPr txBox="1"/>
          <p:nvPr/>
        </p:nvSpPr>
        <p:spPr>
          <a:xfrm>
            <a:off x="1400954" y="2824856"/>
            <a:ext cx="1641000" cy="126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FF0000"/>
                </a:solidFill>
                <a:latin typeface="Nunito"/>
                <a:ea typeface="Nunito"/>
                <a:cs typeface="Nunito"/>
                <a:sym typeface="Nunito"/>
              </a:rPr>
              <a:t>Sensors on the tracker detect IR signals and triangulate position</a:t>
            </a:r>
            <a:endParaRPr>
              <a:solidFill>
                <a:srgbClr val="FF0000"/>
              </a:solidFill>
              <a:latin typeface="Nunito"/>
              <a:ea typeface="Nunito"/>
              <a:cs typeface="Nunito"/>
              <a:sym typeface="Nunito"/>
            </a:endParaRPr>
          </a:p>
        </p:txBody>
      </p:sp>
      <p:sp>
        <p:nvSpPr>
          <p:cNvPr id="2275" name="Google Shape;2275;p192"/>
          <p:cNvSpPr/>
          <p:nvPr/>
        </p:nvSpPr>
        <p:spPr>
          <a:xfrm>
            <a:off x="3277753" y="3191896"/>
            <a:ext cx="231600" cy="570900"/>
          </a:xfrm>
          <a:prstGeom prst="downArrow">
            <a:avLst>
              <a:gd name="adj1" fmla="val 50000"/>
              <a:gd name="adj2" fmla="val 50000"/>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192"/>
          <p:cNvSpPr txBox="1"/>
          <p:nvPr/>
        </p:nvSpPr>
        <p:spPr>
          <a:xfrm>
            <a:off x="3668599" y="4005889"/>
            <a:ext cx="12474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6AA84F"/>
                </a:solidFill>
                <a:latin typeface="Nunito"/>
                <a:ea typeface="Nunito"/>
                <a:cs typeface="Nunito"/>
                <a:sym typeface="Nunito"/>
              </a:rPr>
              <a:t>Positional data is sent to SteamVR via dongle</a:t>
            </a:r>
            <a:endParaRPr>
              <a:solidFill>
                <a:srgbClr val="6AA84F"/>
              </a:solidFill>
              <a:latin typeface="Nunito"/>
              <a:ea typeface="Nunito"/>
              <a:cs typeface="Nunito"/>
              <a:sym typeface="Nunito"/>
            </a:endParaRPr>
          </a:p>
        </p:txBody>
      </p:sp>
      <p:pic>
        <p:nvPicPr>
          <p:cNvPr id="2277" name="Google Shape;2277;p192"/>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076025" y="540050"/>
            <a:ext cx="1429200" cy="1740150"/>
          </a:xfrm>
          <a:prstGeom prst="rect">
            <a:avLst/>
          </a:prstGeom>
          <a:noFill/>
          <a:ln>
            <a:noFill/>
          </a:ln>
        </p:spPr>
      </p:pic>
      <p:pic>
        <p:nvPicPr>
          <p:cNvPr id="2278" name="Google Shape;2278;p192"/>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5384689" y="2712288"/>
            <a:ext cx="1010556" cy="1661537"/>
          </a:xfrm>
          <a:prstGeom prst="rect">
            <a:avLst/>
          </a:prstGeom>
          <a:noFill/>
          <a:ln>
            <a:noFill/>
          </a:ln>
        </p:spPr>
      </p:pic>
      <p:sp>
        <p:nvSpPr>
          <p:cNvPr id="2279" name="Google Shape;2279;p192"/>
          <p:cNvSpPr/>
          <p:nvPr/>
        </p:nvSpPr>
        <p:spPr>
          <a:xfrm rot="5402112">
            <a:off x="5522544" y="2462661"/>
            <a:ext cx="488400" cy="235800"/>
          </a:xfrm>
          <a:prstGeom prst="rightArrow">
            <a:avLst>
              <a:gd name="adj1" fmla="val 50000"/>
              <a:gd name="adj2" fmla="val 50000"/>
            </a:avLst>
          </a:prstGeom>
          <a:solidFill>
            <a:srgbClr val="8E7CC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192"/>
          <p:cNvSpPr txBox="1"/>
          <p:nvPr/>
        </p:nvSpPr>
        <p:spPr>
          <a:xfrm>
            <a:off x="4572007" y="2280192"/>
            <a:ext cx="1131900" cy="72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8E7CC3"/>
                </a:solidFill>
                <a:latin typeface="Nunito"/>
                <a:ea typeface="Nunito"/>
                <a:cs typeface="Nunito"/>
                <a:sym typeface="Nunito"/>
              </a:rPr>
              <a:t>Hand tracking data is sent from Oculus sensors to SteamVR</a:t>
            </a:r>
            <a:endParaRPr sz="1200">
              <a:solidFill>
                <a:srgbClr val="8E7CC3"/>
              </a:solidFill>
              <a:latin typeface="Nunito"/>
              <a:ea typeface="Nunito"/>
              <a:cs typeface="Nunito"/>
              <a:sym typeface="Nunito"/>
            </a:endParaRPr>
          </a:p>
        </p:txBody>
      </p:sp>
      <p:sp>
        <p:nvSpPr>
          <p:cNvPr id="2281" name="Google Shape;2281;p192"/>
          <p:cNvSpPr/>
          <p:nvPr/>
        </p:nvSpPr>
        <p:spPr>
          <a:xfrm rot="-5400000">
            <a:off x="4470818" y="3156467"/>
            <a:ext cx="276300" cy="1625100"/>
          </a:xfrm>
          <a:prstGeom prst="downArrow">
            <a:avLst>
              <a:gd name="adj1" fmla="val 50000"/>
              <a:gd name="adj2" fmla="val 50000"/>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192"/>
          <p:cNvSpPr/>
          <p:nvPr/>
        </p:nvSpPr>
        <p:spPr>
          <a:xfrm rot="-8308493">
            <a:off x="6806267" y="2389960"/>
            <a:ext cx="276492" cy="1625222"/>
          </a:xfrm>
          <a:prstGeom prst="downArrow">
            <a:avLst>
              <a:gd name="adj1" fmla="val 50000"/>
              <a:gd name="adj2" fmla="val 50000"/>
            </a:avLst>
          </a:prstGeom>
          <a:solidFill>
            <a:srgbClr val="D5A6B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192"/>
          <p:cNvSpPr txBox="1"/>
          <p:nvPr/>
        </p:nvSpPr>
        <p:spPr>
          <a:xfrm>
            <a:off x="6915019" y="3067675"/>
            <a:ext cx="2099100" cy="72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C27BA0"/>
                </a:solidFill>
                <a:latin typeface="Nunito"/>
                <a:ea typeface="Nunito"/>
                <a:cs typeface="Nunito"/>
                <a:sym typeface="Nunito"/>
              </a:rPr>
              <a:t>Hand tracking and object tracking data both sent through SteamVR from computer to the Oculus, displaying motion of objects and hands in realtime</a:t>
            </a:r>
            <a:endParaRPr sz="1200">
              <a:solidFill>
                <a:srgbClr val="C27BA0"/>
              </a:solidFill>
              <a:latin typeface="Nunito"/>
              <a:ea typeface="Nunito"/>
              <a:cs typeface="Nunito"/>
              <a:sym typeface="Nunito"/>
            </a:endParaRPr>
          </a:p>
        </p:txBody>
      </p:sp>
      <p:pic>
        <p:nvPicPr>
          <p:cNvPr id="2284" name="Google Shape;2284;p192"/>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6785639" y="1414625"/>
            <a:ext cx="2057111" cy="1157125"/>
          </a:xfrm>
          <a:prstGeom prst="rect">
            <a:avLst/>
          </a:prstGeom>
          <a:noFill/>
          <a:ln>
            <a:noFill/>
          </a:ln>
        </p:spPr>
      </p:pic>
      <p:pic>
        <p:nvPicPr>
          <p:cNvPr id="2285" name="Google Shape;2285;p192">
            <a:hlinkClick r:id="" action="ppaction://noaction"/>
          </p:cNvPr>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8130050" y="4817724"/>
            <a:ext cx="738804" cy="275100"/>
          </a:xfrm>
          <a:prstGeom prst="rect">
            <a:avLst/>
          </a:prstGeom>
          <a:noFill/>
          <a:ln>
            <a:noFill/>
          </a:ln>
        </p:spPr>
      </p:pic>
      <p:sp>
        <p:nvSpPr>
          <p:cNvPr id="2286" name="Google Shape;2286;p192">
            <a:hlinkClick r:id="rId12"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2290"/>
        <p:cNvGrpSpPr/>
        <p:nvPr/>
      </p:nvGrpSpPr>
      <p:grpSpPr>
        <a:xfrm>
          <a:off x="0" y="0"/>
          <a:ext cx="0" cy="0"/>
          <a:chOff x="0" y="0"/>
          <a:chExt cx="0" cy="0"/>
        </a:xfrm>
      </p:grpSpPr>
      <p:sp>
        <p:nvSpPr>
          <p:cNvPr id="2291" name="Google Shape;2291;p19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Nunito"/>
                <a:ea typeface="Nunito"/>
                <a:cs typeface="Nunito"/>
                <a:sym typeface="Nunito"/>
              </a:rPr>
              <a:t>Wire Management Plan</a:t>
            </a:r>
            <a:endParaRPr>
              <a:latin typeface="Nunito"/>
              <a:ea typeface="Nunito"/>
              <a:cs typeface="Nunito"/>
              <a:sym typeface="Nunito"/>
            </a:endParaRPr>
          </a:p>
        </p:txBody>
      </p:sp>
      <p:sp>
        <p:nvSpPr>
          <p:cNvPr id="2292" name="Google Shape;2292;p19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Nunito"/>
              <a:buChar char="●"/>
            </a:pPr>
            <a:r>
              <a:rPr lang="en">
                <a:latin typeface="Nunito"/>
                <a:ea typeface="Nunito"/>
                <a:cs typeface="Nunito"/>
                <a:sym typeface="Nunito"/>
              </a:rPr>
              <a:t>Utilize Master Equipment List (MEL) to track</a:t>
            </a:r>
            <a:endParaRPr>
              <a:latin typeface="Nunito"/>
              <a:ea typeface="Nunito"/>
              <a:cs typeface="Nunito"/>
              <a:sym typeface="Nunito"/>
            </a:endParaRPr>
          </a:p>
          <a:p>
            <a:pPr marL="914400" lvl="1" indent="-317500" algn="l" rtl="0">
              <a:spcBef>
                <a:spcPts val="0"/>
              </a:spcBef>
              <a:spcAft>
                <a:spcPts val="0"/>
              </a:spcAft>
              <a:buSzPts val="1400"/>
              <a:buFont typeface="Nunito"/>
              <a:buChar char="○"/>
            </a:pPr>
            <a:r>
              <a:rPr lang="en">
                <a:latin typeface="Nunito"/>
                <a:ea typeface="Nunito"/>
                <a:cs typeface="Nunito"/>
                <a:sym typeface="Nunito"/>
              </a:rPr>
              <a:t>What is wired</a:t>
            </a:r>
            <a:endParaRPr>
              <a:latin typeface="Nunito"/>
              <a:ea typeface="Nunito"/>
              <a:cs typeface="Nunito"/>
              <a:sym typeface="Nunito"/>
            </a:endParaRPr>
          </a:p>
          <a:p>
            <a:pPr marL="914400" lvl="1" indent="-317500" algn="l" rtl="0">
              <a:spcBef>
                <a:spcPts val="0"/>
              </a:spcBef>
              <a:spcAft>
                <a:spcPts val="0"/>
              </a:spcAft>
              <a:buSzPts val="1400"/>
              <a:buFont typeface="Nunito"/>
              <a:buChar char="○"/>
            </a:pPr>
            <a:r>
              <a:rPr lang="en">
                <a:latin typeface="Nunito"/>
                <a:ea typeface="Nunito"/>
                <a:cs typeface="Nunito"/>
                <a:sym typeface="Nunito"/>
              </a:rPr>
              <a:t>What type of wire </a:t>
            </a:r>
            <a:endParaRPr>
              <a:latin typeface="Nunito"/>
              <a:ea typeface="Nunito"/>
              <a:cs typeface="Nunito"/>
              <a:sym typeface="Nunito"/>
            </a:endParaRPr>
          </a:p>
          <a:p>
            <a:pPr marL="914400" lvl="1" indent="-317500" algn="l" rtl="0">
              <a:spcBef>
                <a:spcPts val="0"/>
              </a:spcBef>
              <a:spcAft>
                <a:spcPts val="0"/>
              </a:spcAft>
              <a:buSzPts val="1400"/>
              <a:buFont typeface="Nunito"/>
              <a:buChar char="○"/>
            </a:pPr>
            <a:r>
              <a:rPr lang="en">
                <a:latin typeface="Nunito"/>
                <a:ea typeface="Nunito"/>
                <a:cs typeface="Nunito"/>
                <a:sym typeface="Nunito"/>
              </a:rPr>
              <a:t>What length of wire</a:t>
            </a:r>
            <a:endParaRPr>
              <a:latin typeface="Nunito"/>
              <a:ea typeface="Nunito"/>
              <a:cs typeface="Nunito"/>
              <a:sym typeface="Nunito"/>
            </a:endParaRPr>
          </a:p>
          <a:p>
            <a:pPr marL="457200" lvl="0" indent="-342900" algn="l" rtl="0">
              <a:spcBef>
                <a:spcPts val="0"/>
              </a:spcBef>
              <a:spcAft>
                <a:spcPts val="0"/>
              </a:spcAft>
              <a:buSzPts val="1800"/>
              <a:buFont typeface="Nunito"/>
              <a:buChar char="●"/>
            </a:pPr>
            <a:r>
              <a:rPr lang="en">
                <a:latin typeface="Nunito"/>
                <a:ea typeface="Nunito"/>
                <a:cs typeface="Nunito"/>
                <a:sym typeface="Nunito"/>
              </a:rPr>
              <a:t>When Equipment is bought</a:t>
            </a:r>
            <a:endParaRPr>
              <a:latin typeface="Nunito"/>
              <a:ea typeface="Nunito"/>
              <a:cs typeface="Nunito"/>
              <a:sym typeface="Nunito"/>
            </a:endParaRPr>
          </a:p>
          <a:p>
            <a:pPr marL="914400" lvl="1" indent="-317500" algn="l" rtl="0">
              <a:spcBef>
                <a:spcPts val="0"/>
              </a:spcBef>
              <a:spcAft>
                <a:spcPts val="0"/>
              </a:spcAft>
              <a:buSzPts val="1400"/>
              <a:buFont typeface="Nunito"/>
              <a:buChar char="○"/>
            </a:pPr>
            <a:r>
              <a:rPr lang="en">
                <a:latin typeface="Nunito"/>
                <a:ea typeface="Nunito"/>
                <a:cs typeface="Nunito"/>
                <a:sym typeface="Nunito"/>
              </a:rPr>
              <a:t>Tag wires with packing tape </a:t>
            </a:r>
            <a:endParaRPr>
              <a:latin typeface="Nunito"/>
              <a:ea typeface="Nunito"/>
              <a:cs typeface="Nunito"/>
              <a:sym typeface="Nunito"/>
            </a:endParaRPr>
          </a:p>
          <a:p>
            <a:pPr marL="914400" lvl="1" indent="-317500" algn="l" rtl="0">
              <a:spcBef>
                <a:spcPts val="0"/>
              </a:spcBef>
              <a:spcAft>
                <a:spcPts val="0"/>
              </a:spcAft>
              <a:buSzPts val="1400"/>
              <a:buFont typeface="Nunito"/>
              <a:buChar char="○"/>
            </a:pPr>
            <a:r>
              <a:rPr lang="en">
                <a:latin typeface="Nunito"/>
                <a:ea typeface="Nunito"/>
                <a:cs typeface="Nunito"/>
                <a:sym typeface="Nunito"/>
              </a:rPr>
              <a:t>Keep wires stored with relevant equipment + in a way to mitigate tangles</a:t>
            </a:r>
            <a:endParaRPr>
              <a:latin typeface="Nunito"/>
              <a:ea typeface="Nunito"/>
              <a:cs typeface="Nunito"/>
              <a:sym typeface="Nunito"/>
            </a:endParaRPr>
          </a:p>
        </p:txBody>
      </p:sp>
      <p:sp>
        <p:nvSpPr>
          <p:cNvPr id="2293" name="Google Shape;2293;p193"/>
          <p:cNvSpPr/>
          <p:nvPr/>
        </p:nvSpPr>
        <p:spPr>
          <a:xfrm>
            <a:off x="0" y="3355475"/>
            <a:ext cx="9144000" cy="1788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94" name="Google Shape;2294;p19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930100" y="3409500"/>
            <a:ext cx="997499" cy="997499"/>
          </a:xfrm>
          <a:prstGeom prst="rect">
            <a:avLst/>
          </a:prstGeom>
          <a:noFill/>
          <a:ln>
            <a:noFill/>
          </a:ln>
        </p:spPr>
      </p:pic>
      <p:sp>
        <p:nvSpPr>
          <p:cNvPr id="2295" name="Google Shape;2295;p193"/>
          <p:cNvSpPr txBox="1"/>
          <p:nvPr/>
        </p:nvSpPr>
        <p:spPr>
          <a:xfrm>
            <a:off x="1472776" y="4312200"/>
            <a:ext cx="20784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i="1" u="sng">
                <a:latin typeface="Nunito"/>
                <a:ea typeface="Nunito"/>
                <a:cs typeface="Nunito"/>
                <a:sym typeface="Nunito"/>
              </a:rPr>
              <a:t>Power Cable for Oculus</a:t>
            </a:r>
            <a:endParaRPr i="1">
              <a:latin typeface="Nunito"/>
              <a:ea typeface="Nunito"/>
              <a:cs typeface="Nunito"/>
              <a:sym typeface="Nunito"/>
            </a:endParaRPr>
          </a:p>
          <a:p>
            <a:pPr marL="0" lvl="0" indent="0" algn="ctr" rtl="0">
              <a:spcBef>
                <a:spcPts val="0"/>
              </a:spcBef>
              <a:spcAft>
                <a:spcPts val="0"/>
              </a:spcAft>
              <a:buNone/>
            </a:pPr>
            <a:r>
              <a:rPr lang="en" i="1">
                <a:latin typeface="Nunito"/>
                <a:ea typeface="Nunito"/>
                <a:cs typeface="Nunito"/>
                <a:sym typeface="Nunito"/>
              </a:rPr>
              <a:t>USB-A to USB-c wire</a:t>
            </a:r>
            <a:endParaRPr i="1">
              <a:latin typeface="Nunito"/>
              <a:ea typeface="Nunito"/>
              <a:cs typeface="Nunito"/>
              <a:sym typeface="Nunito"/>
            </a:endParaRPr>
          </a:p>
          <a:p>
            <a:pPr marL="0" lvl="0" indent="0" algn="ctr" rtl="0">
              <a:spcBef>
                <a:spcPts val="0"/>
              </a:spcBef>
              <a:spcAft>
                <a:spcPts val="0"/>
              </a:spcAft>
              <a:buNone/>
            </a:pPr>
            <a:r>
              <a:rPr lang="en" i="1">
                <a:latin typeface="Nunito"/>
                <a:ea typeface="Nunito"/>
                <a:cs typeface="Nunito"/>
                <a:sym typeface="Nunito"/>
              </a:rPr>
              <a:t>10ft </a:t>
            </a:r>
            <a:endParaRPr i="1">
              <a:latin typeface="Nunito"/>
              <a:ea typeface="Nunito"/>
              <a:cs typeface="Nunito"/>
              <a:sym typeface="Nunito"/>
            </a:endParaRPr>
          </a:p>
        </p:txBody>
      </p:sp>
      <p:pic>
        <p:nvPicPr>
          <p:cNvPr id="2296" name="Google Shape;2296;p19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001426" y="3453125"/>
            <a:ext cx="1498100" cy="1451324"/>
          </a:xfrm>
          <a:prstGeom prst="rect">
            <a:avLst/>
          </a:prstGeom>
          <a:noFill/>
          <a:ln>
            <a:noFill/>
          </a:ln>
        </p:spPr>
      </p:pic>
      <p:sp>
        <p:nvSpPr>
          <p:cNvPr id="2297" name="Google Shape;2297;p193"/>
          <p:cNvSpPr/>
          <p:nvPr/>
        </p:nvSpPr>
        <p:spPr>
          <a:xfrm rot="2512359">
            <a:off x="4292370" y="4046297"/>
            <a:ext cx="1182063" cy="288155"/>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dk1"/>
                </a:solidFill>
                <a:latin typeface="Nunito"/>
                <a:ea typeface="Nunito"/>
                <a:cs typeface="Nunito"/>
                <a:sym typeface="Nunito"/>
              </a:rPr>
              <a:t>Oculus Pwr</a:t>
            </a:r>
            <a:endParaRPr sz="1300" b="1">
              <a:solidFill>
                <a:schemeClr val="dk1"/>
              </a:solidFill>
              <a:latin typeface="Nunito"/>
              <a:ea typeface="Nunito"/>
              <a:cs typeface="Nunito"/>
              <a:sym typeface="Nunito"/>
            </a:endParaRPr>
          </a:p>
        </p:txBody>
      </p:sp>
      <p:pic>
        <p:nvPicPr>
          <p:cNvPr id="2298" name="Google Shape;2298;p19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078551" y="3453137"/>
            <a:ext cx="1592674" cy="1592674"/>
          </a:xfrm>
          <a:prstGeom prst="rect">
            <a:avLst/>
          </a:prstGeom>
          <a:noFill/>
          <a:ln>
            <a:noFill/>
          </a:ln>
        </p:spPr>
      </p:pic>
      <p:pic>
        <p:nvPicPr>
          <p:cNvPr id="2299" name="Google Shape;2299;p193"/>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6573351" y="3900238"/>
            <a:ext cx="698450" cy="698450"/>
          </a:xfrm>
          <a:prstGeom prst="rect">
            <a:avLst/>
          </a:prstGeom>
          <a:noFill/>
          <a:ln>
            <a:noFill/>
          </a:ln>
        </p:spPr>
      </p:pic>
      <p:sp>
        <p:nvSpPr>
          <p:cNvPr id="2300" name="Google Shape;2300;p193"/>
          <p:cNvSpPr/>
          <p:nvPr/>
        </p:nvSpPr>
        <p:spPr>
          <a:xfrm rot="-1256237">
            <a:off x="6327960" y="3764240"/>
            <a:ext cx="1182048" cy="288043"/>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dk1"/>
                </a:solidFill>
                <a:latin typeface="Nunito"/>
                <a:ea typeface="Nunito"/>
                <a:cs typeface="Nunito"/>
                <a:sym typeface="Nunito"/>
              </a:rPr>
              <a:t>Oculus Pwr</a:t>
            </a:r>
            <a:endParaRPr sz="1300" b="1">
              <a:solidFill>
                <a:schemeClr val="dk1"/>
              </a:solidFill>
              <a:latin typeface="Nunito"/>
              <a:ea typeface="Nunito"/>
              <a:cs typeface="Nunito"/>
              <a:sym typeface="Nunito"/>
            </a:endParaRPr>
          </a:p>
        </p:txBody>
      </p:sp>
      <p:pic>
        <p:nvPicPr>
          <p:cNvPr id="2301" name="Google Shape;2301;p193">
            <a:hlinkClick r:id="" action="ppaction://noaction"/>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8130050" y="4817724"/>
            <a:ext cx="738804" cy="275100"/>
          </a:xfrm>
          <a:prstGeom prst="rect">
            <a:avLst/>
          </a:prstGeom>
          <a:noFill/>
          <a:ln>
            <a:noFill/>
          </a:ln>
        </p:spPr>
      </p:pic>
      <p:sp>
        <p:nvSpPr>
          <p:cNvPr id="2302" name="Google Shape;2302;p193">
            <a:hlinkClick r:id="rId8"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a:p>
        </p:txBody>
      </p:sp>
      <p:pic>
        <p:nvPicPr>
          <p:cNvPr id="464" name="Google Shape;464;p5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0"/>
            <a:ext cx="6436152" cy="4214300"/>
          </a:xfrm>
          <a:prstGeom prst="rect">
            <a:avLst/>
          </a:prstGeom>
          <a:noFill/>
          <a:ln>
            <a:noFill/>
          </a:ln>
        </p:spPr>
      </p:pic>
      <p:pic>
        <p:nvPicPr>
          <p:cNvPr id="465" name="Google Shape;465;p5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602075" y="2369163"/>
            <a:ext cx="4419075" cy="1319575"/>
          </a:xfrm>
          <a:prstGeom prst="rect">
            <a:avLst/>
          </a:prstGeom>
          <a:noFill/>
          <a:ln>
            <a:noFill/>
          </a:ln>
        </p:spPr>
      </p:pic>
      <p:sp>
        <p:nvSpPr>
          <p:cNvPr id="466" name="Google Shape;466;p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a:p>
        </p:txBody>
      </p:sp>
      <p:pic>
        <p:nvPicPr>
          <p:cNvPr id="467" name="Google Shape;467;p5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pic>
        <p:nvPicPr>
          <p:cNvPr id="468" name="Google Shape;468;p57">
            <a:hlinkClick r:id="rId6" action="ppaction://hlinksldjump"/>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sp>
        <p:nvSpPr>
          <p:cNvPr id="469" name="Google Shape;469;p57"/>
          <p:cNvSpPr txBox="1"/>
          <p:nvPr/>
        </p:nvSpPr>
        <p:spPr>
          <a:xfrm>
            <a:off x="1006495" y="1345103"/>
            <a:ext cx="1989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latin typeface="Nunito"/>
                <a:ea typeface="Nunito"/>
                <a:cs typeface="Nunito"/>
                <a:sym typeface="Nunito"/>
              </a:rPr>
              <a:t>)</a:t>
            </a:r>
            <a:endParaRPr sz="400">
              <a:latin typeface="Nunito"/>
              <a:ea typeface="Nunito"/>
              <a:cs typeface="Nunito"/>
              <a:sym typeface="Nunito"/>
            </a:endParaRPr>
          </a:p>
        </p:txBody>
      </p:sp>
      <p:sp>
        <p:nvSpPr>
          <p:cNvPr id="470" name="Google Shape;470;p57" descr="Timeline background shape"/>
          <p:cNvSpPr/>
          <p:nvPr/>
        </p:nvSpPr>
        <p:spPr>
          <a:xfrm>
            <a:off x="3468851" y="4868575"/>
            <a:ext cx="12054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VI: Budget</a:t>
            </a:r>
            <a:endParaRPr sz="900" i="0" u="none" strike="noStrike" cap="none">
              <a:solidFill>
                <a:schemeClr val="dk1"/>
              </a:solidFill>
              <a:latin typeface="Nunito"/>
              <a:ea typeface="Nunito"/>
              <a:cs typeface="Nunito"/>
              <a:sym typeface="Nunito"/>
            </a:endParaRPr>
          </a:p>
        </p:txBody>
      </p:sp>
      <p:sp>
        <p:nvSpPr>
          <p:cNvPr id="471" name="Google Shape;471;p57" descr="Timeline background shape"/>
          <p:cNvSpPr/>
          <p:nvPr/>
        </p:nvSpPr>
        <p:spPr>
          <a:xfrm>
            <a:off x="2206275" y="4868575"/>
            <a:ext cx="14655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 Test Readiness</a:t>
            </a:r>
            <a:endParaRPr sz="900" i="0" u="none" strike="noStrike" cap="none">
              <a:solidFill>
                <a:schemeClr val="dk1"/>
              </a:solidFill>
              <a:latin typeface="Nunito"/>
              <a:ea typeface="Nunito"/>
              <a:cs typeface="Nunito"/>
              <a:sym typeface="Nunito"/>
            </a:endParaRPr>
          </a:p>
        </p:txBody>
      </p:sp>
      <p:sp>
        <p:nvSpPr>
          <p:cNvPr id="472" name="Google Shape;472;p57" descr="Timeline background shape"/>
          <p:cNvSpPr/>
          <p:nvPr/>
        </p:nvSpPr>
        <p:spPr>
          <a:xfrm>
            <a:off x="1024139" y="4868575"/>
            <a:ext cx="13323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IV: Schedule</a:t>
            </a:r>
            <a:endParaRPr sz="900" i="0" u="none" strike="noStrike" cap="none">
              <a:solidFill>
                <a:schemeClr val="dk1"/>
              </a:solidFill>
              <a:latin typeface="Nunito"/>
              <a:ea typeface="Nunito"/>
              <a:cs typeface="Nunito"/>
              <a:sym typeface="Nunito"/>
            </a:endParaRPr>
          </a:p>
        </p:txBody>
      </p:sp>
      <p:sp>
        <p:nvSpPr>
          <p:cNvPr id="473" name="Google Shape;473;p57" descr="Timeline background shape"/>
          <p:cNvSpPr/>
          <p:nvPr/>
        </p:nvSpPr>
        <p:spPr>
          <a:xfrm>
            <a:off x="0" y="4868563"/>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 Overview</a:t>
            </a:r>
            <a:endParaRPr sz="900" i="0" u="none" strike="noStrike" cap="none">
              <a:solidFill>
                <a:schemeClr val="lt1"/>
              </a:solidFill>
              <a:latin typeface="Nunito"/>
              <a:ea typeface="Nunito"/>
              <a:cs typeface="Nunito"/>
              <a:sym typeface="Nunito"/>
            </a:endParaRPr>
          </a:p>
        </p:txBody>
      </p:sp>
      <p:pic>
        <p:nvPicPr>
          <p:cNvPr id="474" name="Google Shape;474;p57"/>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1754130" y="79950"/>
            <a:ext cx="486495" cy="98647"/>
          </a:xfrm>
          <a:prstGeom prst="rect">
            <a:avLst/>
          </a:prstGeom>
          <a:noFill/>
          <a:ln>
            <a:noFill/>
          </a:ln>
        </p:spPr>
      </p:pic>
      <p:pic>
        <p:nvPicPr>
          <p:cNvPr id="475" name="Google Shape;475;p57"/>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449275" y="1178249"/>
            <a:ext cx="655045" cy="1402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58"/>
          <p:cNvSpPr txBox="1">
            <a:spLocks noGrp="1"/>
          </p:cNvSpPr>
          <p:nvPr>
            <p:ph type="title"/>
          </p:nvPr>
        </p:nvSpPr>
        <p:spPr>
          <a:xfrm>
            <a:off x="311700" y="-121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Nunito"/>
                <a:ea typeface="Nunito"/>
                <a:cs typeface="Nunito"/>
                <a:sym typeface="Nunito"/>
              </a:rPr>
              <a:t>Functional Block </a:t>
            </a:r>
            <a:r>
              <a:rPr lang="en"/>
              <a:t>Diagram</a:t>
            </a:r>
            <a:endParaRPr/>
          </a:p>
        </p:txBody>
      </p:sp>
      <p:sp>
        <p:nvSpPr>
          <p:cNvPr id="481" name="Google Shape;481;p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pic>
        <p:nvPicPr>
          <p:cNvPr id="482" name="Google Shape;482;p5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pic>
        <p:nvPicPr>
          <p:cNvPr id="483" name="Google Shape;483;p58">
            <a:hlinkClick r:id="rId4" action="ppaction://hlinksldjump"/>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484" name="Google Shape;484;p58"/>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796475" y="600975"/>
            <a:ext cx="7692150" cy="4176600"/>
          </a:xfrm>
          <a:prstGeom prst="rect">
            <a:avLst/>
          </a:prstGeom>
          <a:noFill/>
          <a:ln>
            <a:noFill/>
          </a:ln>
        </p:spPr>
      </p:pic>
      <p:sp>
        <p:nvSpPr>
          <p:cNvPr id="485" name="Google Shape;485;p58" descr="Timeline background shape"/>
          <p:cNvSpPr/>
          <p:nvPr/>
        </p:nvSpPr>
        <p:spPr>
          <a:xfrm>
            <a:off x="3468851" y="4868575"/>
            <a:ext cx="12054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VI: Budget</a:t>
            </a:r>
            <a:endParaRPr sz="900" i="0" u="none" strike="noStrike" cap="none">
              <a:solidFill>
                <a:schemeClr val="dk1"/>
              </a:solidFill>
              <a:latin typeface="Nunito"/>
              <a:ea typeface="Nunito"/>
              <a:cs typeface="Nunito"/>
              <a:sym typeface="Nunito"/>
            </a:endParaRPr>
          </a:p>
        </p:txBody>
      </p:sp>
      <p:sp>
        <p:nvSpPr>
          <p:cNvPr id="486" name="Google Shape;486;p58" descr="Timeline background shape"/>
          <p:cNvSpPr/>
          <p:nvPr/>
        </p:nvSpPr>
        <p:spPr>
          <a:xfrm>
            <a:off x="2206275" y="4868575"/>
            <a:ext cx="14655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 Test Readiness</a:t>
            </a:r>
            <a:endParaRPr sz="900" i="0" u="none" strike="noStrike" cap="none">
              <a:solidFill>
                <a:schemeClr val="dk1"/>
              </a:solidFill>
              <a:latin typeface="Nunito"/>
              <a:ea typeface="Nunito"/>
              <a:cs typeface="Nunito"/>
              <a:sym typeface="Nunito"/>
            </a:endParaRPr>
          </a:p>
        </p:txBody>
      </p:sp>
      <p:sp>
        <p:nvSpPr>
          <p:cNvPr id="487" name="Google Shape;487;p58" descr="Timeline background shape"/>
          <p:cNvSpPr/>
          <p:nvPr/>
        </p:nvSpPr>
        <p:spPr>
          <a:xfrm>
            <a:off x="1024139" y="4868575"/>
            <a:ext cx="13323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IV: Schedule</a:t>
            </a:r>
            <a:endParaRPr sz="900" i="0" u="none" strike="noStrike" cap="none">
              <a:solidFill>
                <a:schemeClr val="dk1"/>
              </a:solidFill>
              <a:latin typeface="Nunito"/>
              <a:ea typeface="Nunito"/>
              <a:cs typeface="Nunito"/>
              <a:sym typeface="Nunito"/>
            </a:endParaRPr>
          </a:p>
        </p:txBody>
      </p:sp>
      <p:sp>
        <p:nvSpPr>
          <p:cNvPr id="488" name="Google Shape;488;p58" descr="Timeline background shape"/>
          <p:cNvSpPr/>
          <p:nvPr/>
        </p:nvSpPr>
        <p:spPr>
          <a:xfrm>
            <a:off x="0" y="4868563"/>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 Overview</a:t>
            </a:r>
            <a:endParaRPr sz="900" i="0" u="none" strike="noStrike" cap="none">
              <a:solidFill>
                <a:schemeClr val="lt1"/>
              </a:solidFill>
              <a:latin typeface="Nunito"/>
              <a:ea typeface="Nunito"/>
              <a:cs typeface="Nunito"/>
              <a:sym typeface="Nunito"/>
            </a:endParaRPr>
          </a:p>
        </p:txBody>
      </p:sp>
      <p:pic>
        <p:nvPicPr>
          <p:cNvPr id="489" name="Google Shape;489;p58"/>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2516130" y="689550"/>
            <a:ext cx="486495" cy="98647"/>
          </a:xfrm>
          <a:prstGeom prst="rect">
            <a:avLst/>
          </a:prstGeom>
          <a:noFill/>
          <a:ln>
            <a:noFill/>
          </a:ln>
        </p:spPr>
      </p:pic>
      <p:pic>
        <p:nvPicPr>
          <p:cNvPr id="490" name="Google Shape;490;p58"/>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1211275" y="1787849"/>
            <a:ext cx="655045" cy="1402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pic>
        <p:nvPicPr>
          <p:cNvPr id="495" name="Google Shape;495;p5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0"/>
            <a:ext cx="9274968" cy="5178225"/>
          </a:xfrm>
          <a:prstGeom prst="rect">
            <a:avLst/>
          </a:prstGeom>
          <a:noFill/>
          <a:ln>
            <a:noFill/>
          </a:ln>
        </p:spPr>
      </p:pic>
      <p:sp>
        <p:nvSpPr>
          <p:cNvPr id="496" name="Google Shape;496;p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18</a:t>
            </a:fld>
            <a:endParaRPr/>
          </a:p>
        </p:txBody>
      </p:sp>
      <p:sp>
        <p:nvSpPr>
          <p:cNvPr id="497" name="Google Shape;497;p59"/>
          <p:cNvSpPr txBox="1">
            <a:spLocks noGrp="1"/>
          </p:cNvSpPr>
          <p:nvPr>
            <p:ph type="title" idx="4294967295"/>
          </p:nvPr>
        </p:nvSpPr>
        <p:spPr>
          <a:xfrm>
            <a:off x="2332650" y="-117075"/>
            <a:ext cx="4478700" cy="45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220">
                <a:highlight>
                  <a:schemeClr val="lt1"/>
                </a:highlight>
              </a:rPr>
              <a:t>Design Diagram - Physical World</a:t>
            </a:r>
            <a:endParaRPr sz="2220">
              <a:highlight>
                <a:schemeClr val="lt1"/>
              </a:highlight>
            </a:endParaRPr>
          </a:p>
        </p:txBody>
      </p:sp>
      <p:pic>
        <p:nvPicPr>
          <p:cNvPr id="498" name="Google Shape;498;p59">
            <a:hlinkClick r:id="rId4" action="ppaction://hlinksldjump"/>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405200" y="-1"/>
            <a:ext cx="738804" cy="275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pic>
        <p:nvPicPr>
          <p:cNvPr id="503" name="Google Shape;503;p6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0"/>
            <a:ext cx="9313925" cy="5199975"/>
          </a:xfrm>
          <a:prstGeom prst="rect">
            <a:avLst/>
          </a:prstGeom>
          <a:noFill/>
          <a:ln>
            <a:noFill/>
          </a:ln>
        </p:spPr>
      </p:pic>
      <p:sp>
        <p:nvSpPr>
          <p:cNvPr id="504" name="Google Shape;504;p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19</a:t>
            </a:fld>
            <a:endParaRPr>
              <a:solidFill>
                <a:schemeClr val="lt1"/>
              </a:solidFill>
            </a:endParaRPr>
          </a:p>
        </p:txBody>
      </p:sp>
      <p:sp>
        <p:nvSpPr>
          <p:cNvPr id="505" name="Google Shape;505;p60"/>
          <p:cNvSpPr txBox="1">
            <a:spLocks noGrp="1"/>
          </p:cNvSpPr>
          <p:nvPr>
            <p:ph type="title"/>
          </p:nvPr>
        </p:nvSpPr>
        <p:spPr>
          <a:xfrm>
            <a:off x="2332650" y="-88975"/>
            <a:ext cx="4478700" cy="45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220">
                <a:highlight>
                  <a:schemeClr val="lt1"/>
                </a:highlight>
              </a:rPr>
              <a:t>Design Diagram - Virtual World</a:t>
            </a:r>
            <a:endParaRPr sz="2220">
              <a:highlight>
                <a:schemeClr val="lt1"/>
              </a:highlight>
            </a:endParaRPr>
          </a:p>
        </p:txBody>
      </p:sp>
      <p:pic>
        <p:nvPicPr>
          <p:cNvPr id="506" name="Google Shape;506;p60">
            <a:hlinkClick r:id="rId4" action="ppaction://hlinksldjump"/>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405200" y="-1"/>
            <a:ext cx="738804" cy="275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3"/>
        <p:cNvGrpSpPr/>
        <p:nvPr/>
      </p:nvGrpSpPr>
      <p:grpSpPr>
        <a:xfrm>
          <a:off x="0" y="0"/>
          <a:ext cx="0" cy="0"/>
          <a:chOff x="0" y="0"/>
          <a:chExt cx="0" cy="0"/>
        </a:xfrm>
      </p:grpSpPr>
      <p:pic>
        <p:nvPicPr>
          <p:cNvPr id="184" name="Google Shape;184;p4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44888" y="0"/>
            <a:ext cx="8054221" cy="5143499"/>
          </a:xfrm>
          <a:prstGeom prst="rect">
            <a:avLst/>
          </a:prstGeom>
          <a:noFill/>
          <a:ln>
            <a:noFill/>
          </a:ln>
        </p:spPr>
      </p:pic>
      <p:sp>
        <p:nvSpPr>
          <p:cNvPr id="185" name="Google Shape;185;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pic>
        <p:nvPicPr>
          <p:cNvPr id="186" name="Google Shape;186;p4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588825" y="76874"/>
            <a:ext cx="2591225" cy="751599"/>
          </a:xfrm>
          <a:prstGeom prst="rect">
            <a:avLst/>
          </a:prstGeom>
          <a:noFill/>
          <a:ln>
            <a:noFill/>
          </a:ln>
        </p:spPr>
      </p:pic>
      <p:sp>
        <p:nvSpPr>
          <p:cNvPr id="187" name="Google Shape;187;p43"/>
          <p:cNvSpPr txBox="1"/>
          <p:nvPr/>
        </p:nvSpPr>
        <p:spPr>
          <a:xfrm>
            <a:off x="544900" y="144875"/>
            <a:ext cx="5379000" cy="615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solidFill>
                  <a:schemeClr val="lt1"/>
                </a:solidFill>
                <a:latin typeface="Lexend"/>
                <a:ea typeface="Lexend"/>
                <a:cs typeface="Lexend"/>
                <a:sym typeface="Lexend"/>
              </a:rPr>
              <a:t>Capabilities Training in Hybrid Reality Extraterrestrial Environments in Preparation for Interplanetary Operations</a:t>
            </a:r>
            <a:endParaRPr>
              <a:solidFill>
                <a:schemeClr val="lt1"/>
              </a:solidFill>
              <a:latin typeface="Lexend"/>
              <a:ea typeface="Lexend"/>
              <a:cs typeface="Lexend"/>
              <a:sym typeface="Lexen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Design Solution Updates</a:t>
            </a:r>
            <a:endParaRPr/>
          </a:p>
        </p:txBody>
      </p:sp>
      <p:sp>
        <p:nvSpPr>
          <p:cNvPr id="512" name="Google Shape;512;p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20</a:t>
            </a:fld>
            <a:endParaRPr/>
          </a:p>
        </p:txBody>
      </p:sp>
      <p:graphicFrame>
        <p:nvGraphicFramePr>
          <p:cNvPr id="513" name="Google Shape;513;p61"/>
          <p:cNvGraphicFramePr/>
          <p:nvPr/>
        </p:nvGraphicFramePr>
        <p:xfrm>
          <a:off x="856575" y="1282750"/>
          <a:ext cx="7430825" cy="2800868"/>
        </p:xfrm>
        <a:graphic>
          <a:graphicData uri="http://schemas.openxmlformats.org/drawingml/2006/table">
            <a:tbl>
              <a:tblPr>
                <a:noFill/>
                <a:tableStyleId>{729BDF9F-D1CB-4749-BC5B-06938FECBF3C}</a:tableStyleId>
              </a:tblPr>
              <a:tblGrid>
                <a:gridCol w="1738450">
                  <a:extLst>
                    <a:ext uri="{9D8B030D-6E8A-4147-A177-3AD203B41FA5}">
                      <a16:colId xmlns:a16="http://schemas.microsoft.com/office/drawing/2014/main" val="20000"/>
                    </a:ext>
                  </a:extLst>
                </a:gridCol>
                <a:gridCol w="5692375">
                  <a:extLst>
                    <a:ext uri="{9D8B030D-6E8A-4147-A177-3AD203B41FA5}">
                      <a16:colId xmlns:a16="http://schemas.microsoft.com/office/drawing/2014/main" val="20001"/>
                    </a:ext>
                  </a:extLst>
                </a:gridCol>
              </a:tblGrid>
              <a:tr h="301850">
                <a:tc>
                  <a:txBody>
                    <a:bodyPr/>
                    <a:lstStyle/>
                    <a:p>
                      <a:pPr marL="0" lvl="0" indent="0" algn="ctr" rtl="0">
                        <a:spcBef>
                          <a:spcPts val="0"/>
                        </a:spcBef>
                        <a:spcAft>
                          <a:spcPts val="0"/>
                        </a:spcAft>
                        <a:buNone/>
                      </a:pPr>
                      <a:endParaRPr sz="1800" b="1">
                        <a:solidFill>
                          <a:srgbClr val="0077BB"/>
                        </a:solidFill>
                        <a:latin typeface="Nunito"/>
                        <a:ea typeface="Nunito"/>
                        <a:cs typeface="Nunito"/>
                        <a:sym typeface="Nunito"/>
                      </a:endParaRPr>
                    </a:p>
                  </a:txBody>
                  <a:tcPr marL="63500" marR="63500" marT="63500" marB="63500">
                    <a:lnL w="12700"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800" b="1">
                          <a:solidFill>
                            <a:schemeClr val="dk1"/>
                          </a:solidFill>
                          <a:latin typeface="Nunito"/>
                          <a:ea typeface="Nunito"/>
                          <a:cs typeface="Nunito"/>
                          <a:sym typeface="Nunito"/>
                        </a:rPr>
                        <a:t>Major Design Updates</a:t>
                      </a:r>
                      <a:endParaRPr sz="1800" b="1">
                        <a:solidFill>
                          <a:schemeClr val="dk1"/>
                        </a:solidFill>
                        <a:latin typeface="Nunito"/>
                        <a:ea typeface="Nunito"/>
                        <a:cs typeface="Nunito"/>
                        <a:sym typeface="Nunito"/>
                      </a:endParaRPr>
                    </a:p>
                  </a:txBody>
                  <a:tcPr marL="63500" marR="63500" marT="63500" marB="63500">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1032250">
                <a:tc>
                  <a:txBody>
                    <a:bodyPr/>
                    <a:lstStyle/>
                    <a:p>
                      <a:pPr marL="0" lvl="0" indent="0" algn="ctr" rtl="0">
                        <a:spcBef>
                          <a:spcPts val="0"/>
                        </a:spcBef>
                        <a:spcAft>
                          <a:spcPts val="0"/>
                        </a:spcAft>
                        <a:buNone/>
                      </a:pPr>
                      <a:r>
                        <a:rPr lang="en" sz="1800" b="1">
                          <a:solidFill>
                            <a:srgbClr val="009598"/>
                          </a:solidFill>
                          <a:latin typeface="Nunito"/>
                          <a:ea typeface="Nunito"/>
                          <a:cs typeface="Nunito"/>
                          <a:sym typeface="Nunito"/>
                        </a:rPr>
                        <a:t>Virtual World</a:t>
                      </a:r>
                      <a:endParaRPr sz="1800" b="1">
                        <a:solidFill>
                          <a:srgbClr val="009598"/>
                        </a:solidFill>
                        <a:latin typeface="Nunito"/>
                        <a:ea typeface="Nunito"/>
                        <a:cs typeface="Nunito"/>
                        <a:sym typeface="Nunito"/>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457200" lvl="0" indent="-342900" algn="l" rtl="0">
                        <a:lnSpc>
                          <a:spcPct val="115000"/>
                        </a:lnSpc>
                        <a:spcBef>
                          <a:spcPts val="0"/>
                        </a:spcBef>
                        <a:spcAft>
                          <a:spcPts val="0"/>
                        </a:spcAft>
                        <a:buClr>
                          <a:schemeClr val="dk1"/>
                        </a:buClr>
                        <a:buSzPts val="1800"/>
                        <a:buFont typeface="Nunito"/>
                        <a:buChar char="●"/>
                      </a:pPr>
                      <a:r>
                        <a:rPr lang="en" sz="1800">
                          <a:solidFill>
                            <a:schemeClr val="dk1"/>
                          </a:solidFill>
                          <a:latin typeface="Nunito"/>
                          <a:ea typeface="Nunito"/>
                          <a:cs typeface="Nunito"/>
                          <a:sym typeface="Nunito"/>
                        </a:rPr>
                        <a:t>No longer incorporating bags for regolith collection</a:t>
                      </a:r>
                      <a:endParaRPr sz="1800">
                        <a:solidFill>
                          <a:schemeClr val="dk1"/>
                        </a:solidFill>
                        <a:latin typeface="Nunito"/>
                        <a:ea typeface="Nunito"/>
                        <a:cs typeface="Nunito"/>
                        <a:sym typeface="Nunito"/>
                      </a:endParaRPr>
                    </a:p>
                    <a:p>
                      <a:pPr marL="457200" lvl="0" indent="-342900" algn="l" rtl="0">
                        <a:lnSpc>
                          <a:spcPct val="115000"/>
                        </a:lnSpc>
                        <a:spcBef>
                          <a:spcPts val="0"/>
                        </a:spcBef>
                        <a:spcAft>
                          <a:spcPts val="0"/>
                        </a:spcAft>
                        <a:buClr>
                          <a:schemeClr val="dk1"/>
                        </a:buClr>
                        <a:buSzPts val="1800"/>
                        <a:buFont typeface="Nunito"/>
                        <a:buChar char="●"/>
                      </a:pPr>
                      <a:r>
                        <a:rPr lang="en" sz="1800">
                          <a:solidFill>
                            <a:schemeClr val="dk1"/>
                          </a:solidFill>
                          <a:latin typeface="Nunito"/>
                          <a:ea typeface="Nunito"/>
                          <a:cs typeface="Nunito"/>
                          <a:sym typeface="Nunito"/>
                        </a:rPr>
                        <a:t>HUD no longer includes heart rate or EVA menu</a:t>
                      </a:r>
                      <a:endParaRPr sz="1800">
                        <a:solidFill>
                          <a:schemeClr val="dk1"/>
                        </a:solidFill>
                        <a:latin typeface="Nunito"/>
                        <a:ea typeface="Nunito"/>
                        <a:cs typeface="Nunito"/>
                        <a:sym typeface="Nunito"/>
                      </a:endParaRPr>
                    </a:p>
                  </a:txBody>
                  <a:tcPr marL="63500" marR="63500" marT="63500" marB="6350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18175">
                <a:tc>
                  <a:txBody>
                    <a:bodyPr/>
                    <a:lstStyle/>
                    <a:p>
                      <a:pPr marL="0" lvl="0" indent="0" algn="ctr" rtl="0">
                        <a:spcBef>
                          <a:spcPts val="0"/>
                        </a:spcBef>
                        <a:spcAft>
                          <a:spcPts val="0"/>
                        </a:spcAft>
                        <a:buNone/>
                      </a:pPr>
                      <a:r>
                        <a:rPr lang="en" sz="1800" b="1">
                          <a:solidFill>
                            <a:srgbClr val="EE7733"/>
                          </a:solidFill>
                          <a:latin typeface="Nunito"/>
                          <a:ea typeface="Nunito"/>
                          <a:cs typeface="Nunito"/>
                          <a:sym typeface="Nunito"/>
                        </a:rPr>
                        <a:t>Real World</a:t>
                      </a:r>
                      <a:endParaRPr sz="1800" b="1">
                        <a:solidFill>
                          <a:srgbClr val="EE7733"/>
                        </a:solidFill>
                        <a:latin typeface="Nunito"/>
                        <a:ea typeface="Nunito"/>
                        <a:cs typeface="Nunito"/>
                        <a:sym typeface="Nuni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42900" algn="l" rtl="0">
                        <a:lnSpc>
                          <a:spcPct val="115000"/>
                        </a:lnSpc>
                        <a:spcBef>
                          <a:spcPts val="0"/>
                        </a:spcBef>
                        <a:spcAft>
                          <a:spcPts val="0"/>
                        </a:spcAft>
                        <a:buClr>
                          <a:schemeClr val="dk1"/>
                        </a:buClr>
                        <a:buSzPts val="1800"/>
                        <a:buFont typeface="Nunito"/>
                        <a:buChar char="●"/>
                      </a:pPr>
                      <a:r>
                        <a:rPr lang="en" sz="1800">
                          <a:solidFill>
                            <a:schemeClr val="dk1"/>
                          </a:solidFill>
                          <a:latin typeface="Nunito"/>
                          <a:ea typeface="Nunito"/>
                          <a:cs typeface="Nunito"/>
                          <a:sym typeface="Nunito"/>
                        </a:rPr>
                        <a:t>No updates since CDR</a:t>
                      </a:r>
                      <a:endParaRPr sz="1800">
                        <a:solidFill>
                          <a:schemeClr val="dk1"/>
                        </a:solidFill>
                        <a:latin typeface="Nunito"/>
                        <a:ea typeface="Nunito"/>
                        <a:cs typeface="Nunito"/>
                        <a:sym typeface="Nuni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904250">
                <a:tc>
                  <a:txBody>
                    <a:bodyPr/>
                    <a:lstStyle/>
                    <a:p>
                      <a:pPr marL="0" lvl="0" indent="0" algn="ctr" rtl="0">
                        <a:spcBef>
                          <a:spcPts val="0"/>
                        </a:spcBef>
                        <a:spcAft>
                          <a:spcPts val="0"/>
                        </a:spcAft>
                        <a:buNone/>
                      </a:pPr>
                      <a:r>
                        <a:rPr lang="en" sz="1800" b="1">
                          <a:solidFill>
                            <a:srgbClr val="0077BB"/>
                          </a:solidFill>
                          <a:latin typeface="Nunito"/>
                          <a:ea typeface="Nunito"/>
                          <a:cs typeface="Nunito"/>
                          <a:sym typeface="Nunito"/>
                        </a:rPr>
                        <a:t>Safety Considerations</a:t>
                      </a:r>
                      <a:endParaRPr sz="1800" b="1">
                        <a:solidFill>
                          <a:srgbClr val="0077BB"/>
                        </a:solidFill>
                        <a:latin typeface="Nunito"/>
                        <a:ea typeface="Nunito"/>
                        <a:cs typeface="Nunito"/>
                        <a:sym typeface="Nuni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42900" algn="l" rtl="0">
                        <a:lnSpc>
                          <a:spcPct val="115000"/>
                        </a:lnSpc>
                        <a:spcBef>
                          <a:spcPts val="0"/>
                        </a:spcBef>
                        <a:spcAft>
                          <a:spcPts val="0"/>
                        </a:spcAft>
                        <a:buClr>
                          <a:schemeClr val="dk1"/>
                        </a:buClr>
                        <a:buSzPts val="1800"/>
                        <a:buFont typeface="Nunito"/>
                        <a:buChar char="●"/>
                      </a:pPr>
                      <a:r>
                        <a:rPr lang="en" sz="1800">
                          <a:solidFill>
                            <a:schemeClr val="dk1"/>
                          </a:solidFill>
                          <a:latin typeface="Nunito"/>
                          <a:ea typeface="Nunito"/>
                          <a:cs typeface="Nunito"/>
                          <a:sym typeface="Nunito"/>
                        </a:rPr>
                        <a:t>One arm brace worn by user</a:t>
                      </a:r>
                      <a:endParaRPr sz="1800">
                        <a:solidFill>
                          <a:schemeClr val="dk1"/>
                        </a:solidFill>
                        <a:latin typeface="Nunito"/>
                        <a:ea typeface="Nunito"/>
                        <a:cs typeface="Nunito"/>
                        <a:sym typeface="Nunito"/>
                      </a:endParaRPr>
                    </a:p>
                    <a:p>
                      <a:pPr marL="457200" lvl="0" indent="-342900" algn="l" rtl="0">
                        <a:lnSpc>
                          <a:spcPct val="115000"/>
                        </a:lnSpc>
                        <a:spcBef>
                          <a:spcPts val="0"/>
                        </a:spcBef>
                        <a:spcAft>
                          <a:spcPts val="0"/>
                        </a:spcAft>
                        <a:buClr>
                          <a:schemeClr val="dk1"/>
                        </a:buClr>
                        <a:buSzPts val="1800"/>
                        <a:buFont typeface="Nunito"/>
                        <a:buChar char="●"/>
                      </a:pPr>
                      <a:r>
                        <a:rPr lang="en" sz="1800">
                          <a:solidFill>
                            <a:schemeClr val="dk1"/>
                          </a:solidFill>
                          <a:latin typeface="Nunito"/>
                          <a:ea typeface="Nunito"/>
                          <a:cs typeface="Nunito"/>
                          <a:sym typeface="Nunito"/>
                        </a:rPr>
                        <a:t>Helmet light button on chest rather than head </a:t>
                      </a:r>
                      <a:endParaRPr sz="1800">
                        <a:solidFill>
                          <a:schemeClr val="dk1"/>
                        </a:solidFill>
                        <a:latin typeface="Nunito"/>
                        <a:ea typeface="Nunito"/>
                        <a:cs typeface="Nunito"/>
                        <a:sym typeface="Nuni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514" name="Google Shape;514;p6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pic>
        <p:nvPicPr>
          <p:cNvPr id="515" name="Google Shape;515;p61">
            <a:hlinkClick r:id="rId4" action="ppaction://hlinksldjump"/>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sp>
        <p:nvSpPr>
          <p:cNvPr id="516" name="Google Shape;516;p61" descr="Timeline background shape"/>
          <p:cNvSpPr/>
          <p:nvPr/>
        </p:nvSpPr>
        <p:spPr>
          <a:xfrm>
            <a:off x="3468851" y="4868575"/>
            <a:ext cx="12054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VI: Budget</a:t>
            </a:r>
            <a:endParaRPr sz="900" i="0" u="none" strike="noStrike" cap="none">
              <a:solidFill>
                <a:schemeClr val="dk1"/>
              </a:solidFill>
              <a:latin typeface="Nunito"/>
              <a:ea typeface="Nunito"/>
              <a:cs typeface="Nunito"/>
              <a:sym typeface="Nunito"/>
            </a:endParaRPr>
          </a:p>
        </p:txBody>
      </p:sp>
      <p:sp>
        <p:nvSpPr>
          <p:cNvPr id="517" name="Google Shape;517;p61" descr="Timeline background shape"/>
          <p:cNvSpPr/>
          <p:nvPr/>
        </p:nvSpPr>
        <p:spPr>
          <a:xfrm>
            <a:off x="2206275" y="4868575"/>
            <a:ext cx="14655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 Test Readiness</a:t>
            </a:r>
            <a:endParaRPr sz="900" i="0" u="none" strike="noStrike" cap="none">
              <a:solidFill>
                <a:schemeClr val="dk1"/>
              </a:solidFill>
              <a:latin typeface="Nunito"/>
              <a:ea typeface="Nunito"/>
              <a:cs typeface="Nunito"/>
              <a:sym typeface="Nunito"/>
            </a:endParaRPr>
          </a:p>
        </p:txBody>
      </p:sp>
      <p:sp>
        <p:nvSpPr>
          <p:cNvPr id="518" name="Google Shape;518;p61" descr="Timeline background shape"/>
          <p:cNvSpPr/>
          <p:nvPr/>
        </p:nvSpPr>
        <p:spPr>
          <a:xfrm>
            <a:off x="1024139" y="4868575"/>
            <a:ext cx="13323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IV: Schedule</a:t>
            </a:r>
            <a:endParaRPr sz="900" i="0" u="none" strike="noStrike" cap="none">
              <a:solidFill>
                <a:schemeClr val="dk1"/>
              </a:solidFill>
              <a:latin typeface="Nunito"/>
              <a:ea typeface="Nunito"/>
              <a:cs typeface="Nunito"/>
              <a:sym typeface="Nunito"/>
            </a:endParaRPr>
          </a:p>
        </p:txBody>
      </p:sp>
      <p:sp>
        <p:nvSpPr>
          <p:cNvPr id="519" name="Google Shape;519;p61" descr="Timeline background shape"/>
          <p:cNvSpPr/>
          <p:nvPr/>
        </p:nvSpPr>
        <p:spPr>
          <a:xfrm>
            <a:off x="0" y="4868563"/>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 Overview</a:t>
            </a:r>
            <a:endParaRPr sz="900" i="0" u="none" strike="noStrike" cap="none">
              <a:solidFill>
                <a:schemeClr val="lt1"/>
              </a:solidFill>
              <a:latin typeface="Nunito"/>
              <a:ea typeface="Nunito"/>
              <a:cs typeface="Nunito"/>
              <a:sym typeface="Nuni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6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Critical Project Elements </a:t>
            </a:r>
            <a:endParaRPr/>
          </a:p>
        </p:txBody>
      </p:sp>
      <p:graphicFrame>
        <p:nvGraphicFramePr>
          <p:cNvPr id="525" name="Google Shape;525;p62"/>
          <p:cNvGraphicFramePr/>
          <p:nvPr/>
        </p:nvGraphicFramePr>
        <p:xfrm>
          <a:off x="352213" y="1030625"/>
          <a:ext cx="8439575" cy="3373120"/>
        </p:xfrm>
        <a:graphic>
          <a:graphicData uri="http://schemas.openxmlformats.org/drawingml/2006/table">
            <a:tbl>
              <a:tblPr>
                <a:noFill/>
                <a:tableStyleId>{729BDF9F-D1CB-4749-BC5B-06938FECBF3C}</a:tableStyleId>
              </a:tblPr>
              <a:tblGrid>
                <a:gridCol w="624600">
                  <a:extLst>
                    <a:ext uri="{9D8B030D-6E8A-4147-A177-3AD203B41FA5}">
                      <a16:colId xmlns:a16="http://schemas.microsoft.com/office/drawing/2014/main" val="20000"/>
                    </a:ext>
                  </a:extLst>
                </a:gridCol>
                <a:gridCol w="2262375">
                  <a:extLst>
                    <a:ext uri="{9D8B030D-6E8A-4147-A177-3AD203B41FA5}">
                      <a16:colId xmlns:a16="http://schemas.microsoft.com/office/drawing/2014/main" val="20001"/>
                    </a:ext>
                  </a:extLst>
                </a:gridCol>
                <a:gridCol w="5552600">
                  <a:extLst>
                    <a:ext uri="{9D8B030D-6E8A-4147-A177-3AD203B41FA5}">
                      <a16:colId xmlns:a16="http://schemas.microsoft.com/office/drawing/2014/main" val="20002"/>
                    </a:ext>
                  </a:extLst>
                </a:gridCol>
              </a:tblGrid>
              <a:tr h="301850">
                <a:tc>
                  <a:txBody>
                    <a:bodyPr/>
                    <a:lstStyle/>
                    <a:p>
                      <a:pPr marL="0" lvl="0" indent="0" algn="ctr" rtl="0">
                        <a:spcBef>
                          <a:spcPts val="0"/>
                        </a:spcBef>
                        <a:spcAft>
                          <a:spcPts val="0"/>
                        </a:spcAft>
                        <a:buNone/>
                      </a:pPr>
                      <a:endParaRPr sz="1200" b="1">
                        <a:solidFill>
                          <a:srgbClr val="0077BB"/>
                        </a:solidFill>
                        <a:latin typeface="Nunito"/>
                        <a:ea typeface="Nunito"/>
                        <a:cs typeface="Nunito"/>
                        <a:sym typeface="Nunito"/>
                      </a:endParaRPr>
                    </a:p>
                  </a:txBody>
                  <a:tcPr marL="63500" marR="63500" marT="63500" marB="63500">
                    <a:lnL w="12700"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500" b="1">
                          <a:solidFill>
                            <a:schemeClr val="dk1"/>
                          </a:solidFill>
                          <a:latin typeface="Nunito"/>
                          <a:ea typeface="Nunito"/>
                          <a:cs typeface="Nunito"/>
                          <a:sym typeface="Nunito"/>
                        </a:rPr>
                        <a:t>Element</a:t>
                      </a:r>
                      <a:endParaRPr sz="1500" b="1">
                        <a:solidFill>
                          <a:schemeClr val="dk1"/>
                        </a:solidFill>
                        <a:latin typeface="Nunito"/>
                        <a:ea typeface="Nunito"/>
                        <a:cs typeface="Nunito"/>
                        <a:sym typeface="Nunito"/>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500" b="1">
                          <a:solidFill>
                            <a:schemeClr val="dk1"/>
                          </a:solidFill>
                          <a:latin typeface="Nunito"/>
                          <a:ea typeface="Nunito"/>
                          <a:cs typeface="Nunito"/>
                          <a:sym typeface="Nunito"/>
                        </a:rPr>
                        <a:t>Major Components</a:t>
                      </a:r>
                      <a:endParaRPr sz="1500" b="1">
                        <a:solidFill>
                          <a:schemeClr val="dk1"/>
                        </a:solidFill>
                        <a:latin typeface="Nunito"/>
                        <a:ea typeface="Nunito"/>
                        <a:cs typeface="Nunito"/>
                        <a:sym typeface="Nunito"/>
                      </a:endParaRPr>
                    </a:p>
                  </a:txBody>
                  <a:tcPr marL="63500" marR="63500" marT="63500" marB="63500">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418175">
                <a:tc>
                  <a:txBody>
                    <a:bodyPr/>
                    <a:lstStyle/>
                    <a:p>
                      <a:pPr marL="0" lvl="0" indent="0" algn="ctr" rtl="0">
                        <a:spcBef>
                          <a:spcPts val="0"/>
                        </a:spcBef>
                        <a:spcAft>
                          <a:spcPts val="0"/>
                        </a:spcAft>
                        <a:buNone/>
                      </a:pPr>
                      <a:r>
                        <a:rPr lang="en" b="1">
                          <a:solidFill>
                            <a:schemeClr val="dk1"/>
                          </a:solidFill>
                          <a:latin typeface="Nunito"/>
                          <a:ea typeface="Nunito"/>
                          <a:cs typeface="Nunito"/>
                          <a:sym typeface="Nunito"/>
                        </a:rPr>
                        <a:t>E1</a:t>
                      </a:r>
                      <a:endParaRPr b="1">
                        <a:solidFill>
                          <a:schemeClr val="dk1"/>
                        </a:solidFill>
                        <a:latin typeface="Nunito"/>
                        <a:ea typeface="Nunito"/>
                        <a:cs typeface="Nunito"/>
                        <a:sym typeface="Nunito"/>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b="1">
                          <a:solidFill>
                            <a:srgbClr val="0077BB"/>
                          </a:solidFill>
                          <a:latin typeface="Nunito"/>
                          <a:ea typeface="Nunito"/>
                          <a:cs typeface="Nunito"/>
                          <a:sym typeface="Nunito"/>
                        </a:rPr>
                        <a:t>Virtual Environment </a:t>
                      </a:r>
                      <a:endParaRPr b="1">
                        <a:solidFill>
                          <a:srgbClr val="0077BB"/>
                        </a:solidFill>
                        <a:latin typeface="Nunito"/>
                        <a:ea typeface="Nunito"/>
                        <a:cs typeface="Nunito"/>
                        <a:sym typeface="Nunito"/>
                      </a:endParaRPr>
                    </a:p>
                  </a:txBody>
                  <a:tcPr marL="63500" marR="63500" marT="63500" marB="6350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11150" algn="l" rtl="0">
                        <a:spcBef>
                          <a:spcPts val="0"/>
                        </a:spcBef>
                        <a:spcAft>
                          <a:spcPts val="0"/>
                        </a:spcAft>
                        <a:buSzPts val="1300"/>
                        <a:buFont typeface="Nunito"/>
                        <a:buChar char="●"/>
                      </a:pPr>
                      <a:r>
                        <a:rPr lang="en" sz="1300">
                          <a:latin typeface="Nunito"/>
                          <a:ea typeface="Nunito"/>
                          <a:cs typeface="Nunito"/>
                          <a:sym typeface="Nunito"/>
                        </a:rPr>
                        <a:t>LRO-derived terrain and lighting of LSP</a:t>
                      </a:r>
                      <a:endParaRPr sz="1300">
                        <a:latin typeface="Nunito"/>
                        <a:ea typeface="Nunito"/>
                        <a:cs typeface="Nunito"/>
                        <a:sym typeface="Nunito"/>
                      </a:endParaRPr>
                    </a:p>
                    <a:p>
                      <a:pPr marL="457200" lvl="0" indent="-311150" algn="l" rtl="0">
                        <a:spcBef>
                          <a:spcPts val="0"/>
                        </a:spcBef>
                        <a:spcAft>
                          <a:spcPts val="0"/>
                        </a:spcAft>
                        <a:buSzPts val="1300"/>
                        <a:buFont typeface="Nunito"/>
                        <a:buChar char="●"/>
                      </a:pPr>
                      <a:r>
                        <a:rPr lang="en" sz="1300">
                          <a:latin typeface="Nunito"/>
                          <a:ea typeface="Nunito"/>
                          <a:cs typeface="Nunito"/>
                          <a:sym typeface="Nunito"/>
                        </a:rPr>
                        <a:t>Heads-up display with simulated biometrics</a:t>
                      </a:r>
                      <a:endParaRPr sz="1300">
                        <a:latin typeface="Nunito"/>
                        <a:ea typeface="Nunito"/>
                        <a:cs typeface="Nunito"/>
                        <a:sym typeface="Nuni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42550">
                <a:tc>
                  <a:txBody>
                    <a:bodyPr/>
                    <a:lstStyle/>
                    <a:p>
                      <a:pPr marL="0" lvl="0" indent="0" algn="ctr" rtl="0">
                        <a:spcBef>
                          <a:spcPts val="0"/>
                        </a:spcBef>
                        <a:spcAft>
                          <a:spcPts val="0"/>
                        </a:spcAft>
                        <a:buNone/>
                      </a:pPr>
                      <a:r>
                        <a:rPr lang="en" b="1">
                          <a:solidFill>
                            <a:schemeClr val="dk1"/>
                          </a:solidFill>
                          <a:latin typeface="Nunito"/>
                          <a:ea typeface="Nunito"/>
                          <a:cs typeface="Nunito"/>
                          <a:sym typeface="Nunito"/>
                        </a:rPr>
                        <a:t>E2</a:t>
                      </a:r>
                      <a:endParaRPr b="1">
                        <a:solidFill>
                          <a:schemeClr val="dk1"/>
                        </a:solidFill>
                        <a:latin typeface="Nunito"/>
                        <a:ea typeface="Nunito"/>
                        <a:cs typeface="Nunito"/>
                        <a:sym typeface="Nuni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b="1">
                          <a:solidFill>
                            <a:srgbClr val="0077BB"/>
                          </a:solidFill>
                          <a:latin typeface="Nunito"/>
                          <a:ea typeface="Nunito"/>
                          <a:cs typeface="Nunito"/>
                          <a:sym typeface="Nunito"/>
                        </a:rPr>
                        <a:t>User-Associated Equipment</a:t>
                      </a:r>
                      <a:endParaRPr b="1">
                        <a:solidFill>
                          <a:srgbClr val="0077BB"/>
                        </a:solidFill>
                        <a:latin typeface="Nunito"/>
                        <a:ea typeface="Nunito"/>
                        <a:cs typeface="Nunito"/>
                        <a:sym typeface="Nuni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11150" algn="l" rtl="0">
                        <a:spcBef>
                          <a:spcPts val="0"/>
                        </a:spcBef>
                        <a:spcAft>
                          <a:spcPts val="0"/>
                        </a:spcAft>
                        <a:buSzPts val="1300"/>
                        <a:buFont typeface="Nunito"/>
                        <a:buChar char="●"/>
                      </a:pPr>
                      <a:r>
                        <a:rPr lang="en" sz="1300">
                          <a:latin typeface="Nunito"/>
                          <a:ea typeface="Nunito"/>
                          <a:cs typeface="Nunito"/>
                          <a:sym typeface="Nunito"/>
                        </a:rPr>
                        <a:t>Arm motion constraint</a:t>
                      </a:r>
                      <a:endParaRPr sz="1300">
                        <a:latin typeface="Nunito"/>
                        <a:ea typeface="Nunito"/>
                        <a:cs typeface="Nunito"/>
                        <a:sym typeface="Nunito"/>
                      </a:endParaRPr>
                    </a:p>
                    <a:p>
                      <a:pPr marL="457200" lvl="0" indent="-311150" algn="l" rtl="0">
                        <a:spcBef>
                          <a:spcPts val="0"/>
                        </a:spcBef>
                        <a:spcAft>
                          <a:spcPts val="0"/>
                        </a:spcAft>
                        <a:buSzPts val="1300"/>
                        <a:buFont typeface="Nunito"/>
                        <a:buChar char="●"/>
                      </a:pPr>
                      <a:r>
                        <a:rPr lang="en" sz="1300">
                          <a:latin typeface="Nunito"/>
                          <a:ea typeface="Nunito"/>
                          <a:cs typeface="Nunito"/>
                          <a:sym typeface="Nunito"/>
                        </a:rPr>
                        <a:t>Visual and auditory interfaces (including operator-user comms)</a:t>
                      </a:r>
                      <a:endParaRPr sz="1300">
                        <a:latin typeface="Nunito"/>
                        <a:ea typeface="Nunito"/>
                        <a:cs typeface="Nunito"/>
                        <a:sym typeface="Nuni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70025">
                <a:tc>
                  <a:txBody>
                    <a:bodyPr/>
                    <a:lstStyle/>
                    <a:p>
                      <a:pPr marL="0" lvl="0" indent="0" algn="ctr" rtl="0">
                        <a:spcBef>
                          <a:spcPts val="0"/>
                        </a:spcBef>
                        <a:spcAft>
                          <a:spcPts val="0"/>
                        </a:spcAft>
                        <a:buNone/>
                      </a:pPr>
                      <a:r>
                        <a:rPr lang="en" b="1">
                          <a:solidFill>
                            <a:schemeClr val="dk1"/>
                          </a:solidFill>
                          <a:latin typeface="Nunito"/>
                          <a:ea typeface="Nunito"/>
                          <a:cs typeface="Nunito"/>
                          <a:sym typeface="Nunito"/>
                        </a:rPr>
                        <a:t>E3</a:t>
                      </a:r>
                      <a:endParaRPr b="1">
                        <a:solidFill>
                          <a:schemeClr val="dk1"/>
                        </a:solidFill>
                        <a:latin typeface="Nunito"/>
                        <a:ea typeface="Nunito"/>
                        <a:cs typeface="Nunito"/>
                        <a:sym typeface="Nuni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b="1">
                          <a:solidFill>
                            <a:srgbClr val="0077BB"/>
                          </a:solidFill>
                          <a:latin typeface="Nunito"/>
                          <a:ea typeface="Nunito"/>
                          <a:cs typeface="Nunito"/>
                          <a:sym typeface="Nunito"/>
                        </a:rPr>
                        <a:t>Hybrid Reality (HR) Support Equipment</a:t>
                      </a:r>
                      <a:endParaRPr b="1">
                        <a:solidFill>
                          <a:srgbClr val="0077BB"/>
                        </a:solidFill>
                        <a:latin typeface="Nunito"/>
                        <a:ea typeface="Nunito"/>
                        <a:cs typeface="Nunito"/>
                        <a:sym typeface="Nuni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457200" lvl="0" indent="-311150" algn="l" rtl="0">
                        <a:spcBef>
                          <a:spcPts val="0"/>
                        </a:spcBef>
                        <a:spcAft>
                          <a:spcPts val="0"/>
                        </a:spcAft>
                        <a:buSzPts val="1300"/>
                        <a:buFont typeface="Nunito"/>
                        <a:buChar char="●"/>
                      </a:pPr>
                      <a:r>
                        <a:rPr lang="en" sz="1300">
                          <a:latin typeface="Nunito"/>
                          <a:ea typeface="Nunito"/>
                          <a:cs typeface="Nunito"/>
                          <a:sym typeface="Nunito"/>
                        </a:rPr>
                        <a:t>Hand tracking and tool/equipment tracking </a:t>
                      </a:r>
                      <a:endParaRPr sz="1300">
                        <a:latin typeface="Nunito"/>
                        <a:ea typeface="Nunito"/>
                        <a:cs typeface="Nunito"/>
                        <a:sym typeface="Nunito"/>
                      </a:endParaRPr>
                    </a:p>
                    <a:p>
                      <a:pPr marL="457200" lvl="0" indent="-311150" algn="l" rtl="0">
                        <a:spcBef>
                          <a:spcPts val="0"/>
                        </a:spcBef>
                        <a:spcAft>
                          <a:spcPts val="0"/>
                        </a:spcAft>
                        <a:buSzPts val="1300"/>
                        <a:buFont typeface="Nunito"/>
                        <a:buChar char="●"/>
                      </a:pPr>
                      <a:r>
                        <a:rPr lang="en" sz="1300">
                          <a:latin typeface="Nunito"/>
                          <a:ea typeface="Nunito"/>
                          <a:cs typeface="Nunito"/>
                          <a:sym typeface="Nunito"/>
                        </a:rPr>
                        <a:t>Low-fidelity, real world geology tool/equipment models</a:t>
                      </a:r>
                      <a:endParaRPr sz="1300">
                        <a:latin typeface="Nunito"/>
                        <a:ea typeface="Nunito"/>
                        <a:cs typeface="Nunito"/>
                        <a:sym typeface="Nuni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92400">
                <a:tc>
                  <a:txBody>
                    <a:bodyPr/>
                    <a:lstStyle/>
                    <a:p>
                      <a:pPr marL="0" lvl="0" indent="0" algn="ctr" rtl="0">
                        <a:spcBef>
                          <a:spcPts val="0"/>
                        </a:spcBef>
                        <a:spcAft>
                          <a:spcPts val="0"/>
                        </a:spcAft>
                        <a:buNone/>
                      </a:pPr>
                      <a:r>
                        <a:rPr lang="en" b="1">
                          <a:solidFill>
                            <a:schemeClr val="dk1"/>
                          </a:solidFill>
                          <a:latin typeface="Nunito"/>
                          <a:ea typeface="Nunito"/>
                          <a:cs typeface="Nunito"/>
                          <a:sym typeface="Nunito"/>
                        </a:rPr>
                        <a:t>E4</a:t>
                      </a:r>
                      <a:endParaRPr b="1">
                        <a:solidFill>
                          <a:schemeClr val="dk1"/>
                        </a:solidFill>
                        <a:latin typeface="Nunito"/>
                        <a:ea typeface="Nunito"/>
                        <a:cs typeface="Nunito"/>
                        <a:sym typeface="Nunito"/>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b="1">
                          <a:solidFill>
                            <a:srgbClr val="0077BB"/>
                          </a:solidFill>
                          <a:latin typeface="Nunito"/>
                          <a:ea typeface="Nunito"/>
                          <a:cs typeface="Nunito"/>
                          <a:sym typeface="Nunito"/>
                        </a:rPr>
                        <a:t>Testing</a:t>
                      </a:r>
                      <a:endParaRPr b="1">
                        <a:solidFill>
                          <a:srgbClr val="0077BB"/>
                        </a:solidFill>
                        <a:latin typeface="Nunito"/>
                        <a:ea typeface="Nunito"/>
                        <a:cs typeface="Nunito"/>
                        <a:sym typeface="Nunito"/>
                      </a:endParaRPr>
                    </a:p>
                  </a:txBody>
                  <a:tcPr marL="63500" marR="63500" marT="63500" marB="6350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11150" algn="l" rtl="0">
                        <a:spcBef>
                          <a:spcPts val="0"/>
                        </a:spcBef>
                        <a:spcAft>
                          <a:spcPts val="0"/>
                        </a:spcAft>
                        <a:buSzPts val="1300"/>
                        <a:buFont typeface="Nunito"/>
                        <a:buChar char="●"/>
                      </a:pPr>
                      <a:r>
                        <a:rPr lang="en" sz="1300">
                          <a:latin typeface="Nunito"/>
                          <a:ea typeface="Nunito"/>
                          <a:cs typeface="Nunito"/>
                          <a:sym typeface="Nunito"/>
                        </a:rPr>
                        <a:t>Accessible, intuitive, and operable by human user</a:t>
                      </a:r>
                      <a:endParaRPr sz="1300">
                        <a:latin typeface="Nunito"/>
                        <a:ea typeface="Nunito"/>
                        <a:cs typeface="Nunito"/>
                        <a:sym typeface="Nunito"/>
                      </a:endParaRPr>
                    </a:p>
                    <a:p>
                      <a:pPr marL="457200" lvl="0" indent="-311150" algn="l" rtl="0">
                        <a:spcBef>
                          <a:spcPts val="0"/>
                        </a:spcBef>
                        <a:spcAft>
                          <a:spcPts val="0"/>
                        </a:spcAft>
                        <a:buSzPts val="1300"/>
                        <a:buFont typeface="Nunito"/>
                        <a:buChar char="●"/>
                      </a:pPr>
                      <a:r>
                        <a:rPr lang="en" sz="1300">
                          <a:latin typeface="Nunito"/>
                          <a:ea typeface="Nunito"/>
                          <a:cs typeface="Nunito"/>
                          <a:sym typeface="Nunito"/>
                        </a:rPr>
                        <a:t>Human-in-the-loop testing procedures</a:t>
                      </a:r>
                      <a:endParaRPr sz="1300">
                        <a:latin typeface="Nunito"/>
                        <a:ea typeface="Nunito"/>
                        <a:cs typeface="Nunito"/>
                        <a:sym typeface="Nuni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18175">
                <a:tc>
                  <a:txBody>
                    <a:bodyPr/>
                    <a:lstStyle/>
                    <a:p>
                      <a:pPr marL="0" lvl="0" indent="0" algn="ctr" rtl="0">
                        <a:spcBef>
                          <a:spcPts val="0"/>
                        </a:spcBef>
                        <a:spcAft>
                          <a:spcPts val="0"/>
                        </a:spcAft>
                        <a:buNone/>
                      </a:pPr>
                      <a:r>
                        <a:rPr lang="en" b="1">
                          <a:solidFill>
                            <a:schemeClr val="dk1"/>
                          </a:solidFill>
                          <a:latin typeface="Nunito"/>
                          <a:ea typeface="Nunito"/>
                          <a:cs typeface="Nunito"/>
                          <a:sym typeface="Nunito"/>
                        </a:rPr>
                        <a:t>E5</a:t>
                      </a:r>
                      <a:endParaRPr b="1">
                        <a:solidFill>
                          <a:schemeClr val="dk1"/>
                        </a:solidFill>
                        <a:latin typeface="Nunito"/>
                        <a:ea typeface="Nunito"/>
                        <a:cs typeface="Nunito"/>
                        <a:sym typeface="Nuni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b="1">
                          <a:solidFill>
                            <a:srgbClr val="0077BB"/>
                          </a:solidFill>
                          <a:latin typeface="Nunito"/>
                          <a:ea typeface="Nunito"/>
                          <a:cs typeface="Nunito"/>
                          <a:sym typeface="Nunito"/>
                        </a:rPr>
                        <a:t>Safety</a:t>
                      </a:r>
                      <a:endParaRPr b="1">
                        <a:solidFill>
                          <a:srgbClr val="0077BB"/>
                        </a:solidFill>
                        <a:latin typeface="Nunito"/>
                        <a:ea typeface="Nunito"/>
                        <a:cs typeface="Nunito"/>
                        <a:sym typeface="Nuni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11150" algn="l" rtl="0">
                        <a:spcBef>
                          <a:spcPts val="0"/>
                        </a:spcBef>
                        <a:spcAft>
                          <a:spcPts val="0"/>
                        </a:spcAft>
                        <a:buSzPts val="1300"/>
                        <a:buFont typeface="Nunito"/>
                        <a:buChar char="●"/>
                      </a:pPr>
                      <a:r>
                        <a:rPr lang="en" sz="1300">
                          <a:latin typeface="Nunito"/>
                          <a:ea typeface="Nunito"/>
                          <a:cs typeface="Nunito"/>
                          <a:sym typeface="Nunito"/>
                        </a:rPr>
                        <a:t>Must not cause any physical or mental harm to users or operators</a:t>
                      </a:r>
                      <a:endParaRPr sz="1300">
                        <a:latin typeface="Nunito"/>
                        <a:ea typeface="Nunito"/>
                        <a:cs typeface="Nunito"/>
                        <a:sym typeface="Nunito"/>
                      </a:endParaRPr>
                    </a:p>
                    <a:p>
                      <a:pPr marL="457200" lvl="0" indent="-311150" algn="l" rtl="0">
                        <a:spcBef>
                          <a:spcPts val="0"/>
                        </a:spcBef>
                        <a:spcAft>
                          <a:spcPts val="0"/>
                        </a:spcAft>
                        <a:buSzPts val="1300"/>
                        <a:buFont typeface="Nunito"/>
                        <a:buChar char="●"/>
                      </a:pPr>
                      <a:r>
                        <a:rPr lang="en" sz="1300">
                          <a:latin typeface="Nunito"/>
                          <a:ea typeface="Nunito"/>
                          <a:cs typeface="Nunito"/>
                          <a:sym typeface="Nunito"/>
                        </a:rPr>
                        <a:t>Must not cause any physical harm to equipment</a:t>
                      </a:r>
                      <a:endParaRPr sz="1300">
                        <a:latin typeface="Nunito"/>
                        <a:ea typeface="Nunito"/>
                        <a:cs typeface="Nunito"/>
                        <a:sym typeface="Nuni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33625">
                <a:tc>
                  <a:txBody>
                    <a:bodyPr/>
                    <a:lstStyle/>
                    <a:p>
                      <a:pPr marL="0" lvl="0" indent="0" algn="ctr" rtl="0">
                        <a:spcBef>
                          <a:spcPts val="0"/>
                        </a:spcBef>
                        <a:spcAft>
                          <a:spcPts val="0"/>
                        </a:spcAft>
                        <a:buNone/>
                      </a:pPr>
                      <a:r>
                        <a:rPr lang="en" b="1">
                          <a:solidFill>
                            <a:schemeClr val="dk1"/>
                          </a:solidFill>
                          <a:latin typeface="Nunito"/>
                          <a:ea typeface="Nunito"/>
                          <a:cs typeface="Nunito"/>
                          <a:sym typeface="Nunito"/>
                        </a:rPr>
                        <a:t>E6</a:t>
                      </a:r>
                      <a:endParaRPr b="1">
                        <a:solidFill>
                          <a:schemeClr val="dk1"/>
                        </a:solidFill>
                        <a:latin typeface="Nunito"/>
                        <a:ea typeface="Nunito"/>
                        <a:cs typeface="Nunito"/>
                        <a:sym typeface="Nuni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b="1">
                          <a:solidFill>
                            <a:srgbClr val="0077BB"/>
                          </a:solidFill>
                          <a:latin typeface="Nunito"/>
                          <a:ea typeface="Nunito"/>
                          <a:cs typeface="Nunito"/>
                          <a:sym typeface="Nunito"/>
                        </a:rPr>
                        <a:t>Financial</a:t>
                      </a:r>
                      <a:endParaRPr b="1">
                        <a:solidFill>
                          <a:srgbClr val="0077BB"/>
                        </a:solidFill>
                        <a:latin typeface="Nunito"/>
                        <a:ea typeface="Nunito"/>
                        <a:cs typeface="Nunito"/>
                        <a:sym typeface="Nuni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11150" algn="l" rtl="0">
                        <a:spcBef>
                          <a:spcPts val="0"/>
                        </a:spcBef>
                        <a:spcAft>
                          <a:spcPts val="0"/>
                        </a:spcAft>
                        <a:buSzPts val="1300"/>
                        <a:buFont typeface="Nunito"/>
                        <a:buChar char="●"/>
                      </a:pPr>
                      <a:r>
                        <a:rPr lang="en" sz="1300">
                          <a:latin typeface="Nunito"/>
                          <a:ea typeface="Nunito"/>
                          <a:cs typeface="Nunito"/>
                          <a:sym typeface="Nunito"/>
                        </a:rPr>
                        <a:t>Total cost of the simulation must not exceed $4900*</a:t>
                      </a:r>
                      <a:endParaRPr sz="1300">
                        <a:latin typeface="Nunito"/>
                        <a:ea typeface="Nunito"/>
                        <a:cs typeface="Nunito"/>
                        <a:sym typeface="Nuni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526" name="Google Shape;526;p6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21</a:t>
            </a:fld>
            <a:endParaRPr/>
          </a:p>
        </p:txBody>
      </p:sp>
      <p:pic>
        <p:nvPicPr>
          <p:cNvPr id="527" name="Google Shape;527;p6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sp>
        <p:nvSpPr>
          <p:cNvPr id="528" name="Google Shape;528;p62"/>
          <p:cNvSpPr txBox="1"/>
          <p:nvPr/>
        </p:nvSpPr>
        <p:spPr>
          <a:xfrm>
            <a:off x="2007850" y="4389925"/>
            <a:ext cx="6963600" cy="3540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100">
                <a:solidFill>
                  <a:schemeClr val="dk1"/>
                </a:solidFill>
                <a:latin typeface="Nunito"/>
                <a:ea typeface="Nunito"/>
                <a:cs typeface="Nunito"/>
                <a:sym typeface="Nunito"/>
              </a:rPr>
              <a:t>* $900 extra funds provided by University of Colorado Boulder Engineering Excellence Fund</a:t>
            </a:r>
            <a:endParaRPr sz="1100">
              <a:solidFill>
                <a:schemeClr val="dk1"/>
              </a:solidFill>
              <a:latin typeface="Nunito"/>
              <a:ea typeface="Nunito"/>
              <a:cs typeface="Nunito"/>
              <a:sym typeface="Nunito"/>
            </a:endParaRPr>
          </a:p>
        </p:txBody>
      </p:sp>
      <p:pic>
        <p:nvPicPr>
          <p:cNvPr id="529" name="Google Shape;529;p62">
            <a:hlinkClick r:id="rId4" action="ppaction://hlinksldjump"/>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sp>
        <p:nvSpPr>
          <p:cNvPr id="530" name="Google Shape;530;p62" descr="Timeline background shape"/>
          <p:cNvSpPr/>
          <p:nvPr/>
        </p:nvSpPr>
        <p:spPr>
          <a:xfrm>
            <a:off x="3468851" y="4868575"/>
            <a:ext cx="12054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VI: Budget</a:t>
            </a:r>
            <a:endParaRPr sz="900" i="0" u="none" strike="noStrike" cap="none">
              <a:solidFill>
                <a:schemeClr val="dk1"/>
              </a:solidFill>
              <a:latin typeface="Nunito"/>
              <a:ea typeface="Nunito"/>
              <a:cs typeface="Nunito"/>
              <a:sym typeface="Nunito"/>
            </a:endParaRPr>
          </a:p>
        </p:txBody>
      </p:sp>
      <p:sp>
        <p:nvSpPr>
          <p:cNvPr id="531" name="Google Shape;531;p62" descr="Timeline background shape"/>
          <p:cNvSpPr/>
          <p:nvPr/>
        </p:nvSpPr>
        <p:spPr>
          <a:xfrm>
            <a:off x="2206275" y="4868575"/>
            <a:ext cx="14655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 Test Readiness</a:t>
            </a:r>
            <a:endParaRPr sz="900" i="0" u="none" strike="noStrike" cap="none">
              <a:solidFill>
                <a:schemeClr val="dk1"/>
              </a:solidFill>
              <a:latin typeface="Nunito"/>
              <a:ea typeface="Nunito"/>
              <a:cs typeface="Nunito"/>
              <a:sym typeface="Nunito"/>
            </a:endParaRPr>
          </a:p>
        </p:txBody>
      </p:sp>
      <p:sp>
        <p:nvSpPr>
          <p:cNvPr id="532" name="Google Shape;532;p62" descr="Timeline background shape"/>
          <p:cNvSpPr/>
          <p:nvPr/>
        </p:nvSpPr>
        <p:spPr>
          <a:xfrm>
            <a:off x="1024139" y="4868575"/>
            <a:ext cx="13323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IV: Schedule</a:t>
            </a:r>
            <a:endParaRPr sz="900" i="0" u="none" strike="noStrike" cap="none">
              <a:solidFill>
                <a:schemeClr val="dk1"/>
              </a:solidFill>
              <a:latin typeface="Nunito"/>
              <a:ea typeface="Nunito"/>
              <a:cs typeface="Nunito"/>
              <a:sym typeface="Nunito"/>
            </a:endParaRPr>
          </a:p>
        </p:txBody>
      </p:sp>
      <p:sp>
        <p:nvSpPr>
          <p:cNvPr id="533" name="Google Shape;533;p62" descr="Timeline background shape"/>
          <p:cNvSpPr/>
          <p:nvPr/>
        </p:nvSpPr>
        <p:spPr>
          <a:xfrm>
            <a:off x="0" y="4868563"/>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 Overview</a:t>
            </a:r>
            <a:endParaRPr sz="900" i="0" u="none" strike="noStrike" cap="none">
              <a:solidFill>
                <a:schemeClr val="lt1"/>
              </a:solidFill>
              <a:latin typeface="Nunito"/>
              <a:ea typeface="Nunito"/>
              <a:cs typeface="Nunito"/>
              <a:sym typeface="Nuni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37"/>
        <p:cNvGrpSpPr/>
        <p:nvPr/>
      </p:nvGrpSpPr>
      <p:grpSpPr>
        <a:xfrm>
          <a:off x="0" y="0"/>
          <a:ext cx="0" cy="0"/>
          <a:chOff x="0" y="0"/>
          <a:chExt cx="0" cy="0"/>
        </a:xfrm>
      </p:grpSpPr>
      <p:sp>
        <p:nvSpPr>
          <p:cNvPr id="538" name="Google Shape;538;p6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latin typeface="Nunito"/>
                <a:ea typeface="Nunito"/>
                <a:cs typeface="Nunito"/>
                <a:sym typeface="Nunito"/>
              </a:rPr>
              <a:t>22</a:t>
            </a:fld>
            <a:endParaRPr>
              <a:latin typeface="Nunito"/>
              <a:ea typeface="Nunito"/>
              <a:cs typeface="Nunito"/>
              <a:sym typeface="Nunito"/>
            </a:endParaRPr>
          </a:p>
        </p:txBody>
      </p:sp>
      <p:pic>
        <p:nvPicPr>
          <p:cNvPr id="539" name="Google Shape;539;p6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767850" y="4869400"/>
            <a:ext cx="1203601" cy="243817"/>
          </a:xfrm>
          <a:prstGeom prst="rect">
            <a:avLst/>
          </a:prstGeom>
          <a:noFill/>
          <a:ln>
            <a:noFill/>
          </a:ln>
        </p:spPr>
      </p:pic>
      <p:pic>
        <p:nvPicPr>
          <p:cNvPr id="540" name="Google Shape;540;p6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0" y="549675"/>
            <a:ext cx="9144003" cy="4304108"/>
          </a:xfrm>
          <a:prstGeom prst="rect">
            <a:avLst/>
          </a:prstGeom>
          <a:noFill/>
          <a:ln>
            <a:noFill/>
          </a:ln>
        </p:spPr>
      </p:pic>
      <p:sp>
        <p:nvSpPr>
          <p:cNvPr id="541" name="Google Shape;541;p63"/>
          <p:cNvSpPr txBox="1">
            <a:spLocks noGrp="1"/>
          </p:cNvSpPr>
          <p:nvPr>
            <p:ph type="title"/>
          </p:nvPr>
        </p:nvSpPr>
        <p:spPr>
          <a:xfrm>
            <a:off x="311700" y="1240575"/>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solidFill>
                  <a:schemeClr val="lt1"/>
                </a:solidFill>
              </a:rPr>
              <a:t>Schedule</a:t>
            </a:r>
            <a:endParaRPr>
              <a:solidFill>
                <a:schemeClr val="lt1"/>
              </a:solidFill>
            </a:endParaRPr>
          </a:p>
        </p:txBody>
      </p:sp>
      <p:pic>
        <p:nvPicPr>
          <p:cNvPr id="542" name="Google Shape;542;p63">
            <a:hlinkClick r:id="rId5" action="ppaction://hlinksldjump"/>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667450" y="4833100"/>
            <a:ext cx="1095600" cy="317775"/>
          </a:xfrm>
          <a:prstGeom prst="rect">
            <a:avLst/>
          </a:prstGeom>
          <a:noFill/>
          <a:ln>
            <a:noFill/>
          </a:ln>
        </p:spPr>
      </p:pic>
      <p:sp>
        <p:nvSpPr>
          <p:cNvPr id="543" name="Google Shape;543;p63" descr="Timeline background shape"/>
          <p:cNvSpPr/>
          <p:nvPr/>
        </p:nvSpPr>
        <p:spPr>
          <a:xfrm>
            <a:off x="3468851" y="4868575"/>
            <a:ext cx="1205400" cy="275100"/>
          </a:xfrm>
          <a:prstGeom prst="homePlate">
            <a:avLst>
              <a:gd name="adj" fmla="val 50000"/>
            </a:avLst>
          </a:prstGeom>
          <a:no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VI: Budget</a:t>
            </a:r>
            <a:endParaRPr sz="900" i="0" u="none" strike="noStrike" cap="none">
              <a:solidFill>
                <a:schemeClr val="lt1"/>
              </a:solidFill>
              <a:latin typeface="Nunito"/>
              <a:ea typeface="Nunito"/>
              <a:cs typeface="Nunito"/>
              <a:sym typeface="Nunito"/>
            </a:endParaRPr>
          </a:p>
        </p:txBody>
      </p:sp>
      <p:sp>
        <p:nvSpPr>
          <p:cNvPr id="544" name="Google Shape;544;p63" descr="Timeline background shape"/>
          <p:cNvSpPr/>
          <p:nvPr/>
        </p:nvSpPr>
        <p:spPr>
          <a:xfrm>
            <a:off x="2206275" y="4868575"/>
            <a:ext cx="1465500" cy="275100"/>
          </a:xfrm>
          <a:prstGeom prst="homePlate">
            <a:avLst>
              <a:gd name="adj" fmla="val 50000"/>
            </a:avLst>
          </a:prstGeom>
          <a:solidFill>
            <a:schemeClr val="dk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V: Test Readiness</a:t>
            </a:r>
            <a:endParaRPr sz="900" i="0" u="none" strike="noStrike" cap="none">
              <a:solidFill>
                <a:schemeClr val="lt1"/>
              </a:solidFill>
              <a:latin typeface="Nunito"/>
              <a:ea typeface="Nunito"/>
              <a:cs typeface="Nunito"/>
              <a:sym typeface="Nunito"/>
            </a:endParaRPr>
          </a:p>
        </p:txBody>
      </p:sp>
      <p:sp>
        <p:nvSpPr>
          <p:cNvPr id="545" name="Google Shape;545;p63" descr="Timeline background shape"/>
          <p:cNvSpPr/>
          <p:nvPr/>
        </p:nvSpPr>
        <p:spPr>
          <a:xfrm>
            <a:off x="1024139" y="4868575"/>
            <a:ext cx="13323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IV: Schedule</a:t>
            </a:r>
            <a:endParaRPr sz="900" i="0" u="none" strike="noStrike" cap="none">
              <a:solidFill>
                <a:schemeClr val="lt1"/>
              </a:solidFill>
              <a:latin typeface="Nunito"/>
              <a:ea typeface="Nunito"/>
              <a:cs typeface="Nunito"/>
              <a:sym typeface="Nunito"/>
            </a:endParaRPr>
          </a:p>
        </p:txBody>
      </p:sp>
      <p:sp>
        <p:nvSpPr>
          <p:cNvPr id="546" name="Google Shape;546;p63" descr="Timeline background shape"/>
          <p:cNvSpPr/>
          <p:nvPr/>
        </p:nvSpPr>
        <p:spPr>
          <a:xfrm>
            <a:off x="0" y="4868563"/>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 Overview</a:t>
            </a:r>
            <a:endParaRPr sz="900" i="0" u="none" strike="noStrike" cap="none">
              <a:solidFill>
                <a:schemeClr val="lt1"/>
              </a:solidFill>
              <a:latin typeface="Nunito"/>
              <a:ea typeface="Nunito"/>
              <a:cs typeface="Nunito"/>
              <a:sym typeface="Nuni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6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Order of Testing: Inspections</a:t>
            </a:r>
            <a:endParaRPr/>
          </a:p>
        </p:txBody>
      </p:sp>
      <p:sp>
        <p:nvSpPr>
          <p:cNvPr id="552" name="Google Shape;552;p6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23</a:t>
            </a:fld>
            <a:endParaRPr/>
          </a:p>
        </p:txBody>
      </p:sp>
      <p:sp>
        <p:nvSpPr>
          <p:cNvPr id="553" name="Google Shape;553;p64"/>
          <p:cNvSpPr txBox="1"/>
          <p:nvPr/>
        </p:nvSpPr>
        <p:spPr>
          <a:xfrm>
            <a:off x="5391125" y="1061250"/>
            <a:ext cx="3268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Nunito"/>
              <a:ea typeface="Nunito"/>
              <a:cs typeface="Nunito"/>
              <a:sym typeface="Nunito"/>
            </a:endParaRPr>
          </a:p>
        </p:txBody>
      </p:sp>
      <p:pic>
        <p:nvPicPr>
          <p:cNvPr id="554" name="Google Shape;554;p6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555" name="Google Shape;555;p6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pic>
        <p:nvPicPr>
          <p:cNvPr id="556" name="Google Shape;556;p64">
            <a:hlinkClick r:id="rId5" action="ppaction://hlinksldjump"/>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graphicFrame>
        <p:nvGraphicFramePr>
          <p:cNvPr id="557" name="Google Shape;557;p64"/>
          <p:cNvGraphicFramePr/>
          <p:nvPr>
            <p:extLst>
              <p:ext uri="{D42A27DB-BD31-4B8C-83A1-F6EECF244321}">
                <p14:modId xmlns:p14="http://schemas.microsoft.com/office/powerpoint/2010/main" val="1898249702"/>
              </p:ext>
            </p:extLst>
          </p:nvPr>
        </p:nvGraphicFramePr>
        <p:xfrm>
          <a:off x="250713" y="1689252"/>
          <a:ext cx="8581575" cy="3034458"/>
        </p:xfrm>
        <a:graphic>
          <a:graphicData uri="http://schemas.openxmlformats.org/drawingml/2006/table">
            <a:tbl>
              <a:tblPr>
                <a:noFill/>
                <a:tableStyleId>{729BDF9F-D1CB-4749-BC5B-06938FECBF3C}</a:tableStyleId>
              </a:tblPr>
              <a:tblGrid>
                <a:gridCol w="399600">
                  <a:extLst>
                    <a:ext uri="{9D8B030D-6E8A-4147-A177-3AD203B41FA5}">
                      <a16:colId xmlns:a16="http://schemas.microsoft.com/office/drawing/2014/main" val="20000"/>
                    </a:ext>
                  </a:extLst>
                </a:gridCol>
                <a:gridCol w="4740800">
                  <a:extLst>
                    <a:ext uri="{9D8B030D-6E8A-4147-A177-3AD203B41FA5}">
                      <a16:colId xmlns:a16="http://schemas.microsoft.com/office/drawing/2014/main" val="20001"/>
                    </a:ext>
                  </a:extLst>
                </a:gridCol>
                <a:gridCol w="1941475">
                  <a:extLst>
                    <a:ext uri="{9D8B030D-6E8A-4147-A177-3AD203B41FA5}">
                      <a16:colId xmlns:a16="http://schemas.microsoft.com/office/drawing/2014/main" val="20002"/>
                    </a:ext>
                  </a:extLst>
                </a:gridCol>
                <a:gridCol w="1499700">
                  <a:extLst>
                    <a:ext uri="{9D8B030D-6E8A-4147-A177-3AD203B41FA5}">
                      <a16:colId xmlns:a16="http://schemas.microsoft.com/office/drawing/2014/main" val="20003"/>
                    </a:ext>
                  </a:extLst>
                </a:gridCol>
              </a:tblGrid>
              <a:tr h="396200">
                <a:tc>
                  <a:txBody>
                    <a:bodyPr/>
                    <a:lstStyle/>
                    <a:p>
                      <a:pPr marL="0" lvl="0" indent="0" algn="ctr" rtl="0">
                        <a:spcBef>
                          <a:spcPts val="0"/>
                        </a:spcBef>
                        <a:spcAft>
                          <a:spcPts val="0"/>
                        </a:spcAft>
                        <a:buNone/>
                      </a:pPr>
                      <a:endParaRPr sz="1500" b="1">
                        <a:solidFill>
                          <a:schemeClr val="dk1"/>
                        </a:solidFill>
                        <a:latin typeface="Nunito"/>
                        <a:ea typeface="Nunito"/>
                        <a:cs typeface="Nunito"/>
                        <a:sym typeface="Nunito"/>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500" b="1" dirty="0">
                          <a:solidFill>
                            <a:schemeClr val="dk1"/>
                          </a:solidFill>
                          <a:latin typeface="Nunito"/>
                          <a:ea typeface="Nunito"/>
                          <a:cs typeface="Nunito"/>
                          <a:sym typeface="Nunito"/>
                        </a:rPr>
                        <a:t>Inspections</a:t>
                      </a:r>
                      <a:endParaRPr sz="1500" b="1" dirty="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500" b="1">
                          <a:solidFill>
                            <a:schemeClr val="dk1"/>
                          </a:solidFill>
                          <a:latin typeface="Nunito"/>
                          <a:ea typeface="Nunito"/>
                          <a:cs typeface="Nunito"/>
                          <a:sym typeface="Nunito"/>
                        </a:rPr>
                        <a:t>Deadline</a:t>
                      </a:r>
                      <a:endParaRPr sz="1500" b="1">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500" b="1">
                          <a:solidFill>
                            <a:schemeClr val="dk1"/>
                          </a:solidFill>
                          <a:latin typeface="Nunito"/>
                          <a:ea typeface="Nunito"/>
                          <a:cs typeface="Nunito"/>
                          <a:sym typeface="Nunito"/>
                        </a:rPr>
                        <a:t>Status</a:t>
                      </a:r>
                      <a:endParaRPr sz="1500" b="1">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0">
                <a:tc>
                  <a:txBody>
                    <a:bodyPr/>
                    <a:lstStyle/>
                    <a:p>
                      <a:pPr marL="0" lvl="0" indent="0" algn="ctr" rtl="0">
                        <a:lnSpc>
                          <a:spcPct val="115000"/>
                        </a:lnSpc>
                        <a:spcBef>
                          <a:spcPts val="0"/>
                        </a:spcBef>
                        <a:spcAft>
                          <a:spcPts val="0"/>
                        </a:spcAft>
                        <a:buNone/>
                      </a:pPr>
                      <a:r>
                        <a:rPr lang="en" sz="1500">
                          <a:solidFill>
                            <a:schemeClr val="dk1"/>
                          </a:solidFill>
                          <a:latin typeface="Nunito"/>
                          <a:ea typeface="Nunito"/>
                          <a:cs typeface="Nunito"/>
                          <a:sym typeface="Nunito"/>
                        </a:rPr>
                        <a:t>1</a:t>
                      </a:r>
                      <a:endParaRPr sz="15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 sz="1500">
                          <a:solidFill>
                            <a:schemeClr val="dk1"/>
                          </a:solidFill>
                          <a:latin typeface="Nunito"/>
                          <a:ea typeface="Nunito"/>
                          <a:cs typeface="Nunito"/>
                          <a:sym typeface="Nunito"/>
                        </a:rPr>
                        <a:t>Environment Realism (ENV)</a:t>
                      </a:r>
                      <a:endParaRPr sz="15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500">
                          <a:solidFill>
                            <a:schemeClr val="dk1"/>
                          </a:solidFill>
                          <a:latin typeface="Nunito"/>
                          <a:ea typeface="Nunito"/>
                          <a:cs typeface="Nunito"/>
                          <a:sym typeface="Nunito"/>
                        </a:rPr>
                        <a:t>3/13/2023</a:t>
                      </a:r>
                      <a:endParaRPr sz="15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 sz="1500">
                          <a:solidFill>
                            <a:schemeClr val="lt1"/>
                          </a:solidFill>
                          <a:latin typeface="Nunito"/>
                          <a:ea typeface="Nunito"/>
                          <a:cs typeface="Nunito"/>
                          <a:sym typeface="Nunito"/>
                        </a:rPr>
                        <a:t>In Progress</a:t>
                      </a:r>
                      <a:endParaRPr sz="1500">
                        <a:solidFill>
                          <a:schemeClr val="lt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3A14D"/>
                    </a:solidFill>
                  </a:tcPr>
                </a:tc>
                <a:extLst>
                  <a:ext uri="{0D108BD9-81ED-4DB2-BD59-A6C34878D82A}">
                    <a16:rowId xmlns:a16="http://schemas.microsoft.com/office/drawing/2014/main" val="10001"/>
                  </a:ext>
                </a:extLst>
              </a:tr>
              <a:tr h="0">
                <a:tc>
                  <a:txBody>
                    <a:bodyPr/>
                    <a:lstStyle/>
                    <a:p>
                      <a:pPr marL="0" lvl="0" indent="0" algn="ctr" rtl="0">
                        <a:spcBef>
                          <a:spcPts val="0"/>
                        </a:spcBef>
                        <a:spcAft>
                          <a:spcPts val="0"/>
                        </a:spcAft>
                        <a:buNone/>
                      </a:pPr>
                      <a:r>
                        <a:rPr lang="en" sz="1500">
                          <a:solidFill>
                            <a:schemeClr val="dk1"/>
                          </a:solidFill>
                          <a:latin typeface="Nunito"/>
                          <a:ea typeface="Nunito"/>
                          <a:cs typeface="Nunito"/>
                          <a:sym typeface="Nunito"/>
                        </a:rPr>
                        <a:t>2</a:t>
                      </a:r>
                      <a:endParaRPr sz="15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 sz="1500">
                          <a:solidFill>
                            <a:schemeClr val="dk1"/>
                          </a:solidFill>
                          <a:latin typeface="Nunito"/>
                          <a:ea typeface="Nunito"/>
                          <a:cs typeface="Nunito"/>
                          <a:sym typeface="Nunito"/>
                        </a:rPr>
                        <a:t>Heads-Up Display (HUD)</a:t>
                      </a:r>
                      <a:endParaRPr sz="15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 sz="1500">
                          <a:solidFill>
                            <a:schemeClr val="dk1"/>
                          </a:solidFill>
                          <a:latin typeface="Nunito"/>
                          <a:ea typeface="Nunito"/>
                          <a:cs typeface="Nunito"/>
                          <a:sym typeface="Nunito"/>
                        </a:rPr>
                        <a:t>3/13/2023</a:t>
                      </a:r>
                      <a:endParaRPr sz="15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 sz="1500">
                          <a:solidFill>
                            <a:schemeClr val="lt1"/>
                          </a:solidFill>
                          <a:latin typeface="Nunito"/>
                          <a:ea typeface="Nunito"/>
                          <a:cs typeface="Nunito"/>
                          <a:sym typeface="Nunito"/>
                        </a:rPr>
                        <a:t>In Progress</a:t>
                      </a:r>
                      <a:endParaRPr sz="1500">
                        <a:solidFill>
                          <a:srgbClr val="595959"/>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3A14D"/>
                    </a:solidFill>
                  </a:tcPr>
                </a:tc>
                <a:extLst>
                  <a:ext uri="{0D108BD9-81ED-4DB2-BD59-A6C34878D82A}">
                    <a16:rowId xmlns:a16="http://schemas.microsoft.com/office/drawing/2014/main" val="10002"/>
                  </a:ext>
                </a:extLst>
              </a:tr>
              <a:tr h="0">
                <a:tc>
                  <a:txBody>
                    <a:bodyPr/>
                    <a:lstStyle/>
                    <a:p>
                      <a:pPr marL="0" lvl="0" indent="0" algn="ctr" rtl="0">
                        <a:spcBef>
                          <a:spcPts val="0"/>
                        </a:spcBef>
                        <a:spcAft>
                          <a:spcPts val="0"/>
                        </a:spcAft>
                        <a:buNone/>
                      </a:pPr>
                      <a:r>
                        <a:rPr lang="en" sz="1500">
                          <a:solidFill>
                            <a:schemeClr val="dk1"/>
                          </a:solidFill>
                          <a:latin typeface="Nunito"/>
                          <a:ea typeface="Nunito"/>
                          <a:cs typeface="Nunito"/>
                          <a:sym typeface="Nunito"/>
                        </a:rPr>
                        <a:t>3</a:t>
                      </a:r>
                      <a:endParaRPr sz="15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 sz="1500">
                          <a:solidFill>
                            <a:schemeClr val="dk1"/>
                          </a:solidFill>
                          <a:latin typeface="Nunito"/>
                          <a:ea typeface="Nunito"/>
                          <a:cs typeface="Nunito"/>
                          <a:sym typeface="Nunito"/>
                        </a:rPr>
                        <a:t>Hybrid Reality Integration (HRI)</a:t>
                      </a:r>
                      <a:endParaRPr sz="15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500">
                          <a:solidFill>
                            <a:schemeClr val="dk1"/>
                          </a:solidFill>
                          <a:latin typeface="Nunito"/>
                          <a:ea typeface="Nunito"/>
                          <a:cs typeface="Nunito"/>
                          <a:sym typeface="Nunito"/>
                        </a:rPr>
                        <a:t>3/17/2023</a:t>
                      </a:r>
                      <a:endParaRPr sz="15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 sz="1500">
                          <a:solidFill>
                            <a:schemeClr val="lt1"/>
                          </a:solidFill>
                          <a:latin typeface="Nunito"/>
                          <a:ea typeface="Nunito"/>
                          <a:cs typeface="Nunito"/>
                          <a:sym typeface="Nunito"/>
                        </a:rPr>
                        <a:t>Not Started</a:t>
                      </a:r>
                      <a:endParaRPr sz="1500">
                        <a:solidFill>
                          <a:schemeClr val="lt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C3311"/>
                    </a:solidFill>
                  </a:tcPr>
                </a:tc>
                <a:extLst>
                  <a:ext uri="{0D108BD9-81ED-4DB2-BD59-A6C34878D82A}">
                    <a16:rowId xmlns:a16="http://schemas.microsoft.com/office/drawing/2014/main" val="10003"/>
                  </a:ext>
                </a:extLst>
              </a:tr>
              <a:tr h="0">
                <a:tc>
                  <a:txBody>
                    <a:bodyPr/>
                    <a:lstStyle/>
                    <a:p>
                      <a:pPr marL="0" lvl="0" indent="0" algn="ctr" rtl="0">
                        <a:spcBef>
                          <a:spcPts val="0"/>
                        </a:spcBef>
                        <a:spcAft>
                          <a:spcPts val="0"/>
                        </a:spcAft>
                        <a:buNone/>
                      </a:pPr>
                      <a:r>
                        <a:rPr lang="en" sz="1500">
                          <a:solidFill>
                            <a:schemeClr val="dk1"/>
                          </a:solidFill>
                          <a:latin typeface="Nunito"/>
                          <a:ea typeface="Nunito"/>
                          <a:cs typeface="Nunito"/>
                          <a:sym typeface="Nunito"/>
                        </a:rPr>
                        <a:t>4</a:t>
                      </a:r>
                      <a:endParaRPr sz="15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 sz="1500">
                          <a:solidFill>
                            <a:schemeClr val="dk1"/>
                          </a:solidFill>
                          <a:latin typeface="Nunito"/>
                          <a:ea typeface="Nunito"/>
                          <a:cs typeface="Nunito"/>
                          <a:sym typeface="Nunito"/>
                        </a:rPr>
                        <a:t>Mobility and Collapsibility (MC)</a:t>
                      </a:r>
                      <a:endParaRPr sz="15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500">
                          <a:solidFill>
                            <a:schemeClr val="dk1"/>
                          </a:solidFill>
                          <a:latin typeface="Nunito"/>
                          <a:ea typeface="Nunito"/>
                          <a:cs typeface="Nunito"/>
                          <a:sym typeface="Nunito"/>
                        </a:rPr>
                        <a:t>3/22/2023</a:t>
                      </a:r>
                      <a:endParaRPr sz="15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 sz="1500">
                          <a:solidFill>
                            <a:schemeClr val="lt1"/>
                          </a:solidFill>
                          <a:latin typeface="Nunito"/>
                          <a:ea typeface="Nunito"/>
                          <a:cs typeface="Nunito"/>
                          <a:sym typeface="Nunito"/>
                        </a:rPr>
                        <a:t>Not Started</a:t>
                      </a:r>
                      <a:endParaRPr sz="1500">
                        <a:solidFill>
                          <a:srgbClr val="595959"/>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C3311"/>
                    </a:solidFill>
                  </a:tcPr>
                </a:tc>
                <a:extLst>
                  <a:ext uri="{0D108BD9-81ED-4DB2-BD59-A6C34878D82A}">
                    <a16:rowId xmlns:a16="http://schemas.microsoft.com/office/drawing/2014/main" val="10004"/>
                  </a:ext>
                </a:extLst>
              </a:tr>
              <a:tr h="0">
                <a:tc>
                  <a:txBody>
                    <a:bodyPr/>
                    <a:lstStyle/>
                    <a:p>
                      <a:pPr marL="0" lvl="0" indent="0" algn="ctr" rtl="0">
                        <a:spcBef>
                          <a:spcPts val="0"/>
                        </a:spcBef>
                        <a:spcAft>
                          <a:spcPts val="0"/>
                        </a:spcAft>
                        <a:buNone/>
                      </a:pPr>
                      <a:r>
                        <a:rPr lang="en" sz="1500">
                          <a:solidFill>
                            <a:schemeClr val="dk1"/>
                          </a:solidFill>
                          <a:latin typeface="Nunito"/>
                          <a:ea typeface="Nunito"/>
                          <a:cs typeface="Nunito"/>
                          <a:sym typeface="Nunito"/>
                        </a:rPr>
                        <a:t>5</a:t>
                      </a:r>
                      <a:endParaRPr sz="15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 sz="1500">
                          <a:solidFill>
                            <a:schemeClr val="dk1"/>
                          </a:solidFill>
                          <a:latin typeface="Nunito"/>
                          <a:ea typeface="Nunito"/>
                          <a:cs typeface="Nunito"/>
                          <a:sym typeface="Nunito"/>
                        </a:rPr>
                        <a:t>Simulation Space Boundary (SSB)</a:t>
                      </a:r>
                      <a:endParaRPr sz="15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500">
                          <a:solidFill>
                            <a:schemeClr val="dk1"/>
                          </a:solidFill>
                          <a:latin typeface="Nunito"/>
                          <a:ea typeface="Nunito"/>
                          <a:cs typeface="Nunito"/>
                          <a:sym typeface="Nunito"/>
                        </a:rPr>
                        <a:t>3/24/2023</a:t>
                      </a:r>
                      <a:endParaRPr sz="15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500">
                          <a:solidFill>
                            <a:schemeClr val="lt1"/>
                          </a:solidFill>
                          <a:latin typeface="Nunito"/>
                          <a:ea typeface="Nunito"/>
                          <a:cs typeface="Nunito"/>
                          <a:sym typeface="Nunito"/>
                        </a:rPr>
                        <a:t>Not Started</a:t>
                      </a:r>
                      <a:endParaRPr sz="1500">
                        <a:solidFill>
                          <a:srgbClr val="595959"/>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C3311"/>
                    </a:solidFill>
                  </a:tcPr>
                </a:tc>
                <a:extLst>
                  <a:ext uri="{0D108BD9-81ED-4DB2-BD59-A6C34878D82A}">
                    <a16:rowId xmlns:a16="http://schemas.microsoft.com/office/drawing/2014/main" val="10005"/>
                  </a:ext>
                </a:extLst>
              </a:tr>
              <a:tr h="0">
                <a:tc>
                  <a:txBody>
                    <a:bodyPr/>
                    <a:lstStyle/>
                    <a:p>
                      <a:pPr marL="0" lvl="0" indent="0" algn="ctr" rtl="0">
                        <a:spcBef>
                          <a:spcPts val="0"/>
                        </a:spcBef>
                        <a:spcAft>
                          <a:spcPts val="0"/>
                        </a:spcAft>
                        <a:buNone/>
                      </a:pPr>
                      <a:r>
                        <a:rPr lang="en" sz="1500">
                          <a:solidFill>
                            <a:schemeClr val="dk1"/>
                          </a:solidFill>
                          <a:latin typeface="Nunito"/>
                          <a:ea typeface="Nunito"/>
                          <a:cs typeface="Nunito"/>
                          <a:sym typeface="Nunito"/>
                        </a:rPr>
                        <a:t>6</a:t>
                      </a:r>
                      <a:endParaRPr sz="15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 sz="1500">
                          <a:solidFill>
                            <a:schemeClr val="dk1"/>
                          </a:solidFill>
                          <a:latin typeface="Nunito"/>
                          <a:ea typeface="Nunito"/>
                          <a:cs typeface="Nunito"/>
                          <a:sym typeface="Nunito"/>
                        </a:rPr>
                        <a:t>Safety Inspection (SI)</a:t>
                      </a:r>
                      <a:endParaRPr sz="15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500">
                          <a:solidFill>
                            <a:schemeClr val="dk1"/>
                          </a:solidFill>
                          <a:latin typeface="Nunito"/>
                          <a:ea typeface="Nunito"/>
                          <a:cs typeface="Nunito"/>
                          <a:sym typeface="Nunito"/>
                        </a:rPr>
                        <a:t>4/3/2023</a:t>
                      </a:r>
                      <a:endParaRPr sz="15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500" dirty="0">
                          <a:solidFill>
                            <a:schemeClr val="lt1"/>
                          </a:solidFill>
                          <a:latin typeface="Nunito"/>
                          <a:ea typeface="Nunito"/>
                          <a:cs typeface="Nunito"/>
                          <a:sym typeface="Nunito"/>
                        </a:rPr>
                        <a:t>Not Started</a:t>
                      </a:r>
                      <a:endParaRPr sz="1500" dirty="0">
                        <a:solidFill>
                          <a:schemeClr val="lt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C3311"/>
                    </a:solidFill>
                  </a:tcPr>
                </a:tc>
                <a:extLst>
                  <a:ext uri="{0D108BD9-81ED-4DB2-BD59-A6C34878D82A}">
                    <a16:rowId xmlns:a16="http://schemas.microsoft.com/office/drawing/2014/main" val="10006"/>
                  </a:ext>
                </a:extLst>
              </a:tr>
            </a:tbl>
          </a:graphicData>
        </a:graphic>
      </p:graphicFrame>
      <p:sp>
        <p:nvSpPr>
          <p:cNvPr id="558" name="Google Shape;558;p64" descr="Timeline background shape"/>
          <p:cNvSpPr/>
          <p:nvPr/>
        </p:nvSpPr>
        <p:spPr>
          <a:xfrm>
            <a:off x="3468851" y="4868575"/>
            <a:ext cx="12054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VI: Budget</a:t>
            </a:r>
            <a:endParaRPr sz="900" i="0" u="none" strike="noStrike" cap="none">
              <a:solidFill>
                <a:schemeClr val="dk1"/>
              </a:solidFill>
              <a:latin typeface="Nunito"/>
              <a:ea typeface="Nunito"/>
              <a:cs typeface="Nunito"/>
              <a:sym typeface="Nunito"/>
            </a:endParaRPr>
          </a:p>
        </p:txBody>
      </p:sp>
      <p:sp>
        <p:nvSpPr>
          <p:cNvPr id="559" name="Google Shape;559;p64" descr="Timeline background shape"/>
          <p:cNvSpPr/>
          <p:nvPr/>
        </p:nvSpPr>
        <p:spPr>
          <a:xfrm>
            <a:off x="2206275" y="4868575"/>
            <a:ext cx="14655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 Test Readiness</a:t>
            </a:r>
            <a:endParaRPr sz="900" i="0" u="none" strike="noStrike" cap="none">
              <a:solidFill>
                <a:schemeClr val="dk1"/>
              </a:solidFill>
              <a:latin typeface="Nunito"/>
              <a:ea typeface="Nunito"/>
              <a:cs typeface="Nunito"/>
              <a:sym typeface="Nunito"/>
            </a:endParaRPr>
          </a:p>
        </p:txBody>
      </p:sp>
      <p:sp>
        <p:nvSpPr>
          <p:cNvPr id="560" name="Google Shape;560;p64" descr="Timeline background shape"/>
          <p:cNvSpPr/>
          <p:nvPr/>
        </p:nvSpPr>
        <p:spPr>
          <a:xfrm>
            <a:off x="1024139" y="4868575"/>
            <a:ext cx="13323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IV: Schedule</a:t>
            </a:r>
            <a:endParaRPr sz="900" i="0" u="none" strike="noStrike" cap="none">
              <a:solidFill>
                <a:schemeClr val="lt1"/>
              </a:solidFill>
              <a:latin typeface="Nunito"/>
              <a:ea typeface="Nunito"/>
              <a:cs typeface="Nunito"/>
              <a:sym typeface="Nunito"/>
            </a:endParaRPr>
          </a:p>
        </p:txBody>
      </p:sp>
      <p:sp>
        <p:nvSpPr>
          <p:cNvPr id="561" name="Google Shape;561;p64" descr="Timeline background shape"/>
          <p:cNvSpPr/>
          <p:nvPr/>
        </p:nvSpPr>
        <p:spPr>
          <a:xfrm>
            <a:off x="0" y="4868563"/>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 Overview</a:t>
            </a:r>
            <a:endParaRPr sz="900" i="0" u="none" strike="noStrike" cap="none">
              <a:solidFill>
                <a:schemeClr val="lt1"/>
              </a:solidFill>
              <a:latin typeface="Nunito"/>
              <a:ea typeface="Nunito"/>
              <a:cs typeface="Nunito"/>
              <a:sym typeface="Nunito"/>
            </a:endParaRPr>
          </a:p>
        </p:txBody>
      </p:sp>
      <p:sp>
        <p:nvSpPr>
          <p:cNvPr id="562" name="Google Shape;562;p64"/>
          <p:cNvSpPr txBox="1">
            <a:spLocks noGrp="1"/>
          </p:cNvSpPr>
          <p:nvPr>
            <p:ph type="body" idx="4294967295"/>
          </p:nvPr>
        </p:nvSpPr>
        <p:spPr>
          <a:xfrm>
            <a:off x="210075" y="928049"/>
            <a:ext cx="8622300" cy="1158327"/>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400" b="1" dirty="0">
                <a:solidFill>
                  <a:schemeClr val="dk1"/>
                </a:solidFill>
              </a:rPr>
              <a:t>Inspections </a:t>
            </a:r>
            <a:r>
              <a:rPr lang="en" sz="1400" dirty="0">
                <a:solidFill>
                  <a:schemeClr val="dk1"/>
                </a:solidFill>
              </a:rPr>
              <a:t>- V&amp;V of requirements of binary nature with little to no active procedure</a:t>
            </a:r>
            <a:endParaRPr sz="1400" dirty="0">
              <a:solidFill>
                <a:schemeClr val="dk1"/>
              </a:solidFill>
            </a:endParaRPr>
          </a:p>
          <a:p>
            <a:pPr marL="0" lvl="0" indent="0" algn="l" rtl="0">
              <a:spcBef>
                <a:spcPts val="1200"/>
              </a:spcBef>
              <a:spcAft>
                <a:spcPts val="1200"/>
              </a:spcAft>
              <a:buNone/>
            </a:pPr>
            <a:r>
              <a:rPr lang="en" sz="1400" b="1" dirty="0">
                <a:solidFill>
                  <a:schemeClr val="dk1"/>
                </a:solidFill>
              </a:rPr>
              <a:t>Tests </a:t>
            </a:r>
            <a:r>
              <a:rPr lang="en" sz="1400" dirty="0">
                <a:solidFill>
                  <a:schemeClr val="dk1"/>
                </a:solidFill>
              </a:rPr>
              <a:t>- V&amp;V of requirements involving complex procedural tests</a:t>
            </a:r>
            <a:endParaRPr sz="1400" dirty="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Order of Testing: Tests</a:t>
            </a:r>
            <a:endParaRPr/>
          </a:p>
        </p:txBody>
      </p:sp>
      <p:sp>
        <p:nvSpPr>
          <p:cNvPr id="568" name="Google Shape;568;p6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24</a:t>
            </a:fld>
            <a:endParaRPr/>
          </a:p>
        </p:txBody>
      </p:sp>
      <p:sp>
        <p:nvSpPr>
          <p:cNvPr id="569" name="Google Shape;569;p65"/>
          <p:cNvSpPr txBox="1"/>
          <p:nvPr/>
        </p:nvSpPr>
        <p:spPr>
          <a:xfrm>
            <a:off x="5391125" y="1061250"/>
            <a:ext cx="3268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Nunito"/>
              <a:ea typeface="Nunito"/>
              <a:cs typeface="Nunito"/>
              <a:sym typeface="Nunito"/>
            </a:endParaRPr>
          </a:p>
        </p:txBody>
      </p:sp>
      <p:pic>
        <p:nvPicPr>
          <p:cNvPr id="570" name="Google Shape;570;p6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571" name="Google Shape;571;p6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pic>
        <p:nvPicPr>
          <p:cNvPr id="572" name="Google Shape;572;p65">
            <a:hlinkClick r:id="rId5" action="ppaction://hlinksldjump"/>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graphicFrame>
        <p:nvGraphicFramePr>
          <p:cNvPr id="573" name="Google Shape;573;p65"/>
          <p:cNvGraphicFramePr/>
          <p:nvPr/>
        </p:nvGraphicFramePr>
        <p:xfrm>
          <a:off x="250713" y="1117325"/>
          <a:ext cx="8581575" cy="3471626"/>
        </p:xfrm>
        <a:graphic>
          <a:graphicData uri="http://schemas.openxmlformats.org/drawingml/2006/table">
            <a:tbl>
              <a:tblPr>
                <a:noFill/>
                <a:tableStyleId>{729BDF9F-D1CB-4749-BC5B-06938FECBF3C}</a:tableStyleId>
              </a:tblPr>
              <a:tblGrid>
                <a:gridCol w="382850">
                  <a:extLst>
                    <a:ext uri="{9D8B030D-6E8A-4147-A177-3AD203B41FA5}">
                      <a16:colId xmlns:a16="http://schemas.microsoft.com/office/drawing/2014/main" val="20000"/>
                    </a:ext>
                  </a:extLst>
                </a:gridCol>
                <a:gridCol w="4757550">
                  <a:extLst>
                    <a:ext uri="{9D8B030D-6E8A-4147-A177-3AD203B41FA5}">
                      <a16:colId xmlns:a16="http://schemas.microsoft.com/office/drawing/2014/main" val="20001"/>
                    </a:ext>
                  </a:extLst>
                </a:gridCol>
                <a:gridCol w="1941475">
                  <a:extLst>
                    <a:ext uri="{9D8B030D-6E8A-4147-A177-3AD203B41FA5}">
                      <a16:colId xmlns:a16="http://schemas.microsoft.com/office/drawing/2014/main" val="20002"/>
                    </a:ext>
                  </a:extLst>
                </a:gridCol>
                <a:gridCol w="1499700">
                  <a:extLst>
                    <a:ext uri="{9D8B030D-6E8A-4147-A177-3AD203B41FA5}">
                      <a16:colId xmlns:a16="http://schemas.microsoft.com/office/drawing/2014/main" val="20003"/>
                    </a:ext>
                  </a:extLst>
                </a:gridCol>
              </a:tblGrid>
              <a:tr h="411450">
                <a:tc>
                  <a:txBody>
                    <a:bodyPr/>
                    <a:lstStyle/>
                    <a:p>
                      <a:pPr marL="0" lvl="0" indent="0" algn="ctr" rtl="0">
                        <a:spcBef>
                          <a:spcPts val="0"/>
                        </a:spcBef>
                        <a:spcAft>
                          <a:spcPts val="0"/>
                        </a:spcAft>
                        <a:buNone/>
                      </a:pPr>
                      <a:endParaRPr sz="1500" b="1">
                        <a:solidFill>
                          <a:schemeClr val="dk1"/>
                        </a:solidFill>
                        <a:latin typeface="Nunito"/>
                        <a:ea typeface="Nunito"/>
                        <a:cs typeface="Nunito"/>
                        <a:sym typeface="Nunito"/>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500" b="1">
                          <a:solidFill>
                            <a:schemeClr val="dk1"/>
                          </a:solidFill>
                          <a:latin typeface="Nunito"/>
                          <a:ea typeface="Nunito"/>
                          <a:cs typeface="Nunito"/>
                          <a:sym typeface="Nunito"/>
                        </a:rPr>
                        <a:t>Tests</a:t>
                      </a:r>
                      <a:endParaRPr sz="1500" b="1">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500" b="1">
                          <a:solidFill>
                            <a:schemeClr val="dk1"/>
                          </a:solidFill>
                          <a:latin typeface="Nunito"/>
                          <a:ea typeface="Nunito"/>
                          <a:cs typeface="Nunito"/>
                          <a:sym typeface="Nunito"/>
                        </a:rPr>
                        <a:t>Deadline</a:t>
                      </a:r>
                      <a:endParaRPr sz="1500" b="1">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500" b="1">
                          <a:solidFill>
                            <a:schemeClr val="dk1"/>
                          </a:solidFill>
                          <a:latin typeface="Nunito"/>
                          <a:ea typeface="Nunito"/>
                          <a:cs typeface="Nunito"/>
                          <a:sym typeface="Nunito"/>
                        </a:rPr>
                        <a:t>Status</a:t>
                      </a:r>
                      <a:endParaRPr sz="1500" b="1">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411450">
                <a:tc>
                  <a:txBody>
                    <a:bodyPr/>
                    <a:lstStyle/>
                    <a:p>
                      <a:pPr marL="0" lvl="0" indent="0" algn="ctr" rtl="0">
                        <a:lnSpc>
                          <a:spcPct val="115000"/>
                        </a:lnSpc>
                        <a:spcBef>
                          <a:spcPts val="0"/>
                        </a:spcBef>
                        <a:spcAft>
                          <a:spcPts val="0"/>
                        </a:spcAft>
                        <a:buNone/>
                      </a:pPr>
                      <a:r>
                        <a:rPr lang="en" sz="1500">
                          <a:solidFill>
                            <a:schemeClr val="dk1"/>
                          </a:solidFill>
                          <a:latin typeface="Nunito"/>
                          <a:ea typeface="Nunito"/>
                          <a:cs typeface="Nunito"/>
                          <a:sym typeface="Nunito"/>
                        </a:rPr>
                        <a:t>1</a:t>
                      </a:r>
                      <a:endParaRPr sz="15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 sz="1500">
                          <a:solidFill>
                            <a:schemeClr val="dk1"/>
                          </a:solidFill>
                          <a:latin typeface="Nunito"/>
                          <a:ea typeface="Nunito"/>
                          <a:cs typeface="Nunito"/>
                          <a:sym typeface="Nunito"/>
                        </a:rPr>
                        <a:t>Object Pairing &amp; Tracking (OPT)</a:t>
                      </a:r>
                      <a:endParaRPr sz="15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 sz="1500">
                          <a:solidFill>
                            <a:schemeClr val="dk1"/>
                          </a:solidFill>
                          <a:latin typeface="Nunito"/>
                          <a:ea typeface="Nunito"/>
                          <a:cs typeface="Nunito"/>
                          <a:sym typeface="Nunito"/>
                        </a:rPr>
                        <a:t>3/17/2023</a:t>
                      </a:r>
                      <a:endParaRPr sz="15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 sz="1500">
                          <a:solidFill>
                            <a:schemeClr val="lt1"/>
                          </a:solidFill>
                          <a:latin typeface="Nunito"/>
                          <a:ea typeface="Nunito"/>
                          <a:cs typeface="Nunito"/>
                          <a:sym typeface="Nunito"/>
                        </a:rPr>
                        <a:t>In Progress</a:t>
                      </a:r>
                      <a:endParaRPr sz="1500">
                        <a:solidFill>
                          <a:schemeClr val="lt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3A14D"/>
                    </a:solidFill>
                  </a:tcPr>
                </a:tc>
                <a:extLst>
                  <a:ext uri="{0D108BD9-81ED-4DB2-BD59-A6C34878D82A}">
                    <a16:rowId xmlns:a16="http://schemas.microsoft.com/office/drawing/2014/main" val="10001"/>
                  </a:ext>
                </a:extLst>
              </a:tr>
              <a:tr h="411450">
                <a:tc>
                  <a:txBody>
                    <a:bodyPr/>
                    <a:lstStyle/>
                    <a:p>
                      <a:pPr marL="0" lvl="0" indent="0" algn="ctr" rtl="0">
                        <a:spcBef>
                          <a:spcPts val="0"/>
                        </a:spcBef>
                        <a:spcAft>
                          <a:spcPts val="0"/>
                        </a:spcAft>
                        <a:buNone/>
                      </a:pPr>
                      <a:r>
                        <a:rPr lang="en" sz="1500">
                          <a:solidFill>
                            <a:schemeClr val="dk1"/>
                          </a:solidFill>
                          <a:latin typeface="Nunito"/>
                          <a:ea typeface="Nunito"/>
                          <a:cs typeface="Nunito"/>
                          <a:sym typeface="Nunito"/>
                        </a:rPr>
                        <a:t>2</a:t>
                      </a:r>
                      <a:endParaRPr sz="15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 sz="1500">
                          <a:solidFill>
                            <a:schemeClr val="dk1"/>
                          </a:solidFill>
                          <a:latin typeface="Nunito"/>
                          <a:ea typeface="Nunito"/>
                          <a:cs typeface="Nunito"/>
                          <a:sym typeface="Nunito"/>
                        </a:rPr>
                        <a:t>Equipment &amp; Object Weigh-In (EOWI)</a:t>
                      </a:r>
                      <a:endParaRPr sz="15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1500">
                          <a:solidFill>
                            <a:schemeClr val="dk1"/>
                          </a:solidFill>
                          <a:latin typeface="Nunito"/>
                          <a:ea typeface="Nunito"/>
                          <a:cs typeface="Nunito"/>
                          <a:sym typeface="Nunito"/>
                        </a:rPr>
                        <a:t>3/22/2023</a:t>
                      </a:r>
                      <a:endParaRPr sz="15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 sz="1500">
                          <a:solidFill>
                            <a:schemeClr val="lt1"/>
                          </a:solidFill>
                          <a:latin typeface="Nunito"/>
                          <a:ea typeface="Nunito"/>
                          <a:cs typeface="Nunito"/>
                          <a:sym typeface="Nunito"/>
                        </a:rPr>
                        <a:t>Not Started</a:t>
                      </a:r>
                      <a:endParaRPr sz="1500">
                        <a:solidFill>
                          <a:schemeClr val="lt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C3311"/>
                    </a:solidFill>
                  </a:tcPr>
                </a:tc>
                <a:extLst>
                  <a:ext uri="{0D108BD9-81ED-4DB2-BD59-A6C34878D82A}">
                    <a16:rowId xmlns:a16="http://schemas.microsoft.com/office/drawing/2014/main" val="10002"/>
                  </a:ext>
                </a:extLst>
              </a:tr>
              <a:tr h="411450">
                <a:tc>
                  <a:txBody>
                    <a:bodyPr/>
                    <a:lstStyle/>
                    <a:p>
                      <a:pPr marL="0" lvl="0" indent="0" algn="ctr" rtl="0">
                        <a:spcBef>
                          <a:spcPts val="0"/>
                        </a:spcBef>
                        <a:spcAft>
                          <a:spcPts val="0"/>
                        </a:spcAft>
                        <a:buNone/>
                      </a:pPr>
                      <a:r>
                        <a:rPr lang="en" sz="1500">
                          <a:solidFill>
                            <a:schemeClr val="dk1"/>
                          </a:solidFill>
                          <a:latin typeface="Nunito"/>
                          <a:ea typeface="Nunito"/>
                          <a:cs typeface="Nunito"/>
                          <a:sym typeface="Nunito"/>
                        </a:rPr>
                        <a:t>3</a:t>
                      </a:r>
                      <a:endParaRPr sz="15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a:txBody>
                    <a:bodyPr/>
                    <a:lstStyle/>
                    <a:p>
                      <a:pPr marL="0" lvl="0" indent="0" algn="l" rtl="0">
                        <a:spcBef>
                          <a:spcPts val="0"/>
                        </a:spcBef>
                        <a:spcAft>
                          <a:spcPts val="0"/>
                        </a:spcAft>
                        <a:buClr>
                          <a:schemeClr val="dk1"/>
                        </a:buClr>
                        <a:buSzPts val="1100"/>
                        <a:buFont typeface="Arial"/>
                        <a:buNone/>
                      </a:pPr>
                      <a:r>
                        <a:rPr lang="en" sz="1500">
                          <a:solidFill>
                            <a:schemeClr val="dk1"/>
                          </a:solidFill>
                          <a:latin typeface="Nunito"/>
                          <a:ea typeface="Nunito"/>
                          <a:cs typeface="Nunito"/>
                          <a:sym typeface="Nunito"/>
                        </a:rPr>
                        <a:t>System Battery Life (SBL)</a:t>
                      </a:r>
                      <a:endParaRPr sz="15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500">
                          <a:solidFill>
                            <a:schemeClr val="dk1"/>
                          </a:solidFill>
                          <a:latin typeface="Nunito"/>
                          <a:ea typeface="Nunito"/>
                          <a:cs typeface="Nunito"/>
                          <a:sym typeface="Nunito"/>
                        </a:rPr>
                        <a:t>3/24/2023</a:t>
                      </a:r>
                      <a:endParaRPr sz="15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 sz="1500">
                          <a:solidFill>
                            <a:schemeClr val="lt1"/>
                          </a:solidFill>
                          <a:latin typeface="Nunito"/>
                          <a:ea typeface="Nunito"/>
                          <a:cs typeface="Nunito"/>
                          <a:sym typeface="Nunito"/>
                        </a:rPr>
                        <a:t>Not Started</a:t>
                      </a:r>
                      <a:endParaRPr sz="1500">
                        <a:solidFill>
                          <a:schemeClr val="lt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C3311"/>
                    </a:solidFill>
                  </a:tcPr>
                </a:tc>
                <a:extLst>
                  <a:ext uri="{0D108BD9-81ED-4DB2-BD59-A6C34878D82A}">
                    <a16:rowId xmlns:a16="http://schemas.microsoft.com/office/drawing/2014/main" val="10003"/>
                  </a:ext>
                </a:extLst>
              </a:tr>
              <a:tr h="411450">
                <a:tc>
                  <a:txBody>
                    <a:bodyPr/>
                    <a:lstStyle/>
                    <a:p>
                      <a:pPr marL="0" lvl="0" indent="0" algn="ctr" rtl="0">
                        <a:spcBef>
                          <a:spcPts val="0"/>
                        </a:spcBef>
                        <a:spcAft>
                          <a:spcPts val="0"/>
                        </a:spcAft>
                        <a:buNone/>
                      </a:pPr>
                      <a:r>
                        <a:rPr lang="en" sz="1500">
                          <a:solidFill>
                            <a:schemeClr val="dk1"/>
                          </a:solidFill>
                          <a:latin typeface="Nunito"/>
                          <a:ea typeface="Nunito"/>
                          <a:cs typeface="Nunito"/>
                          <a:sym typeface="Nunito"/>
                        </a:rPr>
                        <a:t>4</a:t>
                      </a:r>
                      <a:endParaRPr sz="15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a:txBody>
                    <a:bodyPr/>
                    <a:lstStyle/>
                    <a:p>
                      <a:pPr marL="0" lvl="0" indent="0" algn="l" rtl="0">
                        <a:spcBef>
                          <a:spcPts val="0"/>
                        </a:spcBef>
                        <a:spcAft>
                          <a:spcPts val="0"/>
                        </a:spcAft>
                        <a:buClr>
                          <a:schemeClr val="dk1"/>
                        </a:buClr>
                        <a:buSzPts val="1100"/>
                        <a:buFont typeface="Arial"/>
                        <a:buNone/>
                      </a:pPr>
                      <a:r>
                        <a:rPr lang="en" sz="1500">
                          <a:solidFill>
                            <a:schemeClr val="dk1"/>
                          </a:solidFill>
                          <a:latin typeface="Nunito"/>
                          <a:ea typeface="Nunito"/>
                          <a:cs typeface="Nunito"/>
                          <a:sym typeface="Nunito"/>
                        </a:rPr>
                        <a:t>Tracker Sensitivity (TSens)</a:t>
                      </a:r>
                      <a:endParaRPr sz="15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500">
                          <a:solidFill>
                            <a:schemeClr val="dk1"/>
                          </a:solidFill>
                          <a:latin typeface="Nunito"/>
                          <a:ea typeface="Nunito"/>
                          <a:cs typeface="Nunito"/>
                          <a:sym typeface="Nunito"/>
                        </a:rPr>
                        <a:t>3/24/2023</a:t>
                      </a:r>
                      <a:endParaRPr sz="15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 sz="1500">
                          <a:solidFill>
                            <a:schemeClr val="lt1"/>
                          </a:solidFill>
                          <a:latin typeface="Nunito"/>
                          <a:ea typeface="Nunito"/>
                          <a:cs typeface="Nunito"/>
                          <a:sym typeface="Nunito"/>
                        </a:rPr>
                        <a:t>Not Started</a:t>
                      </a:r>
                      <a:endParaRPr sz="1500">
                        <a:solidFill>
                          <a:schemeClr val="lt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C3311"/>
                    </a:solidFill>
                  </a:tcPr>
                </a:tc>
                <a:extLst>
                  <a:ext uri="{0D108BD9-81ED-4DB2-BD59-A6C34878D82A}">
                    <a16:rowId xmlns:a16="http://schemas.microsoft.com/office/drawing/2014/main" val="10004"/>
                  </a:ext>
                </a:extLst>
              </a:tr>
              <a:tr h="411450">
                <a:tc>
                  <a:txBody>
                    <a:bodyPr/>
                    <a:lstStyle/>
                    <a:p>
                      <a:pPr marL="0" lvl="0" indent="0" algn="ctr" rtl="0">
                        <a:spcBef>
                          <a:spcPts val="0"/>
                        </a:spcBef>
                        <a:spcAft>
                          <a:spcPts val="0"/>
                        </a:spcAft>
                        <a:buNone/>
                      </a:pPr>
                      <a:r>
                        <a:rPr lang="en" sz="1500">
                          <a:solidFill>
                            <a:schemeClr val="dk1"/>
                          </a:solidFill>
                          <a:latin typeface="Nunito"/>
                          <a:ea typeface="Nunito"/>
                          <a:cs typeface="Nunito"/>
                          <a:sym typeface="Nunito"/>
                        </a:rPr>
                        <a:t>5</a:t>
                      </a:r>
                      <a:endParaRPr sz="15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 sz="1500">
                          <a:solidFill>
                            <a:schemeClr val="dk1"/>
                          </a:solidFill>
                          <a:latin typeface="Nunito"/>
                          <a:ea typeface="Nunito"/>
                          <a:cs typeface="Nunito"/>
                          <a:sym typeface="Nunito"/>
                        </a:rPr>
                        <a:t>Arm Brace Comfort &amp; Range of Motion (ABC-ROM)</a:t>
                      </a:r>
                      <a:endParaRPr sz="15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500">
                          <a:solidFill>
                            <a:schemeClr val="dk1"/>
                          </a:solidFill>
                          <a:latin typeface="Nunito"/>
                          <a:ea typeface="Nunito"/>
                          <a:cs typeface="Nunito"/>
                          <a:sym typeface="Nunito"/>
                        </a:rPr>
                        <a:t>4/3/2023</a:t>
                      </a:r>
                      <a:endParaRPr sz="15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 sz="1500">
                          <a:solidFill>
                            <a:schemeClr val="lt1"/>
                          </a:solidFill>
                          <a:latin typeface="Nunito"/>
                          <a:ea typeface="Nunito"/>
                          <a:cs typeface="Nunito"/>
                          <a:sym typeface="Nunito"/>
                        </a:rPr>
                        <a:t>Not Started</a:t>
                      </a:r>
                      <a:endParaRPr sz="1500">
                        <a:solidFill>
                          <a:schemeClr val="lt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C3311"/>
                    </a:solidFill>
                  </a:tcPr>
                </a:tc>
                <a:extLst>
                  <a:ext uri="{0D108BD9-81ED-4DB2-BD59-A6C34878D82A}">
                    <a16:rowId xmlns:a16="http://schemas.microsoft.com/office/drawing/2014/main" val="10005"/>
                  </a:ext>
                </a:extLst>
              </a:tr>
              <a:tr h="411450">
                <a:tc>
                  <a:txBody>
                    <a:bodyPr/>
                    <a:lstStyle/>
                    <a:p>
                      <a:pPr marL="0" lvl="0" indent="0" algn="ctr" rtl="0">
                        <a:spcBef>
                          <a:spcPts val="0"/>
                        </a:spcBef>
                        <a:spcAft>
                          <a:spcPts val="0"/>
                        </a:spcAft>
                        <a:buNone/>
                      </a:pPr>
                      <a:r>
                        <a:rPr lang="en" sz="1500">
                          <a:solidFill>
                            <a:schemeClr val="dk1"/>
                          </a:solidFill>
                          <a:latin typeface="Nunito"/>
                          <a:ea typeface="Nunito"/>
                          <a:cs typeface="Nunito"/>
                          <a:sym typeface="Nunito"/>
                        </a:rPr>
                        <a:t>6</a:t>
                      </a:r>
                      <a:endParaRPr sz="15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 sz="1500">
                          <a:solidFill>
                            <a:schemeClr val="dk1"/>
                          </a:solidFill>
                          <a:latin typeface="Nunito"/>
                          <a:ea typeface="Nunito"/>
                          <a:cs typeface="Nunito"/>
                          <a:sym typeface="Nunito"/>
                        </a:rPr>
                        <a:t>System Computational Performance (SCP)</a:t>
                      </a:r>
                      <a:endParaRPr sz="15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500">
                          <a:solidFill>
                            <a:schemeClr val="dk1"/>
                          </a:solidFill>
                          <a:latin typeface="Nunito"/>
                          <a:ea typeface="Nunito"/>
                          <a:cs typeface="Nunito"/>
                          <a:sym typeface="Nunito"/>
                        </a:rPr>
                        <a:t>4/3/2023</a:t>
                      </a:r>
                      <a:endParaRPr sz="15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 sz="1500">
                          <a:solidFill>
                            <a:schemeClr val="lt1"/>
                          </a:solidFill>
                          <a:latin typeface="Nunito"/>
                          <a:ea typeface="Nunito"/>
                          <a:cs typeface="Nunito"/>
                          <a:sym typeface="Nunito"/>
                        </a:rPr>
                        <a:t>Not Started</a:t>
                      </a:r>
                      <a:endParaRPr sz="1500">
                        <a:solidFill>
                          <a:schemeClr val="lt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C3311"/>
                    </a:solidFill>
                  </a:tcPr>
                </a:tc>
                <a:extLst>
                  <a:ext uri="{0D108BD9-81ED-4DB2-BD59-A6C34878D82A}">
                    <a16:rowId xmlns:a16="http://schemas.microsoft.com/office/drawing/2014/main" val="10006"/>
                  </a:ext>
                </a:extLst>
              </a:tr>
              <a:tr h="411450">
                <a:tc>
                  <a:txBody>
                    <a:bodyPr/>
                    <a:lstStyle/>
                    <a:p>
                      <a:pPr marL="0" lvl="0" indent="0" algn="ctr" rtl="0">
                        <a:spcBef>
                          <a:spcPts val="0"/>
                        </a:spcBef>
                        <a:spcAft>
                          <a:spcPts val="0"/>
                        </a:spcAft>
                        <a:buNone/>
                      </a:pPr>
                      <a:r>
                        <a:rPr lang="en" sz="1500">
                          <a:solidFill>
                            <a:schemeClr val="dk1"/>
                          </a:solidFill>
                          <a:latin typeface="Nunito"/>
                          <a:ea typeface="Nunito"/>
                          <a:cs typeface="Nunito"/>
                          <a:sym typeface="Nunito"/>
                        </a:rPr>
                        <a:t>7</a:t>
                      </a:r>
                      <a:endParaRPr sz="15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 sz="1500">
                          <a:solidFill>
                            <a:schemeClr val="dk1"/>
                          </a:solidFill>
                          <a:latin typeface="Nunito"/>
                          <a:ea typeface="Nunito"/>
                          <a:cs typeface="Nunito"/>
                          <a:sym typeface="Nunito"/>
                        </a:rPr>
                        <a:t>Full System Test (FST)</a:t>
                      </a:r>
                      <a:endParaRPr sz="15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500">
                          <a:solidFill>
                            <a:schemeClr val="dk1"/>
                          </a:solidFill>
                          <a:latin typeface="Nunito"/>
                          <a:ea typeface="Nunito"/>
                          <a:cs typeface="Nunito"/>
                          <a:sym typeface="Nunito"/>
                        </a:rPr>
                        <a:t>4/19/2023</a:t>
                      </a:r>
                      <a:endParaRPr sz="15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 sz="1500">
                          <a:solidFill>
                            <a:schemeClr val="lt1"/>
                          </a:solidFill>
                          <a:latin typeface="Nunito"/>
                          <a:ea typeface="Nunito"/>
                          <a:cs typeface="Nunito"/>
                          <a:sym typeface="Nunito"/>
                        </a:rPr>
                        <a:t>Not Started</a:t>
                      </a:r>
                      <a:endParaRPr sz="1500">
                        <a:solidFill>
                          <a:schemeClr val="lt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C3311"/>
                    </a:solidFill>
                  </a:tcPr>
                </a:tc>
                <a:extLst>
                  <a:ext uri="{0D108BD9-81ED-4DB2-BD59-A6C34878D82A}">
                    <a16:rowId xmlns:a16="http://schemas.microsoft.com/office/drawing/2014/main" val="10007"/>
                  </a:ext>
                </a:extLst>
              </a:tr>
            </a:tbl>
          </a:graphicData>
        </a:graphic>
      </p:graphicFrame>
      <p:sp>
        <p:nvSpPr>
          <p:cNvPr id="574" name="Google Shape;574;p65" descr="Timeline background shape"/>
          <p:cNvSpPr/>
          <p:nvPr/>
        </p:nvSpPr>
        <p:spPr>
          <a:xfrm>
            <a:off x="3468851" y="4868575"/>
            <a:ext cx="12054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VI: Budget</a:t>
            </a:r>
            <a:endParaRPr sz="900" i="0" u="none" strike="noStrike" cap="none">
              <a:solidFill>
                <a:schemeClr val="dk1"/>
              </a:solidFill>
              <a:latin typeface="Nunito"/>
              <a:ea typeface="Nunito"/>
              <a:cs typeface="Nunito"/>
              <a:sym typeface="Nunito"/>
            </a:endParaRPr>
          </a:p>
        </p:txBody>
      </p:sp>
      <p:sp>
        <p:nvSpPr>
          <p:cNvPr id="575" name="Google Shape;575;p65" descr="Timeline background shape"/>
          <p:cNvSpPr/>
          <p:nvPr/>
        </p:nvSpPr>
        <p:spPr>
          <a:xfrm>
            <a:off x="2206275" y="4868575"/>
            <a:ext cx="14655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 Test Readiness</a:t>
            </a:r>
            <a:endParaRPr sz="900" i="0" u="none" strike="noStrike" cap="none">
              <a:solidFill>
                <a:schemeClr val="dk1"/>
              </a:solidFill>
              <a:latin typeface="Nunito"/>
              <a:ea typeface="Nunito"/>
              <a:cs typeface="Nunito"/>
              <a:sym typeface="Nunito"/>
            </a:endParaRPr>
          </a:p>
        </p:txBody>
      </p:sp>
      <p:sp>
        <p:nvSpPr>
          <p:cNvPr id="576" name="Google Shape;576;p65" descr="Timeline background shape"/>
          <p:cNvSpPr/>
          <p:nvPr/>
        </p:nvSpPr>
        <p:spPr>
          <a:xfrm>
            <a:off x="1024139" y="4868575"/>
            <a:ext cx="13323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IV: Schedule</a:t>
            </a:r>
            <a:endParaRPr sz="900" i="0" u="none" strike="noStrike" cap="none">
              <a:solidFill>
                <a:schemeClr val="lt1"/>
              </a:solidFill>
              <a:latin typeface="Nunito"/>
              <a:ea typeface="Nunito"/>
              <a:cs typeface="Nunito"/>
              <a:sym typeface="Nunito"/>
            </a:endParaRPr>
          </a:p>
        </p:txBody>
      </p:sp>
      <p:sp>
        <p:nvSpPr>
          <p:cNvPr id="577" name="Google Shape;577;p65" descr="Timeline background shape"/>
          <p:cNvSpPr/>
          <p:nvPr/>
        </p:nvSpPr>
        <p:spPr>
          <a:xfrm>
            <a:off x="0" y="4868563"/>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 Overview</a:t>
            </a:r>
            <a:endParaRPr sz="900" i="0" u="none" strike="noStrike" cap="none">
              <a:solidFill>
                <a:schemeClr val="lt1"/>
              </a:solidFill>
              <a:latin typeface="Nunito"/>
              <a:ea typeface="Nunito"/>
              <a:cs typeface="Nunito"/>
              <a:sym typeface="Nuni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pic>
        <p:nvPicPr>
          <p:cNvPr id="582" name="Google Shape;582;p6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17776" y="53675"/>
            <a:ext cx="6934579" cy="5089825"/>
          </a:xfrm>
          <a:prstGeom prst="rect">
            <a:avLst/>
          </a:prstGeom>
          <a:noFill/>
          <a:ln>
            <a:noFill/>
          </a:ln>
        </p:spPr>
      </p:pic>
      <p:sp>
        <p:nvSpPr>
          <p:cNvPr id="583" name="Google Shape;583;p66"/>
          <p:cNvSpPr txBox="1">
            <a:spLocks noGrp="1"/>
          </p:cNvSpPr>
          <p:nvPr>
            <p:ph type="title"/>
          </p:nvPr>
        </p:nvSpPr>
        <p:spPr>
          <a:xfrm>
            <a:off x="60275" y="129900"/>
            <a:ext cx="4767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Gantt </a:t>
            </a:r>
            <a:endParaRPr/>
          </a:p>
          <a:p>
            <a:pPr marL="0" lvl="0" indent="0" algn="l" rtl="0">
              <a:spcBef>
                <a:spcPts val="0"/>
              </a:spcBef>
              <a:spcAft>
                <a:spcPts val="0"/>
              </a:spcAft>
              <a:buNone/>
            </a:pPr>
            <a:r>
              <a:rPr lang="en"/>
              <a:t>Chart</a:t>
            </a:r>
            <a:endParaRPr/>
          </a:p>
        </p:txBody>
      </p:sp>
      <p:cxnSp>
        <p:nvCxnSpPr>
          <p:cNvPr id="584" name="Google Shape;584;p66"/>
          <p:cNvCxnSpPr/>
          <p:nvPr/>
        </p:nvCxnSpPr>
        <p:spPr>
          <a:xfrm>
            <a:off x="3888600" y="920300"/>
            <a:ext cx="1897800" cy="0"/>
          </a:xfrm>
          <a:prstGeom prst="straightConnector1">
            <a:avLst/>
          </a:prstGeom>
          <a:noFill/>
          <a:ln w="38100" cap="flat" cmpd="sng">
            <a:solidFill>
              <a:srgbClr val="FF0000"/>
            </a:solidFill>
            <a:prstDash val="solid"/>
            <a:round/>
            <a:headEnd type="none" w="med" len="med"/>
            <a:tailEnd type="triangle" w="med" len="med"/>
          </a:ln>
        </p:spPr>
      </p:cxnSp>
      <p:cxnSp>
        <p:nvCxnSpPr>
          <p:cNvPr id="585" name="Google Shape;585;p66"/>
          <p:cNvCxnSpPr/>
          <p:nvPr/>
        </p:nvCxnSpPr>
        <p:spPr>
          <a:xfrm>
            <a:off x="3852700" y="1695875"/>
            <a:ext cx="1915800" cy="0"/>
          </a:xfrm>
          <a:prstGeom prst="straightConnector1">
            <a:avLst/>
          </a:prstGeom>
          <a:noFill/>
          <a:ln w="38100" cap="flat" cmpd="sng">
            <a:solidFill>
              <a:srgbClr val="FF0000"/>
            </a:solidFill>
            <a:prstDash val="solid"/>
            <a:round/>
            <a:headEnd type="none" w="med" len="med"/>
            <a:tailEnd type="triangle" w="med" len="med"/>
          </a:ln>
        </p:spPr>
      </p:cxnSp>
      <p:cxnSp>
        <p:nvCxnSpPr>
          <p:cNvPr id="586" name="Google Shape;586;p66"/>
          <p:cNvCxnSpPr/>
          <p:nvPr/>
        </p:nvCxnSpPr>
        <p:spPr>
          <a:xfrm>
            <a:off x="5477425" y="3209975"/>
            <a:ext cx="2244300" cy="574500"/>
          </a:xfrm>
          <a:prstGeom prst="straightConnector1">
            <a:avLst/>
          </a:prstGeom>
          <a:noFill/>
          <a:ln w="38100" cap="flat" cmpd="sng">
            <a:solidFill>
              <a:srgbClr val="FF0000"/>
            </a:solidFill>
            <a:prstDash val="solid"/>
            <a:round/>
            <a:headEnd type="none" w="med" len="med"/>
            <a:tailEnd type="triangle" w="med" len="med"/>
          </a:ln>
        </p:spPr>
      </p:cxnSp>
      <p:sp>
        <p:nvSpPr>
          <p:cNvPr id="587" name="Google Shape;587;p66"/>
          <p:cNvSpPr txBox="1"/>
          <p:nvPr/>
        </p:nvSpPr>
        <p:spPr>
          <a:xfrm>
            <a:off x="4104000" y="538675"/>
            <a:ext cx="18267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highlight>
                  <a:schemeClr val="lt1"/>
                </a:highlight>
                <a:latin typeface="Nunito"/>
                <a:ea typeface="Nunito"/>
                <a:cs typeface="Nunito"/>
                <a:sym typeface="Nunito"/>
              </a:rPr>
              <a:t>VR development</a:t>
            </a:r>
            <a:endParaRPr sz="1500" b="1">
              <a:highlight>
                <a:schemeClr val="lt1"/>
              </a:highlight>
              <a:latin typeface="Nunito"/>
              <a:ea typeface="Nunito"/>
              <a:cs typeface="Nunito"/>
              <a:sym typeface="Nunito"/>
            </a:endParaRPr>
          </a:p>
        </p:txBody>
      </p:sp>
      <p:sp>
        <p:nvSpPr>
          <p:cNvPr id="588" name="Google Shape;588;p66"/>
          <p:cNvSpPr txBox="1"/>
          <p:nvPr/>
        </p:nvSpPr>
        <p:spPr>
          <a:xfrm>
            <a:off x="4104000" y="1300675"/>
            <a:ext cx="18267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highlight>
                  <a:schemeClr val="lt1"/>
                </a:highlight>
                <a:latin typeface="Nunito"/>
                <a:ea typeface="Nunito"/>
                <a:cs typeface="Nunito"/>
                <a:sym typeface="Nunito"/>
              </a:rPr>
              <a:t>Manufacturing</a:t>
            </a:r>
            <a:endParaRPr sz="1500" b="1">
              <a:highlight>
                <a:schemeClr val="lt1"/>
              </a:highlight>
              <a:latin typeface="Nunito"/>
              <a:ea typeface="Nunito"/>
              <a:cs typeface="Nunito"/>
              <a:sym typeface="Nunito"/>
            </a:endParaRPr>
          </a:p>
        </p:txBody>
      </p:sp>
      <p:sp>
        <p:nvSpPr>
          <p:cNvPr id="589" name="Google Shape;589;p66"/>
          <p:cNvSpPr txBox="1"/>
          <p:nvPr/>
        </p:nvSpPr>
        <p:spPr>
          <a:xfrm>
            <a:off x="6470375" y="3087300"/>
            <a:ext cx="19338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highlight>
                  <a:schemeClr val="lt1"/>
                </a:highlight>
                <a:latin typeface="Nunito"/>
                <a:ea typeface="Nunito"/>
                <a:cs typeface="Nunito"/>
                <a:sym typeface="Nunito"/>
              </a:rPr>
              <a:t>Testing</a:t>
            </a:r>
            <a:endParaRPr sz="1500" b="1">
              <a:highlight>
                <a:schemeClr val="lt1"/>
              </a:highlight>
              <a:latin typeface="Nunito"/>
              <a:ea typeface="Nunito"/>
              <a:cs typeface="Nunito"/>
              <a:sym typeface="Nunito"/>
            </a:endParaRPr>
          </a:p>
        </p:txBody>
      </p:sp>
      <p:cxnSp>
        <p:nvCxnSpPr>
          <p:cNvPr id="590" name="Google Shape;590;p66"/>
          <p:cNvCxnSpPr/>
          <p:nvPr/>
        </p:nvCxnSpPr>
        <p:spPr>
          <a:xfrm>
            <a:off x="7747300" y="2895000"/>
            <a:ext cx="0" cy="1996200"/>
          </a:xfrm>
          <a:prstGeom prst="straightConnector1">
            <a:avLst/>
          </a:prstGeom>
          <a:noFill/>
          <a:ln w="38100" cap="flat" cmpd="sng">
            <a:solidFill>
              <a:srgbClr val="FF0000"/>
            </a:solidFill>
            <a:prstDash val="solid"/>
            <a:round/>
            <a:headEnd type="none" w="med" len="med"/>
            <a:tailEnd type="triangle" w="med" len="med"/>
          </a:ln>
        </p:spPr>
      </p:cxnSp>
      <p:sp>
        <p:nvSpPr>
          <p:cNvPr id="591" name="Google Shape;591;p66"/>
          <p:cNvSpPr txBox="1"/>
          <p:nvPr/>
        </p:nvSpPr>
        <p:spPr>
          <a:xfrm>
            <a:off x="7521875" y="4080925"/>
            <a:ext cx="882300" cy="646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500" b="1">
                <a:highlight>
                  <a:schemeClr val="lt1"/>
                </a:highlight>
                <a:latin typeface="Nunito"/>
                <a:ea typeface="Nunito"/>
                <a:cs typeface="Nunito"/>
                <a:sym typeface="Nunito"/>
              </a:rPr>
              <a:t>Final product</a:t>
            </a:r>
            <a:endParaRPr sz="1500" b="1">
              <a:highlight>
                <a:schemeClr val="lt1"/>
              </a:highlight>
              <a:latin typeface="Nunito"/>
              <a:ea typeface="Nunito"/>
              <a:cs typeface="Nunito"/>
              <a:sym typeface="Nunito"/>
            </a:endParaRPr>
          </a:p>
        </p:txBody>
      </p:sp>
      <p:cxnSp>
        <p:nvCxnSpPr>
          <p:cNvPr id="592" name="Google Shape;592;p66"/>
          <p:cNvCxnSpPr/>
          <p:nvPr/>
        </p:nvCxnSpPr>
        <p:spPr>
          <a:xfrm>
            <a:off x="5786300" y="1003325"/>
            <a:ext cx="0" cy="2239200"/>
          </a:xfrm>
          <a:prstGeom prst="straightConnector1">
            <a:avLst/>
          </a:prstGeom>
          <a:noFill/>
          <a:ln w="38100" cap="flat" cmpd="sng">
            <a:solidFill>
              <a:srgbClr val="FF0000"/>
            </a:solidFill>
            <a:prstDash val="solid"/>
            <a:round/>
            <a:headEnd type="none" w="med" len="med"/>
            <a:tailEnd type="triangle" w="med" len="med"/>
          </a:ln>
        </p:spPr>
      </p:cxnSp>
      <p:sp>
        <p:nvSpPr>
          <p:cNvPr id="593" name="Google Shape;593;p66"/>
          <p:cNvSpPr txBox="1"/>
          <p:nvPr/>
        </p:nvSpPr>
        <p:spPr>
          <a:xfrm>
            <a:off x="3782850" y="2156259"/>
            <a:ext cx="12009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highlight>
                  <a:schemeClr val="lt1"/>
                </a:highlight>
                <a:latin typeface="Nunito"/>
                <a:ea typeface="Nunito"/>
                <a:cs typeface="Nunito"/>
                <a:sym typeface="Nunito"/>
              </a:rPr>
              <a:t>Integration</a:t>
            </a:r>
            <a:endParaRPr sz="1500" b="1">
              <a:highlight>
                <a:schemeClr val="lt1"/>
              </a:highlight>
              <a:latin typeface="Nunito"/>
              <a:ea typeface="Nunito"/>
              <a:cs typeface="Nunito"/>
              <a:sym typeface="Nunito"/>
            </a:endParaRPr>
          </a:p>
        </p:txBody>
      </p:sp>
      <p:cxnSp>
        <p:nvCxnSpPr>
          <p:cNvPr id="594" name="Google Shape;594;p66"/>
          <p:cNvCxnSpPr/>
          <p:nvPr/>
        </p:nvCxnSpPr>
        <p:spPr>
          <a:xfrm>
            <a:off x="4280100" y="2039110"/>
            <a:ext cx="1322100" cy="478800"/>
          </a:xfrm>
          <a:prstGeom prst="straightConnector1">
            <a:avLst/>
          </a:prstGeom>
          <a:noFill/>
          <a:ln w="38100" cap="flat" cmpd="sng">
            <a:solidFill>
              <a:srgbClr val="FF0000"/>
            </a:solidFill>
            <a:prstDash val="solid"/>
            <a:round/>
            <a:headEnd type="none" w="med" len="med"/>
            <a:tailEnd type="triangle" w="med" len="med"/>
          </a:ln>
        </p:spPr>
      </p:cxnSp>
      <p:sp>
        <p:nvSpPr>
          <p:cNvPr id="595" name="Google Shape;595;p66"/>
          <p:cNvSpPr txBox="1">
            <a:spLocks noGrp="1"/>
          </p:cNvSpPr>
          <p:nvPr>
            <p:ph type="sldNum" idx="12"/>
          </p:nvPr>
        </p:nvSpPr>
        <p:spPr>
          <a:xfrm>
            <a:off x="86248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25</a:t>
            </a:fld>
            <a:endParaRPr/>
          </a:p>
        </p:txBody>
      </p:sp>
      <p:cxnSp>
        <p:nvCxnSpPr>
          <p:cNvPr id="596" name="Google Shape;596;p66"/>
          <p:cNvCxnSpPr/>
          <p:nvPr/>
        </p:nvCxnSpPr>
        <p:spPr>
          <a:xfrm>
            <a:off x="60275" y="1336000"/>
            <a:ext cx="354000" cy="0"/>
          </a:xfrm>
          <a:prstGeom prst="straightConnector1">
            <a:avLst/>
          </a:prstGeom>
          <a:noFill/>
          <a:ln w="19050" cap="flat" cmpd="sng">
            <a:solidFill>
              <a:srgbClr val="FF0000"/>
            </a:solidFill>
            <a:prstDash val="solid"/>
            <a:round/>
            <a:headEnd type="none" w="med" len="med"/>
            <a:tailEnd type="triangle" w="med" len="med"/>
          </a:ln>
        </p:spPr>
      </p:cxnSp>
      <p:sp>
        <p:nvSpPr>
          <p:cNvPr id="597" name="Google Shape;597;p66"/>
          <p:cNvSpPr txBox="1"/>
          <p:nvPr/>
        </p:nvSpPr>
        <p:spPr>
          <a:xfrm>
            <a:off x="378950" y="1135900"/>
            <a:ext cx="1434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Nunito"/>
                <a:ea typeface="Nunito"/>
                <a:cs typeface="Nunito"/>
                <a:sym typeface="Nunito"/>
              </a:rPr>
              <a:t>Critical path</a:t>
            </a:r>
            <a:endParaRPr>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a:p>
            <a:pPr marL="0" lvl="0" indent="0" algn="l" rtl="0">
              <a:spcBef>
                <a:spcPts val="0"/>
              </a:spcBef>
              <a:spcAft>
                <a:spcPts val="0"/>
              </a:spcAft>
              <a:buNone/>
            </a:pPr>
            <a:r>
              <a:rPr lang="en">
                <a:latin typeface="Nunito"/>
                <a:ea typeface="Nunito"/>
                <a:cs typeface="Nunito"/>
                <a:sym typeface="Nunito"/>
              </a:rPr>
              <a:t>Current date</a:t>
            </a:r>
            <a:endParaRPr>
              <a:latin typeface="Nunito"/>
              <a:ea typeface="Nunito"/>
              <a:cs typeface="Nunito"/>
              <a:sym typeface="Nunito"/>
            </a:endParaRPr>
          </a:p>
        </p:txBody>
      </p:sp>
      <p:cxnSp>
        <p:nvCxnSpPr>
          <p:cNvPr id="598" name="Google Shape;598;p66"/>
          <p:cNvCxnSpPr/>
          <p:nvPr/>
        </p:nvCxnSpPr>
        <p:spPr>
          <a:xfrm>
            <a:off x="5971125" y="184925"/>
            <a:ext cx="0" cy="4964100"/>
          </a:xfrm>
          <a:prstGeom prst="straightConnector1">
            <a:avLst/>
          </a:prstGeom>
          <a:noFill/>
          <a:ln w="28575" cap="flat" cmpd="sng">
            <a:solidFill>
              <a:srgbClr val="FF00FF"/>
            </a:solidFill>
            <a:prstDash val="dash"/>
            <a:round/>
            <a:headEnd type="none" w="med" len="med"/>
            <a:tailEnd type="none" w="med" len="med"/>
          </a:ln>
        </p:spPr>
      </p:cxnSp>
      <p:cxnSp>
        <p:nvCxnSpPr>
          <p:cNvPr id="599" name="Google Shape;599;p66"/>
          <p:cNvCxnSpPr/>
          <p:nvPr/>
        </p:nvCxnSpPr>
        <p:spPr>
          <a:xfrm>
            <a:off x="89225" y="1772075"/>
            <a:ext cx="296100" cy="0"/>
          </a:xfrm>
          <a:prstGeom prst="straightConnector1">
            <a:avLst/>
          </a:prstGeom>
          <a:noFill/>
          <a:ln w="28575" cap="flat" cmpd="sng">
            <a:solidFill>
              <a:srgbClr val="FF00FF"/>
            </a:solidFill>
            <a:prstDash val="dash"/>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8"/>
                                        </p:tgtEl>
                                        <p:attrNameLst>
                                          <p:attrName>style.visibility</p:attrName>
                                        </p:attrNameLst>
                                      </p:cBhvr>
                                      <p:to>
                                        <p:strVal val="visible"/>
                                      </p:to>
                                    </p:set>
                                    <p:animEffect transition="in" filter="fade">
                                      <p:cBhvr>
                                        <p:cTn id="7" dur="1000"/>
                                        <p:tgtEl>
                                          <p:spTgt spid="5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7"/>
                                        </p:tgtEl>
                                        <p:attrNameLst>
                                          <p:attrName>style.visibility</p:attrName>
                                        </p:attrNameLst>
                                      </p:cBhvr>
                                      <p:to>
                                        <p:strVal val="visible"/>
                                      </p:to>
                                    </p:set>
                                    <p:animEffect transition="in" filter="fade">
                                      <p:cBhvr>
                                        <p:cTn id="12" dur="1000"/>
                                        <p:tgtEl>
                                          <p:spTgt spid="587"/>
                                        </p:tgtEl>
                                      </p:cBhvr>
                                    </p:animEffect>
                                  </p:childTnLst>
                                </p:cTn>
                              </p:par>
                              <p:par>
                                <p:cTn id="13" presetID="10" presetClass="entr" presetSubtype="0" fill="hold" nodeType="withEffect">
                                  <p:stCondLst>
                                    <p:cond delay="0"/>
                                  </p:stCondLst>
                                  <p:childTnLst>
                                    <p:set>
                                      <p:cBhvr>
                                        <p:cTn id="14" dur="1" fill="hold">
                                          <p:stCondLst>
                                            <p:cond delay="0"/>
                                          </p:stCondLst>
                                        </p:cTn>
                                        <p:tgtEl>
                                          <p:spTgt spid="584"/>
                                        </p:tgtEl>
                                        <p:attrNameLst>
                                          <p:attrName>style.visibility</p:attrName>
                                        </p:attrNameLst>
                                      </p:cBhvr>
                                      <p:to>
                                        <p:strVal val="visible"/>
                                      </p:to>
                                    </p:set>
                                    <p:animEffect transition="in" filter="fade">
                                      <p:cBhvr>
                                        <p:cTn id="15" dur="1000"/>
                                        <p:tgtEl>
                                          <p:spTgt spid="58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85"/>
                                        </p:tgtEl>
                                        <p:attrNameLst>
                                          <p:attrName>style.visibility</p:attrName>
                                        </p:attrNameLst>
                                      </p:cBhvr>
                                      <p:to>
                                        <p:strVal val="visible"/>
                                      </p:to>
                                    </p:set>
                                    <p:animEffect transition="in" filter="fade">
                                      <p:cBhvr>
                                        <p:cTn id="20" dur="1000"/>
                                        <p:tgtEl>
                                          <p:spTgt spid="585"/>
                                        </p:tgtEl>
                                      </p:cBhvr>
                                    </p:animEffect>
                                  </p:childTnLst>
                                </p:cTn>
                              </p:par>
                              <p:par>
                                <p:cTn id="21" presetID="10" presetClass="entr" presetSubtype="0" fill="hold" nodeType="withEffect">
                                  <p:stCondLst>
                                    <p:cond delay="0"/>
                                  </p:stCondLst>
                                  <p:childTnLst>
                                    <p:set>
                                      <p:cBhvr>
                                        <p:cTn id="22" dur="1" fill="hold">
                                          <p:stCondLst>
                                            <p:cond delay="0"/>
                                          </p:stCondLst>
                                        </p:cTn>
                                        <p:tgtEl>
                                          <p:spTgt spid="588"/>
                                        </p:tgtEl>
                                        <p:attrNameLst>
                                          <p:attrName>style.visibility</p:attrName>
                                        </p:attrNameLst>
                                      </p:cBhvr>
                                      <p:to>
                                        <p:strVal val="visible"/>
                                      </p:to>
                                    </p:set>
                                    <p:animEffect transition="in" filter="fade">
                                      <p:cBhvr>
                                        <p:cTn id="23" dur="1000"/>
                                        <p:tgtEl>
                                          <p:spTgt spid="58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93"/>
                                        </p:tgtEl>
                                        <p:attrNameLst>
                                          <p:attrName>style.visibility</p:attrName>
                                        </p:attrNameLst>
                                      </p:cBhvr>
                                      <p:to>
                                        <p:strVal val="visible"/>
                                      </p:to>
                                    </p:set>
                                    <p:animEffect transition="in" filter="fade">
                                      <p:cBhvr>
                                        <p:cTn id="28" dur="1000"/>
                                        <p:tgtEl>
                                          <p:spTgt spid="593"/>
                                        </p:tgtEl>
                                      </p:cBhvr>
                                    </p:animEffect>
                                  </p:childTnLst>
                                </p:cTn>
                              </p:par>
                              <p:par>
                                <p:cTn id="29" presetID="10" presetClass="entr" presetSubtype="0" fill="hold" nodeType="withEffect">
                                  <p:stCondLst>
                                    <p:cond delay="0"/>
                                  </p:stCondLst>
                                  <p:childTnLst>
                                    <p:set>
                                      <p:cBhvr>
                                        <p:cTn id="30" dur="1" fill="hold">
                                          <p:stCondLst>
                                            <p:cond delay="0"/>
                                          </p:stCondLst>
                                        </p:cTn>
                                        <p:tgtEl>
                                          <p:spTgt spid="594"/>
                                        </p:tgtEl>
                                        <p:attrNameLst>
                                          <p:attrName>style.visibility</p:attrName>
                                        </p:attrNameLst>
                                      </p:cBhvr>
                                      <p:to>
                                        <p:strVal val="visible"/>
                                      </p:to>
                                    </p:set>
                                    <p:animEffect transition="in" filter="fade">
                                      <p:cBhvr>
                                        <p:cTn id="31" dur="1000"/>
                                        <p:tgtEl>
                                          <p:spTgt spid="594"/>
                                        </p:tgtEl>
                                      </p:cBhvr>
                                    </p:animEffect>
                                  </p:childTnLst>
                                </p:cTn>
                              </p:par>
                              <p:par>
                                <p:cTn id="32" presetID="10" presetClass="entr" presetSubtype="0" fill="hold" nodeType="withEffect">
                                  <p:stCondLst>
                                    <p:cond delay="0"/>
                                  </p:stCondLst>
                                  <p:childTnLst>
                                    <p:set>
                                      <p:cBhvr>
                                        <p:cTn id="33" dur="1" fill="hold">
                                          <p:stCondLst>
                                            <p:cond delay="0"/>
                                          </p:stCondLst>
                                        </p:cTn>
                                        <p:tgtEl>
                                          <p:spTgt spid="592"/>
                                        </p:tgtEl>
                                        <p:attrNameLst>
                                          <p:attrName>style.visibility</p:attrName>
                                        </p:attrNameLst>
                                      </p:cBhvr>
                                      <p:to>
                                        <p:strVal val="visible"/>
                                      </p:to>
                                    </p:set>
                                    <p:animEffect transition="in" filter="fade">
                                      <p:cBhvr>
                                        <p:cTn id="34" dur="1000"/>
                                        <p:tgtEl>
                                          <p:spTgt spid="59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89"/>
                                        </p:tgtEl>
                                        <p:attrNameLst>
                                          <p:attrName>style.visibility</p:attrName>
                                        </p:attrNameLst>
                                      </p:cBhvr>
                                      <p:to>
                                        <p:strVal val="visible"/>
                                      </p:to>
                                    </p:set>
                                    <p:animEffect transition="in" filter="fade">
                                      <p:cBhvr>
                                        <p:cTn id="39" dur="1000"/>
                                        <p:tgtEl>
                                          <p:spTgt spid="589"/>
                                        </p:tgtEl>
                                      </p:cBhvr>
                                    </p:animEffect>
                                  </p:childTnLst>
                                </p:cTn>
                              </p:par>
                              <p:par>
                                <p:cTn id="40" presetID="10" presetClass="entr" presetSubtype="0" fill="hold" nodeType="withEffect">
                                  <p:stCondLst>
                                    <p:cond delay="0"/>
                                  </p:stCondLst>
                                  <p:childTnLst>
                                    <p:set>
                                      <p:cBhvr>
                                        <p:cTn id="41" dur="1" fill="hold">
                                          <p:stCondLst>
                                            <p:cond delay="0"/>
                                          </p:stCondLst>
                                        </p:cTn>
                                        <p:tgtEl>
                                          <p:spTgt spid="586"/>
                                        </p:tgtEl>
                                        <p:attrNameLst>
                                          <p:attrName>style.visibility</p:attrName>
                                        </p:attrNameLst>
                                      </p:cBhvr>
                                      <p:to>
                                        <p:strVal val="visible"/>
                                      </p:to>
                                    </p:set>
                                    <p:animEffect transition="in" filter="fade">
                                      <p:cBhvr>
                                        <p:cTn id="42" dur="1000"/>
                                        <p:tgtEl>
                                          <p:spTgt spid="58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90"/>
                                        </p:tgtEl>
                                        <p:attrNameLst>
                                          <p:attrName>style.visibility</p:attrName>
                                        </p:attrNameLst>
                                      </p:cBhvr>
                                      <p:to>
                                        <p:strVal val="visible"/>
                                      </p:to>
                                    </p:set>
                                    <p:animEffect transition="in" filter="fade">
                                      <p:cBhvr>
                                        <p:cTn id="47" dur="1000"/>
                                        <p:tgtEl>
                                          <p:spTgt spid="590"/>
                                        </p:tgtEl>
                                      </p:cBhvr>
                                    </p:animEffect>
                                  </p:childTnLst>
                                </p:cTn>
                              </p:par>
                              <p:par>
                                <p:cTn id="48" presetID="10" presetClass="entr" presetSubtype="0" fill="hold" nodeType="withEffect">
                                  <p:stCondLst>
                                    <p:cond delay="0"/>
                                  </p:stCondLst>
                                  <p:childTnLst>
                                    <p:set>
                                      <p:cBhvr>
                                        <p:cTn id="49" dur="1" fill="hold">
                                          <p:stCondLst>
                                            <p:cond delay="0"/>
                                          </p:stCondLst>
                                        </p:cTn>
                                        <p:tgtEl>
                                          <p:spTgt spid="591"/>
                                        </p:tgtEl>
                                        <p:attrNameLst>
                                          <p:attrName>style.visibility</p:attrName>
                                        </p:attrNameLst>
                                      </p:cBhvr>
                                      <p:to>
                                        <p:strVal val="visible"/>
                                      </p:to>
                                    </p:set>
                                    <p:animEffect transition="in" filter="fade">
                                      <p:cBhvr>
                                        <p:cTn id="50" dur="1000"/>
                                        <p:tgtEl>
                                          <p:spTgt spid="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cxnSp>
        <p:nvCxnSpPr>
          <p:cNvPr id="604" name="Google Shape;604;p67"/>
          <p:cNvCxnSpPr/>
          <p:nvPr/>
        </p:nvCxnSpPr>
        <p:spPr>
          <a:xfrm>
            <a:off x="7597525" y="133150"/>
            <a:ext cx="354000" cy="0"/>
          </a:xfrm>
          <a:prstGeom prst="straightConnector1">
            <a:avLst/>
          </a:prstGeom>
          <a:noFill/>
          <a:ln w="19050" cap="flat" cmpd="sng">
            <a:solidFill>
              <a:srgbClr val="FF0000"/>
            </a:solidFill>
            <a:prstDash val="solid"/>
            <a:round/>
            <a:headEnd type="none" w="med" len="med"/>
            <a:tailEnd type="triangle" w="med" len="med"/>
          </a:ln>
        </p:spPr>
      </p:cxnSp>
      <p:sp>
        <p:nvSpPr>
          <p:cNvPr id="605" name="Google Shape;605;p67"/>
          <p:cNvSpPr txBox="1"/>
          <p:nvPr/>
        </p:nvSpPr>
        <p:spPr>
          <a:xfrm>
            <a:off x="7992400" y="-66950"/>
            <a:ext cx="143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Nunito"/>
                <a:ea typeface="Nunito"/>
                <a:cs typeface="Nunito"/>
                <a:sym typeface="Nunito"/>
              </a:rPr>
              <a:t>Critical path</a:t>
            </a:r>
            <a:endParaRPr>
              <a:latin typeface="Nunito"/>
              <a:ea typeface="Nunito"/>
              <a:cs typeface="Nunito"/>
              <a:sym typeface="Nunito"/>
            </a:endParaRPr>
          </a:p>
        </p:txBody>
      </p:sp>
      <p:sp>
        <p:nvSpPr>
          <p:cNvPr id="606" name="Google Shape;606;p67"/>
          <p:cNvSpPr txBox="1"/>
          <p:nvPr/>
        </p:nvSpPr>
        <p:spPr>
          <a:xfrm>
            <a:off x="4572000" y="0"/>
            <a:ext cx="205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Nunito"/>
                <a:ea typeface="Nunito"/>
                <a:cs typeface="Nunito"/>
                <a:sym typeface="Nunito"/>
              </a:rPr>
              <a:t>Lighter color = margin</a:t>
            </a:r>
            <a:endParaRPr>
              <a:latin typeface="Nunito"/>
              <a:ea typeface="Nunito"/>
              <a:cs typeface="Nunito"/>
              <a:sym typeface="Nunito"/>
            </a:endParaRPr>
          </a:p>
        </p:txBody>
      </p:sp>
      <p:sp>
        <p:nvSpPr>
          <p:cNvPr id="607" name="Google Shape;607;p67"/>
          <p:cNvSpPr txBox="1">
            <a:spLocks noGrp="1"/>
          </p:cNvSpPr>
          <p:nvPr>
            <p:ph type="title"/>
          </p:nvPr>
        </p:nvSpPr>
        <p:spPr>
          <a:xfrm>
            <a:off x="230350" y="60150"/>
            <a:ext cx="4767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Gantt Chart - Testing</a:t>
            </a:r>
            <a:endParaRPr/>
          </a:p>
        </p:txBody>
      </p:sp>
      <p:pic>
        <p:nvPicPr>
          <p:cNvPr id="608" name="Google Shape;608;p6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609" name="Google Shape;609;p6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pic>
        <p:nvPicPr>
          <p:cNvPr id="610" name="Google Shape;610;p67">
            <a:hlinkClick r:id="rId5" action="ppaction://hlinksldjump"/>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sp>
        <p:nvSpPr>
          <p:cNvPr id="611" name="Google Shape;611;p67" descr="Timeline background shape"/>
          <p:cNvSpPr/>
          <p:nvPr/>
        </p:nvSpPr>
        <p:spPr>
          <a:xfrm>
            <a:off x="3468851" y="4868575"/>
            <a:ext cx="12054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VI: Budget</a:t>
            </a:r>
            <a:endParaRPr sz="900" i="0" u="none" strike="noStrike" cap="none">
              <a:solidFill>
                <a:schemeClr val="dk1"/>
              </a:solidFill>
              <a:latin typeface="Nunito"/>
              <a:ea typeface="Nunito"/>
              <a:cs typeface="Nunito"/>
              <a:sym typeface="Nunito"/>
            </a:endParaRPr>
          </a:p>
        </p:txBody>
      </p:sp>
      <p:sp>
        <p:nvSpPr>
          <p:cNvPr id="612" name="Google Shape;612;p67" descr="Timeline background shape"/>
          <p:cNvSpPr/>
          <p:nvPr/>
        </p:nvSpPr>
        <p:spPr>
          <a:xfrm>
            <a:off x="2206275" y="4868575"/>
            <a:ext cx="14655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 Test Readiness</a:t>
            </a:r>
            <a:endParaRPr sz="900" i="0" u="none" strike="noStrike" cap="none">
              <a:solidFill>
                <a:schemeClr val="dk1"/>
              </a:solidFill>
              <a:latin typeface="Nunito"/>
              <a:ea typeface="Nunito"/>
              <a:cs typeface="Nunito"/>
              <a:sym typeface="Nunito"/>
            </a:endParaRPr>
          </a:p>
        </p:txBody>
      </p:sp>
      <p:sp>
        <p:nvSpPr>
          <p:cNvPr id="613" name="Google Shape;613;p67" descr="Timeline background shape"/>
          <p:cNvSpPr/>
          <p:nvPr/>
        </p:nvSpPr>
        <p:spPr>
          <a:xfrm>
            <a:off x="1024139" y="4868575"/>
            <a:ext cx="13323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IV: Schedule</a:t>
            </a:r>
            <a:endParaRPr sz="900" i="0" u="none" strike="noStrike" cap="none">
              <a:solidFill>
                <a:schemeClr val="lt1"/>
              </a:solidFill>
              <a:latin typeface="Nunito"/>
              <a:ea typeface="Nunito"/>
              <a:cs typeface="Nunito"/>
              <a:sym typeface="Nunito"/>
            </a:endParaRPr>
          </a:p>
        </p:txBody>
      </p:sp>
      <p:sp>
        <p:nvSpPr>
          <p:cNvPr id="614" name="Google Shape;614;p67" descr="Timeline background shape"/>
          <p:cNvSpPr/>
          <p:nvPr/>
        </p:nvSpPr>
        <p:spPr>
          <a:xfrm>
            <a:off x="0" y="4868563"/>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 Overview</a:t>
            </a:r>
            <a:endParaRPr sz="900" i="0" u="none" strike="noStrike" cap="none">
              <a:solidFill>
                <a:schemeClr val="lt1"/>
              </a:solidFill>
              <a:latin typeface="Nunito"/>
              <a:ea typeface="Nunito"/>
              <a:cs typeface="Nunito"/>
              <a:sym typeface="Nunito"/>
            </a:endParaRPr>
          </a:p>
        </p:txBody>
      </p:sp>
      <p:sp>
        <p:nvSpPr>
          <p:cNvPr id="615" name="Google Shape;615;p6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26</a:t>
            </a:fld>
            <a:endParaRPr/>
          </a:p>
        </p:txBody>
      </p:sp>
      <p:pic>
        <p:nvPicPr>
          <p:cNvPr id="616" name="Google Shape;616;p67"/>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0" y="682950"/>
            <a:ext cx="9143999" cy="3706422"/>
          </a:xfrm>
          <a:prstGeom prst="rect">
            <a:avLst/>
          </a:prstGeom>
          <a:noFill/>
          <a:ln>
            <a:noFill/>
          </a:ln>
        </p:spPr>
      </p:pic>
      <p:cxnSp>
        <p:nvCxnSpPr>
          <p:cNvPr id="617" name="Google Shape;617;p67"/>
          <p:cNvCxnSpPr/>
          <p:nvPr/>
        </p:nvCxnSpPr>
        <p:spPr>
          <a:xfrm>
            <a:off x="5818725" y="893575"/>
            <a:ext cx="0" cy="3569700"/>
          </a:xfrm>
          <a:prstGeom prst="straightConnector1">
            <a:avLst/>
          </a:prstGeom>
          <a:noFill/>
          <a:ln w="28575" cap="flat" cmpd="sng">
            <a:solidFill>
              <a:srgbClr val="FF00FF"/>
            </a:solidFill>
            <a:prstDash val="dash"/>
            <a:round/>
            <a:headEnd type="none" w="med" len="med"/>
            <a:tailEnd type="none" w="med" len="med"/>
          </a:ln>
        </p:spPr>
      </p:cxnSp>
      <p:cxnSp>
        <p:nvCxnSpPr>
          <p:cNvPr id="618" name="Google Shape;618;p67"/>
          <p:cNvCxnSpPr/>
          <p:nvPr/>
        </p:nvCxnSpPr>
        <p:spPr>
          <a:xfrm>
            <a:off x="7632275" y="408050"/>
            <a:ext cx="296100" cy="0"/>
          </a:xfrm>
          <a:prstGeom prst="straightConnector1">
            <a:avLst/>
          </a:prstGeom>
          <a:noFill/>
          <a:ln w="28575" cap="flat" cmpd="sng">
            <a:solidFill>
              <a:srgbClr val="FF00FF"/>
            </a:solidFill>
            <a:prstDash val="dash"/>
            <a:round/>
            <a:headEnd type="none" w="med" len="med"/>
            <a:tailEnd type="none" w="med" len="med"/>
          </a:ln>
        </p:spPr>
      </p:cxnSp>
      <p:sp>
        <p:nvSpPr>
          <p:cNvPr id="619" name="Google Shape;619;p67"/>
          <p:cNvSpPr txBox="1"/>
          <p:nvPr/>
        </p:nvSpPr>
        <p:spPr>
          <a:xfrm>
            <a:off x="7964050" y="207950"/>
            <a:ext cx="143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Nunito"/>
                <a:ea typeface="Nunito"/>
                <a:cs typeface="Nunito"/>
                <a:sym typeface="Nunito"/>
              </a:rPr>
              <a:t>Current date</a:t>
            </a:r>
            <a:endParaRPr>
              <a:latin typeface="Nunito"/>
              <a:ea typeface="Nunito"/>
              <a:cs typeface="Nunito"/>
              <a:sym typeface="Nunito"/>
            </a:endParaRPr>
          </a:p>
        </p:txBody>
      </p:sp>
      <p:cxnSp>
        <p:nvCxnSpPr>
          <p:cNvPr id="620" name="Google Shape;620;p67"/>
          <p:cNvCxnSpPr/>
          <p:nvPr/>
        </p:nvCxnSpPr>
        <p:spPr>
          <a:xfrm>
            <a:off x="5302500" y="2510010"/>
            <a:ext cx="1322100" cy="478800"/>
          </a:xfrm>
          <a:prstGeom prst="straightConnector1">
            <a:avLst/>
          </a:prstGeom>
          <a:noFill/>
          <a:ln w="38100" cap="flat" cmpd="sng">
            <a:solidFill>
              <a:srgbClr val="FF0000"/>
            </a:solidFill>
            <a:prstDash val="solid"/>
            <a:round/>
            <a:headEnd type="none" w="med" len="med"/>
            <a:tailEnd type="triangle" w="med" len="med"/>
          </a:ln>
        </p:spPr>
      </p:cxnSp>
      <p:sp>
        <p:nvSpPr>
          <p:cNvPr id="621" name="Google Shape;621;p67"/>
          <p:cNvSpPr txBox="1"/>
          <p:nvPr/>
        </p:nvSpPr>
        <p:spPr>
          <a:xfrm>
            <a:off x="6030250" y="2430550"/>
            <a:ext cx="19338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highlight>
                  <a:schemeClr val="lt1"/>
                </a:highlight>
                <a:latin typeface="Nunito"/>
                <a:ea typeface="Nunito"/>
                <a:cs typeface="Nunito"/>
                <a:sym typeface="Nunito"/>
              </a:rPr>
              <a:t>Prelim Inspections</a:t>
            </a:r>
            <a:endParaRPr sz="1500" b="1">
              <a:highlight>
                <a:schemeClr val="lt1"/>
              </a:highlight>
              <a:latin typeface="Nunito"/>
              <a:ea typeface="Nunito"/>
              <a:cs typeface="Nunito"/>
              <a:sym typeface="Nunito"/>
            </a:endParaRPr>
          </a:p>
        </p:txBody>
      </p:sp>
      <p:cxnSp>
        <p:nvCxnSpPr>
          <p:cNvPr id="622" name="Google Shape;622;p67"/>
          <p:cNvCxnSpPr/>
          <p:nvPr/>
        </p:nvCxnSpPr>
        <p:spPr>
          <a:xfrm>
            <a:off x="5710325" y="3525350"/>
            <a:ext cx="1430400" cy="19500"/>
          </a:xfrm>
          <a:prstGeom prst="straightConnector1">
            <a:avLst/>
          </a:prstGeom>
          <a:noFill/>
          <a:ln w="38100" cap="flat" cmpd="sng">
            <a:solidFill>
              <a:srgbClr val="FF0000"/>
            </a:solidFill>
            <a:prstDash val="solid"/>
            <a:round/>
            <a:headEnd type="none" w="med" len="med"/>
            <a:tailEnd type="triangle" w="med" len="med"/>
          </a:ln>
        </p:spPr>
      </p:cxnSp>
      <p:sp>
        <p:nvSpPr>
          <p:cNvPr id="623" name="Google Shape;623;p67"/>
          <p:cNvSpPr txBox="1"/>
          <p:nvPr/>
        </p:nvSpPr>
        <p:spPr>
          <a:xfrm>
            <a:off x="5496850" y="3116350"/>
            <a:ext cx="24543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highlight>
                  <a:schemeClr val="lt1"/>
                </a:highlight>
                <a:latin typeface="Nunito"/>
                <a:ea typeface="Nunito"/>
                <a:cs typeface="Nunito"/>
                <a:sym typeface="Nunito"/>
              </a:rPr>
              <a:t>Human Subject Testing</a:t>
            </a:r>
            <a:endParaRPr sz="1500" b="1">
              <a:highlight>
                <a:schemeClr val="lt1"/>
              </a:highlight>
              <a:latin typeface="Nunito"/>
              <a:ea typeface="Nunito"/>
              <a:cs typeface="Nunito"/>
              <a:sym typeface="Nunito"/>
            </a:endParaRPr>
          </a:p>
        </p:txBody>
      </p:sp>
      <p:cxnSp>
        <p:nvCxnSpPr>
          <p:cNvPr id="624" name="Google Shape;624;p67"/>
          <p:cNvCxnSpPr/>
          <p:nvPr/>
        </p:nvCxnSpPr>
        <p:spPr>
          <a:xfrm>
            <a:off x="6928550" y="4183063"/>
            <a:ext cx="1430400" cy="19500"/>
          </a:xfrm>
          <a:prstGeom prst="straightConnector1">
            <a:avLst/>
          </a:prstGeom>
          <a:noFill/>
          <a:ln w="38100" cap="flat" cmpd="sng">
            <a:solidFill>
              <a:srgbClr val="FF0000"/>
            </a:solidFill>
            <a:prstDash val="solid"/>
            <a:round/>
            <a:headEnd type="none" w="med" len="med"/>
            <a:tailEnd type="triangle" w="med" len="med"/>
          </a:ln>
        </p:spPr>
      </p:cxnSp>
      <p:sp>
        <p:nvSpPr>
          <p:cNvPr id="625" name="Google Shape;625;p67"/>
          <p:cNvSpPr txBox="1"/>
          <p:nvPr/>
        </p:nvSpPr>
        <p:spPr>
          <a:xfrm>
            <a:off x="6563650" y="3725950"/>
            <a:ext cx="24543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highlight>
                  <a:schemeClr val="lt1"/>
                </a:highlight>
                <a:latin typeface="Nunito"/>
                <a:ea typeface="Nunito"/>
                <a:cs typeface="Nunito"/>
                <a:sym typeface="Nunito"/>
              </a:rPr>
              <a:t>Full System Validation</a:t>
            </a:r>
            <a:endParaRPr sz="1500" b="1">
              <a:highlight>
                <a:schemeClr val="lt1"/>
              </a:highlight>
              <a:latin typeface="Nunito"/>
              <a:ea typeface="Nunito"/>
              <a:cs typeface="Nunito"/>
              <a:sym typeface="Nuni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7"/>
                                        </p:tgtEl>
                                        <p:attrNameLst>
                                          <p:attrName>style.visibility</p:attrName>
                                        </p:attrNameLst>
                                      </p:cBhvr>
                                      <p:to>
                                        <p:strVal val="visible"/>
                                      </p:to>
                                    </p:set>
                                    <p:animEffect transition="in" filter="fade">
                                      <p:cBhvr>
                                        <p:cTn id="7" dur="1000"/>
                                        <p:tgtEl>
                                          <p:spTgt spid="6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1"/>
                                        </p:tgtEl>
                                        <p:attrNameLst>
                                          <p:attrName>style.visibility</p:attrName>
                                        </p:attrNameLst>
                                      </p:cBhvr>
                                      <p:to>
                                        <p:strVal val="visible"/>
                                      </p:to>
                                    </p:set>
                                    <p:animEffect transition="in" filter="fade">
                                      <p:cBhvr>
                                        <p:cTn id="12" dur="1000"/>
                                        <p:tgtEl>
                                          <p:spTgt spid="621"/>
                                        </p:tgtEl>
                                      </p:cBhvr>
                                    </p:animEffect>
                                  </p:childTnLst>
                                </p:cTn>
                              </p:par>
                              <p:par>
                                <p:cTn id="13" presetID="10" presetClass="entr" presetSubtype="0" fill="hold" nodeType="withEffect">
                                  <p:stCondLst>
                                    <p:cond delay="0"/>
                                  </p:stCondLst>
                                  <p:childTnLst>
                                    <p:set>
                                      <p:cBhvr>
                                        <p:cTn id="14" dur="1" fill="hold">
                                          <p:stCondLst>
                                            <p:cond delay="0"/>
                                          </p:stCondLst>
                                        </p:cTn>
                                        <p:tgtEl>
                                          <p:spTgt spid="620"/>
                                        </p:tgtEl>
                                        <p:attrNameLst>
                                          <p:attrName>style.visibility</p:attrName>
                                        </p:attrNameLst>
                                      </p:cBhvr>
                                      <p:to>
                                        <p:strVal val="visible"/>
                                      </p:to>
                                    </p:set>
                                    <p:animEffect transition="in" filter="fade">
                                      <p:cBhvr>
                                        <p:cTn id="15" dur="1000"/>
                                        <p:tgtEl>
                                          <p:spTgt spid="6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22"/>
                                        </p:tgtEl>
                                        <p:attrNameLst>
                                          <p:attrName>style.visibility</p:attrName>
                                        </p:attrNameLst>
                                      </p:cBhvr>
                                      <p:to>
                                        <p:strVal val="visible"/>
                                      </p:to>
                                    </p:set>
                                    <p:animEffect transition="in" filter="fade">
                                      <p:cBhvr>
                                        <p:cTn id="20" dur="1000"/>
                                        <p:tgtEl>
                                          <p:spTgt spid="622"/>
                                        </p:tgtEl>
                                      </p:cBhvr>
                                    </p:animEffect>
                                  </p:childTnLst>
                                </p:cTn>
                              </p:par>
                              <p:par>
                                <p:cTn id="21" presetID="10" presetClass="entr" presetSubtype="0" fill="hold" nodeType="withEffect">
                                  <p:stCondLst>
                                    <p:cond delay="0"/>
                                  </p:stCondLst>
                                  <p:childTnLst>
                                    <p:set>
                                      <p:cBhvr>
                                        <p:cTn id="22" dur="1" fill="hold">
                                          <p:stCondLst>
                                            <p:cond delay="0"/>
                                          </p:stCondLst>
                                        </p:cTn>
                                        <p:tgtEl>
                                          <p:spTgt spid="623"/>
                                        </p:tgtEl>
                                        <p:attrNameLst>
                                          <p:attrName>style.visibility</p:attrName>
                                        </p:attrNameLst>
                                      </p:cBhvr>
                                      <p:to>
                                        <p:strVal val="visible"/>
                                      </p:to>
                                    </p:set>
                                    <p:animEffect transition="in" filter="fade">
                                      <p:cBhvr>
                                        <p:cTn id="23" dur="1000"/>
                                        <p:tgtEl>
                                          <p:spTgt spid="62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25"/>
                                        </p:tgtEl>
                                        <p:attrNameLst>
                                          <p:attrName>style.visibility</p:attrName>
                                        </p:attrNameLst>
                                      </p:cBhvr>
                                      <p:to>
                                        <p:strVal val="visible"/>
                                      </p:to>
                                    </p:set>
                                    <p:animEffect transition="in" filter="fade">
                                      <p:cBhvr>
                                        <p:cTn id="28" dur="1000"/>
                                        <p:tgtEl>
                                          <p:spTgt spid="625"/>
                                        </p:tgtEl>
                                      </p:cBhvr>
                                    </p:animEffect>
                                  </p:childTnLst>
                                </p:cTn>
                              </p:par>
                              <p:par>
                                <p:cTn id="29" presetID="10" presetClass="entr" presetSubtype="0" fill="hold" nodeType="withEffect">
                                  <p:stCondLst>
                                    <p:cond delay="0"/>
                                  </p:stCondLst>
                                  <p:childTnLst>
                                    <p:set>
                                      <p:cBhvr>
                                        <p:cTn id="30" dur="1" fill="hold">
                                          <p:stCondLst>
                                            <p:cond delay="0"/>
                                          </p:stCondLst>
                                        </p:cTn>
                                        <p:tgtEl>
                                          <p:spTgt spid="624"/>
                                        </p:tgtEl>
                                        <p:attrNameLst>
                                          <p:attrName>style.visibility</p:attrName>
                                        </p:attrNameLst>
                                      </p:cBhvr>
                                      <p:to>
                                        <p:strVal val="visible"/>
                                      </p:to>
                                    </p:set>
                                    <p:animEffect transition="in" filter="fade">
                                      <p:cBhvr>
                                        <p:cTn id="31" dur="1000"/>
                                        <p:tgtEl>
                                          <p:spTgt spid="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Test Schedule</a:t>
            </a:r>
            <a:endParaRPr/>
          </a:p>
        </p:txBody>
      </p:sp>
      <p:sp>
        <p:nvSpPr>
          <p:cNvPr id="631" name="Google Shape;631;p6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27</a:t>
            </a:fld>
            <a:endParaRPr/>
          </a:p>
        </p:txBody>
      </p:sp>
      <p:graphicFrame>
        <p:nvGraphicFramePr>
          <p:cNvPr id="632" name="Google Shape;632;p68"/>
          <p:cNvGraphicFramePr/>
          <p:nvPr>
            <p:extLst>
              <p:ext uri="{D42A27DB-BD31-4B8C-83A1-F6EECF244321}">
                <p14:modId xmlns:p14="http://schemas.microsoft.com/office/powerpoint/2010/main" val="2960265009"/>
              </p:ext>
            </p:extLst>
          </p:nvPr>
        </p:nvGraphicFramePr>
        <p:xfrm>
          <a:off x="3093350" y="100013"/>
          <a:ext cx="5557375" cy="4617720"/>
        </p:xfrm>
        <a:graphic>
          <a:graphicData uri="http://schemas.openxmlformats.org/drawingml/2006/table">
            <a:tbl>
              <a:tblPr>
                <a:noFill/>
                <a:tableStyleId>{DD717A1E-39BB-40E6-9C75-E0D342A8FE14}</a:tableStyleId>
              </a:tblPr>
              <a:tblGrid>
                <a:gridCol w="744550">
                  <a:extLst>
                    <a:ext uri="{9D8B030D-6E8A-4147-A177-3AD203B41FA5}">
                      <a16:colId xmlns:a16="http://schemas.microsoft.com/office/drawing/2014/main" val="20000"/>
                    </a:ext>
                  </a:extLst>
                </a:gridCol>
                <a:gridCol w="1604275">
                  <a:extLst>
                    <a:ext uri="{9D8B030D-6E8A-4147-A177-3AD203B41FA5}">
                      <a16:colId xmlns:a16="http://schemas.microsoft.com/office/drawing/2014/main" val="20001"/>
                    </a:ext>
                  </a:extLst>
                </a:gridCol>
                <a:gridCol w="1604275">
                  <a:extLst>
                    <a:ext uri="{9D8B030D-6E8A-4147-A177-3AD203B41FA5}">
                      <a16:colId xmlns:a16="http://schemas.microsoft.com/office/drawing/2014/main" val="20002"/>
                    </a:ext>
                  </a:extLst>
                </a:gridCol>
                <a:gridCol w="1604275">
                  <a:extLst>
                    <a:ext uri="{9D8B030D-6E8A-4147-A177-3AD203B41FA5}">
                      <a16:colId xmlns:a16="http://schemas.microsoft.com/office/drawing/2014/main" val="20003"/>
                    </a:ext>
                  </a:extLst>
                </a:gridCol>
              </a:tblGrid>
              <a:tr h="295575">
                <a:tc>
                  <a:txBody>
                    <a:bodyPr/>
                    <a:lstStyle/>
                    <a:p>
                      <a:pPr marL="0" lvl="0" indent="0" algn="ctr" rtl="0">
                        <a:spcBef>
                          <a:spcPts val="0"/>
                        </a:spcBef>
                        <a:spcAft>
                          <a:spcPts val="0"/>
                        </a:spcAft>
                        <a:buNone/>
                      </a:pPr>
                      <a:r>
                        <a:rPr lang="en" sz="1200" b="1">
                          <a:latin typeface="Nunito"/>
                          <a:ea typeface="Nunito"/>
                          <a:cs typeface="Nunito"/>
                          <a:sym typeface="Nunito"/>
                        </a:rPr>
                        <a:t>Week</a:t>
                      </a:r>
                      <a:endParaRPr sz="1200" b="1">
                        <a:latin typeface="Nunito"/>
                        <a:ea typeface="Nunito"/>
                        <a:cs typeface="Nunito"/>
                        <a:sym typeface="Nunito"/>
                      </a:endParaRPr>
                    </a:p>
                  </a:txBody>
                  <a:tcPr marL="63500" marR="63500" marT="63500" marB="63500" anchor="ctr">
                    <a:solidFill>
                      <a:srgbClr val="D9D9D9"/>
                    </a:solidFill>
                  </a:tcPr>
                </a:tc>
                <a:tc>
                  <a:txBody>
                    <a:bodyPr/>
                    <a:lstStyle/>
                    <a:p>
                      <a:pPr marL="0" lvl="0" indent="0" algn="ctr" rtl="0">
                        <a:spcBef>
                          <a:spcPts val="0"/>
                        </a:spcBef>
                        <a:spcAft>
                          <a:spcPts val="0"/>
                        </a:spcAft>
                        <a:buNone/>
                      </a:pPr>
                      <a:r>
                        <a:rPr lang="en" sz="1200" b="1">
                          <a:latin typeface="Nunito"/>
                          <a:ea typeface="Nunito"/>
                          <a:cs typeface="Nunito"/>
                          <a:sym typeface="Nunito"/>
                        </a:rPr>
                        <a:t>Monday</a:t>
                      </a:r>
                      <a:endParaRPr sz="1200" b="1">
                        <a:latin typeface="Nunito"/>
                        <a:ea typeface="Nunito"/>
                        <a:cs typeface="Nunito"/>
                        <a:sym typeface="Nunito"/>
                      </a:endParaRPr>
                    </a:p>
                  </a:txBody>
                  <a:tcPr marL="63500" marR="63500" marT="63500" marB="63500" anchor="ctr">
                    <a:solidFill>
                      <a:srgbClr val="D9D9D9"/>
                    </a:solidFill>
                  </a:tcPr>
                </a:tc>
                <a:tc>
                  <a:txBody>
                    <a:bodyPr/>
                    <a:lstStyle/>
                    <a:p>
                      <a:pPr marL="0" lvl="0" indent="0" algn="ctr" rtl="0">
                        <a:spcBef>
                          <a:spcPts val="0"/>
                        </a:spcBef>
                        <a:spcAft>
                          <a:spcPts val="0"/>
                        </a:spcAft>
                        <a:buNone/>
                      </a:pPr>
                      <a:r>
                        <a:rPr lang="en" sz="1200" b="1">
                          <a:latin typeface="Nunito"/>
                          <a:ea typeface="Nunito"/>
                          <a:cs typeface="Nunito"/>
                          <a:sym typeface="Nunito"/>
                        </a:rPr>
                        <a:t>Wednesday</a:t>
                      </a:r>
                      <a:endParaRPr sz="1200" b="1">
                        <a:latin typeface="Nunito"/>
                        <a:ea typeface="Nunito"/>
                        <a:cs typeface="Nunito"/>
                        <a:sym typeface="Nunito"/>
                      </a:endParaRPr>
                    </a:p>
                  </a:txBody>
                  <a:tcPr marL="63500" marR="63500" marT="63500" marB="63500" anchor="ctr">
                    <a:solidFill>
                      <a:srgbClr val="D9D9D9"/>
                    </a:solidFill>
                  </a:tcPr>
                </a:tc>
                <a:tc>
                  <a:txBody>
                    <a:bodyPr/>
                    <a:lstStyle/>
                    <a:p>
                      <a:pPr marL="0" lvl="0" indent="0" algn="ctr" rtl="0">
                        <a:spcBef>
                          <a:spcPts val="0"/>
                        </a:spcBef>
                        <a:spcAft>
                          <a:spcPts val="0"/>
                        </a:spcAft>
                        <a:buNone/>
                      </a:pPr>
                      <a:r>
                        <a:rPr lang="en" sz="1200" b="1">
                          <a:latin typeface="Nunito"/>
                          <a:ea typeface="Nunito"/>
                          <a:cs typeface="Nunito"/>
                          <a:sym typeface="Nunito"/>
                        </a:rPr>
                        <a:t>Friday</a:t>
                      </a:r>
                      <a:endParaRPr sz="1200" b="1">
                        <a:latin typeface="Nunito"/>
                        <a:ea typeface="Nunito"/>
                        <a:cs typeface="Nunito"/>
                        <a:sym typeface="Nunito"/>
                      </a:endParaRPr>
                    </a:p>
                  </a:txBody>
                  <a:tcPr marL="63500" marR="63500" marT="63500" marB="63500" anchor="ctr">
                    <a:solidFill>
                      <a:srgbClr val="D9D9D9"/>
                    </a:solidFill>
                  </a:tcPr>
                </a:tc>
                <a:extLst>
                  <a:ext uri="{0D108BD9-81ED-4DB2-BD59-A6C34878D82A}">
                    <a16:rowId xmlns:a16="http://schemas.microsoft.com/office/drawing/2014/main" val="10000"/>
                  </a:ext>
                </a:extLst>
              </a:tr>
              <a:tr h="465350">
                <a:tc>
                  <a:txBody>
                    <a:bodyPr/>
                    <a:lstStyle/>
                    <a:p>
                      <a:pPr marL="0" lvl="0" indent="0" algn="ctr" rtl="0">
                        <a:spcBef>
                          <a:spcPts val="0"/>
                        </a:spcBef>
                        <a:spcAft>
                          <a:spcPts val="0"/>
                        </a:spcAft>
                        <a:buNone/>
                      </a:pPr>
                      <a:r>
                        <a:rPr lang="en" sz="1200" b="1">
                          <a:latin typeface="Nunito"/>
                          <a:ea typeface="Nunito"/>
                          <a:cs typeface="Nunito"/>
                          <a:sym typeface="Nunito"/>
                        </a:rPr>
                        <a:t>2/27</a:t>
                      </a:r>
                      <a:endParaRPr sz="1200" b="1">
                        <a:latin typeface="Nunito"/>
                        <a:ea typeface="Nunito"/>
                        <a:cs typeface="Nunito"/>
                        <a:sym typeface="Nunito"/>
                      </a:endParaRPr>
                    </a:p>
                  </a:txBody>
                  <a:tcPr marL="63500" marR="63500" marT="63500" marB="63500" anchor="ctr"/>
                </a:tc>
                <a:tc>
                  <a:txBody>
                    <a:bodyPr/>
                    <a:lstStyle/>
                    <a:p>
                      <a:pPr marL="0" lvl="0" indent="0" algn="ctr" rtl="0">
                        <a:spcBef>
                          <a:spcPts val="0"/>
                        </a:spcBef>
                        <a:spcAft>
                          <a:spcPts val="0"/>
                        </a:spcAft>
                        <a:buNone/>
                      </a:pPr>
                      <a:r>
                        <a:rPr lang="en" sz="1200" b="1">
                          <a:solidFill>
                            <a:srgbClr val="8767C4"/>
                          </a:solidFill>
                          <a:latin typeface="Nunito"/>
                          <a:ea typeface="Nunito"/>
                          <a:cs typeface="Nunito"/>
                          <a:sym typeface="Nunito"/>
                        </a:rPr>
                        <a:t>OPT</a:t>
                      </a:r>
                      <a:endParaRPr sz="1200" b="1">
                        <a:solidFill>
                          <a:srgbClr val="8767C4"/>
                        </a:solidFill>
                        <a:latin typeface="Nunito"/>
                        <a:ea typeface="Nunito"/>
                        <a:cs typeface="Nunito"/>
                        <a:sym typeface="Nunito"/>
                      </a:endParaRPr>
                    </a:p>
                  </a:txBody>
                  <a:tcPr marL="63500" marR="63500" marT="63500" marB="63500" anchor="ctr"/>
                </a:tc>
                <a:tc>
                  <a:txBody>
                    <a:bodyPr/>
                    <a:lstStyle/>
                    <a:p>
                      <a:pPr marL="0" lvl="0" indent="0" algn="ctr" rtl="0">
                        <a:spcBef>
                          <a:spcPts val="0"/>
                        </a:spcBef>
                        <a:spcAft>
                          <a:spcPts val="0"/>
                        </a:spcAft>
                        <a:buNone/>
                      </a:pPr>
                      <a:r>
                        <a:rPr lang="en" sz="1200" b="1">
                          <a:solidFill>
                            <a:srgbClr val="8767C4"/>
                          </a:solidFill>
                          <a:latin typeface="Nunito"/>
                          <a:ea typeface="Nunito"/>
                          <a:cs typeface="Nunito"/>
                          <a:sym typeface="Nunito"/>
                        </a:rPr>
                        <a:t>OPT</a:t>
                      </a:r>
                      <a:endParaRPr sz="1200" b="1">
                        <a:solidFill>
                          <a:srgbClr val="8767C4"/>
                        </a:solidFill>
                        <a:latin typeface="Nunito"/>
                        <a:ea typeface="Nunito"/>
                        <a:cs typeface="Nunito"/>
                        <a:sym typeface="Nunito"/>
                      </a:endParaRPr>
                    </a:p>
                    <a:p>
                      <a:pPr marL="0" lvl="0" indent="0" algn="ctr" rtl="0">
                        <a:spcBef>
                          <a:spcPts val="0"/>
                        </a:spcBef>
                        <a:spcAft>
                          <a:spcPts val="0"/>
                        </a:spcAft>
                        <a:buNone/>
                      </a:pPr>
                      <a:r>
                        <a:rPr lang="en" sz="1200" b="1">
                          <a:solidFill>
                            <a:srgbClr val="8767C4"/>
                          </a:solidFill>
                          <a:latin typeface="Nunito"/>
                          <a:ea typeface="Nunito"/>
                          <a:cs typeface="Nunito"/>
                          <a:sym typeface="Nunito"/>
                        </a:rPr>
                        <a:t>ENV/HUD</a:t>
                      </a:r>
                      <a:endParaRPr sz="1200" b="1">
                        <a:solidFill>
                          <a:srgbClr val="8767C4"/>
                        </a:solidFill>
                        <a:latin typeface="Nunito"/>
                        <a:ea typeface="Nunito"/>
                        <a:cs typeface="Nunito"/>
                        <a:sym typeface="Nunito"/>
                      </a:endParaRPr>
                    </a:p>
                  </a:txBody>
                  <a:tcPr marL="63500" marR="63500" marT="63500" marB="63500" anchor="ctr"/>
                </a:tc>
                <a:tc>
                  <a:txBody>
                    <a:bodyPr/>
                    <a:lstStyle/>
                    <a:p>
                      <a:pPr marL="0" lvl="0" indent="0" algn="ctr" rtl="0">
                        <a:spcBef>
                          <a:spcPts val="0"/>
                        </a:spcBef>
                        <a:spcAft>
                          <a:spcPts val="0"/>
                        </a:spcAft>
                        <a:buNone/>
                      </a:pPr>
                      <a:endParaRPr sz="1200">
                        <a:latin typeface="Nunito"/>
                        <a:ea typeface="Nunito"/>
                        <a:cs typeface="Nunito"/>
                        <a:sym typeface="Nunito"/>
                      </a:endParaRPr>
                    </a:p>
                  </a:txBody>
                  <a:tcPr marL="63500" marR="63500" marT="63500" marB="63500" anchor="ctr"/>
                </a:tc>
                <a:extLst>
                  <a:ext uri="{0D108BD9-81ED-4DB2-BD59-A6C34878D82A}">
                    <a16:rowId xmlns:a16="http://schemas.microsoft.com/office/drawing/2014/main" val="10001"/>
                  </a:ext>
                </a:extLst>
              </a:tr>
              <a:tr h="465350">
                <a:tc>
                  <a:txBody>
                    <a:bodyPr/>
                    <a:lstStyle/>
                    <a:p>
                      <a:pPr marL="0" lvl="0" indent="0" algn="ctr" rtl="0">
                        <a:spcBef>
                          <a:spcPts val="0"/>
                        </a:spcBef>
                        <a:spcAft>
                          <a:spcPts val="0"/>
                        </a:spcAft>
                        <a:buNone/>
                      </a:pPr>
                      <a:r>
                        <a:rPr lang="en" sz="1200" b="1">
                          <a:latin typeface="Nunito"/>
                          <a:ea typeface="Nunito"/>
                          <a:cs typeface="Nunito"/>
                          <a:sym typeface="Nunito"/>
                        </a:rPr>
                        <a:t>3/6</a:t>
                      </a:r>
                      <a:endParaRPr sz="1200" b="1">
                        <a:latin typeface="Nunito"/>
                        <a:ea typeface="Nunito"/>
                        <a:cs typeface="Nunito"/>
                        <a:sym typeface="Nunito"/>
                      </a:endParaRPr>
                    </a:p>
                  </a:txBody>
                  <a:tcPr marL="63500" marR="63500" marT="63500" marB="63500" anchor="ctr"/>
                </a:tc>
                <a:tc>
                  <a:txBody>
                    <a:bodyPr/>
                    <a:lstStyle/>
                    <a:p>
                      <a:pPr marL="0" lvl="0" indent="0" algn="ctr" rtl="0">
                        <a:spcBef>
                          <a:spcPts val="0"/>
                        </a:spcBef>
                        <a:spcAft>
                          <a:spcPts val="0"/>
                        </a:spcAft>
                        <a:buNone/>
                      </a:pPr>
                      <a:r>
                        <a:rPr lang="en" sz="1200" b="1">
                          <a:solidFill>
                            <a:srgbClr val="8767C4"/>
                          </a:solidFill>
                          <a:latin typeface="Nunito"/>
                          <a:ea typeface="Nunito"/>
                          <a:cs typeface="Nunito"/>
                          <a:sym typeface="Nunito"/>
                        </a:rPr>
                        <a:t>ENV/HUD</a:t>
                      </a:r>
                      <a:endParaRPr sz="1200" b="1">
                        <a:solidFill>
                          <a:srgbClr val="8767C4"/>
                        </a:solidFill>
                        <a:latin typeface="Nunito"/>
                        <a:ea typeface="Nunito"/>
                        <a:cs typeface="Nunito"/>
                        <a:sym typeface="Nunito"/>
                      </a:endParaRPr>
                    </a:p>
                    <a:p>
                      <a:pPr marL="0" lvl="0" indent="0" algn="ctr" rtl="0">
                        <a:spcBef>
                          <a:spcPts val="0"/>
                        </a:spcBef>
                        <a:spcAft>
                          <a:spcPts val="0"/>
                        </a:spcAft>
                        <a:buNone/>
                      </a:pPr>
                      <a:r>
                        <a:rPr lang="en" sz="1200" b="1">
                          <a:solidFill>
                            <a:srgbClr val="8767C4"/>
                          </a:solidFill>
                          <a:latin typeface="Nunito"/>
                          <a:ea typeface="Nunito"/>
                          <a:cs typeface="Nunito"/>
                          <a:sym typeface="Nunito"/>
                        </a:rPr>
                        <a:t>OPT</a:t>
                      </a:r>
                      <a:endParaRPr sz="1200" b="1">
                        <a:solidFill>
                          <a:srgbClr val="8767C4"/>
                        </a:solidFill>
                        <a:latin typeface="Nunito"/>
                        <a:ea typeface="Nunito"/>
                        <a:cs typeface="Nunito"/>
                        <a:sym typeface="Nunito"/>
                      </a:endParaRPr>
                    </a:p>
                  </a:txBody>
                  <a:tcPr marL="63500" marR="63500" marT="63500" marB="63500" anchor="ctr"/>
                </a:tc>
                <a:tc>
                  <a:txBody>
                    <a:bodyPr/>
                    <a:lstStyle/>
                    <a:p>
                      <a:pPr marL="0" lvl="0" indent="0" algn="ctr" rtl="0">
                        <a:spcBef>
                          <a:spcPts val="0"/>
                        </a:spcBef>
                        <a:spcAft>
                          <a:spcPts val="0"/>
                        </a:spcAft>
                        <a:buNone/>
                      </a:pPr>
                      <a:r>
                        <a:rPr lang="en" sz="1200" b="1">
                          <a:latin typeface="Nunito"/>
                          <a:ea typeface="Nunito"/>
                          <a:cs typeface="Nunito"/>
                          <a:sym typeface="Nunito"/>
                        </a:rPr>
                        <a:t>TRR </a:t>
                      </a:r>
                      <a:r>
                        <a:rPr lang="en" sz="1200">
                          <a:latin typeface="Nunito"/>
                          <a:ea typeface="Nunito"/>
                          <a:cs typeface="Nunito"/>
                          <a:sym typeface="Nunito"/>
                        </a:rPr>
                        <a:t>(no test)</a:t>
                      </a:r>
                      <a:endParaRPr sz="1200">
                        <a:latin typeface="Nunito"/>
                        <a:ea typeface="Nunito"/>
                        <a:cs typeface="Nunito"/>
                        <a:sym typeface="Nunito"/>
                      </a:endParaRPr>
                    </a:p>
                  </a:txBody>
                  <a:tcPr marL="63500" marR="63500" marT="63500" marB="63500" anchor="ctr"/>
                </a:tc>
                <a:tc>
                  <a:txBody>
                    <a:bodyPr/>
                    <a:lstStyle/>
                    <a:p>
                      <a:pPr marL="0" lvl="0" indent="0" algn="ctr" rtl="0">
                        <a:spcBef>
                          <a:spcPts val="0"/>
                        </a:spcBef>
                        <a:spcAft>
                          <a:spcPts val="0"/>
                        </a:spcAft>
                        <a:buNone/>
                      </a:pPr>
                      <a:endParaRPr sz="1200">
                        <a:solidFill>
                          <a:srgbClr val="4A86E8"/>
                        </a:solidFill>
                        <a:latin typeface="Nunito"/>
                        <a:ea typeface="Nunito"/>
                        <a:cs typeface="Nunito"/>
                        <a:sym typeface="Nunito"/>
                      </a:endParaRPr>
                    </a:p>
                  </a:txBody>
                  <a:tcPr marL="63500" marR="63500" marT="63500" marB="63500" anchor="ctr"/>
                </a:tc>
                <a:extLst>
                  <a:ext uri="{0D108BD9-81ED-4DB2-BD59-A6C34878D82A}">
                    <a16:rowId xmlns:a16="http://schemas.microsoft.com/office/drawing/2014/main" val="10002"/>
                  </a:ext>
                </a:extLst>
              </a:tr>
              <a:tr h="804950">
                <a:tc>
                  <a:txBody>
                    <a:bodyPr/>
                    <a:lstStyle/>
                    <a:p>
                      <a:pPr marL="0" lvl="0" indent="0" algn="ctr" rtl="0">
                        <a:spcBef>
                          <a:spcPts val="0"/>
                        </a:spcBef>
                        <a:spcAft>
                          <a:spcPts val="0"/>
                        </a:spcAft>
                        <a:buNone/>
                      </a:pPr>
                      <a:r>
                        <a:rPr lang="en" sz="1200" b="1">
                          <a:latin typeface="Nunito"/>
                          <a:ea typeface="Nunito"/>
                          <a:cs typeface="Nunito"/>
                          <a:sym typeface="Nunito"/>
                        </a:rPr>
                        <a:t>3/13</a:t>
                      </a:r>
                      <a:endParaRPr sz="1200" b="1">
                        <a:latin typeface="Nunito"/>
                        <a:ea typeface="Nunito"/>
                        <a:cs typeface="Nunito"/>
                        <a:sym typeface="Nunito"/>
                      </a:endParaRPr>
                    </a:p>
                  </a:txBody>
                  <a:tcPr marL="63500" marR="63500" marT="63500" marB="63500" anchor="ctr"/>
                </a:tc>
                <a:tc>
                  <a:txBody>
                    <a:bodyPr/>
                    <a:lstStyle/>
                    <a:p>
                      <a:pPr marL="0" lvl="0" indent="0" algn="ctr" rtl="0">
                        <a:spcBef>
                          <a:spcPts val="0"/>
                        </a:spcBef>
                        <a:spcAft>
                          <a:spcPts val="0"/>
                        </a:spcAft>
                        <a:buNone/>
                      </a:pPr>
                      <a:r>
                        <a:rPr lang="en" sz="1200" b="1" dirty="0">
                          <a:solidFill>
                            <a:srgbClr val="FF0000"/>
                          </a:solidFill>
                          <a:latin typeface="Nunito"/>
                          <a:ea typeface="Nunito"/>
                          <a:cs typeface="Nunito"/>
                          <a:sym typeface="Nunito"/>
                        </a:rPr>
                        <a:t>ENV/HUD</a:t>
                      </a:r>
                      <a:endParaRPr sz="1200" b="1" dirty="0">
                        <a:solidFill>
                          <a:srgbClr val="FF0000"/>
                        </a:solidFill>
                        <a:latin typeface="Nunito"/>
                        <a:ea typeface="Nunito"/>
                        <a:cs typeface="Nunito"/>
                        <a:sym typeface="Nunito"/>
                      </a:endParaRPr>
                    </a:p>
                    <a:p>
                      <a:pPr marL="0" lvl="0" indent="0" algn="ctr" rtl="0">
                        <a:spcBef>
                          <a:spcPts val="0"/>
                        </a:spcBef>
                        <a:spcAft>
                          <a:spcPts val="0"/>
                        </a:spcAft>
                        <a:buNone/>
                      </a:pPr>
                      <a:r>
                        <a:rPr lang="en" sz="1200" b="1" dirty="0">
                          <a:solidFill>
                            <a:srgbClr val="8767C4"/>
                          </a:solidFill>
                          <a:latin typeface="Nunito"/>
                          <a:ea typeface="Nunito"/>
                          <a:cs typeface="Nunito"/>
                          <a:sym typeface="Nunito"/>
                        </a:rPr>
                        <a:t>HRI</a:t>
                      </a:r>
                      <a:endParaRPr sz="1200" b="1" dirty="0">
                        <a:solidFill>
                          <a:srgbClr val="8767C4"/>
                        </a:solidFill>
                        <a:latin typeface="Nunito"/>
                        <a:ea typeface="Nunito"/>
                        <a:cs typeface="Nunito"/>
                        <a:sym typeface="Nunito"/>
                      </a:endParaRPr>
                    </a:p>
                    <a:p>
                      <a:pPr marL="0" lvl="0" indent="0" algn="ctr" rtl="0">
                        <a:spcBef>
                          <a:spcPts val="0"/>
                        </a:spcBef>
                        <a:spcAft>
                          <a:spcPts val="0"/>
                        </a:spcAft>
                        <a:buNone/>
                      </a:pPr>
                      <a:r>
                        <a:rPr lang="en" sz="1200" b="1" dirty="0">
                          <a:solidFill>
                            <a:srgbClr val="8767C4"/>
                          </a:solidFill>
                          <a:latin typeface="Nunito"/>
                          <a:ea typeface="Nunito"/>
                          <a:cs typeface="Nunito"/>
                          <a:sym typeface="Nunito"/>
                        </a:rPr>
                        <a:t>SSB </a:t>
                      </a:r>
                      <a:endParaRPr sz="1200" b="1" dirty="0">
                        <a:solidFill>
                          <a:srgbClr val="8767C4"/>
                        </a:solidFill>
                        <a:latin typeface="Nunito"/>
                        <a:ea typeface="Nunito"/>
                        <a:cs typeface="Nunito"/>
                        <a:sym typeface="Nunito"/>
                      </a:endParaRPr>
                    </a:p>
                    <a:p>
                      <a:pPr marL="0" lvl="0" indent="0" algn="ctr" rtl="0">
                        <a:spcBef>
                          <a:spcPts val="0"/>
                        </a:spcBef>
                        <a:spcAft>
                          <a:spcPts val="0"/>
                        </a:spcAft>
                        <a:buNone/>
                      </a:pPr>
                      <a:r>
                        <a:rPr lang="en" sz="1200" b="1" dirty="0">
                          <a:solidFill>
                            <a:srgbClr val="8767C4"/>
                          </a:solidFill>
                          <a:latin typeface="Nunito"/>
                          <a:ea typeface="Nunito"/>
                          <a:cs typeface="Nunito"/>
                          <a:sym typeface="Nunito"/>
                        </a:rPr>
                        <a:t>TSens</a:t>
                      </a:r>
                      <a:endParaRPr sz="1200" b="1" dirty="0">
                        <a:solidFill>
                          <a:srgbClr val="8767C4"/>
                        </a:solidFill>
                        <a:latin typeface="Nunito"/>
                        <a:ea typeface="Nunito"/>
                        <a:cs typeface="Nunito"/>
                        <a:sym typeface="Nunito"/>
                      </a:endParaRPr>
                    </a:p>
                  </a:txBody>
                  <a:tcPr marL="63500" marR="63500" marT="63500" marB="63500" anchor="ctr"/>
                </a:tc>
                <a:tc>
                  <a:txBody>
                    <a:bodyPr/>
                    <a:lstStyle/>
                    <a:p>
                      <a:pPr marL="0" lvl="0" indent="0" algn="ctr" rtl="0">
                        <a:spcBef>
                          <a:spcPts val="0"/>
                        </a:spcBef>
                        <a:spcAft>
                          <a:spcPts val="0"/>
                        </a:spcAft>
                        <a:buNone/>
                      </a:pPr>
                      <a:r>
                        <a:rPr lang="en" sz="1200" b="1" dirty="0">
                          <a:solidFill>
                            <a:srgbClr val="8767C4"/>
                          </a:solidFill>
                          <a:latin typeface="Nunito"/>
                          <a:ea typeface="Nunito"/>
                          <a:cs typeface="Nunito"/>
                          <a:sym typeface="Nunito"/>
                        </a:rPr>
                        <a:t>SBL</a:t>
                      </a:r>
                      <a:endParaRPr sz="1200" b="1" dirty="0">
                        <a:solidFill>
                          <a:srgbClr val="8767C4"/>
                        </a:solidFill>
                        <a:latin typeface="Nunito"/>
                        <a:ea typeface="Nunito"/>
                        <a:cs typeface="Nunito"/>
                        <a:sym typeface="Nunito"/>
                      </a:endParaRPr>
                    </a:p>
                    <a:p>
                      <a:pPr marL="0" lvl="0" indent="0" algn="ctr" rtl="0">
                        <a:spcBef>
                          <a:spcPts val="0"/>
                        </a:spcBef>
                        <a:spcAft>
                          <a:spcPts val="0"/>
                        </a:spcAft>
                        <a:buNone/>
                      </a:pPr>
                      <a:r>
                        <a:rPr lang="en" sz="1200" b="1" dirty="0">
                          <a:solidFill>
                            <a:srgbClr val="8767C4"/>
                          </a:solidFill>
                          <a:latin typeface="Nunito"/>
                          <a:ea typeface="Nunito"/>
                          <a:cs typeface="Nunito"/>
                          <a:sym typeface="Nunito"/>
                        </a:rPr>
                        <a:t>TSens</a:t>
                      </a:r>
                      <a:endParaRPr sz="1200" b="1" dirty="0">
                        <a:solidFill>
                          <a:srgbClr val="8767C4"/>
                        </a:solidFill>
                        <a:latin typeface="Nunito"/>
                        <a:ea typeface="Nunito"/>
                        <a:cs typeface="Nunito"/>
                        <a:sym typeface="Nunito"/>
                      </a:endParaRPr>
                    </a:p>
                    <a:p>
                      <a:pPr marL="0" lvl="0" indent="0" algn="ctr" rtl="0">
                        <a:spcBef>
                          <a:spcPts val="0"/>
                        </a:spcBef>
                        <a:spcAft>
                          <a:spcPts val="0"/>
                        </a:spcAft>
                        <a:buNone/>
                      </a:pPr>
                      <a:r>
                        <a:rPr lang="en" sz="1200" b="1" dirty="0">
                          <a:solidFill>
                            <a:srgbClr val="8767C4"/>
                          </a:solidFill>
                          <a:latin typeface="Nunito"/>
                          <a:ea typeface="Nunito"/>
                          <a:cs typeface="Nunito"/>
                          <a:sym typeface="Nunito"/>
                        </a:rPr>
                        <a:t>ABC-ROM</a:t>
                      </a:r>
                      <a:endParaRPr sz="1200" b="1" dirty="0">
                        <a:solidFill>
                          <a:srgbClr val="8767C4"/>
                        </a:solidFill>
                        <a:latin typeface="Nunito"/>
                        <a:ea typeface="Nunito"/>
                        <a:cs typeface="Nunito"/>
                        <a:sym typeface="Nunito"/>
                      </a:endParaRPr>
                    </a:p>
                  </a:txBody>
                  <a:tcPr marL="63500" marR="63500" marT="63500" marB="63500" anchor="ctr"/>
                </a:tc>
                <a:tc>
                  <a:txBody>
                    <a:bodyPr/>
                    <a:lstStyle/>
                    <a:p>
                      <a:pPr marL="0" lvl="0" indent="0" algn="ctr" rtl="0">
                        <a:spcBef>
                          <a:spcPts val="0"/>
                        </a:spcBef>
                        <a:spcAft>
                          <a:spcPts val="0"/>
                        </a:spcAft>
                        <a:buNone/>
                      </a:pPr>
                      <a:r>
                        <a:rPr lang="en" sz="1200" b="1">
                          <a:solidFill>
                            <a:srgbClr val="FF0000"/>
                          </a:solidFill>
                          <a:latin typeface="Nunito"/>
                          <a:ea typeface="Nunito"/>
                          <a:cs typeface="Nunito"/>
                          <a:sym typeface="Nunito"/>
                        </a:rPr>
                        <a:t>OPT</a:t>
                      </a:r>
                      <a:endParaRPr sz="1200" b="1">
                        <a:solidFill>
                          <a:srgbClr val="FF0000"/>
                        </a:solidFill>
                        <a:latin typeface="Nunito"/>
                        <a:ea typeface="Nunito"/>
                        <a:cs typeface="Nunito"/>
                        <a:sym typeface="Nunito"/>
                      </a:endParaRPr>
                    </a:p>
                    <a:p>
                      <a:pPr marL="0" lvl="0" indent="0" algn="ctr" rtl="0">
                        <a:spcBef>
                          <a:spcPts val="0"/>
                        </a:spcBef>
                        <a:spcAft>
                          <a:spcPts val="0"/>
                        </a:spcAft>
                        <a:buNone/>
                      </a:pPr>
                      <a:r>
                        <a:rPr lang="en" sz="1200" b="1">
                          <a:solidFill>
                            <a:srgbClr val="FF0000"/>
                          </a:solidFill>
                          <a:latin typeface="Nunito"/>
                          <a:ea typeface="Nunito"/>
                          <a:cs typeface="Nunito"/>
                          <a:sym typeface="Nunito"/>
                        </a:rPr>
                        <a:t>HRI</a:t>
                      </a:r>
                      <a:endParaRPr sz="1200" b="1">
                        <a:solidFill>
                          <a:srgbClr val="FF0000"/>
                        </a:solidFill>
                        <a:latin typeface="Nunito"/>
                        <a:ea typeface="Nunito"/>
                        <a:cs typeface="Nunito"/>
                        <a:sym typeface="Nunito"/>
                      </a:endParaRPr>
                    </a:p>
                    <a:p>
                      <a:pPr marL="0" lvl="0" indent="0" algn="ctr" rtl="0">
                        <a:spcBef>
                          <a:spcPts val="0"/>
                        </a:spcBef>
                        <a:spcAft>
                          <a:spcPts val="0"/>
                        </a:spcAft>
                        <a:buNone/>
                      </a:pPr>
                      <a:endParaRPr sz="1200" b="1">
                        <a:solidFill>
                          <a:srgbClr val="FF00FF"/>
                        </a:solidFill>
                        <a:latin typeface="Nunito"/>
                        <a:ea typeface="Nunito"/>
                        <a:cs typeface="Nunito"/>
                        <a:sym typeface="Nunito"/>
                      </a:endParaRPr>
                    </a:p>
                  </a:txBody>
                  <a:tcPr marL="63500" marR="63500" marT="63500" marB="63500" anchor="ctr"/>
                </a:tc>
                <a:extLst>
                  <a:ext uri="{0D108BD9-81ED-4DB2-BD59-A6C34878D82A}">
                    <a16:rowId xmlns:a16="http://schemas.microsoft.com/office/drawing/2014/main" val="10003"/>
                  </a:ext>
                </a:extLst>
              </a:tr>
              <a:tr h="804950">
                <a:tc>
                  <a:txBody>
                    <a:bodyPr/>
                    <a:lstStyle/>
                    <a:p>
                      <a:pPr marL="0" lvl="0" indent="0" algn="ctr" rtl="0">
                        <a:spcBef>
                          <a:spcPts val="0"/>
                        </a:spcBef>
                        <a:spcAft>
                          <a:spcPts val="0"/>
                        </a:spcAft>
                        <a:buNone/>
                      </a:pPr>
                      <a:r>
                        <a:rPr lang="en" sz="1200" b="1">
                          <a:latin typeface="Nunito"/>
                          <a:ea typeface="Nunito"/>
                          <a:cs typeface="Nunito"/>
                          <a:sym typeface="Nunito"/>
                        </a:rPr>
                        <a:t>3/20</a:t>
                      </a:r>
                      <a:endParaRPr sz="1200" b="1">
                        <a:latin typeface="Nunito"/>
                        <a:ea typeface="Nunito"/>
                        <a:cs typeface="Nunito"/>
                        <a:sym typeface="Nunito"/>
                      </a:endParaRPr>
                    </a:p>
                  </a:txBody>
                  <a:tcPr marL="63500" marR="63500" marT="63500" marB="63500" anchor="ctr"/>
                </a:tc>
                <a:tc>
                  <a:txBody>
                    <a:bodyPr/>
                    <a:lstStyle/>
                    <a:p>
                      <a:pPr marL="0" lvl="0" indent="0" algn="ctr" rtl="0">
                        <a:spcBef>
                          <a:spcPts val="0"/>
                        </a:spcBef>
                        <a:spcAft>
                          <a:spcPts val="0"/>
                        </a:spcAft>
                        <a:buNone/>
                      </a:pPr>
                      <a:r>
                        <a:rPr lang="en" sz="1200" b="1">
                          <a:solidFill>
                            <a:srgbClr val="8767C4"/>
                          </a:solidFill>
                          <a:latin typeface="Nunito"/>
                          <a:ea typeface="Nunito"/>
                          <a:cs typeface="Nunito"/>
                          <a:sym typeface="Nunito"/>
                        </a:rPr>
                        <a:t>EOWI</a:t>
                      </a:r>
                      <a:endParaRPr sz="1200" b="1">
                        <a:solidFill>
                          <a:srgbClr val="8767C4"/>
                        </a:solidFill>
                        <a:latin typeface="Nunito"/>
                        <a:ea typeface="Nunito"/>
                        <a:cs typeface="Nunito"/>
                        <a:sym typeface="Nunito"/>
                      </a:endParaRPr>
                    </a:p>
                    <a:p>
                      <a:pPr marL="0" lvl="0" indent="0" algn="ctr" rtl="0">
                        <a:spcBef>
                          <a:spcPts val="0"/>
                        </a:spcBef>
                        <a:spcAft>
                          <a:spcPts val="0"/>
                        </a:spcAft>
                        <a:buNone/>
                      </a:pPr>
                      <a:r>
                        <a:rPr lang="en" sz="1200" b="1">
                          <a:solidFill>
                            <a:srgbClr val="8767C4"/>
                          </a:solidFill>
                          <a:latin typeface="Nunito"/>
                          <a:ea typeface="Nunito"/>
                          <a:cs typeface="Nunito"/>
                          <a:sym typeface="Nunito"/>
                        </a:rPr>
                        <a:t>MC</a:t>
                      </a:r>
                      <a:endParaRPr sz="1200" b="1">
                        <a:solidFill>
                          <a:srgbClr val="8767C4"/>
                        </a:solidFill>
                        <a:latin typeface="Nunito"/>
                        <a:ea typeface="Nunito"/>
                        <a:cs typeface="Nunito"/>
                        <a:sym typeface="Nunito"/>
                      </a:endParaRPr>
                    </a:p>
                    <a:p>
                      <a:pPr marL="0" lvl="0" indent="0" algn="ctr" rtl="0">
                        <a:spcBef>
                          <a:spcPts val="0"/>
                        </a:spcBef>
                        <a:spcAft>
                          <a:spcPts val="0"/>
                        </a:spcAft>
                        <a:buNone/>
                      </a:pPr>
                      <a:r>
                        <a:rPr lang="en" sz="1200" b="1">
                          <a:solidFill>
                            <a:srgbClr val="8767C4"/>
                          </a:solidFill>
                          <a:latin typeface="Nunito"/>
                          <a:ea typeface="Nunito"/>
                          <a:cs typeface="Nunito"/>
                          <a:sym typeface="Nunito"/>
                        </a:rPr>
                        <a:t>ABC-ROM</a:t>
                      </a:r>
                      <a:endParaRPr sz="1200" b="1">
                        <a:solidFill>
                          <a:srgbClr val="8767C4"/>
                        </a:solidFill>
                        <a:latin typeface="Nunito"/>
                        <a:ea typeface="Nunito"/>
                        <a:cs typeface="Nunito"/>
                        <a:sym typeface="Nunito"/>
                      </a:endParaRPr>
                    </a:p>
                    <a:p>
                      <a:pPr marL="0" lvl="0" indent="0" algn="ctr" rtl="0">
                        <a:spcBef>
                          <a:spcPts val="0"/>
                        </a:spcBef>
                        <a:spcAft>
                          <a:spcPts val="0"/>
                        </a:spcAft>
                        <a:buNone/>
                      </a:pPr>
                      <a:r>
                        <a:rPr lang="en" sz="1200" b="1">
                          <a:solidFill>
                            <a:srgbClr val="8767C4"/>
                          </a:solidFill>
                          <a:latin typeface="Nunito"/>
                          <a:ea typeface="Nunito"/>
                          <a:cs typeface="Nunito"/>
                          <a:sym typeface="Nunito"/>
                        </a:rPr>
                        <a:t>SCP</a:t>
                      </a:r>
                      <a:endParaRPr sz="1200" b="1">
                        <a:solidFill>
                          <a:srgbClr val="8767C4"/>
                        </a:solidFill>
                        <a:latin typeface="Nunito"/>
                        <a:ea typeface="Nunito"/>
                        <a:cs typeface="Nunito"/>
                        <a:sym typeface="Nunito"/>
                      </a:endParaRPr>
                    </a:p>
                  </a:txBody>
                  <a:tcPr marL="63500" marR="63500" marT="63500" marB="63500" anchor="ctr"/>
                </a:tc>
                <a:tc>
                  <a:txBody>
                    <a:bodyPr/>
                    <a:lstStyle/>
                    <a:p>
                      <a:pPr marL="0" lvl="0" indent="0" algn="ctr" rtl="0">
                        <a:spcBef>
                          <a:spcPts val="0"/>
                        </a:spcBef>
                        <a:spcAft>
                          <a:spcPts val="0"/>
                        </a:spcAft>
                        <a:buNone/>
                      </a:pPr>
                      <a:r>
                        <a:rPr lang="en" sz="1200" b="1">
                          <a:solidFill>
                            <a:srgbClr val="8767C4"/>
                          </a:solidFill>
                          <a:latin typeface="Nunito"/>
                          <a:ea typeface="Nunito"/>
                          <a:cs typeface="Nunito"/>
                          <a:sym typeface="Nunito"/>
                        </a:rPr>
                        <a:t>ABC-ROM</a:t>
                      </a:r>
                      <a:endParaRPr sz="1200" b="1">
                        <a:solidFill>
                          <a:srgbClr val="8767C4"/>
                        </a:solidFill>
                        <a:latin typeface="Nunito"/>
                        <a:ea typeface="Nunito"/>
                        <a:cs typeface="Nunito"/>
                        <a:sym typeface="Nunito"/>
                      </a:endParaRPr>
                    </a:p>
                    <a:p>
                      <a:pPr marL="0" lvl="0" indent="0" algn="ctr" rtl="0">
                        <a:spcBef>
                          <a:spcPts val="0"/>
                        </a:spcBef>
                        <a:spcAft>
                          <a:spcPts val="0"/>
                        </a:spcAft>
                        <a:buNone/>
                      </a:pPr>
                      <a:r>
                        <a:rPr lang="en" sz="1200" b="1">
                          <a:solidFill>
                            <a:srgbClr val="8767C4"/>
                          </a:solidFill>
                          <a:latin typeface="Nunito"/>
                          <a:ea typeface="Nunito"/>
                          <a:cs typeface="Nunito"/>
                          <a:sym typeface="Nunito"/>
                        </a:rPr>
                        <a:t>SCP</a:t>
                      </a:r>
                      <a:endParaRPr sz="1200" b="1">
                        <a:solidFill>
                          <a:srgbClr val="8767C4"/>
                        </a:solidFill>
                        <a:latin typeface="Nunito"/>
                        <a:ea typeface="Nunito"/>
                        <a:cs typeface="Nunito"/>
                        <a:sym typeface="Nunito"/>
                      </a:endParaRPr>
                    </a:p>
                    <a:p>
                      <a:pPr marL="0" lvl="0" indent="0" algn="ctr" rtl="0">
                        <a:spcBef>
                          <a:spcPts val="0"/>
                        </a:spcBef>
                        <a:spcAft>
                          <a:spcPts val="0"/>
                        </a:spcAft>
                        <a:buNone/>
                      </a:pPr>
                      <a:r>
                        <a:rPr lang="en" sz="1200" b="1">
                          <a:solidFill>
                            <a:srgbClr val="FF0000"/>
                          </a:solidFill>
                          <a:latin typeface="Nunito"/>
                          <a:ea typeface="Nunito"/>
                          <a:cs typeface="Nunito"/>
                          <a:sym typeface="Nunito"/>
                        </a:rPr>
                        <a:t>EOWI</a:t>
                      </a:r>
                      <a:endParaRPr sz="1200" b="1">
                        <a:solidFill>
                          <a:srgbClr val="FF0000"/>
                        </a:solidFill>
                        <a:latin typeface="Nunito"/>
                        <a:ea typeface="Nunito"/>
                        <a:cs typeface="Nunito"/>
                        <a:sym typeface="Nunito"/>
                      </a:endParaRPr>
                    </a:p>
                    <a:p>
                      <a:pPr marL="0" lvl="0" indent="0" algn="ctr" rtl="0">
                        <a:spcBef>
                          <a:spcPts val="0"/>
                        </a:spcBef>
                        <a:spcAft>
                          <a:spcPts val="0"/>
                        </a:spcAft>
                        <a:buNone/>
                      </a:pPr>
                      <a:r>
                        <a:rPr lang="en" sz="1200" b="1">
                          <a:solidFill>
                            <a:srgbClr val="FF0000"/>
                          </a:solidFill>
                          <a:latin typeface="Nunito"/>
                          <a:ea typeface="Nunito"/>
                          <a:cs typeface="Nunito"/>
                          <a:sym typeface="Nunito"/>
                        </a:rPr>
                        <a:t>MC</a:t>
                      </a:r>
                      <a:endParaRPr sz="1200" b="1">
                        <a:solidFill>
                          <a:srgbClr val="FF0000"/>
                        </a:solidFill>
                        <a:latin typeface="Nunito"/>
                        <a:ea typeface="Nunito"/>
                        <a:cs typeface="Nunito"/>
                        <a:sym typeface="Nunito"/>
                      </a:endParaRPr>
                    </a:p>
                  </a:txBody>
                  <a:tcPr marL="63500" marR="63500" marT="63500" marB="63500" anchor="ctr"/>
                </a:tc>
                <a:tc>
                  <a:txBody>
                    <a:bodyPr/>
                    <a:lstStyle/>
                    <a:p>
                      <a:pPr marL="0" lvl="0" indent="0" algn="ctr" rtl="0">
                        <a:spcBef>
                          <a:spcPts val="0"/>
                        </a:spcBef>
                        <a:spcAft>
                          <a:spcPts val="0"/>
                        </a:spcAft>
                        <a:buNone/>
                      </a:pPr>
                      <a:r>
                        <a:rPr lang="en" sz="1200" b="1" dirty="0">
                          <a:solidFill>
                            <a:srgbClr val="8767C4"/>
                          </a:solidFill>
                          <a:latin typeface="Nunito"/>
                          <a:ea typeface="Nunito"/>
                          <a:cs typeface="Nunito"/>
                          <a:sym typeface="Nunito"/>
                        </a:rPr>
                        <a:t>SI</a:t>
                      </a:r>
                      <a:endParaRPr sz="1200" b="1" dirty="0">
                        <a:solidFill>
                          <a:srgbClr val="8767C4"/>
                        </a:solidFill>
                        <a:latin typeface="Nunito"/>
                        <a:ea typeface="Nunito"/>
                        <a:cs typeface="Nunito"/>
                        <a:sym typeface="Nunito"/>
                      </a:endParaRPr>
                    </a:p>
                    <a:p>
                      <a:pPr marL="0" lvl="0" indent="0" algn="ctr" rtl="0">
                        <a:spcBef>
                          <a:spcPts val="0"/>
                        </a:spcBef>
                        <a:spcAft>
                          <a:spcPts val="0"/>
                        </a:spcAft>
                        <a:buNone/>
                      </a:pPr>
                      <a:r>
                        <a:rPr lang="en" sz="1200" b="1" dirty="0">
                          <a:solidFill>
                            <a:srgbClr val="FF0000"/>
                          </a:solidFill>
                          <a:latin typeface="Nunito"/>
                          <a:ea typeface="Nunito"/>
                          <a:cs typeface="Nunito"/>
                          <a:sym typeface="Nunito"/>
                        </a:rPr>
                        <a:t>TSens</a:t>
                      </a:r>
                      <a:endParaRPr sz="1200" b="1" dirty="0">
                        <a:solidFill>
                          <a:srgbClr val="FF0000"/>
                        </a:solidFill>
                        <a:latin typeface="Nunito"/>
                        <a:ea typeface="Nunito"/>
                        <a:cs typeface="Nunito"/>
                        <a:sym typeface="Nunito"/>
                      </a:endParaRPr>
                    </a:p>
                    <a:p>
                      <a:pPr marL="0" lvl="0" indent="0" algn="ctr" rtl="0">
                        <a:spcBef>
                          <a:spcPts val="0"/>
                        </a:spcBef>
                        <a:spcAft>
                          <a:spcPts val="0"/>
                        </a:spcAft>
                        <a:buNone/>
                      </a:pPr>
                      <a:r>
                        <a:rPr lang="en" sz="1200" b="1" dirty="0">
                          <a:solidFill>
                            <a:srgbClr val="FF0000"/>
                          </a:solidFill>
                          <a:latin typeface="Nunito"/>
                          <a:ea typeface="Nunito"/>
                          <a:cs typeface="Nunito"/>
                          <a:sym typeface="Nunito"/>
                        </a:rPr>
                        <a:t>SSB</a:t>
                      </a:r>
                      <a:endParaRPr sz="1200" b="1" dirty="0">
                        <a:solidFill>
                          <a:srgbClr val="FF0000"/>
                        </a:solidFill>
                        <a:latin typeface="Nunito"/>
                        <a:ea typeface="Nunito"/>
                        <a:cs typeface="Nunito"/>
                        <a:sym typeface="Nunito"/>
                      </a:endParaRPr>
                    </a:p>
                    <a:p>
                      <a:pPr marL="0" lvl="0" indent="0" algn="ctr" rtl="0">
                        <a:spcBef>
                          <a:spcPts val="0"/>
                        </a:spcBef>
                        <a:spcAft>
                          <a:spcPts val="0"/>
                        </a:spcAft>
                        <a:buNone/>
                      </a:pPr>
                      <a:r>
                        <a:rPr lang="en" sz="1200" b="1" dirty="0">
                          <a:solidFill>
                            <a:srgbClr val="FF0000"/>
                          </a:solidFill>
                          <a:latin typeface="Nunito"/>
                          <a:ea typeface="Nunito"/>
                          <a:cs typeface="Nunito"/>
                          <a:sym typeface="Nunito"/>
                        </a:rPr>
                        <a:t>SBL</a:t>
                      </a:r>
                      <a:endParaRPr sz="1200" b="1" dirty="0">
                        <a:solidFill>
                          <a:srgbClr val="FF0000"/>
                        </a:solidFill>
                        <a:latin typeface="Nunito"/>
                        <a:ea typeface="Nunito"/>
                        <a:cs typeface="Nunito"/>
                        <a:sym typeface="Nunito"/>
                      </a:endParaRPr>
                    </a:p>
                  </a:txBody>
                  <a:tcPr marL="63500" marR="63500" marT="63500" marB="63500" anchor="ctr"/>
                </a:tc>
                <a:extLst>
                  <a:ext uri="{0D108BD9-81ED-4DB2-BD59-A6C34878D82A}">
                    <a16:rowId xmlns:a16="http://schemas.microsoft.com/office/drawing/2014/main" val="10004"/>
                  </a:ext>
                </a:extLst>
              </a:tr>
              <a:tr h="295575">
                <a:tc>
                  <a:txBody>
                    <a:bodyPr/>
                    <a:lstStyle/>
                    <a:p>
                      <a:pPr marL="0" lvl="0" indent="0" algn="ctr" rtl="0">
                        <a:spcBef>
                          <a:spcPts val="0"/>
                        </a:spcBef>
                        <a:spcAft>
                          <a:spcPts val="0"/>
                        </a:spcAft>
                        <a:buNone/>
                      </a:pPr>
                      <a:r>
                        <a:rPr lang="en" sz="1200" b="1">
                          <a:latin typeface="Nunito"/>
                          <a:ea typeface="Nunito"/>
                          <a:cs typeface="Nunito"/>
                          <a:sym typeface="Nunito"/>
                        </a:rPr>
                        <a:t>3/27</a:t>
                      </a:r>
                      <a:endParaRPr sz="1200" b="1">
                        <a:latin typeface="Nunito"/>
                        <a:ea typeface="Nunito"/>
                        <a:cs typeface="Nunito"/>
                        <a:sym typeface="Nunito"/>
                      </a:endParaRPr>
                    </a:p>
                  </a:txBody>
                  <a:tcPr marL="63500" marR="63500" marT="63500" marB="63500" anchor="ctr"/>
                </a:tc>
                <a:tc gridSpan="3">
                  <a:txBody>
                    <a:bodyPr/>
                    <a:lstStyle/>
                    <a:p>
                      <a:pPr marL="0" lvl="0" indent="0" algn="ctr" rtl="0">
                        <a:spcBef>
                          <a:spcPts val="0"/>
                        </a:spcBef>
                        <a:spcAft>
                          <a:spcPts val="0"/>
                        </a:spcAft>
                        <a:buNone/>
                      </a:pPr>
                      <a:r>
                        <a:rPr lang="en" sz="1200" b="1">
                          <a:latin typeface="Nunito"/>
                          <a:ea typeface="Nunito"/>
                          <a:cs typeface="Nunito"/>
                          <a:sym typeface="Nunito"/>
                        </a:rPr>
                        <a:t>SPRING BREAK</a:t>
                      </a:r>
                      <a:endParaRPr sz="1200" b="1">
                        <a:latin typeface="Nunito"/>
                        <a:ea typeface="Nunito"/>
                        <a:cs typeface="Nunito"/>
                        <a:sym typeface="Nunito"/>
                      </a:endParaRPr>
                    </a:p>
                  </a:txBody>
                  <a:tcPr marL="63500" marR="63500" marT="63500" marB="63500" anchor="ctr">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465350">
                <a:tc>
                  <a:txBody>
                    <a:bodyPr/>
                    <a:lstStyle/>
                    <a:p>
                      <a:pPr marL="0" lvl="0" indent="0" algn="ctr" rtl="0">
                        <a:spcBef>
                          <a:spcPts val="0"/>
                        </a:spcBef>
                        <a:spcAft>
                          <a:spcPts val="0"/>
                        </a:spcAft>
                        <a:buNone/>
                      </a:pPr>
                      <a:r>
                        <a:rPr lang="en" sz="1200" b="1">
                          <a:latin typeface="Nunito"/>
                          <a:ea typeface="Nunito"/>
                          <a:cs typeface="Nunito"/>
                          <a:sym typeface="Nunito"/>
                        </a:rPr>
                        <a:t>4/3</a:t>
                      </a:r>
                      <a:endParaRPr sz="1200" b="1">
                        <a:latin typeface="Nunito"/>
                        <a:ea typeface="Nunito"/>
                        <a:cs typeface="Nunito"/>
                        <a:sym typeface="Nunito"/>
                      </a:endParaRPr>
                    </a:p>
                  </a:txBody>
                  <a:tcPr marL="63500" marR="63500" marT="63500" marB="63500" anchor="ctr"/>
                </a:tc>
                <a:tc>
                  <a:txBody>
                    <a:bodyPr/>
                    <a:lstStyle/>
                    <a:p>
                      <a:pPr marL="0" lvl="0" indent="0" algn="ctr" rtl="0">
                        <a:spcBef>
                          <a:spcPts val="0"/>
                        </a:spcBef>
                        <a:spcAft>
                          <a:spcPts val="0"/>
                        </a:spcAft>
                        <a:buNone/>
                      </a:pPr>
                      <a:r>
                        <a:rPr lang="en" sz="1200" b="1">
                          <a:solidFill>
                            <a:srgbClr val="FF0000"/>
                          </a:solidFill>
                          <a:latin typeface="Nunito"/>
                          <a:ea typeface="Nunito"/>
                          <a:cs typeface="Nunito"/>
                          <a:sym typeface="Nunito"/>
                        </a:rPr>
                        <a:t>ABC-ROM</a:t>
                      </a:r>
                      <a:endParaRPr sz="1200" b="1">
                        <a:solidFill>
                          <a:srgbClr val="FF0000"/>
                        </a:solidFill>
                        <a:latin typeface="Nunito"/>
                        <a:ea typeface="Nunito"/>
                        <a:cs typeface="Nunito"/>
                        <a:sym typeface="Nunito"/>
                      </a:endParaRPr>
                    </a:p>
                    <a:p>
                      <a:pPr marL="0" lvl="0" indent="0" algn="ctr" rtl="0">
                        <a:spcBef>
                          <a:spcPts val="0"/>
                        </a:spcBef>
                        <a:spcAft>
                          <a:spcPts val="0"/>
                        </a:spcAft>
                        <a:buNone/>
                      </a:pPr>
                      <a:r>
                        <a:rPr lang="en" sz="1200" b="1">
                          <a:solidFill>
                            <a:srgbClr val="FF0000"/>
                          </a:solidFill>
                          <a:latin typeface="Nunito"/>
                          <a:ea typeface="Nunito"/>
                          <a:cs typeface="Nunito"/>
                          <a:sym typeface="Nunito"/>
                        </a:rPr>
                        <a:t>SCP</a:t>
                      </a:r>
                      <a:endParaRPr sz="1200" b="1">
                        <a:solidFill>
                          <a:srgbClr val="FF0000"/>
                        </a:solidFill>
                        <a:latin typeface="Nunito"/>
                        <a:ea typeface="Nunito"/>
                        <a:cs typeface="Nunito"/>
                        <a:sym typeface="Nunito"/>
                      </a:endParaRPr>
                    </a:p>
                    <a:p>
                      <a:pPr marL="0" lvl="0" indent="0" algn="ctr" rtl="0">
                        <a:spcBef>
                          <a:spcPts val="0"/>
                        </a:spcBef>
                        <a:spcAft>
                          <a:spcPts val="0"/>
                        </a:spcAft>
                        <a:buNone/>
                      </a:pPr>
                      <a:r>
                        <a:rPr lang="en" sz="1200" b="1">
                          <a:solidFill>
                            <a:srgbClr val="FF0000"/>
                          </a:solidFill>
                          <a:latin typeface="Nunito"/>
                          <a:ea typeface="Nunito"/>
                          <a:cs typeface="Nunito"/>
                          <a:sym typeface="Nunito"/>
                        </a:rPr>
                        <a:t>SI</a:t>
                      </a:r>
                      <a:endParaRPr sz="1200" b="1">
                        <a:solidFill>
                          <a:srgbClr val="FF0000"/>
                        </a:solidFill>
                        <a:latin typeface="Nunito"/>
                        <a:ea typeface="Nunito"/>
                        <a:cs typeface="Nunito"/>
                        <a:sym typeface="Nunito"/>
                      </a:endParaRPr>
                    </a:p>
                  </a:txBody>
                  <a:tcPr marL="63500" marR="63500" marT="63500" marB="63500" anchor="ctr"/>
                </a:tc>
                <a:tc>
                  <a:txBody>
                    <a:bodyPr/>
                    <a:lstStyle/>
                    <a:p>
                      <a:pPr marL="0" lvl="0" indent="0" algn="ctr" rtl="0">
                        <a:spcBef>
                          <a:spcPts val="0"/>
                        </a:spcBef>
                        <a:spcAft>
                          <a:spcPts val="0"/>
                        </a:spcAft>
                        <a:buNone/>
                      </a:pPr>
                      <a:r>
                        <a:rPr lang="en" sz="1200" b="1">
                          <a:solidFill>
                            <a:srgbClr val="8767C4"/>
                          </a:solidFill>
                          <a:latin typeface="Nunito"/>
                          <a:ea typeface="Nunito"/>
                          <a:cs typeface="Nunito"/>
                          <a:sym typeface="Nunito"/>
                        </a:rPr>
                        <a:t>FST</a:t>
                      </a:r>
                      <a:endParaRPr sz="1200" b="1">
                        <a:solidFill>
                          <a:srgbClr val="8767C4"/>
                        </a:solidFill>
                        <a:latin typeface="Nunito"/>
                        <a:ea typeface="Nunito"/>
                        <a:cs typeface="Nunito"/>
                        <a:sym typeface="Nunito"/>
                      </a:endParaRPr>
                    </a:p>
                  </a:txBody>
                  <a:tcPr marL="63500" marR="63500" marT="63500" marB="63500" anchor="ctr"/>
                </a:tc>
                <a:tc>
                  <a:txBody>
                    <a:bodyPr/>
                    <a:lstStyle/>
                    <a:p>
                      <a:pPr marL="0" lvl="0" indent="0" algn="ctr" rtl="0">
                        <a:spcBef>
                          <a:spcPts val="0"/>
                        </a:spcBef>
                        <a:spcAft>
                          <a:spcPts val="0"/>
                        </a:spcAft>
                        <a:buNone/>
                      </a:pPr>
                      <a:endParaRPr sz="1200">
                        <a:latin typeface="Nunito"/>
                        <a:ea typeface="Nunito"/>
                        <a:cs typeface="Nunito"/>
                        <a:sym typeface="Nunito"/>
                      </a:endParaRPr>
                    </a:p>
                  </a:txBody>
                  <a:tcPr marL="63500" marR="63500" marT="63500" marB="63500" anchor="ctr"/>
                </a:tc>
                <a:extLst>
                  <a:ext uri="{0D108BD9-81ED-4DB2-BD59-A6C34878D82A}">
                    <a16:rowId xmlns:a16="http://schemas.microsoft.com/office/drawing/2014/main" val="10006"/>
                  </a:ext>
                </a:extLst>
              </a:tr>
              <a:tr h="0">
                <a:tc>
                  <a:txBody>
                    <a:bodyPr/>
                    <a:lstStyle/>
                    <a:p>
                      <a:pPr marL="0" lvl="0" indent="0" algn="ctr" rtl="0">
                        <a:spcBef>
                          <a:spcPts val="0"/>
                        </a:spcBef>
                        <a:spcAft>
                          <a:spcPts val="0"/>
                        </a:spcAft>
                        <a:buNone/>
                      </a:pPr>
                      <a:r>
                        <a:rPr lang="en" sz="1200" b="1">
                          <a:latin typeface="Nunito"/>
                          <a:ea typeface="Nunito"/>
                          <a:cs typeface="Nunito"/>
                          <a:sym typeface="Nunito"/>
                        </a:rPr>
                        <a:t>4/10</a:t>
                      </a:r>
                      <a:endParaRPr sz="1200" b="1">
                        <a:latin typeface="Nunito"/>
                        <a:ea typeface="Nunito"/>
                        <a:cs typeface="Nunito"/>
                        <a:sym typeface="Nunito"/>
                      </a:endParaRPr>
                    </a:p>
                  </a:txBody>
                  <a:tcPr marL="63500" marR="63500" marT="63500" marB="63500" anchor="ctr"/>
                </a:tc>
                <a:tc>
                  <a:txBody>
                    <a:bodyPr/>
                    <a:lstStyle/>
                    <a:p>
                      <a:pPr marL="0" lvl="0" indent="0" algn="ctr" rtl="0">
                        <a:spcBef>
                          <a:spcPts val="0"/>
                        </a:spcBef>
                        <a:spcAft>
                          <a:spcPts val="0"/>
                        </a:spcAft>
                        <a:buNone/>
                      </a:pPr>
                      <a:r>
                        <a:rPr lang="en" sz="1200" b="1">
                          <a:solidFill>
                            <a:srgbClr val="8767C4"/>
                          </a:solidFill>
                          <a:latin typeface="Nunito"/>
                          <a:ea typeface="Nunito"/>
                          <a:cs typeface="Nunito"/>
                          <a:sym typeface="Nunito"/>
                        </a:rPr>
                        <a:t>FST</a:t>
                      </a:r>
                      <a:endParaRPr sz="1200" b="1">
                        <a:solidFill>
                          <a:srgbClr val="8767C4"/>
                        </a:solidFill>
                        <a:latin typeface="Nunito"/>
                        <a:ea typeface="Nunito"/>
                        <a:cs typeface="Nunito"/>
                        <a:sym typeface="Nunito"/>
                      </a:endParaRPr>
                    </a:p>
                  </a:txBody>
                  <a:tcPr marL="63500" marR="63500" marT="63500" marB="63500" anchor="ctr"/>
                </a:tc>
                <a:tc>
                  <a:txBody>
                    <a:bodyPr/>
                    <a:lstStyle/>
                    <a:p>
                      <a:pPr marL="0" lvl="0" indent="0" algn="ctr" rtl="0">
                        <a:spcBef>
                          <a:spcPts val="0"/>
                        </a:spcBef>
                        <a:spcAft>
                          <a:spcPts val="0"/>
                        </a:spcAft>
                        <a:buNone/>
                      </a:pPr>
                      <a:r>
                        <a:rPr lang="en" sz="1200" b="1">
                          <a:solidFill>
                            <a:srgbClr val="8767C4"/>
                          </a:solidFill>
                          <a:latin typeface="Nunito"/>
                          <a:ea typeface="Nunito"/>
                          <a:cs typeface="Nunito"/>
                          <a:sym typeface="Nunito"/>
                        </a:rPr>
                        <a:t>FST</a:t>
                      </a:r>
                      <a:endParaRPr sz="1200" b="1">
                        <a:solidFill>
                          <a:srgbClr val="8767C4"/>
                        </a:solidFill>
                        <a:latin typeface="Nunito"/>
                        <a:ea typeface="Nunito"/>
                        <a:cs typeface="Nunito"/>
                        <a:sym typeface="Nunito"/>
                      </a:endParaRPr>
                    </a:p>
                  </a:txBody>
                  <a:tcPr marL="63500" marR="63500" marT="63500" marB="63500" anchor="ctr"/>
                </a:tc>
                <a:tc>
                  <a:txBody>
                    <a:bodyPr/>
                    <a:lstStyle/>
                    <a:p>
                      <a:pPr marL="0" lvl="0" indent="0" algn="ctr" rtl="0">
                        <a:spcBef>
                          <a:spcPts val="0"/>
                        </a:spcBef>
                        <a:spcAft>
                          <a:spcPts val="0"/>
                        </a:spcAft>
                        <a:buNone/>
                      </a:pPr>
                      <a:endParaRPr sz="1200">
                        <a:latin typeface="Nunito"/>
                        <a:ea typeface="Nunito"/>
                        <a:cs typeface="Nunito"/>
                        <a:sym typeface="Nunito"/>
                      </a:endParaRPr>
                    </a:p>
                  </a:txBody>
                  <a:tcPr marL="63500" marR="63500" marT="63500" marB="63500" anchor="ctr"/>
                </a:tc>
                <a:extLst>
                  <a:ext uri="{0D108BD9-81ED-4DB2-BD59-A6C34878D82A}">
                    <a16:rowId xmlns:a16="http://schemas.microsoft.com/office/drawing/2014/main" val="10007"/>
                  </a:ext>
                </a:extLst>
              </a:tr>
              <a:tr h="0">
                <a:tc>
                  <a:txBody>
                    <a:bodyPr/>
                    <a:lstStyle/>
                    <a:p>
                      <a:pPr marL="0" lvl="0" indent="0" algn="ctr" rtl="0">
                        <a:spcBef>
                          <a:spcPts val="0"/>
                        </a:spcBef>
                        <a:spcAft>
                          <a:spcPts val="0"/>
                        </a:spcAft>
                        <a:buNone/>
                      </a:pPr>
                      <a:r>
                        <a:rPr lang="en" sz="1200" b="1">
                          <a:latin typeface="Nunito"/>
                          <a:ea typeface="Nunito"/>
                          <a:cs typeface="Nunito"/>
                          <a:sym typeface="Nunito"/>
                        </a:rPr>
                        <a:t>4/17</a:t>
                      </a:r>
                      <a:endParaRPr sz="1200" b="1">
                        <a:latin typeface="Nunito"/>
                        <a:ea typeface="Nunito"/>
                        <a:cs typeface="Nunito"/>
                        <a:sym typeface="Nunito"/>
                      </a:endParaRPr>
                    </a:p>
                  </a:txBody>
                  <a:tcPr marL="63500" marR="63500" marT="63500" marB="63500" anchor="ctr"/>
                </a:tc>
                <a:tc>
                  <a:txBody>
                    <a:bodyPr/>
                    <a:lstStyle/>
                    <a:p>
                      <a:pPr marL="0" lvl="0" indent="0" algn="ctr" rtl="0">
                        <a:spcBef>
                          <a:spcPts val="0"/>
                        </a:spcBef>
                        <a:spcAft>
                          <a:spcPts val="0"/>
                        </a:spcAft>
                        <a:buNone/>
                      </a:pPr>
                      <a:r>
                        <a:rPr lang="en" sz="1200" b="1">
                          <a:solidFill>
                            <a:srgbClr val="8767C4"/>
                          </a:solidFill>
                          <a:latin typeface="Nunito"/>
                          <a:ea typeface="Nunito"/>
                          <a:cs typeface="Nunito"/>
                          <a:sym typeface="Nunito"/>
                        </a:rPr>
                        <a:t>FST</a:t>
                      </a:r>
                      <a:endParaRPr sz="1200" b="1">
                        <a:solidFill>
                          <a:srgbClr val="8767C4"/>
                        </a:solidFill>
                        <a:latin typeface="Nunito"/>
                        <a:ea typeface="Nunito"/>
                        <a:cs typeface="Nunito"/>
                        <a:sym typeface="Nunito"/>
                      </a:endParaRPr>
                    </a:p>
                  </a:txBody>
                  <a:tcPr marL="63500" marR="63500" marT="63500" marB="63500" anchor="ctr"/>
                </a:tc>
                <a:tc>
                  <a:txBody>
                    <a:bodyPr/>
                    <a:lstStyle/>
                    <a:p>
                      <a:pPr marL="0" lvl="0" indent="0" algn="ctr" rtl="0">
                        <a:spcBef>
                          <a:spcPts val="0"/>
                        </a:spcBef>
                        <a:spcAft>
                          <a:spcPts val="0"/>
                        </a:spcAft>
                        <a:buNone/>
                      </a:pPr>
                      <a:r>
                        <a:rPr lang="en" sz="1200" b="1">
                          <a:solidFill>
                            <a:srgbClr val="FF0000"/>
                          </a:solidFill>
                          <a:latin typeface="Nunito"/>
                          <a:ea typeface="Nunito"/>
                          <a:cs typeface="Nunito"/>
                          <a:sym typeface="Nunito"/>
                        </a:rPr>
                        <a:t>FST</a:t>
                      </a:r>
                      <a:endParaRPr sz="1200" b="1">
                        <a:solidFill>
                          <a:srgbClr val="FF0000"/>
                        </a:solidFill>
                        <a:latin typeface="Nunito"/>
                        <a:ea typeface="Nunito"/>
                        <a:cs typeface="Nunito"/>
                        <a:sym typeface="Nunito"/>
                      </a:endParaRPr>
                    </a:p>
                  </a:txBody>
                  <a:tcPr marL="63500" marR="63500" marT="63500" marB="63500" anchor="ctr"/>
                </a:tc>
                <a:tc>
                  <a:txBody>
                    <a:bodyPr/>
                    <a:lstStyle/>
                    <a:p>
                      <a:pPr marL="0" lvl="0" indent="0" algn="ctr" rtl="0">
                        <a:spcBef>
                          <a:spcPts val="0"/>
                        </a:spcBef>
                        <a:spcAft>
                          <a:spcPts val="0"/>
                        </a:spcAft>
                        <a:buNone/>
                      </a:pPr>
                      <a:r>
                        <a:rPr lang="en" sz="1200" b="1" dirty="0">
                          <a:latin typeface="Nunito"/>
                          <a:ea typeface="Nunito"/>
                          <a:cs typeface="Nunito"/>
                          <a:sym typeface="Nunito"/>
                        </a:rPr>
                        <a:t>SYMPOSIUM!</a:t>
                      </a:r>
                      <a:endParaRPr sz="1200" b="1" dirty="0">
                        <a:latin typeface="Nunito"/>
                        <a:ea typeface="Nunito"/>
                        <a:cs typeface="Nunito"/>
                        <a:sym typeface="Nunito"/>
                      </a:endParaRPr>
                    </a:p>
                  </a:txBody>
                  <a:tcPr marL="63500" marR="63500" marT="63500" marB="63500" anchor="ctr"/>
                </a:tc>
                <a:extLst>
                  <a:ext uri="{0D108BD9-81ED-4DB2-BD59-A6C34878D82A}">
                    <a16:rowId xmlns:a16="http://schemas.microsoft.com/office/drawing/2014/main" val="10008"/>
                  </a:ext>
                </a:extLst>
              </a:tr>
            </a:tbl>
          </a:graphicData>
        </a:graphic>
      </p:graphicFrame>
      <p:sp>
        <p:nvSpPr>
          <p:cNvPr id="633" name="Google Shape;633;p68"/>
          <p:cNvSpPr txBox="1"/>
          <p:nvPr/>
        </p:nvSpPr>
        <p:spPr>
          <a:xfrm>
            <a:off x="261675" y="1206100"/>
            <a:ext cx="2377200" cy="714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600" b="1">
                <a:solidFill>
                  <a:srgbClr val="8767C4"/>
                </a:solidFill>
                <a:latin typeface="Nunito"/>
                <a:ea typeface="Nunito"/>
                <a:cs typeface="Nunito"/>
                <a:sym typeface="Nunito"/>
              </a:rPr>
              <a:t>TEST</a:t>
            </a:r>
            <a:endParaRPr sz="1600" b="1">
              <a:solidFill>
                <a:srgbClr val="8767C4"/>
              </a:solidFill>
              <a:latin typeface="Nunito"/>
              <a:ea typeface="Nunito"/>
              <a:cs typeface="Nunito"/>
              <a:sym typeface="Nunito"/>
            </a:endParaRPr>
          </a:p>
          <a:p>
            <a:pPr marL="0" lvl="0" indent="0" algn="ctr" rtl="0">
              <a:lnSpc>
                <a:spcPct val="115000"/>
              </a:lnSpc>
              <a:spcBef>
                <a:spcPts val="0"/>
              </a:spcBef>
              <a:spcAft>
                <a:spcPts val="0"/>
              </a:spcAft>
              <a:buNone/>
            </a:pPr>
            <a:r>
              <a:rPr lang="en" sz="1600" b="1">
                <a:solidFill>
                  <a:srgbClr val="FF0000"/>
                </a:solidFill>
                <a:latin typeface="Nunito"/>
                <a:ea typeface="Nunito"/>
                <a:cs typeface="Nunito"/>
                <a:sym typeface="Nunito"/>
              </a:rPr>
              <a:t>DEADLINE</a:t>
            </a:r>
            <a:endParaRPr sz="1600" b="1">
              <a:solidFill>
                <a:srgbClr val="FF0000"/>
              </a:solidFill>
              <a:latin typeface="Nunito"/>
              <a:ea typeface="Nunito"/>
              <a:cs typeface="Nunito"/>
              <a:sym typeface="Nunito"/>
            </a:endParaRPr>
          </a:p>
        </p:txBody>
      </p:sp>
      <p:sp>
        <p:nvSpPr>
          <p:cNvPr id="634" name="Google Shape;634;p68"/>
          <p:cNvSpPr txBox="1"/>
          <p:nvPr/>
        </p:nvSpPr>
        <p:spPr>
          <a:xfrm>
            <a:off x="108675" y="1943175"/>
            <a:ext cx="2683200" cy="255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latin typeface="Nunito"/>
                <a:ea typeface="Nunito"/>
                <a:cs typeface="Nunito"/>
                <a:sym typeface="Nunito"/>
              </a:rPr>
              <a:t>OPT</a:t>
            </a:r>
            <a:r>
              <a:rPr lang="en" sz="1100">
                <a:latin typeface="Nunito"/>
                <a:ea typeface="Nunito"/>
                <a:cs typeface="Nunito"/>
                <a:sym typeface="Nunito"/>
              </a:rPr>
              <a:t> = Object Pairing and Tracking</a:t>
            </a:r>
            <a:endParaRPr sz="1100">
              <a:latin typeface="Nunito"/>
              <a:ea typeface="Nunito"/>
              <a:cs typeface="Nunito"/>
              <a:sym typeface="Nunito"/>
            </a:endParaRPr>
          </a:p>
          <a:p>
            <a:pPr marL="0" lvl="0" indent="0" algn="l" rtl="0">
              <a:spcBef>
                <a:spcPts val="0"/>
              </a:spcBef>
              <a:spcAft>
                <a:spcPts val="0"/>
              </a:spcAft>
              <a:buNone/>
            </a:pPr>
            <a:r>
              <a:rPr lang="en" sz="1100" b="1">
                <a:latin typeface="Nunito"/>
                <a:ea typeface="Nunito"/>
                <a:cs typeface="Nunito"/>
                <a:sym typeface="Nunito"/>
              </a:rPr>
              <a:t>ENV</a:t>
            </a:r>
            <a:r>
              <a:rPr lang="en" sz="1100">
                <a:latin typeface="Nunito"/>
                <a:ea typeface="Nunito"/>
                <a:cs typeface="Nunito"/>
                <a:sym typeface="Nunito"/>
              </a:rPr>
              <a:t> = Environmental Realism</a:t>
            </a:r>
            <a:endParaRPr sz="1100">
              <a:latin typeface="Nunito"/>
              <a:ea typeface="Nunito"/>
              <a:cs typeface="Nunito"/>
              <a:sym typeface="Nunito"/>
            </a:endParaRPr>
          </a:p>
          <a:p>
            <a:pPr marL="0" lvl="0" indent="0" algn="l" rtl="0">
              <a:spcBef>
                <a:spcPts val="0"/>
              </a:spcBef>
              <a:spcAft>
                <a:spcPts val="0"/>
              </a:spcAft>
              <a:buNone/>
            </a:pPr>
            <a:r>
              <a:rPr lang="en" sz="1100" b="1">
                <a:latin typeface="Nunito"/>
                <a:ea typeface="Nunito"/>
                <a:cs typeface="Nunito"/>
                <a:sym typeface="Nunito"/>
              </a:rPr>
              <a:t>HUD </a:t>
            </a:r>
            <a:r>
              <a:rPr lang="en" sz="1100">
                <a:latin typeface="Nunito"/>
                <a:ea typeface="Nunito"/>
                <a:cs typeface="Nunito"/>
                <a:sym typeface="Nunito"/>
              </a:rPr>
              <a:t>= Heads-Up Display</a:t>
            </a:r>
            <a:endParaRPr sz="1100">
              <a:latin typeface="Nunito"/>
              <a:ea typeface="Nunito"/>
              <a:cs typeface="Nunito"/>
              <a:sym typeface="Nunito"/>
            </a:endParaRPr>
          </a:p>
          <a:p>
            <a:pPr marL="0" lvl="0" indent="0" algn="l" rtl="0">
              <a:spcBef>
                <a:spcPts val="0"/>
              </a:spcBef>
              <a:spcAft>
                <a:spcPts val="0"/>
              </a:spcAft>
              <a:buNone/>
            </a:pPr>
            <a:r>
              <a:rPr lang="en" sz="1100" b="1">
                <a:latin typeface="Nunito"/>
                <a:ea typeface="Nunito"/>
                <a:cs typeface="Nunito"/>
                <a:sym typeface="Nunito"/>
              </a:rPr>
              <a:t>HRI </a:t>
            </a:r>
            <a:r>
              <a:rPr lang="en" sz="1100">
                <a:latin typeface="Nunito"/>
                <a:ea typeface="Nunito"/>
                <a:cs typeface="Nunito"/>
                <a:sym typeface="Nunito"/>
              </a:rPr>
              <a:t>= Hybrid Reality Integration</a:t>
            </a:r>
            <a:endParaRPr sz="1100">
              <a:latin typeface="Nunito"/>
              <a:ea typeface="Nunito"/>
              <a:cs typeface="Nunito"/>
              <a:sym typeface="Nunito"/>
            </a:endParaRPr>
          </a:p>
          <a:p>
            <a:pPr marL="0" lvl="0" indent="0" algn="l" rtl="0">
              <a:spcBef>
                <a:spcPts val="0"/>
              </a:spcBef>
              <a:spcAft>
                <a:spcPts val="0"/>
              </a:spcAft>
              <a:buNone/>
            </a:pPr>
            <a:r>
              <a:rPr lang="en" sz="1100" b="1">
                <a:latin typeface="Nunito"/>
                <a:ea typeface="Nunito"/>
                <a:cs typeface="Nunito"/>
                <a:sym typeface="Nunito"/>
              </a:rPr>
              <a:t>SSB </a:t>
            </a:r>
            <a:r>
              <a:rPr lang="en" sz="1100">
                <a:latin typeface="Nunito"/>
                <a:ea typeface="Nunito"/>
                <a:cs typeface="Nunito"/>
                <a:sym typeface="Nunito"/>
              </a:rPr>
              <a:t>= Simulation Space Boundary</a:t>
            </a:r>
            <a:endParaRPr sz="1100">
              <a:latin typeface="Nunito"/>
              <a:ea typeface="Nunito"/>
              <a:cs typeface="Nunito"/>
              <a:sym typeface="Nunito"/>
            </a:endParaRPr>
          </a:p>
          <a:p>
            <a:pPr marL="0" lvl="0" indent="0" algn="l" rtl="0">
              <a:spcBef>
                <a:spcPts val="0"/>
              </a:spcBef>
              <a:spcAft>
                <a:spcPts val="0"/>
              </a:spcAft>
              <a:buNone/>
            </a:pPr>
            <a:r>
              <a:rPr lang="en" sz="1100" b="1">
                <a:latin typeface="Nunito"/>
                <a:ea typeface="Nunito"/>
                <a:cs typeface="Nunito"/>
                <a:sym typeface="Nunito"/>
              </a:rPr>
              <a:t>SBL </a:t>
            </a:r>
            <a:r>
              <a:rPr lang="en" sz="1100">
                <a:latin typeface="Nunito"/>
                <a:ea typeface="Nunito"/>
                <a:cs typeface="Nunito"/>
                <a:sym typeface="Nunito"/>
              </a:rPr>
              <a:t>= System Battery Life</a:t>
            </a:r>
            <a:endParaRPr sz="1100">
              <a:latin typeface="Nunito"/>
              <a:ea typeface="Nunito"/>
              <a:cs typeface="Nunito"/>
              <a:sym typeface="Nunito"/>
            </a:endParaRPr>
          </a:p>
          <a:p>
            <a:pPr marL="0" lvl="0" indent="0" algn="l" rtl="0">
              <a:spcBef>
                <a:spcPts val="0"/>
              </a:spcBef>
              <a:spcAft>
                <a:spcPts val="0"/>
              </a:spcAft>
              <a:buNone/>
            </a:pPr>
            <a:r>
              <a:rPr lang="en" sz="1100" b="1">
                <a:latin typeface="Nunito"/>
                <a:ea typeface="Nunito"/>
                <a:cs typeface="Nunito"/>
                <a:sym typeface="Nunito"/>
              </a:rPr>
              <a:t>TSens </a:t>
            </a:r>
            <a:r>
              <a:rPr lang="en" sz="1100">
                <a:latin typeface="Nunito"/>
                <a:ea typeface="Nunito"/>
                <a:cs typeface="Nunito"/>
                <a:sym typeface="Nunito"/>
              </a:rPr>
              <a:t>= Tracker Sensitivity</a:t>
            </a:r>
            <a:endParaRPr sz="1100">
              <a:latin typeface="Nunito"/>
              <a:ea typeface="Nunito"/>
              <a:cs typeface="Nunito"/>
              <a:sym typeface="Nunito"/>
            </a:endParaRPr>
          </a:p>
          <a:p>
            <a:pPr marL="0" lvl="0" indent="0" algn="l" rtl="0">
              <a:spcBef>
                <a:spcPts val="0"/>
              </a:spcBef>
              <a:spcAft>
                <a:spcPts val="0"/>
              </a:spcAft>
              <a:buNone/>
            </a:pPr>
            <a:r>
              <a:rPr lang="en" sz="1100" b="1">
                <a:latin typeface="Nunito"/>
                <a:ea typeface="Nunito"/>
                <a:cs typeface="Nunito"/>
                <a:sym typeface="Nunito"/>
              </a:rPr>
              <a:t>ABC-ROM</a:t>
            </a:r>
            <a:r>
              <a:rPr lang="en" sz="1100">
                <a:latin typeface="Nunito"/>
                <a:ea typeface="Nunito"/>
                <a:cs typeface="Nunito"/>
                <a:sym typeface="Nunito"/>
              </a:rPr>
              <a:t> = Arm Brace Comfort &amp; </a:t>
            </a:r>
            <a:endParaRPr sz="1100">
              <a:latin typeface="Nunito"/>
              <a:ea typeface="Nunito"/>
              <a:cs typeface="Nunito"/>
              <a:sym typeface="Nunito"/>
            </a:endParaRPr>
          </a:p>
          <a:p>
            <a:pPr marL="0" lvl="0" indent="0" algn="l" rtl="0">
              <a:spcBef>
                <a:spcPts val="0"/>
              </a:spcBef>
              <a:spcAft>
                <a:spcPts val="0"/>
              </a:spcAft>
              <a:buNone/>
            </a:pPr>
            <a:r>
              <a:rPr lang="en" sz="1100">
                <a:latin typeface="Nunito"/>
                <a:ea typeface="Nunito"/>
                <a:cs typeface="Nunito"/>
                <a:sym typeface="Nunito"/>
              </a:rPr>
              <a:t>                       Range of Motion</a:t>
            </a:r>
            <a:endParaRPr sz="1100">
              <a:latin typeface="Nunito"/>
              <a:ea typeface="Nunito"/>
              <a:cs typeface="Nunito"/>
              <a:sym typeface="Nunito"/>
            </a:endParaRPr>
          </a:p>
          <a:p>
            <a:pPr marL="0" lvl="0" indent="0" algn="l" rtl="0">
              <a:spcBef>
                <a:spcPts val="0"/>
              </a:spcBef>
              <a:spcAft>
                <a:spcPts val="0"/>
              </a:spcAft>
              <a:buNone/>
            </a:pPr>
            <a:r>
              <a:rPr lang="en" sz="1100" b="1">
                <a:latin typeface="Nunito"/>
                <a:ea typeface="Nunito"/>
                <a:cs typeface="Nunito"/>
                <a:sym typeface="Nunito"/>
              </a:rPr>
              <a:t>EOWI </a:t>
            </a:r>
            <a:r>
              <a:rPr lang="en" sz="1100">
                <a:latin typeface="Nunito"/>
                <a:ea typeface="Nunito"/>
                <a:cs typeface="Nunito"/>
                <a:sym typeface="Nunito"/>
              </a:rPr>
              <a:t>= Equipment &amp; Object Weigh-In</a:t>
            </a:r>
            <a:endParaRPr sz="1100">
              <a:latin typeface="Nunito"/>
              <a:ea typeface="Nunito"/>
              <a:cs typeface="Nunito"/>
              <a:sym typeface="Nunito"/>
            </a:endParaRPr>
          </a:p>
          <a:p>
            <a:pPr marL="0" lvl="0" indent="0" algn="l" rtl="0">
              <a:spcBef>
                <a:spcPts val="0"/>
              </a:spcBef>
              <a:spcAft>
                <a:spcPts val="0"/>
              </a:spcAft>
              <a:buNone/>
            </a:pPr>
            <a:r>
              <a:rPr lang="en" sz="1100" b="1">
                <a:latin typeface="Nunito"/>
                <a:ea typeface="Nunito"/>
                <a:cs typeface="Nunito"/>
                <a:sym typeface="Nunito"/>
              </a:rPr>
              <a:t>SCP </a:t>
            </a:r>
            <a:r>
              <a:rPr lang="en" sz="1100">
                <a:latin typeface="Nunito"/>
                <a:ea typeface="Nunito"/>
                <a:cs typeface="Nunito"/>
                <a:sym typeface="Nunito"/>
              </a:rPr>
              <a:t>= System Computational Performance</a:t>
            </a:r>
            <a:endParaRPr sz="1100">
              <a:latin typeface="Nunito"/>
              <a:ea typeface="Nunito"/>
              <a:cs typeface="Nunito"/>
              <a:sym typeface="Nunito"/>
            </a:endParaRPr>
          </a:p>
          <a:p>
            <a:pPr marL="0" lvl="0" indent="0" algn="l" rtl="0">
              <a:spcBef>
                <a:spcPts val="0"/>
              </a:spcBef>
              <a:spcAft>
                <a:spcPts val="0"/>
              </a:spcAft>
              <a:buNone/>
            </a:pPr>
            <a:r>
              <a:rPr lang="en" sz="1100" b="1">
                <a:latin typeface="Nunito"/>
                <a:ea typeface="Nunito"/>
                <a:cs typeface="Nunito"/>
                <a:sym typeface="Nunito"/>
              </a:rPr>
              <a:t>SI </a:t>
            </a:r>
            <a:r>
              <a:rPr lang="en" sz="1100">
                <a:latin typeface="Nunito"/>
                <a:ea typeface="Nunito"/>
                <a:cs typeface="Nunito"/>
                <a:sym typeface="Nunito"/>
              </a:rPr>
              <a:t>= Safety Inspection</a:t>
            </a:r>
            <a:endParaRPr sz="1100">
              <a:latin typeface="Nunito"/>
              <a:ea typeface="Nunito"/>
              <a:cs typeface="Nunito"/>
              <a:sym typeface="Nunito"/>
            </a:endParaRPr>
          </a:p>
          <a:p>
            <a:pPr marL="0" lvl="0" indent="0" algn="l" rtl="0">
              <a:spcBef>
                <a:spcPts val="0"/>
              </a:spcBef>
              <a:spcAft>
                <a:spcPts val="0"/>
              </a:spcAft>
              <a:buNone/>
            </a:pPr>
            <a:r>
              <a:rPr lang="en" sz="1100" b="1">
                <a:latin typeface="Nunito"/>
                <a:ea typeface="Nunito"/>
                <a:cs typeface="Nunito"/>
                <a:sym typeface="Nunito"/>
              </a:rPr>
              <a:t>FST </a:t>
            </a:r>
            <a:r>
              <a:rPr lang="en" sz="1100">
                <a:latin typeface="Nunito"/>
                <a:ea typeface="Nunito"/>
                <a:cs typeface="Nunito"/>
                <a:sym typeface="Nunito"/>
              </a:rPr>
              <a:t>= Full System Test</a:t>
            </a:r>
            <a:endParaRPr sz="1100">
              <a:latin typeface="Nunito"/>
              <a:ea typeface="Nunito"/>
              <a:cs typeface="Nunito"/>
              <a:sym typeface="Nunito"/>
            </a:endParaRPr>
          </a:p>
        </p:txBody>
      </p:sp>
      <p:pic>
        <p:nvPicPr>
          <p:cNvPr id="635" name="Google Shape;635;p6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636" name="Google Shape;636;p6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pic>
        <p:nvPicPr>
          <p:cNvPr id="637" name="Google Shape;637;p68">
            <a:hlinkClick r:id="rId5" action="ppaction://hlinksldjump"/>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sp>
        <p:nvSpPr>
          <p:cNvPr id="638" name="Google Shape;638;p68" descr="Timeline background shape"/>
          <p:cNvSpPr/>
          <p:nvPr/>
        </p:nvSpPr>
        <p:spPr>
          <a:xfrm>
            <a:off x="3468851" y="4868575"/>
            <a:ext cx="12054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VI: Budget</a:t>
            </a:r>
            <a:endParaRPr sz="900" i="0" u="none" strike="noStrike" cap="none">
              <a:solidFill>
                <a:schemeClr val="dk1"/>
              </a:solidFill>
              <a:latin typeface="Nunito"/>
              <a:ea typeface="Nunito"/>
              <a:cs typeface="Nunito"/>
              <a:sym typeface="Nunito"/>
            </a:endParaRPr>
          </a:p>
        </p:txBody>
      </p:sp>
      <p:sp>
        <p:nvSpPr>
          <p:cNvPr id="639" name="Google Shape;639;p68" descr="Timeline background shape"/>
          <p:cNvSpPr/>
          <p:nvPr/>
        </p:nvSpPr>
        <p:spPr>
          <a:xfrm>
            <a:off x="2206275" y="4868575"/>
            <a:ext cx="14655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 Test Readiness</a:t>
            </a:r>
            <a:endParaRPr sz="900" i="0" u="none" strike="noStrike" cap="none">
              <a:solidFill>
                <a:schemeClr val="dk1"/>
              </a:solidFill>
              <a:latin typeface="Nunito"/>
              <a:ea typeface="Nunito"/>
              <a:cs typeface="Nunito"/>
              <a:sym typeface="Nunito"/>
            </a:endParaRPr>
          </a:p>
        </p:txBody>
      </p:sp>
      <p:sp>
        <p:nvSpPr>
          <p:cNvPr id="640" name="Google Shape;640;p68" descr="Timeline background shape"/>
          <p:cNvSpPr/>
          <p:nvPr/>
        </p:nvSpPr>
        <p:spPr>
          <a:xfrm>
            <a:off x="1024139" y="4868575"/>
            <a:ext cx="13323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IV: Schedule</a:t>
            </a:r>
            <a:endParaRPr sz="900" i="0" u="none" strike="noStrike" cap="none">
              <a:solidFill>
                <a:schemeClr val="lt1"/>
              </a:solidFill>
              <a:latin typeface="Nunito"/>
              <a:ea typeface="Nunito"/>
              <a:cs typeface="Nunito"/>
              <a:sym typeface="Nunito"/>
            </a:endParaRPr>
          </a:p>
        </p:txBody>
      </p:sp>
      <p:sp>
        <p:nvSpPr>
          <p:cNvPr id="641" name="Google Shape;641;p68" descr="Timeline background shape"/>
          <p:cNvSpPr/>
          <p:nvPr/>
        </p:nvSpPr>
        <p:spPr>
          <a:xfrm>
            <a:off x="0" y="4868563"/>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 Overview</a:t>
            </a:r>
            <a:endParaRPr sz="900" i="0" u="none" strike="noStrike" cap="none">
              <a:solidFill>
                <a:schemeClr val="lt1"/>
              </a:solidFill>
              <a:latin typeface="Nunito"/>
              <a:ea typeface="Nunito"/>
              <a:cs typeface="Nunito"/>
              <a:sym typeface="Nuni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45"/>
        <p:cNvGrpSpPr/>
        <p:nvPr/>
      </p:nvGrpSpPr>
      <p:grpSpPr>
        <a:xfrm>
          <a:off x="0" y="0"/>
          <a:ext cx="0" cy="0"/>
          <a:chOff x="0" y="0"/>
          <a:chExt cx="0" cy="0"/>
        </a:xfrm>
      </p:grpSpPr>
      <p:sp>
        <p:nvSpPr>
          <p:cNvPr id="646" name="Google Shape;646;p6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latin typeface="Nunito"/>
                <a:ea typeface="Nunito"/>
                <a:cs typeface="Nunito"/>
                <a:sym typeface="Nunito"/>
              </a:rPr>
              <a:t>28</a:t>
            </a:fld>
            <a:endParaRPr>
              <a:latin typeface="Nunito"/>
              <a:ea typeface="Nunito"/>
              <a:cs typeface="Nunito"/>
              <a:sym typeface="Nunito"/>
            </a:endParaRPr>
          </a:p>
        </p:txBody>
      </p:sp>
      <p:pic>
        <p:nvPicPr>
          <p:cNvPr id="647" name="Google Shape;647;p6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767850" y="4869400"/>
            <a:ext cx="1203601" cy="243817"/>
          </a:xfrm>
          <a:prstGeom prst="rect">
            <a:avLst/>
          </a:prstGeom>
          <a:noFill/>
          <a:ln>
            <a:noFill/>
          </a:ln>
        </p:spPr>
      </p:pic>
      <p:pic>
        <p:nvPicPr>
          <p:cNvPr id="648" name="Google Shape;648;p6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0" y="549675"/>
            <a:ext cx="9144003" cy="4304108"/>
          </a:xfrm>
          <a:prstGeom prst="rect">
            <a:avLst/>
          </a:prstGeom>
          <a:noFill/>
          <a:ln>
            <a:noFill/>
          </a:ln>
        </p:spPr>
      </p:pic>
      <p:sp>
        <p:nvSpPr>
          <p:cNvPr id="649" name="Google Shape;649;p69"/>
          <p:cNvSpPr txBox="1">
            <a:spLocks noGrp="1"/>
          </p:cNvSpPr>
          <p:nvPr>
            <p:ph type="title"/>
          </p:nvPr>
        </p:nvSpPr>
        <p:spPr>
          <a:xfrm>
            <a:off x="311700" y="1240575"/>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solidFill>
                  <a:schemeClr val="lt1"/>
                </a:solidFill>
              </a:rPr>
              <a:t>Test Readiness</a:t>
            </a:r>
            <a:endParaRPr>
              <a:solidFill>
                <a:schemeClr val="lt1"/>
              </a:solidFill>
            </a:endParaRPr>
          </a:p>
        </p:txBody>
      </p:sp>
      <p:pic>
        <p:nvPicPr>
          <p:cNvPr id="650" name="Google Shape;650;p69">
            <a:hlinkClick r:id="rId5" action="ppaction://hlinksldjump"/>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667450" y="4833100"/>
            <a:ext cx="1095600" cy="317775"/>
          </a:xfrm>
          <a:prstGeom prst="rect">
            <a:avLst/>
          </a:prstGeom>
          <a:noFill/>
          <a:ln>
            <a:noFill/>
          </a:ln>
        </p:spPr>
      </p:pic>
      <p:sp>
        <p:nvSpPr>
          <p:cNvPr id="651" name="Google Shape;651;p69" descr="Timeline background shape"/>
          <p:cNvSpPr/>
          <p:nvPr/>
        </p:nvSpPr>
        <p:spPr>
          <a:xfrm>
            <a:off x="3468851" y="4868575"/>
            <a:ext cx="1205400" cy="275100"/>
          </a:xfrm>
          <a:prstGeom prst="homePlate">
            <a:avLst>
              <a:gd name="adj" fmla="val 50000"/>
            </a:avLst>
          </a:prstGeom>
          <a:no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VI: Budget</a:t>
            </a:r>
            <a:endParaRPr sz="900" i="0" u="none" strike="noStrike" cap="none">
              <a:solidFill>
                <a:schemeClr val="lt1"/>
              </a:solidFill>
              <a:latin typeface="Nunito"/>
              <a:ea typeface="Nunito"/>
              <a:cs typeface="Nunito"/>
              <a:sym typeface="Nunito"/>
            </a:endParaRPr>
          </a:p>
        </p:txBody>
      </p:sp>
      <p:sp>
        <p:nvSpPr>
          <p:cNvPr id="652" name="Google Shape;652;p69" descr="Timeline background shape"/>
          <p:cNvSpPr/>
          <p:nvPr/>
        </p:nvSpPr>
        <p:spPr>
          <a:xfrm>
            <a:off x="2206275" y="4868575"/>
            <a:ext cx="14655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V: Test Readiness</a:t>
            </a:r>
            <a:endParaRPr sz="900" i="0" u="none" strike="noStrike" cap="none">
              <a:solidFill>
                <a:schemeClr val="lt1"/>
              </a:solidFill>
              <a:latin typeface="Nunito"/>
              <a:ea typeface="Nunito"/>
              <a:cs typeface="Nunito"/>
              <a:sym typeface="Nunito"/>
            </a:endParaRPr>
          </a:p>
        </p:txBody>
      </p:sp>
      <p:sp>
        <p:nvSpPr>
          <p:cNvPr id="653" name="Google Shape;653;p69" descr="Timeline background shape"/>
          <p:cNvSpPr/>
          <p:nvPr/>
        </p:nvSpPr>
        <p:spPr>
          <a:xfrm>
            <a:off x="1024139" y="4868575"/>
            <a:ext cx="13323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IV: Schedule</a:t>
            </a:r>
            <a:endParaRPr sz="900" i="0" u="none" strike="noStrike" cap="none">
              <a:solidFill>
                <a:schemeClr val="lt1"/>
              </a:solidFill>
              <a:latin typeface="Nunito"/>
              <a:ea typeface="Nunito"/>
              <a:cs typeface="Nunito"/>
              <a:sym typeface="Nunito"/>
            </a:endParaRPr>
          </a:p>
        </p:txBody>
      </p:sp>
      <p:sp>
        <p:nvSpPr>
          <p:cNvPr id="654" name="Google Shape;654;p69" descr="Timeline background shape"/>
          <p:cNvSpPr/>
          <p:nvPr/>
        </p:nvSpPr>
        <p:spPr>
          <a:xfrm>
            <a:off x="0" y="4868563"/>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 Overview</a:t>
            </a:r>
            <a:endParaRPr sz="900" i="0" u="none" strike="noStrike" cap="none">
              <a:solidFill>
                <a:schemeClr val="lt1"/>
              </a:solidFill>
              <a:latin typeface="Nunito"/>
              <a:ea typeface="Nunito"/>
              <a:cs typeface="Nunito"/>
              <a:sym typeface="Nuni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7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Major Test Overview</a:t>
            </a:r>
            <a:endParaRPr/>
          </a:p>
        </p:txBody>
      </p:sp>
      <p:sp>
        <p:nvSpPr>
          <p:cNvPr id="660" name="Google Shape;660;p7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29</a:t>
            </a:fld>
            <a:endParaRPr/>
          </a:p>
        </p:txBody>
      </p:sp>
      <p:graphicFrame>
        <p:nvGraphicFramePr>
          <p:cNvPr id="661" name="Google Shape;661;p70"/>
          <p:cNvGraphicFramePr/>
          <p:nvPr>
            <p:extLst>
              <p:ext uri="{D42A27DB-BD31-4B8C-83A1-F6EECF244321}">
                <p14:modId xmlns:p14="http://schemas.microsoft.com/office/powerpoint/2010/main" val="2271480100"/>
              </p:ext>
            </p:extLst>
          </p:nvPr>
        </p:nvGraphicFramePr>
        <p:xfrm>
          <a:off x="1075988" y="1001175"/>
          <a:ext cx="6992000" cy="3759364"/>
        </p:xfrm>
        <a:graphic>
          <a:graphicData uri="http://schemas.openxmlformats.org/drawingml/2006/table">
            <a:tbl>
              <a:tblPr>
                <a:noFill/>
                <a:tableStyleId>{729BDF9F-D1CB-4749-BC5B-06938FECBF3C}</a:tableStyleId>
              </a:tblPr>
              <a:tblGrid>
                <a:gridCol w="2555925">
                  <a:extLst>
                    <a:ext uri="{9D8B030D-6E8A-4147-A177-3AD203B41FA5}">
                      <a16:colId xmlns:a16="http://schemas.microsoft.com/office/drawing/2014/main" val="20000"/>
                    </a:ext>
                  </a:extLst>
                </a:gridCol>
                <a:gridCol w="3703450">
                  <a:extLst>
                    <a:ext uri="{9D8B030D-6E8A-4147-A177-3AD203B41FA5}">
                      <a16:colId xmlns:a16="http://schemas.microsoft.com/office/drawing/2014/main" val="20001"/>
                    </a:ext>
                  </a:extLst>
                </a:gridCol>
                <a:gridCol w="732625">
                  <a:extLst>
                    <a:ext uri="{9D8B030D-6E8A-4147-A177-3AD203B41FA5}">
                      <a16:colId xmlns:a16="http://schemas.microsoft.com/office/drawing/2014/main" val="20002"/>
                    </a:ext>
                  </a:extLst>
                </a:gridCol>
              </a:tblGrid>
              <a:tr h="426700">
                <a:tc>
                  <a:txBody>
                    <a:bodyPr/>
                    <a:lstStyle/>
                    <a:p>
                      <a:pPr marL="0" lvl="0" indent="0" algn="ctr" rtl="0">
                        <a:spcBef>
                          <a:spcPts val="0"/>
                        </a:spcBef>
                        <a:spcAft>
                          <a:spcPts val="0"/>
                        </a:spcAft>
                        <a:buNone/>
                      </a:pPr>
                      <a:r>
                        <a:rPr lang="en" sz="1800" b="1">
                          <a:solidFill>
                            <a:schemeClr val="dk1"/>
                          </a:solidFill>
                          <a:latin typeface="Nunito"/>
                          <a:ea typeface="Nunito"/>
                          <a:cs typeface="Nunito"/>
                          <a:sym typeface="Nunito"/>
                        </a:rPr>
                        <a:t>Name</a:t>
                      </a:r>
                      <a:endParaRPr sz="1800" b="1">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 sz="1800" b="1">
                          <a:solidFill>
                            <a:schemeClr val="dk1"/>
                          </a:solidFill>
                          <a:latin typeface="Nunito"/>
                          <a:ea typeface="Nunito"/>
                          <a:cs typeface="Nunito"/>
                          <a:sym typeface="Nunito"/>
                        </a:rPr>
                        <a:t>Description</a:t>
                      </a:r>
                      <a:endParaRPr sz="1800" b="1">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800" b="1">
                          <a:solidFill>
                            <a:schemeClr val="dk1"/>
                          </a:solidFill>
                          <a:latin typeface="Nunito"/>
                          <a:ea typeface="Nunito"/>
                          <a:cs typeface="Nunito"/>
                          <a:sym typeface="Nunito"/>
                        </a:rPr>
                        <a:t>FR</a:t>
                      </a:r>
                      <a:endParaRPr sz="1800" b="1">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1402050">
                <a:tc>
                  <a:txBody>
                    <a:bodyPr/>
                    <a:lstStyle/>
                    <a:p>
                      <a:pPr marL="0" lvl="0" indent="0" algn="ctr" rtl="0">
                        <a:spcBef>
                          <a:spcPts val="0"/>
                        </a:spcBef>
                        <a:spcAft>
                          <a:spcPts val="0"/>
                        </a:spcAft>
                        <a:buNone/>
                      </a:pPr>
                      <a:r>
                        <a:rPr lang="en" sz="1800" b="1">
                          <a:solidFill>
                            <a:srgbClr val="0077BB"/>
                          </a:solidFill>
                          <a:latin typeface="Nunito"/>
                          <a:ea typeface="Nunito"/>
                          <a:cs typeface="Nunito"/>
                          <a:sym typeface="Nunito"/>
                        </a:rPr>
                        <a:t>System Computational Performance (SCP)</a:t>
                      </a:r>
                      <a:endParaRPr sz="1800">
                        <a:solidFill>
                          <a:srgbClr val="0077BB"/>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5000"/>
                        </a:lnSpc>
                        <a:spcBef>
                          <a:spcPts val="0"/>
                        </a:spcBef>
                        <a:spcAft>
                          <a:spcPts val="1200"/>
                        </a:spcAft>
                        <a:buClr>
                          <a:schemeClr val="dk1"/>
                        </a:buClr>
                        <a:buSzPts val="1100"/>
                        <a:buFont typeface="Arial"/>
                        <a:buNone/>
                      </a:pPr>
                      <a:r>
                        <a:rPr lang="en" sz="1800" dirty="0">
                          <a:solidFill>
                            <a:schemeClr val="dk1"/>
                          </a:solidFill>
                          <a:latin typeface="Nunito"/>
                          <a:ea typeface="Nunito"/>
                          <a:cs typeface="Nunito"/>
                          <a:sym typeface="Nunito"/>
                        </a:rPr>
                        <a:t>Ensure simulation will meet key requirements for </a:t>
                      </a:r>
                      <a:r>
                        <a:rPr lang="en" sz="1800" b="1" dirty="0">
                          <a:solidFill>
                            <a:schemeClr val="dk1"/>
                          </a:solidFill>
                          <a:latin typeface="Nunito"/>
                          <a:ea typeface="Nunito"/>
                          <a:cs typeface="Nunito"/>
                          <a:sym typeface="Nunito"/>
                        </a:rPr>
                        <a:t>mitigating motion sickness</a:t>
                      </a:r>
                      <a:r>
                        <a:rPr lang="en" sz="1800" dirty="0">
                          <a:solidFill>
                            <a:schemeClr val="dk1"/>
                          </a:solidFill>
                          <a:latin typeface="Nunito"/>
                          <a:ea typeface="Nunito"/>
                          <a:cs typeface="Nunito"/>
                          <a:sym typeface="Nunito"/>
                        </a:rPr>
                        <a:t> with the addition of HR/VR objects (i.e., VIVE Trackers)</a:t>
                      </a:r>
                      <a:endParaRPr sz="1800" dirty="0">
                        <a:solidFill>
                          <a:schemeClr val="dk1"/>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800" b="1">
                          <a:solidFill>
                            <a:srgbClr val="D9361A"/>
                          </a:solidFill>
                          <a:latin typeface="Nunito"/>
                          <a:ea typeface="Nunito"/>
                          <a:cs typeface="Nunito"/>
                          <a:sym typeface="Nunito"/>
                        </a:rPr>
                        <a:t>2, 5</a:t>
                      </a:r>
                      <a:endParaRPr sz="1800" b="1">
                        <a:solidFill>
                          <a:srgbClr val="D9361A"/>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893400">
                <a:tc>
                  <a:txBody>
                    <a:bodyPr/>
                    <a:lstStyle/>
                    <a:p>
                      <a:pPr marL="0" lvl="0" indent="0" algn="ctr" rtl="0">
                        <a:spcBef>
                          <a:spcPts val="0"/>
                        </a:spcBef>
                        <a:spcAft>
                          <a:spcPts val="0"/>
                        </a:spcAft>
                        <a:buClr>
                          <a:schemeClr val="dk1"/>
                        </a:buClr>
                        <a:buSzPts val="1100"/>
                        <a:buFont typeface="Arial"/>
                        <a:buNone/>
                      </a:pPr>
                      <a:r>
                        <a:rPr lang="en" sz="1800" b="1">
                          <a:solidFill>
                            <a:srgbClr val="0077BB"/>
                          </a:solidFill>
                          <a:latin typeface="Nunito"/>
                          <a:ea typeface="Nunito"/>
                          <a:cs typeface="Nunito"/>
                          <a:sym typeface="Nunito"/>
                        </a:rPr>
                        <a:t>Full System Test (FST)</a:t>
                      </a:r>
                      <a:endParaRPr sz="1800" b="1">
                        <a:solidFill>
                          <a:srgbClr val="0077BB"/>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800" b="1" dirty="0">
                          <a:solidFill>
                            <a:schemeClr val="dk1"/>
                          </a:solidFill>
                          <a:latin typeface="Nunito"/>
                          <a:ea typeface="Nunito"/>
                          <a:cs typeface="Nunito"/>
                          <a:sym typeface="Nunito"/>
                        </a:rPr>
                        <a:t>Day-In-The-Life (DITL) </a:t>
                      </a:r>
                      <a:r>
                        <a:rPr lang="en" sz="1800" dirty="0">
                          <a:solidFill>
                            <a:schemeClr val="dk1"/>
                          </a:solidFill>
                          <a:latin typeface="Nunito"/>
                          <a:ea typeface="Nunito"/>
                          <a:cs typeface="Nunito"/>
                          <a:sym typeface="Nunito"/>
                        </a:rPr>
                        <a:t>test that ensures satisfactory integration of all subsystems and components while implementing effective motion sickness screenings</a:t>
                      </a:r>
                      <a:endParaRPr sz="1800" dirty="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1800" b="1" dirty="0">
                          <a:solidFill>
                            <a:srgbClr val="D9361A"/>
                          </a:solidFill>
                          <a:latin typeface="Nunito"/>
                          <a:ea typeface="Nunito"/>
                          <a:cs typeface="Nunito"/>
                          <a:sym typeface="Nunito"/>
                        </a:rPr>
                        <a:t>ALL</a:t>
                      </a:r>
                      <a:endParaRPr sz="1800" b="1" dirty="0"/>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662" name="Google Shape;662;p7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663" name="Google Shape;663;p7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pic>
        <p:nvPicPr>
          <p:cNvPr id="664" name="Google Shape;664;p70">
            <a:hlinkClick r:id="rId5" action="ppaction://hlinksldjump"/>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sp>
        <p:nvSpPr>
          <p:cNvPr id="665" name="Google Shape;665;p70" descr="Timeline background shape"/>
          <p:cNvSpPr/>
          <p:nvPr/>
        </p:nvSpPr>
        <p:spPr>
          <a:xfrm>
            <a:off x="3468851" y="4868575"/>
            <a:ext cx="12054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VI: Budget</a:t>
            </a:r>
            <a:endParaRPr sz="900" i="0" u="none" strike="noStrike" cap="none">
              <a:solidFill>
                <a:schemeClr val="dk1"/>
              </a:solidFill>
              <a:latin typeface="Nunito"/>
              <a:ea typeface="Nunito"/>
              <a:cs typeface="Nunito"/>
              <a:sym typeface="Nunito"/>
            </a:endParaRPr>
          </a:p>
        </p:txBody>
      </p:sp>
      <p:sp>
        <p:nvSpPr>
          <p:cNvPr id="666" name="Google Shape;666;p70" descr="Timeline background shape"/>
          <p:cNvSpPr/>
          <p:nvPr/>
        </p:nvSpPr>
        <p:spPr>
          <a:xfrm>
            <a:off x="2206275" y="4868575"/>
            <a:ext cx="14655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V: Test Readiness</a:t>
            </a:r>
            <a:endParaRPr sz="900" i="0" u="none" strike="noStrike" cap="none">
              <a:solidFill>
                <a:schemeClr val="lt1"/>
              </a:solidFill>
              <a:latin typeface="Nunito"/>
              <a:ea typeface="Nunito"/>
              <a:cs typeface="Nunito"/>
              <a:sym typeface="Nunito"/>
            </a:endParaRPr>
          </a:p>
        </p:txBody>
      </p:sp>
      <p:sp>
        <p:nvSpPr>
          <p:cNvPr id="667" name="Google Shape;667;p70" descr="Timeline background shape"/>
          <p:cNvSpPr/>
          <p:nvPr/>
        </p:nvSpPr>
        <p:spPr>
          <a:xfrm>
            <a:off x="1024139" y="4868575"/>
            <a:ext cx="13323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IV: Schedule</a:t>
            </a:r>
            <a:endParaRPr sz="900" i="0" u="none" strike="noStrike" cap="none">
              <a:solidFill>
                <a:schemeClr val="lt1"/>
              </a:solidFill>
              <a:latin typeface="Nunito"/>
              <a:ea typeface="Nunito"/>
              <a:cs typeface="Nunito"/>
              <a:sym typeface="Nunito"/>
            </a:endParaRPr>
          </a:p>
        </p:txBody>
      </p:sp>
      <p:sp>
        <p:nvSpPr>
          <p:cNvPr id="668" name="Google Shape;668;p70" descr="Timeline background shape"/>
          <p:cNvSpPr/>
          <p:nvPr/>
        </p:nvSpPr>
        <p:spPr>
          <a:xfrm>
            <a:off x="0" y="4868563"/>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 Overview</a:t>
            </a:r>
            <a:endParaRPr sz="900" i="0" u="none" strike="noStrike" cap="none">
              <a:solidFill>
                <a:schemeClr val="lt1"/>
              </a:solidFill>
              <a:latin typeface="Nunito"/>
              <a:ea typeface="Nunito"/>
              <a:cs typeface="Nunito"/>
              <a:sym typeface="Nuni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Outline</a:t>
            </a:r>
            <a:endParaRPr/>
          </a:p>
        </p:txBody>
      </p:sp>
      <p:sp>
        <p:nvSpPr>
          <p:cNvPr id="193" name="Google Shape;193;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pic>
        <p:nvPicPr>
          <p:cNvPr id="194" name="Google Shape;194;p4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sp>
        <p:nvSpPr>
          <p:cNvPr id="195" name="Google Shape;195;p44"/>
          <p:cNvSpPr/>
          <p:nvPr/>
        </p:nvSpPr>
        <p:spPr>
          <a:xfrm flipH="1">
            <a:off x="736217" y="2189360"/>
            <a:ext cx="2017500" cy="464700"/>
          </a:xfrm>
          <a:prstGeom prst="parallelogram">
            <a:avLst>
              <a:gd name="adj" fmla="val 96952"/>
            </a:avLst>
          </a:prstGeom>
          <a:solidFill>
            <a:srgbClr val="33B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0077BB"/>
                </a:solidFill>
                <a:latin typeface="Nunito"/>
                <a:ea typeface="Nunito"/>
                <a:cs typeface="Nunito"/>
                <a:sym typeface="Nunito"/>
              </a:rPr>
              <a:t>  </a:t>
            </a:r>
            <a:endParaRPr>
              <a:solidFill>
                <a:srgbClr val="0077BB"/>
              </a:solidFill>
              <a:latin typeface="Nunito"/>
              <a:ea typeface="Nunito"/>
              <a:cs typeface="Nunito"/>
              <a:sym typeface="Nunito"/>
            </a:endParaRPr>
          </a:p>
        </p:txBody>
      </p:sp>
      <p:sp>
        <p:nvSpPr>
          <p:cNvPr id="196" name="Google Shape;196;p44"/>
          <p:cNvSpPr/>
          <p:nvPr/>
        </p:nvSpPr>
        <p:spPr>
          <a:xfrm>
            <a:off x="736186" y="2687961"/>
            <a:ext cx="2017500" cy="464700"/>
          </a:xfrm>
          <a:prstGeom prst="parallelogram">
            <a:avLst>
              <a:gd name="adj" fmla="val 96952"/>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7BB"/>
              </a:solidFill>
              <a:latin typeface="Nunito"/>
              <a:ea typeface="Nunito"/>
              <a:cs typeface="Nunito"/>
              <a:sym typeface="Nunito"/>
            </a:endParaRPr>
          </a:p>
        </p:txBody>
      </p:sp>
      <p:grpSp>
        <p:nvGrpSpPr>
          <p:cNvPr id="197" name="Google Shape;197;p44"/>
          <p:cNvGrpSpPr/>
          <p:nvPr/>
        </p:nvGrpSpPr>
        <p:grpSpPr>
          <a:xfrm>
            <a:off x="2615267" y="2189422"/>
            <a:ext cx="2017840" cy="963422"/>
            <a:chOff x="1083025" y="2306625"/>
            <a:chExt cx="1834900" cy="297224"/>
          </a:xfrm>
        </p:grpSpPr>
        <p:sp>
          <p:nvSpPr>
            <p:cNvPr id="198" name="Google Shape;198;p44"/>
            <p:cNvSpPr/>
            <p:nvPr/>
          </p:nvSpPr>
          <p:spPr>
            <a:xfrm flipH="1">
              <a:off x="1083025" y="2306625"/>
              <a:ext cx="1834800" cy="143400"/>
            </a:xfrm>
            <a:prstGeom prst="parallelogram">
              <a:avLst>
                <a:gd name="adj" fmla="val 96952"/>
              </a:avLst>
            </a:prstGeom>
            <a:solidFill>
              <a:srgbClr val="33B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99" name="Google Shape;199;p44"/>
            <p:cNvSpPr/>
            <p:nvPr/>
          </p:nvSpPr>
          <p:spPr>
            <a:xfrm>
              <a:off x="1083125" y="2460449"/>
              <a:ext cx="1834800" cy="143400"/>
            </a:xfrm>
            <a:prstGeom prst="parallelogram">
              <a:avLst>
                <a:gd name="adj" fmla="val 96952"/>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 name="Google Shape;200;p44"/>
          <p:cNvSpPr txBox="1"/>
          <p:nvPr/>
        </p:nvSpPr>
        <p:spPr>
          <a:xfrm>
            <a:off x="2666766" y="1054713"/>
            <a:ext cx="1418100" cy="11652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600" b="1">
                <a:solidFill>
                  <a:srgbClr val="0077BB"/>
                </a:solidFill>
                <a:latin typeface="Nunito"/>
                <a:ea typeface="Nunito"/>
                <a:cs typeface="Nunito"/>
                <a:sym typeface="Nunito"/>
              </a:rPr>
              <a:t>Schedule</a:t>
            </a:r>
            <a:endParaRPr sz="1600" b="1">
              <a:solidFill>
                <a:srgbClr val="0077BB"/>
              </a:solidFill>
              <a:latin typeface="Nunito"/>
              <a:ea typeface="Nunito"/>
              <a:cs typeface="Nunito"/>
              <a:sym typeface="Nunito"/>
            </a:endParaRPr>
          </a:p>
        </p:txBody>
      </p:sp>
      <p:sp>
        <p:nvSpPr>
          <p:cNvPr id="201" name="Google Shape;201;p44"/>
          <p:cNvSpPr txBox="1"/>
          <p:nvPr/>
        </p:nvSpPr>
        <p:spPr>
          <a:xfrm>
            <a:off x="840365" y="3186556"/>
            <a:ext cx="1359900" cy="490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a:solidFill>
                  <a:schemeClr val="dk2"/>
                </a:solidFill>
                <a:latin typeface="Nunito"/>
                <a:ea typeface="Nunito"/>
                <a:cs typeface="Nunito"/>
                <a:sym typeface="Nunito"/>
              </a:rPr>
              <a:t>Nathan, Luca</a:t>
            </a:r>
            <a:endParaRPr>
              <a:solidFill>
                <a:schemeClr val="dk2"/>
              </a:solidFill>
              <a:latin typeface="Nunito"/>
              <a:ea typeface="Nunito"/>
              <a:cs typeface="Nunito"/>
              <a:sym typeface="Nunito"/>
            </a:endParaRPr>
          </a:p>
        </p:txBody>
      </p:sp>
      <p:grpSp>
        <p:nvGrpSpPr>
          <p:cNvPr id="202" name="Google Shape;202;p44"/>
          <p:cNvGrpSpPr/>
          <p:nvPr/>
        </p:nvGrpSpPr>
        <p:grpSpPr>
          <a:xfrm>
            <a:off x="4493147" y="2187075"/>
            <a:ext cx="2017840" cy="963422"/>
            <a:chOff x="1083025" y="2306625"/>
            <a:chExt cx="1834900" cy="297224"/>
          </a:xfrm>
        </p:grpSpPr>
        <p:sp>
          <p:nvSpPr>
            <p:cNvPr id="203" name="Google Shape;203;p44"/>
            <p:cNvSpPr/>
            <p:nvPr/>
          </p:nvSpPr>
          <p:spPr>
            <a:xfrm flipH="1">
              <a:off x="1083025" y="2306625"/>
              <a:ext cx="1834800" cy="143400"/>
            </a:xfrm>
            <a:prstGeom prst="parallelogram">
              <a:avLst>
                <a:gd name="adj" fmla="val 96952"/>
              </a:avLst>
            </a:prstGeom>
            <a:solidFill>
              <a:srgbClr val="33B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04" name="Google Shape;204;p44"/>
            <p:cNvSpPr/>
            <p:nvPr/>
          </p:nvSpPr>
          <p:spPr>
            <a:xfrm>
              <a:off x="1083125" y="2460449"/>
              <a:ext cx="1834800" cy="143400"/>
            </a:xfrm>
            <a:prstGeom prst="parallelogram">
              <a:avLst>
                <a:gd name="adj" fmla="val 96952"/>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05;p44"/>
          <p:cNvGrpSpPr/>
          <p:nvPr/>
        </p:nvGrpSpPr>
        <p:grpSpPr>
          <a:xfrm>
            <a:off x="6389978" y="2195494"/>
            <a:ext cx="2017840" cy="963422"/>
            <a:chOff x="1083025" y="2306625"/>
            <a:chExt cx="1834900" cy="297224"/>
          </a:xfrm>
        </p:grpSpPr>
        <p:sp>
          <p:nvSpPr>
            <p:cNvPr id="206" name="Google Shape;206;p44"/>
            <p:cNvSpPr/>
            <p:nvPr/>
          </p:nvSpPr>
          <p:spPr>
            <a:xfrm flipH="1">
              <a:off x="1083025" y="2306625"/>
              <a:ext cx="1834800" cy="143400"/>
            </a:xfrm>
            <a:prstGeom prst="parallelogram">
              <a:avLst>
                <a:gd name="adj" fmla="val 96952"/>
              </a:avLst>
            </a:prstGeom>
            <a:solidFill>
              <a:srgbClr val="33B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07" name="Google Shape;207;p44"/>
            <p:cNvSpPr/>
            <p:nvPr/>
          </p:nvSpPr>
          <p:spPr>
            <a:xfrm>
              <a:off x="1083125" y="2460449"/>
              <a:ext cx="1834800" cy="143400"/>
            </a:xfrm>
            <a:prstGeom prst="parallelogram">
              <a:avLst>
                <a:gd name="adj" fmla="val 96952"/>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 name="Google Shape;208;p44"/>
          <p:cNvSpPr txBox="1"/>
          <p:nvPr/>
        </p:nvSpPr>
        <p:spPr>
          <a:xfrm>
            <a:off x="4440338" y="1054724"/>
            <a:ext cx="1823400" cy="11652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600" b="1">
                <a:solidFill>
                  <a:srgbClr val="0077BB"/>
                </a:solidFill>
                <a:latin typeface="Nunito"/>
                <a:ea typeface="Nunito"/>
                <a:cs typeface="Nunito"/>
                <a:sym typeface="Nunito"/>
              </a:rPr>
              <a:t>Test Readiness</a:t>
            </a:r>
            <a:endParaRPr sz="1600" b="1">
              <a:solidFill>
                <a:srgbClr val="0077BB"/>
              </a:solidFill>
              <a:latin typeface="Nunito"/>
              <a:ea typeface="Nunito"/>
              <a:cs typeface="Nunito"/>
              <a:sym typeface="Nunito"/>
            </a:endParaRPr>
          </a:p>
        </p:txBody>
      </p:sp>
      <p:sp>
        <p:nvSpPr>
          <p:cNvPr id="209" name="Google Shape;209;p44"/>
          <p:cNvSpPr txBox="1"/>
          <p:nvPr/>
        </p:nvSpPr>
        <p:spPr>
          <a:xfrm>
            <a:off x="6510862" y="1054713"/>
            <a:ext cx="1418100" cy="11652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600" b="1">
                <a:solidFill>
                  <a:srgbClr val="0077BB"/>
                </a:solidFill>
                <a:latin typeface="Nunito"/>
                <a:ea typeface="Nunito"/>
                <a:cs typeface="Nunito"/>
                <a:sym typeface="Nunito"/>
              </a:rPr>
              <a:t>Budget</a:t>
            </a:r>
            <a:endParaRPr sz="1600" b="1">
              <a:solidFill>
                <a:srgbClr val="0077BB"/>
              </a:solidFill>
              <a:latin typeface="Nunito"/>
              <a:ea typeface="Nunito"/>
              <a:cs typeface="Nunito"/>
              <a:sym typeface="Nunito"/>
            </a:endParaRPr>
          </a:p>
        </p:txBody>
      </p:sp>
      <p:pic>
        <p:nvPicPr>
          <p:cNvPr id="210" name="Google Shape;210;p44">
            <a:hlinkClick r:id="rId4" action="ppaction://hlinksldjump"/>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sp>
        <p:nvSpPr>
          <p:cNvPr id="211" name="Google Shape;211;p44"/>
          <p:cNvSpPr txBox="1"/>
          <p:nvPr/>
        </p:nvSpPr>
        <p:spPr>
          <a:xfrm>
            <a:off x="811226" y="1054713"/>
            <a:ext cx="1418100" cy="11652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600" b="1">
                <a:solidFill>
                  <a:srgbClr val="0077BB"/>
                </a:solidFill>
                <a:latin typeface="Nunito"/>
                <a:ea typeface="Nunito"/>
                <a:cs typeface="Nunito"/>
                <a:sym typeface="Nunito"/>
              </a:rPr>
              <a:t>Overview</a:t>
            </a:r>
            <a:endParaRPr sz="1600" b="1">
              <a:solidFill>
                <a:srgbClr val="0077BB"/>
              </a:solidFill>
              <a:latin typeface="Nunito"/>
              <a:ea typeface="Nunito"/>
              <a:cs typeface="Nunito"/>
              <a:sym typeface="Nunito"/>
            </a:endParaRPr>
          </a:p>
        </p:txBody>
      </p:sp>
      <p:sp>
        <p:nvSpPr>
          <p:cNvPr id="212" name="Google Shape;212;p44"/>
          <p:cNvSpPr txBox="1"/>
          <p:nvPr/>
        </p:nvSpPr>
        <p:spPr>
          <a:xfrm>
            <a:off x="2710275" y="3186556"/>
            <a:ext cx="1359900" cy="490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a:solidFill>
                  <a:schemeClr val="dk2"/>
                </a:solidFill>
                <a:latin typeface="Nunito"/>
                <a:ea typeface="Nunito"/>
                <a:cs typeface="Nunito"/>
                <a:sym typeface="Nunito"/>
              </a:rPr>
              <a:t>Andrew, Luca</a:t>
            </a:r>
            <a:endParaRPr>
              <a:solidFill>
                <a:schemeClr val="dk2"/>
              </a:solidFill>
              <a:latin typeface="Nunito"/>
              <a:ea typeface="Nunito"/>
              <a:cs typeface="Nunito"/>
              <a:sym typeface="Nunito"/>
            </a:endParaRPr>
          </a:p>
        </p:txBody>
      </p:sp>
      <p:sp>
        <p:nvSpPr>
          <p:cNvPr id="213" name="Google Shape;213;p44"/>
          <p:cNvSpPr txBox="1"/>
          <p:nvPr/>
        </p:nvSpPr>
        <p:spPr>
          <a:xfrm>
            <a:off x="4632979" y="3192995"/>
            <a:ext cx="1503804" cy="490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dirty="0">
                <a:solidFill>
                  <a:schemeClr val="dk2"/>
                </a:solidFill>
                <a:latin typeface="Nunito"/>
                <a:ea typeface="Nunito"/>
                <a:cs typeface="Nunito"/>
                <a:sym typeface="Nunito"/>
              </a:rPr>
              <a:t>Nick, Autumn, Hannah, Sarah, Andrew</a:t>
            </a:r>
            <a:endParaRPr dirty="0">
              <a:solidFill>
                <a:schemeClr val="dk2"/>
              </a:solidFill>
              <a:latin typeface="Nunito"/>
              <a:ea typeface="Nunito"/>
              <a:cs typeface="Nunito"/>
              <a:sym typeface="Nunito"/>
            </a:endParaRPr>
          </a:p>
          <a:p>
            <a:pPr marL="0" lvl="0" indent="0" algn="ctr" rtl="0">
              <a:lnSpc>
                <a:spcPct val="115000"/>
              </a:lnSpc>
              <a:spcBef>
                <a:spcPts val="1600"/>
              </a:spcBef>
              <a:spcAft>
                <a:spcPts val="1600"/>
              </a:spcAft>
              <a:buNone/>
            </a:pPr>
            <a:endParaRPr dirty="0">
              <a:solidFill>
                <a:schemeClr val="dk2"/>
              </a:solidFill>
              <a:latin typeface="Nunito"/>
              <a:ea typeface="Nunito"/>
              <a:cs typeface="Nunito"/>
              <a:sym typeface="Nunito"/>
            </a:endParaRPr>
          </a:p>
        </p:txBody>
      </p:sp>
      <p:sp>
        <p:nvSpPr>
          <p:cNvPr id="214" name="Google Shape;214;p44"/>
          <p:cNvSpPr txBox="1"/>
          <p:nvPr/>
        </p:nvSpPr>
        <p:spPr>
          <a:xfrm>
            <a:off x="6589966" y="3186556"/>
            <a:ext cx="1359900" cy="490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a:solidFill>
                  <a:schemeClr val="dk2"/>
                </a:solidFill>
                <a:latin typeface="Nunito"/>
                <a:ea typeface="Nunito"/>
                <a:cs typeface="Nunito"/>
                <a:sym typeface="Nunito"/>
              </a:rPr>
              <a:t>Nathan</a:t>
            </a:r>
            <a:endParaRPr>
              <a:solidFill>
                <a:schemeClr val="dk2"/>
              </a:solidFill>
              <a:latin typeface="Nunito"/>
              <a:ea typeface="Nunito"/>
              <a:cs typeface="Nunito"/>
              <a:sym typeface="Nuni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71"/>
          <p:cNvSpPr txBox="1">
            <a:spLocks noGrp="1"/>
          </p:cNvSpPr>
          <p:nvPr>
            <p:ph type="title"/>
          </p:nvPr>
        </p:nvSpPr>
        <p:spPr>
          <a:xfrm>
            <a:off x="265500" y="2376175"/>
            <a:ext cx="4045200" cy="14823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System Computational Performance (SCP)</a:t>
            </a:r>
            <a:endParaRPr/>
          </a:p>
        </p:txBody>
      </p:sp>
      <p:sp>
        <p:nvSpPr>
          <p:cNvPr id="674" name="Google Shape;674;p7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30</a:t>
            </a:fld>
            <a:endParaRPr/>
          </a:p>
        </p:txBody>
      </p:sp>
      <p:pic>
        <p:nvPicPr>
          <p:cNvPr id="675" name="Google Shape;675;p7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pic>
        <p:nvPicPr>
          <p:cNvPr id="676" name="Google Shape;676;p71">
            <a:hlinkClick r:id="rId4" action="ppaction://hlinksldjump"/>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4600" y="4835999"/>
            <a:ext cx="738804" cy="275100"/>
          </a:xfrm>
          <a:prstGeom prst="rect">
            <a:avLst/>
          </a:prstGeom>
          <a:noFill/>
          <a:ln>
            <a:noFill/>
          </a:ln>
        </p:spPr>
      </p:pic>
      <p:pic>
        <p:nvPicPr>
          <p:cNvPr id="677" name="Google Shape;677;p71"/>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4310701" y="1867414"/>
            <a:ext cx="2295025" cy="1837871"/>
          </a:xfrm>
          <a:prstGeom prst="rect">
            <a:avLst/>
          </a:prstGeom>
          <a:noFill/>
          <a:ln>
            <a:noFill/>
          </a:ln>
        </p:spPr>
      </p:pic>
      <p:pic>
        <p:nvPicPr>
          <p:cNvPr id="678" name="Google Shape;678;p71"/>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7034476" y="1960861"/>
            <a:ext cx="1936976" cy="1650999"/>
          </a:xfrm>
          <a:prstGeom prst="rect">
            <a:avLst/>
          </a:prstGeom>
          <a:noFill/>
          <a:ln>
            <a:noFill/>
          </a:ln>
        </p:spPr>
      </p:pic>
      <p:cxnSp>
        <p:nvCxnSpPr>
          <p:cNvPr id="679" name="Google Shape;679;p71"/>
          <p:cNvCxnSpPr/>
          <p:nvPr/>
        </p:nvCxnSpPr>
        <p:spPr>
          <a:xfrm>
            <a:off x="6471225" y="2476925"/>
            <a:ext cx="345900" cy="0"/>
          </a:xfrm>
          <a:prstGeom prst="straightConnector1">
            <a:avLst/>
          </a:prstGeom>
          <a:noFill/>
          <a:ln w="76200" cap="flat" cmpd="sng">
            <a:solidFill>
              <a:schemeClr val="dk2"/>
            </a:solidFill>
            <a:prstDash val="solid"/>
            <a:round/>
            <a:headEnd type="none" w="med" len="med"/>
            <a:tailEnd type="none" w="med" len="med"/>
          </a:ln>
        </p:spPr>
      </p:cxnSp>
      <p:cxnSp>
        <p:nvCxnSpPr>
          <p:cNvPr id="680" name="Google Shape;680;p71"/>
          <p:cNvCxnSpPr/>
          <p:nvPr/>
        </p:nvCxnSpPr>
        <p:spPr>
          <a:xfrm>
            <a:off x="6471225" y="2715475"/>
            <a:ext cx="345900" cy="0"/>
          </a:xfrm>
          <a:prstGeom prst="straightConnector1">
            <a:avLst/>
          </a:prstGeom>
          <a:noFill/>
          <a:ln w="76200" cap="flat" cmpd="sng">
            <a:solidFill>
              <a:schemeClr val="dk2"/>
            </a:solidFill>
            <a:prstDash val="solid"/>
            <a:round/>
            <a:headEnd type="none" w="med" len="med"/>
            <a:tailEnd type="none" w="med" len="med"/>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7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System Computational Performance</a:t>
            </a:r>
            <a:endParaRPr/>
          </a:p>
        </p:txBody>
      </p:sp>
      <p:sp>
        <p:nvSpPr>
          <p:cNvPr id="686" name="Google Shape;686;p7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31</a:t>
            </a:fld>
            <a:endParaRPr/>
          </a:p>
        </p:txBody>
      </p:sp>
      <p:sp>
        <p:nvSpPr>
          <p:cNvPr id="687" name="Google Shape;687;p72"/>
          <p:cNvSpPr txBox="1">
            <a:spLocks noGrp="1"/>
          </p:cNvSpPr>
          <p:nvPr>
            <p:ph type="title"/>
          </p:nvPr>
        </p:nvSpPr>
        <p:spPr>
          <a:xfrm>
            <a:off x="624450" y="794225"/>
            <a:ext cx="41079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a:t>DRIVERS AND ASPECTS</a:t>
            </a:r>
            <a:endParaRPr sz="1620"/>
          </a:p>
        </p:txBody>
      </p:sp>
      <p:pic>
        <p:nvPicPr>
          <p:cNvPr id="688" name="Google Shape;688;p7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689" name="Google Shape;689;p7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graphicFrame>
        <p:nvGraphicFramePr>
          <p:cNvPr id="690" name="Google Shape;690;p72"/>
          <p:cNvGraphicFramePr/>
          <p:nvPr/>
        </p:nvGraphicFramePr>
        <p:xfrm>
          <a:off x="175975" y="1241115"/>
          <a:ext cx="8792050" cy="3249620"/>
        </p:xfrm>
        <a:graphic>
          <a:graphicData uri="http://schemas.openxmlformats.org/drawingml/2006/table">
            <a:tbl>
              <a:tblPr>
                <a:noFill/>
                <a:tableStyleId>{729BDF9F-D1CB-4749-BC5B-06938FECBF3C}</a:tableStyleId>
              </a:tblPr>
              <a:tblGrid>
                <a:gridCol w="1630400">
                  <a:extLst>
                    <a:ext uri="{9D8B030D-6E8A-4147-A177-3AD203B41FA5}">
                      <a16:colId xmlns:a16="http://schemas.microsoft.com/office/drawing/2014/main" val="20000"/>
                    </a:ext>
                  </a:extLst>
                </a:gridCol>
                <a:gridCol w="3266950">
                  <a:extLst>
                    <a:ext uri="{9D8B030D-6E8A-4147-A177-3AD203B41FA5}">
                      <a16:colId xmlns:a16="http://schemas.microsoft.com/office/drawing/2014/main" val="20001"/>
                    </a:ext>
                  </a:extLst>
                </a:gridCol>
                <a:gridCol w="3894700">
                  <a:extLst>
                    <a:ext uri="{9D8B030D-6E8A-4147-A177-3AD203B41FA5}">
                      <a16:colId xmlns:a16="http://schemas.microsoft.com/office/drawing/2014/main" val="20002"/>
                    </a:ext>
                  </a:extLst>
                </a:gridCol>
              </a:tblGrid>
              <a:tr h="665800">
                <a:tc>
                  <a:txBody>
                    <a:bodyPr/>
                    <a:lstStyle/>
                    <a:p>
                      <a:pPr marL="0" lvl="0" indent="0" algn="l" rtl="0">
                        <a:lnSpc>
                          <a:spcPct val="115000"/>
                        </a:lnSpc>
                        <a:spcBef>
                          <a:spcPts val="0"/>
                        </a:spcBef>
                        <a:spcAft>
                          <a:spcPts val="1200"/>
                        </a:spcAft>
                        <a:buNone/>
                      </a:pPr>
                      <a:r>
                        <a:rPr lang="en" sz="1800" b="1">
                          <a:solidFill>
                            <a:srgbClr val="0077BB"/>
                          </a:solidFill>
                          <a:latin typeface="Nunito"/>
                          <a:ea typeface="Nunito"/>
                          <a:cs typeface="Nunito"/>
                          <a:sym typeface="Nunito"/>
                        </a:rPr>
                        <a:t>Focus</a:t>
                      </a:r>
                      <a:endParaRPr>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gridSpan="2">
                  <a:txBody>
                    <a:bodyPr/>
                    <a:lstStyle/>
                    <a:p>
                      <a:pPr marL="0" lvl="0" indent="0" algn="l" rtl="0">
                        <a:lnSpc>
                          <a:spcPct val="115000"/>
                        </a:lnSpc>
                        <a:spcBef>
                          <a:spcPts val="0"/>
                        </a:spcBef>
                        <a:spcAft>
                          <a:spcPts val="1200"/>
                        </a:spcAft>
                        <a:buNone/>
                      </a:pPr>
                      <a:r>
                        <a:rPr lang="en" sz="1600">
                          <a:solidFill>
                            <a:srgbClr val="0077BB"/>
                          </a:solidFill>
                          <a:latin typeface="Nunito"/>
                          <a:ea typeface="Nunito"/>
                          <a:cs typeface="Nunito"/>
                          <a:sym typeface="Nunito"/>
                        </a:rPr>
                        <a:t>Ensure that running the built environment within the Oculus along with tracker use will meet key requirements for mitigating motion sickness</a:t>
                      </a:r>
                      <a:endParaRPr sz="1600">
                        <a:solidFill>
                          <a:srgbClr val="0077BB"/>
                        </a:solidFill>
                        <a:latin typeface="Nunito"/>
                        <a:ea typeface="Nunito"/>
                        <a:cs typeface="Nunito"/>
                        <a:sym typeface="Nuni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393950">
                <a:tc>
                  <a:txBody>
                    <a:bodyPr/>
                    <a:lstStyle/>
                    <a:p>
                      <a:pPr marL="0" lvl="0" indent="0" algn="l" rtl="0">
                        <a:lnSpc>
                          <a:spcPct val="115000"/>
                        </a:lnSpc>
                        <a:spcBef>
                          <a:spcPts val="0"/>
                        </a:spcBef>
                        <a:spcAft>
                          <a:spcPts val="0"/>
                        </a:spcAft>
                        <a:buNone/>
                      </a:pPr>
                      <a:r>
                        <a:rPr lang="en" sz="1800" b="1">
                          <a:solidFill>
                            <a:srgbClr val="009688"/>
                          </a:solidFill>
                          <a:latin typeface="Nunito"/>
                          <a:ea typeface="Nunito"/>
                          <a:cs typeface="Nunito"/>
                          <a:sym typeface="Nunito"/>
                        </a:rPr>
                        <a:t>Driving CPEs</a:t>
                      </a:r>
                      <a:endParaRPr>
                        <a:solidFill>
                          <a:srgbClr val="009688"/>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gridSpan="2">
                  <a:txBody>
                    <a:bodyPr/>
                    <a:lstStyle/>
                    <a:p>
                      <a:pPr marL="0" lvl="0" indent="0" algn="l" rtl="0">
                        <a:spcBef>
                          <a:spcPts val="0"/>
                        </a:spcBef>
                        <a:spcAft>
                          <a:spcPts val="0"/>
                        </a:spcAft>
                        <a:buNone/>
                      </a:pPr>
                      <a:r>
                        <a:rPr lang="en" sz="1700">
                          <a:solidFill>
                            <a:srgbClr val="009688"/>
                          </a:solidFill>
                          <a:latin typeface="Nunito"/>
                          <a:ea typeface="Nunito"/>
                          <a:cs typeface="Nunito"/>
                          <a:sym typeface="Nunito"/>
                        </a:rPr>
                        <a:t>C5: VR Environment will keep user safe </a:t>
                      </a:r>
                      <a:endParaRPr sz="1700">
                        <a:solidFill>
                          <a:srgbClr val="009688"/>
                        </a:solidFill>
                        <a:latin typeface="Nunito"/>
                        <a:ea typeface="Nunito"/>
                        <a:cs typeface="Nunito"/>
                        <a:sym typeface="Nuni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r h="393950">
                <a:tc>
                  <a:txBody>
                    <a:bodyPr/>
                    <a:lstStyle/>
                    <a:p>
                      <a:pPr marL="0" lvl="0" indent="0" algn="l" rtl="0">
                        <a:lnSpc>
                          <a:spcPct val="115000"/>
                        </a:lnSpc>
                        <a:spcBef>
                          <a:spcPts val="0"/>
                        </a:spcBef>
                        <a:spcAft>
                          <a:spcPts val="1200"/>
                        </a:spcAft>
                        <a:buNone/>
                      </a:pPr>
                      <a:r>
                        <a:rPr lang="en" sz="1800" b="1">
                          <a:solidFill>
                            <a:srgbClr val="CC3311"/>
                          </a:solidFill>
                          <a:latin typeface="Nunito"/>
                          <a:ea typeface="Nunito"/>
                          <a:cs typeface="Nunito"/>
                          <a:sym typeface="Nunito"/>
                        </a:rPr>
                        <a:t>Driving risks</a:t>
                      </a:r>
                      <a:endParaRPr>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700">
                          <a:solidFill>
                            <a:srgbClr val="CC3311"/>
                          </a:solidFill>
                          <a:latin typeface="Nunito"/>
                          <a:ea typeface="Nunito"/>
                          <a:cs typeface="Nunito"/>
                          <a:sym typeface="Nunito"/>
                        </a:rPr>
                        <a:t>Degraded computational performance decreases immersion </a:t>
                      </a:r>
                      <a:endParaRPr sz="1700">
                        <a:solidFill>
                          <a:srgbClr val="CC331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1700">
                          <a:solidFill>
                            <a:srgbClr val="CC3311"/>
                          </a:solidFill>
                          <a:latin typeface="Nunito"/>
                          <a:ea typeface="Nunito"/>
                          <a:cs typeface="Nunito"/>
                          <a:sym typeface="Nunito"/>
                        </a:rPr>
                        <a:t>Motion Sickness from VR Headset/Display</a:t>
                      </a:r>
                      <a:endParaRPr sz="1700">
                        <a:solidFill>
                          <a:srgbClr val="CC331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923075">
                <a:tc>
                  <a:txBody>
                    <a:bodyPr/>
                    <a:lstStyle/>
                    <a:p>
                      <a:pPr marL="0" lvl="0" indent="0" algn="l" rtl="0">
                        <a:lnSpc>
                          <a:spcPct val="115000"/>
                        </a:lnSpc>
                        <a:spcBef>
                          <a:spcPts val="0"/>
                        </a:spcBef>
                        <a:spcAft>
                          <a:spcPts val="1200"/>
                        </a:spcAft>
                        <a:buNone/>
                      </a:pPr>
                      <a:r>
                        <a:rPr lang="en" sz="1800" b="1">
                          <a:solidFill>
                            <a:schemeClr val="dk2"/>
                          </a:solidFill>
                          <a:latin typeface="Nunito"/>
                          <a:ea typeface="Nunito"/>
                          <a:cs typeface="Nunito"/>
                          <a:sym typeface="Nunito"/>
                        </a:rPr>
                        <a:t>Key aspects</a:t>
                      </a:r>
                      <a:endParaRPr b="1">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a:txBody>
                    <a:bodyPr/>
                    <a:lstStyle/>
                    <a:p>
                      <a:pPr marL="457200" lvl="0" indent="-336550" algn="l" rtl="0">
                        <a:lnSpc>
                          <a:spcPct val="115000"/>
                        </a:lnSpc>
                        <a:spcBef>
                          <a:spcPts val="0"/>
                        </a:spcBef>
                        <a:spcAft>
                          <a:spcPts val="0"/>
                        </a:spcAft>
                        <a:buClr>
                          <a:schemeClr val="dk2"/>
                        </a:buClr>
                        <a:buSzPts val="1700"/>
                        <a:buFont typeface="Nunito"/>
                        <a:buChar char="●"/>
                      </a:pPr>
                      <a:r>
                        <a:rPr lang="en" sz="1700">
                          <a:solidFill>
                            <a:schemeClr val="dk2"/>
                          </a:solidFill>
                          <a:latin typeface="Nunito"/>
                          <a:ea typeface="Nunito"/>
                          <a:cs typeface="Nunito"/>
                          <a:sym typeface="Nunito"/>
                        </a:rPr>
                        <a:t>CPU usage</a:t>
                      </a:r>
                      <a:endParaRPr sz="1700">
                        <a:solidFill>
                          <a:schemeClr val="dk2"/>
                        </a:solidFill>
                        <a:latin typeface="Nunito"/>
                        <a:ea typeface="Nunito"/>
                        <a:cs typeface="Nunito"/>
                        <a:sym typeface="Nunito"/>
                      </a:endParaRPr>
                    </a:p>
                    <a:p>
                      <a:pPr marL="457200" lvl="0" indent="-336550" algn="l" rtl="0">
                        <a:lnSpc>
                          <a:spcPct val="115000"/>
                        </a:lnSpc>
                        <a:spcBef>
                          <a:spcPts val="0"/>
                        </a:spcBef>
                        <a:spcAft>
                          <a:spcPts val="0"/>
                        </a:spcAft>
                        <a:buClr>
                          <a:schemeClr val="dk2"/>
                        </a:buClr>
                        <a:buSzPts val="1700"/>
                        <a:buFont typeface="Nunito"/>
                        <a:buChar char="●"/>
                      </a:pPr>
                      <a:r>
                        <a:rPr lang="en" sz="1700">
                          <a:solidFill>
                            <a:schemeClr val="dk2"/>
                          </a:solidFill>
                          <a:latin typeface="Nunito"/>
                          <a:ea typeface="Nunito"/>
                          <a:cs typeface="Nunito"/>
                          <a:sym typeface="Nunito"/>
                        </a:rPr>
                        <a:t>GPU usage</a:t>
                      </a:r>
                      <a:endParaRPr sz="1700">
                        <a:solidFill>
                          <a:schemeClr val="dk2"/>
                        </a:solidFill>
                        <a:latin typeface="Nunito"/>
                        <a:ea typeface="Nunito"/>
                        <a:cs typeface="Nunito"/>
                        <a:sym typeface="Nunito"/>
                      </a:endParaRPr>
                    </a:p>
                    <a:p>
                      <a:pPr marL="457200" lvl="0" indent="-336550" algn="l" rtl="0">
                        <a:lnSpc>
                          <a:spcPct val="115000"/>
                        </a:lnSpc>
                        <a:spcBef>
                          <a:spcPts val="0"/>
                        </a:spcBef>
                        <a:spcAft>
                          <a:spcPts val="0"/>
                        </a:spcAft>
                        <a:buClr>
                          <a:schemeClr val="dk2"/>
                        </a:buClr>
                        <a:buSzPts val="1700"/>
                        <a:buFont typeface="Nunito"/>
                        <a:buChar char="●"/>
                      </a:pPr>
                      <a:r>
                        <a:rPr lang="en" sz="1700">
                          <a:solidFill>
                            <a:schemeClr val="dk2"/>
                          </a:solidFill>
                          <a:latin typeface="Nunito"/>
                          <a:ea typeface="Nunito"/>
                          <a:cs typeface="Nunito"/>
                          <a:sym typeface="Nunito"/>
                        </a:rPr>
                        <a:t>RAM consumption</a:t>
                      </a:r>
                      <a:endParaRPr sz="1700">
                        <a:solidFill>
                          <a:schemeClr val="dk2"/>
                        </a:solidFill>
                        <a:latin typeface="Nunito"/>
                        <a:ea typeface="Nunito"/>
                        <a:cs typeface="Nunito"/>
                        <a:sym typeface="Nuni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457200" lvl="0" indent="-336550" algn="l" rtl="0">
                        <a:lnSpc>
                          <a:spcPct val="115000"/>
                        </a:lnSpc>
                        <a:spcBef>
                          <a:spcPts val="0"/>
                        </a:spcBef>
                        <a:spcAft>
                          <a:spcPts val="0"/>
                        </a:spcAft>
                        <a:buClr>
                          <a:schemeClr val="dk2"/>
                        </a:buClr>
                        <a:buSzPts val="1700"/>
                        <a:buFont typeface="Nunito"/>
                        <a:buChar char="●"/>
                      </a:pPr>
                      <a:r>
                        <a:rPr lang="en" sz="1700">
                          <a:solidFill>
                            <a:schemeClr val="dk2"/>
                          </a:solidFill>
                          <a:latin typeface="Nunito"/>
                          <a:ea typeface="Nunito"/>
                          <a:cs typeface="Nunito"/>
                          <a:sym typeface="Nunito"/>
                        </a:rPr>
                        <a:t>Latency</a:t>
                      </a:r>
                      <a:endParaRPr sz="1700">
                        <a:solidFill>
                          <a:schemeClr val="dk2"/>
                        </a:solidFill>
                        <a:latin typeface="Nunito"/>
                        <a:ea typeface="Nunito"/>
                        <a:cs typeface="Nunito"/>
                        <a:sym typeface="Nunito"/>
                      </a:endParaRPr>
                    </a:p>
                    <a:p>
                      <a:pPr marL="457200" lvl="0" indent="-336550" algn="l" rtl="0">
                        <a:lnSpc>
                          <a:spcPct val="115000"/>
                        </a:lnSpc>
                        <a:spcBef>
                          <a:spcPts val="0"/>
                        </a:spcBef>
                        <a:spcAft>
                          <a:spcPts val="0"/>
                        </a:spcAft>
                        <a:buClr>
                          <a:schemeClr val="dk2"/>
                        </a:buClr>
                        <a:buSzPts val="1700"/>
                        <a:buFont typeface="Nunito"/>
                        <a:buChar char="●"/>
                      </a:pPr>
                      <a:r>
                        <a:rPr lang="en" sz="1700">
                          <a:solidFill>
                            <a:schemeClr val="dk2"/>
                          </a:solidFill>
                          <a:latin typeface="Nunito"/>
                          <a:ea typeface="Nunito"/>
                          <a:cs typeface="Nunito"/>
                          <a:sym typeface="Nunito"/>
                        </a:rPr>
                        <a:t>Framerate</a:t>
                      </a:r>
                      <a:endParaRPr sz="1700">
                        <a:solidFill>
                          <a:schemeClr val="dk2"/>
                        </a:solidFill>
                        <a:latin typeface="Nunito"/>
                        <a:ea typeface="Nunito"/>
                        <a:cs typeface="Nunito"/>
                        <a:sym typeface="Nuni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691" name="Google Shape;691;p72">
            <a:hlinkClick r:id="rId5" action="ppaction://hlinksldjump"/>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sp>
        <p:nvSpPr>
          <p:cNvPr id="692" name="Google Shape;692;p72" descr="Timeline background shape"/>
          <p:cNvSpPr/>
          <p:nvPr/>
        </p:nvSpPr>
        <p:spPr>
          <a:xfrm>
            <a:off x="3468851" y="4868575"/>
            <a:ext cx="12054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VI: Budget</a:t>
            </a:r>
            <a:endParaRPr sz="900" i="0" u="none" strike="noStrike" cap="none">
              <a:solidFill>
                <a:schemeClr val="dk1"/>
              </a:solidFill>
              <a:latin typeface="Nunito"/>
              <a:ea typeface="Nunito"/>
              <a:cs typeface="Nunito"/>
              <a:sym typeface="Nunito"/>
            </a:endParaRPr>
          </a:p>
        </p:txBody>
      </p:sp>
      <p:sp>
        <p:nvSpPr>
          <p:cNvPr id="693" name="Google Shape;693;p72" descr="Timeline background shape"/>
          <p:cNvSpPr/>
          <p:nvPr/>
        </p:nvSpPr>
        <p:spPr>
          <a:xfrm>
            <a:off x="2206275" y="4868575"/>
            <a:ext cx="14655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V: Test Readiness</a:t>
            </a:r>
            <a:endParaRPr sz="900" i="0" u="none" strike="noStrike" cap="none">
              <a:solidFill>
                <a:schemeClr val="lt1"/>
              </a:solidFill>
              <a:latin typeface="Nunito"/>
              <a:ea typeface="Nunito"/>
              <a:cs typeface="Nunito"/>
              <a:sym typeface="Nunito"/>
            </a:endParaRPr>
          </a:p>
        </p:txBody>
      </p:sp>
      <p:sp>
        <p:nvSpPr>
          <p:cNvPr id="694" name="Google Shape;694;p72" descr="Timeline background shape"/>
          <p:cNvSpPr/>
          <p:nvPr/>
        </p:nvSpPr>
        <p:spPr>
          <a:xfrm>
            <a:off x="1024139" y="4868575"/>
            <a:ext cx="13323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IV: Schedule</a:t>
            </a:r>
            <a:endParaRPr sz="900" i="0" u="none" strike="noStrike" cap="none">
              <a:solidFill>
                <a:schemeClr val="lt1"/>
              </a:solidFill>
              <a:latin typeface="Nunito"/>
              <a:ea typeface="Nunito"/>
              <a:cs typeface="Nunito"/>
              <a:sym typeface="Nunito"/>
            </a:endParaRPr>
          </a:p>
        </p:txBody>
      </p:sp>
      <p:sp>
        <p:nvSpPr>
          <p:cNvPr id="695" name="Google Shape;695;p72" descr="Timeline background shape"/>
          <p:cNvSpPr/>
          <p:nvPr/>
        </p:nvSpPr>
        <p:spPr>
          <a:xfrm>
            <a:off x="0" y="4868563"/>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 Overview</a:t>
            </a:r>
            <a:endParaRPr sz="900" i="0" u="none" strike="noStrike" cap="none">
              <a:solidFill>
                <a:schemeClr val="lt1"/>
              </a:solidFill>
              <a:latin typeface="Nunito"/>
              <a:ea typeface="Nunito"/>
              <a:cs typeface="Nunito"/>
              <a:sym typeface="Nunit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7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System Computational Performance</a:t>
            </a:r>
            <a:endParaRPr/>
          </a:p>
        </p:txBody>
      </p:sp>
      <p:sp>
        <p:nvSpPr>
          <p:cNvPr id="701" name="Google Shape;701;p7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32</a:t>
            </a:fld>
            <a:endParaRPr/>
          </a:p>
        </p:txBody>
      </p:sp>
      <p:sp>
        <p:nvSpPr>
          <p:cNvPr id="702" name="Google Shape;702;p73"/>
          <p:cNvSpPr txBox="1">
            <a:spLocks noGrp="1"/>
          </p:cNvSpPr>
          <p:nvPr>
            <p:ph type="title"/>
          </p:nvPr>
        </p:nvSpPr>
        <p:spPr>
          <a:xfrm>
            <a:off x="624450" y="794225"/>
            <a:ext cx="41079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a:t>DRIVING REQUIREMENTS</a:t>
            </a:r>
            <a:endParaRPr sz="1620"/>
          </a:p>
        </p:txBody>
      </p:sp>
      <p:pic>
        <p:nvPicPr>
          <p:cNvPr id="703" name="Google Shape;703;p7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704" name="Google Shape;704;p7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graphicFrame>
        <p:nvGraphicFramePr>
          <p:cNvPr id="705" name="Google Shape;705;p73"/>
          <p:cNvGraphicFramePr/>
          <p:nvPr/>
        </p:nvGraphicFramePr>
        <p:xfrm>
          <a:off x="1583188" y="1317820"/>
          <a:ext cx="6698925" cy="2681400"/>
        </p:xfrm>
        <a:graphic>
          <a:graphicData uri="http://schemas.openxmlformats.org/drawingml/2006/table">
            <a:tbl>
              <a:tblPr>
                <a:noFill/>
                <a:tableStyleId>{729BDF9F-D1CB-4749-BC5B-06938FECBF3C}</a:tableStyleId>
              </a:tblPr>
              <a:tblGrid>
                <a:gridCol w="710600">
                  <a:extLst>
                    <a:ext uri="{9D8B030D-6E8A-4147-A177-3AD203B41FA5}">
                      <a16:colId xmlns:a16="http://schemas.microsoft.com/office/drawing/2014/main" val="20000"/>
                    </a:ext>
                  </a:extLst>
                </a:gridCol>
                <a:gridCol w="5988325">
                  <a:extLst>
                    <a:ext uri="{9D8B030D-6E8A-4147-A177-3AD203B41FA5}">
                      <a16:colId xmlns:a16="http://schemas.microsoft.com/office/drawing/2014/main" val="20001"/>
                    </a:ext>
                  </a:extLst>
                </a:gridCol>
              </a:tblGrid>
              <a:tr h="420050">
                <a:tc>
                  <a:txBody>
                    <a:bodyPr/>
                    <a:lstStyle/>
                    <a:p>
                      <a:pPr marL="0" lvl="0" indent="0" algn="l" rtl="0">
                        <a:spcBef>
                          <a:spcPts val="0"/>
                        </a:spcBef>
                        <a:spcAft>
                          <a:spcPts val="0"/>
                        </a:spcAft>
                        <a:buNone/>
                      </a:pPr>
                      <a:r>
                        <a:rPr lang="en" sz="1500" b="1">
                          <a:latin typeface="Nunito"/>
                          <a:ea typeface="Nunito"/>
                          <a:cs typeface="Nunito"/>
                          <a:sym typeface="Nunito"/>
                        </a:rPr>
                        <a:t>DR #</a:t>
                      </a:r>
                      <a:endParaRPr sz="1500" b="1">
                        <a:latin typeface="Nunito"/>
                        <a:ea typeface="Nunito"/>
                        <a:cs typeface="Nunito"/>
                        <a:sym typeface="Nuni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 sz="1500" b="1">
                          <a:latin typeface="Nunito"/>
                          <a:ea typeface="Nunito"/>
                          <a:cs typeface="Nunito"/>
                          <a:sym typeface="Nunito"/>
                        </a:rPr>
                        <a:t>Requirement</a:t>
                      </a:r>
                      <a:endParaRPr sz="1500" b="1">
                        <a:latin typeface="Nunito"/>
                        <a:ea typeface="Nunito"/>
                        <a:cs typeface="Nunito"/>
                        <a:sym typeface="Nuni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420050">
                <a:tc>
                  <a:txBody>
                    <a:bodyPr/>
                    <a:lstStyle/>
                    <a:p>
                      <a:pPr marL="0" lvl="0" indent="0" algn="ctr" rtl="0">
                        <a:lnSpc>
                          <a:spcPct val="115000"/>
                        </a:lnSpc>
                        <a:spcBef>
                          <a:spcPts val="0"/>
                        </a:spcBef>
                        <a:spcAft>
                          <a:spcPts val="0"/>
                        </a:spcAft>
                        <a:buClr>
                          <a:schemeClr val="dk1"/>
                        </a:buClr>
                        <a:buSzPts val="1100"/>
                        <a:buFont typeface="Arial"/>
                        <a:buNone/>
                      </a:pPr>
                      <a:r>
                        <a:rPr lang="en" sz="1300" b="1">
                          <a:solidFill>
                            <a:schemeClr val="dk1"/>
                          </a:solidFill>
                          <a:latin typeface="Nunito"/>
                          <a:ea typeface="Nunito"/>
                          <a:cs typeface="Nunito"/>
                          <a:sym typeface="Nunito"/>
                        </a:rPr>
                        <a:t>5.1.1.1</a:t>
                      </a:r>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300">
                          <a:solidFill>
                            <a:schemeClr val="dk1"/>
                          </a:solidFill>
                          <a:latin typeface="Nunito"/>
                          <a:ea typeface="Nunito"/>
                          <a:cs typeface="Nunito"/>
                          <a:sym typeface="Nunito"/>
                        </a:rPr>
                        <a:t>Shall implement a maximum 48 ms latency</a:t>
                      </a:r>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20050">
                <a:tc>
                  <a:txBody>
                    <a:bodyPr/>
                    <a:lstStyle/>
                    <a:p>
                      <a:pPr marL="0" lvl="0" indent="0" algn="ctr" rtl="0">
                        <a:lnSpc>
                          <a:spcPct val="115000"/>
                        </a:lnSpc>
                        <a:spcBef>
                          <a:spcPts val="0"/>
                        </a:spcBef>
                        <a:spcAft>
                          <a:spcPts val="0"/>
                        </a:spcAft>
                        <a:buClr>
                          <a:schemeClr val="dk1"/>
                        </a:buClr>
                        <a:buSzPts val="1100"/>
                        <a:buFont typeface="Arial"/>
                        <a:buNone/>
                      </a:pPr>
                      <a:r>
                        <a:rPr lang="en" sz="1300" b="1">
                          <a:solidFill>
                            <a:schemeClr val="dk1"/>
                          </a:solidFill>
                          <a:latin typeface="Nunito"/>
                          <a:ea typeface="Nunito"/>
                          <a:cs typeface="Nunito"/>
                          <a:sym typeface="Nunito"/>
                        </a:rPr>
                        <a:t>5.1.1.2</a:t>
                      </a:r>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r>
                        <a:rPr lang="en" sz="1300">
                          <a:solidFill>
                            <a:schemeClr val="dk1"/>
                          </a:solidFill>
                          <a:latin typeface="Nunito"/>
                          <a:ea typeface="Nunito"/>
                          <a:cs typeface="Nunito"/>
                          <a:sym typeface="Nunito"/>
                        </a:rPr>
                        <a:t>Shall implement a minimum 90 fps frame rate</a:t>
                      </a:r>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73750">
                <a:tc>
                  <a:txBody>
                    <a:bodyPr/>
                    <a:lstStyle/>
                    <a:p>
                      <a:pPr marL="0" lvl="0" indent="0" algn="ctr" rtl="0">
                        <a:lnSpc>
                          <a:spcPct val="115000"/>
                        </a:lnSpc>
                        <a:spcBef>
                          <a:spcPts val="0"/>
                        </a:spcBef>
                        <a:spcAft>
                          <a:spcPts val="0"/>
                        </a:spcAft>
                        <a:buClr>
                          <a:schemeClr val="dk1"/>
                        </a:buClr>
                        <a:buSzPts val="1100"/>
                        <a:buFont typeface="Arial"/>
                        <a:buNone/>
                      </a:pPr>
                      <a:r>
                        <a:rPr lang="en" sz="1300" b="1">
                          <a:solidFill>
                            <a:schemeClr val="dk1"/>
                          </a:solidFill>
                          <a:latin typeface="Nunito"/>
                          <a:ea typeface="Nunito"/>
                          <a:cs typeface="Nunito"/>
                          <a:sym typeface="Nunito"/>
                        </a:rPr>
                        <a:t>5.5.1.1</a:t>
                      </a:r>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r>
                        <a:rPr lang="en" sz="1300">
                          <a:solidFill>
                            <a:schemeClr val="dk1"/>
                          </a:solidFill>
                          <a:latin typeface="Nunito"/>
                          <a:ea typeface="Nunito"/>
                          <a:cs typeface="Nunito"/>
                          <a:sym typeface="Nunito"/>
                        </a:rPr>
                        <a:t>The PC GPU usage shall not exceed 95%</a:t>
                      </a:r>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73750">
                <a:tc>
                  <a:txBody>
                    <a:bodyPr/>
                    <a:lstStyle/>
                    <a:p>
                      <a:pPr marL="0" lvl="0" indent="0" algn="ctr" rtl="0">
                        <a:lnSpc>
                          <a:spcPct val="115000"/>
                        </a:lnSpc>
                        <a:spcBef>
                          <a:spcPts val="0"/>
                        </a:spcBef>
                        <a:spcAft>
                          <a:spcPts val="0"/>
                        </a:spcAft>
                        <a:buClr>
                          <a:schemeClr val="dk1"/>
                        </a:buClr>
                        <a:buSzPts val="1100"/>
                        <a:buFont typeface="Arial"/>
                        <a:buNone/>
                      </a:pPr>
                      <a:r>
                        <a:rPr lang="en" sz="1300" b="1">
                          <a:solidFill>
                            <a:schemeClr val="dk1"/>
                          </a:solidFill>
                          <a:latin typeface="Nunito"/>
                          <a:ea typeface="Nunito"/>
                          <a:cs typeface="Nunito"/>
                          <a:sym typeface="Nunito"/>
                        </a:rPr>
                        <a:t>5.5.1.2</a:t>
                      </a:r>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r>
                        <a:rPr lang="en" sz="1300">
                          <a:solidFill>
                            <a:schemeClr val="dk1"/>
                          </a:solidFill>
                          <a:latin typeface="Nunito"/>
                          <a:ea typeface="Nunito"/>
                          <a:cs typeface="Nunito"/>
                          <a:sym typeface="Nunito"/>
                        </a:rPr>
                        <a:t>The PC CPU usage shall not exceed 85%</a:t>
                      </a:r>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473750">
                <a:tc>
                  <a:txBody>
                    <a:bodyPr/>
                    <a:lstStyle/>
                    <a:p>
                      <a:pPr marL="0" lvl="0" indent="0" algn="ctr" rtl="0">
                        <a:lnSpc>
                          <a:spcPct val="115000"/>
                        </a:lnSpc>
                        <a:spcBef>
                          <a:spcPts val="0"/>
                        </a:spcBef>
                        <a:spcAft>
                          <a:spcPts val="0"/>
                        </a:spcAft>
                        <a:buClr>
                          <a:schemeClr val="dk1"/>
                        </a:buClr>
                        <a:buSzPts val="1100"/>
                        <a:buFont typeface="Arial"/>
                        <a:buNone/>
                      </a:pPr>
                      <a:r>
                        <a:rPr lang="en" sz="1300" b="1">
                          <a:solidFill>
                            <a:schemeClr val="dk1"/>
                          </a:solidFill>
                          <a:latin typeface="Nunito"/>
                          <a:ea typeface="Nunito"/>
                          <a:cs typeface="Nunito"/>
                          <a:sym typeface="Nunito"/>
                        </a:rPr>
                        <a:t>5.5.1.4</a:t>
                      </a:r>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r>
                        <a:rPr lang="en" sz="1300">
                          <a:solidFill>
                            <a:schemeClr val="dk1"/>
                          </a:solidFill>
                          <a:latin typeface="Nunito"/>
                          <a:ea typeface="Nunito"/>
                          <a:cs typeface="Nunito"/>
                          <a:sym typeface="Nunito"/>
                        </a:rPr>
                        <a:t>During the simulation, the PC RAM usage shall not exceed 80%</a:t>
                      </a:r>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bl>
          </a:graphicData>
        </a:graphic>
      </p:graphicFrame>
      <p:pic>
        <p:nvPicPr>
          <p:cNvPr id="706" name="Google Shape;706;p73">
            <a:hlinkClick r:id="rId5" action="ppaction://hlinksldjump"/>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sp>
        <p:nvSpPr>
          <p:cNvPr id="707" name="Google Shape;707;p73"/>
          <p:cNvSpPr/>
          <p:nvPr/>
        </p:nvSpPr>
        <p:spPr>
          <a:xfrm>
            <a:off x="1334375" y="1739550"/>
            <a:ext cx="109500" cy="2261400"/>
          </a:xfrm>
          <a:prstGeom prst="leftBrace">
            <a:avLst>
              <a:gd name="adj1" fmla="val 50000"/>
              <a:gd name="adj2" fmla="val 50000"/>
            </a:avLst>
          </a:prstGeom>
          <a:noFill/>
          <a:ln w="28575" cap="flat" cmpd="sng">
            <a:solidFill>
              <a:srgbClr val="0077B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73"/>
          <p:cNvSpPr txBox="1"/>
          <p:nvPr/>
        </p:nvSpPr>
        <p:spPr>
          <a:xfrm>
            <a:off x="861875" y="2662500"/>
            <a:ext cx="5487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b="1">
                <a:solidFill>
                  <a:srgbClr val="0077BB"/>
                </a:solidFill>
                <a:latin typeface="Nunito"/>
                <a:ea typeface="Nunito"/>
                <a:cs typeface="Nunito"/>
                <a:sym typeface="Nunito"/>
              </a:rPr>
              <a:t>F5</a:t>
            </a:r>
            <a:endParaRPr>
              <a:latin typeface="Nunito"/>
              <a:ea typeface="Nunito"/>
              <a:cs typeface="Nunito"/>
              <a:sym typeface="Nunito"/>
            </a:endParaRPr>
          </a:p>
        </p:txBody>
      </p:sp>
      <p:sp>
        <p:nvSpPr>
          <p:cNvPr id="709" name="Google Shape;709;p73" descr="Timeline background shape"/>
          <p:cNvSpPr/>
          <p:nvPr/>
        </p:nvSpPr>
        <p:spPr>
          <a:xfrm>
            <a:off x="3468851" y="4868575"/>
            <a:ext cx="12054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VI: Budget</a:t>
            </a:r>
            <a:endParaRPr sz="900" i="0" u="none" strike="noStrike" cap="none">
              <a:solidFill>
                <a:schemeClr val="dk1"/>
              </a:solidFill>
              <a:latin typeface="Nunito"/>
              <a:ea typeface="Nunito"/>
              <a:cs typeface="Nunito"/>
              <a:sym typeface="Nunito"/>
            </a:endParaRPr>
          </a:p>
        </p:txBody>
      </p:sp>
      <p:sp>
        <p:nvSpPr>
          <p:cNvPr id="710" name="Google Shape;710;p73" descr="Timeline background shape"/>
          <p:cNvSpPr/>
          <p:nvPr/>
        </p:nvSpPr>
        <p:spPr>
          <a:xfrm>
            <a:off x="2206275" y="4868575"/>
            <a:ext cx="14655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V: Test Readiness</a:t>
            </a:r>
            <a:endParaRPr sz="900" i="0" u="none" strike="noStrike" cap="none">
              <a:solidFill>
                <a:schemeClr val="lt1"/>
              </a:solidFill>
              <a:latin typeface="Nunito"/>
              <a:ea typeface="Nunito"/>
              <a:cs typeface="Nunito"/>
              <a:sym typeface="Nunito"/>
            </a:endParaRPr>
          </a:p>
        </p:txBody>
      </p:sp>
      <p:sp>
        <p:nvSpPr>
          <p:cNvPr id="711" name="Google Shape;711;p73" descr="Timeline background shape"/>
          <p:cNvSpPr/>
          <p:nvPr/>
        </p:nvSpPr>
        <p:spPr>
          <a:xfrm>
            <a:off x="1024139" y="4868575"/>
            <a:ext cx="13323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IV: Schedule</a:t>
            </a:r>
            <a:endParaRPr sz="900" i="0" u="none" strike="noStrike" cap="none">
              <a:solidFill>
                <a:schemeClr val="lt1"/>
              </a:solidFill>
              <a:latin typeface="Nunito"/>
              <a:ea typeface="Nunito"/>
              <a:cs typeface="Nunito"/>
              <a:sym typeface="Nunito"/>
            </a:endParaRPr>
          </a:p>
        </p:txBody>
      </p:sp>
      <p:sp>
        <p:nvSpPr>
          <p:cNvPr id="712" name="Google Shape;712;p73" descr="Timeline background shape"/>
          <p:cNvSpPr/>
          <p:nvPr/>
        </p:nvSpPr>
        <p:spPr>
          <a:xfrm>
            <a:off x="0" y="4868563"/>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 Overview</a:t>
            </a:r>
            <a:endParaRPr sz="900" i="0" u="none" strike="noStrike" cap="none">
              <a:solidFill>
                <a:schemeClr val="lt1"/>
              </a:solidFill>
              <a:latin typeface="Nunito"/>
              <a:ea typeface="Nunito"/>
              <a:cs typeface="Nunito"/>
              <a:sym typeface="Nunit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7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System Computational Performance </a:t>
            </a:r>
            <a:endParaRPr/>
          </a:p>
        </p:txBody>
      </p:sp>
      <p:sp>
        <p:nvSpPr>
          <p:cNvPr id="718" name="Google Shape;718;p7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33</a:t>
            </a:fld>
            <a:endParaRPr/>
          </a:p>
        </p:txBody>
      </p:sp>
      <p:sp>
        <p:nvSpPr>
          <p:cNvPr id="719" name="Google Shape;719;p74"/>
          <p:cNvSpPr txBox="1">
            <a:spLocks noGrp="1"/>
          </p:cNvSpPr>
          <p:nvPr>
            <p:ph type="title"/>
          </p:nvPr>
        </p:nvSpPr>
        <p:spPr>
          <a:xfrm>
            <a:off x="624450" y="794225"/>
            <a:ext cx="41079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a:t>PRE-REQUISITE TESTING</a:t>
            </a:r>
            <a:endParaRPr sz="1620"/>
          </a:p>
        </p:txBody>
      </p:sp>
      <p:pic>
        <p:nvPicPr>
          <p:cNvPr id="720" name="Google Shape;720;p7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721" name="Google Shape;721;p7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graphicFrame>
        <p:nvGraphicFramePr>
          <p:cNvPr id="722" name="Google Shape;722;p74"/>
          <p:cNvGraphicFramePr/>
          <p:nvPr/>
        </p:nvGraphicFramePr>
        <p:xfrm>
          <a:off x="175975" y="1241115"/>
          <a:ext cx="8792050" cy="3545028"/>
        </p:xfrm>
        <a:graphic>
          <a:graphicData uri="http://schemas.openxmlformats.org/drawingml/2006/table">
            <a:tbl>
              <a:tblPr>
                <a:noFill/>
                <a:tableStyleId>{729BDF9F-D1CB-4749-BC5B-06938FECBF3C}</a:tableStyleId>
              </a:tblPr>
              <a:tblGrid>
                <a:gridCol w="1822525">
                  <a:extLst>
                    <a:ext uri="{9D8B030D-6E8A-4147-A177-3AD203B41FA5}">
                      <a16:colId xmlns:a16="http://schemas.microsoft.com/office/drawing/2014/main" val="20000"/>
                    </a:ext>
                  </a:extLst>
                </a:gridCol>
                <a:gridCol w="1571375">
                  <a:extLst>
                    <a:ext uri="{9D8B030D-6E8A-4147-A177-3AD203B41FA5}">
                      <a16:colId xmlns:a16="http://schemas.microsoft.com/office/drawing/2014/main" val="20001"/>
                    </a:ext>
                  </a:extLst>
                </a:gridCol>
                <a:gridCol w="2699075">
                  <a:extLst>
                    <a:ext uri="{9D8B030D-6E8A-4147-A177-3AD203B41FA5}">
                      <a16:colId xmlns:a16="http://schemas.microsoft.com/office/drawing/2014/main" val="20002"/>
                    </a:ext>
                  </a:extLst>
                </a:gridCol>
                <a:gridCol w="2699075">
                  <a:extLst>
                    <a:ext uri="{9D8B030D-6E8A-4147-A177-3AD203B41FA5}">
                      <a16:colId xmlns:a16="http://schemas.microsoft.com/office/drawing/2014/main" val="20003"/>
                    </a:ext>
                  </a:extLst>
                </a:gridCol>
              </a:tblGrid>
              <a:tr h="0">
                <a:tc>
                  <a:txBody>
                    <a:bodyPr/>
                    <a:lstStyle/>
                    <a:p>
                      <a:pPr marL="0" lvl="0" indent="0" algn="l" rtl="0">
                        <a:lnSpc>
                          <a:spcPct val="115000"/>
                        </a:lnSpc>
                        <a:spcBef>
                          <a:spcPts val="0"/>
                        </a:spcBef>
                        <a:spcAft>
                          <a:spcPts val="1200"/>
                        </a:spcAft>
                        <a:buNone/>
                      </a:pPr>
                      <a:r>
                        <a:rPr lang="en" sz="1800" b="1">
                          <a:solidFill>
                            <a:schemeClr val="dk1"/>
                          </a:solidFill>
                          <a:latin typeface="Nunito"/>
                          <a:ea typeface="Nunito"/>
                          <a:cs typeface="Nunito"/>
                          <a:sym typeface="Nunito"/>
                        </a:rPr>
                        <a:t>Test/Inspection</a:t>
                      </a:r>
                      <a:endParaRPr b="1">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gridSpan="2">
                  <a:txBody>
                    <a:bodyPr/>
                    <a:lstStyle/>
                    <a:p>
                      <a:pPr marL="0" lvl="0" indent="0" algn="l" rtl="0">
                        <a:lnSpc>
                          <a:spcPct val="115000"/>
                        </a:lnSpc>
                        <a:spcBef>
                          <a:spcPts val="0"/>
                        </a:spcBef>
                        <a:spcAft>
                          <a:spcPts val="1200"/>
                        </a:spcAft>
                        <a:buNone/>
                      </a:pPr>
                      <a:r>
                        <a:rPr lang="en" sz="1700" b="1">
                          <a:solidFill>
                            <a:schemeClr val="dk1"/>
                          </a:solidFill>
                          <a:latin typeface="Nunito"/>
                          <a:ea typeface="Nunito"/>
                          <a:cs typeface="Nunito"/>
                          <a:sym typeface="Nunito"/>
                        </a:rPr>
                        <a:t>Description</a:t>
                      </a:r>
                      <a:endParaRPr sz="1700" b="1">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hMerge="1">
                  <a:txBody>
                    <a:bodyPr/>
                    <a:lstStyle/>
                    <a:p>
                      <a:endParaRPr lang="en-US"/>
                    </a:p>
                  </a:txBody>
                  <a:tcPr/>
                </a:tc>
                <a:tc>
                  <a:txBody>
                    <a:bodyPr/>
                    <a:lstStyle/>
                    <a:p>
                      <a:pPr marL="0" lvl="0" indent="0" algn="ctr" rtl="0">
                        <a:lnSpc>
                          <a:spcPct val="115000"/>
                        </a:lnSpc>
                        <a:spcBef>
                          <a:spcPts val="0"/>
                        </a:spcBef>
                        <a:spcAft>
                          <a:spcPts val="1200"/>
                        </a:spcAft>
                        <a:buNone/>
                      </a:pPr>
                      <a:r>
                        <a:rPr lang="en" sz="1700" b="1">
                          <a:solidFill>
                            <a:schemeClr val="dk1"/>
                          </a:solidFill>
                          <a:latin typeface="Nunito"/>
                          <a:ea typeface="Nunito"/>
                          <a:cs typeface="Nunito"/>
                          <a:sym typeface="Nunito"/>
                        </a:rPr>
                        <a:t>Status</a:t>
                      </a:r>
                      <a:endParaRPr sz="1700" b="1">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923075">
                <a:tc>
                  <a:txBody>
                    <a:bodyPr/>
                    <a:lstStyle/>
                    <a:p>
                      <a:pPr marL="0" lvl="0" indent="0" algn="ctr" rtl="0">
                        <a:lnSpc>
                          <a:spcPct val="115000"/>
                        </a:lnSpc>
                        <a:spcBef>
                          <a:spcPts val="0"/>
                        </a:spcBef>
                        <a:spcAft>
                          <a:spcPts val="1200"/>
                        </a:spcAft>
                        <a:buNone/>
                      </a:pPr>
                      <a:r>
                        <a:rPr lang="en" sz="1800" b="1">
                          <a:solidFill>
                            <a:schemeClr val="dk1"/>
                          </a:solidFill>
                          <a:latin typeface="Nunito"/>
                          <a:ea typeface="Nunito"/>
                          <a:cs typeface="Nunito"/>
                          <a:sym typeface="Nunito"/>
                        </a:rPr>
                        <a:t>Environmental Realism</a:t>
                      </a:r>
                      <a:endParaRPr sz="1800" b="1">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gridSpan="2">
                  <a:txBody>
                    <a:bodyPr/>
                    <a:lstStyle/>
                    <a:p>
                      <a:pPr marL="0" lvl="0" indent="0" algn="l" rtl="0">
                        <a:lnSpc>
                          <a:spcPct val="115000"/>
                        </a:lnSpc>
                        <a:spcBef>
                          <a:spcPts val="0"/>
                        </a:spcBef>
                        <a:spcAft>
                          <a:spcPts val="1200"/>
                        </a:spcAft>
                        <a:buNone/>
                      </a:pPr>
                      <a:r>
                        <a:rPr lang="en" sz="1700">
                          <a:solidFill>
                            <a:schemeClr val="dk1"/>
                          </a:solidFill>
                          <a:latin typeface="Nunito"/>
                          <a:ea typeface="Nunito"/>
                          <a:cs typeface="Nunito"/>
                          <a:sym typeface="Nunito"/>
                        </a:rPr>
                        <a:t>Verifying requirements for accurate depiction of environment (incl. lighting, terrain, shaders, and surface textures).</a:t>
                      </a:r>
                      <a:endParaRPr sz="17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lvl="0" indent="0" algn="ctr" rtl="0">
                        <a:lnSpc>
                          <a:spcPct val="115000"/>
                        </a:lnSpc>
                        <a:spcBef>
                          <a:spcPts val="0"/>
                        </a:spcBef>
                        <a:spcAft>
                          <a:spcPts val="1200"/>
                        </a:spcAft>
                        <a:buNone/>
                      </a:pPr>
                      <a:r>
                        <a:rPr lang="en" sz="1700">
                          <a:solidFill>
                            <a:schemeClr val="lt1"/>
                          </a:solidFill>
                          <a:latin typeface="Nunito"/>
                          <a:ea typeface="Nunito"/>
                          <a:cs typeface="Nunito"/>
                          <a:sym typeface="Nunito"/>
                        </a:rPr>
                        <a:t>In Progress</a:t>
                      </a:r>
                      <a:endParaRPr sz="1700">
                        <a:solidFill>
                          <a:schemeClr val="lt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3A14D"/>
                    </a:solidFill>
                  </a:tcPr>
                </a:tc>
                <a:extLst>
                  <a:ext uri="{0D108BD9-81ED-4DB2-BD59-A6C34878D82A}">
                    <a16:rowId xmlns:a16="http://schemas.microsoft.com/office/drawing/2014/main" val="10001"/>
                  </a:ext>
                </a:extLst>
              </a:tr>
              <a:tr h="923075">
                <a:tc>
                  <a:txBody>
                    <a:bodyPr/>
                    <a:lstStyle/>
                    <a:p>
                      <a:pPr marL="0" lvl="0" indent="0" algn="ctr" rtl="0">
                        <a:spcBef>
                          <a:spcPts val="0"/>
                        </a:spcBef>
                        <a:spcAft>
                          <a:spcPts val="0"/>
                        </a:spcAft>
                        <a:buNone/>
                      </a:pPr>
                      <a:r>
                        <a:rPr lang="en" sz="1800" b="1">
                          <a:solidFill>
                            <a:schemeClr val="dk1"/>
                          </a:solidFill>
                          <a:latin typeface="Nunito"/>
                          <a:ea typeface="Nunito"/>
                          <a:cs typeface="Nunito"/>
                          <a:sym typeface="Nunito"/>
                        </a:rPr>
                        <a:t>HUD</a:t>
                      </a:r>
                      <a:endParaRPr sz="1800" b="1">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gridSpan="2">
                  <a:txBody>
                    <a:bodyPr/>
                    <a:lstStyle/>
                    <a:p>
                      <a:pPr marL="0" lvl="0" indent="0" algn="l" rtl="0">
                        <a:lnSpc>
                          <a:spcPct val="115000"/>
                        </a:lnSpc>
                        <a:spcBef>
                          <a:spcPts val="0"/>
                        </a:spcBef>
                        <a:spcAft>
                          <a:spcPts val="1200"/>
                        </a:spcAft>
                        <a:buNone/>
                      </a:pPr>
                      <a:r>
                        <a:rPr lang="en" sz="1700">
                          <a:solidFill>
                            <a:schemeClr val="dk1"/>
                          </a:solidFill>
                          <a:latin typeface="Nunito"/>
                          <a:ea typeface="Nunito"/>
                          <a:cs typeface="Nunito"/>
                          <a:sym typeface="Nunito"/>
                        </a:rPr>
                        <a:t>Verifying requirements for heads-up display are met.</a:t>
                      </a:r>
                      <a:endParaRPr sz="17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lvl="0" indent="0" algn="ctr" rtl="0">
                        <a:lnSpc>
                          <a:spcPct val="115000"/>
                        </a:lnSpc>
                        <a:spcBef>
                          <a:spcPts val="0"/>
                        </a:spcBef>
                        <a:spcAft>
                          <a:spcPts val="1200"/>
                        </a:spcAft>
                        <a:buNone/>
                      </a:pPr>
                      <a:r>
                        <a:rPr lang="en" sz="1700">
                          <a:solidFill>
                            <a:schemeClr val="lt1"/>
                          </a:solidFill>
                          <a:latin typeface="Nunito"/>
                          <a:ea typeface="Nunito"/>
                          <a:cs typeface="Nunito"/>
                          <a:sym typeface="Nunito"/>
                        </a:rPr>
                        <a:t>In Progress</a:t>
                      </a:r>
                      <a:endParaRPr sz="1700">
                        <a:solidFill>
                          <a:schemeClr val="lt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3A14D"/>
                    </a:solidFill>
                  </a:tcPr>
                </a:tc>
                <a:extLst>
                  <a:ext uri="{0D108BD9-81ED-4DB2-BD59-A6C34878D82A}">
                    <a16:rowId xmlns:a16="http://schemas.microsoft.com/office/drawing/2014/main" val="10002"/>
                  </a:ext>
                </a:extLst>
              </a:tr>
              <a:tr h="923075">
                <a:tc>
                  <a:txBody>
                    <a:bodyPr/>
                    <a:lstStyle/>
                    <a:p>
                      <a:pPr marL="0" lvl="0" indent="0" algn="ctr" rtl="0">
                        <a:spcBef>
                          <a:spcPts val="0"/>
                        </a:spcBef>
                        <a:spcAft>
                          <a:spcPts val="0"/>
                        </a:spcAft>
                        <a:buNone/>
                      </a:pPr>
                      <a:r>
                        <a:rPr lang="en" sz="1800" b="1">
                          <a:solidFill>
                            <a:schemeClr val="dk1"/>
                          </a:solidFill>
                          <a:latin typeface="Nunito"/>
                          <a:ea typeface="Nunito"/>
                          <a:cs typeface="Nunito"/>
                          <a:sym typeface="Nunito"/>
                        </a:rPr>
                        <a:t>Object Pairing &amp; Tracking</a:t>
                      </a:r>
                      <a:endParaRPr sz="1800" b="1">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gridSpan="2">
                  <a:txBody>
                    <a:bodyPr/>
                    <a:lstStyle/>
                    <a:p>
                      <a:pPr marL="0" lvl="0" indent="0" algn="l" rtl="0">
                        <a:lnSpc>
                          <a:spcPct val="115000"/>
                        </a:lnSpc>
                        <a:spcBef>
                          <a:spcPts val="0"/>
                        </a:spcBef>
                        <a:spcAft>
                          <a:spcPts val="1200"/>
                        </a:spcAft>
                        <a:buNone/>
                      </a:pPr>
                      <a:r>
                        <a:rPr lang="en" sz="1700">
                          <a:solidFill>
                            <a:schemeClr val="dk1"/>
                          </a:solidFill>
                          <a:latin typeface="Nunito"/>
                          <a:ea typeface="Nunito"/>
                          <a:cs typeface="Nunito"/>
                          <a:sym typeface="Nunito"/>
                        </a:rPr>
                        <a:t>Verifying that trackers properly track objects and appear in the VR world simultaneously.</a:t>
                      </a:r>
                      <a:endParaRPr sz="17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lvl="0" indent="0" algn="ctr" rtl="0">
                        <a:lnSpc>
                          <a:spcPct val="115000"/>
                        </a:lnSpc>
                        <a:spcBef>
                          <a:spcPts val="0"/>
                        </a:spcBef>
                        <a:spcAft>
                          <a:spcPts val="1200"/>
                        </a:spcAft>
                        <a:buNone/>
                      </a:pPr>
                      <a:r>
                        <a:rPr lang="en" sz="1700">
                          <a:solidFill>
                            <a:schemeClr val="lt1"/>
                          </a:solidFill>
                          <a:latin typeface="Nunito"/>
                          <a:ea typeface="Nunito"/>
                          <a:cs typeface="Nunito"/>
                          <a:sym typeface="Nunito"/>
                        </a:rPr>
                        <a:t>In Progress</a:t>
                      </a:r>
                      <a:endParaRPr sz="1700">
                        <a:solidFill>
                          <a:schemeClr val="lt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3A14D"/>
                    </a:solidFill>
                  </a:tcPr>
                </a:tc>
                <a:extLst>
                  <a:ext uri="{0D108BD9-81ED-4DB2-BD59-A6C34878D82A}">
                    <a16:rowId xmlns:a16="http://schemas.microsoft.com/office/drawing/2014/main" val="10003"/>
                  </a:ext>
                </a:extLst>
              </a:tr>
            </a:tbl>
          </a:graphicData>
        </a:graphic>
      </p:graphicFrame>
      <p:pic>
        <p:nvPicPr>
          <p:cNvPr id="723" name="Google Shape;723;p74">
            <a:hlinkClick r:id="rId5" action="ppaction://hlinksldjump"/>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sp>
        <p:nvSpPr>
          <p:cNvPr id="724" name="Google Shape;724;p74" descr="Timeline background shape"/>
          <p:cNvSpPr/>
          <p:nvPr/>
        </p:nvSpPr>
        <p:spPr>
          <a:xfrm>
            <a:off x="3468851" y="4868575"/>
            <a:ext cx="12054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VI: Budget</a:t>
            </a:r>
            <a:endParaRPr sz="900" i="0" u="none" strike="noStrike" cap="none">
              <a:solidFill>
                <a:schemeClr val="dk1"/>
              </a:solidFill>
              <a:latin typeface="Nunito"/>
              <a:ea typeface="Nunito"/>
              <a:cs typeface="Nunito"/>
              <a:sym typeface="Nunito"/>
            </a:endParaRPr>
          </a:p>
        </p:txBody>
      </p:sp>
      <p:sp>
        <p:nvSpPr>
          <p:cNvPr id="725" name="Google Shape;725;p74" descr="Timeline background shape"/>
          <p:cNvSpPr/>
          <p:nvPr/>
        </p:nvSpPr>
        <p:spPr>
          <a:xfrm>
            <a:off x="2206275" y="4868575"/>
            <a:ext cx="14655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V: Test Readiness</a:t>
            </a:r>
            <a:endParaRPr sz="900" i="0" u="none" strike="noStrike" cap="none">
              <a:solidFill>
                <a:schemeClr val="lt1"/>
              </a:solidFill>
              <a:latin typeface="Nunito"/>
              <a:ea typeface="Nunito"/>
              <a:cs typeface="Nunito"/>
              <a:sym typeface="Nunito"/>
            </a:endParaRPr>
          </a:p>
        </p:txBody>
      </p:sp>
      <p:sp>
        <p:nvSpPr>
          <p:cNvPr id="726" name="Google Shape;726;p74" descr="Timeline background shape"/>
          <p:cNvSpPr/>
          <p:nvPr/>
        </p:nvSpPr>
        <p:spPr>
          <a:xfrm>
            <a:off x="1024139" y="4868575"/>
            <a:ext cx="13323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IV: Schedule</a:t>
            </a:r>
            <a:endParaRPr sz="900" i="0" u="none" strike="noStrike" cap="none">
              <a:solidFill>
                <a:schemeClr val="lt1"/>
              </a:solidFill>
              <a:latin typeface="Nunito"/>
              <a:ea typeface="Nunito"/>
              <a:cs typeface="Nunito"/>
              <a:sym typeface="Nunito"/>
            </a:endParaRPr>
          </a:p>
        </p:txBody>
      </p:sp>
      <p:sp>
        <p:nvSpPr>
          <p:cNvPr id="727" name="Google Shape;727;p74" descr="Timeline background shape"/>
          <p:cNvSpPr/>
          <p:nvPr/>
        </p:nvSpPr>
        <p:spPr>
          <a:xfrm>
            <a:off x="0" y="4868563"/>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 Overview</a:t>
            </a:r>
            <a:endParaRPr sz="900" i="0" u="none" strike="noStrike" cap="none">
              <a:solidFill>
                <a:schemeClr val="lt1"/>
              </a:solidFill>
              <a:latin typeface="Nunito"/>
              <a:ea typeface="Nunito"/>
              <a:cs typeface="Nunito"/>
              <a:sym typeface="Nunit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7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System Computational Performance</a:t>
            </a:r>
            <a:endParaRPr/>
          </a:p>
        </p:txBody>
      </p:sp>
      <p:sp>
        <p:nvSpPr>
          <p:cNvPr id="733" name="Google Shape;733;p7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34</a:t>
            </a:fld>
            <a:endParaRPr/>
          </a:p>
        </p:txBody>
      </p:sp>
      <p:sp>
        <p:nvSpPr>
          <p:cNvPr id="734" name="Google Shape;734;p75"/>
          <p:cNvSpPr txBox="1">
            <a:spLocks noGrp="1"/>
          </p:cNvSpPr>
          <p:nvPr>
            <p:ph type="title"/>
          </p:nvPr>
        </p:nvSpPr>
        <p:spPr>
          <a:xfrm>
            <a:off x="624450" y="794225"/>
            <a:ext cx="41079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a:t>TEST DESIGN</a:t>
            </a:r>
            <a:endParaRPr sz="1620"/>
          </a:p>
        </p:txBody>
      </p:sp>
      <p:pic>
        <p:nvPicPr>
          <p:cNvPr id="735" name="Google Shape;735;p7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736" name="Google Shape;736;p7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pic>
        <p:nvPicPr>
          <p:cNvPr id="737" name="Google Shape;737;p75">
            <a:hlinkClick r:id="rId5" action="ppaction://hlinksldjump"/>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graphicFrame>
        <p:nvGraphicFramePr>
          <p:cNvPr id="738" name="Google Shape;738;p75"/>
          <p:cNvGraphicFramePr/>
          <p:nvPr/>
        </p:nvGraphicFramePr>
        <p:xfrm>
          <a:off x="175975" y="1164990"/>
          <a:ext cx="8792050" cy="2642724"/>
        </p:xfrm>
        <a:graphic>
          <a:graphicData uri="http://schemas.openxmlformats.org/drawingml/2006/table">
            <a:tbl>
              <a:tblPr>
                <a:noFill/>
                <a:tableStyleId>{729BDF9F-D1CB-4749-BC5B-06938FECBF3C}</a:tableStyleId>
              </a:tblPr>
              <a:tblGrid>
                <a:gridCol w="1800025">
                  <a:extLst>
                    <a:ext uri="{9D8B030D-6E8A-4147-A177-3AD203B41FA5}">
                      <a16:colId xmlns:a16="http://schemas.microsoft.com/office/drawing/2014/main" val="20000"/>
                    </a:ext>
                  </a:extLst>
                </a:gridCol>
                <a:gridCol w="6992025">
                  <a:extLst>
                    <a:ext uri="{9D8B030D-6E8A-4147-A177-3AD203B41FA5}">
                      <a16:colId xmlns:a16="http://schemas.microsoft.com/office/drawing/2014/main" val="20001"/>
                    </a:ext>
                  </a:extLst>
                </a:gridCol>
              </a:tblGrid>
              <a:tr h="665800">
                <a:tc>
                  <a:txBody>
                    <a:bodyPr/>
                    <a:lstStyle/>
                    <a:p>
                      <a:pPr marL="0" lvl="0" indent="0" algn="l" rtl="0">
                        <a:lnSpc>
                          <a:spcPct val="115000"/>
                        </a:lnSpc>
                        <a:spcBef>
                          <a:spcPts val="0"/>
                        </a:spcBef>
                        <a:spcAft>
                          <a:spcPts val="1200"/>
                        </a:spcAft>
                        <a:buNone/>
                      </a:pPr>
                      <a:r>
                        <a:rPr lang="en" sz="1800" b="1">
                          <a:solidFill>
                            <a:srgbClr val="0077BB"/>
                          </a:solidFill>
                          <a:latin typeface="Nunito"/>
                          <a:ea typeface="Nunito"/>
                          <a:cs typeface="Nunito"/>
                          <a:sym typeface="Nunito"/>
                        </a:rPr>
                        <a:t>Test fixtures</a:t>
                      </a:r>
                      <a:endParaRPr>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1200"/>
                        </a:spcAft>
                        <a:buNone/>
                      </a:pPr>
                      <a:r>
                        <a:rPr lang="en" sz="2000">
                          <a:solidFill>
                            <a:srgbClr val="0077BB"/>
                          </a:solidFill>
                          <a:latin typeface="Nunito"/>
                          <a:ea typeface="Nunito"/>
                          <a:cs typeface="Nunito"/>
                          <a:sym typeface="Nunito"/>
                        </a:rPr>
                        <a:t>PC setup, Base stations, Oculus Connection, VIVE Trackers</a:t>
                      </a:r>
                      <a:endParaRPr sz="2000">
                        <a:solidFill>
                          <a:srgbClr val="0077BB"/>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93950">
                <a:tc>
                  <a:txBody>
                    <a:bodyPr/>
                    <a:lstStyle/>
                    <a:p>
                      <a:pPr marL="0" lvl="0" indent="0" algn="l" rtl="0">
                        <a:lnSpc>
                          <a:spcPct val="115000"/>
                        </a:lnSpc>
                        <a:spcBef>
                          <a:spcPts val="0"/>
                        </a:spcBef>
                        <a:spcAft>
                          <a:spcPts val="0"/>
                        </a:spcAft>
                        <a:buNone/>
                      </a:pPr>
                      <a:r>
                        <a:rPr lang="en" sz="1800" b="1">
                          <a:solidFill>
                            <a:srgbClr val="009688"/>
                          </a:solidFill>
                          <a:latin typeface="Nunito"/>
                          <a:ea typeface="Nunito"/>
                          <a:cs typeface="Nunito"/>
                          <a:sym typeface="Nunito"/>
                        </a:rPr>
                        <a:t>Sensors &amp; data acquisition</a:t>
                      </a:r>
                      <a:endParaRPr>
                        <a:solidFill>
                          <a:srgbClr val="009688"/>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 sz="2000">
                          <a:solidFill>
                            <a:srgbClr val="009688"/>
                          </a:solidFill>
                          <a:latin typeface="Nunito"/>
                          <a:ea typeface="Nunito"/>
                          <a:cs typeface="Nunito"/>
                          <a:sym typeface="Nunito"/>
                        </a:rPr>
                        <a:t>Task manager, Oculus debug tool</a:t>
                      </a:r>
                      <a:endParaRPr sz="2000">
                        <a:solidFill>
                          <a:srgbClr val="009688"/>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173425">
                <a:tc>
                  <a:txBody>
                    <a:bodyPr/>
                    <a:lstStyle/>
                    <a:p>
                      <a:pPr marL="0" lvl="0" indent="0" algn="l" rtl="0">
                        <a:lnSpc>
                          <a:spcPct val="115000"/>
                        </a:lnSpc>
                        <a:spcBef>
                          <a:spcPts val="0"/>
                        </a:spcBef>
                        <a:spcAft>
                          <a:spcPts val="1200"/>
                        </a:spcAft>
                        <a:buNone/>
                      </a:pPr>
                      <a:r>
                        <a:rPr lang="en" sz="1800" b="1">
                          <a:solidFill>
                            <a:srgbClr val="CC3311"/>
                          </a:solidFill>
                          <a:latin typeface="Nunito"/>
                          <a:ea typeface="Nunito"/>
                          <a:cs typeface="Nunito"/>
                          <a:sym typeface="Nunito"/>
                        </a:rPr>
                        <a:t>Test facilities &amp; equipment</a:t>
                      </a:r>
                      <a:endParaRPr>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739" name="Google Shape;739;p75"/>
          <p:cNvGraphicFramePr/>
          <p:nvPr>
            <p:extLst>
              <p:ext uri="{D42A27DB-BD31-4B8C-83A1-F6EECF244321}">
                <p14:modId xmlns:p14="http://schemas.microsoft.com/office/powerpoint/2010/main" val="4149327598"/>
              </p:ext>
            </p:extLst>
          </p:nvPr>
        </p:nvGraphicFramePr>
        <p:xfrm>
          <a:off x="1976000" y="2635620"/>
          <a:ext cx="6995475" cy="1173420"/>
        </p:xfrm>
        <a:graphic>
          <a:graphicData uri="http://schemas.openxmlformats.org/drawingml/2006/table">
            <a:tbl>
              <a:tblPr>
                <a:noFill/>
                <a:tableStyleId>{729BDF9F-D1CB-4749-BC5B-06938FECBF3C}</a:tableStyleId>
              </a:tblPr>
              <a:tblGrid>
                <a:gridCol w="2331825">
                  <a:extLst>
                    <a:ext uri="{9D8B030D-6E8A-4147-A177-3AD203B41FA5}">
                      <a16:colId xmlns:a16="http://schemas.microsoft.com/office/drawing/2014/main" val="20000"/>
                    </a:ext>
                  </a:extLst>
                </a:gridCol>
                <a:gridCol w="2331825">
                  <a:extLst>
                    <a:ext uri="{9D8B030D-6E8A-4147-A177-3AD203B41FA5}">
                      <a16:colId xmlns:a16="http://schemas.microsoft.com/office/drawing/2014/main" val="20001"/>
                    </a:ext>
                  </a:extLst>
                </a:gridCol>
                <a:gridCol w="2331825">
                  <a:extLst>
                    <a:ext uri="{9D8B030D-6E8A-4147-A177-3AD203B41FA5}">
                      <a16:colId xmlns:a16="http://schemas.microsoft.com/office/drawing/2014/main" val="20002"/>
                    </a:ext>
                  </a:extLst>
                </a:gridCol>
              </a:tblGrid>
              <a:tr h="360250">
                <a:tc>
                  <a:txBody>
                    <a:bodyPr/>
                    <a:lstStyle/>
                    <a:p>
                      <a:pPr marL="0" lvl="0" indent="0" algn="ctr" rtl="0">
                        <a:spcBef>
                          <a:spcPts val="0"/>
                        </a:spcBef>
                        <a:spcAft>
                          <a:spcPts val="0"/>
                        </a:spcAft>
                        <a:buNone/>
                      </a:pPr>
                      <a:r>
                        <a:rPr lang="en" b="1">
                          <a:solidFill>
                            <a:srgbClr val="CC3311"/>
                          </a:solidFill>
                          <a:latin typeface="Nunito"/>
                          <a:ea typeface="Nunito"/>
                          <a:cs typeface="Nunito"/>
                          <a:sym typeface="Nunito"/>
                        </a:rPr>
                        <a:t>Virtual Reality</a:t>
                      </a:r>
                      <a:endParaRPr b="1">
                        <a:solidFill>
                          <a:srgbClr val="CC3311"/>
                        </a:solidFill>
                        <a:latin typeface="Nunito"/>
                        <a:ea typeface="Nunito"/>
                        <a:cs typeface="Nunito"/>
                        <a:sym typeface="Nuni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b="1">
                          <a:solidFill>
                            <a:srgbClr val="CC3311"/>
                          </a:solidFill>
                          <a:latin typeface="Nunito"/>
                          <a:ea typeface="Nunito"/>
                          <a:cs typeface="Nunito"/>
                          <a:sym typeface="Nunito"/>
                        </a:rPr>
                        <a:t>Hybrid Reality</a:t>
                      </a:r>
                      <a:endParaRPr b="1">
                        <a:solidFill>
                          <a:srgbClr val="CC3311"/>
                        </a:solidFill>
                        <a:latin typeface="Nunito"/>
                        <a:ea typeface="Nunito"/>
                        <a:cs typeface="Nunito"/>
                        <a:sym typeface="Nuni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b="1">
                          <a:solidFill>
                            <a:srgbClr val="CC3311"/>
                          </a:solidFill>
                          <a:latin typeface="Nunito"/>
                          <a:ea typeface="Nunito"/>
                          <a:cs typeface="Nunito"/>
                          <a:sym typeface="Nunito"/>
                        </a:rPr>
                        <a:t>Other</a:t>
                      </a:r>
                      <a:endParaRPr b="1">
                        <a:solidFill>
                          <a:srgbClr val="CC3311"/>
                        </a:solidFill>
                        <a:latin typeface="Nunito"/>
                        <a:ea typeface="Nunito"/>
                        <a:cs typeface="Nunito"/>
                        <a:sym typeface="Nuni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06675">
                <a:tc>
                  <a:txBody>
                    <a:bodyPr/>
                    <a:lstStyle/>
                    <a:p>
                      <a:pPr marL="457200" lvl="0" indent="-311150" algn="l" rtl="0">
                        <a:spcBef>
                          <a:spcPts val="0"/>
                        </a:spcBef>
                        <a:spcAft>
                          <a:spcPts val="0"/>
                        </a:spcAft>
                        <a:buSzPts val="1300"/>
                        <a:buFont typeface="Nunito"/>
                        <a:buChar char="●"/>
                      </a:pPr>
                      <a:r>
                        <a:rPr lang="en" sz="1300">
                          <a:latin typeface="Nunito"/>
                          <a:ea typeface="Nunito"/>
                          <a:cs typeface="Nunito"/>
                          <a:sym typeface="Nunito"/>
                        </a:rPr>
                        <a:t>PC</a:t>
                      </a:r>
                      <a:endParaRPr sz="1300">
                        <a:latin typeface="Nunito"/>
                        <a:ea typeface="Nunito"/>
                        <a:cs typeface="Nunito"/>
                        <a:sym typeface="Nunito"/>
                      </a:endParaRPr>
                    </a:p>
                    <a:p>
                      <a:pPr marL="457200" lvl="0" indent="-311150" algn="l" rtl="0">
                        <a:spcBef>
                          <a:spcPts val="0"/>
                        </a:spcBef>
                        <a:spcAft>
                          <a:spcPts val="0"/>
                        </a:spcAft>
                        <a:buSzPts val="1300"/>
                        <a:buFont typeface="Nunito"/>
                        <a:buChar char="●"/>
                      </a:pPr>
                      <a:r>
                        <a:rPr lang="en" sz="1300">
                          <a:latin typeface="Nunito"/>
                          <a:ea typeface="Nunito"/>
                          <a:cs typeface="Nunito"/>
                          <a:sym typeface="Nunito"/>
                        </a:rPr>
                        <a:t>Oculus</a:t>
                      </a:r>
                      <a:endParaRPr sz="1300">
                        <a:latin typeface="Nunito"/>
                        <a:ea typeface="Nunito"/>
                        <a:cs typeface="Nunito"/>
                        <a:sym typeface="Nunito"/>
                      </a:endParaRPr>
                    </a:p>
                    <a:p>
                      <a:pPr marL="457200" lvl="0" indent="-311150" algn="l" rtl="0">
                        <a:spcBef>
                          <a:spcPts val="0"/>
                        </a:spcBef>
                        <a:spcAft>
                          <a:spcPts val="0"/>
                        </a:spcAft>
                        <a:buSzPts val="1300"/>
                        <a:buFont typeface="Nunito"/>
                        <a:buChar char="●"/>
                      </a:pPr>
                      <a:r>
                        <a:rPr lang="en" sz="1300">
                          <a:latin typeface="Nunito"/>
                          <a:ea typeface="Nunito"/>
                          <a:cs typeface="Nunito"/>
                          <a:sym typeface="Nunito"/>
                        </a:rPr>
                        <a:t>Base Stations</a:t>
                      </a:r>
                      <a:endParaRPr sz="1300">
                        <a:latin typeface="Nunito"/>
                        <a:ea typeface="Nunito"/>
                        <a:cs typeface="Nunito"/>
                        <a:sym typeface="Nuni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457200" lvl="0" indent="-311150" algn="l" rtl="0">
                        <a:spcBef>
                          <a:spcPts val="0"/>
                        </a:spcBef>
                        <a:spcAft>
                          <a:spcPts val="0"/>
                        </a:spcAft>
                        <a:buSzPts val="1300"/>
                        <a:buFont typeface="Nunito"/>
                        <a:buChar char="●"/>
                      </a:pPr>
                      <a:r>
                        <a:rPr lang="en" sz="1300">
                          <a:latin typeface="Nunito"/>
                          <a:ea typeface="Nunito"/>
                          <a:cs typeface="Nunito"/>
                          <a:sym typeface="Nunito"/>
                        </a:rPr>
                        <a:t>Trackers</a:t>
                      </a:r>
                      <a:endParaRPr sz="1300">
                        <a:latin typeface="Nunito"/>
                        <a:ea typeface="Nunito"/>
                        <a:cs typeface="Nunito"/>
                        <a:sym typeface="Nuni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457200" lvl="0" indent="-311150" algn="l" rtl="0">
                        <a:spcBef>
                          <a:spcPts val="0"/>
                        </a:spcBef>
                        <a:spcAft>
                          <a:spcPts val="0"/>
                        </a:spcAft>
                        <a:buSzPts val="1300"/>
                        <a:buFont typeface="Nunito"/>
                        <a:buChar char="●"/>
                      </a:pPr>
                      <a:r>
                        <a:rPr lang="en" sz="1300" dirty="0">
                          <a:latin typeface="Nunito"/>
                          <a:ea typeface="Nunito"/>
                          <a:cs typeface="Nunito"/>
                          <a:sym typeface="Nunito"/>
                        </a:rPr>
                        <a:t>Senior Projects work space</a:t>
                      </a:r>
                      <a:endParaRPr sz="1300" dirty="0">
                        <a:latin typeface="Nunito"/>
                        <a:ea typeface="Nunito"/>
                        <a:cs typeface="Nunito"/>
                        <a:sym typeface="Nunito"/>
                      </a:endParaRPr>
                    </a:p>
                    <a:p>
                      <a:pPr marL="457200" lvl="0" indent="-311150" algn="l" rtl="0">
                        <a:spcBef>
                          <a:spcPts val="0"/>
                        </a:spcBef>
                        <a:spcAft>
                          <a:spcPts val="0"/>
                        </a:spcAft>
                        <a:buSzPts val="1300"/>
                        <a:buFont typeface="Nunito"/>
                        <a:buChar char="●"/>
                      </a:pPr>
                      <a:r>
                        <a:rPr lang="en" sz="1300" dirty="0">
                          <a:latin typeface="Nunito"/>
                          <a:ea typeface="Nunito"/>
                          <a:cs typeface="Nunito"/>
                          <a:sym typeface="Nunito"/>
                        </a:rPr>
                        <a:t>Sanitation equipment</a:t>
                      </a:r>
                      <a:endParaRPr sz="1300" dirty="0">
                        <a:latin typeface="Nunito"/>
                        <a:ea typeface="Nunito"/>
                        <a:cs typeface="Nunito"/>
                        <a:sym typeface="Nuni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740" name="Google Shape;740;p75" descr="Timeline background shape"/>
          <p:cNvSpPr/>
          <p:nvPr/>
        </p:nvSpPr>
        <p:spPr>
          <a:xfrm>
            <a:off x="3468851" y="4868575"/>
            <a:ext cx="12054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VI: Budget</a:t>
            </a:r>
            <a:endParaRPr sz="900" i="0" u="none" strike="noStrike" cap="none">
              <a:solidFill>
                <a:schemeClr val="dk1"/>
              </a:solidFill>
              <a:latin typeface="Nunito"/>
              <a:ea typeface="Nunito"/>
              <a:cs typeface="Nunito"/>
              <a:sym typeface="Nunito"/>
            </a:endParaRPr>
          </a:p>
        </p:txBody>
      </p:sp>
      <p:sp>
        <p:nvSpPr>
          <p:cNvPr id="741" name="Google Shape;741;p75" descr="Timeline background shape"/>
          <p:cNvSpPr/>
          <p:nvPr/>
        </p:nvSpPr>
        <p:spPr>
          <a:xfrm>
            <a:off x="2206275" y="4868575"/>
            <a:ext cx="14655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V: Test Readiness</a:t>
            </a:r>
            <a:endParaRPr sz="900" i="0" u="none" strike="noStrike" cap="none">
              <a:solidFill>
                <a:schemeClr val="lt1"/>
              </a:solidFill>
              <a:latin typeface="Nunito"/>
              <a:ea typeface="Nunito"/>
              <a:cs typeface="Nunito"/>
              <a:sym typeface="Nunito"/>
            </a:endParaRPr>
          </a:p>
        </p:txBody>
      </p:sp>
      <p:sp>
        <p:nvSpPr>
          <p:cNvPr id="742" name="Google Shape;742;p75" descr="Timeline background shape"/>
          <p:cNvSpPr/>
          <p:nvPr/>
        </p:nvSpPr>
        <p:spPr>
          <a:xfrm>
            <a:off x="1024139" y="4868575"/>
            <a:ext cx="13323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IV: Schedule</a:t>
            </a:r>
            <a:endParaRPr sz="900" i="0" u="none" strike="noStrike" cap="none">
              <a:solidFill>
                <a:schemeClr val="lt1"/>
              </a:solidFill>
              <a:latin typeface="Nunito"/>
              <a:ea typeface="Nunito"/>
              <a:cs typeface="Nunito"/>
              <a:sym typeface="Nunito"/>
            </a:endParaRPr>
          </a:p>
        </p:txBody>
      </p:sp>
      <p:sp>
        <p:nvSpPr>
          <p:cNvPr id="743" name="Google Shape;743;p75" descr="Timeline background shape"/>
          <p:cNvSpPr/>
          <p:nvPr/>
        </p:nvSpPr>
        <p:spPr>
          <a:xfrm>
            <a:off x="0" y="4868563"/>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 Overview</a:t>
            </a:r>
            <a:endParaRPr sz="900" i="0" u="none" strike="noStrike" cap="none">
              <a:solidFill>
                <a:schemeClr val="lt1"/>
              </a:solidFill>
              <a:latin typeface="Nunito"/>
              <a:ea typeface="Nunito"/>
              <a:cs typeface="Nunito"/>
              <a:sym typeface="Nunito"/>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7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System Computational Performance </a:t>
            </a:r>
            <a:endParaRPr/>
          </a:p>
        </p:txBody>
      </p:sp>
      <p:sp>
        <p:nvSpPr>
          <p:cNvPr id="749" name="Google Shape;749;p7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35</a:t>
            </a:fld>
            <a:endParaRPr/>
          </a:p>
        </p:txBody>
      </p:sp>
      <p:sp>
        <p:nvSpPr>
          <p:cNvPr id="750" name="Google Shape;750;p76"/>
          <p:cNvSpPr txBox="1">
            <a:spLocks noGrp="1"/>
          </p:cNvSpPr>
          <p:nvPr>
            <p:ph type="title"/>
          </p:nvPr>
        </p:nvSpPr>
        <p:spPr>
          <a:xfrm>
            <a:off x="624450" y="794225"/>
            <a:ext cx="51549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a:t>CDR PERFORMANCE MODEL VERIFICATION</a:t>
            </a:r>
            <a:endParaRPr sz="1620"/>
          </a:p>
        </p:txBody>
      </p:sp>
      <p:pic>
        <p:nvPicPr>
          <p:cNvPr id="751" name="Google Shape;751;p7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752" name="Google Shape;752;p7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pic>
        <p:nvPicPr>
          <p:cNvPr id="753" name="Google Shape;753;p76">
            <a:hlinkClick r:id="rId5" action="ppaction://hlinksldjump"/>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sp>
        <p:nvSpPr>
          <p:cNvPr id="754" name="Google Shape;754;p76" descr="Timeline background shape"/>
          <p:cNvSpPr/>
          <p:nvPr/>
        </p:nvSpPr>
        <p:spPr>
          <a:xfrm>
            <a:off x="3468851" y="4868575"/>
            <a:ext cx="12054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VI: Budget</a:t>
            </a:r>
            <a:endParaRPr sz="900" i="0" u="none" strike="noStrike" cap="none">
              <a:solidFill>
                <a:schemeClr val="dk1"/>
              </a:solidFill>
              <a:latin typeface="Nunito"/>
              <a:ea typeface="Nunito"/>
              <a:cs typeface="Nunito"/>
              <a:sym typeface="Nunito"/>
            </a:endParaRPr>
          </a:p>
        </p:txBody>
      </p:sp>
      <p:sp>
        <p:nvSpPr>
          <p:cNvPr id="755" name="Google Shape;755;p76" descr="Timeline background shape"/>
          <p:cNvSpPr/>
          <p:nvPr/>
        </p:nvSpPr>
        <p:spPr>
          <a:xfrm>
            <a:off x="2206275" y="4868575"/>
            <a:ext cx="14655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V: Test Readiness</a:t>
            </a:r>
            <a:endParaRPr sz="900" i="0" u="none" strike="noStrike" cap="none">
              <a:solidFill>
                <a:schemeClr val="lt1"/>
              </a:solidFill>
              <a:latin typeface="Nunito"/>
              <a:ea typeface="Nunito"/>
              <a:cs typeface="Nunito"/>
              <a:sym typeface="Nunito"/>
            </a:endParaRPr>
          </a:p>
        </p:txBody>
      </p:sp>
      <p:sp>
        <p:nvSpPr>
          <p:cNvPr id="756" name="Google Shape;756;p76" descr="Timeline background shape"/>
          <p:cNvSpPr/>
          <p:nvPr/>
        </p:nvSpPr>
        <p:spPr>
          <a:xfrm>
            <a:off x="1024139" y="4868575"/>
            <a:ext cx="13323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IV: Schedule</a:t>
            </a:r>
            <a:endParaRPr sz="900" i="0" u="none" strike="noStrike" cap="none">
              <a:solidFill>
                <a:schemeClr val="lt1"/>
              </a:solidFill>
              <a:latin typeface="Nunito"/>
              <a:ea typeface="Nunito"/>
              <a:cs typeface="Nunito"/>
              <a:sym typeface="Nunito"/>
            </a:endParaRPr>
          </a:p>
        </p:txBody>
      </p:sp>
      <p:sp>
        <p:nvSpPr>
          <p:cNvPr id="757" name="Google Shape;757;p76" descr="Timeline background shape"/>
          <p:cNvSpPr/>
          <p:nvPr/>
        </p:nvSpPr>
        <p:spPr>
          <a:xfrm>
            <a:off x="0" y="4868563"/>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 Overview</a:t>
            </a:r>
            <a:endParaRPr sz="900" i="0" u="none" strike="noStrike" cap="none">
              <a:solidFill>
                <a:schemeClr val="lt1"/>
              </a:solidFill>
              <a:latin typeface="Nunito"/>
              <a:ea typeface="Nunito"/>
              <a:cs typeface="Nunito"/>
              <a:sym typeface="Nunito"/>
            </a:endParaRPr>
          </a:p>
        </p:txBody>
      </p:sp>
      <p:pic>
        <p:nvPicPr>
          <p:cNvPr id="758" name="Google Shape;758;p7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716185" y="1225025"/>
            <a:ext cx="3022182" cy="3612587"/>
          </a:xfrm>
          <a:prstGeom prst="rect">
            <a:avLst/>
          </a:prstGeom>
          <a:noFill/>
          <a:ln>
            <a:noFill/>
          </a:ln>
        </p:spPr>
      </p:pic>
      <p:pic>
        <p:nvPicPr>
          <p:cNvPr id="759" name="Google Shape;759;p76"/>
          <p:cNvPicPr preferRelativeResize="0"/>
          <p:nvPr/>
        </p:nvPicPr>
        <p:blipFill rotWithShape="1">
          <a:blip r:embed="rId7" cstate="email">
            <a:alphaModFix/>
            <a:extLst>
              <a:ext uri="{28A0092B-C50C-407E-A947-70E740481C1C}">
                <a14:useLocalDpi xmlns:a14="http://schemas.microsoft.com/office/drawing/2010/main"/>
              </a:ext>
            </a:extLst>
          </a:blip>
          <a:srcRect l="2486" t="5042"/>
          <a:stretch/>
        </p:blipFill>
        <p:spPr>
          <a:xfrm>
            <a:off x="248562" y="2419859"/>
            <a:ext cx="1271627" cy="724141"/>
          </a:xfrm>
          <a:prstGeom prst="rect">
            <a:avLst/>
          </a:prstGeom>
          <a:noFill/>
          <a:ln>
            <a:noFill/>
          </a:ln>
        </p:spPr>
      </p:pic>
      <p:pic>
        <p:nvPicPr>
          <p:cNvPr id="760" name="Google Shape;760;p76"/>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051769" y="1225025"/>
            <a:ext cx="2951093" cy="361258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7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System Computational Performance </a:t>
            </a:r>
            <a:endParaRPr/>
          </a:p>
        </p:txBody>
      </p:sp>
      <p:sp>
        <p:nvSpPr>
          <p:cNvPr id="766" name="Google Shape;766;p7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36</a:t>
            </a:fld>
            <a:endParaRPr/>
          </a:p>
        </p:txBody>
      </p:sp>
      <p:sp>
        <p:nvSpPr>
          <p:cNvPr id="767" name="Google Shape;767;p77"/>
          <p:cNvSpPr txBox="1">
            <a:spLocks noGrp="1"/>
          </p:cNvSpPr>
          <p:nvPr>
            <p:ph type="title"/>
          </p:nvPr>
        </p:nvSpPr>
        <p:spPr>
          <a:xfrm>
            <a:off x="624450" y="794225"/>
            <a:ext cx="51549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a:t>TEST PROCEDURE</a:t>
            </a:r>
            <a:endParaRPr sz="1620"/>
          </a:p>
        </p:txBody>
      </p:sp>
      <p:pic>
        <p:nvPicPr>
          <p:cNvPr id="768" name="Google Shape;768;p7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769" name="Google Shape;769;p7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pic>
        <p:nvPicPr>
          <p:cNvPr id="770" name="Google Shape;770;p77">
            <a:hlinkClick r:id="rId5" action="ppaction://hlinksldjump"/>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sp>
        <p:nvSpPr>
          <p:cNvPr id="771" name="Google Shape;771;p77" descr="Timeline background shape"/>
          <p:cNvSpPr/>
          <p:nvPr/>
        </p:nvSpPr>
        <p:spPr>
          <a:xfrm>
            <a:off x="3468851" y="4868575"/>
            <a:ext cx="12054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VI: Budget</a:t>
            </a:r>
            <a:endParaRPr sz="900" i="0" u="none" strike="noStrike" cap="none">
              <a:solidFill>
                <a:schemeClr val="dk1"/>
              </a:solidFill>
              <a:latin typeface="Nunito"/>
              <a:ea typeface="Nunito"/>
              <a:cs typeface="Nunito"/>
              <a:sym typeface="Nunito"/>
            </a:endParaRPr>
          </a:p>
        </p:txBody>
      </p:sp>
      <p:sp>
        <p:nvSpPr>
          <p:cNvPr id="772" name="Google Shape;772;p77" descr="Timeline background shape"/>
          <p:cNvSpPr/>
          <p:nvPr/>
        </p:nvSpPr>
        <p:spPr>
          <a:xfrm>
            <a:off x="2206275" y="4868575"/>
            <a:ext cx="14655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V: Test Readiness</a:t>
            </a:r>
            <a:endParaRPr sz="900" i="0" u="none" strike="noStrike" cap="none">
              <a:solidFill>
                <a:schemeClr val="lt1"/>
              </a:solidFill>
              <a:latin typeface="Nunito"/>
              <a:ea typeface="Nunito"/>
              <a:cs typeface="Nunito"/>
              <a:sym typeface="Nunito"/>
            </a:endParaRPr>
          </a:p>
        </p:txBody>
      </p:sp>
      <p:sp>
        <p:nvSpPr>
          <p:cNvPr id="773" name="Google Shape;773;p77" descr="Timeline background shape"/>
          <p:cNvSpPr/>
          <p:nvPr/>
        </p:nvSpPr>
        <p:spPr>
          <a:xfrm>
            <a:off x="1024139" y="4868575"/>
            <a:ext cx="13323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IV: Schedule</a:t>
            </a:r>
            <a:endParaRPr sz="900" i="0" u="none" strike="noStrike" cap="none">
              <a:solidFill>
                <a:schemeClr val="lt1"/>
              </a:solidFill>
              <a:latin typeface="Nunito"/>
              <a:ea typeface="Nunito"/>
              <a:cs typeface="Nunito"/>
              <a:sym typeface="Nunito"/>
            </a:endParaRPr>
          </a:p>
        </p:txBody>
      </p:sp>
      <p:sp>
        <p:nvSpPr>
          <p:cNvPr id="774" name="Google Shape;774;p77" descr="Timeline background shape"/>
          <p:cNvSpPr/>
          <p:nvPr/>
        </p:nvSpPr>
        <p:spPr>
          <a:xfrm>
            <a:off x="0" y="4868563"/>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 Overview</a:t>
            </a:r>
            <a:endParaRPr sz="900" i="0" u="none" strike="noStrike" cap="none">
              <a:solidFill>
                <a:schemeClr val="lt1"/>
              </a:solidFill>
              <a:latin typeface="Nunito"/>
              <a:ea typeface="Nunito"/>
              <a:cs typeface="Nunito"/>
              <a:sym typeface="Nunito"/>
            </a:endParaRPr>
          </a:p>
        </p:txBody>
      </p:sp>
      <p:sp>
        <p:nvSpPr>
          <p:cNvPr id="775" name="Google Shape;775;p77"/>
          <p:cNvSpPr txBox="1"/>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000">
                <a:solidFill>
                  <a:srgbClr val="595959"/>
                </a:solidFill>
                <a:latin typeface="Nunito"/>
                <a:ea typeface="Nunito"/>
                <a:cs typeface="Nunito"/>
                <a:sym typeface="Nunito"/>
              </a:rPr>
              <a:t>36</a:t>
            </a:fld>
            <a:endParaRPr sz="1000">
              <a:solidFill>
                <a:srgbClr val="595959"/>
              </a:solidFill>
              <a:latin typeface="Nunito"/>
              <a:ea typeface="Nunito"/>
              <a:cs typeface="Nunito"/>
              <a:sym typeface="Nunito"/>
            </a:endParaRPr>
          </a:p>
        </p:txBody>
      </p:sp>
      <p:sp>
        <p:nvSpPr>
          <p:cNvPr id="776" name="Google Shape;776;p77"/>
          <p:cNvSpPr/>
          <p:nvPr/>
        </p:nvSpPr>
        <p:spPr>
          <a:xfrm>
            <a:off x="390263" y="1237563"/>
            <a:ext cx="1467600" cy="908700"/>
          </a:xfrm>
          <a:prstGeom prst="rect">
            <a:avLst/>
          </a:prstGeom>
          <a:solidFill>
            <a:srgbClr val="00968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300">
                <a:solidFill>
                  <a:schemeClr val="lt1"/>
                </a:solidFill>
                <a:latin typeface="Nunito"/>
                <a:ea typeface="Nunito"/>
                <a:cs typeface="Nunito"/>
                <a:sym typeface="Nunito"/>
              </a:rPr>
              <a:t>Set up (PC, Base Stations, VR simulation)</a:t>
            </a:r>
            <a:endParaRPr sz="1300">
              <a:solidFill>
                <a:schemeClr val="lt1"/>
              </a:solidFill>
              <a:latin typeface="Nunito"/>
              <a:ea typeface="Nunito"/>
              <a:cs typeface="Nunito"/>
              <a:sym typeface="Nunito"/>
            </a:endParaRPr>
          </a:p>
        </p:txBody>
      </p:sp>
      <p:sp>
        <p:nvSpPr>
          <p:cNvPr id="777" name="Google Shape;777;p77"/>
          <p:cNvSpPr/>
          <p:nvPr/>
        </p:nvSpPr>
        <p:spPr>
          <a:xfrm>
            <a:off x="2163563" y="1237563"/>
            <a:ext cx="1467600" cy="908700"/>
          </a:xfrm>
          <a:prstGeom prst="rect">
            <a:avLst/>
          </a:prstGeom>
          <a:solidFill>
            <a:srgbClr val="00968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300">
                <a:solidFill>
                  <a:schemeClr val="lt1"/>
                </a:solidFill>
                <a:latin typeface="Nunito"/>
                <a:ea typeface="Nunito"/>
                <a:cs typeface="Nunito"/>
                <a:sym typeface="Nunito"/>
              </a:rPr>
              <a:t>Insert a VR Object (.obj)</a:t>
            </a:r>
            <a:endParaRPr sz="1300">
              <a:solidFill>
                <a:schemeClr val="lt1"/>
              </a:solidFill>
              <a:latin typeface="Nunito"/>
              <a:ea typeface="Nunito"/>
              <a:cs typeface="Nunito"/>
              <a:sym typeface="Nunito"/>
            </a:endParaRPr>
          </a:p>
        </p:txBody>
      </p:sp>
      <p:cxnSp>
        <p:nvCxnSpPr>
          <p:cNvPr id="778" name="Google Shape;778;p77"/>
          <p:cNvCxnSpPr>
            <a:stCxn id="776" idx="3"/>
            <a:endCxn id="777" idx="1"/>
          </p:cNvCxnSpPr>
          <p:nvPr/>
        </p:nvCxnSpPr>
        <p:spPr>
          <a:xfrm>
            <a:off x="1857863" y="1691913"/>
            <a:ext cx="305700" cy="0"/>
          </a:xfrm>
          <a:prstGeom prst="straightConnector1">
            <a:avLst/>
          </a:prstGeom>
          <a:noFill/>
          <a:ln w="19050" cap="flat" cmpd="sng">
            <a:solidFill>
              <a:srgbClr val="000000"/>
            </a:solidFill>
            <a:prstDash val="solid"/>
            <a:round/>
            <a:headEnd type="none" w="med" len="med"/>
            <a:tailEnd type="triangle" w="med" len="med"/>
          </a:ln>
        </p:spPr>
      </p:cxnSp>
      <p:sp>
        <p:nvSpPr>
          <p:cNvPr id="779" name="Google Shape;779;p77"/>
          <p:cNvSpPr/>
          <p:nvPr/>
        </p:nvSpPr>
        <p:spPr>
          <a:xfrm>
            <a:off x="3871088" y="1237563"/>
            <a:ext cx="1467600" cy="908700"/>
          </a:xfrm>
          <a:prstGeom prst="rect">
            <a:avLst/>
          </a:prstGeom>
          <a:solidFill>
            <a:srgbClr val="00968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300">
                <a:solidFill>
                  <a:schemeClr val="lt1"/>
                </a:solidFill>
                <a:latin typeface="Nunito"/>
                <a:ea typeface="Nunito"/>
                <a:cs typeface="Nunito"/>
                <a:sym typeface="Nunito"/>
              </a:rPr>
              <a:t>Attach VIVE Tracker to a VR Object</a:t>
            </a:r>
            <a:endParaRPr sz="1300">
              <a:solidFill>
                <a:schemeClr val="lt1"/>
              </a:solidFill>
              <a:latin typeface="Nunito"/>
              <a:ea typeface="Nunito"/>
              <a:cs typeface="Nunito"/>
              <a:sym typeface="Nunito"/>
            </a:endParaRPr>
          </a:p>
        </p:txBody>
      </p:sp>
      <p:sp>
        <p:nvSpPr>
          <p:cNvPr id="780" name="Google Shape;780;p77"/>
          <p:cNvSpPr/>
          <p:nvPr/>
        </p:nvSpPr>
        <p:spPr>
          <a:xfrm>
            <a:off x="5578613" y="1237563"/>
            <a:ext cx="1467600" cy="908700"/>
          </a:xfrm>
          <a:prstGeom prst="rect">
            <a:avLst/>
          </a:prstGeom>
          <a:solidFill>
            <a:srgbClr val="00968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300">
                <a:solidFill>
                  <a:schemeClr val="lt1"/>
                </a:solidFill>
                <a:latin typeface="Nunito"/>
                <a:ea typeface="Nunito"/>
                <a:cs typeface="Nunito"/>
                <a:sym typeface="Nunito"/>
              </a:rPr>
              <a:t>Connect Oculus headset to PC via Oculus App</a:t>
            </a:r>
            <a:endParaRPr sz="1300">
              <a:solidFill>
                <a:schemeClr val="lt1"/>
              </a:solidFill>
              <a:latin typeface="Nunito"/>
              <a:ea typeface="Nunito"/>
              <a:cs typeface="Nunito"/>
              <a:sym typeface="Nunito"/>
            </a:endParaRPr>
          </a:p>
        </p:txBody>
      </p:sp>
      <p:sp>
        <p:nvSpPr>
          <p:cNvPr id="781" name="Google Shape;781;p77"/>
          <p:cNvSpPr/>
          <p:nvPr/>
        </p:nvSpPr>
        <p:spPr>
          <a:xfrm>
            <a:off x="7286138" y="1237563"/>
            <a:ext cx="1467600" cy="908700"/>
          </a:xfrm>
          <a:prstGeom prst="rect">
            <a:avLst/>
          </a:prstGeom>
          <a:solidFill>
            <a:srgbClr val="00968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Nunito"/>
                <a:ea typeface="Nunito"/>
                <a:cs typeface="Nunito"/>
                <a:sym typeface="Nunito"/>
              </a:rPr>
              <a:t>Run the simulation in Unity through the Oculus headset</a:t>
            </a:r>
            <a:endParaRPr sz="1200">
              <a:solidFill>
                <a:schemeClr val="lt1"/>
              </a:solidFill>
              <a:latin typeface="Nunito"/>
              <a:ea typeface="Nunito"/>
              <a:cs typeface="Nunito"/>
              <a:sym typeface="Nunito"/>
            </a:endParaRPr>
          </a:p>
        </p:txBody>
      </p:sp>
      <p:cxnSp>
        <p:nvCxnSpPr>
          <p:cNvPr id="782" name="Google Shape;782;p77"/>
          <p:cNvCxnSpPr>
            <a:stCxn id="777" idx="3"/>
            <a:endCxn id="779" idx="1"/>
          </p:cNvCxnSpPr>
          <p:nvPr/>
        </p:nvCxnSpPr>
        <p:spPr>
          <a:xfrm>
            <a:off x="3631163" y="1691913"/>
            <a:ext cx="240000" cy="0"/>
          </a:xfrm>
          <a:prstGeom prst="straightConnector1">
            <a:avLst/>
          </a:prstGeom>
          <a:noFill/>
          <a:ln w="19050" cap="flat" cmpd="sng">
            <a:solidFill>
              <a:srgbClr val="000000"/>
            </a:solidFill>
            <a:prstDash val="solid"/>
            <a:round/>
            <a:headEnd type="none" w="med" len="med"/>
            <a:tailEnd type="triangle" w="med" len="med"/>
          </a:ln>
        </p:spPr>
      </p:cxnSp>
      <p:cxnSp>
        <p:nvCxnSpPr>
          <p:cNvPr id="783" name="Google Shape;783;p77"/>
          <p:cNvCxnSpPr>
            <a:stCxn id="779" idx="3"/>
            <a:endCxn id="780" idx="1"/>
          </p:cNvCxnSpPr>
          <p:nvPr/>
        </p:nvCxnSpPr>
        <p:spPr>
          <a:xfrm>
            <a:off x="5338688" y="1691913"/>
            <a:ext cx="240000" cy="0"/>
          </a:xfrm>
          <a:prstGeom prst="straightConnector1">
            <a:avLst/>
          </a:prstGeom>
          <a:noFill/>
          <a:ln w="19050" cap="flat" cmpd="sng">
            <a:solidFill>
              <a:srgbClr val="000000"/>
            </a:solidFill>
            <a:prstDash val="solid"/>
            <a:round/>
            <a:headEnd type="none" w="med" len="med"/>
            <a:tailEnd type="triangle" w="med" len="med"/>
          </a:ln>
        </p:spPr>
      </p:cxnSp>
      <p:cxnSp>
        <p:nvCxnSpPr>
          <p:cNvPr id="784" name="Google Shape;784;p77"/>
          <p:cNvCxnSpPr>
            <a:stCxn id="780" idx="3"/>
            <a:endCxn id="781" idx="1"/>
          </p:cNvCxnSpPr>
          <p:nvPr/>
        </p:nvCxnSpPr>
        <p:spPr>
          <a:xfrm>
            <a:off x="7046213" y="1691913"/>
            <a:ext cx="240000" cy="0"/>
          </a:xfrm>
          <a:prstGeom prst="straightConnector1">
            <a:avLst/>
          </a:prstGeom>
          <a:noFill/>
          <a:ln w="19050" cap="flat" cmpd="sng">
            <a:solidFill>
              <a:srgbClr val="000000"/>
            </a:solidFill>
            <a:prstDash val="solid"/>
            <a:round/>
            <a:headEnd type="none" w="med" len="med"/>
            <a:tailEnd type="triangle" w="med" len="med"/>
          </a:ln>
        </p:spPr>
      </p:cxnSp>
      <p:sp>
        <p:nvSpPr>
          <p:cNvPr id="785" name="Google Shape;785;p77"/>
          <p:cNvSpPr/>
          <p:nvPr/>
        </p:nvSpPr>
        <p:spPr>
          <a:xfrm>
            <a:off x="6119675" y="2481400"/>
            <a:ext cx="1467600" cy="908700"/>
          </a:xfrm>
          <a:prstGeom prst="rect">
            <a:avLst/>
          </a:prstGeom>
          <a:solidFill>
            <a:srgbClr val="0077B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200">
                <a:solidFill>
                  <a:schemeClr val="lt1"/>
                </a:solidFill>
                <a:latin typeface="Nunito"/>
                <a:ea typeface="Nunito"/>
                <a:cs typeface="Nunito"/>
                <a:sym typeface="Nunito"/>
              </a:rPr>
              <a:t>Leave the simulation idle and collect performance measurements</a:t>
            </a:r>
            <a:endParaRPr sz="1200">
              <a:solidFill>
                <a:schemeClr val="lt1"/>
              </a:solidFill>
              <a:latin typeface="Nunito"/>
              <a:ea typeface="Nunito"/>
              <a:cs typeface="Nunito"/>
              <a:sym typeface="Nunito"/>
            </a:endParaRPr>
          </a:p>
        </p:txBody>
      </p:sp>
      <p:cxnSp>
        <p:nvCxnSpPr>
          <p:cNvPr id="786" name="Google Shape;786;p77"/>
          <p:cNvCxnSpPr>
            <a:stCxn id="781" idx="3"/>
            <a:endCxn id="785" idx="3"/>
          </p:cNvCxnSpPr>
          <p:nvPr/>
        </p:nvCxnSpPr>
        <p:spPr>
          <a:xfrm flipH="1">
            <a:off x="7587338" y="1691913"/>
            <a:ext cx="1166400" cy="1243800"/>
          </a:xfrm>
          <a:prstGeom prst="bentConnector3">
            <a:avLst>
              <a:gd name="adj1" fmla="val -20415"/>
            </a:avLst>
          </a:prstGeom>
          <a:noFill/>
          <a:ln w="19050" cap="flat" cmpd="sng">
            <a:solidFill>
              <a:srgbClr val="000000"/>
            </a:solidFill>
            <a:prstDash val="solid"/>
            <a:round/>
            <a:headEnd type="none" w="med" len="med"/>
            <a:tailEnd type="triangle" w="med" len="med"/>
          </a:ln>
        </p:spPr>
      </p:cxnSp>
      <p:sp>
        <p:nvSpPr>
          <p:cNvPr id="787" name="Google Shape;787;p77"/>
          <p:cNvSpPr/>
          <p:nvPr/>
        </p:nvSpPr>
        <p:spPr>
          <a:xfrm>
            <a:off x="4111025" y="2488788"/>
            <a:ext cx="1467600" cy="908700"/>
          </a:xfrm>
          <a:prstGeom prst="rect">
            <a:avLst/>
          </a:prstGeom>
          <a:solidFill>
            <a:srgbClr val="0077B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100">
                <a:solidFill>
                  <a:schemeClr val="lt1"/>
                </a:solidFill>
                <a:latin typeface="Nunito"/>
                <a:ea typeface="Nunito"/>
                <a:cs typeface="Nunito"/>
                <a:sym typeface="Nunito"/>
              </a:rPr>
              <a:t>Have user look and move around the simulation and collect performance measurements</a:t>
            </a:r>
            <a:endParaRPr sz="1100">
              <a:solidFill>
                <a:schemeClr val="lt1"/>
              </a:solidFill>
              <a:latin typeface="Nunito"/>
              <a:ea typeface="Nunito"/>
              <a:cs typeface="Nunito"/>
              <a:sym typeface="Nunito"/>
            </a:endParaRPr>
          </a:p>
        </p:txBody>
      </p:sp>
      <p:cxnSp>
        <p:nvCxnSpPr>
          <p:cNvPr id="788" name="Google Shape;788;p77"/>
          <p:cNvCxnSpPr>
            <a:stCxn id="785" idx="1"/>
            <a:endCxn id="787" idx="3"/>
          </p:cNvCxnSpPr>
          <p:nvPr/>
        </p:nvCxnSpPr>
        <p:spPr>
          <a:xfrm flipH="1">
            <a:off x="5578775" y="2935750"/>
            <a:ext cx="540900" cy="7500"/>
          </a:xfrm>
          <a:prstGeom prst="straightConnector1">
            <a:avLst/>
          </a:prstGeom>
          <a:noFill/>
          <a:ln w="19050" cap="flat" cmpd="sng">
            <a:solidFill>
              <a:srgbClr val="000000"/>
            </a:solidFill>
            <a:prstDash val="solid"/>
            <a:round/>
            <a:headEnd type="none" w="med" len="med"/>
            <a:tailEnd type="triangle" w="med" len="med"/>
          </a:ln>
        </p:spPr>
      </p:cxnSp>
      <p:sp>
        <p:nvSpPr>
          <p:cNvPr id="789" name="Google Shape;789;p77"/>
          <p:cNvSpPr/>
          <p:nvPr/>
        </p:nvSpPr>
        <p:spPr>
          <a:xfrm>
            <a:off x="2163575" y="2488800"/>
            <a:ext cx="1467600" cy="908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300">
                <a:solidFill>
                  <a:schemeClr val="dk1"/>
                </a:solidFill>
                <a:latin typeface="Nunito"/>
                <a:ea typeface="Nunito"/>
                <a:cs typeface="Nunito"/>
                <a:sym typeface="Nunito"/>
              </a:rPr>
              <a:t>Repeat process adding a new VIVE Tracker</a:t>
            </a:r>
            <a:endParaRPr sz="1300">
              <a:solidFill>
                <a:schemeClr val="dk1"/>
              </a:solidFill>
              <a:latin typeface="Nunito"/>
              <a:ea typeface="Nunito"/>
              <a:cs typeface="Nunito"/>
              <a:sym typeface="Nunito"/>
            </a:endParaRPr>
          </a:p>
        </p:txBody>
      </p:sp>
      <p:sp>
        <p:nvSpPr>
          <p:cNvPr id="790" name="Google Shape;790;p77"/>
          <p:cNvSpPr/>
          <p:nvPr/>
        </p:nvSpPr>
        <p:spPr>
          <a:xfrm>
            <a:off x="4313350" y="3644175"/>
            <a:ext cx="3348000" cy="966900"/>
          </a:xfrm>
          <a:prstGeom prst="rect">
            <a:avLst/>
          </a:prstGeom>
          <a:noFill/>
          <a:ln w="28575" cap="flat" cmpd="sng">
            <a:solidFill>
              <a:srgbClr val="0077BB"/>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rgbClr val="0077BB"/>
                </a:solidFill>
                <a:latin typeface="Nunito"/>
                <a:ea typeface="Nunito"/>
                <a:cs typeface="Nunito"/>
                <a:sym typeface="Nunito"/>
              </a:rPr>
              <a:t>Data acquisition: </a:t>
            </a:r>
            <a:endParaRPr sz="1200">
              <a:solidFill>
                <a:srgbClr val="0077BB"/>
              </a:solidFill>
              <a:latin typeface="Nunito"/>
              <a:ea typeface="Nunito"/>
              <a:cs typeface="Nunito"/>
              <a:sym typeface="Nunito"/>
            </a:endParaRPr>
          </a:p>
          <a:p>
            <a:pPr marL="457200" lvl="0" indent="-304800" algn="l" rtl="0">
              <a:spcBef>
                <a:spcPts val="0"/>
              </a:spcBef>
              <a:spcAft>
                <a:spcPts val="0"/>
              </a:spcAft>
              <a:buClr>
                <a:srgbClr val="0077BB"/>
              </a:buClr>
              <a:buSzPts val="1200"/>
              <a:buFont typeface="Nunito"/>
              <a:buChar char="●"/>
            </a:pPr>
            <a:r>
              <a:rPr lang="en" sz="1200">
                <a:solidFill>
                  <a:srgbClr val="0077BB"/>
                </a:solidFill>
                <a:latin typeface="Nunito"/>
                <a:ea typeface="Nunito"/>
                <a:cs typeface="Nunito"/>
                <a:sym typeface="Nunito"/>
              </a:rPr>
              <a:t>CPU, GPU, and RAM consumption = Windows Task Manager</a:t>
            </a:r>
            <a:endParaRPr sz="1200">
              <a:solidFill>
                <a:srgbClr val="0077BB"/>
              </a:solidFill>
              <a:latin typeface="Nunito"/>
              <a:ea typeface="Nunito"/>
              <a:cs typeface="Nunito"/>
              <a:sym typeface="Nunito"/>
            </a:endParaRPr>
          </a:p>
          <a:p>
            <a:pPr marL="457200" lvl="0" indent="-304800" algn="l" rtl="0">
              <a:spcBef>
                <a:spcPts val="0"/>
              </a:spcBef>
              <a:spcAft>
                <a:spcPts val="0"/>
              </a:spcAft>
              <a:buClr>
                <a:srgbClr val="0077BB"/>
              </a:buClr>
              <a:buSzPts val="1200"/>
              <a:buFont typeface="Nunito"/>
              <a:buChar char="●"/>
            </a:pPr>
            <a:r>
              <a:rPr lang="en" sz="1200">
                <a:solidFill>
                  <a:srgbClr val="0077BB"/>
                </a:solidFill>
                <a:latin typeface="Nunito"/>
                <a:ea typeface="Nunito"/>
                <a:cs typeface="Nunito"/>
                <a:sym typeface="Nunito"/>
              </a:rPr>
              <a:t>Frame rate and latency information = Oculus debug tool</a:t>
            </a:r>
            <a:endParaRPr sz="1200">
              <a:solidFill>
                <a:srgbClr val="0077BB"/>
              </a:solidFill>
              <a:latin typeface="Nunito"/>
              <a:ea typeface="Nunito"/>
              <a:cs typeface="Nunito"/>
              <a:sym typeface="Nunito"/>
            </a:endParaRPr>
          </a:p>
        </p:txBody>
      </p:sp>
      <p:cxnSp>
        <p:nvCxnSpPr>
          <p:cNvPr id="791" name="Google Shape;791;p77"/>
          <p:cNvCxnSpPr>
            <a:stCxn id="787" idx="1"/>
            <a:endCxn id="789" idx="3"/>
          </p:cNvCxnSpPr>
          <p:nvPr/>
        </p:nvCxnSpPr>
        <p:spPr>
          <a:xfrm rot="10800000">
            <a:off x="3631325" y="2943138"/>
            <a:ext cx="479700" cy="0"/>
          </a:xfrm>
          <a:prstGeom prst="straightConnector1">
            <a:avLst/>
          </a:prstGeom>
          <a:noFill/>
          <a:ln w="19050" cap="flat" cmpd="sng">
            <a:solidFill>
              <a:srgbClr val="000000"/>
            </a:solidFill>
            <a:prstDash val="solid"/>
            <a:round/>
            <a:headEnd type="none" w="med" len="med"/>
            <a:tailEnd type="triangle" w="med" len="med"/>
          </a:ln>
        </p:spPr>
      </p:cxnSp>
      <p:cxnSp>
        <p:nvCxnSpPr>
          <p:cNvPr id="792" name="Google Shape;792;p77"/>
          <p:cNvCxnSpPr>
            <a:stCxn id="789" idx="0"/>
            <a:endCxn id="777" idx="2"/>
          </p:cNvCxnSpPr>
          <p:nvPr/>
        </p:nvCxnSpPr>
        <p:spPr>
          <a:xfrm rot="10800000">
            <a:off x="2897375" y="2146200"/>
            <a:ext cx="0" cy="342600"/>
          </a:xfrm>
          <a:prstGeom prst="straightConnector1">
            <a:avLst/>
          </a:prstGeom>
          <a:noFill/>
          <a:ln w="19050" cap="flat" cmpd="sng">
            <a:solidFill>
              <a:srgbClr val="000000"/>
            </a:solidFill>
            <a:prstDash val="solid"/>
            <a:round/>
            <a:headEnd type="none" w="med" len="med"/>
            <a:tailEnd type="triangle" w="med" len="med"/>
          </a:ln>
        </p:spPr>
      </p:cxnSp>
      <p:sp>
        <p:nvSpPr>
          <p:cNvPr id="793" name="Google Shape;793;p77"/>
          <p:cNvSpPr/>
          <p:nvPr/>
        </p:nvSpPr>
        <p:spPr>
          <a:xfrm>
            <a:off x="291000" y="4025200"/>
            <a:ext cx="2998800" cy="638100"/>
          </a:xfrm>
          <a:prstGeom prst="rect">
            <a:avLst/>
          </a:prstGeom>
          <a:no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rgbClr val="000000"/>
                </a:solidFill>
                <a:latin typeface="Nunito"/>
                <a:ea typeface="Nunito"/>
                <a:cs typeface="Nunito"/>
                <a:sym typeface="Nunito"/>
              </a:rPr>
              <a:t>Test CPU: </a:t>
            </a:r>
            <a:r>
              <a:rPr lang="en" sz="1200">
                <a:solidFill>
                  <a:srgbClr val="000000"/>
                </a:solidFill>
                <a:latin typeface="Nunito"/>
                <a:ea typeface="Nunito"/>
                <a:cs typeface="Nunito"/>
                <a:sym typeface="Nunito"/>
              </a:rPr>
              <a:t>AMD Ryzen 5 </a:t>
            </a:r>
            <a:r>
              <a:rPr lang="en" sz="1200">
                <a:latin typeface="Nunito"/>
                <a:ea typeface="Nunito"/>
                <a:cs typeface="Nunito"/>
                <a:sym typeface="Nunito"/>
              </a:rPr>
              <a:t>5600X</a:t>
            </a:r>
            <a:endParaRPr sz="1200">
              <a:solidFill>
                <a:srgbClr val="000000"/>
              </a:solidFill>
              <a:latin typeface="Nunito"/>
              <a:ea typeface="Nunito"/>
              <a:cs typeface="Nunito"/>
              <a:sym typeface="Nunito"/>
            </a:endParaRPr>
          </a:p>
          <a:p>
            <a:pPr marL="0" lvl="0" indent="0" algn="l" rtl="0">
              <a:spcBef>
                <a:spcPts val="0"/>
              </a:spcBef>
              <a:spcAft>
                <a:spcPts val="0"/>
              </a:spcAft>
              <a:buNone/>
            </a:pPr>
            <a:r>
              <a:rPr lang="en" sz="1200" b="1">
                <a:solidFill>
                  <a:srgbClr val="000000"/>
                </a:solidFill>
                <a:latin typeface="Nunito"/>
                <a:ea typeface="Nunito"/>
                <a:cs typeface="Nunito"/>
                <a:sym typeface="Nunito"/>
              </a:rPr>
              <a:t>Test GPU:</a:t>
            </a:r>
            <a:r>
              <a:rPr lang="en" sz="1200">
                <a:solidFill>
                  <a:srgbClr val="000000"/>
                </a:solidFill>
                <a:latin typeface="Nunito"/>
                <a:ea typeface="Nunito"/>
                <a:cs typeface="Nunito"/>
                <a:sym typeface="Nunito"/>
              </a:rPr>
              <a:t> NVIDIA</a:t>
            </a:r>
            <a:r>
              <a:rPr lang="en" sz="1200">
                <a:latin typeface="Nunito"/>
                <a:ea typeface="Nunito"/>
                <a:cs typeface="Nunito"/>
                <a:sym typeface="Nunito"/>
              </a:rPr>
              <a:t> Gigabyte 2080 Super</a:t>
            </a:r>
            <a:endParaRPr sz="1200">
              <a:solidFill>
                <a:srgbClr val="000000"/>
              </a:solidFill>
              <a:latin typeface="Nunito"/>
              <a:ea typeface="Nunito"/>
              <a:cs typeface="Nunito"/>
              <a:sym typeface="Nunito"/>
            </a:endParaRPr>
          </a:p>
          <a:p>
            <a:pPr marL="0" lvl="0" indent="0" algn="l" rtl="0">
              <a:spcBef>
                <a:spcPts val="0"/>
              </a:spcBef>
              <a:spcAft>
                <a:spcPts val="0"/>
              </a:spcAft>
              <a:buNone/>
            </a:pPr>
            <a:r>
              <a:rPr lang="en" sz="1200" b="1">
                <a:solidFill>
                  <a:srgbClr val="000000"/>
                </a:solidFill>
                <a:latin typeface="Nunito"/>
                <a:ea typeface="Nunito"/>
                <a:cs typeface="Nunito"/>
                <a:sym typeface="Nunito"/>
              </a:rPr>
              <a:t>Test RAM:</a:t>
            </a:r>
            <a:r>
              <a:rPr lang="en" sz="1200">
                <a:solidFill>
                  <a:srgbClr val="000000"/>
                </a:solidFill>
                <a:latin typeface="Nunito"/>
                <a:ea typeface="Nunito"/>
                <a:cs typeface="Nunito"/>
                <a:sym typeface="Nunito"/>
              </a:rPr>
              <a:t> 16 GB</a:t>
            </a:r>
            <a:endParaRPr sz="1200">
              <a:solidFill>
                <a:srgbClr val="000000"/>
              </a:solidFill>
              <a:latin typeface="Nunito"/>
              <a:ea typeface="Nunito"/>
              <a:cs typeface="Nunito"/>
              <a:sym typeface="Nunito"/>
            </a:endParaRPr>
          </a:p>
        </p:txBody>
      </p:sp>
      <p:sp>
        <p:nvSpPr>
          <p:cNvPr id="794" name="Google Shape;794;p77"/>
          <p:cNvSpPr/>
          <p:nvPr/>
        </p:nvSpPr>
        <p:spPr>
          <a:xfrm>
            <a:off x="6424475" y="152400"/>
            <a:ext cx="704400" cy="342600"/>
          </a:xfrm>
          <a:prstGeom prst="rect">
            <a:avLst/>
          </a:prstGeom>
          <a:solidFill>
            <a:srgbClr val="00968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300">
                <a:solidFill>
                  <a:schemeClr val="lt1"/>
                </a:solidFill>
                <a:latin typeface="Nunito"/>
                <a:ea typeface="Nunito"/>
                <a:cs typeface="Nunito"/>
                <a:sym typeface="Nunito"/>
              </a:rPr>
              <a:t>Setup</a:t>
            </a:r>
            <a:endParaRPr sz="1300">
              <a:solidFill>
                <a:schemeClr val="lt1"/>
              </a:solidFill>
              <a:latin typeface="Nunito"/>
              <a:ea typeface="Nunito"/>
              <a:cs typeface="Nunito"/>
              <a:sym typeface="Nunito"/>
            </a:endParaRPr>
          </a:p>
        </p:txBody>
      </p:sp>
      <p:sp>
        <p:nvSpPr>
          <p:cNvPr id="795" name="Google Shape;795;p77"/>
          <p:cNvSpPr/>
          <p:nvPr/>
        </p:nvSpPr>
        <p:spPr>
          <a:xfrm>
            <a:off x="7137425" y="152400"/>
            <a:ext cx="1818000" cy="342600"/>
          </a:xfrm>
          <a:prstGeom prst="rect">
            <a:avLst/>
          </a:prstGeom>
          <a:solidFill>
            <a:srgbClr val="0077B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300">
                <a:solidFill>
                  <a:schemeClr val="lt1"/>
                </a:solidFill>
                <a:latin typeface="Nunito"/>
                <a:ea typeface="Nunito"/>
                <a:cs typeface="Nunito"/>
                <a:sym typeface="Nunito"/>
              </a:rPr>
              <a:t>Data Collection</a:t>
            </a:r>
            <a:endParaRPr sz="1300">
              <a:solidFill>
                <a:schemeClr val="lt1"/>
              </a:solidFill>
              <a:latin typeface="Nunito"/>
              <a:ea typeface="Nunito"/>
              <a:cs typeface="Nunito"/>
              <a:sym typeface="Nunito"/>
            </a:endParaRPr>
          </a:p>
        </p:txBody>
      </p:sp>
      <p:cxnSp>
        <p:nvCxnSpPr>
          <p:cNvPr id="796" name="Google Shape;796;p77"/>
          <p:cNvCxnSpPr/>
          <p:nvPr/>
        </p:nvCxnSpPr>
        <p:spPr>
          <a:xfrm rot="10800000">
            <a:off x="4126825" y="3414825"/>
            <a:ext cx="191700" cy="242100"/>
          </a:xfrm>
          <a:prstGeom prst="straightConnector1">
            <a:avLst/>
          </a:prstGeom>
          <a:noFill/>
          <a:ln w="28575" cap="flat" cmpd="sng">
            <a:solidFill>
              <a:srgbClr val="0077BB"/>
            </a:solidFill>
            <a:prstDash val="solid"/>
            <a:round/>
            <a:headEnd type="none" w="med" len="med"/>
            <a:tailEnd type="none" w="med" len="med"/>
          </a:ln>
        </p:spPr>
      </p:cxnSp>
      <p:cxnSp>
        <p:nvCxnSpPr>
          <p:cNvPr id="797" name="Google Shape;797;p77"/>
          <p:cNvCxnSpPr/>
          <p:nvPr/>
        </p:nvCxnSpPr>
        <p:spPr>
          <a:xfrm rot="10800000">
            <a:off x="7587150" y="3386225"/>
            <a:ext cx="69600" cy="280800"/>
          </a:xfrm>
          <a:prstGeom prst="straightConnector1">
            <a:avLst/>
          </a:prstGeom>
          <a:noFill/>
          <a:ln w="28575" cap="flat" cmpd="sng">
            <a:solidFill>
              <a:srgbClr val="0077BB"/>
            </a:solidFill>
            <a:prstDash val="solid"/>
            <a:round/>
            <a:headEnd type="none" w="med" len="med"/>
            <a:tailEnd type="none" w="med" len="med"/>
          </a:ln>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01"/>
        <p:cNvGrpSpPr/>
        <p:nvPr/>
      </p:nvGrpSpPr>
      <p:grpSpPr>
        <a:xfrm>
          <a:off x="0" y="0"/>
          <a:ext cx="0" cy="0"/>
          <a:chOff x="0" y="0"/>
          <a:chExt cx="0" cy="0"/>
        </a:xfrm>
      </p:grpSpPr>
      <p:sp>
        <p:nvSpPr>
          <p:cNvPr id="802" name="Google Shape;802;p78"/>
          <p:cNvSpPr/>
          <p:nvPr/>
        </p:nvSpPr>
        <p:spPr>
          <a:xfrm>
            <a:off x="6702207" y="1802557"/>
            <a:ext cx="2361900" cy="1963500"/>
          </a:xfrm>
          <a:prstGeom prst="rect">
            <a:avLst/>
          </a:prstGeom>
          <a:solidFill>
            <a:schemeClr val="lt1"/>
          </a:solidFill>
          <a:ln w="28575" cap="flat" cmpd="sng">
            <a:solidFill>
              <a:srgbClr val="00968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78"/>
          <p:cNvSpPr txBox="1">
            <a:spLocks noGrp="1"/>
          </p:cNvSpPr>
          <p:nvPr>
            <p:ph type="title"/>
          </p:nvPr>
        </p:nvSpPr>
        <p:spPr>
          <a:xfrm>
            <a:off x="311700" y="276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System Computational Performance</a:t>
            </a:r>
            <a:endParaRPr/>
          </a:p>
        </p:txBody>
      </p:sp>
      <p:sp>
        <p:nvSpPr>
          <p:cNvPr id="804" name="Google Shape;804;p7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37</a:t>
            </a:fld>
            <a:endParaRPr/>
          </a:p>
        </p:txBody>
      </p:sp>
      <p:sp>
        <p:nvSpPr>
          <p:cNvPr id="805" name="Google Shape;805;p78"/>
          <p:cNvSpPr txBox="1">
            <a:spLocks noGrp="1"/>
          </p:cNvSpPr>
          <p:nvPr>
            <p:ph type="title"/>
          </p:nvPr>
        </p:nvSpPr>
        <p:spPr>
          <a:xfrm>
            <a:off x="615900" y="712125"/>
            <a:ext cx="51549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a:t>TEST PROCEDURE</a:t>
            </a:r>
            <a:endParaRPr sz="1620"/>
          </a:p>
        </p:txBody>
      </p:sp>
      <p:pic>
        <p:nvPicPr>
          <p:cNvPr id="806" name="Google Shape;806;p7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807" name="Google Shape;807;p7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pic>
        <p:nvPicPr>
          <p:cNvPr id="808" name="Google Shape;808;p78">
            <a:hlinkClick r:id="rId5" action="ppaction://hlinksldjump"/>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sp>
        <p:nvSpPr>
          <p:cNvPr id="809" name="Google Shape;809;p78" descr="Timeline background shape"/>
          <p:cNvSpPr/>
          <p:nvPr/>
        </p:nvSpPr>
        <p:spPr>
          <a:xfrm>
            <a:off x="3468851" y="4868575"/>
            <a:ext cx="12054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VI: Budget</a:t>
            </a:r>
            <a:endParaRPr sz="900" i="0" u="none" strike="noStrike" cap="none">
              <a:solidFill>
                <a:schemeClr val="dk1"/>
              </a:solidFill>
              <a:latin typeface="Nunito"/>
              <a:ea typeface="Nunito"/>
              <a:cs typeface="Nunito"/>
              <a:sym typeface="Nunito"/>
            </a:endParaRPr>
          </a:p>
        </p:txBody>
      </p:sp>
      <p:sp>
        <p:nvSpPr>
          <p:cNvPr id="810" name="Google Shape;810;p78" descr="Timeline background shape"/>
          <p:cNvSpPr/>
          <p:nvPr/>
        </p:nvSpPr>
        <p:spPr>
          <a:xfrm>
            <a:off x="2206275" y="4868575"/>
            <a:ext cx="14655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V: Test Readiness</a:t>
            </a:r>
            <a:endParaRPr sz="900" i="0" u="none" strike="noStrike" cap="none">
              <a:solidFill>
                <a:schemeClr val="lt1"/>
              </a:solidFill>
              <a:latin typeface="Nunito"/>
              <a:ea typeface="Nunito"/>
              <a:cs typeface="Nunito"/>
              <a:sym typeface="Nunito"/>
            </a:endParaRPr>
          </a:p>
        </p:txBody>
      </p:sp>
      <p:sp>
        <p:nvSpPr>
          <p:cNvPr id="811" name="Google Shape;811;p78" descr="Timeline background shape"/>
          <p:cNvSpPr/>
          <p:nvPr/>
        </p:nvSpPr>
        <p:spPr>
          <a:xfrm>
            <a:off x="1024139" y="4868575"/>
            <a:ext cx="13323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IV: Schedule</a:t>
            </a:r>
            <a:endParaRPr sz="900" i="0" u="none" strike="noStrike" cap="none">
              <a:solidFill>
                <a:schemeClr val="lt1"/>
              </a:solidFill>
              <a:latin typeface="Nunito"/>
              <a:ea typeface="Nunito"/>
              <a:cs typeface="Nunito"/>
              <a:sym typeface="Nunito"/>
            </a:endParaRPr>
          </a:p>
        </p:txBody>
      </p:sp>
      <p:sp>
        <p:nvSpPr>
          <p:cNvPr id="812" name="Google Shape;812;p78" descr="Timeline background shape"/>
          <p:cNvSpPr/>
          <p:nvPr/>
        </p:nvSpPr>
        <p:spPr>
          <a:xfrm>
            <a:off x="0" y="4868563"/>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 Overview</a:t>
            </a:r>
            <a:endParaRPr sz="900" i="0" u="none" strike="noStrike" cap="none">
              <a:solidFill>
                <a:schemeClr val="lt1"/>
              </a:solidFill>
              <a:latin typeface="Nunito"/>
              <a:ea typeface="Nunito"/>
              <a:cs typeface="Nunito"/>
              <a:sym typeface="Nunito"/>
            </a:endParaRPr>
          </a:p>
        </p:txBody>
      </p:sp>
      <p:sp>
        <p:nvSpPr>
          <p:cNvPr id="813" name="Google Shape;813;p78"/>
          <p:cNvSpPr txBox="1"/>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000">
                <a:solidFill>
                  <a:srgbClr val="595959"/>
                </a:solidFill>
                <a:latin typeface="Nunito"/>
                <a:ea typeface="Nunito"/>
                <a:cs typeface="Nunito"/>
                <a:sym typeface="Nunito"/>
              </a:rPr>
              <a:t>37</a:t>
            </a:fld>
            <a:endParaRPr sz="1000">
              <a:solidFill>
                <a:srgbClr val="595959"/>
              </a:solidFill>
              <a:latin typeface="Nunito"/>
              <a:ea typeface="Nunito"/>
              <a:cs typeface="Nunito"/>
              <a:sym typeface="Nunito"/>
            </a:endParaRPr>
          </a:p>
        </p:txBody>
      </p:sp>
      <p:sp>
        <p:nvSpPr>
          <p:cNvPr id="814" name="Google Shape;814;p78"/>
          <p:cNvSpPr txBox="1"/>
          <p:nvPr/>
        </p:nvSpPr>
        <p:spPr>
          <a:xfrm>
            <a:off x="50475" y="1125100"/>
            <a:ext cx="6479700" cy="415500"/>
          </a:xfrm>
          <a:prstGeom prst="rect">
            <a:avLst/>
          </a:prstGeom>
          <a:solidFill>
            <a:srgbClr val="D9D9D9"/>
          </a:solidFill>
          <a:ln w="1905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500" b="1">
                <a:solidFill>
                  <a:schemeClr val="dk1"/>
                </a:solidFill>
                <a:latin typeface="Nunito"/>
                <a:ea typeface="Nunito"/>
                <a:cs typeface="Nunito"/>
                <a:sym typeface="Nunito"/>
              </a:rPr>
              <a:t>Systems Computational Performance Test</a:t>
            </a:r>
            <a:endParaRPr sz="1500" b="1">
              <a:solidFill>
                <a:schemeClr val="dk1"/>
              </a:solidFill>
              <a:latin typeface="Nunito"/>
              <a:ea typeface="Nunito"/>
              <a:cs typeface="Nunito"/>
              <a:sym typeface="Nunito"/>
            </a:endParaRPr>
          </a:p>
        </p:txBody>
      </p:sp>
      <p:sp>
        <p:nvSpPr>
          <p:cNvPr id="815" name="Google Shape;815;p78"/>
          <p:cNvSpPr txBox="1"/>
          <p:nvPr/>
        </p:nvSpPr>
        <p:spPr>
          <a:xfrm>
            <a:off x="6702125" y="1366100"/>
            <a:ext cx="2361900" cy="369300"/>
          </a:xfrm>
          <a:prstGeom prst="rect">
            <a:avLst/>
          </a:prstGeom>
          <a:solidFill>
            <a:srgbClr val="D9D9D9"/>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sz="1500" b="1">
                <a:solidFill>
                  <a:schemeClr val="dk1"/>
                </a:solidFill>
                <a:latin typeface="Nunito"/>
                <a:ea typeface="Nunito"/>
                <a:cs typeface="Nunito"/>
                <a:sym typeface="Nunito"/>
              </a:rPr>
              <a:t>Evaluating Performance</a:t>
            </a:r>
            <a:endParaRPr sz="1500" b="1">
              <a:solidFill>
                <a:schemeClr val="dk1"/>
              </a:solidFill>
              <a:latin typeface="Nunito"/>
              <a:ea typeface="Nunito"/>
              <a:cs typeface="Nunito"/>
              <a:sym typeface="Nunito"/>
            </a:endParaRPr>
          </a:p>
        </p:txBody>
      </p:sp>
      <p:sp>
        <p:nvSpPr>
          <p:cNvPr id="816" name="Google Shape;816;p78"/>
          <p:cNvSpPr txBox="1"/>
          <p:nvPr/>
        </p:nvSpPr>
        <p:spPr>
          <a:xfrm>
            <a:off x="4373375" y="1583685"/>
            <a:ext cx="381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000">
              <a:solidFill>
                <a:schemeClr val="dk1"/>
              </a:solidFill>
              <a:latin typeface="Nunito"/>
              <a:ea typeface="Nunito"/>
              <a:cs typeface="Nunito"/>
              <a:sym typeface="Nunito"/>
            </a:endParaRPr>
          </a:p>
        </p:txBody>
      </p:sp>
      <p:sp>
        <p:nvSpPr>
          <p:cNvPr id="817" name="Google Shape;817;p78"/>
          <p:cNvSpPr txBox="1"/>
          <p:nvPr/>
        </p:nvSpPr>
        <p:spPr>
          <a:xfrm>
            <a:off x="4375311" y="3651361"/>
            <a:ext cx="381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000">
              <a:solidFill>
                <a:schemeClr val="dk1"/>
              </a:solidFill>
              <a:latin typeface="Nunito"/>
              <a:ea typeface="Nunito"/>
              <a:cs typeface="Nunito"/>
              <a:sym typeface="Nunito"/>
            </a:endParaRPr>
          </a:p>
        </p:txBody>
      </p:sp>
      <p:pic>
        <p:nvPicPr>
          <p:cNvPr id="818" name="Google Shape;818;p78"/>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2350473" y="2864327"/>
            <a:ext cx="565297" cy="481629"/>
          </a:xfrm>
          <a:prstGeom prst="rect">
            <a:avLst/>
          </a:prstGeom>
          <a:noFill/>
          <a:ln>
            <a:noFill/>
          </a:ln>
        </p:spPr>
      </p:pic>
      <p:pic>
        <p:nvPicPr>
          <p:cNvPr id="819" name="Google Shape;819;p78"/>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880355" y="2212287"/>
            <a:ext cx="1175345" cy="1322650"/>
          </a:xfrm>
          <a:prstGeom prst="rect">
            <a:avLst/>
          </a:prstGeom>
          <a:noFill/>
          <a:ln>
            <a:noFill/>
          </a:ln>
        </p:spPr>
      </p:pic>
      <p:pic>
        <p:nvPicPr>
          <p:cNvPr id="820" name="Google Shape;820;p78"/>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708300" y="2113725"/>
            <a:ext cx="1203599" cy="1322640"/>
          </a:xfrm>
          <a:prstGeom prst="rect">
            <a:avLst/>
          </a:prstGeom>
          <a:noFill/>
          <a:ln>
            <a:noFill/>
          </a:ln>
        </p:spPr>
      </p:pic>
      <p:pic>
        <p:nvPicPr>
          <p:cNvPr id="821" name="Google Shape;821;p78"/>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156476" y="2946695"/>
            <a:ext cx="1958717" cy="1169297"/>
          </a:xfrm>
          <a:prstGeom prst="rect">
            <a:avLst/>
          </a:prstGeom>
          <a:noFill/>
          <a:ln>
            <a:noFill/>
          </a:ln>
        </p:spPr>
      </p:pic>
      <p:pic>
        <p:nvPicPr>
          <p:cNvPr id="822" name="Google Shape;822;p78"/>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252173" y="1635610"/>
            <a:ext cx="858899" cy="778898"/>
          </a:xfrm>
          <a:prstGeom prst="rect">
            <a:avLst/>
          </a:prstGeom>
          <a:noFill/>
          <a:ln>
            <a:noFill/>
          </a:ln>
        </p:spPr>
      </p:pic>
      <p:cxnSp>
        <p:nvCxnSpPr>
          <p:cNvPr id="823" name="Google Shape;823;p78"/>
          <p:cNvCxnSpPr/>
          <p:nvPr/>
        </p:nvCxnSpPr>
        <p:spPr>
          <a:xfrm>
            <a:off x="1148764" y="2479740"/>
            <a:ext cx="900" cy="452100"/>
          </a:xfrm>
          <a:prstGeom prst="straightConnector1">
            <a:avLst/>
          </a:prstGeom>
          <a:noFill/>
          <a:ln w="28575" cap="flat" cmpd="sng">
            <a:solidFill>
              <a:schemeClr val="dk2"/>
            </a:solidFill>
            <a:prstDash val="solid"/>
            <a:round/>
            <a:headEnd type="none" w="med" len="med"/>
            <a:tailEnd type="triangle" w="med" len="med"/>
          </a:ln>
        </p:spPr>
      </p:cxnSp>
      <p:pic>
        <p:nvPicPr>
          <p:cNvPr id="824" name="Google Shape;824;p78"/>
          <p:cNvPicPr preferRelativeResize="0"/>
          <p:nvPr/>
        </p:nvPicPr>
        <p:blipFill>
          <a:blip r:embed="rId11" cstate="email">
            <a:alphaModFix/>
            <a:extLst>
              <a:ext uri="{28A0092B-C50C-407E-A947-70E740481C1C}">
                <a14:useLocalDpi xmlns:a14="http://schemas.microsoft.com/office/drawing/2010/main"/>
              </a:ext>
            </a:extLst>
          </a:blip>
          <a:stretch>
            <a:fillRect/>
          </a:stretch>
        </p:blipFill>
        <p:spPr>
          <a:xfrm>
            <a:off x="997852" y="3726264"/>
            <a:ext cx="262077" cy="237685"/>
          </a:xfrm>
          <a:prstGeom prst="rect">
            <a:avLst/>
          </a:prstGeom>
          <a:noFill/>
          <a:ln w="9525" cap="flat" cmpd="sng">
            <a:solidFill>
              <a:srgbClr val="D9361A"/>
            </a:solidFill>
            <a:prstDash val="solid"/>
            <a:round/>
            <a:headEnd type="none" w="sm" len="sm"/>
            <a:tailEnd type="none" w="sm" len="sm"/>
          </a:ln>
        </p:spPr>
      </p:pic>
      <p:pic>
        <p:nvPicPr>
          <p:cNvPr id="825" name="Google Shape;825;p78"/>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2314204" y="1649590"/>
            <a:ext cx="1958717" cy="1169297"/>
          </a:xfrm>
          <a:prstGeom prst="rect">
            <a:avLst/>
          </a:prstGeom>
          <a:noFill/>
          <a:ln>
            <a:noFill/>
          </a:ln>
        </p:spPr>
      </p:pic>
      <p:pic>
        <p:nvPicPr>
          <p:cNvPr id="826" name="Google Shape;826;p78"/>
          <p:cNvPicPr preferRelativeResize="0"/>
          <p:nvPr/>
        </p:nvPicPr>
        <p:blipFill>
          <a:blip r:embed="rId11" cstate="email">
            <a:alphaModFix/>
            <a:extLst>
              <a:ext uri="{28A0092B-C50C-407E-A947-70E740481C1C}">
                <a14:useLocalDpi xmlns:a14="http://schemas.microsoft.com/office/drawing/2010/main"/>
              </a:ext>
            </a:extLst>
          </a:blip>
          <a:stretch>
            <a:fillRect/>
          </a:stretch>
        </p:blipFill>
        <p:spPr>
          <a:xfrm>
            <a:off x="3162513" y="2438615"/>
            <a:ext cx="262077" cy="237685"/>
          </a:xfrm>
          <a:prstGeom prst="rect">
            <a:avLst/>
          </a:prstGeom>
          <a:noFill/>
          <a:ln w="9525" cap="flat" cmpd="sng">
            <a:solidFill>
              <a:srgbClr val="D9361A"/>
            </a:solidFill>
            <a:prstDash val="solid"/>
            <a:round/>
            <a:headEnd type="none" w="sm" len="sm"/>
            <a:tailEnd type="none" w="sm" len="sm"/>
          </a:ln>
        </p:spPr>
      </p:pic>
      <p:pic>
        <p:nvPicPr>
          <p:cNvPr id="827" name="Google Shape;827;p78"/>
          <p:cNvPicPr preferRelativeResize="0"/>
          <p:nvPr/>
        </p:nvPicPr>
        <p:blipFill>
          <a:blip r:embed="rId12" cstate="email">
            <a:alphaModFix/>
            <a:extLst>
              <a:ext uri="{28A0092B-C50C-407E-A947-70E740481C1C}">
                <a14:useLocalDpi xmlns:a14="http://schemas.microsoft.com/office/drawing/2010/main"/>
              </a:ext>
            </a:extLst>
          </a:blip>
          <a:stretch>
            <a:fillRect/>
          </a:stretch>
        </p:blipFill>
        <p:spPr>
          <a:xfrm>
            <a:off x="3849287" y="2929476"/>
            <a:ext cx="387334" cy="351329"/>
          </a:xfrm>
          <a:prstGeom prst="rect">
            <a:avLst/>
          </a:prstGeom>
          <a:noFill/>
          <a:ln>
            <a:noFill/>
          </a:ln>
        </p:spPr>
      </p:pic>
      <p:cxnSp>
        <p:nvCxnSpPr>
          <p:cNvPr id="828" name="Google Shape;828;p78"/>
          <p:cNvCxnSpPr>
            <a:endCxn id="827" idx="1"/>
          </p:cNvCxnSpPr>
          <p:nvPr/>
        </p:nvCxnSpPr>
        <p:spPr>
          <a:xfrm rot="10800000" flipH="1">
            <a:off x="3484787" y="3105141"/>
            <a:ext cx="364500" cy="900"/>
          </a:xfrm>
          <a:prstGeom prst="straightConnector1">
            <a:avLst/>
          </a:prstGeom>
          <a:noFill/>
          <a:ln w="9525" cap="flat" cmpd="sng">
            <a:solidFill>
              <a:schemeClr val="dk2"/>
            </a:solidFill>
            <a:prstDash val="solid"/>
            <a:round/>
            <a:headEnd type="none" w="med" len="med"/>
            <a:tailEnd type="triangle" w="med" len="med"/>
          </a:ln>
        </p:spPr>
      </p:cxnSp>
      <p:cxnSp>
        <p:nvCxnSpPr>
          <p:cNvPr id="829" name="Google Shape;829;p78"/>
          <p:cNvCxnSpPr/>
          <p:nvPr/>
        </p:nvCxnSpPr>
        <p:spPr>
          <a:xfrm rot="10800000">
            <a:off x="2817780" y="3105534"/>
            <a:ext cx="351600" cy="600"/>
          </a:xfrm>
          <a:prstGeom prst="straightConnector1">
            <a:avLst/>
          </a:prstGeom>
          <a:noFill/>
          <a:ln w="9525" cap="flat" cmpd="sng">
            <a:solidFill>
              <a:schemeClr val="dk2"/>
            </a:solidFill>
            <a:prstDash val="solid"/>
            <a:round/>
            <a:headEnd type="none" w="med" len="med"/>
            <a:tailEnd type="triangle" w="med" len="med"/>
          </a:ln>
        </p:spPr>
      </p:cxnSp>
      <p:cxnSp>
        <p:nvCxnSpPr>
          <p:cNvPr id="830" name="Google Shape;830;p78"/>
          <p:cNvCxnSpPr/>
          <p:nvPr/>
        </p:nvCxnSpPr>
        <p:spPr>
          <a:xfrm>
            <a:off x="3200588" y="3106134"/>
            <a:ext cx="72000" cy="0"/>
          </a:xfrm>
          <a:prstGeom prst="straightConnector1">
            <a:avLst/>
          </a:prstGeom>
          <a:noFill/>
          <a:ln w="9525" cap="flat" cmpd="sng">
            <a:solidFill>
              <a:schemeClr val="dk2"/>
            </a:solidFill>
            <a:prstDash val="solid"/>
            <a:round/>
            <a:headEnd type="none" w="med" len="med"/>
            <a:tailEnd type="none" w="med" len="med"/>
          </a:ln>
        </p:spPr>
      </p:cxnSp>
      <p:cxnSp>
        <p:nvCxnSpPr>
          <p:cNvPr id="831" name="Google Shape;831;p78"/>
          <p:cNvCxnSpPr/>
          <p:nvPr/>
        </p:nvCxnSpPr>
        <p:spPr>
          <a:xfrm>
            <a:off x="3296870" y="3105139"/>
            <a:ext cx="72000" cy="0"/>
          </a:xfrm>
          <a:prstGeom prst="straightConnector1">
            <a:avLst/>
          </a:prstGeom>
          <a:noFill/>
          <a:ln w="9525" cap="flat" cmpd="sng">
            <a:solidFill>
              <a:schemeClr val="dk2"/>
            </a:solidFill>
            <a:prstDash val="solid"/>
            <a:round/>
            <a:headEnd type="none" w="med" len="med"/>
            <a:tailEnd type="none" w="med" len="med"/>
          </a:ln>
        </p:spPr>
      </p:cxnSp>
      <p:cxnSp>
        <p:nvCxnSpPr>
          <p:cNvPr id="832" name="Google Shape;832;p78"/>
          <p:cNvCxnSpPr/>
          <p:nvPr/>
        </p:nvCxnSpPr>
        <p:spPr>
          <a:xfrm>
            <a:off x="3390829" y="3105139"/>
            <a:ext cx="72000" cy="0"/>
          </a:xfrm>
          <a:prstGeom prst="straightConnector1">
            <a:avLst/>
          </a:prstGeom>
          <a:noFill/>
          <a:ln w="9525" cap="flat" cmpd="sng">
            <a:solidFill>
              <a:schemeClr val="dk2"/>
            </a:solidFill>
            <a:prstDash val="solid"/>
            <a:round/>
            <a:headEnd type="none" w="med" len="med"/>
            <a:tailEnd type="none" w="med" len="med"/>
          </a:ln>
        </p:spPr>
      </p:cxnSp>
      <p:sp>
        <p:nvSpPr>
          <p:cNvPr id="833" name="Google Shape;833;p78"/>
          <p:cNvSpPr txBox="1"/>
          <p:nvPr/>
        </p:nvSpPr>
        <p:spPr>
          <a:xfrm>
            <a:off x="2837040" y="3021633"/>
            <a:ext cx="10752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00" b="1">
                <a:latin typeface="Nunito"/>
                <a:ea typeface="Nunito"/>
                <a:cs typeface="Nunito"/>
                <a:sym typeface="Nunito"/>
              </a:rPr>
              <a:t>Link Vive Tracker to Obj</a:t>
            </a:r>
            <a:endParaRPr sz="800" b="1">
              <a:latin typeface="Nunito"/>
              <a:ea typeface="Nunito"/>
              <a:cs typeface="Nunito"/>
              <a:sym typeface="Nunito"/>
            </a:endParaRPr>
          </a:p>
        </p:txBody>
      </p:sp>
      <p:pic>
        <p:nvPicPr>
          <p:cNvPr id="834" name="Google Shape;834;p78"/>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4502204" y="1649590"/>
            <a:ext cx="1958717" cy="1169297"/>
          </a:xfrm>
          <a:prstGeom prst="rect">
            <a:avLst/>
          </a:prstGeom>
          <a:noFill/>
          <a:ln>
            <a:noFill/>
          </a:ln>
        </p:spPr>
      </p:pic>
      <p:pic>
        <p:nvPicPr>
          <p:cNvPr id="835" name="Google Shape;835;p78"/>
          <p:cNvPicPr preferRelativeResize="0"/>
          <p:nvPr/>
        </p:nvPicPr>
        <p:blipFill>
          <a:blip r:embed="rId11" cstate="email">
            <a:alphaModFix/>
            <a:extLst>
              <a:ext uri="{28A0092B-C50C-407E-A947-70E740481C1C}">
                <a14:useLocalDpi xmlns:a14="http://schemas.microsoft.com/office/drawing/2010/main"/>
              </a:ext>
            </a:extLst>
          </a:blip>
          <a:stretch>
            <a:fillRect/>
          </a:stretch>
        </p:blipFill>
        <p:spPr>
          <a:xfrm>
            <a:off x="5285457" y="2372137"/>
            <a:ext cx="262077" cy="237685"/>
          </a:xfrm>
          <a:prstGeom prst="rect">
            <a:avLst/>
          </a:prstGeom>
          <a:noFill/>
          <a:ln w="9525" cap="flat" cmpd="sng">
            <a:solidFill>
              <a:srgbClr val="FF0000"/>
            </a:solidFill>
            <a:prstDash val="solid"/>
            <a:round/>
            <a:headEnd type="none" w="sm" len="sm"/>
            <a:tailEnd type="none" w="sm" len="sm"/>
          </a:ln>
        </p:spPr>
      </p:pic>
      <p:pic>
        <p:nvPicPr>
          <p:cNvPr id="836" name="Google Shape;836;p78"/>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5115413" y="3139145"/>
            <a:ext cx="565297" cy="481629"/>
          </a:xfrm>
          <a:prstGeom prst="rect">
            <a:avLst/>
          </a:prstGeom>
          <a:noFill/>
          <a:ln w="9525" cap="flat" cmpd="sng">
            <a:solidFill>
              <a:srgbClr val="FF0000"/>
            </a:solidFill>
            <a:prstDash val="solid"/>
            <a:round/>
            <a:headEnd type="none" w="sm" len="sm"/>
            <a:tailEnd type="none" w="sm" len="sm"/>
          </a:ln>
        </p:spPr>
      </p:pic>
      <p:sp>
        <p:nvSpPr>
          <p:cNvPr id="837" name="Google Shape;837;p78"/>
          <p:cNvSpPr/>
          <p:nvPr/>
        </p:nvSpPr>
        <p:spPr>
          <a:xfrm flipH="1">
            <a:off x="5547299" y="2946694"/>
            <a:ext cx="323400" cy="452100"/>
          </a:xfrm>
          <a:prstGeom prst="bentArrow">
            <a:avLst>
              <a:gd name="adj1" fmla="val 25000"/>
              <a:gd name="adj2" fmla="val 25000"/>
              <a:gd name="adj3" fmla="val 25000"/>
              <a:gd name="adj4" fmla="val 4375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78"/>
          <p:cNvSpPr/>
          <p:nvPr/>
        </p:nvSpPr>
        <p:spPr>
          <a:xfrm rot="10800000" flipH="1">
            <a:off x="4990280" y="3366523"/>
            <a:ext cx="323400" cy="452100"/>
          </a:xfrm>
          <a:prstGeom prst="bentArrow">
            <a:avLst>
              <a:gd name="adj1" fmla="val 25000"/>
              <a:gd name="adj2" fmla="val 25000"/>
              <a:gd name="adj3" fmla="val 25000"/>
              <a:gd name="adj4" fmla="val 4375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78"/>
          <p:cNvSpPr txBox="1"/>
          <p:nvPr/>
        </p:nvSpPr>
        <p:spPr>
          <a:xfrm>
            <a:off x="4576915" y="3817582"/>
            <a:ext cx="18093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00" b="1">
                <a:latin typeface="Nunito"/>
                <a:ea typeface="Nunito"/>
                <a:cs typeface="Nunito"/>
                <a:sym typeface="Nunito"/>
              </a:rPr>
              <a:t>User interacts with vive tracker and changes orientation </a:t>
            </a:r>
            <a:endParaRPr sz="800" b="1">
              <a:latin typeface="Nunito"/>
              <a:ea typeface="Nunito"/>
              <a:cs typeface="Nunito"/>
              <a:sym typeface="Nunito"/>
            </a:endParaRPr>
          </a:p>
        </p:txBody>
      </p:sp>
      <p:sp>
        <p:nvSpPr>
          <p:cNvPr id="840" name="Google Shape;840;p78"/>
          <p:cNvSpPr txBox="1"/>
          <p:nvPr/>
        </p:nvSpPr>
        <p:spPr>
          <a:xfrm>
            <a:off x="1127681" y="1820903"/>
            <a:ext cx="987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Nunito"/>
                <a:ea typeface="Nunito"/>
                <a:cs typeface="Nunito"/>
                <a:sym typeface="Nunito"/>
              </a:rPr>
              <a:t>.obj file</a:t>
            </a:r>
            <a:endParaRPr sz="1200" b="1">
              <a:latin typeface="Nunito"/>
              <a:ea typeface="Nunito"/>
              <a:cs typeface="Nunito"/>
              <a:sym typeface="Nunito"/>
            </a:endParaRPr>
          </a:p>
        </p:txBody>
      </p:sp>
      <p:sp>
        <p:nvSpPr>
          <p:cNvPr id="841" name="Google Shape;841;p78"/>
          <p:cNvSpPr txBox="1"/>
          <p:nvPr/>
        </p:nvSpPr>
        <p:spPr>
          <a:xfrm>
            <a:off x="1184551" y="2326706"/>
            <a:ext cx="987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latin typeface="Nunito"/>
                <a:ea typeface="Nunito"/>
                <a:cs typeface="Nunito"/>
                <a:sym typeface="Nunito"/>
              </a:rPr>
              <a:t>Imported into sim</a:t>
            </a:r>
            <a:endParaRPr sz="900" b="1">
              <a:latin typeface="Nunito"/>
              <a:ea typeface="Nunito"/>
              <a:cs typeface="Nunito"/>
              <a:sym typeface="Nunito"/>
            </a:endParaRPr>
          </a:p>
        </p:txBody>
      </p:sp>
      <p:pic>
        <p:nvPicPr>
          <p:cNvPr id="842" name="Google Shape;842;p78"/>
          <p:cNvPicPr preferRelativeResize="0"/>
          <p:nvPr/>
        </p:nvPicPr>
        <p:blipFill>
          <a:blip r:embed="rId13" cstate="email">
            <a:alphaModFix/>
            <a:extLst>
              <a:ext uri="{28A0092B-C50C-407E-A947-70E740481C1C}">
                <a14:useLocalDpi xmlns:a14="http://schemas.microsoft.com/office/drawing/2010/main"/>
              </a:ext>
            </a:extLst>
          </a:blip>
          <a:stretch>
            <a:fillRect/>
          </a:stretch>
        </p:blipFill>
        <p:spPr>
          <a:xfrm>
            <a:off x="3544765" y="3485211"/>
            <a:ext cx="565293" cy="512765"/>
          </a:xfrm>
          <a:prstGeom prst="rect">
            <a:avLst/>
          </a:prstGeom>
          <a:noFill/>
          <a:ln>
            <a:noFill/>
          </a:ln>
        </p:spPr>
      </p:pic>
      <p:pic>
        <p:nvPicPr>
          <p:cNvPr id="843" name="Google Shape;843;p78"/>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3514625" y="3476459"/>
            <a:ext cx="565297" cy="481629"/>
          </a:xfrm>
          <a:prstGeom prst="rect">
            <a:avLst/>
          </a:prstGeom>
          <a:noFill/>
          <a:ln>
            <a:noFill/>
          </a:ln>
        </p:spPr>
      </p:pic>
      <p:sp>
        <p:nvSpPr>
          <p:cNvPr id="844" name="Google Shape;844;p78"/>
          <p:cNvSpPr txBox="1"/>
          <p:nvPr/>
        </p:nvSpPr>
        <p:spPr>
          <a:xfrm>
            <a:off x="2242598" y="3507207"/>
            <a:ext cx="12453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00" b="1">
                <a:latin typeface="Nunito"/>
                <a:ea typeface="Nunito"/>
                <a:cs typeface="Nunito"/>
                <a:sym typeface="Nunito"/>
              </a:rPr>
              <a:t>Vive Tracker is now seen as a rock to the user</a:t>
            </a:r>
            <a:endParaRPr sz="800" b="1">
              <a:latin typeface="Nunito"/>
              <a:ea typeface="Nunito"/>
              <a:cs typeface="Nunito"/>
              <a:sym typeface="Nunito"/>
            </a:endParaRPr>
          </a:p>
        </p:txBody>
      </p:sp>
      <p:cxnSp>
        <p:nvCxnSpPr>
          <p:cNvPr id="845" name="Google Shape;845;p78"/>
          <p:cNvCxnSpPr/>
          <p:nvPr/>
        </p:nvCxnSpPr>
        <p:spPr>
          <a:xfrm rot="10800000" flipH="1">
            <a:off x="4595045" y="2934488"/>
            <a:ext cx="5400" cy="1100100"/>
          </a:xfrm>
          <a:prstGeom prst="straightConnector1">
            <a:avLst/>
          </a:prstGeom>
          <a:noFill/>
          <a:ln w="28575" cap="flat" cmpd="sng">
            <a:solidFill>
              <a:schemeClr val="dk2"/>
            </a:solidFill>
            <a:prstDash val="solid"/>
            <a:round/>
            <a:headEnd type="none" w="med" len="med"/>
            <a:tailEnd type="none" w="med" len="med"/>
          </a:ln>
        </p:spPr>
      </p:cxnSp>
      <p:sp>
        <p:nvSpPr>
          <p:cNvPr id="846" name="Google Shape;846;p78"/>
          <p:cNvSpPr/>
          <p:nvPr/>
        </p:nvSpPr>
        <p:spPr>
          <a:xfrm>
            <a:off x="4496525" y="2880927"/>
            <a:ext cx="219000" cy="2373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47" name="Google Shape;847;p78"/>
          <p:cNvCxnSpPr/>
          <p:nvPr/>
        </p:nvCxnSpPr>
        <p:spPr>
          <a:xfrm flipH="1">
            <a:off x="4439918" y="3734263"/>
            <a:ext cx="150600" cy="286500"/>
          </a:xfrm>
          <a:prstGeom prst="straightConnector1">
            <a:avLst/>
          </a:prstGeom>
          <a:noFill/>
          <a:ln w="9525" cap="flat" cmpd="sng">
            <a:solidFill>
              <a:schemeClr val="dk2"/>
            </a:solidFill>
            <a:prstDash val="solid"/>
            <a:round/>
            <a:headEnd type="none" w="med" len="med"/>
            <a:tailEnd type="none" w="med" len="med"/>
          </a:ln>
        </p:spPr>
      </p:cxnSp>
      <p:cxnSp>
        <p:nvCxnSpPr>
          <p:cNvPr id="848" name="Google Shape;848;p78"/>
          <p:cNvCxnSpPr/>
          <p:nvPr/>
        </p:nvCxnSpPr>
        <p:spPr>
          <a:xfrm>
            <a:off x="4609296" y="3740911"/>
            <a:ext cx="125700" cy="273300"/>
          </a:xfrm>
          <a:prstGeom prst="straightConnector1">
            <a:avLst/>
          </a:prstGeom>
          <a:noFill/>
          <a:ln w="9525" cap="flat" cmpd="sng">
            <a:solidFill>
              <a:schemeClr val="dk2"/>
            </a:solidFill>
            <a:prstDash val="solid"/>
            <a:round/>
            <a:headEnd type="none" w="med" len="med"/>
            <a:tailEnd type="none" w="med" len="med"/>
          </a:ln>
        </p:spPr>
      </p:cxnSp>
      <p:sp>
        <p:nvSpPr>
          <p:cNvPr id="849" name="Google Shape;849;p78"/>
          <p:cNvSpPr/>
          <p:nvPr/>
        </p:nvSpPr>
        <p:spPr>
          <a:xfrm>
            <a:off x="4571706" y="2900906"/>
            <a:ext cx="72000" cy="59700"/>
          </a:xfrm>
          <a:prstGeom prst="rect">
            <a:avLst/>
          </a:prstGeom>
          <a:solidFill>
            <a:srgbClr val="81C18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78"/>
          <p:cNvSpPr/>
          <p:nvPr/>
        </p:nvSpPr>
        <p:spPr>
          <a:xfrm>
            <a:off x="6211806" y="2880915"/>
            <a:ext cx="196800" cy="2151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78"/>
          <p:cNvSpPr/>
          <p:nvPr/>
        </p:nvSpPr>
        <p:spPr>
          <a:xfrm>
            <a:off x="6291607" y="2889475"/>
            <a:ext cx="65100" cy="54300"/>
          </a:xfrm>
          <a:prstGeom prst="rect">
            <a:avLst/>
          </a:prstGeom>
          <a:solidFill>
            <a:srgbClr val="81C18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52" name="Google Shape;852;p78"/>
          <p:cNvCxnSpPr/>
          <p:nvPr/>
        </p:nvCxnSpPr>
        <p:spPr>
          <a:xfrm rot="10800000" flipH="1">
            <a:off x="6326526" y="2949308"/>
            <a:ext cx="4500" cy="996000"/>
          </a:xfrm>
          <a:prstGeom prst="straightConnector1">
            <a:avLst/>
          </a:prstGeom>
          <a:noFill/>
          <a:ln w="28575" cap="flat" cmpd="sng">
            <a:solidFill>
              <a:schemeClr val="dk2"/>
            </a:solidFill>
            <a:prstDash val="solid"/>
            <a:round/>
            <a:headEnd type="none" w="med" len="med"/>
            <a:tailEnd type="none" w="med" len="med"/>
          </a:ln>
        </p:spPr>
      </p:cxnSp>
      <p:cxnSp>
        <p:nvCxnSpPr>
          <p:cNvPr id="853" name="Google Shape;853;p78"/>
          <p:cNvCxnSpPr/>
          <p:nvPr/>
        </p:nvCxnSpPr>
        <p:spPr>
          <a:xfrm>
            <a:off x="6326516" y="3721202"/>
            <a:ext cx="85500" cy="198900"/>
          </a:xfrm>
          <a:prstGeom prst="straightConnector1">
            <a:avLst/>
          </a:prstGeom>
          <a:noFill/>
          <a:ln w="9525" cap="flat" cmpd="sng">
            <a:solidFill>
              <a:schemeClr val="dk2"/>
            </a:solidFill>
            <a:prstDash val="solid"/>
            <a:round/>
            <a:headEnd type="none" w="med" len="med"/>
            <a:tailEnd type="none" w="med" len="med"/>
          </a:ln>
        </p:spPr>
      </p:cxnSp>
      <p:cxnSp>
        <p:nvCxnSpPr>
          <p:cNvPr id="854" name="Google Shape;854;p78"/>
          <p:cNvCxnSpPr/>
          <p:nvPr/>
        </p:nvCxnSpPr>
        <p:spPr>
          <a:xfrm flipH="1">
            <a:off x="6257798" y="3715521"/>
            <a:ext cx="71400" cy="209400"/>
          </a:xfrm>
          <a:prstGeom prst="straightConnector1">
            <a:avLst/>
          </a:prstGeom>
          <a:noFill/>
          <a:ln w="9525" cap="flat" cmpd="sng">
            <a:solidFill>
              <a:schemeClr val="dk2"/>
            </a:solidFill>
            <a:prstDash val="solid"/>
            <a:round/>
            <a:headEnd type="none" w="med" len="med"/>
            <a:tailEnd type="none" w="med" len="med"/>
          </a:ln>
        </p:spPr>
      </p:cxnSp>
      <p:cxnSp>
        <p:nvCxnSpPr>
          <p:cNvPr id="855" name="Google Shape;855;p78"/>
          <p:cNvCxnSpPr>
            <a:endCxn id="856" idx="2"/>
          </p:cNvCxnSpPr>
          <p:nvPr/>
        </p:nvCxnSpPr>
        <p:spPr>
          <a:xfrm flipH="1">
            <a:off x="1140525" y="3781400"/>
            <a:ext cx="6759300" cy="891900"/>
          </a:xfrm>
          <a:prstGeom prst="bentConnector4">
            <a:avLst>
              <a:gd name="adj1" fmla="val 24"/>
              <a:gd name="adj2" fmla="val 114747"/>
            </a:avLst>
          </a:prstGeom>
          <a:noFill/>
          <a:ln w="19050" cap="flat" cmpd="sng">
            <a:solidFill>
              <a:schemeClr val="dk2"/>
            </a:solidFill>
            <a:prstDash val="solid"/>
            <a:round/>
            <a:headEnd type="none" w="med" len="med"/>
            <a:tailEnd type="triangle" w="med" len="med"/>
          </a:ln>
        </p:spPr>
      </p:cxnSp>
      <p:cxnSp>
        <p:nvCxnSpPr>
          <p:cNvPr id="857" name="Google Shape;857;p78"/>
          <p:cNvCxnSpPr/>
          <p:nvPr/>
        </p:nvCxnSpPr>
        <p:spPr>
          <a:xfrm>
            <a:off x="6547800" y="2875175"/>
            <a:ext cx="155700" cy="600"/>
          </a:xfrm>
          <a:prstGeom prst="straightConnector1">
            <a:avLst/>
          </a:prstGeom>
          <a:noFill/>
          <a:ln w="9525" cap="flat" cmpd="sng">
            <a:solidFill>
              <a:schemeClr val="dk2"/>
            </a:solidFill>
            <a:prstDash val="solid"/>
            <a:round/>
            <a:headEnd type="none" w="med" len="med"/>
            <a:tailEnd type="triangle" w="med" len="med"/>
          </a:ln>
        </p:spPr>
      </p:cxnSp>
      <p:sp>
        <p:nvSpPr>
          <p:cNvPr id="856" name="Google Shape;856;p78"/>
          <p:cNvSpPr txBox="1"/>
          <p:nvPr/>
        </p:nvSpPr>
        <p:spPr>
          <a:xfrm>
            <a:off x="76575" y="4150100"/>
            <a:ext cx="2127900" cy="523200"/>
          </a:xfrm>
          <a:prstGeom prst="rect">
            <a:avLst/>
          </a:prstGeom>
          <a:solidFill>
            <a:srgbClr val="009598"/>
          </a:solidFill>
          <a:ln w="1905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100" b="1">
                <a:solidFill>
                  <a:schemeClr val="lt1"/>
                </a:solidFill>
                <a:latin typeface="Nunito"/>
                <a:ea typeface="Nunito"/>
                <a:cs typeface="Nunito"/>
                <a:sym typeface="Nunito"/>
              </a:rPr>
              <a:t>Load HR object (.obj) into the simulation</a:t>
            </a:r>
            <a:endParaRPr sz="1100" b="1">
              <a:solidFill>
                <a:schemeClr val="lt1"/>
              </a:solidFill>
              <a:latin typeface="Nunito"/>
              <a:ea typeface="Nunito"/>
              <a:cs typeface="Nunito"/>
              <a:sym typeface="Nunito"/>
            </a:endParaRPr>
          </a:p>
        </p:txBody>
      </p:sp>
      <p:sp>
        <p:nvSpPr>
          <p:cNvPr id="858" name="Google Shape;858;p78"/>
          <p:cNvSpPr txBox="1"/>
          <p:nvPr/>
        </p:nvSpPr>
        <p:spPr>
          <a:xfrm>
            <a:off x="2210175" y="4151725"/>
            <a:ext cx="2170800" cy="523200"/>
          </a:xfrm>
          <a:prstGeom prst="rect">
            <a:avLst/>
          </a:prstGeom>
          <a:solidFill>
            <a:srgbClr val="009598"/>
          </a:solidFill>
          <a:ln w="1905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solidFill>
                  <a:schemeClr val="lt1"/>
                </a:solidFill>
                <a:latin typeface="Nunito"/>
                <a:ea typeface="Nunito"/>
                <a:cs typeface="Nunito"/>
                <a:sym typeface="Nunito"/>
              </a:rPr>
              <a:t>Assign vive tracker to HR object in simulation</a:t>
            </a:r>
            <a:endParaRPr sz="1100" b="1">
              <a:solidFill>
                <a:schemeClr val="lt1"/>
              </a:solidFill>
              <a:latin typeface="Nunito"/>
              <a:ea typeface="Nunito"/>
              <a:cs typeface="Nunito"/>
              <a:sym typeface="Nunito"/>
            </a:endParaRPr>
          </a:p>
        </p:txBody>
      </p:sp>
      <p:sp>
        <p:nvSpPr>
          <p:cNvPr id="859" name="Google Shape;859;p78"/>
          <p:cNvSpPr txBox="1"/>
          <p:nvPr/>
        </p:nvSpPr>
        <p:spPr>
          <a:xfrm>
            <a:off x="4375300" y="4150100"/>
            <a:ext cx="2170800" cy="523200"/>
          </a:xfrm>
          <a:prstGeom prst="rect">
            <a:avLst/>
          </a:prstGeom>
          <a:solidFill>
            <a:srgbClr val="009598"/>
          </a:solidFill>
          <a:ln w="1905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solidFill>
                  <a:schemeClr val="lt1"/>
                </a:solidFill>
                <a:latin typeface="Nunito"/>
                <a:ea typeface="Nunito"/>
                <a:cs typeface="Nunito"/>
                <a:sym typeface="Nunito"/>
              </a:rPr>
              <a:t>Run simulation and interact with the added trackers</a:t>
            </a:r>
            <a:endParaRPr sz="1100" b="1">
              <a:solidFill>
                <a:schemeClr val="lt1"/>
              </a:solidFill>
              <a:latin typeface="Nunito"/>
              <a:ea typeface="Nunito"/>
              <a:cs typeface="Nunito"/>
              <a:sym typeface="Nunito"/>
            </a:endParaRPr>
          </a:p>
        </p:txBody>
      </p:sp>
      <p:sp>
        <p:nvSpPr>
          <p:cNvPr id="860" name="Google Shape;860;p78"/>
          <p:cNvSpPr txBox="1"/>
          <p:nvPr/>
        </p:nvSpPr>
        <p:spPr>
          <a:xfrm>
            <a:off x="76575" y="1583675"/>
            <a:ext cx="2127900" cy="2566500"/>
          </a:xfrm>
          <a:prstGeom prst="rect">
            <a:avLst/>
          </a:prstGeom>
          <a:noFill/>
          <a:ln w="19050" cap="flat" cmpd="sng">
            <a:solidFill>
              <a:srgbClr val="009598"/>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endParaRPr sz="1100" b="1">
              <a:latin typeface="Nunito"/>
              <a:ea typeface="Nunito"/>
              <a:cs typeface="Nunito"/>
              <a:sym typeface="Nunito"/>
            </a:endParaRPr>
          </a:p>
        </p:txBody>
      </p:sp>
      <p:sp>
        <p:nvSpPr>
          <p:cNvPr id="861" name="Google Shape;861;p78"/>
          <p:cNvSpPr txBox="1"/>
          <p:nvPr/>
        </p:nvSpPr>
        <p:spPr>
          <a:xfrm>
            <a:off x="2210175" y="1583675"/>
            <a:ext cx="2170800" cy="2566500"/>
          </a:xfrm>
          <a:prstGeom prst="rect">
            <a:avLst/>
          </a:prstGeom>
          <a:noFill/>
          <a:ln w="19050" cap="flat" cmpd="sng">
            <a:solidFill>
              <a:srgbClr val="009598"/>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endParaRPr sz="1100" b="1">
              <a:latin typeface="Nunito"/>
              <a:ea typeface="Nunito"/>
              <a:cs typeface="Nunito"/>
              <a:sym typeface="Nunito"/>
            </a:endParaRPr>
          </a:p>
        </p:txBody>
      </p:sp>
      <p:sp>
        <p:nvSpPr>
          <p:cNvPr id="862" name="Google Shape;862;p78"/>
          <p:cNvSpPr txBox="1"/>
          <p:nvPr/>
        </p:nvSpPr>
        <p:spPr>
          <a:xfrm>
            <a:off x="4377075" y="1583675"/>
            <a:ext cx="2170800" cy="2566500"/>
          </a:xfrm>
          <a:prstGeom prst="rect">
            <a:avLst/>
          </a:prstGeom>
          <a:noFill/>
          <a:ln w="19050" cap="flat" cmpd="sng">
            <a:solidFill>
              <a:srgbClr val="009598"/>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endParaRPr sz="1100" b="1">
              <a:latin typeface="Nunito"/>
              <a:ea typeface="Nunito"/>
              <a:cs typeface="Nunito"/>
              <a:sym typeface="Nuni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0" fill="hold"/>
                                        <p:tgtEl>
                                          <p:spTgt spid="835"/>
                                        </p:tgtEl>
                                        <p:attrNameLst>
                                          <p:attrName>r</p:attrName>
                                        </p:attrNameLst>
                                      </p:cBhvr>
                                    </p:animRot>
                                  </p:childTnLst>
                                </p:cTn>
                              </p:par>
                              <p:par>
                                <p:cTn id="7" presetID="8" presetClass="emph" presetSubtype="0" fill="hold" nodeType="withEffect">
                                  <p:stCondLst>
                                    <p:cond delay="0"/>
                                  </p:stCondLst>
                                  <p:childTnLst>
                                    <p:animRot by="-21600000">
                                      <p:cBhvr>
                                        <p:cTn id="8" dur="5000" fill="hold"/>
                                        <p:tgtEl>
                                          <p:spTgt spid="83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p7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System Computational Performance</a:t>
            </a:r>
            <a:endParaRPr/>
          </a:p>
        </p:txBody>
      </p:sp>
      <p:sp>
        <p:nvSpPr>
          <p:cNvPr id="868" name="Google Shape;868;p7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38</a:t>
            </a:fld>
            <a:endParaRPr/>
          </a:p>
        </p:txBody>
      </p:sp>
      <p:sp>
        <p:nvSpPr>
          <p:cNvPr id="869" name="Google Shape;869;p79"/>
          <p:cNvSpPr txBox="1">
            <a:spLocks noGrp="1"/>
          </p:cNvSpPr>
          <p:nvPr>
            <p:ph type="title"/>
          </p:nvPr>
        </p:nvSpPr>
        <p:spPr>
          <a:xfrm>
            <a:off x="624450" y="794225"/>
            <a:ext cx="41079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a:t>PASS/FAIL CRITERIA</a:t>
            </a:r>
            <a:endParaRPr sz="1620"/>
          </a:p>
        </p:txBody>
      </p:sp>
      <p:pic>
        <p:nvPicPr>
          <p:cNvPr id="870" name="Google Shape;870;p7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871" name="Google Shape;871;p7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pic>
        <p:nvPicPr>
          <p:cNvPr id="872" name="Google Shape;872;p79">
            <a:hlinkClick r:id="rId5" action="ppaction://hlinksldjump"/>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graphicFrame>
        <p:nvGraphicFramePr>
          <p:cNvPr id="873" name="Google Shape;873;p79"/>
          <p:cNvGraphicFramePr/>
          <p:nvPr/>
        </p:nvGraphicFramePr>
        <p:xfrm>
          <a:off x="520025" y="1450853"/>
          <a:ext cx="8103950" cy="2986525"/>
        </p:xfrm>
        <a:graphic>
          <a:graphicData uri="http://schemas.openxmlformats.org/drawingml/2006/table">
            <a:tbl>
              <a:tblPr>
                <a:noFill/>
                <a:tableStyleId>{729BDF9F-D1CB-4749-BC5B-06938FECBF3C}</a:tableStyleId>
              </a:tblPr>
              <a:tblGrid>
                <a:gridCol w="1213550">
                  <a:extLst>
                    <a:ext uri="{9D8B030D-6E8A-4147-A177-3AD203B41FA5}">
                      <a16:colId xmlns:a16="http://schemas.microsoft.com/office/drawing/2014/main" val="20000"/>
                    </a:ext>
                  </a:extLst>
                </a:gridCol>
                <a:gridCol w="1729875">
                  <a:extLst>
                    <a:ext uri="{9D8B030D-6E8A-4147-A177-3AD203B41FA5}">
                      <a16:colId xmlns:a16="http://schemas.microsoft.com/office/drawing/2014/main" val="20001"/>
                    </a:ext>
                  </a:extLst>
                </a:gridCol>
                <a:gridCol w="1771525">
                  <a:extLst>
                    <a:ext uri="{9D8B030D-6E8A-4147-A177-3AD203B41FA5}">
                      <a16:colId xmlns:a16="http://schemas.microsoft.com/office/drawing/2014/main" val="20002"/>
                    </a:ext>
                  </a:extLst>
                </a:gridCol>
                <a:gridCol w="382850">
                  <a:extLst>
                    <a:ext uri="{9D8B030D-6E8A-4147-A177-3AD203B41FA5}">
                      <a16:colId xmlns:a16="http://schemas.microsoft.com/office/drawing/2014/main" val="20003"/>
                    </a:ext>
                  </a:extLst>
                </a:gridCol>
                <a:gridCol w="1294750">
                  <a:extLst>
                    <a:ext uri="{9D8B030D-6E8A-4147-A177-3AD203B41FA5}">
                      <a16:colId xmlns:a16="http://schemas.microsoft.com/office/drawing/2014/main" val="20004"/>
                    </a:ext>
                  </a:extLst>
                </a:gridCol>
                <a:gridCol w="1711400">
                  <a:extLst>
                    <a:ext uri="{9D8B030D-6E8A-4147-A177-3AD203B41FA5}">
                      <a16:colId xmlns:a16="http://schemas.microsoft.com/office/drawing/2014/main" val="20005"/>
                    </a:ext>
                  </a:extLst>
                </a:gridCol>
              </a:tblGrid>
              <a:tr h="921550">
                <a:tc>
                  <a:txBody>
                    <a:bodyPr/>
                    <a:lstStyle/>
                    <a:p>
                      <a:pPr marL="0" lvl="0" indent="0" algn="l" rtl="0">
                        <a:lnSpc>
                          <a:spcPct val="115000"/>
                        </a:lnSpc>
                        <a:spcBef>
                          <a:spcPts val="0"/>
                        </a:spcBef>
                        <a:spcAft>
                          <a:spcPts val="1200"/>
                        </a:spcAft>
                        <a:buNone/>
                      </a:pPr>
                      <a:r>
                        <a:rPr lang="en" sz="1800" b="1">
                          <a:latin typeface="Nunito"/>
                          <a:ea typeface="Nunito"/>
                          <a:cs typeface="Nunito"/>
                          <a:sym typeface="Nunito"/>
                        </a:rPr>
                        <a:t>Success Level</a:t>
                      </a:r>
                      <a:endParaRPr sz="1800" b="1">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1200"/>
                        </a:spcAft>
                        <a:buNone/>
                      </a:pPr>
                      <a:r>
                        <a:rPr lang="en" sz="1700" b="1">
                          <a:solidFill>
                            <a:schemeClr val="dk1"/>
                          </a:solidFill>
                          <a:latin typeface="Nunito"/>
                          <a:ea typeface="Nunito"/>
                          <a:cs typeface="Nunito"/>
                          <a:sym typeface="Nunito"/>
                        </a:rPr>
                        <a:t>5.5.1.2: CPU Usage</a:t>
                      </a:r>
                      <a:endParaRPr sz="1700" b="1">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1200"/>
                        </a:spcAft>
                        <a:buNone/>
                      </a:pPr>
                      <a:r>
                        <a:rPr lang="en" sz="1700" b="1">
                          <a:solidFill>
                            <a:schemeClr val="dk1"/>
                          </a:solidFill>
                          <a:latin typeface="Nunito"/>
                          <a:ea typeface="Nunito"/>
                          <a:cs typeface="Nunito"/>
                          <a:sym typeface="Nunito"/>
                        </a:rPr>
                        <a:t>5.5.1.1: GPU Usage</a:t>
                      </a:r>
                      <a:endParaRPr sz="1700" b="1">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gridSpan="2">
                  <a:txBody>
                    <a:bodyPr/>
                    <a:lstStyle/>
                    <a:p>
                      <a:pPr marL="0" lvl="0" indent="0" algn="ctr" rtl="0">
                        <a:lnSpc>
                          <a:spcPct val="115000"/>
                        </a:lnSpc>
                        <a:spcBef>
                          <a:spcPts val="0"/>
                        </a:spcBef>
                        <a:spcAft>
                          <a:spcPts val="1200"/>
                        </a:spcAft>
                        <a:buNone/>
                      </a:pPr>
                      <a:r>
                        <a:rPr lang="en" sz="1700" b="1">
                          <a:solidFill>
                            <a:schemeClr val="dk1"/>
                          </a:solidFill>
                          <a:latin typeface="Nunito"/>
                          <a:ea typeface="Nunito"/>
                          <a:cs typeface="Nunito"/>
                          <a:sym typeface="Nunito"/>
                        </a:rPr>
                        <a:t>5.5.1.4: RAM Consumption</a:t>
                      </a:r>
                      <a:endParaRPr sz="1700" b="1">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hMerge="1">
                  <a:txBody>
                    <a:bodyPr/>
                    <a:lstStyle/>
                    <a:p>
                      <a:endParaRPr lang="en-US"/>
                    </a:p>
                  </a:txBody>
                  <a:tcPr/>
                </a:tc>
                <a:tc>
                  <a:txBody>
                    <a:bodyPr/>
                    <a:lstStyle/>
                    <a:p>
                      <a:pPr marL="0" lvl="0" indent="0" algn="ctr" rtl="0">
                        <a:lnSpc>
                          <a:spcPct val="115000"/>
                        </a:lnSpc>
                        <a:spcBef>
                          <a:spcPts val="0"/>
                        </a:spcBef>
                        <a:spcAft>
                          <a:spcPts val="1200"/>
                        </a:spcAft>
                        <a:buNone/>
                      </a:pPr>
                      <a:r>
                        <a:rPr lang="en" sz="1700" b="1">
                          <a:solidFill>
                            <a:schemeClr val="dk1"/>
                          </a:solidFill>
                          <a:latin typeface="Nunito"/>
                          <a:ea typeface="Nunito"/>
                          <a:cs typeface="Nunito"/>
                          <a:sym typeface="Nunito"/>
                        </a:rPr>
                        <a:t>5.1.1.1: Latency</a:t>
                      </a:r>
                      <a:endParaRPr sz="1700" b="1">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688325">
                <a:tc>
                  <a:txBody>
                    <a:bodyPr/>
                    <a:lstStyle/>
                    <a:p>
                      <a:pPr marL="0" lvl="0" indent="0" algn="l" rtl="0">
                        <a:lnSpc>
                          <a:spcPct val="115000"/>
                        </a:lnSpc>
                        <a:spcBef>
                          <a:spcPts val="0"/>
                        </a:spcBef>
                        <a:spcAft>
                          <a:spcPts val="1200"/>
                        </a:spcAft>
                        <a:buNone/>
                      </a:pPr>
                      <a:r>
                        <a:rPr lang="en" sz="1800" b="1">
                          <a:solidFill>
                            <a:schemeClr val="dk1"/>
                          </a:solidFill>
                          <a:latin typeface="Nunito"/>
                          <a:ea typeface="Nunito"/>
                          <a:cs typeface="Nunito"/>
                          <a:sym typeface="Nunito"/>
                        </a:rPr>
                        <a:t>Level 1</a:t>
                      </a:r>
                      <a:endParaRPr sz="1800" b="1">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57BB8A"/>
                    </a:solidFill>
                  </a:tcPr>
                </a:tc>
                <a:tc>
                  <a:txBody>
                    <a:bodyPr/>
                    <a:lstStyle/>
                    <a:p>
                      <a:pPr marL="0" lvl="0" indent="0" algn="ctr" rtl="0">
                        <a:lnSpc>
                          <a:spcPct val="115000"/>
                        </a:lnSpc>
                        <a:spcBef>
                          <a:spcPts val="0"/>
                        </a:spcBef>
                        <a:spcAft>
                          <a:spcPts val="1200"/>
                        </a:spcAft>
                        <a:buClr>
                          <a:schemeClr val="dk1"/>
                        </a:buClr>
                        <a:buSzPts val="1100"/>
                        <a:buFont typeface="Arial"/>
                        <a:buNone/>
                      </a:pPr>
                      <a:r>
                        <a:rPr lang="en" sz="1700">
                          <a:solidFill>
                            <a:schemeClr val="dk1"/>
                          </a:solidFill>
                          <a:latin typeface="Nunito"/>
                          <a:ea typeface="Nunito"/>
                          <a:cs typeface="Nunito"/>
                          <a:sym typeface="Nunito"/>
                        </a:rPr>
                        <a:t>&lt; 85%</a:t>
                      </a:r>
                      <a:r>
                        <a:rPr lang="en" sz="1700" baseline="30000">
                          <a:solidFill>
                            <a:schemeClr val="dk1"/>
                          </a:solidFill>
                          <a:latin typeface="Nunito"/>
                          <a:ea typeface="Nunito"/>
                          <a:cs typeface="Nunito"/>
                          <a:sym typeface="Nunito"/>
                        </a:rPr>
                        <a:t>1</a:t>
                      </a:r>
                      <a:endParaRPr baseline="300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57BB8A"/>
                    </a:solidFill>
                  </a:tcPr>
                </a:tc>
                <a:tc>
                  <a:txBody>
                    <a:bodyPr/>
                    <a:lstStyle/>
                    <a:p>
                      <a:pPr marL="0" lvl="0" indent="0" algn="ctr" rtl="0">
                        <a:lnSpc>
                          <a:spcPct val="115000"/>
                        </a:lnSpc>
                        <a:spcBef>
                          <a:spcPts val="0"/>
                        </a:spcBef>
                        <a:spcAft>
                          <a:spcPts val="1200"/>
                        </a:spcAft>
                        <a:buClr>
                          <a:schemeClr val="dk1"/>
                        </a:buClr>
                        <a:buSzPts val="1100"/>
                        <a:buFont typeface="Arial"/>
                        <a:buNone/>
                      </a:pPr>
                      <a:r>
                        <a:rPr lang="en" sz="1700">
                          <a:solidFill>
                            <a:schemeClr val="dk1"/>
                          </a:solidFill>
                          <a:latin typeface="Nunito"/>
                          <a:ea typeface="Nunito"/>
                          <a:cs typeface="Nunito"/>
                          <a:sym typeface="Nunito"/>
                        </a:rPr>
                        <a:t>&lt; 95%</a:t>
                      </a:r>
                      <a:r>
                        <a:rPr lang="en" sz="1700" baseline="30000">
                          <a:solidFill>
                            <a:schemeClr val="dk1"/>
                          </a:solidFill>
                          <a:latin typeface="Nunito"/>
                          <a:ea typeface="Nunito"/>
                          <a:cs typeface="Nunito"/>
                          <a:sym typeface="Nunito"/>
                        </a:rPr>
                        <a:t>2</a:t>
                      </a:r>
                      <a:endParaRPr baseline="300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57BB8A"/>
                    </a:solidFill>
                  </a:tcPr>
                </a:tc>
                <a:tc gridSpan="2">
                  <a:txBody>
                    <a:bodyPr/>
                    <a:lstStyle/>
                    <a:p>
                      <a:pPr marL="0" lvl="0" indent="0" algn="ctr" rtl="0">
                        <a:lnSpc>
                          <a:spcPct val="115000"/>
                        </a:lnSpc>
                        <a:spcBef>
                          <a:spcPts val="0"/>
                        </a:spcBef>
                        <a:spcAft>
                          <a:spcPts val="1200"/>
                        </a:spcAft>
                        <a:buClr>
                          <a:schemeClr val="dk1"/>
                        </a:buClr>
                        <a:buSzPts val="1100"/>
                        <a:buFont typeface="Arial"/>
                        <a:buNone/>
                      </a:pPr>
                      <a:r>
                        <a:rPr lang="en" sz="1700">
                          <a:solidFill>
                            <a:schemeClr val="dk1"/>
                          </a:solidFill>
                          <a:latin typeface="Nunito"/>
                          <a:ea typeface="Nunito"/>
                          <a:cs typeface="Nunito"/>
                          <a:sym typeface="Nunito"/>
                        </a:rPr>
                        <a:t>&lt; 80%</a:t>
                      </a:r>
                      <a:r>
                        <a:rPr lang="en" sz="1700" baseline="30000">
                          <a:solidFill>
                            <a:schemeClr val="dk1"/>
                          </a:solidFill>
                          <a:latin typeface="Nunito"/>
                          <a:ea typeface="Nunito"/>
                          <a:cs typeface="Nunito"/>
                          <a:sym typeface="Nunito"/>
                        </a:rPr>
                        <a:t>3</a:t>
                      </a:r>
                      <a:endParaRPr baseline="300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57BB8A"/>
                    </a:solidFill>
                  </a:tcPr>
                </a:tc>
                <a:tc hMerge="1">
                  <a:txBody>
                    <a:bodyPr/>
                    <a:lstStyle/>
                    <a:p>
                      <a:endParaRPr lang="en-US"/>
                    </a:p>
                  </a:txBody>
                  <a:tcPr/>
                </a:tc>
                <a:tc>
                  <a:txBody>
                    <a:bodyPr/>
                    <a:lstStyle/>
                    <a:p>
                      <a:pPr marL="0" lvl="0" indent="0" algn="ctr" rtl="0">
                        <a:lnSpc>
                          <a:spcPct val="115000"/>
                        </a:lnSpc>
                        <a:spcBef>
                          <a:spcPts val="0"/>
                        </a:spcBef>
                        <a:spcAft>
                          <a:spcPts val="1200"/>
                        </a:spcAft>
                        <a:buNone/>
                      </a:pPr>
                      <a:r>
                        <a:rPr lang="en" sz="1700">
                          <a:solidFill>
                            <a:schemeClr val="dk1"/>
                          </a:solidFill>
                          <a:latin typeface="Nunito"/>
                          <a:ea typeface="Nunito"/>
                          <a:cs typeface="Nunito"/>
                          <a:sym typeface="Nunito"/>
                        </a:rPr>
                        <a:t>&lt; 48ms</a:t>
                      </a:r>
                      <a:r>
                        <a:rPr lang="en" sz="1700" baseline="30000">
                          <a:solidFill>
                            <a:schemeClr val="dk1"/>
                          </a:solidFill>
                          <a:latin typeface="Nunito"/>
                          <a:ea typeface="Nunito"/>
                          <a:cs typeface="Nunito"/>
                          <a:sym typeface="Nunito"/>
                        </a:rPr>
                        <a:t>4</a:t>
                      </a:r>
                      <a:endParaRPr sz="1700" baseline="300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57BB8A"/>
                    </a:solidFill>
                  </a:tcPr>
                </a:tc>
                <a:extLst>
                  <a:ext uri="{0D108BD9-81ED-4DB2-BD59-A6C34878D82A}">
                    <a16:rowId xmlns:a16="http://schemas.microsoft.com/office/drawing/2014/main" val="10001"/>
                  </a:ext>
                </a:extLst>
              </a:tr>
              <a:tr h="688325">
                <a:tc>
                  <a:txBody>
                    <a:bodyPr/>
                    <a:lstStyle/>
                    <a:p>
                      <a:pPr marL="0" lvl="0" indent="0" algn="l" rtl="0">
                        <a:lnSpc>
                          <a:spcPct val="115000"/>
                        </a:lnSpc>
                        <a:spcBef>
                          <a:spcPts val="0"/>
                        </a:spcBef>
                        <a:spcAft>
                          <a:spcPts val="1200"/>
                        </a:spcAft>
                        <a:buNone/>
                      </a:pPr>
                      <a:r>
                        <a:rPr lang="en" sz="1800" b="1">
                          <a:solidFill>
                            <a:schemeClr val="dk1"/>
                          </a:solidFill>
                          <a:latin typeface="Nunito"/>
                          <a:ea typeface="Nunito"/>
                          <a:cs typeface="Nunito"/>
                          <a:sym typeface="Nunito"/>
                        </a:rPr>
                        <a:t>Level 2</a:t>
                      </a:r>
                      <a:endParaRPr sz="1800" b="1">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3A14D"/>
                    </a:solidFill>
                  </a:tcPr>
                </a:tc>
                <a:tc>
                  <a:txBody>
                    <a:bodyPr/>
                    <a:lstStyle/>
                    <a:p>
                      <a:pPr marL="0" lvl="0" indent="0" algn="ctr" rtl="0">
                        <a:lnSpc>
                          <a:spcPct val="115000"/>
                        </a:lnSpc>
                        <a:spcBef>
                          <a:spcPts val="0"/>
                        </a:spcBef>
                        <a:spcAft>
                          <a:spcPts val="1200"/>
                        </a:spcAft>
                        <a:buNone/>
                      </a:pPr>
                      <a:r>
                        <a:rPr lang="en" sz="1700">
                          <a:solidFill>
                            <a:schemeClr val="dk1"/>
                          </a:solidFill>
                          <a:latin typeface="Nunito"/>
                          <a:ea typeface="Nunito"/>
                          <a:cs typeface="Nunito"/>
                          <a:sym typeface="Nunito"/>
                        </a:rPr>
                        <a:t>~</a:t>
                      </a:r>
                      <a:endParaRPr sz="17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3A14D"/>
                    </a:solidFill>
                  </a:tcPr>
                </a:tc>
                <a:tc>
                  <a:txBody>
                    <a:bodyPr/>
                    <a:lstStyle/>
                    <a:p>
                      <a:pPr marL="0" lvl="0" indent="0" algn="ctr" rtl="0">
                        <a:lnSpc>
                          <a:spcPct val="115000"/>
                        </a:lnSpc>
                        <a:spcBef>
                          <a:spcPts val="0"/>
                        </a:spcBef>
                        <a:spcAft>
                          <a:spcPts val="1200"/>
                        </a:spcAft>
                        <a:buNone/>
                      </a:pPr>
                      <a:r>
                        <a:rPr lang="en" sz="1700">
                          <a:solidFill>
                            <a:schemeClr val="dk1"/>
                          </a:solidFill>
                          <a:latin typeface="Nunito"/>
                          <a:ea typeface="Nunito"/>
                          <a:cs typeface="Nunito"/>
                          <a:sym typeface="Nunito"/>
                        </a:rPr>
                        <a:t>~</a:t>
                      </a:r>
                      <a:endParaRPr sz="17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3A14D"/>
                    </a:solidFill>
                  </a:tcPr>
                </a:tc>
                <a:tc gridSpan="2">
                  <a:txBody>
                    <a:bodyPr/>
                    <a:lstStyle/>
                    <a:p>
                      <a:pPr marL="0" lvl="0" indent="0" algn="ctr" rtl="0">
                        <a:lnSpc>
                          <a:spcPct val="115000"/>
                        </a:lnSpc>
                        <a:spcBef>
                          <a:spcPts val="0"/>
                        </a:spcBef>
                        <a:spcAft>
                          <a:spcPts val="1200"/>
                        </a:spcAft>
                        <a:buNone/>
                      </a:pPr>
                      <a:r>
                        <a:rPr lang="en" sz="1700">
                          <a:solidFill>
                            <a:schemeClr val="dk1"/>
                          </a:solidFill>
                          <a:latin typeface="Nunito"/>
                          <a:ea typeface="Nunito"/>
                          <a:cs typeface="Nunito"/>
                          <a:sym typeface="Nunito"/>
                        </a:rPr>
                        <a:t>~</a:t>
                      </a:r>
                      <a:endParaRPr sz="17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3A14D"/>
                    </a:solidFill>
                  </a:tcPr>
                </a:tc>
                <a:tc hMerge="1">
                  <a:txBody>
                    <a:bodyPr/>
                    <a:lstStyle/>
                    <a:p>
                      <a:endParaRPr lang="en-US"/>
                    </a:p>
                  </a:txBody>
                  <a:tcPr/>
                </a:tc>
                <a:tc>
                  <a:txBody>
                    <a:bodyPr/>
                    <a:lstStyle/>
                    <a:p>
                      <a:pPr marL="0" lvl="0" indent="0" algn="ctr" rtl="0">
                        <a:lnSpc>
                          <a:spcPct val="115000"/>
                        </a:lnSpc>
                        <a:spcBef>
                          <a:spcPts val="0"/>
                        </a:spcBef>
                        <a:spcAft>
                          <a:spcPts val="1200"/>
                        </a:spcAft>
                        <a:buNone/>
                      </a:pPr>
                      <a:r>
                        <a:rPr lang="en" sz="1700">
                          <a:solidFill>
                            <a:schemeClr val="dk1"/>
                          </a:solidFill>
                          <a:latin typeface="Nunito"/>
                          <a:ea typeface="Nunito"/>
                          <a:cs typeface="Nunito"/>
                          <a:sym typeface="Nunito"/>
                        </a:rPr>
                        <a:t>&lt; 120ms</a:t>
                      </a:r>
                      <a:r>
                        <a:rPr lang="en" sz="1700" baseline="30000">
                          <a:solidFill>
                            <a:schemeClr val="dk1"/>
                          </a:solidFill>
                          <a:latin typeface="Nunito"/>
                          <a:ea typeface="Nunito"/>
                          <a:cs typeface="Nunito"/>
                          <a:sym typeface="Nunito"/>
                        </a:rPr>
                        <a:t>5</a:t>
                      </a:r>
                      <a:endParaRPr sz="1700" baseline="300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3A14D"/>
                    </a:solidFill>
                  </a:tcPr>
                </a:tc>
                <a:extLst>
                  <a:ext uri="{0D108BD9-81ED-4DB2-BD59-A6C34878D82A}">
                    <a16:rowId xmlns:a16="http://schemas.microsoft.com/office/drawing/2014/main" val="10002"/>
                  </a:ext>
                </a:extLst>
              </a:tr>
              <a:tr h="688325">
                <a:tc>
                  <a:txBody>
                    <a:bodyPr/>
                    <a:lstStyle/>
                    <a:p>
                      <a:pPr marL="0" lvl="0" indent="0" algn="l" rtl="0">
                        <a:lnSpc>
                          <a:spcPct val="115000"/>
                        </a:lnSpc>
                        <a:spcBef>
                          <a:spcPts val="0"/>
                        </a:spcBef>
                        <a:spcAft>
                          <a:spcPts val="1200"/>
                        </a:spcAft>
                        <a:buNone/>
                      </a:pPr>
                      <a:r>
                        <a:rPr lang="en" sz="1800" b="1">
                          <a:solidFill>
                            <a:schemeClr val="dk1"/>
                          </a:solidFill>
                          <a:latin typeface="Nunito"/>
                          <a:ea typeface="Nunito"/>
                          <a:cs typeface="Nunito"/>
                          <a:sym typeface="Nunito"/>
                        </a:rPr>
                        <a:t>Failure</a:t>
                      </a:r>
                      <a:endParaRPr sz="1800" b="1">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24A38"/>
                    </a:solidFill>
                  </a:tcPr>
                </a:tc>
                <a:tc>
                  <a:txBody>
                    <a:bodyPr/>
                    <a:lstStyle/>
                    <a:p>
                      <a:pPr marL="0" lvl="0" indent="0" algn="ctr" rtl="0">
                        <a:lnSpc>
                          <a:spcPct val="115000"/>
                        </a:lnSpc>
                        <a:spcBef>
                          <a:spcPts val="0"/>
                        </a:spcBef>
                        <a:spcAft>
                          <a:spcPts val="1200"/>
                        </a:spcAft>
                        <a:buClr>
                          <a:schemeClr val="dk1"/>
                        </a:buClr>
                        <a:buSzPts val="1100"/>
                        <a:buFont typeface="Arial"/>
                        <a:buNone/>
                      </a:pPr>
                      <a:r>
                        <a:rPr lang="en" sz="1700">
                          <a:solidFill>
                            <a:schemeClr val="dk1"/>
                          </a:solidFill>
                          <a:latin typeface="Nunito"/>
                          <a:ea typeface="Nunito"/>
                          <a:cs typeface="Nunito"/>
                          <a:sym typeface="Nunito"/>
                        </a:rPr>
                        <a:t>&gt; 85%</a:t>
                      </a:r>
                      <a:endParaRPr>
                        <a:solidFill>
                          <a:schemeClr val="dk1"/>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24A38"/>
                    </a:solidFill>
                  </a:tcPr>
                </a:tc>
                <a:tc>
                  <a:txBody>
                    <a:bodyPr/>
                    <a:lstStyle/>
                    <a:p>
                      <a:pPr marL="0" lvl="0" indent="0" algn="ctr" rtl="0">
                        <a:lnSpc>
                          <a:spcPct val="115000"/>
                        </a:lnSpc>
                        <a:spcBef>
                          <a:spcPts val="0"/>
                        </a:spcBef>
                        <a:spcAft>
                          <a:spcPts val="1200"/>
                        </a:spcAft>
                        <a:buClr>
                          <a:schemeClr val="dk1"/>
                        </a:buClr>
                        <a:buSzPts val="1100"/>
                        <a:buFont typeface="Arial"/>
                        <a:buNone/>
                      </a:pPr>
                      <a:r>
                        <a:rPr lang="en" sz="1700">
                          <a:solidFill>
                            <a:schemeClr val="dk1"/>
                          </a:solidFill>
                          <a:latin typeface="Nunito"/>
                          <a:ea typeface="Nunito"/>
                          <a:cs typeface="Nunito"/>
                          <a:sym typeface="Nunito"/>
                        </a:rPr>
                        <a:t>&gt; 95%</a:t>
                      </a:r>
                      <a:endParaRPr>
                        <a:solidFill>
                          <a:schemeClr val="dk1"/>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24A38"/>
                    </a:solidFill>
                  </a:tcPr>
                </a:tc>
                <a:tc gridSpan="2">
                  <a:txBody>
                    <a:bodyPr/>
                    <a:lstStyle/>
                    <a:p>
                      <a:pPr marL="0" lvl="0" indent="0" algn="ctr" rtl="0">
                        <a:lnSpc>
                          <a:spcPct val="115000"/>
                        </a:lnSpc>
                        <a:spcBef>
                          <a:spcPts val="0"/>
                        </a:spcBef>
                        <a:spcAft>
                          <a:spcPts val="1200"/>
                        </a:spcAft>
                        <a:buClr>
                          <a:schemeClr val="dk1"/>
                        </a:buClr>
                        <a:buSzPts val="1100"/>
                        <a:buFont typeface="Arial"/>
                        <a:buNone/>
                      </a:pPr>
                      <a:r>
                        <a:rPr lang="en" sz="1700">
                          <a:solidFill>
                            <a:schemeClr val="dk1"/>
                          </a:solidFill>
                          <a:latin typeface="Nunito"/>
                          <a:ea typeface="Nunito"/>
                          <a:cs typeface="Nunito"/>
                          <a:sym typeface="Nunito"/>
                        </a:rPr>
                        <a:t>&gt; 80%</a:t>
                      </a:r>
                      <a:endParaRPr>
                        <a:solidFill>
                          <a:schemeClr val="dk1"/>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24A38"/>
                    </a:solidFill>
                  </a:tcPr>
                </a:tc>
                <a:tc hMerge="1">
                  <a:txBody>
                    <a:bodyPr/>
                    <a:lstStyle/>
                    <a:p>
                      <a:endParaRPr lang="en-US"/>
                    </a:p>
                  </a:txBody>
                  <a:tcPr/>
                </a:tc>
                <a:tc>
                  <a:txBody>
                    <a:bodyPr/>
                    <a:lstStyle/>
                    <a:p>
                      <a:pPr marL="0" lvl="0" indent="0" algn="ctr" rtl="0">
                        <a:lnSpc>
                          <a:spcPct val="115000"/>
                        </a:lnSpc>
                        <a:spcBef>
                          <a:spcPts val="0"/>
                        </a:spcBef>
                        <a:spcAft>
                          <a:spcPts val="1200"/>
                        </a:spcAft>
                        <a:buClr>
                          <a:schemeClr val="dk1"/>
                        </a:buClr>
                        <a:buSzPts val="1100"/>
                        <a:buFont typeface="Arial"/>
                        <a:buNone/>
                      </a:pPr>
                      <a:r>
                        <a:rPr lang="en" sz="1700">
                          <a:solidFill>
                            <a:schemeClr val="dk1"/>
                          </a:solidFill>
                          <a:latin typeface="Nunito"/>
                          <a:ea typeface="Nunito"/>
                          <a:cs typeface="Nunito"/>
                          <a:sym typeface="Nunito"/>
                        </a:rPr>
                        <a:t>&gt; 120ms</a:t>
                      </a:r>
                      <a:endParaRPr>
                        <a:solidFill>
                          <a:schemeClr val="dk1"/>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24A38"/>
                    </a:solidFill>
                  </a:tcPr>
                </a:tc>
                <a:extLst>
                  <a:ext uri="{0D108BD9-81ED-4DB2-BD59-A6C34878D82A}">
                    <a16:rowId xmlns:a16="http://schemas.microsoft.com/office/drawing/2014/main" val="10003"/>
                  </a:ext>
                </a:extLst>
              </a:tr>
            </a:tbl>
          </a:graphicData>
        </a:graphic>
      </p:graphicFrame>
      <p:sp>
        <p:nvSpPr>
          <p:cNvPr id="874" name="Google Shape;874;p79" descr="Timeline background shape"/>
          <p:cNvSpPr/>
          <p:nvPr/>
        </p:nvSpPr>
        <p:spPr>
          <a:xfrm>
            <a:off x="3468851" y="4868575"/>
            <a:ext cx="12054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VI: Budget</a:t>
            </a:r>
            <a:endParaRPr sz="900" i="0" u="none" strike="noStrike" cap="none">
              <a:solidFill>
                <a:schemeClr val="dk1"/>
              </a:solidFill>
              <a:latin typeface="Nunito"/>
              <a:ea typeface="Nunito"/>
              <a:cs typeface="Nunito"/>
              <a:sym typeface="Nunito"/>
            </a:endParaRPr>
          </a:p>
        </p:txBody>
      </p:sp>
      <p:sp>
        <p:nvSpPr>
          <p:cNvPr id="875" name="Google Shape;875;p79" descr="Timeline background shape"/>
          <p:cNvSpPr/>
          <p:nvPr/>
        </p:nvSpPr>
        <p:spPr>
          <a:xfrm>
            <a:off x="2206275" y="4868575"/>
            <a:ext cx="14655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V: Test Readiness</a:t>
            </a:r>
            <a:endParaRPr sz="900" i="0" u="none" strike="noStrike" cap="none">
              <a:solidFill>
                <a:schemeClr val="lt1"/>
              </a:solidFill>
              <a:latin typeface="Nunito"/>
              <a:ea typeface="Nunito"/>
              <a:cs typeface="Nunito"/>
              <a:sym typeface="Nunito"/>
            </a:endParaRPr>
          </a:p>
        </p:txBody>
      </p:sp>
      <p:sp>
        <p:nvSpPr>
          <p:cNvPr id="876" name="Google Shape;876;p79" descr="Timeline background shape"/>
          <p:cNvSpPr/>
          <p:nvPr/>
        </p:nvSpPr>
        <p:spPr>
          <a:xfrm>
            <a:off x="1024139" y="4868575"/>
            <a:ext cx="13323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IV: Schedule</a:t>
            </a:r>
            <a:endParaRPr sz="900" i="0" u="none" strike="noStrike" cap="none">
              <a:solidFill>
                <a:schemeClr val="lt1"/>
              </a:solidFill>
              <a:latin typeface="Nunito"/>
              <a:ea typeface="Nunito"/>
              <a:cs typeface="Nunito"/>
              <a:sym typeface="Nunito"/>
            </a:endParaRPr>
          </a:p>
        </p:txBody>
      </p:sp>
      <p:sp>
        <p:nvSpPr>
          <p:cNvPr id="877" name="Google Shape;877;p79" descr="Timeline background shape"/>
          <p:cNvSpPr/>
          <p:nvPr/>
        </p:nvSpPr>
        <p:spPr>
          <a:xfrm>
            <a:off x="0" y="4868563"/>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 Overview</a:t>
            </a:r>
            <a:endParaRPr sz="900" i="0" u="none" strike="noStrike" cap="none">
              <a:solidFill>
                <a:schemeClr val="lt1"/>
              </a:solidFill>
              <a:latin typeface="Nunito"/>
              <a:ea typeface="Nunito"/>
              <a:cs typeface="Nunito"/>
              <a:sym typeface="Nunito"/>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Google Shape;882;p8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solidFill>
                  <a:schemeClr val="accent2"/>
                </a:solidFill>
              </a:rPr>
              <a:t>System Computational Performance</a:t>
            </a:r>
            <a:endParaRPr/>
          </a:p>
        </p:txBody>
      </p:sp>
      <p:sp>
        <p:nvSpPr>
          <p:cNvPr id="883" name="Google Shape;883;p8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39</a:t>
            </a:fld>
            <a:endParaRPr/>
          </a:p>
        </p:txBody>
      </p:sp>
      <p:sp>
        <p:nvSpPr>
          <p:cNvPr id="884" name="Google Shape;884;p80"/>
          <p:cNvSpPr txBox="1">
            <a:spLocks noGrp="1"/>
          </p:cNvSpPr>
          <p:nvPr>
            <p:ph type="title"/>
          </p:nvPr>
        </p:nvSpPr>
        <p:spPr>
          <a:xfrm>
            <a:off x="624450" y="794225"/>
            <a:ext cx="60885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a:t>BUYING DOWN RISK- Degraded Computational Performance </a:t>
            </a:r>
            <a:endParaRPr sz="1620"/>
          </a:p>
        </p:txBody>
      </p:sp>
      <p:pic>
        <p:nvPicPr>
          <p:cNvPr id="885" name="Google Shape;885;p8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886" name="Google Shape;886;p8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pic>
        <p:nvPicPr>
          <p:cNvPr id="887" name="Google Shape;887;p80">
            <a:hlinkClick r:id="rId5" action="ppaction://hlinksldjump"/>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graphicFrame>
        <p:nvGraphicFramePr>
          <p:cNvPr id="888" name="Google Shape;888;p80"/>
          <p:cNvGraphicFramePr/>
          <p:nvPr/>
        </p:nvGraphicFramePr>
        <p:xfrm>
          <a:off x="5309363" y="1179950"/>
          <a:ext cx="3817025" cy="3321050"/>
        </p:xfrm>
        <a:graphic>
          <a:graphicData uri="http://schemas.openxmlformats.org/drawingml/2006/table">
            <a:tbl>
              <a:tblPr>
                <a:noFill/>
                <a:tableStyleId>{33122EFE-3A88-4F2C-8FC1-B2E91DAECA11}</a:tableStyleId>
              </a:tblPr>
              <a:tblGrid>
                <a:gridCol w="638375">
                  <a:extLst>
                    <a:ext uri="{9D8B030D-6E8A-4147-A177-3AD203B41FA5}">
                      <a16:colId xmlns:a16="http://schemas.microsoft.com/office/drawing/2014/main" val="20000"/>
                    </a:ext>
                  </a:extLst>
                </a:gridCol>
                <a:gridCol w="529775">
                  <a:extLst>
                    <a:ext uri="{9D8B030D-6E8A-4147-A177-3AD203B41FA5}">
                      <a16:colId xmlns:a16="http://schemas.microsoft.com/office/drawing/2014/main" val="20001"/>
                    </a:ext>
                  </a:extLst>
                </a:gridCol>
                <a:gridCol w="529775">
                  <a:extLst>
                    <a:ext uri="{9D8B030D-6E8A-4147-A177-3AD203B41FA5}">
                      <a16:colId xmlns:a16="http://schemas.microsoft.com/office/drawing/2014/main" val="20002"/>
                    </a:ext>
                  </a:extLst>
                </a:gridCol>
                <a:gridCol w="529775">
                  <a:extLst>
                    <a:ext uri="{9D8B030D-6E8A-4147-A177-3AD203B41FA5}">
                      <a16:colId xmlns:a16="http://schemas.microsoft.com/office/drawing/2014/main" val="20003"/>
                    </a:ext>
                  </a:extLst>
                </a:gridCol>
                <a:gridCol w="529775">
                  <a:extLst>
                    <a:ext uri="{9D8B030D-6E8A-4147-A177-3AD203B41FA5}">
                      <a16:colId xmlns:a16="http://schemas.microsoft.com/office/drawing/2014/main" val="20004"/>
                    </a:ext>
                  </a:extLst>
                </a:gridCol>
                <a:gridCol w="529775">
                  <a:extLst>
                    <a:ext uri="{9D8B030D-6E8A-4147-A177-3AD203B41FA5}">
                      <a16:colId xmlns:a16="http://schemas.microsoft.com/office/drawing/2014/main" val="20005"/>
                    </a:ext>
                  </a:extLst>
                </a:gridCol>
                <a:gridCol w="529775">
                  <a:extLst>
                    <a:ext uri="{9D8B030D-6E8A-4147-A177-3AD203B41FA5}">
                      <a16:colId xmlns:a16="http://schemas.microsoft.com/office/drawing/2014/main" val="20006"/>
                    </a:ext>
                  </a:extLst>
                </a:gridCol>
              </a:tblGrid>
              <a:tr h="462300">
                <a:tc rowSpan="5">
                  <a:txBody>
                    <a:bodyPr/>
                    <a:lstStyle/>
                    <a:p>
                      <a:pPr marL="0" lvl="0" indent="0" algn="ctr" rtl="0">
                        <a:lnSpc>
                          <a:spcPct val="115000"/>
                        </a:lnSpc>
                        <a:spcBef>
                          <a:spcPts val="0"/>
                        </a:spcBef>
                        <a:spcAft>
                          <a:spcPts val="0"/>
                        </a:spcAft>
                        <a:buNone/>
                      </a:pPr>
                      <a:r>
                        <a:rPr lang="en" sz="800" b="1">
                          <a:latin typeface="Nunito"/>
                          <a:ea typeface="Nunito"/>
                          <a:cs typeface="Nunito"/>
                          <a:sym typeface="Nunito"/>
                        </a:rPr>
                        <a:t>Likelihood</a:t>
                      </a:r>
                      <a:endParaRPr sz="800" b="1">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B7B7B7"/>
                      </a:solidFill>
                      <a:prstDash val="solid"/>
                      <a:round/>
                      <a:headEnd type="none" w="sm" len="sm"/>
                      <a:tailEnd type="none" w="sm" len="sm"/>
                    </a:lnB>
                    <a:solidFill>
                      <a:srgbClr val="BDBDBD"/>
                    </a:solidFill>
                  </a:tcPr>
                </a:tc>
                <a:tc>
                  <a:txBody>
                    <a:bodyPr/>
                    <a:lstStyle/>
                    <a:p>
                      <a:pPr marL="0" lvl="0" indent="0" algn="ctr" rtl="0">
                        <a:lnSpc>
                          <a:spcPct val="115000"/>
                        </a:lnSpc>
                        <a:spcBef>
                          <a:spcPts val="0"/>
                        </a:spcBef>
                        <a:spcAft>
                          <a:spcPts val="0"/>
                        </a:spcAft>
                        <a:buNone/>
                      </a:pPr>
                      <a:r>
                        <a:rPr lang="en" sz="700">
                          <a:latin typeface="Nunito"/>
                          <a:ea typeface="Nunito"/>
                          <a:cs typeface="Nunito"/>
                          <a:sym typeface="Nunito"/>
                        </a:rPr>
                        <a:t>Very Likely (5)</a:t>
                      </a:r>
                      <a:endParaRPr sz="700">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endParaRPr sz="1000" b="1">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666"/>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A14D"/>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66B33"/>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361A"/>
                    </a:solidFill>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C0000"/>
                    </a:solidFill>
                  </a:tcPr>
                </a:tc>
                <a:extLst>
                  <a:ext uri="{0D108BD9-81ED-4DB2-BD59-A6C34878D82A}">
                    <a16:rowId xmlns:a16="http://schemas.microsoft.com/office/drawing/2014/main" val="10000"/>
                  </a:ext>
                </a:extLst>
              </a:tr>
              <a:tr h="462300">
                <a:tc vMerge="1">
                  <a:txBody>
                    <a:bodyPr/>
                    <a:lstStyle/>
                    <a:p>
                      <a:endParaRPr lang="en-US"/>
                    </a:p>
                  </a:txBody>
                  <a:tcPr/>
                </a:tc>
                <a:tc>
                  <a:txBody>
                    <a:bodyPr/>
                    <a:lstStyle/>
                    <a:p>
                      <a:pPr marL="0" lvl="0" indent="0" algn="ctr" rtl="0">
                        <a:lnSpc>
                          <a:spcPct val="115000"/>
                        </a:lnSpc>
                        <a:spcBef>
                          <a:spcPts val="0"/>
                        </a:spcBef>
                        <a:spcAft>
                          <a:spcPts val="0"/>
                        </a:spcAft>
                        <a:buNone/>
                      </a:pPr>
                      <a:r>
                        <a:rPr lang="en" sz="700">
                          <a:latin typeface="Nunito"/>
                          <a:ea typeface="Nunito"/>
                          <a:cs typeface="Nunito"/>
                          <a:sym typeface="Nunito"/>
                        </a:rPr>
                        <a:t>Likely</a:t>
                      </a:r>
                      <a:endParaRPr sz="700">
                        <a:latin typeface="Nunito"/>
                        <a:ea typeface="Nunito"/>
                        <a:cs typeface="Nunito"/>
                        <a:sym typeface="Nunito"/>
                      </a:endParaRPr>
                    </a:p>
                    <a:p>
                      <a:pPr marL="0" lvl="0" indent="0" algn="ctr" rtl="0">
                        <a:lnSpc>
                          <a:spcPct val="115000"/>
                        </a:lnSpc>
                        <a:spcBef>
                          <a:spcPts val="0"/>
                        </a:spcBef>
                        <a:spcAft>
                          <a:spcPts val="0"/>
                        </a:spcAft>
                        <a:buNone/>
                      </a:pPr>
                      <a:r>
                        <a:rPr lang="en" sz="700">
                          <a:latin typeface="Nunito"/>
                          <a:ea typeface="Nunito"/>
                          <a:cs typeface="Nunito"/>
                          <a:sym typeface="Nunito"/>
                        </a:rPr>
                        <a:t>(4)</a:t>
                      </a:r>
                      <a:endParaRPr sz="700">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5CF6F"/>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666"/>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A14D"/>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66B33"/>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361A"/>
                    </a:solidFill>
                  </a:tcPr>
                </a:tc>
                <a:extLst>
                  <a:ext uri="{0D108BD9-81ED-4DB2-BD59-A6C34878D82A}">
                    <a16:rowId xmlns:a16="http://schemas.microsoft.com/office/drawing/2014/main" val="10001"/>
                  </a:ext>
                </a:extLst>
              </a:tr>
              <a:tr h="462300">
                <a:tc vMerge="1">
                  <a:txBody>
                    <a:bodyPr/>
                    <a:lstStyle/>
                    <a:p>
                      <a:endParaRPr lang="en-US"/>
                    </a:p>
                  </a:txBody>
                  <a:tcPr/>
                </a:tc>
                <a:tc>
                  <a:txBody>
                    <a:bodyPr/>
                    <a:lstStyle/>
                    <a:p>
                      <a:pPr marL="0" lvl="0" indent="0" algn="ctr" rtl="0">
                        <a:lnSpc>
                          <a:spcPct val="115000"/>
                        </a:lnSpc>
                        <a:spcBef>
                          <a:spcPts val="0"/>
                        </a:spcBef>
                        <a:spcAft>
                          <a:spcPts val="0"/>
                        </a:spcAft>
                        <a:buNone/>
                      </a:pPr>
                      <a:r>
                        <a:rPr lang="en" sz="700">
                          <a:latin typeface="Nunito"/>
                          <a:ea typeface="Nunito"/>
                          <a:cs typeface="Nunito"/>
                          <a:sym typeface="Nunito"/>
                        </a:rPr>
                        <a:t>Possible (3)</a:t>
                      </a:r>
                      <a:endParaRPr sz="700">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ABC878"/>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5CF6F"/>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666"/>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A14D"/>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66B33"/>
                    </a:solidFill>
                  </a:tcPr>
                </a:tc>
                <a:extLst>
                  <a:ext uri="{0D108BD9-81ED-4DB2-BD59-A6C34878D82A}">
                    <a16:rowId xmlns:a16="http://schemas.microsoft.com/office/drawing/2014/main" val="10002"/>
                  </a:ext>
                </a:extLst>
              </a:tr>
              <a:tr h="462300">
                <a:tc vMerge="1">
                  <a:txBody>
                    <a:bodyPr/>
                    <a:lstStyle/>
                    <a:p>
                      <a:endParaRPr lang="en-US"/>
                    </a:p>
                  </a:txBody>
                  <a:tcPr/>
                </a:tc>
                <a:tc>
                  <a:txBody>
                    <a:bodyPr/>
                    <a:lstStyle/>
                    <a:p>
                      <a:pPr marL="0" lvl="0" indent="0" algn="ctr" rtl="0">
                        <a:lnSpc>
                          <a:spcPct val="115000"/>
                        </a:lnSpc>
                        <a:spcBef>
                          <a:spcPts val="0"/>
                        </a:spcBef>
                        <a:spcAft>
                          <a:spcPts val="0"/>
                        </a:spcAft>
                        <a:buNone/>
                      </a:pPr>
                      <a:r>
                        <a:rPr lang="en" sz="700">
                          <a:latin typeface="Nunito"/>
                          <a:ea typeface="Nunito"/>
                          <a:cs typeface="Nunito"/>
                          <a:sym typeface="Nunito"/>
                        </a:rPr>
                        <a:t>Unlikely (2)</a:t>
                      </a:r>
                      <a:endParaRPr sz="700">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ABD091"/>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ABC878"/>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5CF6F"/>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666"/>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A14D"/>
                    </a:solidFill>
                  </a:tcPr>
                </a:tc>
                <a:extLst>
                  <a:ext uri="{0D108BD9-81ED-4DB2-BD59-A6C34878D82A}">
                    <a16:rowId xmlns:a16="http://schemas.microsoft.com/office/drawing/2014/main" val="10003"/>
                  </a:ext>
                </a:extLst>
              </a:tr>
              <a:tr h="547250">
                <a:tc vMerge="1">
                  <a:txBody>
                    <a:bodyPr/>
                    <a:lstStyle/>
                    <a:p>
                      <a:endParaRPr lang="en-US"/>
                    </a:p>
                  </a:txBody>
                  <a:tcPr/>
                </a:tc>
                <a:tc>
                  <a:txBody>
                    <a:bodyPr/>
                    <a:lstStyle/>
                    <a:p>
                      <a:pPr marL="0" lvl="0" indent="0" algn="ctr" rtl="0">
                        <a:lnSpc>
                          <a:spcPct val="115000"/>
                        </a:lnSpc>
                        <a:spcBef>
                          <a:spcPts val="0"/>
                        </a:spcBef>
                        <a:spcAft>
                          <a:spcPts val="0"/>
                        </a:spcAft>
                        <a:buNone/>
                      </a:pPr>
                      <a:r>
                        <a:rPr lang="en" sz="700">
                          <a:latin typeface="Nunito"/>
                          <a:ea typeface="Nunito"/>
                          <a:cs typeface="Nunito"/>
                          <a:sym typeface="Nunito"/>
                        </a:rPr>
                        <a:t>Very Unlikely (1)</a:t>
                      </a:r>
                      <a:endParaRPr sz="700">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B7B7B7"/>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57BB8A"/>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ABD091"/>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ABC878"/>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5CF6F"/>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666"/>
                    </a:solidFill>
                  </a:tcPr>
                </a:tc>
                <a:extLst>
                  <a:ext uri="{0D108BD9-81ED-4DB2-BD59-A6C34878D82A}">
                    <a16:rowId xmlns:a16="http://schemas.microsoft.com/office/drawing/2014/main" val="10004"/>
                  </a:ext>
                </a:extLst>
              </a:tr>
              <a:tr h="462300">
                <a:tc>
                  <a:txBody>
                    <a:bodyPr/>
                    <a:lstStyle/>
                    <a:p>
                      <a:pPr marL="0" lvl="0" indent="0" algn="l" rtl="0">
                        <a:spcBef>
                          <a:spcPts val="0"/>
                        </a:spcBef>
                        <a:spcAft>
                          <a:spcPts val="0"/>
                        </a:spcAft>
                        <a:buNone/>
                      </a:pPr>
                      <a:endParaRPr sz="12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B7B7B7"/>
                    </a:solidFill>
                  </a:tcPr>
                </a:tc>
                <a:tc>
                  <a:txBody>
                    <a:bodyPr/>
                    <a:lstStyle/>
                    <a:p>
                      <a:pPr marL="0" lvl="0" indent="0" algn="l" rtl="0">
                        <a:spcBef>
                          <a:spcPts val="0"/>
                        </a:spcBef>
                        <a:spcAft>
                          <a:spcPts val="0"/>
                        </a:spcAft>
                        <a:buNone/>
                      </a:pPr>
                      <a:endParaRPr sz="12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B7B7B7"/>
                    </a:solidFill>
                  </a:tcPr>
                </a:tc>
                <a:tc>
                  <a:txBody>
                    <a:bodyPr/>
                    <a:lstStyle/>
                    <a:p>
                      <a:pPr marL="0" lvl="0" indent="0" algn="ctr" rtl="0">
                        <a:lnSpc>
                          <a:spcPct val="115000"/>
                        </a:lnSpc>
                        <a:spcBef>
                          <a:spcPts val="0"/>
                        </a:spcBef>
                        <a:spcAft>
                          <a:spcPts val="0"/>
                        </a:spcAft>
                        <a:buNone/>
                      </a:pPr>
                      <a:r>
                        <a:rPr lang="en" sz="700">
                          <a:latin typeface="Nunito"/>
                          <a:ea typeface="Nunito"/>
                          <a:cs typeface="Nunito"/>
                          <a:sym typeface="Nunito"/>
                        </a:rPr>
                        <a:t>Negligible (1)</a:t>
                      </a:r>
                      <a:endParaRPr sz="700">
                        <a:latin typeface="Nunito"/>
                        <a:ea typeface="Nunito"/>
                        <a:cs typeface="Nunito"/>
                        <a:sym typeface="Nuni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700">
                          <a:latin typeface="Nunito"/>
                          <a:ea typeface="Nunito"/>
                          <a:cs typeface="Nunito"/>
                          <a:sym typeface="Nunito"/>
                        </a:rPr>
                        <a:t>Minor </a:t>
                      </a:r>
                      <a:endParaRPr sz="700">
                        <a:latin typeface="Nunito"/>
                        <a:ea typeface="Nunito"/>
                        <a:cs typeface="Nunito"/>
                        <a:sym typeface="Nunito"/>
                      </a:endParaRPr>
                    </a:p>
                    <a:p>
                      <a:pPr marL="0" lvl="0" indent="0" algn="ctr" rtl="0">
                        <a:lnSpc>
                          <a:spcPct val="115000"/>
                        </a:lnSpc>
                        <a:spcBef>
                          <a:spcPts val="0"/>
                        </a:spcBef>
                        <a:spcAft>
                          <a:spcPts val="0"/>
                        </a:spcAft>
                        <a:buNone/>
                      </a:pPr>
                      <a:r>
                        <a:rPr lang="en" sz="700">
                          <a:latin typeface="Nunito"/>
                          <a:ea typeface="Nunito"/>
                          <a:cs typeface="Nunito"/>
                          <a:sym typeface="Nunito"/>
                        </a:rPr>
                        <a:t>(2)</a:t>
                      </a:r>
                      <a:endParaRPr sz="700">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700">
                          <a:latin typeface="Nunito"/>
                          <a:ea typeface="Nunito"/>
                          <a:cs typeface="Nunito"/>
                          <a:sym typeface="Nunito"/>
                        </a:rPr>
                        <a:t>Moderate (3)</a:t>
                      </a:r>
                      <a:endParaRPr sz="700">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700">
                          <a:latin typeface="Nunito"/>
                          <a:ea typeface="Nunito"/>
                          <a:cs typeface="Nunito"/>
                          <a:sym typeface="Nunito"/>
                        </a:rPr>
                        <a:t>Significant (4)</a:t>
                      </a:r>
                      <a:endParaRPr sz="700">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700">
                          <a:latin typeface="Nunito"/>
                          <a:ea typeface="Nunito"/>
                          <a:cs typeface="Nunito"/>
                          <a:sym typeface="Nunito"/>
                        </a:rPr>
                        <a:t>Severe</a:t>
                      </a:r>
                      <a:endParaRPr sz="700">
                        <a:latin typeface="Nunito"/>
                        <a:ea typeface="Nunito"/>
                        <a:cs typeface="Nunito"/>
                        <a:sym typeface="Nunito"/>
                      </a:endParaRPr>
                    </a:p>
                    <a:p>
                      <a:pPr marL="0" lvl="0" indent="0" algn="ctr" rtl="0">
                        <a:lnSpc>
                          <a:spcPct val="115000"/>
                        </a:lnSpc>
                        <a:spcBef>
                          <a:spcPts val="0"/>
                        </a:spcBef>
                        <a:spcAft>
                          <a:spcPts val="0"/>
                        </a:spcAft>
                        <a:buNone/>
                      </a:pPr>
                      <a:r>
                        <a:rPr lang="en" sz="700">
                          <a:latin typeface="Nunito"/>
                          <a:ea typeface="Nunito"/>
                          <a:cs typeface="Nunito"/>
                          <a:sym typeface="Nunito"/>
                        </a:rPr>
                        <a:t>(5)</a:t>
                      </a:r>
                      <a:endParaRPr sz="700">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extLst>
                  <a:ext uri="{0D108BD9-81ED-4DB2-BD59-A6C34878D82A}">
                    <a16:rowId xmlns:a16="http://schemas.microsoft.com/office/drawing/2014/main" val="10005"/>
                  </a:ext>
                </a:extLst>
              </a:tr>
              <a:tr h="462300">
                <a:tc>
                  <a:txBody>
                    <a:bodyPr/>
                    <a:lstStyle/>
                    <a:p>
                      <a:pPr marL="0" lvl="0" indent="0" algn="l" rtl="0">
                        <a:spcBef>
                          <a:spcPts val="0"/>
                        </a:spcBef>
                        <a:spcAft>
                          <a:spcPts val="0"/>
                        </a:spcAft>
                        <a:buNone/>
                      </a:pPr>
                      <a:endParaRPr/>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B7B7B7"/>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B7B7B7"/>
                    </a:solidFill>
                  </a:tcPr>
                </a:tc>
                <a:tc gridSpan="5">
                  <a:txBody>
                    <a:bodyPr/>
                    <a:lstStyle/>
                    <a:p>
                      <a:pPr marL="0" lvl="0" indent="0" algn="ctr" rtl="0">
                        <a:lnSpc>
                          <a:spcPct val="115000"/>
                        </a:lnSpc>
                        <a:spcBef>
                          <a:spcPts val="0"/>
                        </a:spcBef>
                        <a:spcAft>
                          <a:spcPts val="0"/>
                        </a:spcAft>
                        <a:buNone/>
                      </a:pPr>
                      <a:r>
                        <a:rPr lang="en" sz="800" b="1">
                          <a:latin typeface="Nunito"/>
                          <a:ea typeface="Nunito"/>
                          <a:cs typeface="Nunito"/>
                          <a:sym typeface="Nunito"/>
                        </a:rPr>
                        <a:t>Impact</a:t>
                      </a:r>
                      <a:endParaRPr sz="800" b="1">
                        <a:latin typeface="Nunito"/>
                        <a:ea typeface="Nunito"/>
                        <a:cs typeface="Nunito"/>
                        <a:sym typeface="Nuni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DBDB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889" name="Google Shape;889;p80" descr="Timeline background shape"/>
          <p:cNvSpPr/>
          <p:nvPr/>
        </p:nvSpPr>
        <p:spPr>
          <a:xfrm>
            <a:off x="3468851" y="4868575"/>
            <a:ext cx="12054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VI: Budget</a:t>
            </a:r>
            <a:endParaRPr sz="900" i="0" u="none" strike="noStrike" cap="none">
              <a:solidFill>
                <a:schemeClr val="dk1"/>
              </a:solidFill>
              <a:latin typeface="Nunito"/>
              <a:ea typeface="Nunito"/>
              <a:cs typeface="Nunito"/>
              <a:sym typeface="Nunito"/>
            </a:endParaRPr>
          </a:p>
        </p:txBody>
      </p:sp>
      <p:sp>
        <p:nvSpPr>
          <p:cNvPr id="890" name="Google Shape;890;p80" descr="Timeline background shape"/>
          <p:cNvSpPr/>
          <p:nvPr/>
        </p:nvSpPr>
        <p:spPr>
          <a:xfrm>
            <a:off x="2206275" y="4868575"/>
            <a:ext cx="14655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V: Test Readiness</a:t>
            </a:r>
            <a:endParaRPr sz="900" i="0" u="none" strike="noStrike" cap="none">
              <a:solidFill>
                <a:schemeClr val="lt1"/>
              </a:solidFill>
              <a:latin typeface="Nunito"/>
              <a:ea typeface="Nunito"/>
              <a:cs typeface="Nunito"/>
              <a:sym typeface="Nunito"/>
            </a:endParaRPr>
          </a:p>
        </p:txBody>
      </p:sp>
      <p:sp>
        <p:nvSpPr>
          <p:cNvPr id="891" name="Google Shape;891;p80" descr="Timeline background shape"/>
          <p:cNvSpPr/>
          <p:nvPr/>
        </p:nvSpPr>
        <p:spPr>
          <a:xfrm>
            <a:off x="1024139" y="4868575"/>
            <a:ext cx="13323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IV: Schedule</a:t>
            </a:r>
            <a:endParaRPr sz="900" i="0" u="none" strike="noStrike" cap="none">
              <a:solidFill>
                <a:schemeClr val="lt1"/>
              </a:solidFill>
              <a:latin typeface="Nunito"/>
              <a:ea typeface="Nunito"/>
              <a:cs typeface="Nunito"/>
              <a:sym typeface="Nunito"/>
            </a:endParaRPr>
          </a:p>
        </p:txBody>
      </p:sp>
      <p:sp>
        <p:nvSpPr>
          <p:cNvPr id="892" name="Google Shape;892;p80" descr="Timeline background shape"/>
          <p:cNvSpPr/>
          <p:nvPr/>
        </p:nvSpPr>
        <p:spPr>
          <a:xfrm>
            <a:off x="0" y="4868563"/>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 Overview</a:t>
            </a:r>
            <a:endParaRPr sz="900" i="0" u="none" strike="noStrike" cap="none">
              <a:solidFill>
                <a:schemeClr val="lt1"/>
              </a:solidFill>
              <a:latin typeface="Nunito"/>
              <a:ea typeface="Nunito"/>
              <a:cs typeface="Nunito"/>
              <a:sym typeface="Nunito"/>
            </a:endParaRPr>
          </a:p>
        </p:txBody>
      </p:sp>
      <p:sp>
        <p:nvSpPr>
          <p:cNvPr id="893" name="Google Shape;893;p80"/>
          <p:cNvSpPr/>
          <p:nvPr/>
        </p:nvSpPr>
        <p:spPr>
          <a:xfrm>
            <a:off x="8596625" y="1135850"/>
            <a:ext cx="579900" cy="506400"/>
          </a:xfrm>
          <a:prstGeom prst="star5">
            <a:avLst>
              <a:gd name="adj" fmla="val 19098"/>
              <a:gd name="hf" fmla="val 105146"/>
              <a:gd name="vf" fmla="val 110557"/>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80"/>
          <p:cNvSpPr txBox="1"/>
          <p:nvPr/>
        </p:nvSpPr>
        <p:spPr>
          <a:xfrm>
            <a:off x="311700" y="2377000"/>
            <a:ext cx="4797300" cy="240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rgbClr val="009688"/>
                </a:solidFill>
                <a:latin typeface="Nunito"/>
                <a:ea typeface="Nunito"/>
                <a:cs typeface="Nunito"/>
                <a:sym typeface="Nunito"/>
              </a:rPr>
              <a:t>How does the SCP buy down risk?</a:t>
            </a:r>
            <a:endParaRPr sz="1600" b="1">
              <a:solidFill>
                <a:srgbClr val="009688"/>
              </a:solidFill>
              <a:latin typeface="Nunito"/>
              <a:ea typeface="Nunito"/>
              <a:cs typeface="Nunito"/>
              <a:sym typeface="Nunito"/>
            </a:endParaRPr>
          </a:p>
          <a:p>
            <a:pPr marL="457200" lvl="0" indent="-330200" algn="l" rtl="0">
              <a:spcBef>
                <a:spcPts val="0"/>
              </a:spcBef>
              <a:spcAft>
                <a:spcPts val="0"/>
              </a:spcAft>
              <a:buClr>
                <a:schemeClr val="dk1"/>
              </a:buClr>
              <a:buSzPts val="1600"/>
              <a:buFont typeface="Nunito"/>
              <a:buChar char="●"/>
            </a:pPr>
            <a:r>
              <a:rPr lang="en" sz="1600">
                <a:solidFill>
                  <a:schemeClr val="dk1"/>
                </a:solidFill>
                <a:latin typeface="Nunito"/>
                <a:ea typeface="Nunito"/>
                <a:cs typeface="Nunito"/>
                <a:sym typeface="Nunito"/>
              </a:rPr>
              <a:t>Adding VR objects and VIVE trackers to monitor change in performance measurements</a:t>
            </a:r>
            <a:endParaRPr sz="1600">
              <a:solidFill>
                <a:schemeClr val="dk1"/>
              </a:solidFill>
              <a:latin typeface="Nunito"/>
              <a:ea typeface="Nunito"/>
              <a:cs typeface="Nunito"/>
              <a:sym typeface="Nunito"/>
            </a:endParaRPr>
          </a:p>
          <a:p>
            <a:pPr marL="457200" lvl="0" indent="-330200" algn="l" rtl="0">
              <a:spcBef>
                <a:spcPts val="0"/>
              </a:spcBef>
              <a:spcAft>
                <a:spcPts val="0"/>
              </a:spcAft>
              <a:buClr>
                <a:schemeClr val="dk1"/>
              </a:buClr>
              <a:buSzPts val="1600"/>
              <a:buFont typeface="Nunito"/>
              <a:buChar char="●"/>
            </a:pPr>
            <a:r>
              <a:rPr lang="en" sz="1600">
                <a:solidFill>
                  <a:schemeClr val="dk1"/>
                </a:solidFill>
                <a:latin typeface="Nunito"/>
                <a:ea typeface="Nunito"/>
                <a:cs typeface="Nunito"/>
                <a:sym typeface="Nunito"/>
              </a:rPr>
              <a:t>Verify performance measurements remain within range of success criteria </a:t>
            </a:r>
            <a:endParaRPr sz="1600">
              <a:solidFill>
                <a:schemeClr val="dk1"/>
              </a:solidFill>
              <a:latin typeface="Nunito"/>
              <a:ea typeface="Nunito"/>
              <a:cs typeface="Nunito"/>
              <a:sym typeface="Nunito"/>
            </a:endParaRPr>
          </a:p>
          <a:p>
            <a:pPr marL="457200" lvl="0" indent="-330200" algn="l" rtl="0">
              <a:spcBef>
                <a:spcPts val="0"/>
              </a:spcBef>
              <a:spcAft>
                <a:spcPts val="0"/>
              </a:spcAft>
              <a:buClr>
                <a:schemeClr val="dk1"/>
              </a:buClr>
              <a:buSzPts val="1600"/>
              <a:buFont typeface="Nunito"/>
              <a:buChar char="●"/>
            </a:pPr>
            <a:r>
              <a:rPr lang="en" sz="1600">
                <a:solidFill>
                  <a:schemeClr val="dk1"/>
                </a:solidFill>
                <a:latin typeface="Nunito"/>
                <a:ea typeface="Nunito"/>
                <a:cs typeface="Nunito"/>
                <a:sym typeface="Nunito"/>
              </a:rPr>
              <a:t>Maintaining passable performance measurements reduces risk of decreased immersion</a:t>
            </a:r>
            <a:endParaRPr sz="1600"/>
          </a:p>
        </p:txBody>
      </p:sp>
      <p:sp>
        <p:nvSpPr>
          <p:cNvPr id="895" name="Google Shape;895;p80"/>
          <p:cNvSpPr txBox="1"/>
          <p:nvPr/>
        </p:nvSpPr>
        <p:spPr>
          <a:xfrm>
            <a:off x="311700" y="1179950"/>
            <a:ext cx="4572000" cy="1105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b="1">
                <a:solidFill>
                  <a:srgbClr val="D9361A"/>
                </a:solidFill>
                <a:latin typeface="Nunito"/>
                <a:ea typeface="Nunito"/>
                <a:cs typeface="Nunito"/>
                <a:sym typeface="Nunito"/>
              </a:rPr>
              <a:t>Risk: </a:t>
            </a:r>
            <a:r>
              <a:rPr lang="en" sz="1600">
                <a:solidFill>
                  <a:srgbClr val="D9361A"/>
                </a:solidFill>
                <a:latin typeface="Nunito"/>
                <a:ea typeface="Nunito"/>
                <a:cs typeface="Nunito"/>
                <a:sym typeface="Nunito"/>
              </a:rPr>
              <a:t>Degraded Computational Performance decreases immersion </a:t>
            </a:r>
            <a:endParaRPr sz="1600">
              <a:solidFill>
                <a:srgbClr val="D9361A"/>
              </a:solidFill>
              <a:latin typeface="Nunito"/>
              <a:ea typeface="Nunito"/>
              <a:cs typeface="Nunito"/>
              <a:sym typeface="Nunito"/>
            </a:endParaRPr>
          </a:p>
          <a:p>
            <a:pPr marL="0" lvl="0" indent="0" algn="l" rtl="0">
              <a:lnSpc>
                <a:spcPct val="115000"/>
              </a:lnSpc>
              <a:spcBef>
                <a:spcPts val="1200"/>
              </a:spcBef>
              <a:spcAft>
                <a:spcPts val="1200"/>
              </a:spcAft>
              <a:buNone/>
            </a:pPr>
            <a:r>
              <a:rPr lang="en" sz="1300">
                <a:solidFill>
                  <a:srgbClr val="D9361A"/>
                </a:solidFill>
                <a:latin typeface="Nunito"/>
                <a:ea typeface="Nunito"/>
                <a:cs typeface="Nunito"/>
                <a:sym typeface="Nunito"/>
              </a:rPr>
              <a:t>(High Risk Level (5), High Likelihood (5))</a:t>
            </a:r>
            <a:endParaRPr sz="1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18"/>
        <p:cNvGrpSpPr/>
        <p:nvPr/>
      </p:nvGrpSpPr>
      <p:grpSpPr>
        <a:xfrm>
          <a:off x="0" y="0"/>
          <a:ext cx="0" cy="0"/>
          <a:chOff x="0" y="0"/>
          <a:chExt cx="0" cy="0"/>
        </a:xfrm>
      </p:grpSpPr>
      <p:sp>
        <p:nvSpPr>
          <p:cNvPr id="219" name="Google Shape;219;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latin typeface="Nunito"/>
                <a:ea typeface="Nunito"/>
                <a:cs typeface="Nunito"/>
                <a:sym typeface="Nunito"/>
              </a:rPr>
              <a:t>4</a:t>
            </a:fld>
            <a:endParaRPr>
              <a:latin typeface="Nunito"/>
              <a:ea typeface="Nunito"/>
              <a:cs typeface="Nunito"/>
              <a:sym typeface="Nunito"/>
            </a:endParaRPr>
          </a:p>
        </p:txBody>
      </p:sp>
      <p:pic>
        <p:nvPicPr>
          <p:cNvPr id="220" name="Google Shape;220;p4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767850" y="4869400"/>
            <a:ext cx="1203601" cy="243817"/>
          </a:xfrm>
          <a:prstGeom prst="rect">
            <a:avLst/>
          </a:prstGeom>
          <a:noFill/>
          <a:ln>
            <a:noFill/>
          </a:ln>
        </p:spPr>
      </p:pic>
      <p:pic>
        <p:nvPicPr>
          <p:cNvPr id="221" name="Google Shape;221;p4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0" y="549675"/>
            <a:ext cx="9144003" cy="4304108"/>
          </a:xfrm>
          <a:prstGeom prst="rect">
            <a:avLst/>
          </a:prstGeom>
          <a:noFill/>
          <a:ln>
            <a:noFill/>
          </a:ln>
        </p:spPr>
      </p:pic>
      <p:sp>
        <p:nvSpPr>
          <p:cNvPr id="222" name="Google Shape;222;p45"/>
          <p:cNvSpPr txBox="1">
            <a:spLocks noGrp="1"/>
          </p:cNvSpPr>
          <p:nvPr>
            <p:ph type="title"/>
          </p:nvPr>
        </p:nvSpPr>
        <p:spPr>
          <a:xfrm>
            <a:off x="311700" y="1240575"/>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solidFill>
                  <a:schemeClr val="lt1"/>
                </a:solidFill>
              </a:rPr>
              <a:t>Overview</a:t>
            </a:r>
            <a:endParaRPr>
              <a:solidFill>
                <a:schemeClr val="lt1"/>
              </a:solidFill>
            </a:endParaRPr>
          </a:p>
        </p:txBody>
      </p:sp>
      <p:pic>
        <p:nvPicPr>
          <p:cNvPr id="223" name="Google Shape;223;p45">
            <a:hlinkClick r:id="rId5" action="ppaction://hlinksldjump"/>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667450" y="4833100"/>
            <a:ext cx="1095600" cy="317775"/>
          </a:xfrm>
          <a:prstGeom prst="rect">
            <a:avLst/>
          </a:prstGeom>
          <a:noFill/>
          <a:ln>
            <a:noFill/>
          </a:ln>
        </p:spPr>
      </p:pic>
      <p:sp>
        <p:nvSpPr>
          <p:cNvPr id="224" name="Google Shape;224;p45" descr="Timeline background shape"/>
          <p:cNvSpPr/>
          <p:nvPr/>
        </p:nvSpPr>
        <p:spPr>
          <a:xfrm>
            <a:off x="3468851" y="4868575"/>
            <a:ext cx="1205400" cy="275100"/>
          </a:xfrm>
          <a:prstGeom prst="homePlate">
            <a:avLst>
              <a:gd name="adj" fmla="val 50000"/>
            </a:avLst>
          </a:prstGeom>
          <a:solidFill>
            <a:schemeClr val="dk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VI: Budget</a:t>
            </a:r>
            <a:endParaRPr sz="900" i="0" u="none" strike="noStrike" cap="none">
              <a:solidFill>
                <a:schemeClr val="lt1"/>
              </a:solidFill>
              <a:latin typeface="Nunito"/>
              <a:ea typeface="Nunito"/>
              <a:cs typeface="Nunito"/>
              <a:sym typeface="Nunito"/>
            </a:endParaRPr>
          </a:p>
        </p:txBody>
      </p:sp>
      <p:sp>
        <p:nvSpPr>
          <p:cNvPr id="225" name="Google Shape;225;p45" descr="Timeline background shape"/>
          <p:cNvSpPr/>
          <p:nvPr/>
        </p:nvSpPr>
        <p:spPr>
          <a:xfrm>
            <a:off x="2206275" y="4868575"/>
            <a:ext cx="1465500" cy="275100"/>
          </a:xfrm>
          <a:prstGeom prst="homePlate">
            <a:avLst>
              <a:gd name="adj" fmla="val 50000"/>
            </a:avLst>
          </a:prstGeom>
          <a:solidFill>
            <a:schemeClr val="dk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V: Test Readiness</a:t>
            </a:r>
            <a:endParaRPr sz="900" i="0" u="none" strike="noStrike" cap="none">
              <a:solidFill>
                <a:schemeClr val="lt1"/>
              </a:solidFill>
              <a:latin typeface="Nunito"/>
              <a:ea typeface="Nunito"/>
              <a:cs typeface="Nunito"/>
              <a:sym typeface="Nunito"/>
            </a:endParaRPr>
          </a:p>
        </p:txBody>
      </p:sp>
      <p:sp>
        <p:nvSpPr>
          <p:cNvPr id="226" name="Google Shape;226;p45" descr="Timeline background shape"/>
          <p:cNvSpPr/>
          <p:nvPr/>
        </p:nvSpPr>
        <p:spPr>
          <a:xfrm>
            <a:off x="1024139" y="4868575"/>
            <a:ext cx="1332300" cy="275100"/>
          </a:xfrm>
          <a:prstGeom prst="homePlate">
            <a:avLst>
              <a:gd name="adj" fmla="val 50000"/>
            </a:avLst>
          </a:prstGeom>
          <a:solidFill>
            <a:schemeClr val="dk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IV: Schedule</a:t>
            </a:r>
            <a:endParaRPr sz="900" i="0" u="none" strike="noStrike" cap="none">
              <a:solidFill>
                <a:schemeClr val="lt1"/>
              </a:solidFill>
              <a:latin typeface="Nunito"/>
              <a:ea typeface="Nunito"/>
              <a:cs typeface="Nunito"/>
              <a:sym typeface="Nunito"/>
            </a:endParaRPr>
          </a:p>
        </p:txBody>
      </p:sp>
      <p:sp>
        <p:nvSpPr>
          <p:cNvPr id="227" name="Google Shape;227;p45" descr="Timeline background shape"/>
          <p:cNvSpPr/>
          <p:nvPr/>
        </p:nvSpPr>
        <p:spPr>
          <a:xfrm>
            <a:off x="0" y="4868563"/>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 Overview</a:t>
            </a:r>
            <a:endParaRPr sz="900" i="0" u="none" strike="noStrike" cap="none">
              <a:solidFill>
                <a:schemeClr val="lt1"/>
              </a:solidFill>
              <a:latin typeface="Nunito"/>
              <a:ea typeface="Nunito"/>
              <a:cs typeface="Nunito"/>
              <a:sym typeface="Nunito"/>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p8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solidFill>
                  <a:schemeClr val="accent2"/>
                </a:solidFill>
              </a:rPr>
              <a:t>System Computational Performance</a:t>
            </a:r>
            <a:endParaRPr/>
          </a:p>
        </p:txBody>
      </p:sp>
      <p:sp>
        <p:nvSpPr>
          <p:cNvPr id="901" name="Google Shape;901;p8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40</a:t>
            </a:fld>
            <a:endParaRPr/>
          </a:p>
        </p:txBody>
      </p:sp>
      <p:sp>
        <p:nvSpPr>
          <p:cNvPr id="902" name="Google Shape;902;p81"/>
          <p:cNvSpPr txBox="1">
            <a:spLocks noGrp="1"/>
          </p:cNvSpPr>
          <p:nvPr>
            <p:ph type="title"/>
          </p:nvPr>
        </p:nvSpPr>
        <p:spPr>
          <a:xfrm>
            <a:off x="624450" y="794225"/>
            <a:ext cx="60885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a:t>BUYING DOWN RISK- Degraded Computational Performance </a:t>
            </a:r>
            <a:endParaRPr sz="1620"/>
          </a:p>
        </p:txBody>
      </p:sp>
      <p:pic>
        <p:nvPicPr>
          <p:cNvPr id="903" name="Google Shape;903;p8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904" name="Google Shape;904;p8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pic>
        <p:nvPicPr>
          <p:cNvPr id="905" name="Google Shape;905;p81">
            <a:hlinkClick r:id="rId5" action="ppaction://hlinksldjump"/>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graphicFrame>
        <p:nvGraphicFramePr>
          <p:cNvPr id="906" name="Google Shape;906;p81"/>
          <p:cNvGraphicFramePr/>
          <p:nvPr/>
        </p:nvGraphicFramePr>
        <p:xfrm>
          <a:off x="5309363" y="1179950"/>
          <a:ext cx="3817025" cy="3321050"/>
        </p:xfrm>
        <a:graphic>
          <a:graphicData uri="http://schemas.openxmlformats.org/drawingml/2006/table">
            <a:tbl>
              <a:tblPr>
                <a:noFill/>
                <a:tableStyleId>{33122EFE-3A88-4F2C-8FC1-B2E91DAECA11}</a:tableStyleId>
              </a:tblPr>
              <a:tblGrid>
                <a:gridCol w="638375">
                  <a:extLst>
                    <a:ext uri="{9D8B030D-6E8A-4147-A177-3AD203B41FA5}">
                      <a16:colId xmlns:a16="http://schemas.microsoft.com/office/drawing/2014/main" val="20000"/>
                    </a:ext>
                  </a:extLst>
                </a:gridCol>
                <a:gridCol w="529775">
                  <a:extLst>
                    <a:ext uri="{9D8B030D-6E8A-4147-A177-3AD203B41FA5}">
                      <a16:colId xmlns:a16="http://schemas.microsoft.com/office/drawing/2014/main" val="20001"/>
                    </a:ext>
                  </a:extLst>
                </a:gridCol>
                <a:gridCol w="529775">
                  <a:extLst>
                    <a:ext uri="{9D8B030D-6E8A-4147-A177-3AD203B41FA5}">
                      <a16:colId xmlns:a16="http://schemas.microsoft.com/office/drawing/2014/main" val="20002"/>
                    </a:ext>
                  </a:extLst>
                </a:gridCol>
                <a:gridCol w="529775">
                  <a:extLst>
                    <a:ext uri="{9D8B030D-6E8A-4147-A177-3AD203B41FA5}">
                      <a16:colId xmlns:a16="http://schemas.microsoft.com/office/drawing/2014/main" val="20003"/>
                    </a:ext>
                  </a:extLst>
                </a:gridCol>
                <a:gridCol w="529775">
                  <a:extLst>
                    <a:ext uri="{9D8B030D-6E8A-4147-A177-3AD203B41FA5}">
                      <a16:colId xmlns:a16="http://schemas.microsoft.com/office/drawing/2014/main" val="20004"/>
                    </a:ext>
                  </a:extLst>
                </a:gridCol>
                <a:gridCol w="529775">
                  <a:extLst>
                    <a:ext uri="{9D8B030D-6E8A-4147-A177-3AD203B41FA5}">
                      <a16:colId xmlns:a16="http://schemas.microsoft.com/office/drawing/2014/main" val="20005"/>
                    </a:ext>
                  </a:extLst>
                </a:gridCol>
                <a:gridCol w="529775">
                  <a:extLst>
                    <a:ext uri="{9D8B030D-6E8A-4147-A177-3AD203B41FA5}">
                      <a16:colId xmlns:a16="http://schemas.microsoft.com/office/drawing/2014/main" val="20006"/>
                    </a:ext>
                  </a:extLst>
                </a:gridCol>
              </a:tblGrid>
              <a:tr h="462300">
                <a:tc rowSpan="5">
                  <a:txBody>
                    <a:bodyPr/>
                    <a:lstStyle/>
                    <a:p>
                      <a:pPr marL="0" lvl="0" indent="0" algn="ctr" rtl="0">
                        <a:lnSpc>
                          <a:spcPct val="115000"/>
                        </a:lnSpc>
                        <a:spcBef>
                          <a:spcPts val="0"/>
                        </a:spcBef>
                        <a:spcAft>
                          <a:spcPts val="0"/>
                        </a:spcAft>
                        <a:buNone/>
                      </a:pPr>
                      <a:r>
                        <a:rPr lang="en" sz="800" b="1">
                          <a:latin typeface="Nunito"/>
                          <a:ea typeface="Nunito"/>
                          <a:cs typeface="Nunito"/>
                          <a:sym typeface="Nunito"/>
                        </a:rPr>
                        <a:t>Likelihood</a:t>
                      </a:r>
                      <a:endParaRPr sz="800" b="1">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B7B7B7"/>
                      </a:solidFill>
                      <a:prstDash val="solid"/>
                      <a:round/>
                      <a:headEnd type="none" w="sm" len="sm"/>
                      <a:tailEnd type="none" w="sm" len="sm"/>
                    </a:lnB>
                    <a:solidFill>
                      <a:srgbClr val="BDBDBD"/>
                    </a:solidFill>
                  </a:tcPr>
                </a:tc>
                <a:tc>
                  <a:txBody>
                    <a:bodyPr/>
                    <a:lstStyle/>
                    <a:p>
                      <a:pPr marL="0" lvl="0" indent="0" algn="ctr" rtl="0">
                        <a:lnSpc>
                          <a:spcPct val="115000"/>
                        </a:lnSpc>
                        <a:spcBef>
                          <a:spcPts val="0"/>
                        </a:spcBef>
                        <a:spcAft>
                          <a:spcPts val="0"/>
                        </a:spcAft>
                        <a:buNone/>
                      </a:pPr>
                      <a:r>
                        <a:rPr lang="en" sz="700">
                          <a:latin typeface="Nunito"/>
                          <a:ea typeface="Nunito"/>
                          <a:cs typeface="Nunito"/>
                          <a:sym typeface="Nunito"/>
                        </a:rPr>
                        <a:t>Very Likely (5)</a:t>
                      </a:r>
                      <a:endParaRPr sz="700">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endParaRPr sz="1000" b="1">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666"/>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A14D"/>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66B33"/>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361A"/>
                    </a:solidFill>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C0000"/>
                    </a:solidFill>
                  </a:tcPr>
                </a:tc>
                <a:extLst>
                  <a:ext uri="{0D108BD9-81ED-4DB2-BD59-A6C34878D82A}">
                    <a16:rowId xmlns:a16="http://schemas.microsoft.com/office/drawing/2014/main" val="10000"/>
                  </a:ext>
                </a:extLst>
              </a:tr>
              <a:tr h="462300">
                <a:tc vMerge="1">
                  <a:txBody>
                    <a:bodyPr/>
                    <a:lstStyle/>
                    <a:p>
                      <a:endParaRPr lang="en-US"/>
                    </a:p>
                  </a:txBody>
                  <a:tcPr/>
                </a:tc>
                <a:tc>
                  <a:txBody>
                    <a:bodyPr/>
                    <a:lstStyle/>
                    <a:p>
                      <a:pPr marL="0" lvl="0" indent="0" algn="ctr" rtl="0">
                        <a:lnSpc>
                          <a:spcPct val="115000"/>
                        </a:lnSpc>
                        <a:spcBef>
                          <a:spcPts val="0"/>
                        </a:spcBef>
                        <a:spcAft>
                          <a:spcPts val="0"/>
                        </a:spcAft>
                        <a:buNone/>
                      </a:pPr>
                      <a:r>
                        <a:rPr lang="en" sz="700">
                          <a:latin typeface="Nunito"/>
                          <a:ea typeface="Nunito"/>
                          <a:cs typeface="Nunito"/>
                          <a:sym typeface="Nunito"/>
                        </a:rPr>
                        <a:t>Likely</a:t>
                      </a:r>
                      <a:endParaRPr sz="700">
                        <a:latin typeface="Nunito"/>
                        <a:ea typeface="Nunito"/>
                        <a:cs typeface="Nunito"/>
                        <a:sym typeface="Nunito"/>
                      </a:endParaRPr>
                    </a:p>
                    <a:p>
                      <a:pPr marL="0" lvl="0" indent="0" algn="ctr" rtl="0">
                        <a:lnSpc>
                          <a:spcPct val="115000"/>
                        </a:lnSpc>
                        <a:spcBef>
                          <a:spcPts val="0"/>
                        </a:spcBef>
                        <a:spcAft>
                          <a:spcPts val="0"/>
                        </a:spcAft>
                        <a:buNone/>
                      </a:pPr>
                      <a:r>
                        <a:rPr lang="en" sz="700">
                          <a:latin typeface="Nunito"/>
                          <a:ea typeface="Nunito"/>
                          <a:cs typeface="Nunito"/>
                          <a:sym typeface="Nunito"/>
                        </a:rPr>
                        <a:t>(4)</a:t>
                      </a:r>
                      <a:endParaRPr sz="700">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5CF6F"/>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666"/>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A14D"/>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66B33"/>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361A"/>
                    </a:solidFill>
                  </a:tcPr>
                </a:tc>
                <a:extLst>
                  <a:ext uri="{0D108BD9-81ED-4DB2-BD59-A6C34878D82A}">
                    <a16:rowId xmlns:a16="http://schemas.microsoft.com/office/drawing/2014/main" val="10001"/>
                  </a:ext>
                </a:extLst>
              </a:tr>
              <a:tr h="462300">
                <a:tc vMerge="1">
                  <a:txBody>
                    <a:bodyPr/>
                    <a:lstStyle/>
                    <a:p>
                      <a:endParaRPr lang="en-US"/>
                    </a:p>
                  </a:txBody>
                  <a:tcPr/>
                </a:tc>
                <a:tc>
                  <a:txBody>
                    <a:bodyPr/>
                    <a:lstStyle/>
                    <a:p>
                      <a:pPr marL="0" lvl="0" indent="0" algn="ctr" rtl="0">
                        <a:lnSpc>
                          <a:spcPct val="115000"/>
                        </a:lnSpc>
                        <a:spcBef>
                          <a:spcPts val="0"/>
                        </a:spcBef>
                        <a:spcAft>
                          <a:spcPts val="0"/>
                        </a:spcAft>
                        <a:buNone/>
                      </a:pPr>
                      <a:r>
                        <a:rPr lang="en" sz="700">
                          <a:latin typeface="Nunito"/>
                          <a:ea typeface="Nunito"/>
                          <a:cs typeface="Nunito"/>
                          <a:sym typeface="Nunito"/>
                        </a:rPr>
                        <a:t>Possible (3)</a:t>
                      </a:r>
                      <a:endParaRPr sz="700">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ABC878"/>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5CF6F"/>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666"/>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A14D"/>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66B33"/>
                    </a:solidFill>
                  </a:tcPr>
                </a:tc>
                <a:extLst>
                  <a:ext uri="{0D108BD9-81ED-4DB2-BD59-A6C34878D82A}">
                    <a16:rowId xmlns:a16="http://schemas.microsoft.com/office/drawing/2014/main" val="10002"/>
                  </a:ext>
                </a:extLst>
              </a:tr>
              <a:tr h="462300">
                <a:tc vMerge="1">
                  <a:txBody>
                    <a:bodyPr/>
                    <a:lstStyle/>
                    <a:p>
                      <a:endParaRPr lang="en-US"/>
                    </a:p>
                  </a:txBody>
                  <a:tcPr/>
                </a:tc>
                <a:tc>
                  <a:txBody>
                    <a:bodyPr/>
                    <a:lstStyle/>
                    <a:p>
                      <a:pPr marL="0" lvl="0" indent="0" algn="ctr" rtl="0">
                        <a:lnSpc>
                          <a:spcPct val="115000"/>
                        </a:lnSpc>
                        <a:spcBef>
                          <a:spcPts val="0"/>
                        </a:spcBef>
                        <a:spcAft>
                          <a:spcPts val="0"/>
                        </a:spcAft>
                        <a:buNone/>
                      </a:pPr>
                      <a:r>
                        <a:rPr lang="en" sz="700">
                          <a:latin typeface="Nunito"/>
                          <a:ea typeface="Nunito"/>
                          <a:cs typeface="Nunito"/>
                          <a:sym typeface="Nunito"/>
                        </a:rPr>
                        <a:t>Unlikely (2)</a:t>
                      </a:r>
                      <a:endParaRPr sz="700">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ABD091"/>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ABC878"/>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5CF6F"/>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666"/>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A14D"/>
                    </a:solidFill>
                  </a:tcPr>
                </a:tc>
                <a:extLst>
                  <a:ext uri="{0D108BD9-81ED-4DB2-BD59-A6C34878D82A}">
                    <a16:rowId xmlns:a16="http://schemas.microsoft.com/office/drawing/2014/main" val="10003"/>
                  </a:ext>
                </a:extLst>
              </a:tr>
              <a:tr h="547250">
                <a:tc vMerge="1">
                  <a:txBody>
                    <a:bodyPr/>
                    <a:lstStyle/>
                    <a:p>
                      <a:endParaRPr lang="en-US"/>
                    </a:p>
                  </a:txBody>
                  <a:tcPr/>
                </a:tc>
                <a:tc>
                  <a:txBody>
                    <a:bodyPr/>
                    <a:lstStyle/>
                    <a:p>
                      <a:pPr marL="0" lvl="0" indent="0" algn="ctr" rtl="0">
                        <a:lnSpc>
                          <a:spcPct val="115000"/>
                        </a:lnSpc>
                        <a:spcBef>
                          <a:spcPts val="0"/>
                        </a:spcBef>
                        <a:spcAft>
                          <a:spcPts val="0"/>
                        </a:spcAft>
                        <a:buNone/>
                      </a:pPr>
                      <a:r>
                        <a:rPr lang="en" sz="700">
                          <a:latin typeface="Nunito"/>
                          <a:ea typeface="Nunito"/>
                          <a:cs typeface="Nunito"/>
                          <a:sym typeface="Nunito"/>
                        </a:rPr>
                        <a:t>Very Unlikely (1)</a:t>
                      </a:r>
                      <a:endParaRPr sz="700">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B7B7B7"/>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57BB8A"/>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ABD091"/>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ABC878"/>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5CF6F"/>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666"/>
                    </a:solidFill>
                  </a:tcPr>
                </a:tc>
                <a:extLst>
                  <a:ext uri="{0D108BD9-81ED-4DB2-BD59-A6C34878D82A}">
                    <a16:rowId xmlns:a16="http://schemas.microsoft.com/office/drawing/2014/main" val="10004"/>
                  </a:ext>
                </a:extLst>
              </a:tr>
              <a:tr h="462300">
                <a:tc>
                  <a:txBody>
                    <a:bodyPr/>
                    <a:lstStyle/>
                    <a:p>
                      <a:pPr marL="0" lvl="0" indent="0" algn="l" rtl="0">
                        <a:spcBef>
                          <a:spcPts val="0"/>
                        </a:spcBef>
                        <a:spcAft>
                          <a:spcPts val="0"/>
                        </a:spcAft>
                        <a:buNone/>
                      </a:pPr>
                      <a:endParaRPr sz="12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B7B7B7"/>
                    </a:solidFill>
                  </a:tcPr>
                </a:tc>
                <a:tc>
                  <a:txBody>
                    <a:bodyPr/>
                    <a:lstStyle/>
                    <a:p>
                      <a:pPr marL="0" lvl="0" indent="0" algn="l" rtl="0">
                        <a:spcBef>
                          <a:spcPts val="0"/>
                        </a:spcBef>
                        <a:spcAft>
                          <a:spcPts val="0"/>
                        </a:spcAft>
                        <a:buNone/>
                      </a:pPr>
                      <a:endParaRPr sz="12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B7B7B7"/>
                    </a:solidFill>
                  </a:tcPr>
                </a:tc>
                <a:tc>
                  <a:txBody>
                    <a:bodyPr/>
                    <a:lstStyle/>
                    <a:p>
                      <a:pPr marL="0" lvl="0" indent="0" algn="ctr" rtl="0">
                        <a:lnSpc>
                          <a:spcPct val="115000"/>
                        </a:lnSpc>
                        <a:spcBef>
                          <a:spcPts val="0"/>
                        </a:spcBef>
                        <a:spcAft>
                          <a:spcPts val="0"/>
                        </a:spcAft>
                        <a:buNone/>
                      </a:pPr>
                      <a:r>
                        <a:rPr lang="en" sz="700">
                          <a:latin typeface="Nunito"/>
                          <a:ea typeface="Nunito"/>
                          <a:cs typeface="Nunito"/>
                          <a:sym typeface="Nunito"/>
                        </a:rPr>
                        <a:t>Negligible (1)</a:t>
                      </a:r>
                      <a:endParaRPr sz="700">
                        <a:latin typeface="Nunito"/>
                        <a:ea typeface="Nunito"/>
                        <a:cs typeface="Nunito"/>
                        <a:sym typeface="Nuni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700">
                          <a:latin typeface="Nunito"/>
                          <a:ea typeface="Nunito"/>
                          <a:cs typeface="Nunito"/>
                          <a:sym typeface="Nunito"/>
                        </a:rPr>
                        <a:t>Minor </a:t>
                      </a:r>
                      <a:endParaRPr sz="700">
                        <a:latin typeface="Nunito"/>
                        <a:ea typeface="Nunito"/>
                        <a:cs typeface="Nunito"/>
                        <a:sym typeface="Nunito"/>
                      </a:endParaRPr>
                    </a:p>
                    <a:p>
                      <a:pPr marL="0" lvl="0" indent="0" algn="ctr" rtl="0">
                        <a:lnSpc>
                          <a:spcPct val="115000"/>
                        </a:lnSpc>
                        <a:spcBef>
                          <a:spcPts val="0"/>
                        </a:spcBef>
                        <a:spcAft>
                          <a:spcPts val="0"/>
                        </a:spcAft>
                        <a:buNone/>
                      </a:pPr>
                      <a:r>
                        <a:rPr lang="en" sz="700">
                          <a:latin typeface="Nunito"/>
                          <a:ea typeface="Nunito"/>
                          <a:cs typeface="Nunito"/>
                          <a:sym typeface="Nunito"/>
                        </a:rPr>
                        <a:t>(2)</a:t>
                      </a:r>
                      <a:endParaRPr sz="700">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700">
                          <a:latin typeface="Nunito"/>
                          <a:ea typeface="Nunito"/>
                          <a:cs typeface="Nunito"/>
                          <a:sym typeface="Nunito"/>
                        </a:rPr>
                        <a:t>Moderate (3)</a:t>
                      </a:r>
                      <a:endParaRPr sz="700">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700">
                          <a:latin typeface="Nunito"/>
                          <a:ea typeface="Nunito"/>
                          <a:cs typeface="Nunito"/>
                          <a:sym typeface="Nunito"/>
                        </a:rPr>
                        <a:t>Significant (4)</a:t>
                      </a:r>
                      <a:endParaRPr sz="700">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700">
                          <a:latin typeface="Nunito"/>
                          <a:ea typeface="Nunito"/>
                          <a:cs typeface="Nunito"/>
                          <a:sym typeface="Nunito"/>
                        </a:rPr>
                        <a:t>Severe</a:t>
                      </a:r>
                      <a:endParaRPr sz="700">
                        <a:latin typeface="Nunito"/>
                        <a:ea typeface="Nunito"/>
                        <a:cs typeface="Nunito"/>
                        <a:sym typeface="Nunito"/>
                      </a:endParaRPr>
                    </a:p>
                    <a:p>
                      <a:pPr marL="0" lvl="0" indent="0" algn="ctr" rtl="0">
                        <a:lnSpc>
                          <a:spcPct val="115000"/>
                        </a:lnSpc>
                        <a:spcBef>
                          <a:spcPts val="0"/>
                        </a:spcBef>
                        <a:spcAft>
                          <a:spcPts val="0"/>
                        </a:spcAft>
                        <a:buNone/>
                      </a:pPr>
                      <a:r>
                        <a:rPr lang="en" sz="700">
                          <a:latin typeface="Nunito"/>
                          <a:ea typeface="Nunito"/>
                          <a:cs typeface="Nunito"/>
                          <a:sym typeface="Nunito"/>
                        </a:rPr>
                        <a:t>(5)</a:t>
                      </a:r>
                      <a:endParaRPr sz="700">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extLst>
                  <a:ext uri="{0D108BD9-81ED-4DB2-BD59-A6C34878D82A}">
                    <a16:rowId xmlns:a16="http://schemas.microsoft.com/office/drawing/2014/main" val="10005"/>
                  </a:ext>
                </a:extLst>
              </a:tr>
              <a:tr h="462300">
                <a:tc>
                  <a:txBody>
                    <a:bodyPr/>
                    <a:lstStyle/>
                    <a:p>
                      <a:pPr marL="0" lvl="0" indent="0" algn="l" rtl="0">
                        <a:spcBef>
                          <a:spcPts val="0"/>
                        </a:spcBef>
                        <a:spcAft>
                          <a:spcPts val="0"/>
                        </a:spcAft>
                        <a:buNone/>
                      </a:pPr>
                      <a:endParaRPr/>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B7B7B7"/>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B7B7B7"/>
                    </a:solidFill>
                  </a:tcPr>
                </a:tc>
                <a:tc gridSpan="5">
                  <a:txBody>
                    <a:bodyPr/>
                    <a:lstStyle/>
                    <a:p>
                      <a:pPr marL="0" lvl="0" indent="0" algn="ctr" rtl="0">
                        <a:lnSpc>
                          <a:spcPct val="115000"/>
                        </a:lnSpc>
                        <a:spcBef>
                          <a:spcPts val="0"/>
                        </a:spcBef>
                        <a:spcAft>
                          <a:spcPts val="0"/>
                        </a:spcAft>
                        <a:buNone/>
                      </a:pPr>
                      <a:r>
                        <a:rPr lang="en" sz="800" b="1">
                          <a:latin typeface="Nunito"/>
                          <a:ea typeface="Nunito"/>
                          <a:cs typeface="Nunito"/>
                          <a:sym typeface="Nunito"/>
                        </a:rPr>
                        <a:t>Impact</a:t>
                      </a:r>
                      <a:endParaRPr sz="800" b="1">
                        <a:latin typeface="Nunito"/>
                        <a:ea typeface="Nunito"/>
                        <a:cs typeface="Nunito"/>
                        <a:sym typeface="Nuni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DBDB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907" name="Google Shape;907;p81" descr="Timeline background shape"/>
          <p:cNvSpPr/>
          <p:nvPr/>
        </p:nvSpPr>
        <p:spPr>
          <a:xfrm>
            <a:off x="3468851" y="4868575"/>
            <a:ext cx="12054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VI: Budget</a:t>
            </a:r>
            <a:endParaRPr sz="900" i="0" u="none" strike="noStrike" cap="none">
              <a:solidFill>
                <a:schemeClr val="dk1"/>
              </a:solidFill>
              <a:latin typeface="Nunito"/>
              <a:ea typeface="Nunito"/>
              <a:cs typeface="Nunito"/>
              <a:sym typeface="Nunito"/>
            </a:endParaRPr>
          </a:p>
        </p:txBody>
      </p:sp>
      <p:sp>
        <p:nvSpPr>
          <p:cNvPr id="908" name="Google Shape;908;p81" descr="Timeline background shape"/>
          <p:cNvSpPr/>
          <p:nvPr/>
        </p:nvSpPr>
        <p:spPr>
          <a:xfrm>
            <a:off x="2206275" y="4868575"/>
            <a:ext cx="14655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V: Test Readiness</a:t>
            </a:r>
            <a:endParaRPr sz="900" i="0" u="none" strike="noStrike" cap="none">
              <a:solidFill>
                <a:schemeClr val="lt1"/>
              </a:solidFill>
              <a:latin typeface="Nunito"/>
              <a:ea typeface="Nunito"/>
              <a:cs typeface="Nunito"/>
              <a:sym typeface="Nunito"/>
            </a:endParaRPr>
          </a:p>
        </p:txBody>
      </p:sp>
      <p:sp>
        <p:nvSpPr>
          <p:cNvPr id="909" name="Google Shape;909;p81" descr="Timeline background shape"/>
          <p:cNvSpPr/>
          <p:nvPr/>
        </p:nvSpPr>
        <p:spPr>
          <a:xfrm>
            <a:off x="1024139" y="4868575"/>
            <a:ext cx="13323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IV: Schedule</a:t>
            </a:r>
            <a:endParaRPr sz="900" i="0" u="none" strike="noStrike" cap="none">
              <a:solidFill>
                <a:schemeClr val="lt1"/>
              </a:solidFill>
              <a:latin typeface="Nunito"/>
              <a:ea typeface="Nunito"/>
              <a:cs typeface="Nunito"/>
              <a:sym typeface="Nunito"/>
            </a:endParaRPr>
          </a:p>
        </p:txBody>
      </p:sp>
      <p:sp>
        <p:nvSpPr>
          <p:cNvPr id="910" name="Google Shape;910;p81" descr="Timeline background shape"/>
          <p:cNvSpPr/>
          <p:nvPr/>
        </p:nvSpPr>
        <p:spPr>
          <a:xfrm>
            <a:off x="0" y="4868563"/>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 Overview</a:t>
            </a:r>
            <a:endParaRPr sz="900" i="0" u="none" strike="noStrike" cap="none">
              <a:solidFill>
                <a:schemeClr val="lt1"/>
              </a:solidFill>
              <a:latin typeface="Nunito"/>
              <a:ea typeface="Nunito"/>
              <a:cs typeface="Nunito"/>
              <a:sym typeface="Nunito"/>
            </a:endParaRPr>
          </a:p>
        </p:txBody>
      </p:sp>
      <p:sp>
        <p:nvSpPr>
          <p:cNvPr id="911" name="Google Shape;911;p81"/>
          <p:cNvSpPr/>
          <p:nvPr/>
        </p:nvSpPr>
        <p:spPr>
          <a:xfrm>
            <a:off x="7537075" y="2060450"/>
            <a:ext cx="579900" cy="506400"/>
          </a:xfrm>
          <a:prstGeom prst="star5">
            <a:avLst>
              <a:gd name="adj" fmla="val 19098"/>
              <a:gd name="hf" fmla="val 105146"/>
              <a:gd name="vf" fmla="val 110557"/>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81"/>
          <p:cNvSpPr/>
          <p:nvPr/>
        </p:nvSpPr>
        <p:spPr>
          <a:xfrm rot="-2307383">
            <a:off x="8000146" y="1791276"/>
            <a:ext cx="739003" cy="195140"/>
          </a:xfrm>
          <a:prstGeom prst="left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81"/>
          <p:cNvSpPr txBox="1"/>
          <p:nvPr/>
        </p:nvSpPr>
        <p:spPr>
          <a:xfrm>
            <a:off x="311700" y="1179950"/>
            <a:ext cx="4572000" cy="1105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b="1">
                <a:solidFill>
                  <a:srgbClr val="D9361A"/>
                </a:solidFill>
                <a:latin typeface="Nunito"/>
                <a:ea typeface="Nunito"/>
                <a:cs typeface="Nunito"/>
                <a:sym typeface="Nunito"/>
              </a:rPr>
              <a:t>Risk: </a:t>
            </a:r>
            <a:r>
              <a:rPr lang="en" sz="1600">
                <a:solidFill>
                  <a:srgbClr val="D9361A"/>
                </a:solidFill>
                <a:latin typeface="Nunito"/>
                <a:ea typeface="Nunito"/>
                <a:cs typeface="Nunito"/>
                <a:sym typeface="Nunito"/>
              </a:rPr>
              <a:t>Degraded Computational Performance decreases immersion </a:t>
            </a:r>
            <a:endParaRPr sz="1600">
              <a:solidFill>
                <a:srgbClr val="D9361A"/>
              </a:solidFill>
              <a:latin typeface="Nunito"/>
              <a:ea typeface="Nunito"/>
              <a:cs typeface="Nunito"/>
              <a:sym typeface="Nunito"/>
            </a:endParaRPr>
          </a:p>
          <a:p>
            <a:pPr marL="0" lvl="0" indent="0" algn="l" rtl="0">
              <a:lnSpc>
                <a:spcPct val="115000"/>
              </a:lnSpc>
              <a:spcBef>
                <a:spcPts val="1200"/>
              </a:spcBef>
              <a:spcAft>
                <a:spcPts val="1200"/>
              </a:spcAft>
              <a:buNone/>
            </a:pPr>
            <a:r>
              <a:rPr lang="en" sz="1300">
                <a:solidFill>
                  <a:srgbClr val="D9361A"/>
                </a:solidFill>
                <a:latin typeface="Nunito"/>
                <a:ea typeface="Nunito"/>
                <a:cs typeface="Nunito"/>
                <a:sym typeface="Nunito"/>
              </a:rPr>
              <a:t>(High Risk Level (5), High Likelihood (5))</a:t>
            </a:r>
            <a:endParaRPr sz="1100"/>
          </a:p>
        </p:txBody>
      </p:sp>
      <p:graphicFrame>
        <p:nvGraphicFramePr>
          <p:cNvPr id="914" name="Google Shape;914;p81"/>
          <p:cNvGraphicFramePr/>
          <p:nvPr/>
        </p:nvGraphicFramePr>
        <p:xfrm>
          <a:off x="273775" y="2378813"/>
          <a:ext cx="4647850" cy="1981050"/>
        </p:xfrm>
        <a:graphic>
          <a:graphicData uri="http://schemas.openxmlformats.org/drawingml/2006/table">
            <a:tbl>
              <a:tblPr>
                <a:noFill/>
                <a:tableStyleId>{729BDF9F-D1CB-4749-BC5B-06938FECBF3C}</a:tableStyleId>
              </a:tblPr>
              <a:tblGrid>
                <a:gridCol w="834900">
                  <a:extLst>
                    <a:ext uri="{9D8B030D-6E8A-4147-A177-3AD203B41FA5}">
                      <a16:colId xmlns:a16="http://schemas.microsoft.com/office/drawing/2014/main" val="20000"/>
                    </a:ext>
                  </a:extLst>
                </a:gridCol>
                <a:gridCol w="2045650">
                  <a:extLst>
                    <a:ext uri="{9D8B030D-6E8A-4147-A177-3AD203B41FA5}">
                      <a16:colId xmlns:a16="http://schemas.microsoft.com/office/drawing/2014/main" val="20001"/>
                    </a:ext>
                  </a:extLst>
                </a:gridCol>
                <a:gridCol w="176730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endParaRPr>
                        <a:latin typeface="Nunito"/>
                        <a:ea typeface="Nunito"/>
                        <a:cs typeface="Nunito"/>
                        <a:sym typeface="Nunito"/>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b="1">
                          <a:latin typeface="Nunito"/>
                          <a:ea typeface="Nunito"/>
                          <a:cs typeface="Nunito"/>
                          <a:sym typeface="Nunito"/>
                        </a:rPr>
                        <a:t>Baseline (CDR Model)</a:t>
                      </a:r>
                      <a:endParaRPr b="1">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 b="1">
                          <a:latin typeface="Nunito"/>
                          <a:ea typeface="Nunito"/>
                          <a:cs typeface="Nunito"/>
                          <a:sym typeface="Nunito"/>
                        </a:rPr>
                        <a:t>Expected Results</a:t>
                      </a:r>
                      <a:endParaRPr b="1">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b="1">
                          <a:latin typeface="Nunito"/>
                          <a:ea typeface="Nunito"/>
                          <a:cs typeface="Nunito"/>
                          <a:sym typeface="Nunito"/>
                        </a:rPr>
                        <a:t>Latency</a:t>
                      </a:r>
                      <a:endParaRPr b="1">
                        <a:latin typeface="Nunito"/>
                        <a:ea typeface="Nunito"/>
                        <a:cs typeface="Nunito"/>
                        <a:sym typeface="Nuni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
                          <a:latin typeface="Nunito"/>
                          <a:ea typeface="Nunito"/>
                          <a:cs typeface="Nunito"/>
                          <a:sym typeface="Nunito"/>
                        </a:rPr>
                        <a:t>40.1 ms</a:t>
                      </a:r>
                      <a:endParaRPr>
                        <a:latin typeface="Nunito"/>
                        <a:ea typeface="Nunito"/>
                        <a:cs typeface="Nunito"/>
                        <a:sym typeface="Nuni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latin typeface="Nunito"/>
                          <a:ea typeface="Nunito"/>
                          <a:cs typeface="Nunito"/>
                          <a:sym typeface="Nunito"/>
                        </a:rPr>
                        <a:t>~96 ms*</a:t>
                      </a:r>
                      <a:endParaRPr>
                        <a:latin typeface="Nunito"/>
                        <a:ea typeface="Nunito"/>
                        <a:cs typeface="Nunito"/>
                        <a:sym typeface="Nuni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3A14D"/>
                    </a:solid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b="1">
                          <a:latin typeface="Nunito"/>
                          <a:ea typeface="Nunito"/>
                          <a:cs typeface="Nunito"/>
                          <a:sym typeface="Nunito"/>
                        </a:rPr>
                        <a:t>CPU</a:t>
                      </a:r>
                      <a:endParaRPr b="1">
                        <a:latin typeface="Nunito"/>
                        <a:ea typeface="Nunito"/>
                        <a:cs typeface="Nunito"/>
                        <a:sym typeface="Nuni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
                          <a:latin typeface="Nunito"/>
                          <a:ea typeface="Nunito"/>
                          <a:cs typeface="Nunito"/>
                          <a:sym typeface="Nunito"/>
                        </a:rPr>
                        <a:t>12.6%</a:t>
                      </a:r>
                      <a:endParaRPr>
                        <a:latin typeface="Nunito"/>
                        <a:ea typeface="Nunito"/>
                        <a:cs typeface="Nunito"/>
                        <a:sym typeface="Nuni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latin typeface="Nunito"/>
                          <a:ea typeface="Nunito"/>
                          <a:cs typeface="Nunito"/>
                          <a:sym typeface="Nunito"/>
                        </a:rPr>
                        <a:t>~40-70%</a:t>
                      </a:r>
                      <a:endParaRPr>
                        <a:latin typeface="Nunito"/>
                        <a:ea typeface="Nunito"/>
                        <a:cs typeface="Nunito"/>
                        <a:sym typeface="Nuni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57BB8A"/>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b="1">
                          <a:latin typeface="Nunito"/>
                          <a:ea typeface="Nunito"/>
                          <a:cs typeface="Nunito"/>
                          <a:sym typeface="Nunito"/>
                        </a:rPr>
                        <a:t>GPU</a:t>
                      </a:r>
                      <a:endParaRPr b="1">
                        <a:latin typeface="Nunito"/>
                        <a:ea typeface="Nunito"/>
                        <a:cs typeface="Nunito"/>
                        <a:sym typeface="Nuni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
                          <a:latin typeface="Nunito"/>
                          <a:ea typeface="Nunito"/>
                          <a:cs typeface="Nunito"/>
                          <a:sym typeface="Nunito"/>
                        </a:rPr>
                        <a:t>58.4%</a:t>
                      </a:r>
                      <a:endParaRPr>
                        <a:latin typeface="Nunito"/>
                        <a:ea typeface="Nunito"/>
                        <a:cs typeface="Nunito"/>
                        <a:sym typeface="Nuni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latin typeface="Nunito"/>
                          <a:ea typeface="Nunito"/>
                          <a:cs typeface="Nunito"/>
                          <a:sym typeface="Nunito"/>
                        </a:rPr>
                        <a:t>~70%</a:t>
                      </a:r>
                      <a:endParaRPr>
                        <a:latin typeface="Nunito"/>
                        <a:ea typeface="Nunito"/>
                        <a:cs typeface="Nunito"/>
                        <a:sym typeface="Nuni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57BB8A"/>
                    </a:solidFill>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b="1">
                          <a:latin typeface="Nunito"/>
                          <a:ea typeface="Nunito"/>
                          <a:cs typeface="Nunito"/>
                          <a:sym typeface="Nunito"/>
                        </a:rPr>
                        <a:t>RAM</a:t>
                      </a:r>
                      <a:endParaRPr b="1">
                        <a:latin typeface="Nunito"/>
                        <a:ea typeface="Nunito"/>
                        <a:cs typeface="Nunito"/>
                        <a:sym typeface="Nuni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
                          <a:latin typeface="Nunito"/>
                          <a:ea typeface="Nunito"/>
                          <a:cs typeface="Nunito"/>
                          <a:sym typeface="Nunito"/>
                        </a:rPr>
                        <a:t>372.4 MB (2%)</a:t>
                      </a:r>
                      <a:endParaRPr>
                        <a:latin typeface="Nunito"/>
                        <a:ea typeface="Nunito"/>
                        <a:cs typeface="Nunito"/>
                        <a:sym typeface="Nuni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latin typeface="Nunito"/>
                          <a:ea typeface="Nunito"/>
                          <a:cs typeface="Nunito"/>
                          <a:sym typeface="Nunito"/>
                        </a:rPr>
                        <a:t>&lt;10%</a:t>
                      </a:r>
                      <a:endParaRPr>
                        <a:latin typeface="Nunito"/>
                        <a:ea typeface="Nunito"/>
                        <a:cs typeface="Nunito"/>
                        <a:sym typeface="Nuni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57BB8A"/>
                    </a:solidFill>
                  </a:tcPr>
                </a:tc>
                <a:extLst>
                  <a:ext uri="{0D108BD9-81ED-4DB2-BD59-A6C34878D82A}">
                    <a16:rowId xmlns:a16="http://schemas.microsoft.com/office/drawing/2014/main" val="10004"/>
                  </a:ext>
                </a:extLst>
              </a:tr>
            </a:tbl>
          </a:graphicData>
        </a:graphic>
      </p:graphicFrame>
      <p:sp>
        <p:nvSpPr>
          <p:cNvPr id="915" name="Google Shape;915;p81"/>
          <p:cNvSpPr txBox="1"/>
          <p:nvPr/>
        </p:nvSpPr>
        <p:spPr>
          <a:xfrm>
            <a:off x="210550" y="4453525"/>
            <a:ext cx="66825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200">
                <a:solidFill>
                  <a:schemeClr val="dk1"/>
                </a:solidFill>
                <a:latin typeface="Nunito"/>
                <a:ea typeface="Nunito"/>
                <a:cs typeface="Nunito"/>
                <a:sym typeface="Nunito"/>
              </a:rPr>
              <a:t>*IEEE study</a:t>
            </a:r>
            <a:r>
              <a:rPr lang="en" sz="1200" baseline="30000">
                <a:solidFill>
                  <a:schemeClr val="dk1"/>
                </a:solidFill>
                <a:latin typeface="Nunito"/>
                <a:ea typeface="Nunito"/>
                <a:cs typeface="Nunito"/>
                <a:sym typeface="Nunito"/>
              </a:rPr>
              <a:t>6</a:t>
            </a:r>
            <a:r>
              <a:rPr lang="en" sz="1200">
                <a:solidFill>
                  <a:schemeClr val="dk1"/>
                </a:solidFill>
                <a:latin typeface="Nunito"/>
                <a:ea typeface="Nunito"/>
                <a:cs typeface="Nunito"/>
                <a:sym typeface="Nunito"/>
              </a:rPr>
              <a:t> found VIVE tracker latency on average to be ~56 ms</a:t>
            </a:r>
            <a:endParaRPr sz="1200">
              <a:solidFill>
                <a:schemeClr val="dk1"/>
              </a:solidFill>
            </a:endParaRPr>
          </a:p>
        </p:txBody>
      </p:sp>
      <p:sp>
        <p:nvSpPr>
          <p:cNvPr id="916" name="Google Shape;916;p81"/>
          <p:cNvSpPr/>
          <p:nvPr/>
        </p:nvSpPr>
        <p:spPr>
          <a:xfrm>
            <a:off x="8596625" y="1135850"/>
            <a:ext cx="579900" cy="506400"/>
          </a:xfrm>
          <a:prstGeom prst="star5">
            <a:avLst>
              <a:gd name="adj" fmla="val 19098"/>
              <a:gd name="hf" fmla="val 105146"/>
              <a:gd name="vf" fmla="val 110557"/>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pic>
        <p:nvPicPr>
          <p:cNvPr id="921" name="Google Shape;921;p82"/>
          <p:cNvPicPr preferRelativeResize="0"/>
          <p:nvPr/>
        </p:nvPicPr>
        <p:blipFill>
          <a:blip r:embed="rId3" cstate="email">
            <a:alphaModFix amt="70000"/>
            <a:extLst>
              <a:ext uri="{28A0092B-C50C-407E-A947-70E740481C1C}">
                <a14:useLocalDpi xmlns:a14="http://schemas.microsoft.com/office/drawing/2010/main"/>
              </a:ext>
            </a:extLst>
          </a:blip>
          <a:stretch>
            <a:fillRect/>
          </a:stretch>
        </p:blipFill>
        <p:spPr>
          <a:xfrm>
            <a:off x="4991603" y="769800"/>
            <a:ext cx="3607242" cy="3294275"/>
          </a:xfrm>
          <a:prstGeom prst="rect">
            <a:avLst/>
          </a:prstGeom>
          <a:noFill/>
          <a:ln>
            <a:noFill/>
          </a:ln>
        </p:spPr>
      </p:pic>
      <p:sp>
        <p:nvSpPr>
          <p:cNvPr id="922" name="Google Shape;922;p82"/>
          <p:cNvSpPr txBox="1">
            <a:spLocks noGrp="1"/>
          </p:cNvSpPr>
          <p:nvPr>
            <p:ph type="title"/>
          </p:nvPr>
        </p:nvSpPr>
        <p:spPr>
          <a:xfrm>
            <a:off x="265500" y="1830600"/>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Full System Test (FST)</a:t>
            </a:r>
            <a:endParaRPr/>
          </a:p>
        </p:txBody>
      </p:sp>
      <p:sp>
        <p:nvSpPr>
          <p:cNvPr id="923" name="Google Shape;923;p8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41</a:t>
            </a:fld>
            <a:endParaRPr/>
          </a:p>
        </p:txBody>
      </p:sp>
      <p:pic>
        <p:nvPicPr>
          <p:cNvPr id="924" name="Google Shape;924;p8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122998" y="876825"/>
            <a:ext cx="1644850" cy="2921249"/>
          </a:xfrm>
          <a:prstGeom prst="rect">
            <a:avLst/>
          </a:prstGeom>
          <a:noFill/>
          <a:ln>
            <a:noFill/>
          </a:ln>
        </p:spPr>
      </p:pic>
      <p:pic>
        <p:nvPicPr>
          <p:cNvPr id="925" name="Google Shape;925;p82"/>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075280" y="895366"/>
            <a:ext cx="1511527" cy="831814"/>
          </a:xfrm>
          <a:prstGeom prst="rect">
            <a:avLst/>
          </a:prstGeom>
          <a:noFill/>
          <a:ln>
            <a:noFill/>
          </a:ln>
        </p:spPr>
      </p:pic>
      <p:pic>
        <p:nvPicPr>
          <p:cNvPr id="926" name="Google Shape;926;p82"/>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pic>
        <p:nvPicPr>
          <p:cNvPr id="927" name="Google Shape;927;p82">
            <a:hlinkClick r:id="rId7" action="ppaction://hlinksldjump"/>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4600" y="4835999"/>
            <a:ext cx="738804" cy="275100"/>
          </a:xfrm>
          <a:prstGeom prst="rect">
            <a:avLst/>
          </a:prstGeom>
          <a:noFill/>
          <a:ln>
            <a:noFill/>
          </a:ln>
        </p:spPr>
      </p:pic>
      <p:pic>
        <p:nvPicPr>
          <p:cNvPr id="928" name="Google Shape;928;p82"/>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rot="10800000">
            <a:off x="5137299" y="1433925"/>
            <a:ext cx="993350" cy="2921250"/>
          </a:xfrm>
          <a:prstGeom prst="rect">
            <a:avLst/>
          </a:prstGeom>
          <a:noFill/>
          <a:ln>
            <a:noFill/>
          </a:ln>
        </p:spPr>
      </p:pic>
      <p:pic>
        <p:nvPicPr>
          <p:cNvPr id="929" name="Google Shape;929;p82"/>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rot="7308602">
            <a:off x="6469380" y="2257331"/>
            <a:ext cx="2541450" cy="1572925"/>
          </a:xfrm>
          <a:prstGeom prst="rect">
            <a:avLst/>
          </a:prstGeom>
          <a:noFill/>
          <a:ln>
            <a:noFill/>
          </a:ln>
        </p:spPr>
      </p:pic>
      <p:pic>
        <p:nvPicPr>
          <p:cNvPr id="930" name="Google Shape;930;p82"/>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rot="-9957094" flipH="1">
            <a:off x="7693267" y="1825668"/>
            <a:ext cx="993366" cy="1476512"/>
          </a:xfrm>
          <a:prstGeom prst="rect">
            <a:avLst/>
          </a:prstGeom>
          <a:noFill/>
          <a:ln>
            <a:noFill/>
          </a:ln>
        </p:spPr>
      </p:pic>
      <p:pic>
        <p:nvPicPr>
          <p:cNvPr id="931" name="Google Shape;931;p82"/>
          <p:cNvPicPr preferRelativeResize="0"/>
          <p:nvPr/>
        </p:nvPicPr>
        <p:blipFill rotWithShape="1">
          <a:blip r:embed="rId12" cstate="email">
            <a:alphaModFix/>
            <a:extLst>
              <a:ext uri="{28A0092B-C50C-407E-A947-70E740481C1C}">
                <a14:useLocalDpi xmlns:a14="http://schemas.microsoft.com/office/drawing/2010/main"/>
              </a:ext>
            </a:extLst>
          </a:blip>
          <a:srcRect b="-150"/>
          <a:stretch/>
        </p:blipFill>
        <p:spPr>
          <a:xfrm rot="-3065198" flipH="1">
            <a:off x="7225162" y="2182788"/>
            <a:ext cx="744378" cy="990714"/>
          </a:xfrm>
          <a:prstGeom prst="rect">
            <a:avLst/>
          </a:prstGeom>
          <a:noFill/>
          <a:ln>
            <a:noFill/>
          </a:ln>
        </p:spPr>
      </p:pic>
      <p:pic>
        <p:nvPicPr>
          <p:cNvPr id="932" name="Google Shape;932;p82"/>
          <p:cNvPicPr preferRelativeResize="0"/>
          <p:nvPr/>
        </p:nvPicPr>
        <p:blipFill>
          <a:blip r:embed="rId13" cstate="email">
            <a:alphaModFix/>
            <a:extLst>
              <a:ext uri="{28A0092B-C50C-407E-A947-70E740481C1C}">
                <a14:useLocalDpi xmlns:a14="http://schemas.microsoft.com/office/drawing/2010/main"/>
              </a:ext>
            </a:extLst>
          </a:blip>
          <a:stretch>
            <a:fillRect/>
          </a:stretch>
        </p:blipFill>
        <p:spPr>
          <a:xfrm rot="3496188">
            <a:off x="5550412" y="2635542"/>
            <a:ext cx="738801" cy="518008"/>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8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Full System Test</a:t>
            </a:r>
            <a:endParaRPr/>
          </a:p>
        </p:txBody>
      </p:sp>
      <p:sp>
        <p:nvSpPr>
          <p:cNvPr id="938" name="Google Shape;938;p8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42</a:t>
            </a:fld>
            <a:endParaRPr/>
          </a:p>
        </p:txBody>
      </p:sp>
      <p:sp>
        <p:nvSpPr>
          <p:cNvPr id="939" name="Google Shape;939;p83"/>
          <p:cNvSpPr txBox="1">
            <a:spLocks noGrp="1"/>
          </p:cNvSpPr>
          <p:nvPr>
            <p:ph type="title"/>
          </p:nvPr>
        </p:nvSpPr>
        <p:spPr>
          <a:xfrm>
            <a:off x="624450" y="794225"/>
            <a:ext cx="41079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a:t>DRIVERS AND ASPECTS</a:t>
            </a:r>
            <a:endParaRPr sz="1620"/>
          </a:p>
        </p:txBody>
      </p:sp>
      <p:pic>
        <p:nvPicPr>
          <p:cNvPr id="940" name="Google Shape;940;p8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941" name="Google Shape;941;p8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graphicFrame>
        <p:nvGraphicFramePr>
          <p:cNvPr id="942" name="Google Shape;942;p83"/>
          <p:cNvGraphicFramePr/>
          <p:nvPr/>
        </p:nvGraphicFramePr>
        <p:xfrm>
          <a:off x="175975" y="1241115"/>
          <a:ext cx="8792050" cy="3548408"/>
        </p:xfrm>
        <a:graphic>
          <a:graphicData uri="http://schemas.openxmlformats.org/drawingml/2006/table">
            <a:tbl>
              <a:tblPr>
                <a:noFill/>
                <a:tableStyleId>{729BDF9F-D1CB-4749-BC5B-06938FECBF3C}</a:tableStyleId>
              </a:tblPr>
              <a:tblGrid>
                <a:gridCol w="1800025">
                  <a:extLst>
                    <a:ext uri="{9D8B030D-6E8A-4147-A177-3AD203B41FA5}">
                      <a16:colId xmlns:a16="http://schemas.microsoft.com/office/drawing/2014/main" val="20000"/>
                    </a:ext>
                  </a:extLst>
                </a:gridCol>
                <a:gridCol w="6992025">
                  <a:extLst>
                    <a:ext uri="{9D8B030D-6E8A-4147-A177-3AD203B41FA5}">
                      <a16:colId xmlns:a16="http://schemas.microsoft.com/office/drawing/2014/main" val="20001"/>
                    </a:ext>
                  </a:extLst>
                </a:gridCol>
              </a:tblGrid>
              <a:tr h="676225">
                <a:tc>
                  <a:txBody>
                    <a:bodyPr/>
                    <a:lstStyle/>
                    <a:p>
                      <a:pPr marL="0" lvl="0" indent="0" algn="l" rtl="0">
                        <a:lnSpc>
                          <a:spcPct val="115000"/>
                        </a:lnSpc>
                        <a:spcBef>
                          <a:spcPts val="0"/>
                        </a:spcBef>
                        <a:spcAft>
                          <a:spcPts val="1200"/>
                        </a:spcAft>
                        <a:buNone/>
                      </a:pPr>
                      <a:r>
                        <a:rPr lang="en" sz="1800" b="1">
                          <a:solidFill>
                            <a:srgbClr val="0077BB"/>
                          </a:solidFill>
                          <a:latin typeface="Nunito"/>
                          <a:ea typeface="Nunito"/>
                          <a:cs typeface="Nunito"/>
                          <a:sym typeface="Nunito"/>
                        </a:rPr>
                        <a:t>Focus</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1200"/>
                        </a:spcAft>
                        <a:buNone/>
                      </a:pPr>
                      <a:r>
                        <a:rPr lang="en" sz="1600">
                          <a:solidFill>
                            <a:srgbClr val="0077BB"/>
                          </a:solidFill>
                          <a:latin typeface="Nunito"/>
                          <a:ea typeface="Nunito"/>
                          <a:cs typeface="Nunito"/>
                          <a:sym typeface="Nunito"/>
                        </a:rPr>
                        <a:t>Ensure that the full system will meet the six functional requirements while simultaneously putting emphasis on Human-in-the-Loop (HITL) Testing</a:t>
                      </a:r>
                      <a:endParaRPr sz="1600">
                        <a:solidFill>
                          <a:srgbClr val="0077BB"/>
                        </a:solidFill>
                        <a:latin typeface="Nunito"/>
                        <a:ea typeface="Nunito"/>
                        <a:cs typeface="Nunito"/>
                        <a:sym typeface="Nuni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93275">
                <a:tc>
                  <a:txBody>
                    <a:bodyPr/>
                    <a:lstStyle/>
                    <a:p>
                      <a:pPr marL="0" lvl="0" indent="0" algn="l" rtl="0">
                        <a:lnSpc>
                          <a:spcPct val="115000"/>
                        </a:lnSpc>
                        <a:spcBef>
                          <a:spcPts val="0"/>
                        </a:spcBef>
                        <a:spcAft>
                          <a:spcPts val="0"/>
                        </a:spcAft>
                        <a:buNone/>
                      </a:pPr>
                      <a:r>
                        <a:rPr lang="en" sz="1800" b="1">
                          <a:solidFill>
                            <a:srgbClr val="009688"/>
                          </a:solidFill>
                          <a:latin typeface="Nunito"/>
                          <a:ea typeface="Nunito"/>
                          <a:cs typeface="Nunito"/>
                          <a:sym typeface="Nunito"/>
                        </a:rPr>
                        <a:t>Driving CPEs</a:t>
                      </a:r>
                      <a:endParaRPr>
                        <a:solidFill>
                          <a:srgbClr val="009688"/>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 sz="1600">
                          <a:solidFill>
                            <a:srgbClr val="009688"/>
                          </a:solidFill>
                          <a:latin typeface="Nunito"/>
                          <a:ea typeface="Nunito"/>
                          <a:cs typeface="Nunito"/>
                          <a:sym typeface="Nunito"/>
                        </a:rPr>
                        <a:t>E1-E5: Virtual Environment, User Equipment, HR Support Equipment, Testing, and Safety</a:t>
                      </a:r>
                      <a:endParaRPr sz="1600">
                        <a:solidFill>
                          <a:srgbClr val="009688"/>
                        </a:solidFill>
                        <a:latin typeface="Nunito"/>
                        <a:ea typeface="Nunito"/>
                        <a:cs typeface="Nunito"/>
                        <a:sym typeface="Nuni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97450">
                <a:tc>
                  <a:txBody>
                    <a:bodyPr/>
                    <a:lstStyle/>
                    <a:p>
                      <a:pPr marL="0" lvl="0" indent="0" algn="l" rtl="0">
                        <a:lnSpc>
                          <a:spcPct val="115000"/>
                        </a:lnSpc>
                        <a:spcBef>
                          <a:spcPts val="0"/>
                        </a:spcBef>
                        <a:spcAft>
                          <a:spcPts val="1200"/>
                        </a:spcAft>
                        <a:buNone/>
                      </a:pPr>
                      <a:r>
                        <a:rPr lang="en" sz="1800" b="1">
                          <a:solidFill>
                            <a:srgbClr val="CC3311"/>
                          </a:solidFill>
                          <a:latin typeface="Nunito"/>
                          <a:ea typeface="Nunito"/>
                          <a:cs typeface="Nunito"/>
                          <a:sym typeface="Nunito"/>
                        </a:rPr>
                        <a:t>Driving risks</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 sz="1600">
                          <a:solidFill>
                            <a:srgbClr val="CD3211"/>
                          </a:solidFill>
                          <a:latin typeface="Nunito"/>
                          <a:ea typeface="Nunito"/>
                          <a:cs typeface="Nunito"/>
                          <a:sym typeface="Nunito"/>
                        </a:rPr>
                        <a:t>User safety and all other major risks </a:t>
                      </a:r>
                      <a:endParaRPr sz="1600">
                        <a:solidFill>
                          <a:srgbClr val="CD321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215975">
                <a:tc>
                  <a:txBody>
                    <a:bodyPr/>
                    <a:lstStyle/>
                    <a:p>
                      <a:pPr marL="0" lvl="0" indent="0" algn="l" rtl="0">
                        <a:lnSpc>
                          <a:spcPct val="115000"/>
                        </a:lnSpc>
                        <a:spcBef>
                          <a:spcPts val="0"/>
                        </a:spcBef>
                        <a:spcAft>
                          <a:spcPts val="1200"/>
                        </a:spcAft>
                        <a:buNone/>
                      </a:pPr>
                      <a:r>
                        <a:rPr lang="en" sz="1800" b="1">
                          <a:solidFill>
                            <a:schemeClr val="dk2"/>
                          </a:solidFill>
                          <a:latin typeface="Nunito"/>
                          <a:ea typeface="Nunito"/>
                          <a:cs typeface="Nunito"/>
                          <a:sym typeface="Nunito"/>
                        </a:rPr>
                        <a:t>Key aspects</a:t>
                      </a:r>
                      <a:endParaRPr b="1"/>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a:txBody>
                    <a:bodyPr/>
                    <a:lstStyle/>
                    <a:p>
                      <a:pPr marL="457200" lvl="0" indent="-330200" algn="l" rtl="0">
                        <a:spcBef>
                          <a:spcPts val="0"/>
                        </a:spcBef>
                        <a:spcAft>
                          <a:spcPts val="0"/>
                        </a:spcAft>
                        <a:buClr>
                          <a:srgbClr val="595959"/>
                        </a:buClr>
                        <a:buSzPts val="1600"/>
                        <a:buFont typeface="Nunito"/>
                        <a:buChar char="●"/>
                      </a:pPr>
                      <a:r>
                        <a:rPr lang="en" sz="1600">
                          <a:solidFill>
                            <a:srgbClr val="595959"/>
                          </a:solidFill>
                          <a:latin typeface="Nunito"/>
                          <a:ea typeface="Nunito"/>
                          <a:cs typeface="Nunito"/>
                          <a:sym typeface="Nunito"/>
                        </a:rPr>
                        <a:t>South Pole Environment Simulation</a:t>
                      </a:r>
                      <a:endParaRPr sz="1600">
                        <a:solidFill>
                          <a:srgbClr val="595959"/>
                        </a:solidFill>
                        <a:latin typeface="Nunito"/>
                        <a:ea typeface="Nunito"/>
                        <a:cs typeface="Nunito"/>
                        <a:sym typeface="Nunito"/>
                      </a:endParaRPr>
                    </a:p>
                    <a:p>
                      <a:pPr marL="457200" lvl="0" indent="-330200" algn="l" rtl="0">
                        <a:spcBef>
                          <a:spcPts val="0"/>
                        </a:spcBef>
                        <a:spcAft>
                          <a:spcPts val="0"/>
                        </a:spcAft>
                        <a:buClr>
                          <a:srgbClr val="595959"/>
                        </a:buClr>
                        <a:buSzPts val="1600"/>
                        <a:buFont typeface="Nunito"/>
                        <a:buChar char="●"/>
                      </a:pPr>
                      <a:r>
                        <a:rPr lang="en" sz="1600">
                          <a:solidFill>
                            <a:srgbClr val="595959"/>
                          </a:solidFill>
                          <a:latin typeface="Nunito"/>
                          <a:ea typeface="Nunito"/>
                          <a:cs typeface="Nunito"/>
                          <a:sym typeface="Nunito"/>
                        </a:rPr>
                        <a:t>Physical, Real-World Objects </a:t>
                      </a:r>
                      <a:endParaRPr sz="1600">
                        <a:solidFill>
                          <a:srgbClr val="595959"/>
                        </a:solidFill>
                        <a:latin typeface="Nunito"/>
                        <a:ea typeface="Nunito"/>
                        <a:cs typeface="Nunito"/>
                        <a:sym typeface="Nunito"/>
                      </a:endParaRPr>
                    </a:p>
                    <a:p>
                      <a:pPr marL="457200" lvl="0" indent="-330200" algn="l" rtl="0">
                        <a:spcBef>
                          <a:spcPts val="0"/>
                        </a:spcBef>
                        <a:spcAft>
                          <a:spcPts val="0"/>
                        </a:spcAft>
                        <a:buClr>
                          <a:srgbClr val="595959"/>
                        </a:buClr>
                        <a:buSzPts val="1600"/>
                        <a:buFont typeface="Nunito"/>
                        <a:buChar char="●"/>
                      </a:pPr>
                      <a:r>
                        <a:rPr lang="en" sz="1600">
                          <a:solidFill>
                            <a:srgbClr val="595959"/>
                          </a:solidFill>
                          <a:latin typeface="Nunito"/>
                          <a:ea typeface="Nunito"/>
                          <a:cs typeface="Nunito"/>
                          <a:sym typeface="Nunito"/>
                        </a:rPr>
                        <a:t>Accurate Portrayal of Physical Objects in VR</a:t>
                      </a:r>
                      <a:endParaRPr sz="1600">
                        <a:solidFill>
                          <a:srgbClr val="595959"/>
                        </a:solidFill>
                        <a:latin typeface="Nunito"/>
                        <a:ea typeface="Nunito"/>
                        <a:cs typeface="Nunito"/>
                        <a:sym typeface="Nunito"/>
                      </a:endParaRPr>
                    </a:p>
                    <a:p>
                      <a:pPr marL="457200" lvl="0" indent="-330200" algn="l" rtl="0">
                        <a:spcBef>
                          <a:spcPts val="0"/>
                        </a:spcBef>
                        <a:spcAft>
                          <a:spcPts val="0"/>
                        </a:spcAft>
                        <a:buClr>
                          <a:srgbClr val="595959"/>
                        </a:buClr>
                        <a:buSzPts val="1600"/>
                        <a:buFont typeface="Nunito"/>
                        <a:buChar char="●"/>
                      </a:pPr>
                      <a:r>
                        <a:rPr lang="en" sz="1600">
                          <a:solidFill>
                            <a:srgbClr val="595959"/>
                          </a:solidFill>
                          <a:latin typeface="Nunito"/>
                          <a:ea typeface="Nunito"/>
                          <a:cs typeface="Nunito"/>
                          <a:sym typeface="Nunito"/>
                        </a:rPr>
                        <a:t>Spacesuit Features and Small Lunar Objects</a:t>
                      </a:r>
                      <a:endParaRPr sz="1600">
                        <a:solidFill>
                          <a:srgbClr val="595959"/>
                        </a:solidFill>
                        <a:latin typeface="Nunito"/>
                        <a:ea typeface="Nunito"/>
                        <a:cs typeface="Nunito"/>
                        <a:sym typeface="Nunito"/>
                      </a:endParaRPr>
                    </a:p>
                    <a:p>
                      <a:pPr marL="457200" lvl="0" indent="-330200" algn="l" rtl="0">
                        <a:spcBef>
                          <a:spcPts val="0"/>
                        </a:spcBef>
                        <a:spcAft>
                          <a:spcPts val="0"/>
                        </a:spcAft>
                        <a:buClr>
                          <a:srgbClr val="595959"/>
                        </a:buClr>
                        <a:buSzPts val="1600"/>
                        <a:buFont typeface="Nunito"/>
                        <a:buChar char="●"/>
                      </a:pPr>
                      <a:r>
                        <a:rPr lang="en" sz="1600">
                          <a:solidFill>
                            <a:srgbClr val="595959"/>
                          </a:solidFill>
                          <a:latin typeface="Nunito"/>
                          <a:ea typeface="Nunito"/>
                          <a:cs typeface="Nunito"/>
                          <a:sym typeface="Nunito"/>
                        </a:rPr>
                        <a:t>Keep User Safe </a:t>
                      </a:r>
                      <a:endParaRPr sz="1600">
                        <a:solidFill>
                          <a:srgbClr val="595959"/>
                        </a:solidFill>
                        <a:latin typeface="Nunito"/>
                        <a:ea typeface="Nunito"/>
                        <a:cs typeface="Nunito"/>
                        <a:sym typeface="Nunito"/>
                      </a:endParaRPr>
                    </a:p>
                    <a:p>
                      <a:pPr marL="457200" lvl="0" indent="-330200" algn="l" rtl="0">
                        <a:spcBef>
                          <a:spcPts val="0"/>
                        </a:spcBef>
                        <a:spcAft>
                          <a:spcPts val="0"/>
                        </a:spcAft>
                        <a:buClr>
                          <a:srgbClr val="595959"/>
                        </a:buClr>
                        <a:buSzPts val="1600"/>
                        <a:buFont typeface="Nunito"/>
                        <a:buChar char="●"/>
                      </a:pPr>
                      <a:r>
                        <a:rPr lang="en" sz="1600">
                          <a:solidFill>
                            <a:srgbClr val="595959"/>
                          </a:solidFill>
                          <a:latin typeface="Nunito"/>
                          <a:ea typeface="Nunito"/>
                          <a:cs typeface="Nunito"/>
                          <a:sym typeface="Nunito"/>
                        </a:rPr>
                        <a:t>Appropriate for Lab</a:t>
                      </a:r>
                      <a:endParaRPr sz="1600">
                        <a:solidFill>
                          <a:srgbClr val="595959"/>
                        </a:solidFill>
                        <a:latin typeface="Nunito"/>
                        <a:ea typeface="Nunito"/>
                        <a:cs typeface="Nunito"/>
                        <a:sym typeface="Nuni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943" name="Google Shape;943;p83">
            <a:hlinkClick r:id="rId5" action="ppaction://hlinksldjump"/>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sp>
        <p:nvSpPr>
          <p:cNvPr id="944" name="Google Shape;944;p83" descr="Timeline background shape"/>
          <p:cNvSpPr/>
          <p:nvPr/>
        </p:nvSpPr>
        <p:spPr>
          <a:xfrm>
            <a:off x="3468851" y="4868575"/>
            <a:ext cx="12054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VI: Budget</a:t>
            </a:r>
            <a:endParaRPr sz="900" i="0" u="none" strike="noStrike" cap="none">
              <a:solidFill>
                <a:schemeClr val="dk1"/>
              </a:solidFill>
              <a:latin typeface="Nunito"/>
              <a:ea typeface="Nunito"/>
              <a:cs typeface="Nunito"/>
              <a:sym typeface="Nunito"/>
            </a:endParaRPr>
          </a:p>
        </p:txBody>
      </p:sp>
      <p:sp>
        <p:nvSpPr>
          <p:cNvPr id="945" name="Google Shape;945;p83" descr="Timeline background shape"/>
          <p:cNvSpPr/>
          <p:nvPr/>
        </p:nvSpPr>
        <p:spPr>
          <a:xfrm>
            <a:off x="2206275" y="4868575"/>
            <a:ext cx="14655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V: Test Readiness</a:t>
            </a:r>
            <a:endParaRPr sz="900" i="0" u="none" strike="noStrike" cap="none">
              <a:solidFill>
                <a:schemeClr val="lt1"/>
              </a:solidFill>
              <a:latin typeface="Nunito"/>
              <a:ea typeface="Nunito"/>
              <a:cs typeface="Nunito"/>
              <a:sym typeface="Nunito"/>
            </a:endParaRPr>
          </a:p>
        </p:txBody>
      </p:sp>
      <p:sp>
        <p:nvSpPr>
          <p:cNvPr id="946" name="Google Shape;946;p83" descr="Timeline background shape"/>
          <p:cNvSpPr/>
          <p:nvPr/>
        </p:nvSpPr>
        <p:spPr>
          <a:xfrm>
            <a:off x="1024139" y="4868575"/>
            <a:ext cx="13323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IV: Schedule</a:t>
            </a:r>
            <a:endParaRPr sz="900" i="0" u="none" strike="noStrike" cap="none">
              <a:solidFill>
                <a:schemeClr val="lt1"/>
              </a:solidFill>
              <a:latin typeface="Nunito"/>
              <a:ea typeface="Nunito"/>
              <a:cs typeface="Nunito"/>
              <a:sym typeface="Nunito"/>
            </a:endParaRPr>
          </a:p>
        </p:txBody>
      </p:sp>
      <p:sp>
        <p:nvSpPr>
          <p:cNvPr id="947" name="Google Shape;947;p83" descr="Timeline background shape"/>
          <p:cNvSpPr/>
          <p:nvPr/>
        </p:nvSpPr>
        <p:spPr>
          <a:xfrm>
            <a:off x="0" y="4868563"/>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 Overview</a:t>
            </a:r>
            <a:endParaRPr sz="900" i="0" u="none" strike="noStrike" cap="none">
              <a:solidFill>
                <a:schemeClr val="lt1"/>
              </a:solidFill>
              <a:latin typeface="Nunito"/>
              <a:ea typeface="Nunito"/>
              <a:cs typeface="Nunito"/>
              <a:sym typeface="Nunito"/>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sp>
        <p:nvSpPr>
          <p:cNvPr id="952" name="Google Shape;952;p8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Full System Test</a:t>
            </a:r>
            <a:endParaRPr/>
          </a:p>
        </p:txBody>
      </p:sp>
      <p:sp>
        <p:nvSpPr>
          <p:cNvPr id="953" name="Google Shape;953;p8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43</a:t>
            </a:fld>
            <a:endParaRPr/>
          </a:p>
        </p:txBody>
      </p:sp>
      <p:sp>
        <p:nvSpPr>
          <p:cNvPr id="954" name="Google Shape;954;p84"/>
          <p:cNvSpPr txBox="1">
            <a:spLocks noGrp="1"/>
          </p:cNvSpPr>
          <p:nvPr>
            <p:ph type="title"/>
          </p:nvPr>
        </p:nvSpPr>
        <p:spPr>
          <a:xfrm>
            <a:off x="624450" y="794225"/>
            <a:ext cx="54342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dirty="0"/>
              <a:t>PRE-REQUISITE TESTING</a:t>
            </a:r>
            <a:endParaRPr sz="1620" dirty="0"/>
          </a:p>
        </p:txBody>
      </p:sp>
      <p:pic>
        <p:nvPicPr>
          <p:cNvPr id="955" name="Google Shape;955;p8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956" name="Google Shape;956;p8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pic>
        <p:nvPicPr>
          <p:cNvPr id="957" name="Google Shape;957;p84">
            <a:hlinkClick r:id="rId5" action="ppaction://hlinksldjump"/>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sp>
        <p:nvSpPr>
          <p:cNvPr id="958" name="Google Shape;958;p84"/>
          <p:cNvSpPr txBox="1">
            <a:spLocks noGrp="1"/>
          </p:cNvSpPr>
          <p:nvPr>
            <p:ph type="title"/>
          </p:nvPr>
        </p:nvSpPr>
        <p:spPr>
          <a:xfrm>
            <a:off x="648000" y="1250781"/>
            <a:ext cx="7848000" cy="1188900"/>
          </a:xfrm>
          <a:prstGeom prst="rect">
            <a:avLst/>
          </a:prstGeom>
        </p:spPr>
        <p:txBody>
          <a:bodyPr spcFirstLastPara="1" wrap="square" lIns="91425" tIns="91425" rIns="91425" bIns="91425" anchor="t" anchorCtr="0">
            <a:noAutofit/>
          </a:bodyPr>
          <a:lstStyle/>
          <a:p>
            <a:pPr marL="457200" lvl="0" indent="-331470" algn="l" rtl="0">
              <a:spcBef>
                <a:spcPts val="0"/>
              </a:spcBef>
              <a:spcAft>
                <a:spcPts val="0"/>
              </a:spcAft>
              <a:buSzPts val="1620"/>
              <a:buChar char="●"/>
            </a:pPr>
            <a:r>
              <a:rPr lang="en" sz="1620" dirty="0"/>
              <a:t>All planned tests should be successfully completed before this test is carried out to ensure the success of the FST</a:t>
            </a:r>
            <a:endParaRPr sz="1620" dirty="0"/>
          </a:p>
          <a:p>
            <a:pPr marL="457200" lvl="0" indent="-331470" algn="l" rtl="0">
              <a:spcBef>
                <a:spcPts val="0"/>
              </a:spcBef>
              <a:spcAft>
                <a:spcPts val="0"/>
              </a:spcAft>
              <a:buSzPts val="1620"/>
              <a:buChar char="●"/>
            </a:pPr>
            <a:r>
              <a:rPr lang="en" sz="1620" dirty="0"/>
              <a:t>However, some tests are flagged as fundamental sub-system prerequisites and must be successfully completed before the FST:</a:t>
            </a:r>
            <a:endParaRPr sz="1620" dirty="0"/>
          </a:p>
        </p:txBody>
      </p:sp>
      <p:graphicFrame>
        <p:nvGraphicFramePr>
          <p:cNvPr id="959" name="Google Shape;959;p84"/>
          <p:cNvGraphicFramePr/>
          <p:nvPr>
            <p:extLst>
              <p:ext uri="{D42A27DB-BD31-4B8C-83A1-F6EECF244321}">
                <p14:modId xmlns:p14="http://schemas.microsoft.com/office/powerpoint/2010/main" val="1904726118"/>
              </p:ext>
            </p:extLst>
          </p:nvPr>
        </p:nvGraphicFramePr>
        <p:xfrm>
          <a:off x="175975" y="2366624"/>
          <a:ext cx="8792050" cy="2203614"/>
        </p:xfrm>
        <a:graphic>
          <a:graphicData uri="http://schemas.openxmlformats.org/drawingml/2006/table">
            <a:tbl>
              <a:tblPr>
                <a:noFill/>
                <a:tableStyleId>{729BDF9F-D1CB-4749-BC5B-06938FECBF3C}</a:tableStyleId>
              </a:tblPr>
              <a:tblGrid>
                <a:gridCol w="2652775">
                  <a:extLst>
                    <a:ext uri="{9D8B030D-6E8A-4147-A177-3AD203B41FA5}">
                      <a16:colId xmlns:a16="http://schemas.microsoft.com/office/drawing/2014/main" val="20000"/>
                    </a:ext>
                  </a:extLst>
                </a:gridCol>
                <a:gridCol w="741125">
                  <a:extLst>
                    <a:ext uri="{9D8B030D-6E8A-4147-A177-3AD203B41FA5}">
                      <a16:colId xmlns:a16="http://schemas.microsoft.com/office/drawing/2014/main" val="20001"/>
                    </a:ext>
                  </a:extLst>
                </a:gridCol>
                <a:gridCol w="3407825">
                  <a:extLst>
                    <a:ext uri="{9D8B030D-6E8A-4147-A177-3AD203B41FA5}">
                      <a16:colId xmlns:a16="http://schemas.microsoft.com/office/drawing/2014/main" val="20002"/>
                    </a:ext>
                  </a:extLst>
                </a:gridCol>
                <a:gridCol w="1990325">
                  <a:extLst>
                    <a:ext uri="{9D8B030D-6E8A-4147-A177-3AD203B41FA5}">
                      <a16:colId xmlns:a16="http://schemas.microsoft.com/office/drawing/2014/main" val="20003"/>
                    </a:ext>
                  </a:extLst>
                </a:gridCol>
              </a:tblGrid>
              <a:tr h="410850">
                <a:tc>
                  <a:txBody>
                    <a:bodyPr/>
                    <a:lstStyle/>
                    <a:p>
                      <a:pPr marL="0" lvl="0" indent="0" algn="l" rtl="0">
                        <a:lnSpc>
                          <a:spcPct val="115000"/>
                        </a:lnSpc>
                        <a:spcBef>
                          <a:spcPts val="0"/>
                        </a:spcBef>
                        <a:spcAft>
                          <a:spcPts val="1200"/>
                        </a:spcAft>
                        <a:buNone/>
                      </a:pPr>
                      <a:r>
                        <a:rPr lang="en" sz="1600" b="1">
                          <a:solidFill>
                            <a:schemeClr val="dk1"/>
                          </a:solidFill>
                          <a:latin typeface="Nunito"/>
                          <a:ea typeface="Nunito"/>
                          <a:cs typeface="Nunito"/>
                          <a:sym typeface="Nunito"/>
                        </a:rPr>
                        <a:t>Test/Inspections</a:t>
                      </a:r>
                      <a:endParaRPr sz="1200" b="1">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gridSpan="2">
                  <a:txBody>
                    <a:bodyPr/>
                    <a:lstStyle/>
                    <a:p>
                      <a:pPr marL="0" lvl="0" indent="0" algn="l" rtl="0">
                        <a:lnSpc>
                          <a:spcPct val="115000"/>
                        </a:lnSpc>
                        <a:spcBef>
                          <a:spcPts val="0"/>
                        </a:spcBef>
                        <a:spcAft>
                          <a:spcPts val="1200"/>
                        </a:spcAft>
                        <a:buNone/>
                      </a:pPr>
                      <a:r>
                        <a:rPr lang="en" sz="1600" b="1">
                          <a:solidFill>
                            <a:schemeClr val="dk1"/>
                          </a:solidFill>
                          <a:latin typeface="Nunito"/>
                          <a:ea typeface="Nunito"/>
                          <a:cs typeface="Nunito"/>
                          <a:sym typeface="Nunito"/>
                        </a:rPr>
                        <a:t>Description</a:t>
                      </a:r>
                      <a:endParaRPr sz="1600" b="1">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hMerge="1">
                  <a:txBody>
                    <a:bodyPr/>
                    <a:lstStyle/>
                    <a:p>
                      <a:endParaRPr lang="en-US"/>
                    </a:p>
                  </a:txBody>
                  <a:tcPr/>
                </a:tc>
                <a:tc>
                  <a:txBody>
                    <a:bodyPr/>
                    <a:lstStyle/>
                    <a:p>
                      <a:pPr marL="0" lvl="0" indent="0" algn="ctr" rtl="0">
                        <a:lnSpc>
                          <a:spcPct val="115000"/>
                        </a:lnSpc>
                        <a:spcBef>
                          <a:spcPts val="0"/>
                        </a:spcBef>
                        <a:spcAft>
                          <a:spcPts val="1200"/>
                        </a:spcAft>
                        <a:buNone/>
                      </a:pPr>
                      <a:r>
                        <a:rPr lang="en" sz="1600" b="1">
                          <a:solidFill>
                            <a:schemeClr val="dk1"/>
                          </a:solidFill>
                          <a:latin typeface="Nunito"/>
                          <a:ea typeface="Nunito"/>
                          <a:cs typeface="Nunito"/>
                          <a:sym typeface="Nunito"/>
                        </a:rPr>
                        <a:t>Status</a:t>
                      </a:r>
                      <a:endParaRPr sz="1600" b="1">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677175">
                <a:tc>
                  <a:txBody>
                    <a:bodyPr/>
                    <a:lstStyle/>
                    <a:p>
                      <a:pPr marL="0" lvl="0" indent="0" algn="ctr" rtl="0">
                        <a:spcBef>
                          <a:spcPts val="0"/>
                        </a:spcBef>
                        <a:spcAft>
                          <a:spcPts val="0"/>
                        </a:spcAft>
                        <a:buNone/>
                      </a:pPr>
                      <a:r>
                        <a:rPr lang="en" sz="1600">
                          <a:solidFill>
                            <a:schemeClr val="dk1"/>
                          </a:solidFill>
                          <a:latin typeface="Nunito"/>
                          <a:ea typeface="Nunito"/>
                          <a:cs typeface="Nunito"/>
                          <a:sym typeface="Nunito"/>
                        </a:rPr>
                        <a:t>Object Pairing &amp; Tracking</a:t>
                      </a:r>
                      <a:endParaRPr sz="16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gridSpan="2">
                  <a:txBody>
                    <a:bodyPr/>
                    <a:lstStyle/>
                    <a:p>
                      <a:pPr marL="0" lvl="0" indent="0" algn="l" rtl="0">
                        <a:lnSpc>
                          <a:spcPct val="115000"/>
                        </a:lnSpc>
                        <a:spcBef>
                          <a:spcPts val="0"/>
                        </a:spcBef>
                        <a:spcAft>
                          <a:spcPts val="1200"/>
                        </a:spcAft>
                        <a:buNone/>
                      </a:pPr>
                      <a:r>
                        <a:rPr lang="en" sz="1600">
                          <a:solidFill>
                            <a:schemeClr val="dk1"/>
                          </a:solidFill>
                          <a:latin typeface="Nunito"/>
                          <a:ea typeface="Nunito"/>
                          <a:cs typeface="Nunito"/>
                          <a:sym typeface="Nunito"/>
                        </a:rPr>
                        <a:t>Verifying requirements that define the project’s hybrid reality capabilities</a:t>
                      </a:r>
                      <a:endParaRPr sz="16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lvl="0" indent="0" algn="ctr" rtl="0">
                        <a:lnSpc>
                          <a:spcPct val="115000"/>
                        </a:lnSpc>
                        <a:spcBef>
                          <a:spcPts val="0"/>
                        </a:spcBef>
                        <a:spcAft>
                          <a:spcPts val="1200"/>
                        </a:spcAft>
                        <a:buNone/>
                      </a:pPr>
                      <a:r>
                        <a:rPr lang="en" sz="1600">
                          <a:solidFill>
                            <a:schemeClr val="lt1"/>
                          </a:solidFill>
                          <a:latin typeface="Nunito"/>
                          <a:ea typeface="Nunito"/>
                          <a:cs typeface="Nunito"/>
                          <a:sym typeface="Nunito"/>
                        </a:rPr>
                        <a:t>In Progress</a:t>
                      </a:r>
                      <a:endParaRPr sz="1600">
                        <a:solidFill>
                          <a:schemeClr val="lt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3A14D"/>
                    </a:solidFill>
                  </a:tcPr>
                </a:tc>
                <a:extLst>
                  <a:ext uri="{0D108BD9-81ED-4DB2-BD59-A6C34878D82A}">
                    <a16:rowId xmlns:a16="http://schemas.microsoft.com/office/drawing/2014/main" val="10001"/>
                  </a:ext>
                </a:extLst>
              </a:tr>
              <a:tr h="0">
                <a:tc>
                  <a:txBody>
                    <a:bodyPr/>
                    <a:lstStyle/>
                    <a:p>
                      <a:pPr marL="0" lvl="0" indent="0" algn="ctr" rtl="0">
                        <a:spcBef>
                          <a:spcPts val="0"/>
                        </a:spcBef>
                        <a:spcAft>
                          <a:spcPts val="0"/>
                        </a:spcAft>
                        <a:buNone/>
                      </a:pPr>
                      <a:r>
                        <a:rPr lang="en" sz="1600">
                          <a:solidFill>
                            <a:schemeClr val="dk1"/>
                          </a:solidFill>
                          <a:latin typeface="Nunito"/>
                          <a:ea typeface="Nunito"/>
                          <a:cs typeface="Nunito"/>
                          <a:sym typeface="Nunito"/>
                        </a:rPr>
                        <a:t>System Computational Performance</a:t>
                      </a:r>
                      <a:endParaRPr sz="16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gridSpan="2">
                  <a:txBody>
                    <a:bodyPr/>
                    <a:lstStyle/>
                    <a:p>
                      <a:pPr marL="0" lvl="0" indent="0" algn="l" rtl="0">
                        <a:lnSpc>
                          <a:spcPct val="115000"/>
                        </a:lnSpc>
                        <a:spcBef>
                          <a:spcPts val="0"/>
                        </a:spcBef>
                        <a:spcAft>
                          <a:spcPts val="1200"/>
                        </a:spcAft>
                        <a:buNone/>
                      </a:pPr>
                      <a:r>
                        <a:rPr lang="en" sz="1600">
                          <a:solidFill>
                            <a:schemeClr val="dk1"/>
                          </a:solidFill>
                          <a:latin typeface="Nunito"/>
                          <a:ea typeface="Nunito"/>
                          <a:cs typeface="Nunito"/>
                          <a:sym typeface="Nunito"/>
                        </a:rPr>
                        <a:t>Verifying our design solution by ensuring that tracker integration does not prevent the simulation from operating properly </a:t>
                      </a:r>
                      <a:endParaRPr sz="16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lvl="0" indent="0" algn="ctr" rtl="0">
                        <a:lnSpc>
                          <a:spcPct val="115000"/>
                        </a:lnSpc>
                        <a:spcBef>
                          <a:spcPts val="0"/>
                        </a:spcBef>
                        <a:spcAft>
                          <a:spcPts val="1200"/>
                        </a:spcAft>
                        <a:buNone/>
                      </a:pPr>
                      <a:r>
                        <a:rPr lang="en" sz="1600" dirty="0">
                          <a:solidFill>
                            <a:schemeClr val="lt1"/>
                          </a:solidFill>
                          <a:latin typeface="Nunito"/>
                          <a:ea typeface="Nunito"/>
                          <a:cs typeface="Nunito"/>
                          <a:sym typeface="Nunito"/>
                        </a:rPr>
                        <a:t>Not Started</a:t>
                      </a:r>
                      <a:endParaRPr sz="1600" dirty="0">
                        <a:solidFill>
                          <a:schemeClr val="lt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24A38"/>
                    </a:solidFill>
                  </a:tcPr>
                </a:tc>
                <a:extLst>
                  <a:ext uri="{0D108BD9-81ED-4DB2-BD59-A6C34878D82A}">
                    <a16:rowId xmlns:a16="http://schemas.microsoft.com/office/drawing/2014/main" val="10002"/>
                  </a:ext>
                </a:extLst>
              </a:tr>
            </a:tbl>
          </a:graphicData>
        </a:graphic>
      </p:graphicFrame>
      <p:sp>
        <p:nvSpPr>
          <p:cNvPr id="960" name="Google Shape;960;p84" descr="Timeline background shape"/>
          <p:cNvSpPr/>
          <p:nvPr/>
        </p:nvSpPr>
        <p:spPr>
          <a:xfrm>
            <a:off x="3468851" y="4868575"/>
            <a:ext cx="12054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VI: Budget</a:t>
            </a:r>
            <a:endParaRPr sz="900" i="0" u="none" strike="noStrike" cap="none">
              <a:solidFill>
                <a:schemeClr val="dk1"/>
              </a:solidFill>
              <a:latin typeface="Nunito"/>
              <a:ea typeface="Nunito"/>
              <a:cs typeface="Nunito"/>
              <a:sym typeface="Nunito"/>
            </a:endParaRPr>
          </a:p>
        </p:txBody>
      </p:sp>
      <p:sp>
        <p:nvSpPr>
          <p:cNvPr id="961" name="Google Shape;961;p84" descr="Timeline background shape"/>
          <p:cNvSpPr/>
          <p:nvPr/>
        </p:nvSpPr>
        <p:spPr>
          <a:xfrm>
            <a:off x="2206275" y="4868575"/>
            <a:ext cx="14655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V: Test Readiness</a:t>
            </a:r>
            <a:endParaRPr sz="900" i="0" u="none" strike="noStrike" cap="none">
              <a:solidFill>
                <a:schemeClr val="lt1"/>
              </a:solidFill>
              <a:latin typeface="Nunito"/>
              <a:ea typeface="Nunito"/>
              <a:cs typeface="Nunito"/>
              <a:sym typeface="Nunito"/>
            </a:endParaRPr>
          </a:p>
        </p:txBody>
      </p:sp>
      <p:sp>
        <p:nvSpPr>
          <p:cNvPr id="962" name="Google Shape;962;p84" descr="Timeline background shape"/>
          <p:cNvSpPr/>
          <p:nvPr/>
        </p:nvSpPr>
        <p:spPr>
          <a:xfrm>
            <a:off x="1024139" y="4868575"/>
            <a:ext cx="13323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IV: Schedule</a:t>
            </a:r>
            <a:endParaRPr sz="900" i="0" u="none" strike="noStrike" cap="none">
              <a:solidFill>
                <a:schemeClr val="lt1"/>
              </a:solidFill>
              <a:latin typeface="Nunito"/>
              <a:ea typeface="Nunito"/>
              <a:cs typeface="Nunito"/>
              <a:sym typeface="Nunito"/>
            </a:endParaRPr>
          </a:p>
        </p:txBody>
      </p:sp>
      <p:sp>
        <p:nvSpPr>
          <p:cNvPr id="963" name="Google Shape;963;p84" descr="Timeline background shape"/>
          <p:cNvSpPr/>
          <p:nvPr/>
        </p:nvSpPr>
        <p:spPr>
          <a:xfrm>
            <a:off x="0" y="4868563"/>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 Overview</a:t>
            </a:r>
            <a:endParaRPr sz="900" i="0" u="none" strike="noStrike" cap="none">
              <a:solidFill>
                <a:schemeClr val="lt1"/>
              </a:solidFill>
              <a:latin typeface="Nunito"/>
              <a:ea typeface="Nunito"/>
              <a:cs typeface="Nunito"/>
              <a:sym typeface="Nunito"/>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sp>
        <p:nvSpPr>
          <p:cNvPr id="968" name="Google Shape;968;p8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Full System Test</a:t>
            </a:r>
            <a:endParaRPr/>
          </a:p>
        </p:txBody>
      </p:sp>
      <p:sp>
        <p:nvSpPr>
          <p:cNvPr id="969" name="Google Shape;969;p8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44</a:t>
            </a:fld>
            <a:endParaRPr/>
          </a:p>
        </p:txBody>
      </p:sp>
      <p:sp>
        <p:nvSpPr>
          <p:cNvPr id="970" name="Google Shape;970;p85"/>
          <p:cNvSpPr txBox="1">
            <a:spLocks noGrp="1"/>
          </p:cNvSpPr>
          <p:nvPr>
            <p:ph type="title"/>
          </p:nvPr>
        </p:nvSpPr>
        <p:spPr>
          <a:xfrm>
            <a:off x="624450" y="794225"/>
            <a:ext cx="41079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a:t>TEST DESIGN</a:t>
            </a:r>
            <a:endParaRPr sz="1620"/>
          </a:p>
        </p:txBody>
      </p:sp>
      <p:pic>
        <p:nvPicPr>
          <p:cNvPr id="971" name="Google Shape;971;p8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972" name="Google Shape;972;p8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pic>
        <p:nvPicPr>
          <p:cNvPr id="973" name="Google Shape;973;p85">
            <a:hlinkClick r:id="rId5" action="ppaction://hlinksldjump"/>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graphicFrame>
        <p:nvGraphicFramePr>
          <p:cNvPr id="974" name="Google Shape;974;p85"/>
          <p:cNvGraphicFramePr/>
          <p:nvPr/>
        </p:nvGraphicFramePr>
        <p:xfrm>
          <a:off x="175975" y="1241115"/>
          <a:ext cx="8792050" cy="3570150"/>
        </p:xfrm>
        <a:graphic>
          <a:graphicData uri="http://schemas.openxmlformats.org/drawingml/2006/table">
            <a:tbl>
              <a:tblPr>
                <a:noFill/>
                <a:tableStyleId>{729BDF9F-D1CB-4749-BC5B-06938FECBF3C}</a:tableStyleId>
              </a:tblPr>
              <a:tblGrid>
                <a:gridCol w="1800025">
                  <a:extLst>
                    <a:ext uri="{9D8B030D-6E8A-4147-A177-3AD203B41FA5}">
                      <a16:colId xmlns:a16="http://schemas.microsoft.com/office/drawing/2014/main" val="20000"/>
                    </a:ext>
                  </a:extLst>
                </a:gridCol>
                <a:gridCol w="6992025">
                  <a:extLst>
                    <a:ext uri="{9D8B030D-6E8A-4147-A177-3AD203B41FA5}">
                      <a16:colId xmlns:a16="http://schemas.microsoft.com/office/drawing/2014/main" val="20001"/>
                    </a:ext>
                  </a:extLst>
                </a:gridCol>
              </a:tblGrid>
              <a:tr h="665800">
                <a:tc>
                  <a:txBody>
                    <a:bodyPr/>
                    <a:lstStyle/>
                    <a:p>
                      <a:pPr marL="0" lvl="0" indent="0" algn="l" rtl="0">
                        <a:lnSpc>
                          <a:spcPct val="115000"/>
                        </a:lnSpc>
                        <a:spcBef>
                          <a:spcPts val="0"/>
                        </a:spcBef>
                        <a:spcAft>
                          <a:spcPts val="1200"/>
                        </a:spcAft>
                        <a:buNone/>
                      </a:pPr>
                      <a:r>
                        <a:rPr lang="en" sz="1800" b="1">
                          <a:solidFill>
                            <a:srgbClr val="0077BB"/>
                          </a:solidFill>
                          <a:latin typeface="Nunito"/>
                          <a:ea typeface="Nunito"/>
                          <a:cs typeface="Nunito"/>
                          <a:sym typeface="Nunito"/>
                        </a:rPr>
                        <a:t>Test fixtures</a:t>
                      </a:r>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1200"/>
                        </a:spcAft>
                        <a:buClr>
                          <a:schemeClr val="dk1"/>
                        </a:buClr>
                        <a:buSzPts val="1100"/>
                        <a:buFont typeface="Arial"/>
                        <a:buNone/>
                      </a:pPr>
                      <a:r>
                        <a:rPr lang="en" sz="1800">
                          <a:solidFill>
                            <a:srgbClr val="0077BB"/>
                          </a:solidFill>
                          <a:latin typeface="Nunito"/>
                          <a:ea typeface="Nunito"/>
                          <a:cs typeface="Nunito"/>
                          <a:sym typeface="Nunito"/>
                        </a:rPr>
                        <a:t>VR PC, Base stations, Oculus Connection, VIVE Trackers</a:t>
                      </a:r>
                      <a:endParaRPr sz="1800">
                        <a:solidFill>
                          <a:srgbClr val="0077BB"/>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93950">
                <a:tc>
                  <a:txBody>
                    <a:bodyPr/>
                    <a:lstStyle/>
                    <a:p>
                      <a:pPr marL="0" lvl="0" indent="0" algn="l" rtl="0">
                        <a:lnSpc>
                          <a:spcPct val="115000"/>
                        </a:lnSpc>
                        <a:spcBef>
                          <a:spcPts val="0"/>
                        </a:spcBef>
                        <a:spcAft>
                          <a:spcPts val="0"/>
                        </a:spcAft>
                        <a:buNone/>
                      </a:pPr>
                      <a:r>
                        <a:rPr lang="en" sz="1800" b="1">
                          <a:solidFill>
                            <a:srgbClr val="009688"/>
                          </a:solidFill>
                          <a:latin typeface="Nunito"/>
                          <a:ea typeface="Nunito"/>
                          <a:cs typeface="Nunito"/>
                          <a:sym typeface="Nunito"/>
                        </a:rPr>
                        <a:t>Sensors &amp; data acquisition</a:t>
                      </a:r>
                      <a:endParaRPr>
                        <a:solidFill>
                          <a:srgbClr val="009688"/>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a:txBody>
                    <a:bodyPr/>
                    <a:lstStyle/>
                    <a:p>
                      <a:pPr marL="0" lvl="0" indent="0" algn="l" rtl="0">
                        <a:spcBef>
                          <a:spcPts val="0"/>
                        </a:spcBef>
                        <a:spcAft>
                          <a:spcPts val="0"/>
                        </a:spcAft>
                        <a:buClr>
                          <a:schemeClr val="dk1"/>
                        </a:buClr>
                        <a:buSzPts val="1100"/>
                        <a:buFont typeface="Arial"/>
                        <a:buNone/>
                      </a:pPr>
                      <a:r>
                        <a:rPr lang="en" sz="1800">
                          <a:solidFill>
                            <a:srgbClr val="009688"/>
                          </a:solidFill>
                          <a:latin typeface="Nunito"/>
                          <a:ea typeface="Nunito"/>
                          <a:cs typeface="Nunito"/>
                          <a:sym typeface="Nunito"/>
                        </a:rPr>
                        <a:t>Motion Sickness Susceptibility Questionnaire (MSSQ)</a:t>
                      </a:r>
                      <a:r>
                        <a:rPr lang="en" sz="1800" baseline="30000">
                          <a:solidFill>
                            <a:srgbClr val="009688"/>
                          </a:solidFill>
                          <a:latin typeface="Nunito"/>
                          <a:ea typeface="Nunito"/>
                          <a:cs typeface="Nunito"/>
                          <a:sym typeface="Nunito"/>
                        </a:rPr>
                        <a:t>7</a:t>
                      </a:r>
                      <a:r>
                        <a:rPr lang="en" sz="1800">
                          <a:solidFill>
                            <a:srgbClr val="009688"/>
                          </a:solidFill>
                          <a:latin typeface="Nunito"/>
                          <a:ea typeface="Nunito"/>
                          <a:cs typeface="Nunito"/>
                          <a:sym typeface="Nunito"/>
                        </a:rPr>
                        <a:t>, Virtual Reality Sickness Questionnaire (SSQ)</a:t>
                      </a:r>
                      <a:r>
                        <a:rPr lang="en" sz="1800" baseline="30000">
                          <a:solidFill>
                            <a:srgbClr val="009688"/>
                          </a:solidFill>
                          <a:latin typeface="Nunito"/>
                          <a:ea typeface="Nunito"/>
                          <a:cs typeface="Nunito"/>
                          <a:sym typeface="Nunito"/>
                        </a:rPr>
                        <a:t>8</a:t>
                      </a:r>
                      <a:r>
                        <a:rPr lang="en" sz="1800">
                          <a:solidFill>
                            <a:srgbClr val="009688"/>
                          </a:solidFill>
                          <a:latin typeface="Nunito"/>
                          <a:ea typeface="Nunito"/>
                          <a:cs typeface="Nunito"/>
                          <a:sym typeface="Nunito"/>
                        </a:rPr>
                        <a:t>, feedback surveys, Bishop-Corlett Discomfort Survey</a:t>
                      </a:r>
                      <a:r>
                        <a:rPr lang="en" sz="1800" baseline="30000">
                          <a:solidFill>
                            <a:srgbClr val="009688"/>
                          </a:solidFill>
                          <a:latin typeface="Nunito"/>
                          <a:ea typeface="Nunito"/>
                          <a:cs typeface="Nunito"/>
                          <a:sym typeface="Nunito"/>
                        </a:rPr>
                        <a:t>9</a:t>
                      </a:r>
                      <a:r>
                        <a:rPr lang="en" sz="1800">
                          <a:solidFill>
                            <a:srgbClr val="009688"/>
                          </a:solidFill>
                          <a:latin typeface="Nunito"/>
                          <a:ea typeface="Nunito"/>
                          <a:cs typeface="Nunito"/>
                          <a:sym typeface="Nunito"/>
                        </a:rPr>
                        <a:t>, &amp; Oculus Headset </a:t>
                      </a:r>
                      <a:endParaRPr sz="1800">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097200">
                <a:tc>
                  <a:txBody>
                    <a:bodyPr/>
                    <a:lstStyle/>
                    <a:p>
                      <a:pPr marL="0" lvl="0" indent="0" algn="l" rtl="0">
                        <a:lnSpc>
                          <a:spcPct val="115000"/>
                        </a:lnSpc>
                        <a:spcBef>
                          <a:spcPts val="0"/>
                        </a:spcBef>
                        <a:spcAft>
                          <a:spcPts val="1200"/>
                        </a:spcAft>
                        <a:buNone/>
                      </a:pPr>
                      <a:r>
                        <a:rPr lang="en" sz="1800" b="1">
                          <a:solidFill>
                            <a:srgbClr val="CC3311"/>
                          </a:solidFill>
                          <a:latin typeface="Nunito"/>
                          <a:ea typeface="Nunito"/>
                          <a:cs typeface="Nunito"/>
                          <a:sym typeface="Nunito"/>
                        </a:rPr>
                        <a:t>Test facilities &amp; equipment        </a:t>
                      </a:r>
                      <a:endParaRPr sz="1800" b="1">
                        <a:solidFill>
                          <a:srgbClr val="CC331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sz="1800">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705750">
                <a:tc>
                  <a:txBody>
                    <a:bodyPr/>
                    <a:lstStyle/>
                    <a:p>
                      <a:pPr marL="0" lvl="0" indent="0" algn="l" rtl="0">
                        <a:lnSpc>
                          <a:spcPct val="115000"/>
                        </a:lnSpc>
                        <a:spcBef>
                          <a:spcPts val="0"/>
                        </a:spcBef>
                        <a:spcAft>
                          <a:spcPts val="1200"/>
                        </a:spcAft>
                        <a:buNone/>
                      </a:pPr>
                      <a:r>
                        <a:rPr lang="en" sz="1800" b="1">
                          <a:solidFill>
                            <a:schemeClr val="dk2"/>
                          </a:solidFill>
                          <a:latin typeface="Nunito"/>
                          <a:ea typeface="Nunito"/>
                          <a:cs typeface="Nunito"/>
                          <a:sym typeface="Nunito"/>
                        </a:rPr>
                        <a:t>Test &amp; safety procedures</a:t>
                      </a:r>
                      <a:endParaRPr b="1"/>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a:txBody>
                    <a:bodyPr/>
                    <a:lstStyle/>
                    <a:p>
                      <a:pPr marL="457200" lvl="0" indent="-342900" algn="l" rtl="0">
                        <a:spcBef>
                          <a:spcPts val="0"/>
                        </a:spcBef>
                        <a:spcAft>
                          <a:spcPts val="0"/>
                        </a:spcAft>
                        <a:buSzPts val="1800"/>
                        <a:buFont typeface="Nunito"/>
                        <a:buChar char="●"/>
                      </a:pPr>
                      <a:r>
                        <a:rPr lang="en" sz="1800">
                          <a:latin typeface="Nunito"/>
                          <a:ea typeface="Nunito"/>
                          <a:cs typeface="Nunito"/>
                          <a:sym typeface="Nunito"/>
                        </a:rPr>
                        <a:t>Risk Mitigation Strategy: TACO</a:t>
                      </a:r>
                      <a:endParaRPr sz="1800">
                        <a:latin typeface="Nunito"/>
                        <a:ea typeface="Nunito"/>
                        <a:cs typeface="Nunito"/>
                        <a:sym typeface="Nunito"/>
                      </a:endParaRPr>
                    </a:p>
                    <a:p>
                      <a:pPr marL="457200" lvl="0" indent="-342900" algn="l" rtl="0">
                        <a:spcBef>
                          <a:spcPts val="0"/>
                        </a:spcBef>
                        <a:spcAft>
                          <a:spcPts val="0"/>
                        </a:spcAft>
                        <a:buSzPts val="1800"/>
                        <a:buFont typeface="Nunito"/>
                        <a:buChar char="●"/>
                      </a:pPr>
                      <a:r>
                        <a:rPr lang="en" sz="1800">
                          <a:latin typeface="Nunito"/>
                          <a:ea typeface="Nunito"/>
                          <a:cs typeface="Nunito"/>
                          <a:sym typeface="Nunito"/>
                        </a:rPr>
                        <a:t>Test Procedure: Human-in-the-Loop (HITL) Flow</a:t>
                      </a:r>
                      <a:endParaRPr sz="1800">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aphicFrame>
        <p:nvGraphicFramePr>
          <p:cNvPr id="975" name="Google Shape;975;p85"/>
          <p:cNvGraphicFramePr/>
          <p:nvPr/>
        </p:nvGraphicFramePr>
        <p:xfrm>
          <a:off x="1976000" y="2908140"/>
          <a:ext cx="6992025" cy="1097220"/>
        </p:xfrm>
        <a:graphic>
          <a:graphicData uri="http://schemas.openxmlformats.org/drawingml/2006/table">
            <a:tbl>
              <a:tblPr>
                <a:noFill/>
                <a:tableStyleId>{729BDF9F-D1CB-4749-BC5B-06938FECBF3C}</a:tableStyleId>
              </a:tblPr>
              <a:tblGrid>
                <a:gridCol w="2330675">
                  <a:extLst>
                    <a:ext uri="{9D8B030D-6E8A-4147-A177-3AD203B41FA5}">
                      <a16:colId xmlns:a16="http://schemas.microsoft.com/office/drawing/2014/main" val="20000"/>
                    </a:ext>
                  </a:extLst>
                </a:gridCol>
                <a:gridCol w="2330675">
                  <a:extLst>
                    <a:ext uri="{9D8B030D-6E8A-4147-A177-3AD203B41FA5}">
                      <a16:colId xmlns:a16="http://schemas.microsoft.com/office/drawing/2014/main" val="20001"/>
                    </a:ext>
                  </a:extLst>
                </a:gridCol>
                <a:gridCol w="2330675">
                  <a:extLst>
                    <a:ext uri="{9D8B030D-6E8A-4147-A177-3AD203B41FA5}">
                      <a16:colId xmlns:a16="http://schemas.microsoft.com/office/drawing/2014/main" val="20002"/>
                    </a:ext>
                  </a:extLst>
                </a:gridCol>
              </a:tblGrid>
              <a:tr h="365725">
                <a:tc>
                  <a:txBody>
                    <a:bodyPr/>
                    <a:lstStyle/>
                    <a:p>
                      <a:pPr marL="0" lvl="0" indent="0" algn="ctr" rtl="0">
                        <a:spcBef>
                          <a:spcPts val="0"/>
                        </a:spcBef>
                        <a:spcAft>
                          <a:spcPts val="0"/>
                        </a:spcAft>
                        <a:buNone/>
                      </a:pPr>
                      <a:r>
                        <a:rPr lang="en" sz="1200" b="1">
                          <a:solidFill>
                            <a:srgbClr val="CC3311"/>
                          </a:solidFill>
                          <a:latin typeface="Nunito"/>
                          <a:ea typeface="Nunito"/>
                          <a:cs typeface="Nunito"/>
                          <a:sym typeface="Nunito"/>
                        </a:rPr>
                        <a:t>Virtual Reality </a:t>
                      </a:r>
                      <a:endParaRPr sz="1200" b="1">
                        <a:solidFill>
                          <a:srgbClr val="CC3311"/>
                        </a:solidFill>
                        <a:latin typeface="Nunito"/>
                        <a:ea typeface="Nunito"/>
                        <a:cs typeface="Nunito"/>
                        <a:sym typeface="Nuni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b="1">
                          <a:solidFill>
                            <a:srgbClr val="CC3311"/>
                          </a:solidFill>
                          <a:latin typeface="Nunito"/>
                          <a:ea typeface="Nunito"/>
                          <a:cs typeface="Nunito"/>
                          <a:sym typeface="Nunito"/>
                        </a:rPr>
                        <a:t>Hybrid Reality </a:t>
                      </a:r>
                      <a:endParaRPr sz="1200" b="1">
                        <a:solidFill>
                          <a:srgbClr val="CC3311"/>
                        </a:solidFill>
                        <a:latin typeface="Nunito"/>
                        <a:ea typeface="Nunito"/>
                        <a:cs typeface="Nunito"/>
                        <a:sym typeface="Nuni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b="1">
                          <a:solidFill>
                            <a:srgbClr val="CC3311"/>
                          </a:solidFill>
                          <a:latin typeface="Nunito"/>
                          <a:ea typeface="Nunito"/>
                          <a:cs typeface="Nunito"/>
                          <a:sym typeface="Nunito"/>
                        </a:rPr>
                        <a:t>Other</a:t>
                      </a:r>
                      <a:endParaRPr sz="1200" b="1">
                        <a:solidFill>
                          <a:srgbClr val="CC3311"/>
                        </a:solidFill>
                        <a:latin typeface="Nunito"/>
                        <a:ea typeface="Nunito"/>
                        <a:cs typeface="Nunito"/>
                        <a:sym typeface="Nuni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31475">
                <a:tc>
                  <a:txBody>
                    <a:bodyPr/>
                    <a:lstStyle/>
                    <a:p>
                      <a:pPr marL="457200" lvl="0" indent="-304800" algn="l" rtl="0">
                        <a:spcBef>
                          <a:spcPts val="0"/>
                        </a:spcBef>
                        <a:spcAft>
                          <a:spcPts val="0"/>
                        </a:spcAft>
                        <a:buSzPts val="1200"/>
                        <a:buFont typeface="Nunito"/>
                        <a:buChar char="●"/>
                      </a:pPr>
                      <a:r>
                        <a:rPr lang="en" sz="1200">
                          <a:latin typeface="Nunito"/>
                          <a:ea typeface="Nunito"/>
                          <a:cs typeface="Nunito"/>
                          <a:sym typeface="Nunito"/>
                        </a:rPr>
                        <a:t>Oculus</a:t>
                      </a:r>
                      <a:endParaRPr sz="1200">
                        <a:latin typeface="Nunito"/>
                        <a:ea typeface="Nunito"/>
                        <a:cs typeface="Nunito"/>
                        <a:sym typeface="Nunito"/>
                      </a:endParaRPr>
                    </a:p>
                    <a:p>
                      <a:pPr marL="457200" lvl="0" indent="-304800" algn="l" rtl="0">
                        <a:spcBef>
                          <a:spcPts val="0"/>
                        </a:spcBef>
                        <a:spcAft>
                          <a:spcPts val="0"/>
                        </a:spcAft>
                        <a:buSzPts val="1200"/>
                        <a:buFont typeface="Nunito"/>
                        <a:buChar char="●"/>
                      </a:pPr>
                      <a:r>
                        <a:rPr lang="en" sz="1200">
                          <a:latin typeface="Nunito"/>
                          <a:ea typeface="Nunito"/>
                          <a:cs typeface="Nunito"/>
                          <a:sym typeface="Nunito"/>
                        </a:rPr>
                        <a:t>PC </a:t>
                      </a:r>
                      <a:endParaRPr sz="1200">
                        <a:latin typeface="Nunito"/>
                        <a:ea typeface="Nunito"/>
                        <a:cs typeface="Nunito"/>
                        <a:sym typeface="Nunito"/>
                      </a:endParaRPr>
                    </a:p>
                    <a:p>
                      <a:pPr marL="457200" lvl="0" indent="-304800" algn="l" rtl="0">
                        <a:spcBef>
                          <a:spcPts val="0"/>
                        </a:spcBef>
                        <a:spcAft>
                          <a:spcPts val="0"/>
                        </a:spcAft>
                        <a:buSzPts val="1200"/>
                        <a:buFont typeface="Nunito"/>
                        <a:buChar char="●"/>
                      </a:pPr>
                      <a:r>
                        <a:rPr lang="en" sz="1200">
                          <a:latin typeface="Nunito"/>
                          <a:ea typeface="Nunito"/>
                          <a:cs typeface="Nunito"/>
                          <a:sym typeface="Nunito"/>
                        </a:rPr>
                        <a:t>VIVE Trackers</a:t>
                      </a:r>
                      <a:endParaRPr sz="1200">
                        <a:latin typeface="Nunito"/>
                        <a:ea typeface="Nunito"/>
                        <a:cs typeface="Nunito"/>
                        <a:sym typeface="Nuni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457200" lvl="0" indent="-304800" algn="l" rtl="0">
                        <a:spcBef>
                          <a:spcPts val="0"/>
                        </a:spcBef>
                        <a:spcAft>
                          <a:spcPts val="0"/>
                        </a:spcAft>
                        <a:buSzPts val="1200"/>
                        <a:buFont typeface="Nunito"/>
                        <a:buChar char="●"/>
                      </a:pPr>
                      <a:r>
                        <a:rPr lang="en" sz="1200">
                          <a:latin typeface="Nunito"/>
                          <a:ea typeface="Nunito"/>
                          <a:cs typeface="Nunito"/>
                          <a:sym typeface="Nunito"/>
                        </a:rPr>
                        <a:t>Tools, Button</a:t>
                      </a:r>
                      <a:endParaRPr sz="1200">
                        <a:latin typeface="Nunito"/>
                        <a:ea typeface="Nunito"/>
                        <a:cs typeface="Nunito"/>
                        <a:sym typeface="Nunito"/>
                      </a:endParaRPr>
                    </a:p>
                    <a:p>
                      <a:pPr marL="457200" lvl="0" indent="-304800" algn="l" rtl="0">
                        <a:spcBef>
                          <a:spcPts val="0"/>
                        </a:spcBef>
                        <a:spcAft>
                          <a:spcPts val="0"/>
                        </a:spcAft>
                        <a:buSzPts val="1200"/>
                        <a:buFont typeface="Nunito"/>
                        <a:buChar char="●"/>
                      </a:pPr>
                      <a:r>
                        <a:rPr lang="en" sz="1200">
                          <a:latin typeface="Nunito"/>
                          <a:ea typeface="Nunito"/>
                          <a:cs typeface="Nunito"/>
                          <a:sym typeface="Nunito"/>
                        </a:rPr>
                        <a:t>Bench</a:t>
                      </a:r>
                      <a:endParaRPr sz="1200">
                        <a:latin typeface="Nunito"/>
                        <a:ea typeface="Nunito"/>
                        <a:cs typeface="Nunito"/>
                        <a:sym typeface="Nunito"/>
                      </a:endParaRPr>
                    </a:p>
                    <a:p>
                      <a:pPr marL="457200" lvl="0" indent="-304800" algn="l" rtl="0">
                        <a:spcBef>
                          <a:spcPts val="0"/>
                        </a:spcBef>
                        <a:spcAft>
                          <a:spcPts val="0"/>
                        </a:spcAft>
                        <a:buSzPts val="1200"/>
                        <a:buFont typeface="Nunito"/>
                        <a:buChar char="●"/>
                      </a:pPr>
                      <a:r>
                        <a:rPr lang="en" sz="1200">
                          <a:latin typeface="Nunito"/>
                          <a:ea typeface="Nunito"/>
                          <a:cs typeface="Nunito"/>
                          <a:sym typeface="Nunito"/>
                        </a:rPr>
                        <a:t>Rocks</a:t>
                      </a:r>
                      <a:endParaRPr sz="1200">
                        <a:latin typeface="Nunito"/>
                        <a:ea typeface="Nunito"/>
                        <a:cs typeface="Nunito"/>
                        <a:sym typeface="Nuni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457200" lvl="0" indent="-304800" algn="l" rtl="0">
                        <a:spcBef>
                          <a:spcPts val="0"/>
                        </a:spcBef>
                        <a:spcAft>
                          <a:spcPts val="0"/>
                        </a:spcAft>
                        <a:buSzPts val="1200"/>
                        <a:buFont typeface="Nunito"/>
                        <a:buChar char="●"/>
                      </a:pPr>
                      <a:r>
                        <a:rPr lang="en" sz="1200">
                          <a:latin typeface="Nunito"/>
                          <a:ea typeface="Nunito"/>
                          <a:cs typeface="Nunito"/>
                          <a:sym typeface="Nunito"/>
                        </a:rPr>
                        <a:t>Sanitation Supplies</a:t>
                      </a:r>
                      <a:endParaRPr sz="1200">
                        <a:latin typeface="Nunito"/>
                        <a:ea typeface="Nunito"/>
                        <a:cs typeface="Nunito"/>
                        <a:sym typeface="Nunito"/>
                      </a:endParaRPr>
                    </a:p>
                    <a:p>
                      <a:pPr marL="457200" lvl="0" indent="-304800" algn="l" rtl="0">
                        <a:spcBef>
                          <a:spcPts val="0"/>
                        </a:spcBef>
                        <a:spcAft>
                          <a:spcPts val="0"/>
                        </a:spcAft>
                        <a:buSzPts val="1200"/>
                        <a:buFont typeface="Nunito"/>
                        <a:buChar char="●"/>
                      </a:pPr>
                      <a:r>
                        <a:rPr lang="en" sz="1200">
                          <a:latin typeface="Nunito"/>
                          <a:ea typeface="Nunito"/>
                          <a:cs typeface="Nunito"/>
                          <a:sym typeface="Nunito"/>
                        </a:rPr>
                        <a:t>Arm Constraint</a:t>
                      </a:r>
                      <a:endParaRPr sz="1200">
                        <a:latin typeface="Nunito"/>
                        <a:ea typeface="Nunito"/>
                        <a:cs typeface="Nunito"/>
                        <a:sym typeface="Nunito"/>
                      </a:endParaRPr>
                    </a:p>
                    <a:p>
                      <a:pPr marL="457200" lvl="0" indent="-304800" algn="l" rtl="0">
                        <a:spcBef>
                          <a:spcPts val="0"/>
                        </a:spcBef>
                        <a:spcAft>
                          <a:spcPts val="0"/>
                        </a:spcAft>
                        <a:buSzPts val="1200"/>
                        <a:buFont typeface="Nunito"/>
                        <a:buChar char="●"/>
                      </a:pPr>
                      <a:r>
                        <a:rPr lang="en" sz="1200">
                          <a:latin typeface="Nunito"/>
                          <a:ea typeface="Nunito"/>
                          <a:cs typeface="Nunito"/>
                          <a:sym typeface="Nunito"/>
                        </a:rPr>
                        <a:t>9’x10’ space (</a:t>
                      </a:r>
                      <a:r>
                        <a:rPr lang="en" sz="1200" b="1">
                          <a:latin typeface="Nunito"/>
                          <a:ea typeface="Nunito"/>
                          <a:cs typeface="Nunito"/>
                          <a:sym typeface="Nunito"/>
                        </a:rPr>
                        <a:t>TBD</a:t>
                      </a:r>
                      <a:r>
                        <a:rPr lang="en" sz="1200">
                          <a:latin typeface="Nunito"/>
                          <a:ea typeface="Nunito"/>
                          <a:cs typeface="Nunito"/>
                          <a:sym typeface="Nunito"/>
                        </a:rPr>
                        <a:t>)</a:t>
                      </a:r>
                      <a:endParaRPr sz="1200">
                        <a:latin typeface="Nunito"/>
                        <a:ea typeface="Nunito"/>
                        <a:cs typeface="Nunito"/>
                        <a:sym typeface="Nuni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976" name="Google Shape;976;p85" descr="Timeline background shape"/>
          <p:cNvSpPr/>
          <p:nvPr/>
        </p:nvSpPr>
        <p:spPr>
          <a:xfrm>
            <a:off x="3468851" y="4868575"/>
            <a:ext cx="12054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VI: Budget</a:t>
            </a:r>
            <a:endParaRPr sz="900" i="0" u="none" strike="noStrike" cap="none">
              <a:solidFill>
                <a:schemeClr val="dk1"/>
              </a:solidFill>
              <a:latin typeface="Nunito"/>
              <a:ea typeface="Nunito"/>
              <a:cs typeface="Nunito"/>
              <a:sym typeface="Nunito"/>
            </a:endParaRPr>
          </a:p>
        </p:txBody>
      </p:sp>
      <p:sp>
        <p:nvSpPr>
          <p:cNvPr id="977" name="Google Shape;977;p85" descr="Timeline background shape"/>
          <p:cNvSpPr/>
          <p:nvPr/>
        </p:nvSpPr>
        <p:spPr>
          <a:xfrm>
            <a:off x="2206275" y="4868575"/>
            <a:ext cx="14655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V: Test Readiness</a:t>
            </a:r>
            <a:endParaRPr sz="900" i="0" u="none" strike="noStrike" cap="none">
              <a:solidFill>
                <a:schemeClr val="lt1"/>
              </a:solidFill>
              <a:latin typeface="Nunito"/>
              <a:ea typeface="Nunito"/>
              <a:cs typeface="Nunito"/>
              <a:sym typeface="Nunito"/>
            </a:endParaRPr>
          </a:p>
        </p:txBody>
      </p:sp>
      <p:sp>
        <p:nvSpPr>
          <p:cNvPr id="978" name="Google Shape;978;p85" descr="Timeline background shape"/>
          <p:cNvSpPr/>
          <p:nvPr/>
        </p:nvSpPr>
        <p:spPr>
          <a:xfrm>
            <a:off x="1024139" y="4868575"/>
            <a:ext cx="13323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IV: Schedule</a:t>
            </a:r>
            <a:endParaRPr sz="900" i="0" u="none" strike="noStrike" cap="none">
              <a:solidFill>
                <a:schemeClr val="lt1"/>
              </a:solidFill>
              <a:latin typeface="Nunito"/>
              <a:ea typeface="Nunito"/>
              <a:cs typeface="Nunito"/>
              <a:sym typeface="Nunito"/>
            </a:endParaRPr>
          </a:p>
        </p:txBody>
      </p:sp>
      <p:sp>
        <p:nvSpPr>
          <p:cNvPr id="979" name="Google Shape;979;p85" descr="Timeline background shape"/>
          <p:cNvSpPr/>
          <p:nvPr/>
        </p:nvSpPr>
        <p:spPr>
          <a:xfrm>
            <a:off x="0" y="4868563"/>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 Overview</a:t>
            </a:r>
            <a:endParaRPr sz="900" i="0" u="none" strike="noStrike" cap="none">
              <a:solidFill>
                <a:schemeClr val="lt1"/>
              </a:solidFill>
              <a:latin typeface="Nunito"/>
              <a:ea typeface="Nunito"/>
              <a:cs typeface="Nunito"/>
              <a:sym typeface="Nunito"/>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984" name="Google Shape;984;p8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Full System Test</a:t>
            </a:r>
            <a:endParaRPr/>
          </a:p>
        </p:txBody>
      </p:sp>
      <p:sp>
        <p:nvSpPr>
          <p:cNvPr id="985" name="Google Shape;985;p8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45</a:t>
            </a:fld>
            <a:endParaRPr/>
          </a:p>
        </p:txBody>
      </p:sp>
      <p:sp>
        <p:nvSpPr>
          <p:cNvPr id="986" name="Google Shape;986;p86"/>
          <p:cNvSpPr txBox="1">
            <a:spLocks noGrp="1"/>
          </p:cNvSpPr>
          <p:nvPr>
            <p:ph type="title"/>
          </p:nvPr>
        </p:nvSpPr>
        <p:spPr>
          <a:xfrm>
            <a:off x="624450" y="794225"/>
            <a:ext cx="41079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a:t>DRIVING REQUIREMENTS</a:t>
            </a:r>
            <a:endParaRPr sz="1620"/>
          </a:p>
        </p:txBody>
      </p:sp>
      <p:pic>
        <p:nvPicPr>
          <p:cNvPr id="987" name="Google Shape;987;p8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988" name="Google Shape;988;p8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graphicFrame>
        <p:nvGraphicFramePr>
          <p:cNvPr id="989" name="Google Shape;989;p86"/>
          <p:cNvGraphicFramePr/>
          <p:nvPr/>
        </p:nvGraphicFramePr>
        <p:xfrm>
          <a:off x="988450" y="1175970"/>
          <a:ext cx="7167075" cy="3534365"/>
        </p:xfrm>
        <a:graphic>
          <a:graphicData uri="http://schemas.openxmlformats.org/drawingml/2006/table">
            <a:tbl>
              <a:tblPr>
                <a:noFill/>
                <a:tableStyleId>{729BDF9F-D1CB-4749-BC5B-06938FECBF3C}</a:tableStyleId>
              </a:tblPr>
              <a:tblGrid>
                <a:gridCol w="760250">
                  <a:extLst>
                    <a:ext uri="{9D8B030D-6E8A-4147-A177-3AD203B41FA5}">
                      <a16:colId xmlns:a16="http://schemas.microsoft.com/office/drawing/2014/main" val="20000"/>
                    </a:ext>
                  </a:extLst>
                </a:gridCol>
                <a:gridCol w="6406825">
                  <a:extLst>
                    <a:ext uri="{9D8B030D-6E8A-4147-A177-3AD203B41FA5}">
                      <a16:colId xmlns:a16="http://schemas.microsoft.com/office/drawing/2014/main" val="20001"/>
                    </a:ext>
                  </a:extLst>
                </a:gridCol>
              </a:tblGrid>
              <a:tr h="404950">
                <a:tc>
                  <a:txBody>
                    <a:bodyPr/>
                    <a:lstStyle/>
                    <a:p>
                      <a:pPr marL="0" lvl="0" indent="0" algn="l" rtl="0">
                        <a:spcBef>
                          <a:spcPts val="0"/>
                        </a:spcBef>
                        <a:spcAft>
                          <a:spcPts val="0"/>
                        </a:spcAft>
                        <a:buNone/>
                      </a:pPr>
                      <a:r>
                        <a:rPr lang="en" sz="1500" b="1">
                          <a:latin typeface="Nunito"/>
                          <a:ea typeface="Nunito"/>
                          <a:cs typeface="Nunito"/>
                          <a:sym typeface="Nunito"/>
                        </a:rPr>
                        <a:t>DR #</a:t>
                      </a:r>
                      <a:endParaRPr sz="1500" b="1">
                        <a:latin typeface="Nunito"/>
                        <a:ea typeface="Nunito"/>
                        <a:cs typeface="Nunito"/>
                        <a:sym typeface="Nuni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 sz="1500" b="1">
                          <a:latin typeface="Nunito"/>
                          <a:ea typeface="Nunito"/>
                          <a:cs typeface="Nunito"/>
                          <a:sym typeface="Nunito"/>
                        </a:rPr>
                        <a:t>Requirement</a:t>
                      </a:r>
                      <a:endParaRPr sz="1500" b="1">
                        <a:latin typeface="Nunito"/>
                        <a:ea typeface="Nunito"/>
                        <a:cs typeface="Nunito"/>
                        <a:sym typeface="Nuni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404950">
                <a:tc>
                  <a:txBody>
                    <a:bodyPr/>
                    <a:lstStyle/>
                    <a:p>
                      <a:pPr marL="0" lvl="0" indent="0" algn="ctr" rtl="0">
                        <a:spcBef>
                          <a:spcPts val="0"/>
                        </a:spcBef>
                        <a:spcAft>
                          <a:spcPts val="0"/>
                        </a:spcAft>
                        <a:buNone/>
                      </a:pPr>
                      <a:r>
                        <a:rPr lang="en" sz="1300" b="1">
                          <a:latin typeface="Nunito"/>
                          <a:ea typeface="Nunito"/>
                          <a:cs typeface="Nunito"/>
                          <a:sym typeface="Nunito"/>
                        </a:rPr>
                        <a:t>1.1</a:t>
                      </a:r>
                      <a:endParaRPr sz="1300" b="1">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300">
                          <a:solidFill>
                            <a:schemeClr val="dk1"/>
                          </a:solidFill>
                          <a:latin typeface="Nunito"/>
                          <a:ea typeface="Nunito"/>
                          <a:cs typeface="Nunito"/>
                          <a:sym typeface="Nunito"/>
                        </a:rPr>
                        <a:t>Shall incorporate accurate location characteristics that resemble the south polar region of the lunar surface</a:t>
                      </a:r>
                      <a:endParaRPr sz="1300">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04950">
                <a:tc>
                  <a:txBody>
                    <a:bodyPr/>
                    <a:lstStyle/>
                    <a:p>
                      <a:pPr marL="0" lvl="0" indent="0" algn="ctr" rtl="0">
                        <a:spcBef>
                          <a:spcPts val="0"/>
                        </a:spcBef>
                        <a:spcAft>
                          <a:spcPts val="0"/>
                        </a:spcAft>
                        <a:buNone/>
                      </a:pPr>
                      <a:r>
                        <a:rPr lang="en" sz="1300" b="1">
                          <a:latin typeface="Nunito"/>
                          <a:ea typeface="Nunito"/>
                          <a:cs typeface="Nunito"/>
                          <a:sym typeface="Nunito"/>
                        </a:rPr>
                        <a:t>2.1.1</a:t>
                      </a:r>
                      <a:endParaRPr sz="1300" b="1">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300">
                          <a:solidFill>
                            <a:schemeClr val="dk1"/>
                          </a:solidFill>
                          <a:latin typeface="Nunito"/>
                          <a:ea typeface="Nunito"/>
                          <a:cs typeface="Nunito"/>
                          <a:sym typeface="Nunito"/>
                        </a:rPr>
                        <a:t>Physical training object(s)/equipment shall be user compatible</a:t>
                      </a:r>
                      <a:endParaRPr sz="1300">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56725">
                <a:tc>
                  <a:txBody>
                    <a:bodyPr/>
                    <a:lstStyle/>
                    <a:p>
                      <a:pPr marL="0" lvl="0" indent="0" algn="ctr" rtl="0">
                        <a:spcBef>
                          <a:spcPts val="0"/>
                        </a:spcBef>
                        <a:spcAft>
                          <a:spcPts val="0"/>
                        </a:spcAft>
                        <a:buNone/>
                      </a:pPr>
                      <a:r>
                        <a:rPr lang="en" sz="1300" b="1">
                          <a:latin typeface="Nunito"/>
                          <a:ea typeface="Nunito"/>
                          <a:cs typeface="Nunito"/>
                          <a:sym typeface="Nunito"/>
                        </a:rPr>
                        <a:t>2.2.1.1</a:t>
                      </a:r>
                      <a:endParaRPr sz="1300" b="1">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300">
                          <a:solidFill>
                            <a:schemeClr val="dk1"/>
                          </a:solidFill>
                          <a:latin typeface="Nunito"/>
                          <a:ea typeface="Nunito"/>
                          <a:cs typeface="Nunito"/>
                          <a:sym typeface="Nunito"/>
                        </a:rPr>
                        <a:t>User motion sensor(s) shall not inhibit user mobility</a:t>
                      </a:r>
                      <a:endParaRPr sz="1300">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56725">
                <a:tc>
                  <a:txBody>
                    <a:bodyPr/>
                    <a:lstStyle/>
                    <a:p>
                      <a:pPr marL="0" lvl="0" indent="0" algn="ctr" rtl="0">
                        <a:spcBef>
                          <a:spcPts val="0"/>
                        </a:spcBef>
                        <a:spcAft>
                          <a:spcPts val="0"/>
                        </a:spcAft>
                        <a:buNone/>
                      </a:pPr>
                      <a:r>
                        <a:rPr lang="en" sz="1300" b="1">
                          <a:latin typeface="Nunito"/>
                          <a:ea typeface="Nunito"/>
                          <a:cs typeface="Nunito"/>
                          <a:sym typeface="Nunito"/>
                        </a:rPr>
                        <a:t>2.2.2.2</a:t>
                      </a:r>
                      <a:endParaRPr sz="1300" b="1">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300">
                          <a:solidFill>
                            <a:schemeClr val="dk1"/>
                          </a:solidFill>
                          <a:latin typeface="Nunito"/>
                          <a:ea typeface="Nunito"/>
                          <a:cs typeface="Nunito"/>
                          <a:sym typeface="Nunito"/>
                        </a:rPr>
                        <a:t>Object motion sensor(s) shall not inhibit object handling</a:t>
                      </a:r>
                      <a:endParaRPr sz="1300">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456725">
                <a:tc>
                  <a:txBody>
                    <a:bodyPr/>
                    <a:lstStyle/>
                    <a:p>
                      <a:pPr marL="0" lvl="0" indent="0" algn="ctr" rtl="0">
                        <a:spcBef>
                          <a:spcPts val="0"/>
                        </a:spcBef>
                        <a:spcAft>
                          <a:spcPts val="0"/>
                        </a:spcAft>
                        <a:buNone/>
                      </a:pPr>
                      <a:r>
                        <a:rPr lang="en" sz="1300" b="1">
                          <a:latin typeface="Nunito"/>
                          <a:ea typeface="Nunito"/>
                          <a:cs typeface="Nunito"/>
                          <a:sym typeface="Nunito"/>
                        </a:rPr>
                        <a:t>5.1</a:t>
                      </a:r>
                      <a:endParaRPr sz="1300" b="1">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300">
                          <a:solidFill>
                            <a:schemeClr val="dk1"/>
                          </a:solidFill>
                          <a:latin typeface="Nunito"/>
                          <a:ea typeface="Nunito"/>
                          <a:cs typeface="Nunito"/>
                          <a:sym typeface="Nunito"/>
                        </a:rPr>
                        <a:t>Shall implement proper methods to avoid causing simulation sickness in user</a:t>
                      </a:r>
                      <a:endParaRPr sz="1300">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456725">
                <a:tc>
                  <a:txBody>
                    <a:bodyPr/>
                    <a:lstStyle/>
                    <a:p>
                      <a:pPr marL="0" lvl="0" indent="0" algn="ctr" rtl="0">
                        <a:spcBef>
                          <a:spcPts val="0"/>
                        </a:spcBef>
                        <a:spcAft>
                          <a:spcPts val="0"/>
                        </a:spcAft>
                        <a:buNone/>
                      </a:pPr>
                      <a:r>
                        <a:rPr lang="en" sz="1300" b="1">
                          <a:latin typeface="Nunito"/>
                          <a:ea typeface="Nunito"/>
                          <a:cs typeface="Nunito"/>
                          <a:sym typeface="Nunito"/>
                        </a:rPr>
                        <a:t>5.3.1</a:t>
                      </a:r>
                      <a:endParaRPr sz="1300" b="1">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300">
                          <a:solidFill>
                            <a:schemeClr val="dk1"/>
                          </a:solidFill>
                          <a:latin typeface="Nunito"/>
                          <a:ea typeface="Nunito"/>
                          <a:cs typeface="Nunito"/>
                          <a:sym typeface="Nunito"/>
                        </a:rPr>
                        <a:t>Shall maintain two-way communication with the user throughout the entire simulation</a:t>
                      </a:r>
                      <a:endParaRPr sz="1300">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456725">
                <a:tc>
                  <a:txBody>
                    <a:bodyPr/>
                    <a:lstStyle/>
                    <a:p>
                      <a:pPr marL="0" lvl="0" indent="0" algn="ctr" rtl="0">
                        <a:spcBef>
                          <a:spcPts val="0"/>
                        </a:spcBef>
                        <a:spcAft>
                          <a:spcPts val="0"/>
                        </a:spcAft>
                        <a:buClr>
                          <a:schemeClr val="dk1"/>
                        </a:buClr>
                        <a:buSzPts val="1100"/>
                        <a:buFont typeface="Arial"/>
                        <a:buNone/>
                      </a:pPr>
                      <a:r>
                        <a:rPr lang="en" sz="1300" b="1">
                          <a:solidFill>
                            <a:schemeClr val="dk1"/>
                          </a:solidFill>
                          <a:latin typeface="Nunito"/>
                          <a:ea typeface="Nunito"/>
                          <a:cs typeface="Nunito"/>
                          <a:sym typeface="Nunito"/>
                        </a:rPr>
                        <a:t>6.1.1</a:t>
                      </a:r>
                      <a:endParaRPr sz="1300" b="1">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300">
                          <a:solidFill>
                            <a:schemeClr val="dk1"/>
                          </a:solidFill>
                          <a:latin typeface="Nunito"/>
                          <a:ea typeface="Nunito"/>
                          <a:cs typeface="Nunito"/>
                          <a:sym typeface="Nunito"/>
                        </a:rPr>
                        <a:t>All hybrid reality equipment/objects shall fit within the physical training environment</a:t>
                      </a:r>
                      <a:endParaRPr sz="1300">
                        <a:solidFill>
                          <a:schemeClr val="dk1"/>
                        </a:solidFill>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bl>
          </a:graphicData>
        </a:graphic>
      </p:graphicFrame>
      <p:pic>
        <p:nvPicPr>
          <p:cNvPr id="990" name="Google Shape;990;p86">
            <a:hlinkClick r:id="rId5" action="ppaction://hlinksldjump"/>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sp>
        <p:nvSpPr>
          <p:cNvPr id="991" name="Google Shape;991;p86" descr="Timeline background shape"/>
          <p:cNvSpPr/>
          <p:nvPr/>
        </p:nvSpPr>
        <p:spPr>
          <a:xfrm>
            <a:off x="3468851" y="4868575"/>
            <a:ext cx="12054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VI: Budget</a:t>
            </a:r>
            <a:endParaRPr sz="900" i="0" u="none" strike="noStrike" cap="none">
              <a:solidFill>
                <a:schemeClr val="dk1"/>
              </a:solidFill>
              <a:latin typeface="Nunito"/>
              <a:ea typeface="Nunito"/>
              <a:cs typeface="Nunito"/>
              <a:sym typeface="Nunito"/>
            </a:endParaRPr>
          </a:p>
        </p:txBody>
      </p:sp>
      <p:sp>
        <p:nvSpPr>
          <p:cNvPr id="992" name="Google Shape;992;p86" descr="Timeline background shape"/>
          <p:cNvSpPr/>
          <p:nvPr/>
        </p:nvSpPr>
        <p:spPr>
          <a:xfrm>
            <a:off x="2206275" y="4868575"/>
            <a:ext cx="14655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V: Test Readiness</a:t>
            </a:r>
            <a:endParaRPr sz="900" i="0" u="none" strike="noStrike" cap="none">
              <a:solidFill>
                <a:schemeClr val="lt1"/>
              </a:solidFill>
              <a:latin typeface="Nunito"/>
              <a:ea typeface="Nunito"/>
              <a:cs typeface="Nunito"/>
              <a:sym typeface="Nunito"/>
            </a:endParaRPr>
          </a:p>
        </p:txBody>
      </p:sp>
      <p:sp>
        <p:nvSpPr>
          <p:cNvPr id="993" name="Google Shape;993;p86" descr="Timeline background shape"/>
          <p:cNvSpPr/>
          <p:nvPr/>
        </p:nvSpPr>
        <p:spPr>
          <a:xfrm>
            <a:off x="1024139" y="4868575"/>
            <a:ext cx="13323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IV: Schedule</a:t>
            </a:r>
            <a:endParaRPr sz="900" i="0" u="none" strike="noStrike" cap="none">
              <a:solidFill>
                <a:schemeClr val="lt1"/>
              </a:solidFill>
              <a:latin typeface="Nunito"/>
              <a:ea typeface="Nunito"/>
              <a:cs typeface="Nunito"/>
              <a:sym typeface="Nunito"/>
            </a:endParaRPr>
          </a:p>
        </p:txBody>
      </p:sp>
      <p:sp>
        <p:nvSpPr>
          <p:cNvPr id="994" name="Google Shape;994;p86" descr="Timeline background shape"/>
          <p:cNvSpPr/>
          <p:nvPr/>
        </p:nvSpPr>
        <p:spPr>
          <a:xfrm>
            <a:off x="0" y="4868563"/>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 Overview</a:t>
            </a:r>
            <a:endParaRPr sz="900" i="0" u="none" strike="noStrike" cap="none">
              <a:solidFill>
                <a:schemeClr val="lt1"/>
              </a:solidFill>
              <a:latin typeface="Nunito"/>
              <a:ea typeface="Nunito"/>
              <a:cs typeface="Nunito"/>
              <a:sym typeface="Nunito"/>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pic>
        <p:nvPicPr>
          <p:cNvPr id="999" name="Google Shape;999;p8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5"/>
            <a:ext cx="2890300" cy="5143450"/>
          </a:xfrm>
          <a:prstGeom prst="rect">
            <a:avLst/>
          </a:prstGeom>
          <a:noFill/>
          <a:ln>
            <a:noFill/>
          </a:ln>
        </p:spPr>
      </p:pic>
      <p:sp>
        <p:nvSpPr>
          <p:cNvPr id="1000" name="Google Shape;1000;p87"/>
          <p:cNvSpPr txBox="1">
            <a:spLocks noGrp="1"/>
          </p:cNvSpPr>
          <p:nvPr>
            <p:ph type="ctrTitle"/>
          </p:nvPr>
        </p:nvSpPr>
        <p:spPr>
          <a:xfrm>
            <a:off x="3294325" y="120975"/>
            <a:ext cx="5178000" cy="6870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SzPct val="37500"/>
              <a:buNone/>
            </a:pPr>
            <a:r>
              <a:rPr lang="en" sz="2640">
                <a:latin typeface="Nunito"/>
                <a:ea typeface="Nunito"/>
                <a:cs typeface="Nunito"/>
                <a:sym typeface="Nunito"/>
              </a:rPr>
              <a:t>Human-in-the-Loop Testing (HITL)</a:t>
            </a:r>
            <a:endParaRPr sz="2640">
              <a:latin typeface="Nunito"/>
              <a:ea typeface="Nunito"/>
              <a:cs typeface="Nunito"/>
              <a:sym typeface="Nunito"/>
            </a:endParaRPr>
          </a:p>
        </p:txBody>
      </p:sp>
      <p:sp>
        <p:nvSpPr>
          <p:cNvPr id="1001" name="Google Shape;1001;p87"/>
          <p:cNvSpPr/>
          <p:nvPr/>
        </p:nvSpPr>
        <p:spPr>
          <a:xfrm>
            <a:off x="124325" y="3906350"/>
            <a:ext cx="2564100" cy="687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i="1">
                <a:latin typeface="Nunito"/>
                <a:ea typeface="Nunito"/>
                <a:cs typeface="Nunito"/>
                <a:sym typeface="Nunito"/>
              </a:rPr>
              <a:t>Spacesuits are tight fits even for the humans they are designed for</a:t>
            </a:r>
            <a:endParaRPr i="1">
              <a:latin typeface="Nunito"/>
              <a:ea typeface="Nunito"/>
              <a:cs typeface="Nunito"/>
              <a:sym typeface="Nunito"/>
            </a:endParaRPr>
          </a:p>
        </p:txBody>
      </p:sp>
      <p:sp>
        <p:nvSpPr>
          <p:cNvPr id="1002" name="Google Shape;1002;p87"/>
          <p:cNvSpPr/>
          <p:nvPr/>
        </p:nvSpPr>
        <p:spPr>
          <a:xfrm>
            <a:off x="3030150" y="792500"/>
            <a:ext cx="5858400" cy="1968000"/>
          </a:xfrm>
          <a:prstGeom prst="roundRect">
            <a:avLst>
              <a:gd name="adj" fmla="val 16667"/>
            </a:avLst>
          </a:prstGeom>
          <a:solidFill>
            <a:srgbClr val="57BB8A"/>
          </a:solidFill>
          <a:ln w="28575" cap="flat" cmpd="sng">
            <a:solidFill>
              <a:srgbClr val="57BB8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i="1">
                <a:latin typeface="Nunito"/>
                <a:ea typeface="Nunito"/>
                <a:cs typeface="Nunito"/>
                <a:sym typeface="Nunito"/>
              </a:rPr>
              <a:t>What is it?</a:t>
            </a:r>
            <a:endParaRPr sz="1700" b="1" i="1">
              <a:latin typeface="Nunito"/>
              <a:ea typeface="Nunito"/>
              <a:cs typeface="Nunito"/>
              <a:sym typeface="Nunito"/>
            </a:endParaRPr>
          </a:p>
          <a:p>
            <a:pPr marL="457200" lvl="0" indent="-317500" algn="l" rtl="0">
              <a:lnSpc>
                <a:spcPct val="115000"/>
              </a:lnSpc>
              <a:spcBef>
                <a:spcPts val="1000"/>
              </a:spcBef>
              <a:spcAft>
                <a:spcPts val="0"/>
              </a:spcAft>
              <a:buSzPts val="1400"/>
              <a:buFont typeface="Nunito"/>
              <a:buChar char="●"/>
            </a:pPr>
            <a:r>
              <a:rPr lang="en" b="1">
                <a:solidFill>
                  <a:schemeClr val="dk1"/>
                </a:solidFill>
                <a:latin typeface="Nunito"/>
                <a:ea typeface="Nunito"/>
                <a:cs typeface="Nunito"/>
                <a:sym typeface="Nunito"/>
              </a:rPr>
              <a:t>Fundamental Human Factors Analysis</a:t>
            </a:r>
            <a:endParaRPr>
              <a:latin typeface="Nunito"/>
              <a:ea typeface="Nunito"/>
              <a:cs typeface="Nunito"/>
              <a:sym typeface="Nunito"/>
            </a:endParaRPr>
          </a:p>
          <a:p>
            <a:pPr marL="457200" lvl="0" indent="-317500" algn="l" rtl="0">
              <a:lnSpc>
                <a:spcPct val="115000"/>
              </a:lnSpc>
              <a:spcBef>
                <a:spcPts val="0"/>
              </a:spcBef>
              <a:spcAft>
                <a:spcPts val="0"/>
              </a:spcAft>
              <a:buSzPts val="1400"/>
              <a:buFont typeface="Nunito"/>
              <a:buChar char="●"/>
            </a:pPr>
            <a:r>
              <a:rPr lang="en">
                <a:latin typeface="Nunito"/>
                <a:ea typeface="Nunito"/>
                <a:cs typeface="Nunito"/>
                <a:sym typeface="Nunito"/>
              </a:rPr>
              <a:t>Human evaluation of design through testing</a:t>
            </a:r>
            <a:endParaRPr>
              <a:latin typeface="Nunito"/>
              <a:ea typeface="Nunito"/>
              <a:cs typeface="Nunito"/>
              <a:sym typeface="Nunito"/>
            </a:endParaRPr>
          </a:p>
          <a:p>
            <a:pPr marL="914400" lvl="1" indent="-317500" algn="l" rtl="0">
              <a:lnSpc>
                <a:spcPct val="115000"/>
              </a:lnSpc>
              <a:spcBef>
                <a:spcPts val="0"/>
              </a:spcBef>
              <a:spcAft>
                <a:spcPts val="0"/>
              </a:spcAft>
              <a:buSzPts val="1400"/>
              <a:buFont typeface="Nunito"/>
              <a:buChar char="○"/>
            </a:pPr>
            <a:r>
              <a:rPr lang="en">
                <a:latin typeface="Nunito"/>
                <a:ea typeface="Nunito"/>
                <a:cs typeface="Nunito"/>
                <a:sym typeface="Nunito"/>
              </a:rPr>
              <a:t>Helps engineers see what they might have overlooked</a:t>
            </a:r>
            <a:endParaRPr>
              <a:latin typeface="Nunito"/>
              <a:ea typeface="Nunito"/>
              <a:cs typeface="Nunito"/>
              <a:sym typeface="Nunito"/>
            </a:endParaRPr>
          </a:p>
          <a:p>
            <a:pPr marL="914400" lvl="1" indent="-317500" algn="l" rtl="0">
              <a:lnSpc>
                <a:spcPct val="115000"/>
              </a:lnSpc>
              <a:spcBef>
                <a:spcPts val="0"/>
              </a:spcBef>
              <a:spcAft>
                <a:spcPts val="0"/>
              </a:spcAft>
              <a:buSzPts val="1400"/>
              <a:buFont typeface="Nunito"/>
              <a:buChar char="○"/>
            </a:pPr>
            <a:r>
              <a:rPr lang="en">
                <a:latin typeface="Nunito"/>
                <a:ea typeface="Nunito"/>
                <a:cs typeface="Nunito"/>
                <a:sym typeface="Nunito"/>
              </a:rPr>
              <a:t>Helps engineers improve efficiency, effectiveness of desired purpose of device</a:t>
            </a:r>
            <a:endParaRPr b="1">
              <a:latin typeface="Nunito"/>
              <a:ea typeface="Nunito"/>
              <a:cs typeface="Nunito"/>
              <a:sym typeface="Nunito"/>
            </a:endParaRPr>
          </a:p>
        </p:txBody>
      </p:sp>
      <p:sp>
        <p:nvSpPr>
          <p:cNvPr id="1003" name="Google Shape;1003;p87"/>
          <p:cNvSpPr/>
          <p:nvPr/>
        </p:nvSpPr>
        <p:spPr>
          <a:xfrm>
            <a:off x="3030150" y="2902850"/>
            <a:ext cx="5858400" cy="1779300"/>
          </a:xfrm>
          <a:prstGeom prst="roundRect">
            <a:avLst>
              <a:gd name="adj" fmla="val 16667"/>
            </a:avLst>
          </a:prstGeom>
          <a:solidFill>
            <a:srgbClr val="33BBEE"/>
          </a:solidFill>
          <a:ln w="28575" cap="flat" cmpd="sng">
            <a:solidFill>
              <a:srgbClr val="33BBE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i="1">
                <a:latin typeface="Nunito"/>
                <a:ea typeface="Nunito"/>
                <a:cs typeface="Nunito"/>
                <a:sym typeface="Nunito"/>
              </a:rPr>
              <a:t>Why is it needed?</a:t>
            </a:r>
            <a:endParaRPr sz="1800" b="1" i="1">
              <a:latin typeface="Nunito"/>
              <a:ea typeface="Nunito"/>
              <a:cs typeface="Nunito"/>
              <a:sym typeface="Nunito"/>
            </a:endParaRPr>
          </a:p>
          <a:p>
            <a:pPr marL="457200" lvl="0" indent="-323850" algn="l" rtl="0">
              <a:spcBef>
                <a:spcPts val="1000"/>
              </a:spcBef>
              <a:spcAft>
                <a:spcPts val="0"/>
              </a:spcAft>
              <a:buSzPts val="1500"/>
              <a:buFont typeface="Nunito"/>
              <a:buChar char="●"/>
            </a:pPr>
            <a:r>
              <a:rPr lang="en" sz="1500">
                <a:latin typeface="Nunito"/>
                <a:ea typeface="Nunito"/>
                <a:cs typeface="Nunito"/>
                <a:sym typeface="Nunito"/>
              </a:rPr>
              <a:t>Most effective way to verify + validate our requirements</a:t>
            </a:r>
            <a:endParaRPr sz="1500">
              <a:latin typeface="Nunito"/>
              <a:ea typeface="Nunito"/>
              <a:cs typeface="Nunito"/>
              <a:sym typeface="Nunito"/>
            </a:endParaRPr>
          </a:p>
          <a:p>
            <a:pPr marL="457200" lvl="0" indent="-323850" algn="l" rtl="0">
              <a:spcBef>
                <a:spcPts val="1000"/>
              </a:spcBef>
              <a:spcAft>
                <a:spcPts val="1000"/>
              </a:spcAft>
              <a:buClr>
                <a:schemeClr val="dk1"/>
              </a:buClr>
              <a:buSzPts val="1500"/>
              <a:buFont typeface="Nunito"/>
              <a:buChar char="●"/>
            </a:pPr>
            <a:r>
              <a:rPr lang="en" sz="1500">
                <a:solidFill>
                  <a:schemeClr val="dk1"/>
                </a:solidFill>
                <a:latin typeface="Nunito"/>
                <a:ea typeface="Nunito"/>
                <a:cs typeface="Nunito"/>
                <a:sym typeface="Nunito"/>
              </a:rPr>
              <a:t>Required in industry for human-centric devices to ensure user safety, comfort, accomodation, and useability</a:t>
            </a:r>
            <a:endParaRPr sz="1500">
              <a:latin typeface="Nunito"/>
              <a:ea typeface="Nunito"/>
              <a:cs typeface="Nunito"/>
              <a:sym typeface="Nunito"/>
            </a:endParaRPr>
          </a:p>
        </p:txBody>
      </p:sp>
      <p:sp>
        <p:nvSpPr>
          <p:cNvPr id="1004" name="Google Shape;1004;p8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46</a:t>
            </a:fld>
            <a:endParaRPr/>
          </a:p>
        </p:txBody>
      </p:sp>
      <p:pic>
        <p:nvPicPr>
          <p:cNvPr id="1005" name="Google Shape;1005;p8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1006" name="Google Shape;1006;p8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pic>
        <p:nvPicPr>
          <p:cNvPr id="1007" name="Google Shape;1007;p87">
            <a:hlinkClick r:id="rId6" action="ppaction://hlinksldjump"/>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sp>
        <p:nvSpPr>
          <p:cNvPr id="1008" name="Google Shape;1008;p87" descr="Timeline background shape"/>
          <p:cNvSpPr/>
          <p:nvPr/>
        </p:nvSpPr>
        <p:spPr>
          <a:xfrm>
            <a:off x="3468851" y="4868575"/>
            <a:ext cx="12054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VI: Budget</a:t>
            </a:r>
            <a:endParaRPr sz="900" i="0" u="none" strike="noStrike" cap="none">
              <a:solidFill>
                <a:schemeClr val="dk1"/>
              </a:solidFill>
              <a:latin typeface="Nunito"/>
              <a:ea typeface="Nunito"/>
              <a:cs typeface="Nunito"/>
              <a:sym typeface="Nunito"/>
            </a:endParaRPr>
          </a:p>
        </p:txBody>
      </p:sp>
      <p:sp>
        <p:nvSpPr>
          <p:cNvPr id="1009" name="Google Shape;1009;p87" descr="Timeline background shape"/>
          <p:cNvSpPr/>
          <p:nvPr/>
        </p:nvSpPr>
        <p:spPr>
          <a:xfrm>
            <a:off x="2206275" y="4868575"/>
            <a:ext cx="14655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V: Test Readiness</a:t>
            </a:r>
            <a:endParaRPr sz="900" i="0" u="none" strike="noStrike" cap="none">
              <a:solidFill>
                <a:schemeClr val="lt1"/>
              </a:solidFill>
              <a:latin typeface="Nunito"/>
              <a:ea typeface="Nunito"/>
              <a:cs typeface="Nunito"/>
              <a:sym typeface="Nunito"/>
            </a:endParaRPr>
          </a:p>
        </p:txBody>
      </p:sp>
      <p:sp>
        <p:nvSpPr>
          <p:cNvPr id="1010" name="Google Shape;1010;p87" descr="Timeline background shape"/>
          <p:cNvSpPr/>
          <p:nvPr/>
        </p:nvSpPr>
        <p:spPr>
          <a:xfrm>
            <a:off x="1024139" y="4868575"/>
            <a:ext cx="13323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IV: Schedule</a:t>
            </a:r>
            <a:endParaRPr sz="900" i="0" u="none" strike="noStrike" cap="none">
              <a:solidFill>
                <a:schemeClr val="lt1"/>
              </a:solidFill>
              <a:latin typeface="Nunito"/>
              <a:ea typeface="Nunito"/>
              <a:cs typeface="Nunito"/>
              <a:sym typeface="Nunito"/>
            </a:endParaRPr>
          </a:p>
        </p:txBody>
      </p:sp>
      <p:sp>
        <p:nvSpPr>
          <p:cNvPr id="1011" name="Google Shape;1011;p87" descr="Timeline background shape"/>
          <p:cNvSpPr/>
          <p:nvPr/>
        </p:nvSpPr>
        <p:spPr>
          <a:xfrm>
            <a:off x="0" y="4868563"/>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 Overview</a:t>
            </a:r>
            <a:endParaRPr sz="900" i="0" u="none" strike="noStrike" cap="none">
              <a:solidFill>
                <a:schemeClr val="lt1"/>
              </a:solidFill>
              <a:latin typeface="Nunito"/>
              <a:ea typeface="Nunito"/>
              <a:cs typeface="Nunito"/>
              <a:sym typeface="Nunito"/>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8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latin typeface="Nunito"/>
                <a:ea typeface="Nunito"/>
                <a:cs typeface="Nunito"/>
                <a:sym typeface="Nunito"/>
              </a:rPr>
              <a:t>Human</a:t>
            </a:r>
            <a:r>
              <a:rPr lang="en"/>
              <a:t>-</a:t>
            </a:r>
            <a:r>
              <a:rPr lang="en">
                <a:latin typeface="Nunito"/>
                <a:ea typeface="Nunito"/>
                <a:cs typeface="Nunito"/>
                <a:sym typeface="Nunito"/>
              </a:rPr>
              <a:t>in</a:t>
            </a:r>
            <a:r>
              <a:rPr lang="en"/>
              <a:t>-</a:t>
            </a:r>
            <a:r>
              <a:rPr lang="en">
                <a:latin typeface="Nunito"/>
                <a:ea typeface="Nunito"/>
                <a:cs typeface="Nunito"/>
                <a:sym typeface="Nunito"/>
              </a:rPr>
              <a:t>the</a:t>
            </a:r>
            <a:r>
              <a:rPr lang="en"/>
              <a:t>-</a:t>
            </a:r>
            <a:r>
              <a:rPr lang="en">
                <a:latin typeface="Nunito"/>
                <a:ea typeface="Nunito"/>
                <a:cs typeface="Nunito"/>
                <a:sym typeface="Nunito"/>
              </a:rPr>
              <a:t>Loop Test Flow</a:t>
            </a:r>
            <a:endParaRPr>
              <a:latin typeface="Nunito"/>
              <a:ea typeface="Nunito"/>
              <a:cs typeface="Nunito"/>
              <a:sym typeface="Nunito"/>
            </a:endParaRPr>
          </a:p>
        </p:txBody>
      </p:sp>
      <p:sp>
        <p:nvSpPr>
          <p:cNvPr id="1017" name="Google Shape;1017;p88"/>
          <p:cNvSpPr/>
          <p:nvPr/>
        </p:nvSpPr>
        <p:spPr>
          <a:xfrm>
            <a:off x="162550" y="1091400"/>
            <a:ext cx="1254000" cy="789600"/>
          </a:xfrm>
          <a:prstGeom prst="roundRect">
            <a:avLst>
              <a:gd name="adj" fmla="val 16667"/>
            </a:avLst>
          </a:prstGeom>
          <a:solidFill>
            <a:srgbClr val="0077B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Nunito"/>
                <a:ea typeface="Nunito"/>
                <a:cs typeface="Nunito"/>
                <a:sym typeface="Nunito"/>
              </a:rPr>
              <a:t>Briefing by team member</a:t>
            </a:r>
            <a:endParaRPr>
              <a:solidFill>
                <a:schemeClr val="lt2"/>
              </a:solidFill>
              <a:latin typeface="Nunito"/>
              <a:ea typeface="Nunito"/>
              <a:cs typeface="Nunito"/>
              <a:sym typeface="Nunito"/>
            </a:endParaRPr>
          </a:p>
        </p:txBody>
      </p:sp>
      <p:sp>
        <p:nvSpPr>
          <p:cNvPr id="1018" name="Google Shape;1018;p88"/>
          <p:cNvSpPr/>
          <p:nvPr/>
        </p:nvSpPr>
        <p:spPr>
          <a:xfrm>
            <a:off x="1650150" y="1091400"/>
            <a:ext cx="1254000" cy="789600"/>
          </a:xfrm>
          <a:prstGeom prst="roundRect">
            <a:avLst>
              <a:gd name="adj" fmla="val 16667"/>
            </a:avLst>
          </a:prstGeom>
          <a:solidFill>
            <a:srgbClr val="0081B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2"/>
                </a:solidFill>
                <a:latin typeface="Nunito"/>
                <a:ea typeface="Nunito"/>
                <a:cs typeface="Nunito"/>
                <a:sym typeface="Nunito"/>
              </a:rPr>
              <a:t>Verbal confirmation of understanding</a:t>
            </a:r>
            <a:endParaRPr sz="1200">
              <a:solidFill>
                <a:schemeClr val="lt2"/>
              </a:solidFill>
              <a:latin typeface="Nunito"/>
              <a:ea typeface="Nunito"/>
              <a:cs typeface="Nunito"/>
              <a:sym typeface="Nunito"/>
            </a:endParaRPr>
          </a:p>
        </p:txBody>
      </p:sp>
      <p:sp>
        <p:nvSpPr>
          <p:cNvPr id="1019" name="Google Shape;1019;p88"/>
          <p:cNvSpPr/>
          <p:nvPr/>
        </p:nvSpPr>
        <p:spPr>
          <a:xfrm>
            <a:off x="3137750" y="1091400"/>
            <a:ext cx="1254000" cy="789600"/>
          </a:xfrm>
          <a:prstGeom prst="roundRect">
            <a:avLst>
              <a:gd name="adj" fmla="val 16667"/>
            </a:avLst>
          </a:prstGeom>
          <a:solidFill>
            <a:srgbClr val="0089B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Nunito"/>
                <a:ea typeface="Nunito"/>
                <a:cs typeface="Nunito"/>
                <a:sym typeface="Nunito"/>
              </a:rPr>
              <a:t>Test Begins</a:t>
            </a:r>
            <a:endParaRPr>
              <a:solidFill>
                <a:schemeClr val="lt2"/>
              </a:solidFill>
              <a:latin typeface="Nunito"/>
              <a:ea typeface="Nunito"/>
              <a:cs typeface="Nunito"/>
              <a:sym typeface="Nunito"/>
            </a:endParaRPr>
          </a:p>
        </p:txBody>
      </p:sp>
      <p:sp>
        <p:nvSpPr>
          <p:cNvPr id="1020" name="Google Shape;1020;p88"/>
          <p:cNvSpPr/>
          <p:nvPr/>
        </p:nvSpPr>
        <p:spPr>
          <a:xfrm>
            <a:off x="4625350" y="1091400"/>
            <a:ext cx="2741400" cy="789600"/>
          </a:xfrm>
          <a:prstGeom prst="roundRect">
            <a:avLst>
              <a:gd name="adj" fmla="val 16667"/>
            </a:avLst>
          </a:prstGeom>
          <a:solidFill>
            <a:srgbClr val="008FA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2"/>
                </a:solidFill>
                <a:latin typeface="Nunito"/>
                <a:ea typeface="Nunito"/>
                <a:cs typeface="Nunito"/>
                <a:sym typeface="Nunito"/>
              </a:rPr>
              <a:t>Conduct evaluation via survey at predetermined checkpoints </a:t>
            </a:r>
            <a:r>
              <a:rPr lang="en" sz="1000" i="1">
                <a:solidFill>
                  <a:schemeClr val="lt2"/>
                </a:solidFill>
                <a:latin typeface="Nunito"/>
                <a:ea typeface="Nunito"/>
                <a:cs typeface="Nunito"/>
                <a:sym typeface="Nunito"/>
              </a:rPr>
              <a:t>[dependendent on test]</a:t>
            </a:r>
            <a:endParaRPr sz="1000" i="1">
              <a:solidFill>
                <a:schemeClr val="lt2"/>
              </a:solidFill>
              <a:latin typeface="Nunito"/>
              <a:ea typeface="Nunito"/>
              <a:cs typeface="Nunito"/>
              <a:sym typeface="Nunito"/>
            </a:endParaRPr>
          </a:p>
        </p:txBody>
      </p:sp>
      <p:sp>
        <p:nvSpPr>
          <p:cNvPr id="1021" name="Google Shape;1021;p88"/>
          <p:cNvSpPr/>
          <p:nvPr/>
        </p:nvSpPr>
        <p:spPr>
          <a:xfrm>
            <a:off x="7600550" y="1091400"/>
            <a:ext cx="1254000" cy="789600"/>
          </a:xfrm>
          <a:prstGeom prst="roundRect">
            <a:avLst>
              <a:gd name="adj" fmla="val 16667"/>
            </a:avLst>
          </a:prstGeom>
          <a:solidFill>
            <a:srgbClr val="00998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Nunito"/>
                <a:ea typeface="Nunito"/>
                <a:cs typeface="Nunito"/>
                <a:sym typeface="Nunito"/>
              </a:rPr>
              <a:t>Debrief after testing</a:t>
            </a:r>
            <a:endParaRPr>
              <a:solidFill>
                <a:schemeClr val="lt2"/>
              </a:solidFill>
              <a:latin typeface="Nunito"/>
              <a:ea typeface="Nunito"/>
              <a:cs typeface="Nunito"/>
              <a:sym typeface="Nunito"/>
            </a:endParaRPr>
          </a:p>
        </p:txBody>
      </p:sp>
      <p:cxnSp>
        <p:nvCxnSpPr>
          <p:cNvPr id="1022" name="Google Shape;1022;p88"/>
          <p:cNvCxnSpPr>
            <a:stCxn id="1017" idx="3"/>
            <a:endCxn id="1018" idx="1"/>
          </p:cNvCxnSpPr>
          <p:nvPr/>
        </p:nvCxnSpPr>
        <p:spPr>
          <a:xfrm>
            <a:off x="1416550" y="1486200"/>
            <a:ext cx="233700" cy="0"/>
          </a:xfrm>
          <a:prstGeom prst="straightConnector1">
            <a:avLst/>
          </a:prstGeom>
          <a:noFill/>
          <a:ln w="9525" cap="flat" cmpd="sng">
            <a:solidFill>
              <a:schemeClr val="dk2"/>
            </a:solidFill>
            <a:prstDash val="solid"/>
            <a:round/>
            <a:headEnd type="none" w="med" len="med"/>
            <a:tailEnd type="triangle" w="med" len="med"/>
          </a:ln>
        </p:spPr>
      </p:cxnSp>
      <p:cxnSp>
        <p:nvCxnSpPr>
          <p:cNvPr id="1023" name="Google Shape;1023;p88"/>
          <p:cNvCxnSpPr>
            <a:stCxn id="1018" idx="3"/>
            <a:endCxn id="1019" idx="1"/>
          </p:cNvCxnSpPr>
          <p:nvPr/>
        </p:nvCxnSpPr>
        <p:spPr>
          <a:xfrm>
            <a:off x="2904150" y="1486200"/>
            <a:ext cx="233700" cy="0"/>
          </a:xfrm>
          <a:prstGeom prst="straightConnector1">
            <a:avLst/>
          </a:prstGeom>
          <a:noFill/>
          <a:ln w="9525" cap="flat" cmpd="sng">
            <a:solidFill>
              <a:schemeClr val="dk2"/>
            </a:solidFill>
            <a:prstDash val="solid"/>
            <a:round/>
            <a:headEnd type="none" w="med" len="med"/>
            <a:tailEnd type="triangle" w="med" len="med"/>
          </a:ln>
        </p:spPr>
      </p:cxnSp>
      <p:cxnSp>
        <p:nvCxnSpPr>
          <p:cNvPr id="1024" name="Google Shape;1024;p88"/>
          <p:cNvCxnSpPr>
            <a:stCxn id="1019" idx="3"/>
            <a:endCxn id="1020" idx="1"/>
          </p:cNvCxnSpPr>
          <p:nvPr/>
        </p:nvCxnSpPr>
        <p:spPr>
          <a:xfrm>
            <a:off x="4391750" y="1486200"/>
            <a:ext cx="233700" cy="0"/>
          </a:xfrm>
          <a:prstGeom prst="straightConnector1">
            <a:avLst/>
          </a:prstGeom>
          <a:noFill/>
          <a:ln w="9525" cap="flat" cmpd="sng">
            <a:solidFill>
              <a:schemeClr val="dk2"/>
            </a:solidFill>
            <a:prstDash val="solid"/>
            <a:round/>
            <a:headEnd type="none" w="med" len="med"/>
            <a:tailEnd type="triangle" w="med" len="med"/>
          </a:ln>
        </p:spPr>
      </p:cxnSp>
      <p:cxnSp>
        <p:nvCxnSpPr>
          <p:cNvPr id="1025" name="Google Shape;1025;p88"/>
          <p:cNvCxnSpPr>
            <a:endCxn id="1021" idx="1"/>
          </p:cNvCxnSpPr>
          <p:nvPr/>
        </p:nvCxnSpPr>
        <p:spPr>
          <a:xfrm>
            <a:off x="7366850" y="1486200"/>
            <a:ext cx="233700" cy="0"/>
          </a:xfrm>
          <a:prstGeom prst="straightConnector1">
            <a:avLst/>
          </a:prstGeom>
          <a:noFill/>
          <a:ln w="9525" cap="flat" cmpd="sng">
            <a:solidFill>
              <a:schemeClr val="dk2"/>
            </a:solidFill>
            <a:prstDash val="solid"/>
            <a:round/>
            <a:headEnd type="none" w="med" len="med"/>
            <a:tailEnd type="triangle" w="med" len="med"/>
          </a:ln>
        </p:spPr>
      </p:cxnSp>
      <p:sp>
        <p:nvSpPr>
          <p:cNvPr id="1026" name="Google Shape;1026;p88"/>
          <p:cNvSpPr/>
          <p:nvPr/>
        </p:nvSpPr>
        <p:spPr>
          <a:xfrm>
            <a:off x="434850" y="1967275"/>
            <a:ext cx="4134600" cy="2821500"/>
          </a:xfrm>
          <a:prstGeom prst="roundRect">
            <a:avLst>
              <a:gd name="adj" fmla="val 16667"/>
            </a:avLst>
          </a:prstGeom>
          <a:solidFill>
            <a:schemeClr val="lt2"/>
          </a:solidFill>
          <a:ln w="28575" cap="flat" cmpd="sng">
            <a:solidFill>
              <a:srgbClr val="0081B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Nunito"/>
                <a:ea typeface="Nunito"/>
                <a:cs typeface="Nunito"/>
                <a:sym typeface="Nunito"/>
              </a:rPr>
              <a:t>In the event that a participant needs to exit the simulation, there will be a</a:t>
            </a:r>
            <a:endParaRPr>
              <a:latin typeface="Nunito"/>
              <a:ea typeface="Nunito"/>
              <a:cs typeface="Nunito"/>
              <a:sym typeface="Nunito"/>
            </a:endParaRPr>
          </a:p>
          <a:p>
            <a:pPr marL="0" lvl="0" indent="0" algn="ctr" rtl="0">
              <a:spcBef>
                <a:spcPts val="0"/>
              </a:spcBef>
              <a:spcAft>
                <a:spcPts val="0"/>
              </a:spcAft>
              <a:buNone/>
            </a:pPr>
            <a:r>
              <a:rPr lang="en" b="1">
                <a:solidFill>
                  <a:srgbClr val="0081B9"/>
                </a:solidFill>
                <a:latin typeface="Nunito"/>
                <a:ea typeface="Nunito"/>
                <a:cs typeface="Nunito"/>
                <a:sym typeface="Nunito"/>
              </a:rPr>
              <a:t>Procedure to End the Simulation</a:t>
            </a:r>
            <a:endParaRPr b="1">
              <a:solidFill>
                <a:srgbClr val="0081B9"/>
              </a:solidFill>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a:p>
            <a:pPr marL="0" lvl="0" indent="0" algn="ctr" rtl="0">
              <a:spcBef>
                <a:spcPts val="0"/>
              </a:spcBef>
              <a:spcAft>
                <a:spcPts val="0"/>
              </a:spcAft>
              <a:buNone/>
            </a:pPr>
            <a:r>
              <a:rPr lang="en">
                <a:latin typeface="Nunito"/>
                <a:ea typeface="Nunito"/>
                <a:cs typeface="Nunito"/>
                <a:sym typeface="Nunito"/>
              </a:rPr>
              <a:t>This includes </a:t>
            </a:r>
            <a:r>
              <a:rPr lang="en" b="1">
                <a:latin typeface="Nunito"/>
                <a:ea typeface="Nunito"/>
                <a:cs typeface="Nunito"/>
                <a:sym typeface="Nunito"/>
              </a:rPr>
              <a:t>nominal, off-nominal, </a:t>
            </a:r>
            <a:r>
              <a:rPr lang="en">
                <a:latin typeface="Nunito"/>
                <a:ea typeface="Nunito"/>
                <a:cs typeface="Nunito"/>
                <a:sym typeface="Nunito"/>
              </a:rPr>
              <a:t>and </a:t>
            </a:r>
            <a:r>
              <a:rPr lang="en" b="1">
                <a:latin typeface="Nunito"/>
                <a:ea typeface="Nunito"/>
                <a:cs typeface="Nunito"/>
                <a:sym typeface="Nunito"/>
              </a:rPr>
              <a:t>emergency </a:t>
            </a:r>
            <a:r>
              <a:rPr lang="en">
                <a:latin typeface="Nunito"/>
                <a:ea typeface="Nunito"/>
                <a:cs typeface="Nunito"/>
                <a:sym typeface="Nunito"/>
              </a:rPr>
              <a:t>situations</a:t>
            </a:r>
            <a:endParaRPr>
              <a:latin typeface="Nunito"/>
              <a:ea typeface="Nunito"/>
              <a:cs typeface="Nunito"/>
              <a:sym typeface="Nunito"/>
            </a:endParaRPr>
          </a:p>
          <a:p>
            <a:pPr marL="0" lvl="0" indent="0" algn="ctr" rtl="0">
              <a:spcBef>
                <a:spcPts val="0"/>
              </a:spcBef>
              <a:spcAft>
                <a:spcPts val="0"/>
              </a:spcAft>
              <a:buNone/>
            </a:pPr>
            <a:endParaRPr>
              <a:latin typeface="Nunito"/>
              <a:ea typeface="Nunito"/>
              <a:cs typeface="Nunito"/>
              <a:sym typeface="Nunito"/>
            </a:endParaRPr>
          </a:p>
          <a:p>
            <a:pPr marL="0" lvl="0" indent="0" algn="ctr" rtl="0">
              <a:spcBef>
                <a:spcPts val="0"/>
              </a:spcBef>
              <a:spcAft>
                <a:spcPts val="0"/>
              </a:spcAft>
              <a:buNone/>
            </a:pPr>
            <a:r>
              <a:rPr lang="en">
                <a:latin typeface="Nunito"/>
                <a:ea typeface="Nunito"/>
                <a:cs typeface="Nunito"/>
                <a:sym typeface="Nunito"/>
              </a:rPr>
              <a:t>All HITL will be done with at least </a:t>
            </a:r>
            <a:br>
              <a:rPr lang="en">
                <a:latin typeface="Nunito"/>
                <a:ea typeface="Nunito"/>
                <a:cs typeface="Nunito"/>
                <a:sym typeface="Nunito"/>
              </a:rPr>
            </a:br>
            <a:r>
              <a:rPr lang="en" b="1">
                <a:latin typeface="Nunito"/>
                <a:ea typeface="Nunito"/>
                <a:cs typeface="Nunito"/>
                <a:sym typeface="Nunito"/>
              </a:rPr>
              <a:t>two </a:t>
            </a:r>
            <a:r>
              <a:rPr lang="en">
                <a:latin typeface="Nunito"/>
                <a:ea typeface="Nunito"/>
                <a:cs typeface="Nunito"/>
                <a:sym typeface="Nunito"/>
              </a:rPr>
              <a:t>members of CTHREEPIO present</a:t>
            </a:r>
            <a:endParaRPr>
              <a:latin typeface="Nunito"/>
              <a:ea typeface="Nunito"/>
              <a:cs typeface="Nunito"/>
              <a:sym typeface="Nunito"/>
            </a:endParaRPr>
          </a:p>
          <a:p>
            <a:pPr marL="0" lvl="0" indent="0" algn="ctr" rtl="0">
              <a:spcBef>
                <a:spcPts val="0"/>
              </a:spcBef>
              <a:spcAft>
                <a:spcPts val="0"/>
              </a:spcAft>
              <a:buNone/>
            </a:pPr>
            <a:endParaRPr>
              <a:latin typeface="Nunito"/>
              <a:ea typeface="Nunito"/>
              <a:cs typeface="Nunito"/>
              <a:sym typeface="Nunito"/>
            </a:endParaRPr>
          </a:p>
          <a:p>
            <a:pPr marL="0" lvl="0" indent="0" algn="ctr" rtl="0">
              <a:spcBef>
                <a:spcPts val="0"/>
              </a:spcBef>
              <a:spcAft>
                <a:spcPts val="0"/>
              </a:spcAft>
              <a:buNone/>
            </a:pPr>
            <a:r>
              <a:rPr lang="en" b="1">
                <a:solidFill>
                  <a:srgbClr val="0081B9"/>
                </a:solidFill>
                <a:latin typeface="Nunito"/>
                <a:ea typeface="Nunito"/>
                <a:cs typeface="Nunito"/>
                <a:sym typeface="Nunito"/>
              </a:rPr>
              <a:t>Goal: 10 participants</a:t>
            </a:r>
            <a:r>
              <a:rPr lang="en" b="1" baseline="30000">
                <a:solidFill>
                  <a:srgbClr val="0081B9"/>
                </a:solidFill>
                <a:latin typeface="Nunito"/>
                <a:ea typeface="Nunito"/>
                <a:cs typeface="Nunito"/>
                <a:sym typeface="Nunito"/>
              </a:rPr>
              <a:t>10</a:t>
            </a:r>
            <a:endParaRPr b="1" baseline="30000">
              <a:solidFill>
                <a:srgbClr val="0081B9"/>
              </a:solidFill>
              <a:latin typeface="Nunito"/>
              <a:ea typeface="Nunito"/>
              <a:cs typeface="Nunito"/>
              <a:sym typeface="Nunito"/>
            </a:endParaRPr>
          </a:p>
        </p:txBody>
      </p:sp>
      <p:sp>
        <p:nvSpPr>
          <p:cNvPr id="1027" name="Google Shape;1027;p88"/>
          <p:cNvSpPr/>
          <p:nvPr/>
        </p:nvSpPr>
        <p:spPr>
          <a:xfrm>
            <a:off x="5017050" y="2094988"/>
            <a:ext cx="3692100" cy="1033200"/>
          </a:xfrm>
          <a:prstGeom prst="roundRect">
            <a:avLst>
              <a:gd name="adj" fmla="val 16667"/>
            </a:avLst>
          </a:prstGeom>
          <a:solidFill>
            <a:schemeClr val="lt2"/>
          </a:solidFill>
          <a:ln w="28575" cap="flat" cmpd="sng">
            <a:solidFill>
              <a:srgbClr val="00968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latin typeface="Nunito"/>
                <a:ea typeface="Nunito"/>
                <a:cs typeface="Nunito"/>
                <a:sym typeface="Nunito"/>
              </a:rPr>
              <a:t>Testing will include the administration of </a:t>
            </a:r>
            <a:r>
              <a:rPr lang="en" sz="1500" b="1">
                <a:latin typeface="Nunito"/>
                <a:ea typeface="Nunito"/>
                <a:cs typeface="Nunito"/>
                <a:sym typeface="Nunito"/>
              </a:rPr>
              <a:t>surveys </a:t>
            </a:r>
            <a:r>
              <a:rPr lang="en" sz="1500">
                <a:latin typeface="Nunito"/>
                <a:ea typeface="Nunito"/>
                <a:cs typeface="Nunito"/>
                <a:sym typeface="Nunito"/>
              </a:rPr>
              <a:t>to </a:t>
            </a:r>
            <a:r>
              <a:rPr lang="en" sz="1500" b="1">
                <a:latin typeface="Nunito"/>
                <a:ea typeface="Nunito"/>
                <a:cs typeface="Nunito"/>
                <a:sym typeface="Nunito"/>
              </a:rPr>
              <a:t>verify </a:t>
            </a:r>
            <a:r>
              <a:rPr lang="en" sz="1500">
                <a:latin typeface="Nunito"/>
                <a:ea typeface="Nunito"/>
                <a:cs typeface="Nunito"/>
                <a:sym typeface="Nunito"/>
              </a:rPr>
              <a:t>and </a:t>
            </a:r>
            <a:r>
              <a:rPr lang="en" sz="1500" b="1">
                <a:latin typeface="Nunito"/>
                <a:ea typeface="Nunito"/>
                <a:cs typeface="Nunito"/>
                <a:sym typeface="Nunito"/>
              </a:rPr>
              <a:t>validate </a:t>
            </a:r>
            <a:r>
              <a:rPr lang="en" sz="1500">
                <a:latin typeface="Nunito"/>
                <a:ea typeface="Nunito"/>
                <a:cs typeface="Nunito"/>
                <a:sym typeface="Nunito"/>
              </a:rPr>
              <a:t>requirements</a:t>
            </a:r>
            <a:endParaRPr sz="1500">
              <a:latin typeface="Nunito"/>
              <a:ea typeface="Nunito"/>
              <a:cs typeface="Nunito"/>
              <a:sym typeface="Nunito"/>
            </a:endParaRPr>
          </a:p>
        </p:txBody>
      </p:sp>
      <p:sp>
        <p:nvSpPr>
          <p:cNvPr id="1028" name="Google Shape;1028;p88"/>
          <p:cNvSpPr/>
          <p:nvPr/>
        </p:nvSpPr>
        <p:spPr>
          <a:xfrm>
            <a:off x="5017050" y="3342200"/>
            <a:ext cx="3692100" cy="1256700"/>
          </a:xfrm>
          <a:prstGeom prst="roundRect">
            <a:avLst>
              <a:gd name="adj" fmla="val 16667"/>
            </a:avLst>
          </a:prstGeom>
          <a:solidFill>
            <a:schemeClr val="lt2"/>
          </a:solidFill>
          <a:ln w="28575" cap="flat" cmpd="sng">
            <a:solidFill>
              <a:srgbClr val="00968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latin typeface="Nunito"/>
                <a:ea typeface="Nunito"/>
                <a:cs typeface="Nunito"/>
                <a:sym typeface="Nunito"/>
              </a:rPr>
              <a:t>Tests that require HITL Testing:</a:t>
            </a:r>
            <a:endParaRPr sz="1500" b="1">
              <a:latin typeface="Nunito"/>
              <a:ea typeface="Nunito"/>
              <a:cs typeface="Nunito"/>
              <a:sym typeface="Nunito"/>
            </a:endParaRPr>
          </a:p>
          <a:p>
            <a:pPr marL="457200" lvl="0" indent="-323850" algn="l" rtl="0">
              <a:spcBef>
                <a:spcPts val="0"/>
              </a:spcBef>
              <a:spcAft>
                <a:spcPts val="0"/>
              </a:spcAft>
              <a:buClr>
                <a:schemeClr val="dk2"/>
              </a:buClr>
              <a:buSzPts val="1500"/>
              <a:buFont typeface="Nunito"/>
              <a:buChar char="●"/>
            </a:pPr>
            <a:r>
              <a:rPr lang="en" sz="1500">
                <a:solidFill>
                  <a:schemeClr val="dk2"/>
                </a:solidFill>
                <a:latin typeface="Nunito"/>
                <a:ea typeface="Nunito"/>
                <a:cs typeface="Nunito"/>
                <a:sym typeface="Nunito"/>
              </a:rPr>
              <a:t>Arm Brace Comfort and Range of Motion</a:t>
            </a:r>
            <a:endParaRPr sz="1500">
              <a:solidFill>
                <a:schemeClr val="dk2"/>
              </a:solidFill>
              <a:latin typeface="Nunito"/>
              <a:ea typeface="Nunito"/>
              <a:cs typeface="Nunito"/>
              <a:sym typeface="Nunito"/>
            </a:endParaRPr>
          </a:p>
          <a:p>
            <a:pPr marL="457200" lvl="0" indent="-323850" algn="l" rtl="0">
              <a:spcBef>
                <a:spcPts val="0"/>
              </a:spcBef>
              <a:spcAft>
                <a:spcPts val="0"/>
              </a:spcAft>
              <a:buClr>
                <a:schemeClr val="dk2"/>
              </a:buClr>
              <a:buSzPts val="1500"/>
              <a:buFont typeface="Nunito"/>
              <a:buChar char="●"/>
            </a:pPr>
            <a:r>
              <a:rPr lang="en" sz="1500">
                <a:solidFill>
                  <a:schemeClr val="dk2"/>
                </a:solidFill>
                <a:latin typeface="Nunito"/>
                <a:ea typeface="Nunito"/>
                <a:cs typeface="Nunito"/>
                <a:sym typeface="Nunito"/>
              </a:rPr>
              <a:t>Full System Test</a:t>
            </a:r>
            <a:endParaRPr sz="1500">
              <a:solidFill>
                <a:schemeClr val="dk2"/>
              </a:solidFill>
              <a:latin typeface="Nunito"/>
              <a:ea typeface="Nunito"/>
              <a:cs typeface="Nunito"/>
              <a:sym typeface="Nunito"/>
            </a:endParaRPr>
          </a:p>
        </p:txBody>
      </p:sp>
      <p:sp>
        <p:nvSpPr>
          <p:cNvPr id="1029" name="Google Shape;1029;p8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47</a:t>
            </a:fld>
            <a:endParaRPr/>
          </a:p>
        </p:txBody>
      </p:sp>
      <p:sp>
        <p:nvSpPr>
          <p:cNvPr id="1030" name="Google Shape;1030;p88" descr="Timeline background shape"/>
          <p:cNvSpPr/>
          <p:nvPr/>
        </p:nvSpPr>
        <p:spPr>
          <a:xfrm>
            <a:off x="3468851" y="4868575"/>
            <a:ext cx="12054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VI: Budget</a:t>
            </a:r>
            <a:endParaRPr sz="900" i="0" u="none" strike="noStrike" cap="none">
              <a:solidFill>
                <a:schemeClr val="dk1"/>
              </a:solidFill>
              <a:latin typeface="Nunito"/>
              <a:ea typeface="Nunito"/>
              <a:cs typeface="Nunito"/>
              <a:sym typeface="Nunito"/>
            </a:endParaRPr>
          </a:p>
        </p:txBody>
      </p:sp>
      <p:sp>
        <p:nvSpPr>
          <p:cNvPr id="1031" name="Google Shape;1031;p88" descr="Timeline background shape"/>
          <p:cNvSpPr/>
          <p:nvPr/>
        </p:nvSpPr>
        <p:spPr>
          <a:xfrm>
            <a:off x="2206275" y="4868575"/>
            <a:ext cx="14655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V: Test Readiness</a:t>
            </a:r>
            <a:endParaRPr sz="900" i="0" u="none" strike="noStrike" cap="none">
              <a:solidFill>
                <a:schemeClr val="lt1"/>
              </a:solidFill>
              <a:latin typeface="Nunito"/>
              <a:ea typeface="Nunito"/>
              <a:cs typeface="Nunito"/>
              <a:sym typeface="Nunito"/>
            </a:endParaRPr>
          </a:p>
        </p:txBody>
      </p:sp>
      <p:sp>
        <p:nvSpPr>
          <p:cNvPr id="1032" name="Google Shape;1032;p88" descr="Timeline background shape"/>
          <p:cNvSpPr/>
          <p:nvPr/>
        </p:nvSpPr>
        <p:spPr>
          <a:xfrm>
            <a:off x="1024139" y="4868575"/>
            <a:ext cx="13323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IV: Schedule</a:t>
            </a:r>
            <a:endParaRPr sz="900" i="0" u="none" strike="noStrike" cap="none">
              <a:solidFill>
                <a:schemeClr val="lt1"/>
              </a:solidFill>
              <a:latin typeface="Nunito"/>
              <a:ea typeface="Nunito"/>
              <a:cs typeface="Nunito"/>
              <a:sym typeface="Nunito"/>
            </a:endParaRPr>
          </a:p>
        </p:txBody>
      </p:sp>
      <p:sp>
        <p:nvSpPr>
          <p:cNvPr id="1033" name="Google Shape;1033;p88" descr="Timeline background shape"/>
          <p:cNvSpPr/>
          <p:nvPr/>
        </p:nvSpPr>
        <p:spPr>
          <a:xfrm>
            <a:off x="0" y="4868563"/>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 Overview</a:t>
            </a:r>
            <a:endParaRPr sz="900" i="0" u="none" strike="noStrike" cap="none">
              <a:solidFill>
                <a:schemeClr val="lt1"/>
              </a:solidFill>
              <a:latin typeface="Nunito"/>
              <a:ea typeface="Nunito"/>
              <a:cs typeface="Nunito"/>
              <a:sym typeface="Nunito"/>
            </a:endParaRPr>
          </a:p>
        </p:txBody>
      </p:sp>
      <p:pic>
        <p:nvPicPr>
          <p:cNvPr id="1034" name="Google Shape;1034;p8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1035" name="Google Shape;1035;p8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pic>
        <p:nvPicPr>
          <p:cNvPr id="1036" name="Google Shape;1036;p88">
            <a:hlinkClick r:id="rId5" action="ppaction://hlinksldjump"/>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sp>
        <p:nvSpPr>
          <p:cNvPr id="1041" name="Google Shape;1041;p89"/>
          <p:cNvSpPr/>
          <p:nvPr/>
        </p:nvSpPr>
        <p:spPr>
          <a:xfrm>
            <a:off x="7363125" y="773000"/>
            <a:ext cx="1187100" cy="1157700"/>
          </a:xfrm>
          <a:prstGeom prst="ellipse">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89"/>
          <p:cNvSpPr/>
          <p:nvPr/>
        </p:nvSpPr>
        <p:spPr>
          <a:xfrm>
            <a:off x="5129775" y="773000"/>
            <a:ext cx="1187100" cy="1187100"/>
          </a:xfrm>
          <a:prstGeom prst="ellipse">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89"/>
          <p:cNvSpPr/>
          <p:nvPr/>
        </p:nvSpPr>
        <p:spPr>
          <a:xfrm>
            <a:off x="473250" y="773000"/>
            <a:ext cx="1187100" cy="1157700"/>
          </a:xfrm>
          <a:prstGeom prst="ellipse">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89"/>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Nunito"/>
                <a:ea typeface="Nunito"/>
                <a:cs typeface="Nunito"/>
                <a:sym typeface="Nunito"/>
              </a:rPr>
              <a:t>Understanding TACO</a:t>
            </a:r>
            <a:endParaRPr>
              <a:latin typeface="Nunito"/>
              <a:ea typeface="Nunito"/>
              <a:cs typeface="Nunito"/>
              <a:sym typeface="Nunito"/>
            </a:endParaRPr>
          </a:p>
        </p:txBody>
      </p:sp>
      <p:grpSp>
        <p:nvGrpSpPr>
          <p:cNvPr id="1045" name="Google Shape;1045;p89"/>
          <p:cNvGrpSpPr/>
          <p:nvPr/>
        </p:nvGrpSpPr>
        <p:grpSpPr>
          <a:xfrm>
            <a:off x="4572000" y="1990775"/>
            <a:ext cx="2286000" cy="2847950"/>
            <a:chOff x="0" y="2295575"/>
            <a:chExt cx="2286000" cy="2847950"/>
          </a:xfrm>
        </p:grpSpPr>
        <p:grpSp>
          <p:nvGrpSpPr>
            <p:cNvPr id="1046" name="Google Shape;1046;p89"/>
            <p:cNvGrpSpPr/>
            <p:nvPr/>
          </p:nvGrpSpPr>
          <p:grpSpPr>
            <a:xfrm>
              <a:off x="0" y="2371775"/>
              <a:ext cx="2286000" cy="2771750"/>
              <a:chOff x="0" y="2371775"/>
              <a:chExt cx="2286000" cy="2771750"/>
            </a:xfrm>
          </p:grpSpPr>
          <p:sp>
            <p:nvSpPr>
              <p:cNvPr id="1047" name="Google Shape;1047;p89"/>
              <p:cNvSpPr/>
              <p:nvPr/>
            </p:nvSpPr>
            <p:spPr>
              <a:xfrm>
                <a:off x="0" y="2823925"/>
                <a:ext cx="2286000" cy="2319600"/>
              </a:xfrm>
              <a:prstGeom prst="rect">
                <a:avLst/>
              </a:prstGeom>
              <a:solidFill>
                <a:srgbClr val="008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89"/>
              <p:cNvSpPr/>
              <p:nvPr/>
            </p:nvSpPr>
            <p:spPr>
              <a:xfrm>
                <a:off x="0" y="2371775"/>
                <a:ext cx="2286000" cy="53700"/>
              </a:xfrm>
              <a:prstGeom prst="rect">
                <a:avLst/>
              </a:prstGeom>
              <a:solidFill>
                <a:srgbClr val="0089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49" name="Google Shape;1049;p89"/>
            <p:cNvCxnSpPr/>
            <p:nvPr/>
          </p:nvCxnSpPr>
          <p:spPr>
            <a:xfrm>
              <a:off x="2286000" y="2295575"/>
              <a:ext cx="0" cy="2837400"/>
            </a:xfrm>
            <a:prstGeom prst="straightConnector1">
              <a:avLst/>
            </a:prstGeom>
            <a:noFill/>
            <a:ln w="9525" cap="flat" cmpd="sng">
              <a:solidFill>
                <a:srgbClr val="D9D9D9"/>
              </a:solidFill>
              <a:prstDash val="dot"/>
              <a:round/>
              <a:headEnd type="none" w="sm" len="sm"/>
              <a:tailEnd type="none" w="sm" len="sm"/>
            </a:ln>
          </p:spPr>
        </p:cxnSp>
      </p:grpSp>
      <p:grpSp>
        <p:nvGrpSpPr>
          <p:cNvPr id="1050" name="Google Shape;1050;p89"/>
          <p:cNvGrpSpPr/>
          <p:nvPr/>
        </p:nvGrpSpPr>
        <p:grpSpPr>
          <a:xfrm>
            <a:off x="2286000" y="1990775"/>
            <a:ext cx="2286000" cy="2847950"/>
            <a:chOff x="0" y="2295575"/>
            <a:chExt cx="2286000" cy="2847950"/>
          </a:xfrm>
        </p:grpSpPr>
        <p:grpSp>
          <p:nvGrpSpPr>
            <p:cNvPr id="1051" name="Google Shape;1051;p89"/>
            <p:cNvGrpSpPr/>
            <p:nvPr/>
          </p:nvGrpSpPr>
          <p:grpSpPr>
            <a:xfrm>
              <a:off x="0" y="2371775"/>
              <a:ext cx="2286000" cy="2771750"/>
              <a:chOff x="0" y="2371775"/>
              <a:chExt cx="2286000" cy="2771750"/>
            </a:xfrm>
          </p:grpSpPr>
          <p:sp>
            <p:nvSpPr>
              <p:cNvPr id="1052" name="Google Shape;1052;p89"/>
              <p:cNvSpPr/>
              <p:nvPr/>
            </p:nvSpPr>
            <p:spPr>
              <a:xfrm>
                <a:off x="0" y="2823925"/>
                <a:ext cx="2286000" cy="2319600"/>
              </a:xfrm>
              <a:prstGeom prst="rect">
                <a:avLst/>
              </a:prstGeom>
              <a:solidFill>
                <a:srgbClr val="0089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89"/>
              <p:cNvSpPr/>
              <p:nvPr/>
            </p:nvSpPr>
            <p:spPr>
              <a:xfrm>
                <a:off x="0" y="2371775"/>
                <a:ext cx="2286000" cy="53700"/>
              </a:xfrm>
              <a:prstGeom prst="rect">
                <a:avLst/>
              </a:prstGeom>
              <a:solidFill>
                <a:srgbClr val="008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54" name="Google Shape;1054;p89"/>
            <p:cNvCxnSpPr/>
            <p:nvPr/>
          </p:nvCxnSpPr>
          <p:spPr>
            <a:xfrm>
              <a:off x="2286000" y="2295575"/>
              <a:ext cx="0" cy="2837400"/>
            </a:xfrm>
            <a:prstGeom prst="straightConnector1">
              <a:avLst/>
            </a:prstGeom>
            <a:noFill/>
            <a:ln w="9525" cap="flat" cmpd="sng">
              <a:solidFill>
                <a:srgbClr val="83E3D9"/>
              </a:solidFill>
              <a:prstDash val="dot"/>
              <a:round/>
              <a:headEnd type="none" w="sm" len="sm"/>
              <a:tailEnd type="none" w="sm" len="sm"/>
            </a:ln>
          </p:spPr>
        </p:cxnSp>
      </p:grpSp>
      <p:grpSp>
        <p:nvGrpSpPr>
          <p:cNvPr id="1055" name="Google Shape;1055;p89"/>
          <p:cNvGrpSpPr/>
          <p:nvPr/>
        </p:nvGrpSpPr>
        <p:grpSpPr>
          <a:xfrm>
            <a:off x="0" y="1990775"/>
            <a:ext cx="2286000" cy="2847950"/>
            <a:chOff x="0" y="2295575"/>
            <a:chExt cx="2286000" cy="2847950"/>
          </a:xfrm>
        </p:grpSpPr>
        <p:grpSp>
          <p:nvGrpSpPr>
            <p:cNvPr id="1056" name="Google Shape;1056;p89"/>
            <p:cNvGrpSpPr/>
            <p:nvPr/>
          </p:nvGrpSpPr>
          <p:grpSpPr>
            <a:xfrm>
              <a:off x="0" y="2371775"/>
              <a:ext cx="2286000" cy="2771750"/>
              <a:chOff x="0" y="2371775"/>
              <a:chExt cx="2286000" cy="2771750"/>
            </a:xfrm>
          </p:grpSpPr>
          <p:sp>
            <p:nvSpPr>
              <p:cNvPr id="1057" name="Google Shape;1057;p89"/>
              <p:cNvSpPr/>
              <p:nvPr/>
            </p:nvSpPr>
            <p:spPr>
              <a:xfrm>
                <a:off x="0" y="2823925"/>
                <a:ext cx="2286000" cy="2319600"/>
              </a:xfrm>
              <a:prstGeom prst="rect">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89"/>
              <p:cNvSpPr/>
              <p:nvPr/>
            </p:nvSpPr>
            <p:spPr>
              <a:xfrm>
                <a:off x="0" y="2371775"/>
                <a:ext cx="2286000" cy="53700"/>
              </a:xfrm>
              <a:prstGeom prst="rect">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9" name="Google Shape;1059;p89"/>
            <p:cNvSpPr txBox="1"/>
            <p:nvPr/>
          </p:nvSpPr>
          <p:spPr>
            <a:xfrm>
              <a:off x="216300" y="2913050"/>
              <a:ext cx="1853400" cy="1837800"/>
            </a:xfrm>
            <a:prstGeom prst="rect">
              <a:avLst/>
            </a:prstGeom>
            <a:noFill/>
            <a:ln>
              <a:noFill/>
            </a:ln>
          </p:spPr>
          <p:txBody>
            <a:bodyPr spcFirstLastPara="1" wrap="square" lIns="91425" tIns="91425" rIns="91425" bIns="91425" anchor="t" anchorCtr="0">
              <a:noAutofit/>
            </a:bodyPr>
            <a:lstStyle/>
            <a:p>
              <a:pPr marL="228600" lvl="0" indent="-311150" algn="l" rtl="0">
                <a:lnSpc>
                  <a:spcPct val="115000"/>
                </a:lnSpc>
                <a:spcBef>
                  <a:spcPts val="0"/>
                </a:spcBef>
                <a:spcAft>
                  <a:spcPts val="0"/>
                </a:spcAft>
                <a:buClr>
                  <a:srgbClr val="FFFFFF"/>
                </a:buClr>
                <a:buSzPts val="1300"/>
                <a:buFont typeface="Nunito"/>
                <a:buChar char="●"/>
              </a:pPr>
              <a:r>
                <a:rPr lang="en" sz="1300">
                  <a:solidFill>
                    <a:srgbClr val="FFFFFF"/>
                  </a:solidFill>
                  <a:latin typeface="Nunito"/>
                  <a:ea typeface="Nunito"/>
                  <a:cs typeface="Nunito"/>
                  <a:sym typeface="Nunito"/>
                </a:rPr>
                <a:t>SME-consultation</a:t>
              </a:r>
              <a:endParaRPr sz="1300">
                <a:solidFill>
                  <a:srgbClr val="FFFFFF"/>
                </a:solidFill>
                <a:latin typeface="Nunito"/>
                <a:ea typeface="Nunito"/>
                <a:cs typeface="Nunito"/>
                <a:sym typeface="Nunito"/>
              </a:endParaRPr>
            </a:p>
            <a:p>
              <a:pPr marL="228600" lvl="0" indent="-311150" algn="l" rtl="0">
                <a:lnSpc>
                  <a:spcPct val="115000"/>
                </a:lnSpc>
                <a:spcBef>
                  <a:spcPts val="1000"/>
                </a:spcBef>
                <a:spcAft>
                  <a:spcPts val="0"/>
                </a:spcAft>
                <a:buClr>
                  <a:srgbClr val="FFFFFF"/>
                </a:buClr>
                <a:buSzPts val="1300"/>
                <a:buFont typeface="Nunito"/>
                <a:buChar char="●"/>
              </a:pPr>
              <a:r>
                <a:rPr lang="en" sz="1300">
                  <a:solidFill>
                    <a:srgbClr val="FFFFFF"/>
                  </a:solidFill>
                  <a:latin typeface="Nunito"/>
                  <a:ea typeface="Nunito"/>
                  <a:cs typeface="Nunito"/>
                  <a:sym typeface="Nunito"/>
                </a:rPr>
                <a:t>Comprehensive for procedures, emergency action plans</a:t>
              </a:r>
              <a:endParaRPr sz="1300">
                <a:solidFill>
                  <a:srgbClr val="FFFFFF"/>
                </a:solidFill>
                <a:latin typeface="Nunito"/>
                <a:ea typeface="Nunito"/>
                <a:cs typeface="Nunito"/>
                <a:sym typeface="Nunito"/>
              </a:endParaRPr>
            </a:p>
            <a:p>
              <a:pPr marL="228600" lvl="0" indent="-311150" algn="l" rtl="0">
                <a:lnSpc>
                  <a:spcPct val="115000"/>
                </a:lnSpc>
                <a:spcBef>
                  <a:spcPts val="1000"/>
                </a:spcBef>
                <a:spcAft>
                  <a:spcPts val="1000"/>
                </a:spcAft>
                <a:buClr>
                  <a:srgbClr val="FFFFFF"/>
                </a:buClr>
                <a:buSzPts val="1300"/>
                <a:buFont typeface="Nunito"/>
                <a:buChar char="●"/>
              </a:pPr>
              <a:r>
                <a:rPr lang="en" sz="1300">
                  <a:solidFill>
                    <a:srgbClr val="FFFFFF"/>
                  </a:solidFill>
                  <a:latin typeface="Nunito"/>
                  <a:ea typeface="Nunito"/>
                  <a:cs typeface="Nunito"/>
                  <a:sym typeface="Nunito"/>
                </a:rPr>
                <a:t>Pass/Fail Evaluations by Safety Officer</a:t>
              </a:r>
              <a:endParaRPr sz="1300">
                <a:solidFill>
                  <a:srgbClr val="FFFFFF"/>
                </a:solidFill>
                <a:latin typeface="Nunito"/>
                <a:ea typeface="Nunito"/>
                <a:cs typeface="Nunito"/>
                <a:sym typeface="Nunito"/>
              </a:endParaRPr>
            </a:p>
          </p:txBody>
        </p:sp>
        <p:cxnSp>
          <p:nvCxnSpPr>
            <p:cNvPr id="1060" name="Google Shape;1060;p89"/>
            <p:cNvCxnSpPr/>
            <p:nvPr/>
          </p:nvCxnSpPr>
          <p:spPr>
            <a:xfrm>
              <a:off x="2286000" y="2295575"/>
              <a:ext cx="0" cy="2837400"/>
            </a:xfrm>
            <a:prstGeom prst="straightConnector1">
              <a:avLst/>
            </a:prstGeom>
            <a:noFill/>
            <a:ln w="9525" cap="flat" cmpd="sng">
              <a:solidFill>
                <a:srgbClr val="83E3D9"/>
              </a:solidFill>
              <a:prstDash val="dot"/>
              <a:round/>
              <a:headEnd type="none" w="sm" len="sm"/>
              <a:tailEnd type="none" w="sm" len="sm"/>
            </a:ln>
          </p:spPr>
        </p:cxnSp>
      </p:grpSp>
      <p:grpSp>
        <p:nvGrpSpPr>
          <p:cNvPr id="1061" name="Google Shape;1061;p89"/>
          <p:cNvGrpSpPr/>
          <p:nvPr/>
        </p:nvGrpSpPr>
        <p:grpSpPr>
          <a:xfrm>
            <a:off x="6858000" y="2066975"/>
            <a:ext cx="2286000" cy="2771750"/>
            <a:chOff x="0" y="2371775"/>
            <a:chExt cx="2286000" cy="2771750"/>
          </a:xfrm>
        </p:grpSpPr>
        <p:grpSp>
          <p:nvGrpSpPr>
            <p:cNvPr id="1062" name="Google Shape;1062;p89"/>
            <p:cNvGrpSpPr/>
            <p:nvPr/>
          </p:nvGrpSpPr>
          <p:grpSpPr>
            <a:xfrm>
              <a:off x="0" y="2371775"/>
              <a:ext cx="2286000" cy="2771750"/>
              <a:chOff x="0" y="2371775"/>
              <a:chExt cx="2286000" cy="2771750"/>
            </a:xfrm>
          </p:grpSpPr>
          <p:sp>
            <p:nvSpPr>
              <p:cNvPr id="1063" name="Google Shape;1063;p89"/>
              <p:cNvSpPr/>
              <p:nvPr/>
            </p:nvSpPr>
            <p:spPr>
              <a:xfrm>
                <a:off x="0" y="2823925"/>
                <a:ext cx="2286000" cy="2319600"/>
              </a:xfrm>
              <a:prstGeom prst="rect">
                <a:avLst/>
              </a:prstGeom>
              <a:solidFill>
                <a:srgbClr val="009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89"/>
              <p:cNvSpPr/>
              <p:nvPr/>
            </p:nvSpPr>
            <p:spPr>
              <a:xfrm>
                <a:off x="0" y="2371775"/>
                <a:ext cx="2286000" cy="53700"/>
              </a:xfrm>
              <a:prstGeom prst="rect">
                <a:avLst/>
              </a:prstGeom>
              <a:solidFill>
                <a:srgbClr val="008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5" name="Google Shape;1065;p89"/>
            <p:cNvSpPr txBox="1"/>
            <p:nvPr/>
          </p:nvSpPr>
          <p:spPr>
            <a:xfrm>
              <a:off x="216300" y="2375630"/>
              <a:ext cx="1853400" cy="34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dk1"/>
                  </a:solidFill>
                  <a:latin typeface="Nunito"/>
                  <a:ea typeface="Nunito"/>
                  <a:cs typeface="Nunito"/>
                  <a:sym typeface="Nunito"/>
                </a:rPr>
                <a:t>Off-ramps</a:t>
              </a:r>
              <a:endParaRPr sz="1800" b="1">
                <a:solidFill>
                  <a:schemeClr val="dk1"/>
                </a:solidFill>
                <a:latin typeface="Nunito"/>
                <a:ea typeface="Nunito"/>
                <a:cs typeface="Nunito"/>
                <a:sym typeface="Nunito"/>
              </a:endParaRPr>
            </a:p>
          </p:txBody>
        </p:sp>
      </p:grpSp>
      <p:sp>
        <p:nvSpPr>
          <p:cNvPr id="1066" name="Google Shape;1066;p89"/>
          <p:cNvSpPr txBox="1"/>
          <p:nvPr/>
        </p:nvSpPr>
        <p:spPr>
          <a:xfrm>
            <a:off x="4788300" y="2066405"/>
            <a:ext cx="1853400" cy="34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dk1"/>
                </a:solidFill>
                <a:latin typeface="Nunito"/>
                <a:ea typeface="Nunito"/>
                <a:cs typeface="Nunito"/>
                <a:sym typeface="Nunito"/>
              </a:rPr>
              <a:t>Communication</a:t>
            </a:r>
            <a:endParaRPr sz="1800" b="1">
              <a:solidFill>
                <a:schemeClr val="dk1"/>
              </a:solidFill>
              <a:latin typeface="Nunito"/>
              <a:ea typeface="Nunito"/>
              <a:cs typeface="Nunito"/>
              <a:sym typeface="Nunito"/>
            </a:endParaRPr>
          </a:p>
        </p:txBody>
      </p:sp>
      <p:sp>
        <p:nvSpPr>
          <p:cNvPr id="1067" name="Google Shape;1067;p89"/>
          <p:cNvSpPr txBox="1"/>
          <p:nvPr/>
        </p:nvSpPr>
        <p:spPr>
          <a:xfrm>
            <a:off x="2502300" y="2057218"/>
            <a:ext cx="1853400" cy="34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dk1"/>
                </a:solidFill>
                <a:latin typeface="Nunito"/>
                <a:ea typeface="Nunito"/>
                <a:cs typeface="Nunito"/>
                <a:sym typeface="Nunito"/>
              </a:rPr>
              <a:t>Awareness</a:t>
            </a:r>
            <a:endParaRPr sz="1800" b="1">
              <a:solidFill>
                <a:schemeClr val="dk1"/>
              </a:solidFill>
              <a:latin typeface="Nunito"/>
              <a:ea typeface="Nunito"/>
              <a:cs typeface="Nunito"/>
              <a:sym typeface="Nunito"/>
            </a:endParaRPr>
          </a:p>
        </p:txBody>
      </p:sp>
      <p:sp>
        <p:nvSpPr>
          <p:cNvPr id="1068" name="Google Shape;1068;p89"/>
          <p:cNvSpPr txBox="1"/>
          <p:nvPr/>
        </p:nvSpPr>
        <p:spPr>
          <a:xfrm>
            <a:off x="216300" y="2057218"/>
            <a:ext cx="1853400" cy="34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dk1"/>
                </a:solidFill>
                <a:latin typeface="Nunito"/>
                <a:ea typeface="Nunito"/>
                <a:cs typeface="Nunito"/>
                <a:sym typeface="Nunito"/>
              </a:rPr>
              <a:t>Training</a:t>
            </a:r>
            <a:endParaRPr sz="1800" b="1">
              <a:solidFill>
                <a:schemeClr val="dk1"/>
              </a:solidFill>
              <a:latin typeface="Nunito"/>
              <a:ea typeface="Nunito"/>
              <a:cs typeface="Nunito"/>
              <a:sym typeface="Nunito"/>
            </a:endParaRPr>
          </a:p>
        </p:txBody>
      </p:sp>
      <p:sp>
        <p:nvSpPr>
          <p:cNvPr id="1069" name="Google Shape;1069;p89"/>
          <p:cNvSpPr txBox="1"/>
          <p:nvPr/>
        </p:nvSpPr>
        <p:spPr>
          <a:xfrm>
            <a:off x="2502300" y="2525320"/>
            <a:ext cx="1853400" cy="2042100"/>
          </a:xfrm>
          <a:prstGeom prst="rect">
            <a:avLst/>
          </a:prstGeom>
          <a:noFill/>
          <a:ln>
            <a:noFill/>
          </a:ln>
        </p:spPr>
        <p:txBody>
          <a:bodyPr spcFirstLastPara="1" wrap="square" lIns="91425" tIns="91425" rIns="91425" bIns="91425" anchor="t" anchorCtr="0">
            <a:noAutofit/>
          </a:bodyPr>
          <a:lstStyle/>
          <a:p>
            <a:pPr marL="228600" lvl="0" indent="-311150" algn="l" rtl="0">
              <a:lnSpc>
                <a:spcPct val="115000"/>
              </a:lnSpc>
              <a:spcBef>
                <a:spcPts val="0"/>
              </a:spcBef>
              <a:spcAft>
                <a:spcPts val="0"/>
              </a:spcAft>
              <a:buClr>
                <a:srgbClr val="FFFFFF"/>
              </a:buClr>
              <a:buSzPts val="1300"/>
              <a:buFont typeface="Nunito"/>
              <a:buChar char="●"/>
            </a:pPr>
            <a:r>
              <a:rPr lang="en" sz="1300" dirty="0">
                <a:solidFill>
                  <a:srgbClr val="FFFFFF"/>
                </a:solidFill>
                <a:latin typeface="Nunito"/>
                <a:ea typeface="Nunito"/>
                <a:cs typeface="Nunito"/>
                <a:sym typeface="Nunito"/>
              </a:rPr>
              <a:t>One team member observing the user</a:t>
            </a:r>
            <a:endParaRPr sz="1300" dirty="0">
              <a:solidFill>
                <a:srgbClr val="FFFFFF"/>
              </a:solidFill>
              <a:latin typeface="Nunito"/>
              <a:ea typeface="Nunito"/>
              <a:cs typeface="Nunito"/>
              <a:sym typeface="Nunito"/>
            </a:endParaRPr>
          </a:p>
          <a:p>
            <a:pPr marL="228600" lvl="0" indent="-311150" algn="l" rtl="0">
              <a:lnSpc>
                <a:spcPct val="115000"/>
              </a:lnSpc>
              <a:spcBef>
                <a:spcPts val="1000"/>
              </a:spcBef>
              <a:spcAft>
                <a:spcPts val="0"/>
              </a:spcAft>
              <a:buClr>
                <a:srgbClr val="FFFFFF"/>
              </a:buClr>
              <a:buSzPts val="1300"/>
              <a:buFont typeface="Nunito"/>
              <a:buChar char="●"/>
            </a:pPr>
            <a:r>
              <a:rPr lang="en" sz="1300" dirty="0">
                <a:solidFill>
                  <a:srgbClr val="FFFFFF"/>
                </a:solidFill>
                <a:latin typeface="Nunito"/>
                <a:ea typeface="Nunito"/>
                <a:cs typeface="Nunito"/>
                <a:sym typeface="Nunito"/>
              </a:rPr>
              <a:t>Clear boundaries, minimized set up </a:t>
            </a:r>
            <a:endParaRPr sz="1300" dirty="0">
              <a:solidFill>
                <a:srgbClr val="FFFFFF"/>
              </a:solidFill>
              <a:latin typeface="Nunito"/>
              <a:ea typeface="Nunito"/>
              <a:cs typeface="Nunito"/>
              <a:sym typeface="Nunito"/>
            </a:endParaRPr>
          </a:p>
          <a:p>
            <a:pPr marL="228600" lvl="0" indent="-311150" algn="l" rtl="0">
              <a:lnSpc>
                <a:spcPct val="115000"/>
              </a:lnSpc>
              <a:spcBef>
                <a:spcPts val="1000"/>
              </a:spcBef>
              <a:spcAft>
                <a:spcPts val="0"/>
              </a:spcAft>
              <a:buClr>
                <a:srgbClr val="FFFFFF"/>
              </a:buClr>
              <a:buSzPts val="1300"/>
              <a:buFont typeface="Nunito"/>
              <a:buChar char="●"/>
            </a:pPr>
            <a:r>
              <a:rPr lang="en" sz="1300" dirty="0">
                <a:solidFill>
                  <a:srgbClr val="FFFFFF"/>
                </a:solidFill>
                <a:latin typeface="Nunito"/>
                <a:ea typeface="Nunito"/>
                <a:cs typeface="Nunito"/>
                <a:sym typeface="Nunito"/>
              </a:rPr>
              <a:t>Slow and steady </a:t>
            </a:r>
            <a:endParaRPr sz="1300" dirty="0">
              <a:solidFill>
                <a:srgbClr val="FFFFFF"/>
              </a:solidFill>
              <a:latin typeface="Nunito"/>
              <a:ea typeface="Nunito"/>
              <a:cs typeface="Nunito"/>
              <a:sym typeface="Nunito"/>
            </a:endParaRPr>
          </a:p>
          <a:p>
            <a:pPr marL="228600" lvl="0" indent="-311150" algn="l" rtl="0">
              <a:lnSpc>
                <a:spcPct val="115000"/>
              </a:lnSpc>
              <a:spcBef>
                <a:spcPts val="1000"/>
              </a:spcBef>
              <a:spcAft>
                <a:spcPts val="1000"/>
              </a:spcAft>
              <a:buClr>
                <a:srgbClr val="FFFFFF"/>
              </a:buClr>
              <a:buSzPts val="1300"/>
              <a:buFont typeface="Nunito"/>
              <a:buChar char="●"/>
            </a:pPr>
            <a:r>
              <a:rPr lang="en" sz="1300" dirty="0">
                <a:solidFill>
                  <a:srgbClr val="FFFFFF"/>
                </a:solidFill>
                <a:latin typeface="Nunito"/>
                <a:ea typeface="Nunito"/>
                <a:cs typeface="Nunito"/>
                <a:sym typeface="Nunito"/>
              </a:rPr>
              <a:t>Inspect items before use</a:t>
            </a:r>
            <a:endParaRPr sz="1300" dirty="0">
              <a:solidFill>
                <a:srgbClr val="FFFFFF"/>
              </a:solidFill>
              <a:latin typeface="Nunito"/>
              <a:ea typeface="Nunito"/>
              <a:cs typeface="Nunito"/>
              <a:sym typeface="Nunito"/>
            </a:endParaRPr>
          </a:p>
        </p:txBody>
      </p:sp>
      <p:sp>
        <p:nvSpPr>
          <p:cNvPr id="1070" name="Google Shape;1070;p89"/>
          <p:cNvSpPr txBox="1"/>
          <p:nvPr/>
        </p:nvSpPr>
        <p:spPr>
          <a:xfrm>
            <a:off x="4788300" y="2673425"/>
            <a:ext cx="1853400" cy="2042100"/>
          </a:xfrm>
          <a:prstGeom prst="rect">
            <a:avLst/>
          </a:prstGeom>
          <a:noFill/>
          <a:ln>
            <a:noFill/>
          </a:ln>
        </p:spPr>
        <p:txBody>
          <a:bodyPr spcFirstLastPara="1" wrap="square" lIns="91425" tIns="91425" rIns="91425" bIns="91425" anchor="t" anchorCtr="0">
            <a:noAutofit/>
          </a:bodyPr>
          <a:lstStyle/>
          <a:p>
            <a:pPr marL="228600" lvl="0" indent="-311150" algn="l" rtl="0">
              <a:lnSpc>
                <a:spcPct val="115000"/>
              </a:lnSpc>
              <a:spcBef>
                <a:spcPts val="0"/>
              </a:spcBef>
              <a:spcAft>
                <a:spcPts val="0"/>
              </a:spcAft>
              <a:buClr>
                <a:srgbClr val="FFFFFF"/>
              </a:buClr>
              <a:buSzPts val="1300"/>
              <a:buFont typeface="Nunito"/>
              <a:buChar char="●"/>
            </a:pPr>
            <a:r>
              <a:rPr lang="en" sz="1300">
                <a:solidFill>
                  <a:srgbClr val="FFFFFF"/>
                </a:solidFill>
                <a:latin typeface="Nunito"/>
                <a:ea typeface="Nunito"/>
                <a:cs typeface="Nunito"/>
                <a:sym typeface="Nunito"/>
              </a:rPr>
              <a:t>Briefing before and after each test</a:t>
            </a:r>
            <a:endParaRPr sz="1300">
              <a:solidFill>
                <a:srgbClr val="FFFFFF"/>
              </a:solidFill>
              <a:latin typeface="Nunito"/>
              <a:ea typeface="Nunito"/>
              <a:cs typeface="Nunito"/>
              <a:sym typeface="Nunito"/>
            </a:endParaRPr>
          </a:p>
          <a:p>
            <a:pPr marL="228600" lvl="0" indent="-311150" algn="l" rtl="0">
              <a:lnSpc>
                <a:spcPct val="115000"/>
              </a:lnSpc>
              <a:spcBef>
                <a:spcPts val="1000"/>
              </a:spcBef>
              <a:spcAft>
                <a:spcPts val="0"/>
              </a:spcAft>
              <a:buClr>
                <a:srgbClr val="FFFFFF"/>
              </a:buClr>
              <a:buSzPts val="1300"/>
              <a:buFont typeface="Nunito"/>
              <a:buChar char="●"/>
            </a:pPr>
            <a:r>
              <a:rPr lang="en" sz="1300">
                <a:solidFill>
                  <a:srgbClr val="FFFFFF"/>
                </a:solidFill>
                <a:latin typeface="Nunito"/>
                <a:ea typeface="Nunito"/>
                <a:cs typeface="Nunito"/>
                <a:sym typeface="Nunito"/>
              </a:rPr>
              <a:t>Written  and printed procedures </a:t>
            </a:r>
            <a:endParaRPr sz="1300">
              <a:solidFill>
                <a:srgbClr val="FFFFFF"/>
              </a:solidFill>
              <a:latin typeface="Nunito"/>
              <a:ea typeface="Nunito"/>
              <a:cs typeface="Nunito"/>
              <a:sym typeface="Nunito"/>
            </a:endParaRPr>
          </a:p>
          <a:p>
            <a:pPr marL="228600" lvl="0" indent="-311150" algn="l" rtl="0">
              <a:lnSpc>
                <a:spcPct val="115000"/>
              </a:lnSpc>
              <a:spcBef>
                <a:spcPts val="1000"/>
              </a:spcBef>
              <a:spcAft>
                <a:spcPts val="0"/>
              </a:spcAft>
              <a:buClr>
                <a:srgbClr val="FFFFFF"/>
              </a:buClr>
              <a:buSzPts val="1300"/>
              <a:buFont typeface="Nunito"/>
              <a:buChar char="●"/>
            </a:pPr>
            <a:r>
              <a:rPr lang="en" sz="1300">
                <a:solidFill>
                  <a:srgbClr val="FFFFFF"/>
                </a:solidFill>
                <a:latin typeface="Nunito"/>
                <a:ea typeface="Nunito"/>
                <a:cs typeface="Nunito"/>
                <a:sym typeface="Nunito"/>
              </a:rPr>
              <a:t>Clear acknowledgement of understanding</a:t>
            </a:r>
            <a:endParaRPr sz="1300">
              <a:solidFill>
                <a:srgbClr val="FFFFFF"/>
              </a:solidFill>
              <a:latin typeface="Nunito"/>
              <a:ea typeface="Nunito"/>
              <a:cs typeface="Nunito"/>
              <a:sym typeface="Nunito"/>
            </a:endParaRPr>
          </a:p>
        </p:txBody>
      </p:sp>
      <p:sp>
        <p:nvSpPr>
          <p:cNvPr id="1071" name="Google Shape;1071;p89"/>
          <p:cNvSpPr txBox="1"/>
          <p:nvPr/>
        </p:nvSpPr>
        <p:spPr>
          <a:xfrm>
            <a:off x="7074300" y="2673425"/>
            <a:ext cx="1853400" cy="2042100"/>
          </a:xfrm>
          <a:prstGeom prst="rect">
            <a:avLst/>
          </a:prstGeom>
          <a:noFill/>
          <a:ln>
            <a:noFill/>
          </a:ln>
        </p:spPr>
        <p:txBody>
          <a:bodyPr spcFirstLastPara="1" wrap="square" lIns="91425" tIns="91425" rIns="91425" bIns="91425" anchor="t" anchorCtr="0">
            <a:noAutofit/>
          </a:bodyPr>
          <a:lstStyle/>
          <a:p>
            <a:pPr marL="228600" marR="0" lvl="0" indent="-304800" algn="l" rtl="0">
              <a:lnSpc>
                <a:spcPct val="115000"/>
              </a:lnSpc>
              <a:spcBef>
                <a:spcPts val="0"/>
              </a:spcBef>
              <a:spcAft>
                <a:spcPts val="0"/>
              </a:spcAft>
              <a:buClr>
                <a:srgbClr val="FFFFFF"/>
              </a:buClr>
              <a:buSzPts val="1200"/>
              <a:buFont typeface="Nunito"/>
              <a:buChar char="●"/>
            </a:pPr>
            <a:r>
              <a:rPr lang="en" sz="1200">
                <a:solidFill>
                  <a:srgbClr val="FFFFFF"/>
                </a:solidFill>
                <a:latin typeface="Nunito"/>
                <a:ea typeface="Nunito"/>
                <a:cs typeface="Nunito"/>
                <a:sym typeface="Nunito"/>
              </a:rPr>
              <a:t>Procedure to Exit Simulation </a:t>
            </a:r>
            <a:endParaRPr sz="1200">
              <a:solidFill>
                <a:srgbClr val="FFFFFF"/>
              </a:solidFill>
              <a:latin typeface="Nunito"/>
              <a:ea typeface="Nunito"/>
              <a:cs typeface="Nunito"/>
              <a:sym typeface="Nunito"/>
            </a:endParaRPr>
          </a:p>
          <a:p>
            <a:pPr marL="228600" marR="0" lvl="0" indent="-304800" algn="l" rtl="0">
              <a:lnSpc>
                <a:spcPct val="115000"/>
              </a:lnSpc>
              <a:spcBef>
                <a:spcPts val="1000"/>
              </a:spcBef>
              <a:spcAft>
                <a:spcPts val="0"/>
              </a:spcAft>
              <a:buClr>
                <a:srgbClr val="FFFFFF"/>
              </a:buClr>
              <a:buSzPts val="1200"/>
              <a:buFont typeface="Nunito"/>
              <a:buChar char="●"/>
            </a:pPr>
            <a:r>
              <a:rPr lang="en" sz="1200">
                <a:solidFill>
                  <a:srgbClr val="FFFFFF"/>
                </a:solidFill>
                <a:latin typeface="Nunito"/>
                <a:ea typeface="Nunito"/>
                <a:cs typeface="Nunito"/>
                <a:sym typeface="Nunito"/>
              </a:rPr>
              <a:t>Team member observing will help with ingress/egress</a:t>
            </a:r>
            <a:endParaRPr sz="1200">
              <a:solidFill>
                <a:srgbClr val="FFFFFF"/>
              </a:solidFill>
              <a:latin typeface="Nunito"/>
              <a:ea typeface="Nunito"/>
              <a:cs typeface="Nunito"/>
              <a:sym typeface="Nunito"/>
            </a:endParaRPr>
          </a:p>
          <a:p>
            <a:pPr marL="228600" marR="0" lvl="0" indent="-304800" algn="l" rtl="0">
              <a:lnSpc>
                <a:spcPct val="115000"/>
              </a:lnSpc>
              <a:spcBef>
                <a:spcPts val="1000"/>
              </a:spcBef>
              <a:spcAft>
                <a:spcPts val="1000"/>
              </a:spcAft>
              <a:buClr>
                <a:srgbClr val="FFFFFF"/>
              </a:buClr>
              <a:buSzPts val="1200"/>
              <a:buFont typeface="Nunito"/>
              <a:buChar char="●"/>
            </a:pPr>
            <a:r>
              <a:rPr lang="en" sz="1200">
                <a:solidFill>
                  <a:srgbClr val="FFFFFF"/>
                </a:solidFill>
                <a:latin typeface="Nunito"/>
                <a:ea typeface="Nunito"/>
                <a:cs typeface="Nunito"/>
                <a:sym typeface="Nunito"/>
              </a:rPr>
              <a:t>Proceed with scalability plan if V&amp;V fails</a:t>
            </a:r>
            <a:endParaRPr sz="1200">
              <a:solidFill>
                <a:srgbClr val="FFFFFF"/>
              </a:solidFill>
              <a:latin typeface="Nunito"/>
              <a:ea typeface="Nunito"/>
              <a:cs typeface="Nunito"/>
              <a:sym typeface="Nunito"/>
            </a:endParaRPr>
          </a:p>
        </p:txBody>
      </p:sp>
      <p:pic>
        <p:nvPicPr>
          <p:cNvPr id="1072" name="Google Shape;1072;p8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5413" y="937925"/>
            <a:ext cx="1322775" cy="818100"/>
          </a:xfrm>
          <a:prstGeom prst="rect">
            <a:avLst/>
          </a:prstGeom>
          <a:noFill/>
          <a:ln>
            <a:noFill/>
          </a:ln>
        </p:spPr>
      </p:pic>
      <p:pic>
        <p:nvPicPr>
          <p:cNvPr id="1073" name="Google Shape;1073;p8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835432" y="754594"/>
            <a:ext cx="1187125" cy="1187125"/>
          </a:xfrm>
          <a:prstGeom prst="rect">
            <a:avLst/>
          </a:prstGeom>
          <a:noFill/>
          <a:ln>
            <a:noFill/>
          </a:ln>
        </p:spPr>
      </p:pic>
      <p:pic>
        <p:nvPicPr>
          <p:cNvPr id="1074" name="Google Shape;1074;p8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197637" y="866600"/>
            <a:ext cx="1014216" cy="818101"/>
          </a:xfrm>
          <a:prstGeom prst="rect">
            <a:avLst/>
          </a:prstGeom>
          <a:noFill/>
          <a:ln>
            <a:noFill/>
          </a:ln>
        </p:spPr>
      </p:pic>
      <p:pic>
        <p:nvPicPr>
          <p:cNvPr id="1075" name="Google Shape;1075;p89"/>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7255750" y="648075"/>
            <a:ext cx="1322775" cy="1322775"/>
          </a:xfrm>
          <a:prstGeom prst="rect">
            <a:avLst/>
          </a:prstGeom>
          <a:noFill/>
          <a:ln>
            <a:noFill/>
          </a:ln>
        </p:spPr>
      </p:pic>
      <p:sp>
        <p:nvSpPr>
          <p:cNvPr id="1076" name="Google Shape;1076;p89"/>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48</a:t>
            </a:fld>
            <a:endParaRPr/>
          </a:p>
        </p:txBody>
      </p:sp>
      <p:pic>
        <p:nvPicPr>
          <p:cNvPr id="1077" name="Google Shape;1077;p89"/>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3429650" y="-236675"/>
            <a:ext cx="1322775" cy="1322775"/>
          </a:xfrm>
          <a:prstGeom prst="rect">
            <a:avLst/>
          </a:prstGeom>
          <a:noFill/>
          <a:ln>
            <a:noFill/>
          </a:ln>
        </p:spPr>
      </p:pic>
      <p:sp>
        <p:nvSpPr>
          <p:cNvPr id="1078" name="Google Shape;1078;p89" descr="Timeline background shape"/>
          <p:cNvSpPr/>
          <p:nvPr/>
        </p:nvSpPr>
        <p:spPr>
          <a:xfrm>
            <a:off x="3468851" y="4868575"/>
            <a:ext cx="12054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VI: Budget</a:t>
            </a:r>
            <a:endParaRPr sz="900" i="0" u="none" strike="noStrike" cap="none">
              <a:solidFill>
                <a:schemeClr val="dk1"/>
              </a:solidFill>
              <a:latin typeface="Nunito"/>
              <a:ea typeface="Nunito"/>
              <a:cs typeface="Nunito"/>
              <a:sym typeface="Nunito"/>
            </a:endParaRPr>
          </a:p>
        </p:txBody>
      </p:sp>
      <p:sp>
        <p:nvSpPr>
          <p:cNvPr id="1079" name="Google Shape;1079;p89" descr="Timeline background shape"/>
          <p:cNvSpPr/>
          <p:nvPr/>
        </p:nvSpPr>
        <p:spPr>
          <a:xfrm>
            <a:off x="2206275" y="4868575"/>
            <a:ext cx="14655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V: Test Readiness</a:t>
            </a:r>
            <a:endParaRPr sz="900" i="0" u="none" strike="noStrike" cap="none">
              <a:solidFill>
                <a:schemeClr val="lt1"/>
              </a:solidFill>
              <a:latin typeface="Nunito"/>
              <a:ea typeface="Nunito"/>
              <a:cs typeface="Nunito"/>
              <a:sym typeface="Nunito"/>
            </a:endParaRPr>
          </a:p>
        </p:txBody>
      </p:sp>
      <p:sp>
        <p:nvSpPr>
          <p:cNvPr id="1080" name="Google Shape;1080;p89" descr="Timeline background shape"/>
          <p:cNvSpPr/>
          <p:nvPr/>
        </p:nvSpPr>
        <p:spPr>
          <a:xfrm>
            <a:off x="1024139" y="4868575"/>
            <a:ext cx="13323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IV: Schedule</a:t>
            </a:r>
            <a:endParaRPr sz="900" i="0" u="none" strike="noStrike" cap="none">
              <a:solidFill>
                <a:schemeClr val="lt1"/>
              </a:solidFill>
              <a:latin typeface="Nunito"/>
              <a:ea typeface="Nunito"/>
              <a:cs typeface="Nunito"/>
              <a:sym typeface="Nunito"/>
            </a:endParaRPr>
          </a:p>
        </p:txBody>
      </p:sp>
      <p:sp>
        <p:nvSpPr>
          <p:cNvPr id="1081" name="Google Shape;1081;p89" descr="Timeline background shape"/>
          <p:cNvSpPr/>
          <p:nvPr/>
        </p:nvSpPr>
        <p:spPr>
          <a:xfrm>
            <a:off x="0" y="4868563"/>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 Overview</a:t>
            </a:r>
            <a:endParaRPr sz="900" i="0" u="none" strike="noStrike" cap="none">
              <a:solidFill>
                <a:schemeClr val="lt1"/>
              </a:solidFill>
              <a:latin typeface="Nunito"/>
              <a:ea typeface="Nunito"/>
              <a:cs typeface="Nunito"/>
              <a:sym typeface="Nunito"/>
            </a:endParaRPr>
          </a:p>
        </p:txBody>
      </p:sp>
      <p:pic>
        <p:nvPicPr>
          <p:cNvPr id="1082" name="Google Shape;1082;p89"/>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7615438" y="4868553"/>
            <a:ext cx="1203600" cy="245534"/>
          </a:xfrm>
          <a:prstGeom prst="rect">
            <a:avLst/>
          </a:prstGeom>
          <a:noFill/>
          <a:ln>
            <a:noFill/>
          </a:ln>
        </p:spPr>
      </p:pic>
      <p:pic>
        <p:nvPicPr>
          <p:cNvPr id="1083" name="Google Shape;1083;p89">
            <a:hlinkClick r:id="rId9" action="ppaction://hlinksldjump"/>
          </p:cNvPr>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6696075" y="4853774"/>
            <a:ext cx="738804" cy="2751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sp>
        <p:nvSpPr>
          <p:cNvPr id="1088" name="Google Shape;1088;p9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49</a:t>
            </a:fld>
            <a:endParaRPr/>
          </a:p>
        </p:txBody>
      </p:sp>
      <p:sp>
        <p:nvSpPr>
          <p:cNvPr id="1089" name="Google Shape;1089;p90"/>
          <p:cNvSpPr/>
          <p:nvPr/>
        </p:nvSpPr>
        <p:spPr>
          <a:xfrm>
            <a:off x="233975" y="1091400"/>
            <a:ext cx="1623600" cy="3634500"/>
          </a:xfrm>
          <a:prstGeom prst="roundRect">
            <a:avLst>
              <a:gd name="adj" fmla="val 16667"/>
            </a:avLst>
          </a:prstGeom>
          <a:noFill/>
          <a:ln w="2857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Nunito"/>
                <a:ea typeface="Nunito"/>
                <a:cs typeface="Nunito"/>
                <a:sym typeface="Nunito"/>
              </a:rPr>
              <a:t>STAGE 1:</a:t>
            </a:r>
            <a:endParaRPr>
              <a:solidFill>
                <a:schemeClr val="dk1"/>
              </a:solidFill>
              <a:latin typeface="Nunito"/>
              <a:ea typeface="Nunito"/>
              <a:cs typeface="Nunito"/>
              <a:sym typeface="Nunito"/>
            </a:endParaRPr>
          </a:p>
          <a:p>
            <a:pPr marL="0" lvl="0" indent="0" algn="ctr" rtl="0">
              <a:spcBef>
                <a:spcPts val="0"/>
              </a:spcBef>
              <a:spcAft>
                <a:spcPts val="0"/>
              </a:spcAft>
              <a:buNone/>
            </a:pPr>
            <a:r>
              <a:rPr lang="en" b="1">
                <a:solidFill>
                  <a:schemeClr val="dk1"/>
                </a:solidFill>
                <a:latin typeface="Nunito"/>
                <a:ea typeface="Nunito"/>
                <a:cs typeface="Nunito"/>
                <a:sym typeface="Nunito"/>
              </a:rPr>
              <a:t>Human Subject Recruitment</a:t>
            </a:r>
            <a:endParaRPr b="1">
              <a:solidFill>
                <a:schemeClr val="dk1"/>
              </a:solidFill>
              <a:latin typeface="Nunito"/>
              <a:ea typeface="Nunito"/>
              <a:cs typeface="Nunito"/>
              <a:sym typeface="Nunito"/>
            </a:endParaRPr>
          </a:p>
          <a:p>
            <a:pPr marL="0" lvl="0" indent="0" algn="ctr" rtl="0">
              <a:spcBef>
                <a:spcPts val="0"/>
              </a:spcBef>
              <a:spcAft>
                <a:spcPts val="0"/>
              </a:spcAft>
              <a:buNone/>
            </a:pPr>
            <a:endParaRPr>
              <a:solidFill>
                <a:schemeClr val="dk1"/>
              </a:solidFill>
              <a:latin typeface="Nunito"/>
              <a:ea typeface="Nunito"/>
              <a:cs typeface="Nunito"/>
              <a:sym typeface="Nunito"/>
            </a:endParaRPr>
          </a:p>
          <a:p>
            <a:pPr marL="0" lvl="0" indent="0" algn="ctr" rtl="0">
              <a:spcBef>
                <a:spcPts val="0"/>
              </a:spcBef>
              <a:spcAft>
                <a:spcPts val="0"/>
              </a:spcAft>
              <a:buNone/>
            </a:pPr>
            <a:r>
              <a:rPr lang="en">
                <a:solidFill>
                  <a:schemeClr val="dk1"/>
                </a:solidFill>
                <a:latin typeface="Nunito"/>
                <a:ea typeface="Nunito"/>
                <a:cs typeface="Nunito"/>
                <a:sym typeface="Nunito"/>
              </a:rPr>
              <a:t>Pre-Screening with MSSQ (Must be 95</a:t>
            </a:r>
            <a:r>
              <a:rPr lang="en" baseline="30000">
                <a:solidFill>
                  <a:schemeClr val="dk1"/>
                </a:solidFill>
                <a:latin typeface="Nunito"/>
                <a:ea typeface="Nunito"/>
                <a:cs typeface="Nunito"/>
                <a:sym typeface="Nunito"/>
              </a:rPr>
              <a:t>th</a:t>
            </a:r>
            <a:r>
              <a:rPr lang="en">
                <a:solidFill>
                  <a:schemeClr val="dk1"/>
                </a:solidFill>
                <a:latin typeface="Nunito"/>
                <a:ea typeface="Nunito"/>
                <a:cs typeface="Nunito"/>
                <a:sym typeface="Nunito"/>
              </a:rPr>
              <a:t> percentile or below)</a:t>
            </a:r>
            <a:endParaRPr>
              <a:solidFill>
                <a:schemeClr val="dk1"/>
              </a:solidFill>
              <a:latin typeface="Nunito"/>
              <a:ea typeface="Nunito"/>
              <a:cs typeface="Nunito"/>
              <a:sym typeface="Nunito"/>
            </a:endParaRPr>
          </a:p>
          <a:p>
            <a:pPr marL="0" lvl="0" indent="0" algn="ctr" rtl="0">
              <a:spcBef>
                <a:spcPts val="0"/>
              </a:spcBef>
              <a:spcAft>
                <a:spcPts val="0"/>
              </a:spcAft>
              <a:buNone/>
            </a:pPr>
            <a:endParaRPr>
              <a:solidFill>
                <a:schemeClr val="lt2"/>
              </a:solidFill>
              <a:latin typeface="Nunito"/>
              <a:ea typeface="Nunito"/>
              <a:cs typeface="Nunito"/>
              <a:sym typeface="Nunito"/>
            </a:endParaRPr>
          </a:p>
        </p:txBody>
      </p:sp>
      <p:sp>
        <p:nvSpPr>
          <p:cNvPr id="1090" name="Google Shape;1090;p90"/>
          <p:cNvSpPr/>
          <p:nvPr/>
        </p:nvSpPr>
        <p:spPr>
          <a:xfrm>
            <a:off x="1890700" y="1091400"/>
            <a:ext cx="1742100" cy="3634500"/>
          </a:xfrm>
          <a:prstGeom prst="roundRect">
            <a:avLst>
              <a:gd name="adj" fmla="val 16667"/>
            </a:avLst>
          </a:prstGeom>
          <a:solidFill>
            <a:srgbClr val="0081B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1800" b="1">
              <a:solidFill>
                <a:schemeClr val="lt2"/>
              </a:solidFill>
              <a:latin typeface="Nunito"/>
              <a:ea typeface="Nunito"/>
              <a:cs typeface="Nunito"/>
              <a:sym typeface="Nunito"/>
            </a:endParaRPr>
          </a:p>
          <a:p>
            <a:pPr marL="0" lvl="0" indent="0" algn="ctr" rtl="0">
              <a:spcBef>
                <a:spcPts val="0"/>
              </a:spcBef>
              <a:spcAft>
                <a:spcPts val="0"/>
              </a:spcAft>
              <a:buNone/>
            </a:pPr>
            <a:r>
              <a:rPr lang="en" sz="1800" b="1">
                <a:solidFill>
                  <a:schemeClr val="lt2"/>
                </a:solidFill>
                <a:latin typeface="Nunito"/>
                <a:ea typeface="Nunito"/>
                <a:cs typeface="Nunito"/>
                <a:sym typeface="Nunito"/>
              </a:rPr>
              <a:t>STAGE 2:</a:t>
            </a:r>
            <a:endParaRPr sz="1800" b="1">
              <a:solidFill>
                <a:schemeClr val="lt2"/>
              </a:solidFill>
              <a:latin typeface="Nunito"/>
              <a:ea typeface="Nunito"/>
              <a:cs typeface="Nunito"/>
              <a:sym typeface="Nunito"/>
            </a:endParaRPr>
          </a:p>
          <a:p>
            <a:pPr marL="0" lvl="0" indent="0" algn="ctr" rtl="0">
              <a:spcBef>
                <a:spcPts val="0"/>
              </a:spcBef>
              <a:spcAft>
                <a:spcPts val="0"/>
              </a:spcAft>
              <a:buNone/>
            </a:pPr>
            <a:r>
              <a:rPr lang="en" b="1">
                <a:solidFill>
                  <a:schemeClr val="lt2"/>
                </a:solidFill>
                <a:latin typeface="Nunito"/>
                <a:ea typeface="Nunito"/>
                <a:cs typeface="Nunito"/>
                <a:sym typeface="Nunito"/>
              </a:rPr>
              <a:t>Pre-Test</a:t>
            </a:r>
            <a:endParaRPr b="1">
              <a:solidFill>
                <a:schemeClr val="lt2"/>
              </a:solidFill>
              <a:latin typeface="Nunito"/>
              <a:ea typeface="Nunito"/>
              <a:cs typeface="Nunito"/>
              <a:sym typeface="Nunito"/>
            </a:endParaRPr>
          </a:p>
          <a:p>
            <a:pPr marL="0" lvl="0" indent="0" algn="ctr" rtl="0">
              <a:spcBef>
                <a:spcPts val="0"/>
              </a:spcBef>
              <a:spcAft>
                <a:spcPts val="0"/>
              </a:spcAft>
              <a:buNone/>
            </a:pPr>
            <a:endParaRPr sz="1200" b="1">
              <a:solidFill>
                <a:schemeClr val="lt2"/>
              </a:solidFill>
              <a:latin typeface="Nunito"/>
              <a:ea typeface="Nunito"/>
              <a:cs typeface="Nunito"/>
              <a:sym typeface="Nunito"/>
            </a:endParaRPr>
          </a:p>
          <a:p>
            <a:pPr marL="0" lvl="0" indent="0" algn="l" rtl="0">
              <a:lnSpc>
                <a:spcPct val="115000"/>
              </a:lnSpc>
              <a:spcBef>
                <a:spcPts val="0"/>
              </a:spcBef>
              <a:spcAft>
                <a:spcPts val="0"/>
              </a:spcAft>
              <a:buNone/>
            </a:pPr>
            <a:r>
              <a:rPr lang="en" sz="1100">
                <a:solidFill>
                  <a:schemeClr val="lt1"/>
                </a:solidFill>
                <a:latin typeface="Nunito"/>
                <a:ea typeface="Nunito"/>
                <a:cs typeface="Nunito"/>
                <a:sym typeface="Nunito"/>
              </a:rPr>
              <a:t>1. Set up simulation, play area, and trackers</a:t>
            </a:r>
            <a:endParaRPr sz="1100">
              <a:solidFill>
                <a:schemeClr val="lt1"/>
              </a:solidFill>
              <a:latin typeface="Nunito"/>
              <a:ea typeface="Nunito"/>
              <a:cs typeface="Nunito"/>
              <a:sym typeface="Nunito"/>
            </a:endParaRPr>
          </a:p>
          <a:p>
            <a:pPr marL="0" lvl="0" indent="0" algn="l" rtl="0">
              <a:lnSpc>
                <a:spcPct val="115000"/>
              </a:lnSpc>
              <a:spcBef>
                <a:spcPts val="0"/>
              </a:spcBef>
              <a:spcAft>
                <a:spcPts val="0"/>
              </a:spcAft>
              <a:buNone/>
            </a:pPr>
            <a:r>
              <a:rPr lang="en" sz="1100">
                <a:solidFill>
                  <a:schemeClr val="lt1"/>
                </a:solidFill>
                <a:latin typeface="Nunito"/>
                <a:ea typeface="Nunito"/>
                <a:cs typeface="Nunito"/>
                <a:sym typeface="Nunito"/>
              </a:rPr>
              <a:t>2. Brief subject on procedure</a:t>
            </a:r>
            <a:endParaRPr sz="1100">
              <a:solidFill>
                <a:schemeClr val="lt1"/>
              </a:solidFill>
              <a:latin typeface="Nunito"/>
              <a:ea typeface="Nunito"/>
              <a:cs typeface="Nunito"/>
              <a:sym typeface="Nunito"/>
            </a:endParaRPr>
          </a:p>
          <a:p>
            <a:pPr marL="0" lvl="0" indent="0" algn="l" rtl="0">
              <a:lnSpc>
                <a:spcPct val="115000"/>
              </a:lnSpc>
              <a:spcBef>
                <a:spcPts val="0"/>
              </a:spcBef>
              <a:spcAft>
                <a:spcPts val="0"/>
              </a:spcAft>
              <a:buNone/>
            </a:pPr>
            <a:r>
              <a:rPr lang="en" sz="1100">
                <a:solidFill>
                  <a:schemeClr val="lt1"/>
                </a:solidFill>
                <a:latin typeface="Nunito"/>
                <a:ea typeface="Nunito"/>
                <a:cs typeface="Nunito"/>
                <a:sym typeface="Nunito"/>
              </a:rPr>
              <a:t>3. Don equipment</a:t>
            </a:r>
            <a:endParaRPr sz="1100">
              <a:solidFill>
                <a:schemeClr val="lt1"/>
              </a:solidFill>
              <a:latin typeface="Nunito"/>
              <a:ea typeface="Nunito"/>
              <a:cs typeface="Nunito"/>
              <a:sym typeface="Nunito"/>
            </a:endParaRPr>
          </a:p>
          <a:p>
            <a:pPr marL="0" lvl="0" indent="0" algn="l" rtl="0">
              <a:lnSpc>
                <a:spcPct val="115000"/>
              </a:lnSpc>
              <a:spcBef>
                <a:spcPts val="0"/>
              </a:spcBef>
              <a:spcAft>
                <a:spcPts val="0"/>
              </a:spcAft>
              <a:buNone/>
            </a:pPr>
            <a:r>
              <a:rPr lang="en" sz="1100">
                <a:solidFill>
                  <a:schemeClr val="lt1"/>
                </a:solidFill>
                <a:latin typeface="Nunito"/>
                <a:ea typeface="Nunito"/>
                <a:cs typeface="Nunito"/>
                <a:sym typeface="Nunito"/>
              </a:rPr>
              <a:t>4. Comfort test (Corlett-Bishop) </a:t>
            </a:r>
            <a:endParaRPr sz="1100">
              <a:solidFill>
                <a:schemeClr val="lt1"/>
              </a:solidFill>
              <a:latin typeface="Nunito"/>
              <a:ea typeface="Nunito"/>
              <a:cs typeface="Nunito"/>
              <a:sym typeface="Nunito"/>
            </a:endParaRPr>
          </a:p>
          <a:p>
            <a:pPr marL="0" lvl="0" indent="0" algn="l" rtl="0">
              <a:lnSpc>
                <a:spcPct val="115000"/>
              </a:lnSpc>
              <a:spcBef>
                <a:spcPts val="0"/>
              </a:spcBef>
              <a:spcAft>
                <a:spcPts val="0"/>
              </a:spcAft>
              <a:buNone/>
            </a:pPr>
            <a:r>
              <a:rPr lang="en" sz="1100">
                <a:solidFill>
                  <a:schemeClr val="lt1"/>
                </a:solidFill>
                <a:latin typeface="Nunito"/>
                <a:ea typeface="Nunito"/>
                <a:cs typeface="Nunito"/>
                <a:sym typeface="Nunito"/>
              </a:rPr>
              <a:t>5. Audio check </a:t>
            </a:r>
            <a:endParaRPr sz="1100">
              <a:solidFill>
                <a:schemeClr val="lt1"/>
              </a:solidFill>
              <a:latin typeface="Nunito"/>
              <a:ea typeface="Nunito"/>
              <a:cs typeface="Nunito"/>
              <a:sym typeface="Nunito"/>
            </a:endParaRPr>
          </a:p>
          <a:p>
            <a:pPr marL="0" lvl="0" indent="0" algn="l" rtl="0">
              <a:lnSpc>
                <a:spcPct val="115000"/>
              </a:lnSpc>
              <a:spcBef>
                <a:spcPts val="0"/>
              </a:spcBef>
              <a:spcAft>
                <a:spcPts val="0"/>
              </a:spcAft>
              <a:buNone/>
            </a:pPr>
            <a:r>
              <a:rPr lang="en" sz="1100">
                <a:solidFill>
                  <a:schemeClr val="lt1"/>
                </a:solidFill>
                <a:latin typeface="Nunito"/>
                <a:ea typeface="Nunito"/>
                <a:cs typeface="Nunito"/>
                <a:sym typeface="Nunito"/>
              </a:rPr>
              <a:t>6. Baseline SSQ (16 questions)</a:t>
            </a:r>
            <a:endParaRPr sz="1100" b="1">
              <a:solidFill>
                <a:schemeClr val="lt2"/>
              </a:solidFill>
              <a:latin typeface="Nunito"/>
              <a:ea typeface="Nunito"/>
              <a:cs typeface="Nunito"/>
              <a:sym typeface="Nunito"/>
            </a:endParaRPr>
          </a:p>
        </p:txBody>
      </p:sp>
      <p:sp>
        <p:nvSpPr>
          <p:cNvPr id="1091" name="Google Shape;1091;p90"/>
          <p:cNvSpPr/>
          <p:nvPr/>
        </p:nvSpPr>
        <p:spPr>
          <a:xfrm>
            <a:off x="3670725" y="1091400"/>
            <a:ext cx="1742100" cy="3634500"/>
          </a:xfrm>
          <a:prstGeom prst="roundRect">
            <a:avLst>
              <a:gd name="adj" fmla="val 16667"/>
            </a:avLst>
          </a:prstGeom>
          <a:solidFill>
            <a:srgbClr val="008FA6"/>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endParaRPr sz="1800" b="1">
              <a:solidFill>
                <a:schemeClr val="lt2"/>
              </a:solidFill>
              <a:latin typeface="Nunito"/>
              <a:ea typeface="Nunito"/>
              <a:cs typeface="Nunito"/>
              <a:sym typeface="Nunito"/>
            </a:endParaRPr>
          </a:p>
          <a:p>
            <a:pPr marL="0" lvl="0" indent="0" algn="ctr" rtl="0">
              <a:lnSpc>
                <a:spcPct val="100000"/>
              </a:lnSpc>
              <a:spcBef>
                <a:spcPts val="0"/>
              </a:spcBef>
              <a:spcAft>
                <a:spcPts val="0"/>
              </a:spcAft>
              <a:buNone/>
            </a:pPr>
            <a:r>
              <a:rPr lang="en" sz="1800" b="1">
                <a:solidFill>
                  <a:schemeClr val="lt2"/>
                </a:solidFill>
                <a:latin typeface="Nunito"/>
                <a:ea typeface="Nunito"/>
                <a:cs typeface="Nunito"/>
                <a:sym typeface="Nunito"/>
              </a:rPr>
              <a:t>STAGE 3</a:t>
            </a:r>
            <a:endParaRPr sz="1800" b="1">
              <a:solidFill>
                <a:schemeClr val="lt2"/>
              </a:solidFill>
              <a:latin typeface="Nunito"/>
              <a:ea typeface="Nunito"/>
              <a:cs typeface="Nunito"/>
              <a:sym typeface="Nunito"/>
            </a:endParaRPr>
          </a:p>
          <a:p>
            <a:pPr marL="0" lvl="0" indent="0" algn="ctr" rtl="0">
              <a:lnSpc>
                <a:spcPct val="100000"/>
              </a:lnSpc>
              <a:spcBef>
                <a:spcPts val="0"/>
              </a:spcBef>
              <a:spcAft>
                <a:spcPts val="0"/>
              </a:spcAft>
              <a:buNone/>
            </a:pPr>
            <a:r>
              <a:rPr lang="en" b="1">
                <a:solidFill>
                  <a:schemeClr val="lt2"/>
                </a:solidFill>
                <a:latin typeface="Nunito"/>
                <a:ea typeface="Nunito"/>
                <a:cs typeface="Nunito"/>
                <a:sym typeface="Nunito"/>
              </a:rPr>
              <a:t>Test</a:t>
            </a:r>
            <a:endParaRPr b="1">
              <a:solidFill>
                <a:schemeClr val="lt2"/>
              </a:solidFill>
              <a:latin typeface="Nunito"/>
              <a:ea typeface="Nunito"/>
              <a:cs typeface="Nunito"/>
              <a:sym typeface="Nunito"/>
            </a:endParaRPr>
          </a:p>
          <a:p>
            <a:pPr marL="0" lvl="0" indent="0" algn="ctr" rtl="0">
              <a:lnSpc>
                <a:spcPct val="100000"/>
              </a:lnSpc>
              <a:spcBef>
                <a:spcPts val="0"/>
              </a:spcBef>
              <a:spcAft>
                <a:spcPts val="0"/>
              </a:spcAft>
              <a:buNone/>
            </a:pPr>
            <a:endParaRPr b="1">
              <a:solidFill>
                <a:schemeClr val="lt2"/>
              </a:solidFill>
              <a:latin typeface="Nunito"/>
              <a:ea typeface="Nunito"/>
              <a:cs typeface="Nunito"/>
              <a:sym typeface="Nunito"/>
            </a:endParaRPr>
          </a:p>
          <a:p>
            <a:pPr marL="0" lvl="0" indent="0" algn="l" rtl="0">
              <a:lnSpc>
                <a:spcPct val="100000"/>
              </a:lnSpc>
              <a:spcBef>
                <a:spcPts val="0"/>
              </a:spcBef>
              <a:spcAft>
                <a:spcPts val="0"/>
              </a:spcAft>
              <a:buClr>
                <a:schemeClr val="dk1"/>
              </a:buClr>
              <a:buSzPts val="1100"/>
              <a:buFont typeface="Arial"/>
              <a:buNone/>
            </a:pPr>
            <a:r>
              <a:rPr lang="en" sz="1100">
                <a:solidFill>
                  <a:schemeClr val="lt1"/>
                </a:solidFill>
                <a:latin typeface="Nunito"/>
                <a:ea typeface="Nunito"/>
                <a:cs typeface="Nunito"/>
                <a:sym typeface="Nunito"/>
              </a:rPr>
              <a:t>1. Start CTHREEPIO simulation</a:t>
            </a:r>
            <a:endParaRPr sz="1100">
              <a:solidFill>
                <a:schemeClr val="lt1"/>
              </a:solidFill>
              <a:latin typeface="Nunito"/>
              <a:ea typeface="Nunito"/>
              <a:cs typeface="Nunito"/>
              <a:sym typeface="Nunito"/>
            </a:endParaRPr>
          </a:p>
          <a:p>
            <a:pPr marL="0" lvl="0" indent="0" algn="l" rtl="0">
              <a:lnSpc>
                <a:spcPct val="100000"/>
              </a:lnSpc>
              <a:spcBef>
                <a:spcPts val="1200"/>
              </a:spcBef>
              <a:spcAft>
                <a:spcPts val="0"/>
              </a:spcAft>
              <a:buClr>
                <a:schemeClr val="dk1"/>
              </a:buClr>
              <a:buSzPts val="1100"/>
              <a:buFont typeface="Arial"/>
              <a:buNone/>
            </a:pPr>
            <a:r>
              <a:rPr lang="en" sz="1100">
                <a:solidFill>
                  <a:schemeClr val="lt1"/>
                </a:solidFill>
                <a:latin typeface="Nunito"/>
                <a:ea typeface="Nunito"/>
                <a:cs typeface="Nunito"/>
                <a:sym typeface="Nunito"/>
              </a:rPr>
              <a:t>2. Instruct subject to complete tasks described by mission control</a:t>
            </a:r>
            <a:endParaRPr sz="1100">
              <a:solidFill>
                <a:schemeClr val="lt1"/>
              </a:solidFill>
              <a:latin typeface="Nunito"/>
              <a:ea typeface="Nunito"/>
              <a:cs typeface="Nunito"/>
              <a:sym typeface="Nunito"/>
            </a:endParaRPr>
          </a:p>
          <a:p>
            <a:pPr marL="0" lvl="0" indent="0" algn="l" rtl="0">
              <a:lnSpc>
                <a:spcPct val="100000"/>
              </a:lnSpc>
              <a:spcBef>
                <a:spcPts val="1200"/>
              </a:spcBef>
              <a:spcAft>
                <a:spcPts val="0"/>
              </a:spcAft>
              <a:buClr>
                <a:schemeClr val="dk1"/>
              </a:buClr>
              <a:buSzPts val="1100"/>
              <a:buFont typeface="Arial"/>
              <a:buNone/>
            </a:pPr>
            <a:r>
              <a:rPr lang="en" sz="1100">
                <a:solidFill>
                  <a:schemeClr val="lt1"/>
                </a:solidFill>
                <a:latin typeface="Nunito"/>
                <a:ea typeface="Nunito"/>
                <a:cs typeface="Nunito"/>
                <a:sym typeface="Nunito"/>
              </a:rPr>
              <a:t>3. Administer modified SSQ intermittently (5 min)</a:t>
            </a:r>
            <a:r>
              <a:rPr lang="en" sz="1000">
                <a:solidFill>
                  <a:schemeClr val="lt1"/>
                </a:solidFill>
                <a:latin typeface="Nunito"/>
                <a:ea typeface="Nunito"/>
                <a:cs typeface="Nunito"/>
                <a:sym typeface="Nunito"/>
              </a:rPr>
              <a:t> </a:t>
            </a:r>
            <a:endParaRPr sz="1000">
              <a:solidFill>
                <a:schemeClr val="lt1"/>
              </a:solidFill>
              <a:latin typeface="Nunito"/>
              <a:ea typeface="Nunito"/>
              <a:cs typeface="Nunito"/>
              <a:sym typeface="Nunito"/>
            </a:endParaRPr>
          </a:p>
          <a:p>
            <a:pPr marL="0" lvl="0" indent="0" algn="ctr" rtl="0">
              <a:lnSpc>
                <a:spcPct val="100000"/>
              </a:lnSpc>
              <a:spcBef>
                <a:spcPts val="1200"/>
              </a:spcBef>
              <a:spcAft>
                <a:spcPts val="0"/>
              </a:spcAft>
              <a:buNone/>
            </a:pPr>
            <a:endParaRPr b="1">
              <a:solidFill>
                <a:schemeClr val="lt2"/>
              </a:solidFill>
              <a:latin typeface="Nunito"/>
              <a:ea typeface="Nunito"/>
              <a:cs typeface="Nunito"/>
              <a:sym typeface="Nunito"/>
            </a:endParaRPr>
          </a:p>
          <a:p>
            <a:pPr marL="0" lvl="0" indent="0" algn="ctr" rtl="0">
              <a:lnSpc>
                <a:spcPct val="100000"/>
              </a:lnSpc>
              <a:spcBef>
                <a:spcPts val="0"/>
              </a:spcBef>
              <a:spcAft>
                <a:spcPts val="0"/>
              </a:spcAft>
              <a:buNone/>
            </a:pPr>
            <a:endParaRPr b="1">
              <a:solidFill>
                <a:schemeClr val="lt2"/>
              </a:solidFill>
              <a:latin typeface="Nunito"/>
              <a:ea typeface="Nunito"/>
              <a:cs typeface="Nunito"/>
              <a:sym typeface="Nunito"/>
            </a:endParaRPr>
          </a:p>
        </p:txBody>
      </p:sp>
      <p:sp>
        <p:nvSpPr>
          <p:cNvPr id="1092" name="Google Shape;1092;p90"/>
          <p:cNvSpPr/>
          <p:nvPr/>
        </p:nvSpPr>
        <p:spPr>
          <a:xfrm>
            <a:off x="5450725" y="1091400"/>
            <a:ext cx="1742100" cy="3634500"/>
          </a:xfrm>
          <a:prstGeom prst="roundRect">
            <a:avLst>
              <a:gd name="adj" fmla="val 16667"/>
            </a:avLst>
          </a:prstGeom>
          <a:solidFill>
            <a:srgbClr val="00959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lt2"/>
                </a:solidFill>
                <a:latin typeface="Nunito"/>
                <a:ea typeface="Nunito"/>
                <a:cs typeface="Nunito"/>
                <a:sym typeface="Nunito"/>
              </a:rPr>
              <a:t>   </a:t>
            </a:r>
            <a:endParaRPr sz="1800" b="1">
              <a:solidFill>
                <a:schemeClr val="lt2"/>
              </a:solidFill>
              <a:latin typeface="Nunito"/>
              <a:ea typeface="Nunito"/>
              <a:cs typeface="Nunito"/>
              <a:sym typeface="Nunito"/>
            </a:endParaRPr>
          </a:p>
          <a:p>
            <a:pPr marL="0" lvl="0" indent="0" algn="ctr" rtl="0">
              <a:spcBef>
                <a:spcPts val="0"/>
              </a:spcBef>
              <a:spcAft>
                <a:spcPts val="0"/>
              </a:spcAft>
              <a:buNone/>
            </a:pPr>
            <a:r>
              <a:rPr lang="en" sz="1800" b="1">
                <a:solidFill>
                  <a:schemeClr val="lt2"/>
                </a:solidFill>
                <a:latin typeface="Nunito"/>
                <a:ea typeface="Nunito"/>
                <a:cs typeface="Nunito"/>
                <a:sym typeface="Nunito"/>
              </a:rPr>
              <a:t>STAGE 4</a:t>
            </a:r>
            <a:endParaRPr sz="1800" b="1">
              <a:solidFill>
                <a:schemeClr val="lt2"/>
              </a:solidFill>
              <a:latin typeface="Nunito"/>
              <a:ea typeface="Nunito"/>
              <a:cs typeface="Nunito"/>
              <a:sym typeface="Nunito"/>
            </a:endParaRPr>
          </a:p>
          <a:p>
            <a:pPr marL="0" lvl="0" indent="0" algn="ctr" rtl="0">
              <a:spcBef>
                <a:spcPts val="0"/>
              </a:spcBef>
              <a:spcAft>
                <a:spcPts val="0"/>
              </a:spcAft>
              <a:buNone/>
            </a:pPr>
            <a:r>
              <a:rPr lang="en" b="1">
                <a:solidFill>
                  <a:schemeClr val="lt2"/>
                </a:solidFill>
                <a:latin typeface="Nunito"/>
                <a:ea typeface="Nunito"/>
                <a:cs typeface="Nunito"/>
                <a:sym typeface="Nunito"/>
              </a:rPr>
              <a:t>Post-Test</a:t>
            </a:r>
            <a:endParaRPr b="1">
              <a:solidFill>
                <a:schemeClr val="lt2"/>
              </a:solidFill>
              <a:latin typeface="Nunito"/>
              <a:ea typeface="Nunito"/>
              <a:cs typeface="Nunito"/>
              <a:sym typeface="Nunito"/>
            </a:endParaRPr>
          </a:p>
          <a:p>
            <a:pPr marL="0" lvl="0" indent="0" algn="l" rtl="0">
              <a:spcBef>
                <a:spcPts val="0"/>
              </a:spcBef>
              <a:spcAft>
                <a:spcPts val="0"/>
              </a:spcAft>
              <a:buNone/>
            </a:pPr>
            <a:endParaRPr b="1">
              <a:solidFill>
                <a:schemeClr val="lt2"/>
              </a:solidFill>
              <a:latin typeface="Nunito"/>
              <a:ea typeface="Nunito"/>
              <a:cs typeface="Nunito"/>
              <a:sym typeface="Nunito"/>
            </a:endParaRPr>
          </a:p>
          <a:p>
            <a:pPr marL="0" lvl="0" indent="0" algn="l" rtl="0">
              <a:lnSpc>
                <a:spcPct val="115000"/>
              </a:lnSpc>
              <a:spcBef>
                <a:spcPts val="0"/>
              </a:spcBef>
              <a:spcAft>
                <a:spcPts val="0"/>
              </a:spcAft>
              <a:buNone/>
            </a:pPr>
            <a:r>
              <a:rPr lang="en" sz="1100">
                <a:solidFill>
                  <a:schemeClr val="lt1"/>
                </a:solidFill>
                <a:latin typeface="Nunito"/>
                <a:ea typeface="Nunito"/>
                <a:cs typeface="Nunito"/>
                <a:sym typeface="Nunito"/>
              </a:rPr>
              <a:t>1. Administer final full SSQ </a:t>
            </a:r>
            <a:endParaRPr sz="1100">
              <a:solidFill>
                <a:schemeClr val="lt1"/>
              </a:solidFill>
              <a:latin typeface="Nunito"/>
              <a:ea typeface="Nunito"/>
              <a:cs typeface="Nunito"/>
              <a:sym typeface="Nunito"/>
            </a:endParaRPr>
          </a:p>
          <a:p>
            <a:pPr marL="0" lvl="0" indent="0" algn="l" rtl="0">
              <a:lnSpc>
                <a:spcPct val="115000"/>
              </a:lnSpc>
              <a:spcBef>
                <a:spcPts val="0"/>
              </a:spcBef>
              <a:spcAft>
                <a:spcPts val="0"/>
              </a:spcAft>
              <a:buNone/>
            </a:pPr>
            <a:endParaRPr sz="1100">
              <a:solidFill>
                <a:schemeClr val="lt1"/>
              </a:solidFill>
              <a:latin typeface="Nunito"/>
              <a:ea typeface="Nunito"/>
              <a:cs typeface="Nunito"/>
              <a:sym typeface="Nunito"/>
            </a:endParaRPr>
          </a:p>
          <a:p>
            <a:pPr marL="0" lvl="0" indent="0" algn="l" rtl="0">
              <a:lnSpc>
                <a:spcPct val="115000"/>
              </a:lnSpc>
              <a:spcBef>
                <a:spcPts val="0"/>
              </a:spcBef>
              <a:spcAft>
                <a:spcPts val="0"/>
              </a:spcAft>
              <a:buClr>
                <a:schemeClr val="dk1"/>
              </a:buClr>
              <a:buSzPts val="1100"/>
              <a:buFont typeface="Arial"/>
              <a:buNone/>
            </a:pPr>
            <a:r>
              <a:rPr lang="en" sz="1100">
                <a:solidFill>
                  <a:schemeClr val="lt1"/>
                </a:solidFill>
                <a:latin typeface="Nunito"/>
                <a:ea typeface="Nunito"/>
                <a:cs typeface="Nunito"/>
                <a:sym typeface="Nunito"/>
              </a:rPr>
              <a:t>2. Doff equipment</a:t>
            </a:r>
            <a:endParaRPr sz="1100">
              <a:solidFill>
                <a:schemeClr val="lt1"/>
              </a:solidFill>
              <a:latin typeface="Nunito"/>
              <a:ea typeface="Nunito"/>
              <a:cs typeface="Nunito"/>
              <a:sym typeface="Nunito"/>
            </a:endParaRPr>
          </a:p>
          <a:p>
            <a:pPr marL="0" lvl="0" indent="0" algn="l" rtl="0">
              <a:lnSpc>
                <a:spcPct val="115000"/>
              </a:lnSpc>
              <a:spcBef>
                <a:spcPts val="0"/>
              </a:spcBef>
              <a:spcAft>
                <a:spcPts val="0"/>
              </a:spcAft>
              <a:buClr>
                <a:schemeClr val="dk1"/>
              </a:buClr>
              <a:buSzPts val="1100"/>
              <a:buFont typeface="Arial"/>
              <a:buNone/>
            </a:pPr>
            <a:endParaRPr sz="1100">
              <a:solidFill>
                <a:schemeClr val="lt1"/>
              </a:solidFill>
              <a:latin typeface="Nunito"/>
              <a:ea typeface="Nunito"/>
              <a:cs typeface="Nunito"/>
              <a:sym typeface="Nunito"/>
            </a:endParaRPr>
          </a:p>
          <a:p>
            <a:pPr marL="0" lvl="0" indent="0" algn="l" rtl="0">
              <a:lnSpc>
                <a:spcPct val="115000"/>
              </a:lnSpc>
              <a:spcBef>
                <a:spcPts val="0"/>
              </a:spcBef>
              <a:spcAft>
                <a:spcPts val="0"/>
              </a:spcAft>
              <a:buClr>
                <a:schemeClr val="dk1"/>
              </a:buClr>
              <a:buSzPts val="1100"/>
              <a:buFont typeface="Arial"/>
              <a:buNone/>
            </a:pPr>
            <a:r>
              <a:rPr lang="en" sz="1100">
                <a:solidFill>
                  <a:schemeClr val="lt1"/>
                </a:solidFill>
                <a:latin typeface="Nunito"/>
                <a:ea typeface="Nunito"/>
                <a:cs typeface="Nunito"/>
                <a:sym typeface="Nunito"/>
              </a:rPr>
              <a:t>3. End-of-Test surveys</a:t>
            </a:r>
            <a:endParaRPr sz="1100">
              <a:solidFill>
                <a:schemeClr val="lt1"/>
              </a:solidFill>
              <a:latin typeface="Nunito"/>
              <a:ea typeface="Nunito"/>
              <a:cs typeface="Nunito"/>
              <a:sym typeface="Nunito"/>
            </a:endParaRPr>
          </a:p>
          <a:p>
            <a:pPr marL="0" lvl="0" indent="0" algn="ctr" rtl="0">
              <a:spcBef>
                <a:spcPts val="0"/>
              </a:spcBef>
              <a:spcAft>
                <a:spcPts val="0"/>
              </a:spcAft>
              <a:buNone/>
            </a:pPr>
            <a:endParaRPr b="1">
              <a:solidFill>
                <a:schemeClr val="lt2"/>
              </a:solidFill>
              <a:latin typeface="Nunito"/>
              <a:ea typeface="Nunito"/>
              <a:cs typeface="Nunito"/>
              <a:sym typeface="Nunito"/>
            </a:endParaRPr>
          </a:p>
          <a:p>
            <a:pPr marL="0" lvl="0" indent="0" algn="ctr" rtl="0">
              <a:spcBef>
                <a:spcPts val="0"/>
              </a:spcBef>
              <a:spcAft>
                <a:spcPts val="0"/>
              </a:spcAft>
              <a:buNone/>
            </a:pPr>
            <a:endParaRPr b="1">
              <a:solidFill>
                <a:schemeClr val="lt2"/>
              </a:solidFill>
              <a:latin typeface="Nunito"/>
              <a:ea typeface="Nunito"/>
              <a:cs typeface="Nunito"/>
              <a:sym typeface="Nunito"/>
            </a:endParaRPr>
          </a:p>
          <a:p>
            <a:pPr marL="0" lvl="0" indent="0" algn="ctr" rtl="0">
              <a:spcBef>
                <a:spcPts val="0"/>
              </a:spcBef>
              <a:spcAft>
                <a:spcPts val="0"/>
              </a:spcAft>
              <a:buNone/>
            </a:pPr>
            <a:endParaRPr b="1">
              <a:solidFill>
                <a:schemeClr val="lt2"/>
              </a:solidFill>
              <a:latin typeface="Nunito"/>
              <a:ea typeface="Nunito"/>
              <a:cs typeface="Nunito"/>
              <a:sym typeface="Nunito"/>
            </a:endParaRPr>
          </a:p>
          <a:p>
            <a:pPr marL="0" lvl="0" indent="0" algn="ctr" rtl="0">
              <a:spcBef>
                <a:spcPts val="0"/>
              </a:spcBef>
              <a:spcAft>
                <a:spcPts val="0"/>
              </a:spcAft>
              <a:buNone/>
            </a:pPr>
            <a:endParaRPr b="1">
              <a:solidFill>
                <a:schemeClr val="lt2"/>
              </a:solidFill>
              <a:latin typeface="Nunito"/>
              <a:ea typeface="Nunito"/>
              <a:cs typeface="Nunito"/>
              <a:sym typeface="Nunito"/>
            </a:endParaRPr>
          </a:p>
          <a:p>
            <a:pPr marL="0" lvl="0" indent="0" algn="ctr" rtl="0">
              <a:spcBef>
                <a:spcPts val="0"/>
              </a:spcBef>
              <a:spcAft>
                <a:spcPts val="0"/>
              </a:spcAft>
              <a:buNone/>
            </a:pPr>
            <a:endParaRPr b="1">
              <a:solidFill>
                <a:schemeClr val="lt2"/>
              </a:solidFill>
              <a:latin typeface="Nunito"/>
              <a:ea typeface="Nunito"/>
              <a:cs typeface="Nunito"/>
              <a:sym typeface="Nunito"/>
            </a:endParaRPr>
          </a:p>
        </p:txBody>
      </p:sp>
      <p:sp>
        <p:nvSpPr>
          <p:cNvPr id="1093" name="Google Shape;1093;p90"/>
          <p:cNvSpPr/>
          <p:nvPr/>
        </p:nvSpPr>
        <p:spPr>
          <a:xfrm>
            <a:off x="7230750" y="1091400"/>
            <a:ext cx="1623600" cy="3634500"/>
          </a:xfrm>
          <a:prstGeom prst="roundRect">
            <a:avLst>
              <a:gd name="adj" fmla="val 16667"/>
            </a:avLst>
          </a:prstGeom>
          <a:solidFill>
            <a:srgbClr val="00998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1800" b="1">
              <a:solidFill>
                <a:schemeClr val="lt2"/>
              </a:solidFill>
              <a:latin typeface="Nunito"/>
              <a:ea typeface="Nunito"/>
              <a:cs typeface="Nunito"/>
              <a:sym typeface="Nunito"/>
            </a:endParaRPr>
          </a:p>
          <a:p>
            <a:pPr marL="0" lvl="0" indent="0" algn="ctr" rtl="0">
              <a:spcBef>
                <a:spcPts val="0"/>
              </a:spcBef>
              <a:spcAft>
                <a:spcPts val="0"/>
              </a:spcAft>
              <a:buNone/>
            </a:pPr>
            <a:r>
              <a:rPr lang="en" sz="1800" b="1">
                <a:solidFill>
                  <a:schemeClr val="lt2"/>
                </a:solidFill>
                <a:latin typeface="Nunito"/>
                <a:ea typeface="Nunito"/>
                <a:cs typeface="Nunito"/>
                <a:sym typeface="Nunito"/>
              </a:rPr>
              <a:t>STAGE 5</a:t>
            </a:r>
            <a:endParaRPr sz="1800" b="1">
              <a:solidFill>
                <a:schemeClr val="lt2"/>
              </a:solidFill>
              <a:latin typeface="Nunito"/>
              <a:ea typeface="Nunito"/>
              <a:cs typeface="Nunito"/>
              <a:sym typeface="Nunito"/>
            </a:endParaRPr>
          </a:p>
          <a:p>
            <a:pPr marL="0" lvl="0" indent="0" algn="ctr" rtl="0">
              <a:spcBef>
                <a:spcPts val="0"/>
              </a:spcBef>
              <a:spcAft>
                <a:spcPts val="0"/>
              </a:spcAft>
              <a:buNone/>
            </a:pPr>
            <a:r>
              <a:rPr lang="en" b="1">
                <a:solidFill>
                  <a:schemeClr val="lt2"/>
                </a:solidFill>
                <a:latin typeface="Nunito"/>
                <a:ea typeface="Nunito"/>
                <a:cs typeface="Nunito"/>
                <a:sym typeface="Nunito"/>
              </a:rPr>
              <a:t>Clean-Up</a:t>
            </a:r>
            <a:endParaRPr b="1">
              <a:solidFill>
                <a:schemeClr val="lt2"/>
              </a:solidFill>
              <a:latin typeface="Nunito"/>
              <a:ea typeface="Nunito"/>
              <a:cs typeface="Nunito"/>
              <a:sym typeface="Nunito"/>
            </a:endParaRPr>
          </a:p>
          <a:p>
            <a:pPr marL="0" lvl="0" indent="0" algn="ctr" rtl="0">
              <a:spcBef>
                <a:spcPts val="0"/>
              </a:spcBef>
              <a:spcAft>
                <a:spcPts val="0"/>
              </a:spcAft>
              <a:buNone/>
            </a:pPr>
            <a:endParaRPr sz="1500" b="1">
              <a:solidFill>
                <a:schemeClr val="lt2"/>
              </a:solidFill>
              <a:latin typeface="Nunito"/>
              <a:ea typeface="Nunito"/>
              <a:cs typeface="Nunito"/>
              <a:sym typeface="Nunito"/>
            </a:endParaRPr>
          </a:p>
          <a:p>
            <a:pPr marL="0" lvl="0" indent="0" algn="l" rtl="0">
              <a:lnSpc>
                <a:spcPct val="115000"/>
              </a:lnSpc>
              <a:spcBef>
                <a:spcPts val="0"/>
              </a:spcBef>
              <a:spcAft>
                <a:spcPts val="0"/>
              </a:spcAft>
              <a:buNone/>
            </a:pPr>
            <a:r>
              <a:rPr lang="en" sz="1100">
                <a:solidFill>
                  <a:schemeClr val="lt1"/>
                </a:solidFill>
                <a:latin typeface="Nunito"/>
                <a:ea typeface="Nunito"/>
                <a:cs typeface="Nunito"/>
                <a:sym typeface="Nunito"/>
              </a:rPr>
              <a:t>1. Disassemble play area, simulation, trackers, and base stations </a:t>
            </a:r>
            <a:endParaRPr sz="1100">
              <a:solidFill>
                <a:schemeClr val="lt1"/>
              </a:solidFill>
              <a:latin typeface="Nunito"/>
              <a:ea typeface="Nunito"/>
              <a:cs typeface="Nunito"/>
              <a:sym typeface="Nunito"/>
            </a:endParaRPr>
          </a:p>
          <a:p>
            <a:pPr marL="0" lvl="0" indent="0" algn="l" rtl="0">
              <a:lnSpc>
                <a:spcPct val="115000"/>
              </a:lnSpc>
              <a:spcBef>
                <a:spcPts val="1200"/>
              </a:spcBef>
              <a:spcAft>
                <a:spcPts val="0"/>
              </a:spcAft>
              <a:buNone/>
            </a:pPr>
            <a:r>
              <a:rPr lang="en" sz="1100">
                <a:solidFill>
                  <a:schemeClr val="lt1"/>
                </a:solidFill>
                <a:latin typeface="Nunito"/>
                <a:ea typeface="Nunito"/>
                <a:cs typeface="Nunito"/>
                <a:sym typeface="Nunito"/>
              </a:rPr>
              <a:t>2.  Sanitize all equipment for next user</a:t>
            </a:r>
            <a:endParaRPr sz="1100">
              <a:solidFill>
                <a:schemeClr val="lt1"/>
              </a:solidFill>
              <a:latin typeface="Nunito"/>
              <a:ea typeface="Nunito"/>
              <a:cs typeface="Nunito"/>
              <a:sym typeface="Nunito"/>
            </a:endParaRPr>
          </a:p>
          <a:p>
            <a:pPr marL="0" lvl="0" indent="0" algn="l" rtl="0">
              <a:lnSpc>
                <a:spcPct val="115000"/>
              </a:lnSpc>
              <a:spcBef>
                <a:spcPts val="1200"/>
              </a:spcBef>
              <a:spcAft>
                <a:spcPts val="0"/>
              </a:spcAft>
              <a:buNone/>
            </a:pPr>
            <a:endParaRPr sz="1000">
              <a:solidFill>
                <a:schemeClr val="lt1"/>
              </a:solidFill>
              <a:latin typeface="Nunito"/>
              <a:ea typeface="Nunito"/>
              <a:cs typeface="Nunito"/>
              <a:sym typeface="Nunito"/>
            </a:endParaRPr>
          </a:p>
          <a:p>
            <a:pPr marL="0" lvl="0" indent="0" algn="l" rtl="0">
              <a:lnSpc>
                <a:spcPct val="115000"/>
              </a:lnSpc>
              <a:spcBef>
                <a:spcPts val="1200"/>
              </a:spcBef>
              <a:spcAft>
                <a:spcPts val="0"/>
              </a:spcAft>
              <a:buNone/>
            </a:pPr>
            <a:endParaRPr sz="1000">
              <a:solidFill>
                <a:schemeClr val="lt1"/>
              </a:solidFill>
              <a:latin typeface="Nunito"/>
              <a:ea typeface="Nunito"/>
              <a:cs typeface="Nunito"/>
              <a:sym typeface="Nunito"/>
            </a:endParaRPr>
          </a:p>
          <a:p>
            <a:pPr marL="0" lvl="0" indent="0" algn="ctr" rtl="0">
              <a:spcBef>
                <a:spcPts val="1200"/>
              </a:spcBef>
              <a:spcAft>
                <a:spcPts val="0"/>
              </a:spcAft>
              <a:buNone/>
            </a:pPr>
            <a:endParaRPr b="1">
              <a:solidFill>
                <a:schemeClr val="lt2"/>
              </a:solidFill>
              <a:latin typeface="Nunito"/>
              <a:ea typeface="Nunito"/>
              <a:cs typeface="Nunito"/>
              <a:sym typeface="Nunito"/>
            </a:endParaRPr>
          </a:p>
          <a:p>
            <a:pPr marL="0" lvl="0" indent="0" algn="ctr" rtl="0">
              <a:spcBef>
                <a:spcPts val="0"/>
              </a:spcBef>
              <a:spcAft>
                <a:spcPts val="0"/>
              </a:spcAft>
              <a:buNone/>
            </a:pPr>
            <a:endParaRPr b="1">
              <a:solidFill>
                <a:schemeClr val="lt2"/>
              </a:solidFill>
              <a:latin typeface="Nunito"/>
              <a:ea typeface="Nunito"/>
              <a:cs typeface="Nunito"/>
              <a:sym typeface="Nunito"/>
            </a:endParaRPr>
          </a:p>
        </p:txBody>
      </p:sp>
      <p:sp>
        <p:nvSpPr>
          <p:cNvPr id="1094" name="Google Shape;1094;p90"/>
          <p:cNvSpPr/>
          <p:nvPr/>
        </p:nvSpPr>
        <p:spPr>
          <a:xfrm flipH="1">
            <a:off x="3679275" y="4305825"/>
            <a:ext cx="1728900" cy="414600"/>
          </a:xfrm>
          <a:prstGeom prst="round2SameRect">
            <a:avLst>
              <a:gd name="adj1" fmla="val 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latin typeface="Nunito"/>
                <a:ea typeface="Nunito"/>
                <a:cs typeface="Nunito"/>
                <a:sym typeface="Nunito"/>
              </a:rPr>
              <a:t>Test Time: 20 min</a:t>
            </a:r>
            <a:endParaRPr sz="1300" b="1">
              <a:latin typeface="Nunito"/>
              <a:ea typeface="Nunito"/>
              <a:cs typeface="Nunito"/>
              <a:sym typeface="Nunito"/>
            </a:endParaRPr>
          </a:p>
        </p:txBody>
      </p:sp>
      <p:sp>
        <p:nvSpPr>
          <p:cNvPr id="1095" name="Google Shape;1095;p9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49</a:t>
            </a:fld>
            <a:endParaRPr/>
          </a:p>
        </p:txBody>
      </p:sp>
      <p:sp>
        <p:nvSpPr>
          <p:cNvPr id="1096" name="Google Shape;1096;p9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49</a:t>
            </a:fld>
            <a:endParaRPr/>
          </a:p>
        </p:txBody>
      </p:sp>
      <p:pic>
        <p:nvPicPr>
          <p:cNvPr id="1097" name="Google Shape;1097;p9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1098" name="Google Shape;1098;p9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pic>
        <p:nvPicPr>
          <p:cNvPr id="1099" name="Google Shape;1099;p90">
            <a:hlinkClick r:id="rId5" action="ppaction://hlinksldjump"/>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sp>
        <p:nvSpPr>
          <p:cNvPr id="1100" name="Google Shape;1100;p90" descr="Timeline background shape"/>
          <p:cNvSpPr/>
          <p:nvPr/>
        </p:nvSpPr>
        <p:spPr>
          <a:xfrm>
            <a:off x="3468851" y="4868575"/>
            <a:ext cx="12054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VI: Budget</a:t>
            </a:r>
            <a:endParaRPr sz="900" i="0" u="none" strike="noStrike" cap="none">
              <a:solidFill>
                <a:schemeClr val="dk1"/>
              </a:solidFill>
              <a:latin typeface="Nunito"/>
              <a:ea typeface="Nunito"/>
              <a:cs typeface="Nunito"/>
              <a:sym typeface="Nunito"/>
            </a:endParaRPr>
          </a:p>
        </p:txBody>
      </p:sp>
      <p:sp>
        <p:nvSpPr>
          <p:cNvPr id="1101" name="Google Shape;1101;p90" descr="Timeline background shape"/>
          <p:cNvSpPr/>
          <p:nvPr/>
        </p:nvSpPr>
        <p:spPr>
          <a:xfrm>
            <a:off x="2206275" y="4868575"/>
            <a:ext cx="14655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V: Test Readiness</a:t>
            </a:r>
            <a:endParaRPr sz="900" i="0" u="none" strike="noStrike" cap="none">
              <a:solidFill>
                <a:schemeClr val="lt1"/>
              </a:solidFill>
              <a:latin typeface="Nunito"/>
              <a:ea typeface="Nunito"/>
              <a:cs typeface="Nunito"/>
              <a:sym typeface="Nunito"/>
            </a:endParaRPr>
          </a:p>
        </p:txBody>
      </p:sp>
      <p:sp>
        <p:nvSpPr>
          <p:cNvPr id="1102" name="Google Shape;1102;p90" descr="Timeline background shape"/>
          <p:cNvSpPr/>
          <p:nvPr/>
        </p:nvSpPr>
        <p:spPr>
          <a:xfrm>
            <a:off x="1024139" y="4868575"/>
            <a:ext cx="13323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IV: Schedule</a:t>
            </a:r>
            <a:endParaRPr sz="900" i="0" u="none" strike="noStrike" cap="none">
              <a:solidFill>
                <a:schemeClr val="lt1"/>
              </a:solidFill>
              <a:latin typeface="Nunito"/>
              <a:ea typeface="Nunito"/>
              <a:cs typeface="Nunito"/>
              <a:sym typeface="Nunito"/>
            </a:endParaRPr>
          </a:p>
        </p:txBody>
      </p:sp>
      <p:sp>
        <p:nvSpPr>
          <p:cNvPr id="1103" name="Google Shape;1103;p90" descr="Timeline background shape"/>
          <p:cNvSpPr/>
          <p:nvPr/>
        </p:nvSpPr>
        <p:spPr>
          <a:xfrm>
            <a:off x="0" y="4868563"/>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 Overview</a:t>
            </a:r>
            <a:endParaRPr sz="900" i="0" u="none" strike="noStrike" cap="none">
              <a:solidFill>
                <a:schemeClr val="lt1"/>
              </a:solidFill>
              <a:latin typeface="Nunito"/>
              <a:ea typeface="Nunito"/>
              <a:cs typeface="Nunito"/>
              <a:sym typeface="Nunito"/>
            </a:endParaRPr>
          </a:p>
        </p:txBody>
      </p:sp>
      <p:sp>
        <p:nvSpPr>
          <p:cNvPr id="1104" name="Google Shape;1104;p90"/>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Full System Test</a:t>
            </a:r>
            <a:endParaRPr/>
          </a:p>
        </p:txBody>
      </p:sp>
      <p:sp>
        <p:nvSpPr>
          <p:cNvPr id="1105" name="Google Shape;1105;p90"/>
          <p:cNvSpPr txBox="1">
            <a:spLocks noGrp="1"/>
          </p:cNvSpPr>
          <p:nvPr>
            <p:ph type="title"/>
          </p:nvPr>
        </p:nvSpPr>
        <p:spPr>
          <a:xfrm>
            <a:off x="624450" y="641825"/>
            <a:ext cx="51549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a:t>TEST PROCEDURE</a:t>
            </a:r>
            <a:endParaRPr sz="162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6"/>
          <p:cNvSpPr txBox="1">
            <a:spLocks noGrp="1"/>
          </p:cNvSpPr>
          <p:nvPr>
            <p:ph type="body" idx="1"/>
          </p:nvPr>
        </p:nvSpPr>
        <p:spPr>
          <a:xfrm>
            <a:off x="283200" y="1075100"/>
            <a:ext cx="8577600" cy="37788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Clr>
                <a:srgbClr val="009988"/>
              </a:buClr>
              <a:buSzPts val="2000"/>
              <a:buChar char="●"/>
            </a:pPr>
            <a:r>
              <a:rPr lang="en" sz="2000" b="1">
                <a:solidFill>
                  <a:srgbClr val="009988"/>
                </a:solidFill>
              </a:rPr>
              <a:t>VR = </a:t>
            </a:r>
            <a:r>
              <a:rPr lang="en" sz="2000">
                <a:solidFill>
                  <a:srgbClr val="009988"/>
                </a:solidFill>
              </a:rPr>
              <a:t>Virtual Reality </a:t>
            </a:r>
            <a:endParaRPr sz="2000" i="1"/>
          </a:p>
          <a:p>
            <a:pPr marL="457200" lvl="0" indent="-355600" algn="l" rtl="0">
              <a:spcBef>
                <a:spcPts val="0"/>
              </a:spcBef>
              <a:spcAft>
                <a:spcPts val="0"/>
              </a:spcAft>
              <a:buClr>
                <a:srgbClr val="EE7733"/>
              </a:buClr>
              <a:buSzPts val="2000"/>
              <a:buChar char="●"/>
            </a:pPr>
            <a:r>
              <a:rPr lang="en" sz="2000" b="1">
                <a:solidFill>
                  <a:srgbClr val="EE7733"/>
                </a:solidFill>
              </a:rPr>
              <a:t>HR = </a:t>
            </a:r>
            <a:r>
              <a:rPr lang="en" sz="2000">
                <a:solidFill>
                  <a:srgbClr val="EE7733"/>
                </a:solidFill>
              </a:rPr>
              <a:t>Hybrid Reality</a:t>
            </a:r>
            <a:endParaRPr sz="2000" i="1" strike="sngStrike"/>
          </a:p>
          <a:p>
            <a:pPr marL="457200" lvl="0" indent="-355600" algn="l" rtl="0">
              <a:spcBef>
                <a:spcPts val="0"/>
              </a:spcBef>
              <a:spcAft>
                <a:spcPts val="0"/>
              </a:spcAft>
              <a:buClr>
                <a:srgbClr val="0077BB"/>
              </a:buClr>
              <a:buSzPts val="2000"/>
              <a:buChar char="●"/>
            </a:pPr>
            <a:r>
              <a:rPr lang="en" sz="2000" b="1">
                <a:solidFill>
                  <a:srgbClr val="0077BB"/>
                </a:solidFill>
              </a:rPr>
              <a:t>EVA = </a:t>
            </a:r>
            <a:r>
              <a:rPr lang="en" sz="2000">
                <a:solidFill>
                  <a:srgbClr val="0077BB"/>
                </a:solidFill>
              </a:rPr>
              <a:t>Extravehicular Activity</a:t>
            </a:r>
            <a:endParaRPr sz="2000" i="1"/>
          </a:p>
          <a:p>
            <a:pPr marL="457200" lvl="0" indent="-355600" algn="l" rtl="0">
              <a:spcBef>
                <a:spcPts val="0"/>
              </a:spcBef>
              <a:spcAft>
                <a:spcPts val="0"/>
              </a:spcAft>
              <a:buClr>
                <a:srgbClr val="0077BB"/>
              </a:buClr>
              <a:buSzPts val="2000"/>
              <a:buChar char="●"/>
            </a:pPr>
            <a:r>
              <a:rPr lang="en" sz="2000" b="1">
                <a:solidFill>
                  <a:srgbClr val="0077BB"/>
                </a:solidFill>
              </a:rPr>
              <a:t>LSP = </a:t>
            </a:r>
            <a:r>
              <a:rPr lang="en" sz="2000">
                <a:solidFill>
                  <a:srgbClr val="0077BB"/>
                </a:solidFill>
              </a:rPr>
              <a:t>Lunar South Pole</a:t>
            </a:r>
            <a:endParaRPr sz="2000">
              <a:solidFill>
                <a:srgbClr val="0077BB"/>
              </a:solidFill>
            </a:endParaRPr>
          </a:p>
          <a:p>
            <a:pPr marL="457200" lvl="0" indent="-355600" algn="l" rtl="0">
              <a:spcBef>
                <a:spcPts val="0"/>
              </a:spcBef>
              <a:spcAft>
                <a:spcPts val="0"/>
              </a:spcAft>
              <a:buClr>
                <a:srgbClr val="0077BB"/>
              </a:buClr>
              <a:buSzPts val="2000"/>
              <a:buChar char="●"/>
            </a:pPr>
            <a:r>
              <a:rPr lang="en" sz="2000" b="1">
                <a:solidFill>
                  <a:srgbClr val="0077BB"/>
                </a:solidFill>
              </a:rPr>
              <a:t>LRO = </a:t>
            </a:r>
            <a:r>
              <a:rPr lang="en" sz="2000">
                <a:solidFill>
                  <a:srgbClr val="0077BB"/>
                </a:solidFill>
              </a:rPr>
              <a:t>Lunar Reconnaissance Orbiter</a:t>
            </a:r>
            <a:endParaRPr sz="2000">
              <a:solidFill>
                <a:srgbClr val="0077BB"/>
              </a:solidFill>
            </a:endParaRPr>
          </a:p>
          <a:p>
            <a:pPr marL="457200" lvl="0" indent="-355600" algn="l" rtl="0">
              <a:spcBef>
                <a:spcPts val="0"/>
              </a:spcBef>
              <a:spcAft>
                <a:spcPts val="0"/>
              </a:spcAft>
              <a:buClr>
                <a:srgbClr val="0077BB"/>
              </a:buClr>
              <a:buSzPts val="2000"/>
              <a:buChar char="●"/>
            </a:pPr>
            <a:r>
              <a:rPr lang="en" sz="2000" b="1">
                <a:solidFill>
                  <a:srgbClr val="0077BB"/>
                </a:solidFill>
              </a:rPr>
              <a:t>MSSQ = </a:t>
            </a:r>
            <a:r>
              <a:rPr lang="en" sz="2000">
                <a:solidFill>
                  <a:srgbClr val="0077BB"/>
                </a:solidFill>
              </a:rPr>
              <a:t>Motion Sickness Susceptibility Questionnaire</a:t>
            </a:r>
            <a:endParaRPr sz="2000">
              <a:solidFill>
                <a:srgbClr val="0077BB"/>
              </a:solidFill>
            </a:endParaRPr>
          </a:p>
          <a:p>
            <a:pPr marL="457200" lvl="0" indent="-355600" algn="l" rtl="0">
              <a:spcBef>
                <a:spcPts val="0"/>
              </a:spcBef>
              <a:spcAft>
                <a:spcPts val="0"/>
              </a:spcAft>
              <a:buClr>
                <a:srgbClr val="0077BB"/>
              </a:buClr>
              <a:buSzPts val="2000"/>
              <a:buChar char="●"/>
            </a:pPr>
            <a:r>
              <a:rPr lang="en" sz="2000" b="1">
                <a:solidFill>
                  <a:srgbClr val="0077BB"/>
                </a:solidFill>
              </a:rPr>
              <a:t>SSQ = </a:t>
            </a:r>
            <a:r>
              <a:rPr lang="en" sz="2000">
                <a:solidFill>
                  <a:srgbClr val="0077BB"/>
                </a:solidFill>
              </a:rPr>
              <a:t>Simulator Sickness Questionnaire</a:t>
            </a:r>
            <a:endParaRPr sz="2000">
              <a:solidFill>
                <a:srgbClr val="0077BB"/>
              </a:solidFill>
            </a:endParaRPr>
          </a:p>
          <a:p>
            <a:pPr marL="457200" lvl="0" indent="-355600" algn="l" rtl="0">
              <a:spcBef>
                <a:spcPts val="0"/>
              </a:spcBef>
              <a:spcAft>
                <a:spcPts val="0"/>
              </a:spcAft>
              <a:buClr>
                <a:srgbClr val="0077BB"/>
              </a:buClr>
              <a:buSzPts val="2000"/>
              <a:buChar char="●"/>
            </a:pPr>
            <a:r>
              <a:rPr lang="en" sz="2000" b="1">
                <a:solidFill>
                  <a:srgbClr val="0077BB"/>
                </a:solidFill>
              </a:rPr>
              <a:t>ROM = </a:t>
            </a:r>
            <a:r>
              <a:rPr lang="en" sz="2000">
                <a:solidFill>
                  <a:srgbClr val="0077BB"/>
                </a:solidFill>
              </a:rPr>
              <a:t>Range of Motion</a:t>
            </a:r>
            <a:endParaRPr sz="2000">
              <a:solidFill>
                <a:srgbClr val="0077BB"/>
              </a:solidFill>
            </a:endParaRPr>
          </a:p>
          <a:p>
            <a:pPr marL="0" lvl="0" indent="0" algn="l" rtl="0">
              <a:spcBef>
                <a:spcPts val="0"/>
              </a:spcBef>
              <a:spcAft>
                <a:spcPts val="0"/>
              </a:spcAft>
              <a:buNone/>
            </a:pPr>
            <a:endParaRPr sz="2000" b="1">
              <a:solidFill>
                <a:srgbClr val="0077BB"/>
              </a:solidFill>
            </a:endParaRPr>
          </a:p>
        </p:txBody>
      </p:sp>
      <p:sp>
        <p:nvSpPr>
          <p:cNvPr id="233" name="Google Shape;233;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latin typeface="Nunito"/>
                <a:ea typeface="Nunito"/>
                <a:cs typeface="Nunito"/>
                <a:sym typeface="Nunito"/>
              </a:rPr>
              <a:t>5</a:t>
            </a:fld>
            <a:endParaRPr>
              <a:latin typeface="Nunito"/>
              <a:ea typeface="Nunito"/>
              <a:cs typeface="Nunito"/>
              <a:sym typeface="Nunito"/>
            </a:endParaRPr>
          </a:p>
        </p:txBody>
      </p:sp>
      <p:pic>
        <p:nvPicPr>
          <p:cNvPr id="234" name="Google Shape;234;p4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235" name="Google Shape;235;p4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pic>
        <p:nvPicPr>
          <p:cNvPr id="236" name="Google Shape;236;p46">
            <a:hlinkClick r:id="rId5" action="ppaction://hlinksldjump"/>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sp>
        <p:nvSpPr>
          <p:cNvPr id="237" name="Google Shape;237;p46" descr="Timeline background shape"/>
          <p:cNvSpPr/>
          <p:nvPr/>
        </p:nvSpPr>
        <p:spPr>
          <a:xfrm>
            <a:off x="3468851" y="4868575"/>
            <a:ext cx="12054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VI: Budget</a:t>
            </a:r>
            <a:endParaRPr sz="900" i="0" u="none" strike="noStrike" cap="none">
              <a:solidFill>
                <a:schemeClr val="dk1"/>
              </a:solidFill>
              <a:latin typeface="Nunito"/>
              <a:ea typeface="Nunito"/>
              <a:cs typeface="Nunito"/>
              <a:sym typeface="Nunito"/>
            </a:endParaRPr>
          </a:p>
        </p:txBody>
      </p:sp>
      <p:sp>
        <p:nvSpPr>
          <p:cNvPr id="238" name="Google Shape;238;p46" descr="Timeline background shape"/>
          <p:cNvSpPr/>
          <p:nvPr/>
        </p:nvSpPr>
        <p:spPr>
          <a:xfrm>
            <a:off x="2206275" y="4868575"/>
            <a:ext cx="14655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 Test Readiness</a:t>
            </a:r>
            <a:endParaRPr sz="900" i="0" u="none" strike="noStrike" cap="none">
              <a:solidFill>
                <a:schemeClr val="dk1"/>
              </a:solidFill>
              <a:latin typeface="Nunito"/>
              <a:ea typeface="Nunito"/>
              <a:cs typeface="Nunito"/>
              <a:sym typeface="Nunito"/>
            </a:endParaRPr>
          </a:p>
        </p:txBody>
      </p:sp>
      <p:sp>
        <p:nvSpPr>
          <p:cNvPr id="239" name="Google Shape;239;p46" descr="Timeline background shape"/>
          <p:cNvSpPr/>
          <p:nvPr/>
        </p:nvSpPr>
        <p:spPr>
          <a:xfrm>
            <a:off x="1024139" y="4868575"/>
            <a:ext cx="13323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IV: Schedule</a:t>
            </a:r>
            <a:endParaRPr sz="900" i="0" u="none" strike="noStrike" cap="none">
              <a:solidFill>
                <a:schemeClr val="dk1"/>
              </a:solidFill>
              <a:latin typeface="Nunito"/>
              <a:ea typeface="Nunito"/>
              <a:cs typeface="Nunito"/>
              <a:sym typeface="Nunito"/>
            </a:endParaRPr>
          </a:p>
        </p:txBody>
      </p:sp>
      <p:sp>
        <p:nvSpPr>
          <p:cNvPr id="240" name="Google Shape;240;p46" descr="Timeline background shape"/>
          <p:cNvSpPr/>
          <p:nvPr/>
        </p:nvSpPr>
        <p:spPr>
          <a:xfrm>
            <a:off x="0" y="4868563"/>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 Overview</a:t>
            </a:r>
            <a:endParaRPr sz="900" i="0" u="none" strike="noStrike" cap="none">
              <a:solidFill>
                <a:schemeClr val="lt1"/>
              </a:solidFill>
              <a:latin typeface="Nunito"/>
              <a:ea typeface="Nunito"/>
              <a:cs typeface="Nunito"/>
              <a:sym typeface="Nunito"/>
            </a:endParaRPr>
          </a:p>
        </p:txBody>
      </p:sp>
      <p:sp>
        <p:nvSpPr>
          <p:cNvPr id="241" name="Google Shape;241;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Nomenclature</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09"/>
        <p:cNvGrpSpPr/>
        <p:nvPr/>
      </p:nvGrpSpPr>
      <p:grpSpPr>
        <a:xfrm>
          <a:off x="0" y="0"/>
          <a:ext cx="0" cy="0"/>
          <a:chOff x="0" y="0"/>
          <a:chExt cx="0" cy="0"/>
        </a:xfrm>
      </p:grpSpPr>
      <p:pic>
        <p:nvPicPr>
          <p:cNvPr id="1110" name="Google Shape;1110;p9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63275" y="1406988"/>
            <a:ext cx="1400100" cy="1384100"/>
          </a:xfrm>
          <a:prstGeom prst="rect">
            <a:avLst/>
          </a:prstGeom>
          <a:noFill/>
          <a:ln>
            <a:noFill/>
          </a:ln>
        </p:spPr>
      </p:pic>
      <p:pic>
        <p:nvPicPr>
          <p:cNvPr id="1111" name="Google Shape;1111;p9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474650" y="1395025"/>
            <a:ext cx="1400100" cy="1384100"/>
          </a:xfrm>
          <a:prstGeom prst="rect">
            <a:avLst/>
          </a:prstGeom>
          <a:noFill/>
          <a:ln>
            <a:noFill/>
          </a:ln>
        </p:spPr>
      </p:pic>
      <p:pic>
        <p:nvPicPr>
          <p:cNvPr id="1112" name="Google Shape;1112;p9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57500" y="1380150"/>
            <a:ext cx="1400100" cy="1384100"/>
          </a:xfrm>
          <a:prstGeom prst="rect">
            <a:avLst/>
          </a:prstGeom>
          <a:noFill/>
          <a:ln>
            <a:noFill/>
          </a:ln>
        </p:spPr>
      </p:pic>
      <p:grpSp>
        <p:nvGrpSpPr>
          <p:cNvPr id="1113" name="Google Shape;1113;p91"/>
          <p:cNvGrpSpPr/>
          <p:nvPr/>
        </p:nvGrpSpPr>
        <p:grpSpPr>
          <a:xfrm>
            <a:off x="2454375" y="3089350"/>
            <a:ext cx="2808587" cy="1686520"/>
            <a:chOff x="2680188" y="3237150"/>
            <a:chExt cx="2808587" cy="1686520"/>
          </a:xfrm>
        </p:grpSpPr>
        <p:pic>
          <p:nvPicPr>
            <p:cNvPr id="1114" name="Google Shape;1114;p91" descr="Lunar Surface Poster by Nasa - Fine Art Americ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680188" y="3237150"/>
              <a:ext cx="1404300" cy="1686520"/>
            </a:xfrm>
            <a:prstGeom prst="rect">
              <a:avLst/>
            </a:prstGeom>
            <a:noFill/>
            <a:ln w="19050" cap="flat" cmpd="sng">
              <a:solidFill>
                <a:schemeClr val="accent1"/>
              </a:solidFill>
              <a:prstDash val="solid"/>
              <a:round/>
              <a:headEnd type="none" w="sm" len="sm"/>
              <a:tailEnd type="none" w="sm" len="sm"/>
            </a:ln>
          </p:spPr>
        </p:pic>
        <p:pic>
          <p:nvPicPr>
            <p:cNvPr id="1115" name="Google Shape;1115;p91" descr="Lunar Surface Poster by Nasa - Fine Art Americ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084475" y="3237150"/>
              <a:ext cx="1404300" cy="1686520"/>
            </a:xfrm>
            <a:prstGeom prst="rect">
              <a:avLst/>
            </a:prstGeom>
            <a:noFill/>
            <a:ln w="19050" cap="flat" cmpd="sng">
              <a:solidFill>
                <a:schemeClr val="accent1"/>
              </a:solidFill>
              <a:prstDash val="solid"/>
              <a:round/>
              <a:headEnd type="none" w="sm" len="sm"/>
              <a:tailEnd type="none" w="sm" len="sm"/>
            </a:ln>
          </p:spPr>
        </p:pic>
      </p:grpSp>
      <p:sp>
        <p:nvSpPr>
          <p:cNvPr id="1116" name="Google Shape;1116;p91"/>
          <p:cNvSpPr txBox="1"/>
          <p:nvPr/>
        </p:nvSpPr>
        <p:spPr>
          <a:xfrm>
            <a:off x="2876025" y="806213"/>
            <a:ext cx="3402900" cy="400200"/>
          </a:xfrm>
          <a:prstGeom prst="rect">
            <a:avLst/>
          </a:prstGeom>
          <a:gradFill>
            <a:gsLst>
              <a:gs pos="0">
                <a:srgbClr val="4D4D4D"/>
              </a:gs>
              <a:gs pos="100000">
                <a:srgbClr val="000000"/>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dk1"/>
                </a:solidFill>
                <a:latin typeface="Nunito"/>
                <a:ea typeface="Nunito"/>
                <a:cs typeface="Nunito"/>
                <a:sym typeface="Nunito"/>
              </a:rPr>
              <a:t>Iterative Testing Loop </a:t>
            </a:r>
            <a:endParaRPr b="1">
              <a:solidFill>
                <a:schemeClr val="dk1"/>
              </a:solidFill>
              <a:latin typeface="Nunito"/>
              <a:ea typeface="Nunito"/>
              <a:cs typeface="Nunito"/>
              <a:sym typeface="Nunito"/>
            </a:endParaRPr>
          </a:p>
        </p:txBody>
      </p:sp>
      <p:sp>
        <p:nvSpPr>
          <p:cNvPr id="1117" name="Google Shape;1117;p91"/>
          <p:cNvSpPr txBox="1">
            <a:spLocks noGrp="1"/>
          </p:cNvSpPr>
          <p:nvPr>
            <p:ph type="sldNum" idx="12"/>
          </p:nvPr>
        </p:nvSpPr>
        <p:spPr>
          <a:xfrm>
            <a:off x="8477383" y="4749892"/>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latin typeface="Nunito"/>
                <a:ea typeface="Nunito"/>
                <a:cs typeface="Nunito"/>
                <a:sym typeface="Nunito"/>
              </a:rPr>
              <a:t>50</a:t>
            </a:fld>
            <a:endParaRPr>
              <a:latin typeface="Nunito"/>
              <a:ea typeface="Nunito"/>
              <a:cs typeface="Nunito"/>
              <a:sym typeface="Nunito"/>
            </a:endParaRPr>
          </a:p>
        </p:txBody>
      </p:sp>
      <p:grpSp>
        <p:nvGrpSpPr>
          <p:cNvPr id="1118" name="Google Shape;1118;p91"/>
          <p:cNvGrpSpPr/>
          <p:nvPr/>
        </p:nvGrpSpPr>
        <p:grpSpPr>
          <a:xfrm>
            <a:off x="7131155" y="1765824"/>
            <a:ext cx="1889206" cy="3047243"/>
            <a:chOff x="9489975" y="2242735"/>
            <a:chExt cx="1889206" cy="2942490"/>
          </a:xfrm>
        </p:grpSpPr>
        <p:grpSp>
          <p:nvGrpSpPr>
            <p:cNvPr id="1119" name="Google Shape;1119;p91"/>
            <p:cNvGrpSpPr/>
            <p:nvPr/>
          </p:nvGrpSpPr>
          <p:grpSpPr>
            <a:xfrm>
              <a:off x="9489975" y="2242735"/>
              <a:ext cx="1889206" cy="2942490"/>
              <a:chOff x="10429688" y="2584168"/>
              <a:chExt cx="2508906" cy="1233438"/>
            </a:xfrm>
          </p:grpSpPr>
          <p:sp>
            <p:nvSpPr>
              <p:cNvPr id="1120" name="Google Shape;1120;p91"/>
              <p:cNvSpPr txBox="1"/>
              <p:nvPr/>
            </p:nvSpPr>
            <p:spPr>
              <a:xfrm>
                <a:off x="10429693" y="2584168"/>
                <a:ext cx="2508900" cy="170100"/>
              </a:xfrm>
              <a:prstGeom prst="rect">
                <a:avLst/>
              </a:prstGeom>
              <a:gradFill>
                <a:gsLst>
                  <a:gs pos="0">
                    <a:srgbClr val="4D4D4D"/>
                  </a:gs>
                  <a:gs pos="100000">
                    <a:srgbClr val="000000"/>
                  </a:gs>
                </a:gsLst>
                <a:path path="circle">
                  <a:fillToRect l="50000" t="50000" r="50000" b="50000"/>
                </a:path>
                <a:tileRect/>
              </a:gradFill>
              <a:ln w="1905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sz="1300" b="1">
                    <a:solidFill>
                      <a:schemeClr val="dk1"/>
                    </a:solidFill>
                    <a:latin typeface="Nunito"/>
                    <a:ea typeface="Nunito"/>
                    <a:cs typeface="Nunito"/>
                    <a:sym typeface="Nunito"/>
                  </a:rPr>
                  <a:t>Exiting the Simulation</a:t>
                </a:r>
                <a:endParaRPr sz="1300" b="1">
                  <a:solidFill>
                    <a:schemeClr val="dk1"/>
                  </a:solidFill>
                  <a:latin typeface="Nunito"/>
                  <a:ea typeface="Nunito"/>
                  <a:cs typeface="Nunito"/>
                  <a:sym typeface="Nunito"/>
                </a:endParaRPr>
              </a:p>
            </p:txBody>
          </p:sp>
          <p:sp>
            <p:nvSpPr>
              <p:cNvPr id="1121" name="Google Shape;1121;p91"/>
              <p:cNvSpPr txBox="1"/>
              <p:nvPr/>
            </p:nvSpPr>
            <p:spPr>
              <a:xfrm>
                <a:off x="10429688" y="3552106"/>
                <a:ext cx="2508900" cy="265500"/>
              </a:xfrm>
              <a:prstGeom prst="rect">
                <a:avLst/>
              </a:prstGeom>
              <a:solidFill>
                <a:srgbClr val="EE7733"/>
              </a:solidFill>
              <a:ln w="1905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457200" lvl="0" indent="-292100" algn="l" rtl="0">
                  <a:lnSpc>
                    <a:spcPct val="80000"/>
                  </a:lnSpc>
                  <a:spcBef>
                    <a:spcPts val="0"/>
                  </a:spcBef>
                  <a:spcAft>
                    <a:spcPts val="0"/>
                  </a:spcAft>
                  <a:buClr>
                    <a:schemeClr val="dk1"/>
                  </a:buClr>
                  <a:buSzPts val="1000"/>
                  <a:buFont typeface="Nunito"/>
                  <a:buAutoNum type="arabicParenR"/>
                </a:pPr>
                <a:r>
                  <a:rPr lang="en" sz="1000">
                    <a:solidFill>
                      <a:schemeClr val="dk1"/>
                    </a:solidFill>
                    <a:latin typeface="Nunito"/>
                    <a:ea typeface="Nunito"/>
                    <a:cs typeface="Nunito"/>
                    <a:sym typeface="Nunito"/>
                  </a:rPr>
                  <a:t>User doffs equipment</a:t>
                </a:r>
                <a:endParaRPr sz="1000">
                  <a:solidFill>
                    <a:schemeClr val="dk1"/>
                  </a:solidFill>
                  <a:latin typeface="Nunito"/>
                  <a:ea typeface="Nunito"/>
                  <a:cs typeface="Nunito"/>
                  <a:sym typeface="Nunito"/>
                </a:endParaRPr>
              </a:p>
              <a:p>
                <a:pPr marL="457200" lvl="0" indent="-292100" algn="l" rtl="0">
                  <a:lnSpc>
                    <a:spcPct val="80000"/>
                  </a:lnSpc>
                  <a:spcBef>
                    <a:spcPts val="0"/>
                  </a:spcBef>
                  <a:spcAft>
                    <a:spcPts val="0"/>
                  </a:spcAft>
                  <a:buClr>
                    <a:schemeClr val="dk1"/>
                  </a:buClr>
                  <a:buSzPts val="1000"/>
                  <a:buFont typeface="Nunito"/>
                  <a:buAutoNum type="arabicParenR"/>
                </a:pPr>
                <a:r>
                  <a:rPr lang="en" sz="1000">
                    <a:solidFill>
                      <a:schemeClr val="dk1"/>
                    </a:solidFill>
                    <a:latin typeface="Nunito"/>
                    <a:ea typeface="Nunito"/>
                    <a:cs typeface="Nunito"/>
                    <a:sym typeface="Nunito"/>
                  </a:rPr>
                  <a:t>End-of-Test surveys</a:t>
                </a:r>
                <a:endParaRPr sz="1000">
                  <a:solidFill>
                    <a:schemeClr val="dk1"/>
                  </a:solidFill>
                  <a:latin typeface="Nunito"/>
                  <a:ea typeface="Nunito"/>
                  <a:cs typeface="Nunito"/>
                  <a:sym typeface="Nunito"/>
                </a:endParaRPr>
              </a:p>
              <a:p>
                <a:pPr marL="457200" lvl="0" indent="-292100" algn="l" rtl="0">
                  <a:lnSpc>
                    <a:spcPct val="80000"/>
                  </a:lnSpc>
                  <a:spcBef>
                    <a:spcPts val="0"/>
                  </a:spcBef>
                  <a:spcAft>
                    <a:spcPts val="0"/>
                  </a:spcAft>
                  <a:buClr>
                    <a:schemeClr val="dk1"/>
                  </a:buClr>
                  <a:buSzPts val="1000"/>
                  <a:buFont typeface="Nunito"/>
                  <a:buAutoNum type="arabicParenR"/>
                </a:pPr>
                <a:r>
                  <a:rPr lang="en" sz="1000">
                    <a:solidFill>
                      <a:schemeClr val="dk1"/>
                    </a:solidFill>
                    <a:latin typeface="Nunito"/>
                    <a:ea typeface="Nunito"/>
                    <a:cs typeface="Nunito"/>
                    <a:sym typeface="Nunito"/>
                  </a:rPr>
                  <a:t>Sanitize all equipment &amp; clean up</a:t>
                </a:r>
                <a:endParaRPr sz="1000">
                  <a:solidFill>
                    <a:schemeClr val="dk1"/>
                  </a:solidFill>
                  <a:latin typeface="Nunito"/>
                  <a:ea typeface="Nunito"/>
                  <a:cs typeface="Nunito"/>
                  <a:sym typeface="Nunito"/>
                </a:endParaRPr>
              </a:p>
            </p:txBody>
          </p:sp>
        </p:grpSp>
        <p:pic>
          <p:nvPicPr>
            <p:cNvPr id="1122" name="Google Shape;1122;p91" descr="Survey Clipart , Free Transparent Clipart - ClipartKey"/>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9489975" y="2648550"/>
              <a:ext cx="1889200" cy="1903300"/>
            </a:xfrm>
            <a:prstGeom prst="rect">
              <a:avLst/>
            </a:prstGeom>
            <a:noFill/>
            <a:ln w="19050" cap="flat" cmpd="sng">
              <a:solidFill>
                <a:schemeClr val="accent1"/>
              </a:solidFill>
              <a:prstDash val="solid"/>
              <a:round/>
              <a:headEnd type="none" w="sm" len="sm"/>
              <a:tailEnd type="none" w="sm" len="sm"/>
            </a:ln>
          </p:spPr>
        </p:pic>
      </p:grpSp>
      <p:pic>
        <p:nvPicPr>
          <p:cNvPr id="1123" name="Google Shape;1123;p9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065763" y="1402838"/>
            <a:ext cx="667074" cy="1384100"/>
          </a:xfrm>
          <a:prstGeom prst="rect">
            <a:avLst/>
          </a:prstGeom>
          <a:noFill/>
          <a:ln>
            <a:noFill/>
          </a:ln>
        </p:spPr>
      </p:pic>
      <p:sp>
        <p:nvSpPr>
          <p:cNvPr id="1124" name="Google Shape;1124;p91"/>
          <p:cNvSpPr txBox="1"/>
          <p:nvPr/>
        </p:nvSpPr>
        <p:spPr>
          <a:xfrm>
            <a:off x="5253200" y="3106950"/>
            <a:ext cx="245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000">
              <a:solidFill>
                <a:schemeClr val="dk1"/>
              </a:solidFill>
              <a:latin typeface="Nunito"/>
              <a:ea typeface="Nunito"/>
              <a:cs typeface="Nunito"/>
              <a:sym typeface="Nunito"/>
            </a:endParaRPr>
          </a:p>
        </p:txBody>
      </p:sp>
      <p:grpSp>
        <p:nvGrpSpPr>
          <p:cNvPr id="1125" name="Google Shape;1125;p91"/>
          <p:cNvGrpSpPr/>
          <p:nvPr/>
        </p:nvGrpSpPr>
        <p:grpSpPr>
          <a:xfrm>
            <a:off x="5482625" y="1428850"/>
            <a:ext cx="585175" cy="1325638"/>
            <a:chOff x="9711375" y="149113"/>
            <a:chExt cx="585175" cy="1325638"/>
          </a:xfrm>
        </p:grpSpPr>
        <p:pic>
          <p:nvPicPr>
            <p:cNvPr id="1126" name="Google Shape;1126;p91"/>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9711375" y="213000"/>
              <a:ext cx="585175" cy="1261750"/>
            </a:xfrm>
            <a:prstGeom prst="rect">
              <a:avLst/>
            </a:prstGeom>
            <a:noFill/>
            <a:ln>
              <a:noFill/>
            </a:ln>
          </p:spPr>
        </p:pic>
        <p:pic>
          <p:nvPicPr>
            <p:cNvPr id="1127" name="Google Shape;1127;p91"/>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9844012" y="149113"/>
              <a:ext cx="319900" cy="322125"/>
            </a:xfrm>
            <a:prstGeom prst="rect">
              <a:avLst/>
            </a:prstGeom>
            <a:noFill/>
            <a:ln>
              <a:noFill/>
            </a:ln>
          </p:spPr>
        </p:pic>
      </p:grpSp>
      <p:pic>
        <p:nvPicPr>
          <p:cNvPr id="1128" name="Google Shape;1128;p91"/>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flipH="1">
            <a:off x="2953600" y="2707975"/>
            <a:ext cx="899875" cy="1760100"/>
          </a:xfrm>
          <a:prstGeom prst="rect">
            <a:avLst/>
          </a:prstGeom>
          <a:noFill/>
          <a:ln>
            <a:noFill/>
          </a:ln>
        </p:spPr>
      </p:pic>
      <p:cxnSp>
        <p:nvCxnSpPr>
          <p:cNvPr id="1129" name="Google Shape;1129;p91"/>
          <p:cNvCxnSpPr/>
          <p:nvPr/>
        </p:nvCxnSpPr>
        <p:spPr>
          <a:xfrm rot="10800000" flipH="1">
            <a:off x="1995525" y="3089225"/>
            <a:ext cx="447300" cy="300"/>
          </a:xfrm>
          <a:prstGeom prst="straightConnector1">
            <a:avLst/>
          </a:prstGeom>
          <a:noFill/>
          <a:ln w="9525" cap="flat" cmpd="sng">
            <a:solidFill>
              <a:schemeClr val="dk2"/>
            </a:solidFill>
            <a:prstDash val="solid"/>
            <a:round/>
            <a:headEnd type="none" w="med" len="med"/>
            <a:tailEnd type="triangle" w="med" len="med"/>
          </a:ln>
        </p:spPr>
      </p:cxnSp>
      <p:cxnSp>
        <p:nvCxnSpPr>
          <p:cNvPr id="1130" name="Google Shape;1130;p91"/>
          <p:cNvCxnSpPr/>
          <p:nvPr/>
        </p:nvCxnSpPr>
        <p:spPr>
          <a:xfrm rot="10800000" flipH="1">
            <a:off x="6667663" y="3089213"/>
            <a:ext cx="447300" cy="300"/>
          </a:xfrm>
          <a:prstGeom prst="straightConnector1">
            <a:avLst/>
          </a:prstGeom>
          <a:noFill/>
          <a:ln w="9525" cap="flat" cmpd="sng">
            <a:solidFill>
              <a:schemeClr val="dk2"/>
            </a:solidFill>
            <a:prstDash val="solid"/>
            <a:round/>
            <a:headEnd type="none" w="med" len="med"/>
            <a:tailEnd type="triangle" w="med" len="med"/>
          </a:ln>
        </p:spPr>
      </p:cxnSp>
      <p:grpSp>
        <p:nvGrpSpPr>
          <p:cNvPr id="1131" name="Google Shape;1131;p91"/>
          <p:cNvGrpSpPr/>
          <p:nvPr/>
        </p:nvGrpSpPr>
        <p:grpSpPr>
          <a:xfrm>
            <a:off x="106325" y="1733167"/>
            <a:ext cx="1889202" cy="2254298"/>
            <a:chOff x="117875" y="1550655"/>
            <a:chExt cx="1889202" cy="2254298"/>
          </a:xfrm>
        </p:grpSpPr>
        <p:grpSp>
          <p:nvGrpSpPr>
            <p:cNvPr id="1132" name="Google Shape;1132;p91"/>
            <p:cNvGrpSpPr/>
            <p:nvPr/>
          </p:nvGrpSpPr>
          <p:grpSpPr>
            <a:xfrm>
              <a:off x="117875" y="1550655"/>
              <a:ext cx="1889202" cy="2254298"/>
              <a:chOff x="140400" y="1427955"/>
              <a:chExt cx="1889202" cy="2254298"/>
            </a:xfrm>
          </p:grpSpPr>
          <p:grpSp>
            <p:nvGrpSpPr>
              <p:cNvPr id="1133" name="Google Shape;1133;p91"/>
              <p:cNvGrpSpPr/>
              <p:nvPr/>
            </p:nvGrpSpPr>
            <p:grpSpPr>
              <a:xfrm>
                <a:off x="140400" y="1427955"/>
                <a:ext cx="1889202" cy="2254298"/>
                <a:chOff x="211250" y="638188"/>
                <a:chExt cx="2508900" cy="944961"/>
              </a:xfrm>
            </p:grpSpPr>
            <p:sp>
              <p:nvSpPr>
                <p:cNvPr id="1134" name="Google Shape;1134;p91"/>
                <p:cNvSpPr txBox="1"/>
                <p:nvPr/>
              </p:nvSpPr>
              <p:spPr>
                <a:xfrm>
                  <a:off x="211250" y="638188"/>
                  <a:ext cx="2508900" cy="161400"/>
                </a:xfrm>
                <a:prstGeom prst="rect">
                  <a:avLst/>
                </a:prstGeom>
                <a:gradFill>
                  <a:gsLst>
                    <a:gs pos="0">
                      <a:srgbClr val="4D4D4D"/>
                    </a:gs>
                    <a:gs pos="100000">
                      <a:srgbClr val="000000"/>
                    </a:gs>
                  </a:gsLst>
                  <a:path path="circle">
                    <a:fillToRect l="50000" t="50000" r="50000" b="50000"/>
                  </a:path>
                  <a:tileRect/>
                </a:gradFill>
                <a:ln w="19050"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a:solidFill>
                        <a:schemeClr val="dk1"/>
                      </a:solidFill>
                      <a:latin typeface="Nunito"/>
                      <a:ea typeface="Nunito"/>
                      <a:cs typeface="Nunito"/>
                      <a:sym typeface="Nunito"/>
                    </a:rPr>
                    <a:t>Equipment Setup</a:t>
                  </a:r>
                  <a:endParaRPr sz="1300" b="1">
                    <a:solidFill>
                      <a:schemeClr val="dk1"/>
                    </a:solidFill>
                    <a:latin typeface="Nunito"/>
                    <a:ea typeface="Nunito"/>
                    <a:cs typeface="Nunito"/>
                    <a:sym typeface="Nunito"/>
                  </a:endParaRPr>
                </a:p>
              </p:txBody>
            </p:sp>
            <p:sp>
              <p:nvSpPr>
                <p:cNvPr id="1135" name="Google Shape;1135;p91"/>
                <p:cNvSpPr txBox="1"/>
                <p:nvPr/>
              </p:nvSpPr>
              <p:spPr>
                <a:xfrm>
                  <a:off x="211250" y="1344649"/>
                  <a:ext cx="2508900" cy="238500"/>
                </a:xfrm>
                <a:prstGeom prst="rect">
                  <a:avLst/>
                </a:prstGeom>
                <a:solidFill>
                  <a:srgbClr val="EE7733"/>
                </a:solidFill>
                <a:ln w="19050"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48">
                      <a:solidFill>
                        <a:schemeClr val="dk1"/>
                      </a:solidFill>
                      <a:latin typeface="Nunito"/>
                      <a:ea typeface="Nunito"/>
                      <a:cs typeface="Nunito"/>
                      <a:sym typeface="Nunito"/>
                    </a:rPr>
                    <a:t>Set up simulation, play area, and trackers</a:t>
                  </a:r>
                  <a:endParaRPr sz="1248">
                    <a:solidFill>
                      <a:schemeClr val="dk1"/>
                    </a:solidFill>
                    <a:latin typeface="Nunito"/>
                    <a:ea typeface="Nunito"/>
                    <a:cs typeface="Nunito"/>
                    <a:sym typeface="Nunito"/>
                  </a:endParaRPr>
                </a:p>
              </p:txBody>
            </p:sp>
          </p:grpSp>
          <p:pic>
            <p:nvPicPr>
              <p:cNvPr id="1136" name="Google Shape;1136;p91"/>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715600" y="1684650"/>
                <a:ext cx="738799" cy="1384100"/>
              </a:xfrm>
              <a:prstGeom prst="rect">
                <a:avLst/>
              </a:prstGeom>
              <a:noFill/>
              <a:ln>
                <a:noFill/>
              </a:ln>
            </p:spPr>
          </p:pic>
          <p:pic>
            <p:nvPicPr>
              <p:cNvPr id="1137" name="Google Shape;1137;p91"/>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925050" y="1788050"/>
                <a:ext cx="319900" cy="322125"/>
              </a:xfrm>
              <a:prstGeom prst="rect">
                <a:avLst/>
              </a:prstGeom>
              <a:noFill/>
              <a:ln>
                <a:noFill/>
              </a:ln>
            </p:spPr>
          </p:pic>
        </p:grpSp>
        <p:sp>
          <p:nvSpPr>
            <p:cNvPr id="1138" name="Google Shape;1138;p91"/>
            <p:cNvSpPr/>
            <p:nvPr/>
          </p:nvSpPr>
          <p:spPr>
            <a:xfrm>
              <a:off x="117950" y="1940650"/>
              <a:ext cx="1889100" cy="12939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sp>
        <p:nvSpPr>
          <p:cNvPr id="1139" name="Google Shape;1139;p91"/>
          <p:cNvSpPr txBox="1"/>
          <p:nvPr/>
        </p:nvSpPr>
        <p:spPr>
          <a:xfrm>
            <a:off x="2457788" y="2781550"/>
            <a:ext cx="1400100" cy="307800"/>
          </a:xfrm>
          <a:prstGeom prst="rect">
            <a:avLst/>
          </a:prstGeom>
          <a:gradFill>
            <a:gsLst>
              <a:gs pos="0">
                <a:srgbClr val="515151"/>
              </a:gs>
              <a:gs pos="100000">
                <a:srgbClr val="101010"/>
              </a:gs>
            </a:gsLst>
            <a:path path="circle">
              <a:fillToRect l="50000" t="50000" r="50000" b="50000"/>
            </a:path>
            <a:tileRect/>
          </a:gradFill>
          <a:ln w="19050"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800">
                <a:solidFill>
                  <a:schemeClr val="dk1"/>
                </a:solidFill>
                <a:latin typeface="Nunito"/>
                <a:ea typeface="Nunito"/>
                <a:cs typeface="Nunito"/>
                <a:sym typeface="Nunito"/>
              </a:rPr>
              <a:t>Safety Briefing</a:t>
            </a:r>
            <a:endParaRPr sz="800">
              <a:solidFill>
                <a:schemeClr val="dk1"/>
              </a:solidFill>
              <a:latin typeface="Nunito"/>
              <a:ea typeface="Nunito"/>
              <a:cs typeface="Nunito"/>
              <a:sym typeface="Nunito"/>
            </a:endParaRPr>
          </a:p>
        </p:txBody>
      </p:sp>
      <p:sp>
        <p:nvSpPr>
          <p:cNvPr id="1140" name="Google Shape;1140;p91"/>
          <p:cNvSpPr txBox="1"/>
          <p:nvPr/>
        </p:nvSpPr>
        <p:spPr>
          <a:xfrm>
            <a:off x="3860375" y="2781550"/>
            <a:ext cx="1400100" cy="307800"/>
          </a:xfrm>
          <a:prstGeom prst="rect">
            <a:avLst/>
          </a:prstGeom>
          <a:gradFill>
            <a:gsLst>
              <a:gs pos="0">
                <a:srgbClr val="515151"/>
              </a:gs>
              <a:gs pos="100000">
                <a:srgbClr val="101010"/>
              </a:gs>
            </a:gsLst>
            <a:path path="circle">
              <a:fillToRect l="50000" t="50000" r="50000" b="50000"/>
            </a:path>
            <a:tileRect/>
          </a:gradFill>
          <a:ln w="19050"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800">
                <a:solidFill>
                  <a:schemeClr val="dk1"/>
                </a:solidFill>
                <a:latin typeface="Nunito"/>
                <a:ea typeface="Nunito"/>
                <a:cs typeface="Nunito"/>
                <a:sym typeface="Nunito"/>
              </a:rPr>
              <a:t>User dons equipment</a:t>
            </a:r>
            <a:endParaRPr sz="800">
              <a:solidFill>
                <a:schemeClr val="dk1"/>
              </a:solidFill>
              <a:latin typeface="Nunito"/>
              <a:ea typeface="Nunito"/>
              <a:cs typeface="Nunito"/>
              <a:sym typeface="Nunito"/>
            </a:endParaRPr>
          </a:p>
        </p:txBody>
      </p:sp>
      <p:sp>
        <p:nvSpPr>
          <p:cNvPr id="1141" name="Google Shape;1141;p91"/>
          <p:cNvSpPr txBox="1"/>
          <p:nvPr/>
        </p:nvSpPr>
        <p:spPr>
          <a:xfrm>
            <a:off x="2469250" y="4468075"/>
            <a:ext cx="2808600" cy="307800"/>
          </a:xfrm>
          <a:prstGeom prst="rect">
            <a:avLst/>
          </a:prstGeom>
          <a:gradFill>
            <a:gsLst>
              <a:gs pos="0">
                <a:srgbClr val="515151"/>
              </a:gs>
              <a:gs pos="100000">
                <a:srgbClr val="101010"/>
              </a:gs>
            </a:gsLst>
            <a:path path="circle">
              <a:fillToRect l="50000" t="50000" r="50000" b="50000"/>
            </a:path>
            <a:tileRect/>
          </a:gradFill>
          <a:ln w="19050"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800">
                <a:solidFill>
                  <a:schemeClr val="dk1"/>
                </a:solidFill>
                <a:latin typeface="Nunito"/>
                <a:ea typeface="Nunito"/>
                <a:cs typeface="Nunito"/>
                <a:sym typeface="Nunito"/>
              </a:rPr>
              <a:t>20-min sim interaction; SSQ every 5 min</a:t>
            </a:r>
            <a:endParaRPr sz="800">
              <a:solidFill>
                <a:schemeClr val="dk1"/>
              </a:solidFill>
              <a:latin typeface="Nunito"/>
              <a:ea typeface="Nunito"/>
              <a:cs typeface="Nunito"/>
              <a:sym typeface="Nunito"/>
            </a:endParaRPr>
          </a:p>
        </p:txBody>
      </p:sp>
      <p:pic>
        <p:nvPicPr>
          <p:cNvPr id="1142" name="Google Shape;1142;p91">
            <a:hlinkClick r:id="rId11" action="ppaction://hlinksldjump"/>
          </p:cNvPr>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8048400" y="-7250"/>
            <a:ext cx="1095600" cy="317775"/>
          </a:xfrm>
          <a:prstGeom prst="rect">
            <a:avLst/>
          </a:prstGeom>
          <a:noFill/>
          <a:ln>
            <a:noFill/>
          </a:ln>
        </p:spPr>
      </p:pic>
      <p:pic>
        <p:nvPicPr>
          <p:cNvPr id="1143" name="Google Shape;1143;p91"/>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2450300" y="1544850"/>
            <a:ext cx="585175" cy="1219099"/>
          </a:xfrm>
          <a:prstGeom prst="rect">
            <a:avLst/>
          </a:prstGeom>
          <a:noFill/>
          <a:ln>
            <a:noFill/>
          </a:ln>
        </p:spPr>
      </p:pic>
      <p:pic>
        <p:nvPicPr>
          <p:cNvPr id="1144" name="Google Shape;1144;p91"/>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rot="-5663049">
            <a:off x="5900719" y="1844495"/>
            <a:ext cx="125112" cy="137531"/>
          </a:xfrm>
          <a:prstGeom prst="rect">
            <a:avLst/>
          </a:prstGeom>
          <a:noFill/>
          <a:ln>
            <a:noFill/>
          </a:ln>
        </p:spPr>
      </p:pic>
      <p:pic>
        <p:nvPicPr>
          <p:cNvPr id="1145" name="Google Shape;1145;p91"/>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5577044" y="1844495"/>
            <a:ext cx="125113" cy="137531"/>
          </a:xfrm>
          <a:prstGeom prst="rect">
            <a:avLst/>
          </a:prstGeom>
          <a:noFill/>
          <a:ln>
            <a:noFill/>
          </a:ln>
        </p:spPr>
      </p:pic>
      <p:pic>
        <p:nvPicPr>
          <p:cNvPr id="1146" name="Google Shape;1146;p91"/>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flipH="1">
            <a:off x="6016025" y="1482125"/>
            <a:ext cx="585175" cy="1219099"/>
          </a:xfrm>
          <a:prstGeom prst="rect">
            <a:avLst/>
          </a:prstGeom>
          <a:noFill/>
          <a:ln>
            <a:noFill/>
          </a:ln>
        </p:spPr>
      </p:pic>
      <p:cxnSp>
        <p:nvCxnSpPr>
          <p:cNvPr id="1147" name="Google Shape;1147;p91"/>
          <p:cNvCxnSpPr/>
          <p:nvPr/>
        </p:nvCxnSpPr>
        <p:spPr>
          <a:xfrm>
            <a:off x="2469175" y="1388675"/>
            <a:ext cx="0" cy="1396800"/>
          </a:xfrm>
          <a:prstGeom prst="straightConnector1">
            <a:avLst/>
          </a:prstGeom>
          <a:noFill/>
          <a:ln w="28575" cap="flat" cmpd="sng">
            <a:solidFill>
              <a:srgbClr val="009988"/>
            </a:solidFill>
            <a:prstDash val="solid"/>
            <a:round/>
            <a:headEnd type="none" w="med" len="med"/>
            <a:tailEnd type="none" w="med" len="med"/>
          </a:ln>
        </p:spPr>
      </p:cxnSp>
      <p:cxnSp>
        <p:nvCxnSpPr>
          <p:cNvPr id="1148" name="Google Shape;1148;p91"/>
          <p:cNvCxnSpPr/>
          <p:nvPr/>
        </p:nvCxnSpPr>
        <p:spPr>
          <a:xfrm>
            <a:off x="3853475" y="1402850"/>
            <a:ext cx="0" cy="1396800"/>
          </a:xfrm>
          <a:prstGeom prst="straightConnector1">
            <a:avLst/>
          </a:prstGeom>
          <a:noFill/>
          <a:ln w="28575" cap="flat" cmpd="sng">
            <a:solidFill>
              <a:srgbClr val="009988"/>
            </a:solidFill>
            <a:prstDash val="solid"/>
            <a:round/>
            <a:headEnd type="none" w="med" len="med"/>
            <a:tailEnd type="none" w="med" len="med"/>
          </a:ln>
        </p:spPr>
      </p:cxnSp>
      <p:cxnSp>
        <p:nvCxnSpPr>
          <p:cNvPr id="1149" name="Google Shape;1149;p91"/>
          <p:cNvCxnSpPr/>
          <p:nvPr/>
        </p:nvCxnSpPr>
        <p:spPr>
          <a:xfrm flipH="1">
            <a:off x="2469375" y="1388900"/>
            <a:ext cx="4216200" cy="12900"/>
          </a:xfrm>
          <a:prstGeom prst="straightConnector1">
            <a:avLst/>
          </a:prstGeom>
          <a:noFill/>
          <a:ln w="28575" cap="flat" cmpd="sng">
            <a:solidFill>
              <a:srgbClr val="009988"/>
            </a:solidFill>
            <a:prstDash val="solid"/>
            <a:round/>
            <a:headEnd type="none" w="med" len="med"/>
            <a:tailEnd type="none" w="med" len="med"/>
          </a:ln>
        </p:spPr>
      </p:cxnSp>
      <p:cxnSp>
        <p:nvCxnSpPr>
          <p:cNvPr id="1150" name="Google Shape;1150;p91"/>
          <p:cNvCxnSpPr/>
          <p:nvPr/>
        </p:nvCxnSpPr>
        <p:spPr>
          <a:xfrm>
            <a:off x="5263175" y="1401600"/>
            <a:ext cx="0" cy="1437300"/>
          </a:xfrm>
          <a:prstGeom prst="straightConnector1">
            <a:avLst/>
          </a:prstGeom>
          <a:noFill/>
          <a:ln w="28575" cap="flat" cmpd="sng">
            <a:solidFill>
              <a:srgbClr val="009988"/>
            </a:solidFill>
            <a:prstDash val="solid"/>
            <a:round/>
            <a:headEnd type="none" w="med" len="med"/>
            <a:tailEnd type="none" w="med" len="med"/>
          </a:ln>
        </p:spPr>
      </p:cxnSp>
      <p:cxnSp>
        <p:nvCxnSpPr>
          <p:cNvPr id="1151" name="Google Shape;1151;p91"/>
          <p:cNvCxnSpPr/>
          <p:nvPr/>
        </p:nvCxnSpPr>
        <p:spPr>
          <a:xfrm>
            <a:off x="6663375" y="1382600"/>
            <a:ext cx="0" cy="1437300"/>
          </a:xfrm>
          <a:prstGeom prst="straightConnector1">
            <a:avLst/>
          </a:prstGeom>
          <a:noFill/>
          <a:ln w="28575" cap="flat" cmpd="sng">
            <a:solidFill>
              <a:srgbClr val="009988"/>
            </a:solidFill>
            <a:prstDash val="solid"/>
            <a:round/>
            <a:headEnd type="none" w="med" len="med"/>
            <a:tailEnd type="none" w="med" len="med"/>
          </a:ln>
        </p:spPr>
      </p:cxnSp>
      <p:pic>
        <p:nvPicPr>
          <p:cNvPr id="1152" name="Google Shape;1152;p91"/>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3984938" y="1584275"/>
            <a:ext cx="1168125" cy="1219099"/>
          </a:xfrm>
          <a:prstGeom prst="rect">
            <a:avLst/>
          </a:prstGeom>
          <a:noFill/>
          <a:ln>
            <a:noFill/>
          </a:ln>
        </p:spPr>
      </p:pic>
      <p:pic>
        <p:nvPicPr>
          <p:cNvPr id="1153" name="Google Shape;1153;p91"/>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4409062" y="1492400"/>
            <a:ext cx="319900" cy="322125"/>
          </a:xfrm>
          <a:prstGeom prst="rect">
            <a:avLst/>
          </a:prstGeom>
          <a:noFill/>
          <a:ln>
            <a:noFill/>
          </a:ln>
        </p:spPr>
      </p:pic>
      <p:pic>
        <p:nvPicPr>
          <p:cNvPr id="1154" name="Google Shape;1154;p91"/>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4196500" y="1872688"/>
            <a:ext cx="125100" cy="137525"/>
          </a:xfrm>
          <a:prstGeom prst="rect">
            <a:avLst/>
          </a:prstGeom>
          <a:noFill/>
          <a:ln>
            <a:noFill/>
          </a:ln>
        </p:spPr>
      </p:pic>
      <p:pic>
        <p:nvPicPr>
          <p:cNvPr id="1155" name="Google Shape;1155;p91"/>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5285475" y="3115975"/>
            <a:ext cx="1400100" cy="1325650"/>
          </a:xfrm>
          <a:prstGeom prst="rect">
            <a:avLst/>
          </a:prstGeom>
          <a:noFill/>
          <a:ln>
            <a:noFill/>
          </a:ln>
        </p:spPr>
      </p:pic>
      <p:pic>
        <p:nvPicPr>
          <p:cNvPr id="1156" name="Google Shape;1156;p91"/>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flipH="1">
            <a:off x="4839550" y="1872688"/>
            <a:ext cx="125100" cy="137525"/>
          </a:xfrm>
          <a:prstGeom prst="rect">
            <a:avLst/>
          </a:prstGeom>
          <a:noFill/>
          <a:ln>
            <a:noFill/>
          </a:ln>
        </p:spPr>
      </p:pic>
      <p:cxnSp>
        <p:nvCxnSpPr>
          <p:cNvPr id="1157" name="Google Shape;1157;p91"/>
          <p:cNvCxnSpPr/>
          <p:nvPr/>
        </p:nvCxnSpPr>
        <p:spPr>
          <a:xfrm>
            <a:off x="6663375" y="3065175"/>
            <a:ext cx="9600" cy="1397100"/>
          </a:xfrm>
          <a:prstGeom prst="straightConnector1">
            <a:avLst/>
          </a:prstGeom>
          <a:noFill/>
          <a:ln w="28575" cap="flat" cmpd="sng">
            <a:solidFill>
              <a:srgbClr val="009988"/>
            </a:solidFill>
            <a:prstDash val="solid"/>
            <a:round/>
            <a:headEnd type="none" w="med" len="med"/>
            <a:tailEnd type="none" w="med" len="med"/>
          </a:ln>
        </p:spPr>
      </p:cxnSp>
      <p:grpSp>
        <p:nvGrpSpPr>
          <p:cNvPr id="1158" name="Google Shape;1158;p91"/>
          <p:cNvGrpSpPr/>
          <p:nvPr/>
        </p:nvGrpSpPr>
        <p:grpSpPr>
          <a:xfrm flipH="1">
            <a:off x="4106325" y="3106650"/>
            <a:ext cx="842700" cy="1384100"/>
            <a:chOff x="9559100" y="149125"/>
            <a:chExt cx="842700" cy="1384100"/>
          </a:xfrm>
        </p:grpSpPr>
        <p:pic>
          <p:nvPicPr>
            <p:cNvPr id="1159" name="Google Shape;1159;p91"/>
            <p:cNvPicPr preferRelativeResize="0"/>
            <p:nvPr/>
          </p:nvPicPr>
          <p:blipFill rotWithShape="1">
            <a:blip r:embed="rId17" cstate="email">
              <a:alphaModFix/>
              <a:extLst>
                <a:ext uri="{28A0092B-C50C-407E-A947-70E740481C1C}">
                  <a14:useLocalDpi xmlns:a14="http://schemas.microsoft.com/office/drawing/2010/main"/>
                </a:ext>
              </a:extLst>
            </a:blip>
            <a:srcRect/>
            <a:stretch/>
          </p:blipFill>
          <p:spPr>
            <a:xfrm>
              <a:off x="9559100" y="149125"/>
              <a:ext cx="842700" cy="1384100"/>
            </a:xfrm>
            <a:prstGeom prst="rect">
              <a:avLst/>
            </a:prstGeom>
            <a:noFill/>
            <a:ln>
              <a:noFill/>
            </a:ln>
          </p:spPr>
        </p:pic>
        <p:pic>
          <p:nvPicPr>
            <p:cNvPr id="1160" name="Google Shape;1160;p91"/>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9859950" y="240163"/>
              <a:ext cx="319900" cy="322125"/>
            </a:xfrm>
            <a:prstGeom prst="rect">
              <a:avLst/>
            </a:prstGeom>
            <a:noFill/>
            <a:ln>
              <a:noFill/>
            </a:ln>
          </p:spPr>
        </p:pic>
      </p:grpSp>
      <p:pic>
        <p:nvPicPr>
          <p:cNvPr id="1161" name="Google Shape;1161;p91"/>
          <p:cNvPicPr preferRelativeResize="0"/>
          <p:nvPr/>
        </p:nvPicPr>
        <p:blipFill>
          <a:blip r:embed="rId18" cstate="email">
            <a:alphaModFix/>
            <a:extLst>
              <a:ext uri="{28A0092B-C50C-407E-A947-70E740481C1C}">
                <a14:useLocalDpi xmlns:a14="http://schemas.microsoft.com/office/drawing/2010/main"/>
              </a:ext>
            </a:extLst>
          </a:blip>
          <a:stretch>
            <a:fillRect/>
          </a:stretch>
        </p:blipFill>
        <p:spPr>
          <a:xfrm rot="3264196" flipH="1">
            <a:off x="4677383" y="3612071"/>
            <a:ext cx="753110" cy="753133"/>
          </a:xfrm>
          <a:prstGeom prst="rect">
            <a:avLst/>
          </a:prstGeom>
          <a:noFill/>
          <a:ln>
            <a:noFill/>
          </a:ln>
        </p:spPr>
      </p:pic>
      <p:grpSp>
        <p:nvGrpSpPr>
          <p:cNvPr id="1162" name="Google Shape;1162;p91"/>
          <p:cNvGrpSpPr/>
          <p:nvPr/>
        </p:nvGrpSpPr>
        <p:grpSpPr>
          <a:xfrm flipH="1">
            <a:off x="5384850" y="3116388"/>
            <a:ext cx="842700" cy="1384100"/>
            <a:chOff x="9559100" y="149125"/>
            <a:chExt cx="842700" cy="1384100"/>
          </a:xfrm>
        </p:grpSpPr>
        <p:pic>
          <p:nvPicPr>
            <p:cNvPr id="1163" name="Google Shape;1163;p91"/>
            <p:cNvPicPr preferRelativeResize="0"/>
            <p:nvPr/>
          </p:nvPicPr>
          <p:blipFill rotWithShape="1">
            <a:blip r:embed="rId17" cstate="email">
              <a:alphaModFix/>
              <a:extLst>
                <a:ext uri="{28A0092B-C50C-407E-A947-70E740481C1C}">
                  <a14:useLocalDpi xmlns:a14="http://schemas.microsoft.com/office/drawing/2010/main"/>
                </a:ext>
              </a:extLst>
            </a:blip>
            <a:srcRect/>
            <a:stretch/>
          </p:blipFill>
          <p:spPr>
            <a:xfrm>
              <a:off x="9559100" y="149125"/>
              <a:ext cx="842700" cy="1384100"/>
            </a:xfrm>
            <a:prstGeom prst="rect">
              <a:avLst/>
            </a:prstGeom>
            <a:noFill/>
            <a:ln>
              <a:noFill/>
            </a:ln>
          </p:spPr>
        </p:pic>
        <p:pic>
          <p:nvPicPr>
            <p:cNvPr id="1164" name="Google Shape;1164;p91"/>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9859950" y="240163"/>
              <a:ext cx="319900" cy="322125"/>
            </a:xfrm>
            <a:prstGeom prst="rect">
              <a:avLst/>
            </a:prstGeom>
            <a:noFill/>
            <a:ln>
              <a:noFill/>
            </a:ln>
          </p:spPr>
        </p:pic>
      </p:grpSp>
      <p:pic>
        <p:nvPicPr>
          <p:cNvPr id="1165" name="Google Shape;1165;p91"/>
          <p:cNvPicPr preferRelativeResize="0"/>
          <p:nvPr/>
        </p:nvPicPr>
        <p:blipFill>
          <a:blip r:embed="rId19" cstate="email">
            <a:alphaModFix/>
            <a:extLst>
              <a:ext uri="{28A0092B-C50C-407E-A947-70E740481C1C}">
                <a14:useLocalDpi xmlns:a14="http://schemas.microsoft.com/office/drawing/2010/main"/>
              </a:ext>
            </a:extLst>
          </a:blip>
          <a:stretch>
            <a:fillRect/>
          </a:stretch>
        </p:blipFill>
        <p:spPr>
          <a:xfrm rot="3264196" flipH="1">
            <a:off x="5704583" y="3318496"/>
            <a:ext cx="753110" cy="753133"/>
          </a:xfrm>
          <a:prstGeom prst="rect">
            <a:avLst/>
          </a:prstGeom>
          <a:noFill/>
          <a:ln>
            <a:noFill/>
          </a:ln>
        </p:spPr>
      </p:pic>
      <p:cxnSp>
        <p:nvCxnSpPr>
          <p:cNvPr id="1166" name="Google Shape;1166;p91"/>
          <p:cNvCxnSpPr/>
          <p:nvPr/>
        </p:nvCxnSpPr>
        <p:spPr>
          <a:xfrm flipH="1">
            <a:off x="2201206" y="4825792"/>
            <a:ext cx="5861700" cy="241500"/>
          </a:xfrm>
          <a:prstGeom prst="bentConnector3">
            <a:avLst>
              <a:gd name="adj1" fmla="val -197"/>
            </a:avLst>
          </a:prstGeom>
          <a:noFill/>
          <a:ln w="9525" cap="flat" cmpd="sng">
            <a:solidFill>
              <a:schemeClr val="dk2"/>
            </a:solidFill>
            <a:prstDash val="solid"/>
            <a:round/>
            <a:headEnd type="none" w="med" len="med"/>
            <a:tailEnd type="none" w="med" len="med"/>
          </a:ln>
        </p:spPr>
      </p:cxnSp>
      <p:cxnSp>
        <p:nvCxnSpPr>
          <p:cNvPr id="1167" name="Google Shape;1167;p91"/>
          <p:cNvCxnSpPr/>
          <p:nvPr/>
        </p:nvCxnSpPr>
        <p:spPr>
          <a:xfrm rot="10800000">
            <a:off x="2201188" y="3276475"/>
            <a:ext cx="3000" cy="1778100"/>
          </a:xfrm>
          <a:prstGeom prst="straightConnector1">
            <a:avLst/>
          </a:prstGeom>
          <a:noFill/>
          <a:ln w="9525" cap="flat" cmpd="sng">
            <a:solidFill>
              <a:schemeClr val="dk2"/>
            </a:solidFill>
            <a:prstDash val="solid"/>
            <a:round/>
            <a:headEnd type="none" w="med" len="med"/>
            <a:tailEnd type="triangle" w="med" len="med"/>
          </a:ln>
        </p:spPr>
      </p:cxnSp>
      <p:sp>
        <p:nvSpPr>
          <p:cNvPr id="1168" name="Google Shape;1168;p91"/>
          <p:cNvSpPr txBox="1">
            <a:spLocks noGrp="1"/>
          </p:cNvSpPr>
          <p:nvPr>
            <p:ph type="title"/>
          </p:nvPr>
        </p:nvSpPr>
        <p:spPr>
          <a:xfrm>
            <a:off x="308800" y="30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solidFill>
                  <a:schemeClr val="lt1"/>
                </a:solidFill>
                <a:latin typeface="Nunito"/>
                <a:ea typeface="Nunito"/>
                <a:cs typeface="Nunito"/>
                <a:sym typeface="Nunito"/>
              </a:rPr>
              <a:t>Full System Test</a:t>
            </a:r>
            <a:endParaRPr>
              <a:solidFill>
                <a:schemeClr val="lt1"/>
              </a:solidFill>
              <a:latin typeface="Nunito"/>
              <a:ea typeface="Nunito"/>
              <a:cs typeface="Nunito"/>
              <a:sym typeface="Nunito"/>
            </a:endParaRPr>
          </a:p>
          <a:p>
            <a:pPr marL="0" lvl="0" indent="0" algn="l" rtl="0">
              <a:spcBef>
                <a:spcPts val="0"/>
              </a:spcBef>
              <a:spcAft>
                <a:spcPts val="0"/>
              </a:spcAft>
              <a:buNone/>
            </a:pPr>
            <a:endParaRPr>
              <a:solidFill>
                <a:schemeClr val="lt1"/>
              </a:solidFill>
              <a:latin typeface="Nunito"/>
              <a:ea typeface="Nunito"/>
              <a:cs typeface="Nunito"/>
              <a:sym typeface="Nunito"/>
            </a:endParaRPr>
          </a:p>
        </p:txBody>
      </p:sp>
      <p:sp>
        <p:nvSpPr>
          <p:cNvPr id="1169" name="Google Shape;1169;p91"/>
          <p:cNvSpPr txBox="1">
            <a:spLocks noGrp="1"/>
          </p:cNvSpPr>
          <p:nvPr>
            <p:ph type="title"/>
          </p:nvPr>
        </p:nvSpPr>
        <p:spPr>
          <a:xfrm>
            <a:off x="632625" y="635000"/>
            <a:ext cx="41079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a:solidFill>
                  <a:schemeClr val="lt1"/>
                </a:solidFill>
                <a:latin typeface="Nunito"/>
                <a:ea typeface="Nunito"/>
                <a:cs typeface="Nunito"/>
                <a:sym typeface="Nunito"/>
              </a:rPr>
              <a:t>TEST PROCEDURE</a:t>
            </a:r>
            <a:endParaRPr sz="1620">
              <a:solidFill>
                <a:schemeClr val="lt1"/>
              </a:solidFill>
              <a:latin typeface="Nunito"/>
              <a:ea typeface="Nunito"/>
              <a:cs typeface="Nunito"/>
              <a:sym typeface="Nunito"/>
            </a:endParaRPr>
          </a:p>
          <a:p>
            <a:pPr marL="0" lvl="0" indent="0" algn="l" rtl="0">
              <a:spcBef>
                <a:spcPts val="0"/>
              </a:spcBef>
              <a:spcAft>
                <a:spcPts val="0"/>
              </a:spcAft>
              <a:buClr>
                <a:schemeClr val="dk1"/>
              </a:buClr>
              <a:buSzPts val="990"/>
              <a:buFont typeface="Arial"/>
              <a:buNone/>
            </a:pPr>
            <a:endParaRPr sz="1620">
              <a:solidFill>
                <a:schemeClr val="lt1"/>
              </a:solidFill>
              <a:latin typeface="Nunito"/>
              <a:ea typeface="Nunito"/>
              <a:cs typeface="Nunito"/>
              <a:sym typeface="Nunito"/>
            </a:endParaRPr>
          </a:p>
        </p:txBody>
      </p:sp>
      <p:grpSp>
        <p:nvGrpSpPr>
          <p:cNvPr id="1170" name="Google Shape;1170;p91"/>
          <p:cNvGrpSpPr/>
          <p:nvPr/>
        </p:nvGrpSpPr>
        <p:grpSpPr>
          <a:xfrm flipH="1">
            <a:off x="2601813" y="3091763"/>
            <a:ext cx="842700" cy="1384100"/>
            <a:chOff x="9559100" y="149125"/>
            <a:chExt cx="842700" cy="1384100"/>
          </a:xfrm>
        </p:grpSpPr>
        <p:pic>
          <p:nvPicPr>
            <p:cNvPr id="1171" name="Google Shape;1171;p91"/>
            <p:cNvPicPr preferRelativeResize="0"/>
            <p:nvPr/>
          </p:nvPicPr>
          <p:blipFill rotWithShape="1">
            <a:blip r:embed="rId17" cstate="email">
              <a:alphaModFix/>
              <a:extLst>
                <a:ext uri="{28A0092B-C50C-407E-A947-70E740481C1C}">
                  <a14:useLocalDpi xmlns:a14="http://schemas.microsoft.com/office/drawing/2010/main"/>
                </a:ext>
              </a:extLst>
            </a:blip>
            <a:srcRect/>
            <a:stretch/>
          </p:blipFill>
          <p:spPr>
            <a:xfrm>
              <a:off x="9559100" y="149125"/>
              <a:ext cx="842700" cy="1384100"/>
            </a:xfrm>
            <a:prstGeom prst="rect">
              <a:avLst/>
            </a:prstGeom>
            <a:noFill/>
            <a:ln>
              <a:noFill/>
            </a:ln>
          </p:spPr>
        </p:pic>
        <p:pic>
          <p:nvPicPr>
            <p:cNvPr id="1172" name="Google Shape;1172;p91"/>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9859950" y="240163"/>
              <a:ext cx="319900" cy="322125"/>
            </a:xfrm>
            <a:prstGeom prst="rect">
              <a:avLst/>
            </a:prstGeom>
            <a:noFill/>
            <a:ln>
              <a:noFill/>
            </a:ln>
          </p:spPr>
        </p:pic>
      </p:grpSp>
      <p:pic>
        <p:nvPicPr>
          <p:cNvPr id="1173" name="Google Shape;1173;p91"/>
          <p:cNvPicPr preferRelativeResize="0"/>
          <p:nvPr/>
        </p:nvPicPr>
        <p:blipFill>
          <a:blip r:embed="rId18" cstate="email">
            <a:alphaModFix/>
            <a:extLst>
              <a:ext uri="{28A0092B-C50C-407E-A947-70E740481C1C}">
                <a14:useLocalDpi xmlns:a14="http://schemas.microsoft.com/office/drawing/2010/main"/>
              </a:ext>
            </a:extLst>
          </a:blip>
          <a:stretch>
            <a:fillRect/>
          </a:stretch>
        </p:blipFill>
        <p:spPr>
          <a:xfrm rot="3264196" flipH="1">
            <a:off x="2900208" y="3250946"/>
            <a:ext cx="753110" cy="753133"/>
          </a:xfrm>
          <a:prstGeom prst="rect">
            <a:avLst/>
          </a:prstGeom>
          <a:noFill/>
          <a:ln>
            <a:noFill/>
          </a:ln>
        </p:spPr>
      </p:pic>
      <p:sp>
        <p:nvSpPr>
          <p:cNvPr id="1174" name="Google Shape;1174;p91"/>
          <p:cNvSpPr txBox="1"/>
          <p:nvPr/>
        </p:nvSpPr>
        <p:spPr>
          <a:xfrm>
            <a:off x="3669425" y="1228650"/>
            <a:ext cx="1793700" cy="241500"/>
          </a:xfrm>
          <a:prstGeom prst="rect">
            <a:avLst/>
          </a:prstGeom>
          <a:solidFill>
            <a:srgbClr val="0081B9"/>
          </a:solidFill>
          <a:ln w="19050" cap="flat" cmpd="sng">
            <a:solidFill>
              <a:srgbClr val="0081B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dk1"/>
                </a:solidFill>
                <a:latin typeface="Nunito"/>
                <a:ea typeface="Nunito"/>
                <a:cs typeface="Nunito"/>
                <a:sym typeface="Nunito"/>
              </a:rPr>
              <a:t>Stage 2</a:t>
            </a:r>
            <a:endParaRPr sz="1300" b="1">
              <a:solidFill>
                <a:schemeClr val="dk1"/>
              </a:solidFill>
              <a:latin typeface="Nunito"/>
              <a:ea typeface="Nunito"/>
              <a:cs typeface="Nunito"/>
              <a:sym typeface="Nunito"/>
            </a:endParaRPr>
          </a:p>
        </p:txBody>
      </p:sp>
      <p:sp>
        <p:nvSpPr>
          <p:cNvPr id="1175" name="Google Shape;1175;p91"/>
          <p:cNvSpPr txBox="1"/>
          <p:nvPr/>
        </p:nvSpPr>
        <p:spPr>
          <a:xfrm>
            <a:off x="5263275" y="2719900"/>
            <a:ext cx="1400100" cy="307800"/>
          </a:xfrm>
          <a:prstGeom prst="rect">
            <a:avLst/>
          </a:prstGeom>
          <a:gradFill>
            <a:gsLst>
              <a:gs pos="0">
                <a:srgbClr val="515151"/>
              </a:gs>
              <a:gs pos="100000">
                <a:srgbClr val="101010"/>
              </a:gs>
            </a:gsLst>
            <a:path path="circle">
              <a:fillToRect l="50000" t="50000" r="50000" b="50000"/>
            </a:path>
            <a:tileRect/>
          </a:gradFill>
          <a:ln w="19050"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800">
                <a:solidFill>
                  <a:schemeClr val="dk1"/>
                </a:solidFill>
                <a:latin typeface="Nunito"/>
                <a:ea typeface="Nunito"/>
                <a:cs typeface="Nunito"/>
                <a:sym typeface="Nunito"/>
              </a:rPr>
              <a:t>Comfort test/baseline SSQ</a:t>
            </a:r>
            <a:endParaRPr sz="800">
              <a:solidFill>
                <a:schemeClr val="dk1"/>
              </a:solidFill>
              <a:latin typeface="Nunito"/>
              <a:ea typeface="Nunito"/>
              <a:cs typeface="Nunito"/>
              <a:sym typeface="Nunito"/>
            </a:endParaRPr>
          </a:p>
        </p:txBody>
      </p:sp>
      <p:sp>
        <p:nvSpPr>
          <p:cNvPr id="1176" name="Google Shape;1176;p91"/>
          <p:cNvSpPr txBox="1"/>
          <p:nvPr/>
        </p:nvSpPr>
        <p:spPr>
          <a:xfrm>
            <a:off x="5266125" y="4450150"/>
            <a:ext cx="1419600" cy="307800"/>
          </a:xfrm>
          <a:prstGeom prst="rect">
            <a:avLst/>
          </a:prstGeom>
          <a:gradFill>
            <a:gsLst>
              <a:gs pos="0">
                <a:srgbClr val="515151"/>
              </a:gs>
              <a:gs pos="100000">
                <a:srgbClr val="101010"/>
              </a:gs>
            </a:gsLst>
            <a:path path="circle">
              <a:fillToRect l="50000" t="50000" r="50000" b="50000"/>
            </a:path>
            <a:tileRect/>
          </a:gradFill>
          <a:ln w="19050"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800">
                <a:solidFill>
                  <a:schemeClr val="dk1"/>
                </a:solidFill>
                <a:latin typeface="Nunito"/>
                <a:ea typeface="Nunito"/>
                <a:cs typeface="Nunito"/>
                <a:sym typeface="Nunito"/>
              </a:rPr>
              <a:t>Final SSQ</a:t>
            </a:r>
            <a:endParaRPr sz="800">
              <a:solidFill>
                <a:schemeClr val="dk1"/>
              </a:solidFill>
              <a:latin typeface="Nunito"/>
              <a:ea typeface="Nunito"/>
              <a:cs typeface="Nunito"/>
              <a:sym typeface="Nunito"/>
            </a:endParaRPr>
          </a:p>
        </p:txBody>
      </p:sp>
      <p:sp>
        <p:nvSpPr>
          <p:cNvPr id="1177" name="Google Shape;1177;p91"/>
          <p:cNvSpPr txBox="1"/>
          <p:nvPr/>
        </p:nvSpPr>
        <p:spPr>
          <a:xfrm>
            <a:off x="2976700" y="4794025"/>
            <a:ext cx="1793700" cy="241500"/>
          </a:xfrm>
          <a:prstGeom prst="rect">
            <a:avLst/>
          </a:prstGeom>
          <a:solidFill>
            <a:srgbClr val="008FA6"/>
          </a:solidFill>
          <a:ln w="19050" cap="flat" cmpd="sng">
            <a:solidFill>
              <a:srgbClr val="008FA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dk1"/>
                </a:solidFill>
                <a:latin typeface="Nunito"/>
                <a:ea typeface="Nunito"/>
                <a:cs typeface="Nunito"/>
                <a:sym typeface="Nunito"/>
              </a:rPr>
              <a:t>Stage 3</a:t>
            </a:r>
            <a:endParaRPr sz="1300" b="1">
              <a:solidFill>
                <a:schemeClr val="dk1"/>
              </a:solidFill>
              <a:latin typeface="Nunito"/>
              <a:ea typeface="Nunito"/>
              <a:cs typeface="Nunito"/>
              <a:sym typeface="Nunito"/>
            </a:endParaRPr>
          </a:p>
        </p:txBody>
      </p:sp>
      <p:sp>
        <p:nvSpPr>
          <p:cNvPr id="1178" name="Google Shape;1178;p91"/>
          <p:cNvSpPr txBox="1"/>
          <p:nvPr/>
        </p:nvSpPr>
        <p:spPr>
          <a:xfrm>
            <a:off x="5329196" y="4766475"/>
            <a:ext cx="1168200" cy="241500"/>
          </a:xfrm>
          <a:prstGeom prst="rect">
            <a:avLst/>
          </a:prstGeom>
          <a:solidFill>
            <a:srgbClr val="009598"/>
          </a:solidFill>
          <a:ln w="19050" cap="flat" cmpd="sng">
            <a:solidFill>
              <a:srgbClr val="008FA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dk1"/>
                </a:solidFill>
                <a:latin typeface="Nunito"/>
                <a:ea typeface="Nunito"/>
                <a:cs typeface="Nunito"/>
                <a:sym typeface="Nunito"/>
              </a:rPr>
              <a:t>Stage 4</a:t>
            </a:r>
            <a:endParaRPr sz="1300" b="1">
              <a:solidFill>
                <a:schemeClr val="dk1"/>
              </a:solidFill>
              <a:latin typeface="Nunito"/>
              <a:ea typeface="Nunito"/>
              <a:cs typeface="Nunito"/>
              <a:sym typeface="Nunito"/>
            </a:endParaRPr>
          </a:p>
        </p:txBody>
      </p:sp>
      <p:sp>
        <p:nvSpPr>
          <p:cNvPr id="1179" name="Google Shape;1179;p91"/>
          <p:cNvSpPr txBox="1"/>
          <p:nvPr/>
        </p:nvSpPr>
        <p:spPr>
          <a:xfrm>
            <a:off x="7178900" y="1511600"/>
            <a:ext cx="1793700" cy="241500"/>
          </a:xfrm>
          <a:prstGeom prst="rect">
            <a:avLst/>
          </a:prstGeom>
          <a:solidFill>
            <a:srgbClr val="009988"/>
          </a:solidFill>
          <a:ln w="19050" cap="flat" cmpd="sng">
            <a:solidFill>
              <a:srgbClr val="00998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dk1"/>
                </a:solidFill>
                <a:latin typeface="Nunito"/>
                <a:ea typeface="Nunito"/>
                <a:cs typeface="Nunito"/>
                <a:sym typeface="Nunito"/>
              </a:rPr>
              <a:t>Stage 4/5</a:t>
            </a:r>
            <a:endParaRPr sz="1300" b="1">
              <a:solidFill>
                <a:schemeClr val="dk1"/>
              </a:solidFill>
              <a:latin typeface="Nunito"/>
              <a:ea typeface="Nunito"/>
              <a:cs typeface="Nunito"/>
              <a:sym typeface="Nunito"/>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183"/>
        <p:cNvGrpSpPr/>
        <p:nvPr/>
      </p:nvGrpSpPr>
      <p:grpSpPr>
        <a:xfrm>
          <a:off x="0" y="0"/>
          <a:ext cx="0" cy="0"/>
          <a:chOff x="0" y="0"/>
          <a:chExt cx="0" cy="0"/>
        </a:xfrm>
      </p:grpSpPr>
      <p:sp>
        <p:nvSpPr>
          <p:cNvPr id="1184" name="Google Shape;1184;p92"/>
          <p:cNvSpPr txBox="1">
            <a:spLocks noGrp="1"/>
          </p:cNvSpPr>
          <p:nvPr>
            <p:ph type="title"/>
          </p:nvPr>
        </p:nvSpPr>
        <p:spPr>
          <a:xfrm>
            <a:off x="311700" y="4029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lt1"/>
              </a:buClr>
              <a:buSzPct val="39285"/>
              <a:buFont typeface="Arial"/>
              <a:buNone/>
            </a:pPr>
            <a:r>
              <a:rPr lang="en">
                <a:solidFill>
                  <a:schemeClr val="accent2"/>
                </a:solidFill>
              </a:rPr>
              <a:t>Full System Test</a:t>
            </a:r>
            <a:endParaRPr>
              <a:solidFill>
                <a:schemeClr val="accent2"/>
              </a:solidFill>
            </a:endParaRPr>
          </a:p>
          <a:p>
            <a:pPr marL="0" lvl="0" indent="0" algn="l" rtl="0">
              <a:spcBef>
                <a:spcPts val="0"/>
              </a:spcBef>
              <a:spcAft>
                <a:spcPts val="0"/>
              </a:spcAft>
              <a:buNone/>
            </a:pPr>
            <a:endParaRPr/>
          </a:p>
        </p:txBody>
      </p:sp>
      <p:sp>
        <p:nvSpPr>
          <p:cNvPr id="1185" name="Google Shape;1185;p9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51</a:t>
            </a:fld>
            <a:endParaRPr/>
          </a:p>
        </p:txBody>
      </p:sp>
      <p:sp>
        <p:nvSpPr>
          <p:cNvPr id="1186" name="Google Shape;1186;p92"/>
          <p:cNvSpPr txBox="1">
            <a:spLocks noGrp="1"/>
          </p:cNvSpPr>
          <p:nvPr>
            <p:ph type="title"/>
          </p:nvPr>
        </p:nvSpPr>
        <p:spPr>
          <a:xfrm>
            <a:off x="624450" y="752125"/>
            <a:ext cx="41079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a:t>PASS/FAIL CRITERIA (1/2)</a:t>
            </a:r>
            <a:endParaRPr sz="1620"/>
          </a:p>
        </p:txBody>
      </p:sp>
      <p:pic>
        <p:nvPicPr>
          <p:cNvPr id="1187" name="Google Shape;1187;p9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1188" name="Google Shape;1188;p9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graphicFrame>
        <p:nvGraphicFramePr>
          <p:cNvPr id="1189" name="Google Shape;1189;p92"/>
          <p:cNvGraphicFramePr/>
          <p:nvPr/>
        </p:nvGraphicFramePr>
        <p:xfrm>
          <a:off x="261250" y="1241265"/>
          <a:ext cx="8621475" cy="2910720"/>
        </p:xfrm>
        <a:graphic>
          <a:graphicData uri="http://schemas.openxmlformats.org/drawingml/2006/table">
            <a:tbl>
              <a:tblPr>
                <a:noFill/>
                <a:tableStyleId>{729BDF9F-D1CB-4749-BC5B-06938FECBF3C}</a:tableStyleId>
              </a:tblPr>
              <a:tblGrid>
                <a:gridCol w="944125">
                  <a:extLst>
                    <a:ext uri="{9D8B030D-6E8A-4147-A177-3AD203B41FA5}">
                      <a16:colId xmlns:a16="http://schemas.microsoft.com/office/drawing/2014/main" val="20000"/>
                    </a:ext>
                  </a:extLst>
                </a:gridCol>
                <a:gridCol w="2263450">
                  <a:extLst>
                    <a:ext uri="{9D8B030D-6E8A-4147-A177-3AD203B41FA5}">
                      <a16:colId xmlns:a16="http://schemas.microsoft.com/office/drawing/2014/main" val="20001"/>
                    </a:ext>
                  </a:extLst>
                </a:gridCol>
                <a:gridCol w="2301575">
                  <a:extLst>
                    <a:ext uri="{9D8B030D-6E8A-4147-A177-3AD203B41FA5}">
                      <a16:colId xmlns:a16="http://schemas.microsoft.com/office/drawing/2014/main" val="20002"/>
                    </a:ext>
                  </a:extLst>
                </a:gridCol>
                <a:gridCol w="981300">
                  <a:extLst>
                    <a:ext uri="{9D8B030D-6E8A-4147-A177-3AD203B41FA5}">
                      <a16:colId xmlns:a16="http://schemas.microsoft.com/office/drawing/2014/main" val="20003"/>
                    </a:ext>
                  </a:extLst>
                </a:gridCol>
                <a:gridCol w="2131025">
                  <a:extLst>
                    <a:ext uri="{9D8B030D-6E8A-4147-A177-3AD203B41FA5}">
                      <a16:colId xmlns:a16="http://schemas.microsoft.com/office/drawing/2014/main" val="20004"/>
                    </a:ext>
                  </a:extLst>
                </a:gridCol>
              </a:tblGrid>
              <a:tr h="0">
                <a:tc>
                  <a:txBody>
                    <a:bodyPr/>
                    <a:lstStyle/>
                    <a:p>
                      <a:pPr marL="0" lvl="0" indent="0" algn="l" rtl="0">
                        <a:lnSpc>
                          <a:spcPct val="115000"/>
                        </a:lnSpc>
                        <a:spcBef>
                          <a:spcPts val="0"/>
                        </a:spcBef>
                        <a:spcAft>
                          <a:spcPts val="1200"/>
                        </a:spcAft>
                        <a:buNone/>
                      </a:pPr>
                      <a:endParaRPr sz="1300" b="1">
                        <a:latin typeface="Nunito"/>
                        <a:ea typeface="Nunito"/>
                        <a:cs typeface="Nunito"/>
                        <a:sym typeface="Nunito"/>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300" b="1">
                          <a:solidFill>
                            <a:schemeClr val="dk1"/>
                          </a:solidFill>
                          <a:latin typeface="Nunito"/>
                          <a:ea typeface="Nunito"/>
                          <a:cs typeface="Nunito"/>
                          <a:sym typeface="Nunito"/>
                        </a:rPr>
                        <a:t>1.1: Accurate location characteristics - south polar region of lunar surface</a:t>
                      </a:r>
                      <a:endParaRPr sz="1300" b="1">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gridSpan="2">
                  <a:txBody>
                    <a:bodyPr/>
                    <a:lstStyle/>
                    <a:p>
                      <a:pPr marL="0" lvl="0" indent="0" algn="l" rtl="0">
                        <a:spcBef>
                          <a:spcPts val="0"/>
                        </a:spcBef>
                        <a:spcAft>
                          <a:spcPts val="0"/>
                        </a:spcAft>
                        <a:buNone/>
                      </a:pPr>
                      <a:r>
                        <a:rPr lang="en" sz="1300" b="1">
                          <a:solidFill>
                            <a:schemeClr val="dk1"/>
                          </a:solidFill>
                          <a:latin typeface="Nunito"/>
                          <a:ea typeface="Nunito"/>
                          <a:cs typeface="Nunito"/>
                          <a:sym typeface="Nunito"/>
                        </a:rPr>
                        <a:t>5.1: Proper avoidance of user simulation sickness</a:t>
                      </a:r>
                      <a:endParaRPr sz="1300" b="1">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hMerge="1">
                  <a:txBody>
                    <a:bodyPr/>
                    <a:lstStyle/>
                    <a:p>
                      <a:endParaRPr lang="en-US"/>
                    </a:p>
                  </a:txBody>
                  <a:tcPr/>
                </a:tc>
                <a:tc>
                  <a:txBody>
                    <a:bodyPr/>
                    <a:lstStyle/>
                    <a:p>
                      <a:pPr marL="0" lvl="0" indent="0" algn="l" rtl="0">
                        <a:spcBef>
                          <a:spcPts val="0"/>
                        </a:spcBef>
                        <a:spcAft>
                          <a:spcPts val="0"/>
                        </a:spcAft>
                        <a:buNone/>
                      </a:pPr>
                      <a:r>
                        <a:rPr lang="en" sz="1300" b="1">
                          <a:solidFill>
                            <a:schemeClr val="dk1"/>
                          </a:solidFill>
                          <a:latin typeface="Nunito"/>
                          <a:ea typeface="Nunito"/>
                          <a:cs typeface="Nunito"/>
                          <a:sym typeface="Nunito"/>
                        </a:rPr>
                        <a:t>5.3.1: Shall maintain two-way communication with the user throughout the entire simulation</a:t>
                      </a:r>
                      <a:endParaRPr sz="1300" b="1">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0">
                <a:tc>
                  <a:txBody>
                    <a:bodyPr/>
                    <a:lstStyle/>
                    <a:p>
                      <a:pPr marL="0" lvl="0" indent="0" algn="l" rtl="0">
                        <a:lnSpc>
                          <a:spcPct val="115000"/>
                        </a:lnSpc>
                        <a:spcBef>
                          <a:spcPts val="0"/>
                        </a:spcBef>
                        <a:spcAft>
                          <a:spcPts val="1200"/>
                        </a:spcAft>
                        <a:buNone/>
                      </a:pPr>
                      <a:r>
                        <a:rPr lang="en" sz="1300" b="1">
                          <a:solidFill>
                            <a:schemeClr val="dk1"/>
                          </a:solidFill>
                          <a:latin typeface="Nunito"/>
                          <a:ea typeface="Nunito"/>
                          <a:cs typeface="Nunito"/>
                          <a:sym typeface="Nunito"/>
                        </a:rPr>
                        <a:t>Level 1 </a:t>
                      </a:r>
                      <a:endParaRPr sz="1300" b="1">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57BB8A"/>
                    </a:solidFill>
                  </a:tcPr>
                </a:tc>
                <a:tc>
                  <a:txBody>
                    <a:bodyPr/>
                    <a:lstStyle/>
                    <a:p>
                      <a:pPr marL="0" lvl="0" indent="0" algn="l" rtl="0">
                        <a:spcBef>
                          <a:spcPts val="0"/>
                        </a:spcBef>
                        <a:spcAft>
                          <a:spcPts val="0"/>
                        </a:spcAft>
                        <a:buNone/>
                      </a:pPr>
                      <a:r>
                        <a:rPr lang="en" sz="1300">
                          <a:solidFill>
                            <a:schemeClr val="dk1"/>
                          </a:solidFill>
                          <a:latin typeface="Nunito"/>
                          <a:ea typeface="Nunito"/>
                          <a:cs typeface="Nunito"/>
                          <a:sym typeface="Nunito"/>
                        </a:rPr>
                        <a:t>Average of 8 or higher on 1-10 scale</a:t>
                      </a:r>
                      <a:endParaRPr sz="13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57BB8A"/>
                    </a:solidFill>
                  </a:tcPr>
                </a:tc>
                <a:tc gridSpan="2">
                  <a:txBody>
                    <a:bodyPr/>
                    <a:lstStyle/>
                    <a:p>
                      <a:pPr marL="0" lvl="0" indent="0" algn="l" rtl="0">
                        <a:spcBef>
                          <a:spcPts val="0"/>
                        </a:spcBef>
                        <a:spcAft>
                          <a:spcPts val="0"/>
                        </a:spcAft>
                        <a:buClr>
                          <a:schemeClr val="dk1"/>
                        </a:buClr>
                        <a:buSzPts val="1100"/>
                        <a:buFont typeface="Arial"/>
                        <a:buNone/>
                      </a:pPr>
                      <a:r>
                        <a:rPr lang="en" sz="1300">
                          <a:solidFill>
                            <a:schemeClr val="dk1"/>
                          </a:solidFill>
                          <a:latin typeface="Nunito"/>
                          <a:ea typeface="Nunito"/>
                          <a:cs typeface="Nunito"/>
                          <a:sym typeface="Nunito"/>
                        </a:rPr>
                        <a:t>Final SSQ score is ⩽ 10 greater than baseline SSQ in ⩽ 20% of participants</a:t>
                      </a:r>
                      <a:endParaRPr sz="13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57BB8A"/>
                    </a:solidFill>
                  </a:tcPr>
                </a:tc>
                <a:tc hMerge="1">
                  <a:txBody>
                    <a:bodyPr/>
                    <a:lstStyle/>
                    <a:p>
                      <a:endParaRPr lang="en-US"/>
                    </a:p>
                  </a:txBody>
                  <a:tcPr/>
                </a:tc>
                <a:tc>
                  <a:txBody>
                    <a:bodyPr/>
                    <a:lstStyle/>
                    <a:p>
                      <a:pPr marL="0" lvl="0" indent="0" algn="l" rtl="0">
                        <a:spcBef>
                          <a:spcPts val="0"/>
                        </a:spcBef>
                        <a:spcAft>
                          <a:spcPts val="0"/>
                        </a:spcAft>
                        <a:buNone/>
                      </a:pPr>
                      <a:r>
                        <a:rPr lang="en" sz="1300">
                          <a:solidFill>
                            <a:schemeClr val="dk1"/>
                          </a:solidFill>
                          <a:latin typeface="Nunito"/>
                          <a:ea typeface="Nunito"/>
                          <a:cs typeface="Nunito"/>
                          <a:sym typeface="Nunito"/>
                        </a:rPr>
                        <a:t>Communication does not cease for more than 10 seconds</a:t>
                      </a:r>
                      <a:endParaRPr sz="13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57BB8A"/>
                    </a:solidFill>
                  </a:tcPr>
                </a:tc>
                <a:extLst>
                  <a:ext uri="{0D108BD9-81ED-4DB2-BD59-A6C34878D82A}">
                    <a16:rowId xmlns:a16="http://schemas.microsoft.com/office/drawing/2014/main" val="10001"/>
                  </a:ext>
                </a:extLst>
              </a:tr>
              <a:tr h="0">
                <a:tc>
                  <a:txBody>
                    <a:bodyPr/>
                    <a:lstStyle/>
                    <a:p>
                      <a:pPr marL="0" lvl="0" indent="0" algn="l" rtl="0">
                        <a:lnSpc>
                          <a:spcPct val="115000"/>
                        </a:lnSpc>
                        <a:spcBef>
                          <a:spcPts val="0"/>
                        </a:spcBef>
                        <a:spcAft>
                          <a:spcPts val="1200"/>
                        </a:spcAft>
                        <a:buNone/>
                      </a:pPr>
                      <a:r>
                        <a:rPr lang="en" sz="1300" b="1">
                          <a:solidFill>
                            <a:schemeClr val="dk1"/>
                          </a:solidFill>
                          <a:latin typeface="Nunito"/>
                          <a:ea typeface="Nunito"/>
                          <a:cs typeface="Nunito"/>
                          <a:sym typeface="Nunito"/>
                        </a:rPr>
                        <a:t>Level 2 </a:t>
                      </a:r>
                      <a:endParaRPr sz="1300" b="1">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3A14D"/>
                    </a:solidFill>
                  </a:tcPr>
                </a:tc>
                <a:tc>
                  <a:txBody>
                    <a:bodyPr/>
                    <a:lstStyle/>
                    <a:p>
                      <a:pPr marL="0" lvl="0" indent="0" algn="l" rtl="0">
                        <a:spcBef>
                          <a:spcPts val="0"/>
                        </a:spcBef>
                        <a:spcAft>
                          <a:spcPts val="0"/>
                        </a:spcAft>
                        <a:buClr>
                          <a:schemeClr val="dk1"/>
                        </a:buClr>
                        <a:buSzPts val="1100"/>
                        <a:buFont typeface="Arial"/>
                        <a:buNone/>
                      </a:pPr>
                      <a:r>
                        <a:rPr lang="en" sz="1300">
                          <a:solidFill>
                            <a:schemeClr val="dk1"/>
                          </a:solidFill>
                          <a:latin typeface="Nunito"/>
                          <a:ea typeface="Nunito"/>
                          <a:cs typeface="Nunito"/>
                          <a:sym typeface="Nunito"/>
                        </a:rPr>
                        <a:t>Average of 7 or higher on 1-10 scale</a:t>
                      </a:r>
                      <a:endParaRPr sz="13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3A14D"/>
                    </a:solidFill>
                  </a:tcPr>
                </a:tc>
                <a:tc gridSpan="2">
                  <a:txBody>
                    <a:bodyPr/>
                    <a:lstStyle/>
                    <a:p>
                      <a:pPr marL="0" lvl="0" indent="0" algn="l" rtl="0">
                        <a:spcBef>
                          <a:spcPts val="0"/>
                        </a:spcBef>
                        <a:spcAft>
                          <a:spcPts val="0"/>
                        </a:spcAft>
                        <a:buClr>
                          <a:schemeClr val="dk1"/>
                        </a:buClr>
                        <a:buSzPts val="1100"/>
                        <a:buFont typeface="Arial"/>
                        <a:buNone/>
                      </a:pPr>
                      <a:r>
                        <a:rPr lang="en" sz="1300">
                          <a:solidFill>
                            <a:schemeClr val="dk1"/>
                          </a:solidFill>
                          <a:latin typeface="Nunito"/>
                          <a:ea typeface="Nunito"/>
                          <a:cs typeface="Nunito"/>
                          <a:sym typeface="Nunito"/>
                        </a:rPr>
                        <a:t>Final SSQ is ⩽ 15 greater than baseline SSQ in ⩽ 20% of participants</a:t>
                      </a:r>
                      <a:endParaRPr sz="13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3A14D"/>
                    </a:solidFill>
                  </a:tcPr>
                </a:tc>
                <a:tc hMerge="1">
                  <a:txBody>
                    <a:bodyPr/>
                    <a:lstStyle/>
                    <a:p>
                      <a:endParaRPr lang="en-US"/>
                    </a:p>
                  </a:txBody>
                  <a:tcPr/>
                </a:tc>
                <a:tc>
                  <a:txBody>
                    <a:bodyPr/>
                    <a:lstStyle/>
                    <a:p>
                      <a:pPr marL="0" lvl="0" indent="0" algn="ctr" rtl="0">
                        <a:spcBef>
                          <a:spcPts val="0"/>
                        </a:spcBef>
                        <a:spcAft>
                          <a:spcPts val="0"/>
                        </a:spcAft>
                        <a:buClr>
                          <a:schemeClr val="dk1"/>
                        </a:buClr>
                        <a:buSzPts val="1100"/>
                        <a:buFont typeface="Arial"/>
                        <a:buNone/>
                      </a:pPr>
                      <a:r>
                        <a:rPr lang="en" sz="1300">
                          <a:solidFill>
                            <a:schemeClr val="dk1"/>
                          </a:solidFill>
                          <a:latin typeface="Nunito"/>
                          <a:ea typeface="Nunito"/>
                          <a:cs typeface="Nunito"/>
                          <a:sym typeface="Nunito"/>
                        </a:rPr>
                        <a:t>~</a:t>
                      </a:r>
                      <a:endParaRPr sz="13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3A14D"/>
                    </a:solidFill>
                  </a:tcPr>
                </a:tc>
                <a:extLst>
                  <a:ext uri="{0D108BD9-81ED-4DB2-BD59-A6C34878D82A}">
                    <a16:rowId xmlns:a16="http://schemas.microsoft.com/office/drawing/2014/main" val="10002"/>
                  </a:ext>
                </a:extLst>
              </a:tr>
              <a:tr h="0">
                <a:tc>
                  <a:txBody>
                    <a:bodyPr/>
                    <a:lstStyle/>
                    <a:p>
                      <a:pPr marL="0" lvl="0" indent="0" algn="l" rtl="0">
                        <a:lnSpc>
                          <a:spcPct val="115000"/>
                        </a:lnSpc>
                        <a:spcBef>
                          <a:spcPts val="0"/>
                        </a:spcBef>
                        <a:spcAft>
                          <a:spcPts val="1200"/>
                        </a:spcAft>
                        <a:buNone/>
                      </a:pPr>
                      <a:r>
                        <a:rPr lang="en" sz="1300" b="1">
                          <a:solidFill>
                            <a:schemeClr val="dk1"/>
                          </a:solidFill>
                          <a:latin typeface="Nunito"/>
                          <a:ea typeface="Nunito"/>
                          <a:cs typeface="Nunito"/>
                          <a:sym typeface="Nunito"/>
                        </a:rPr>
                        <a:t>Failure</a:t>
                      </a:r>
                      <a:endParaRPr sz="1300" b="1">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24A38"/>
                    </a:solidFill>
                  </a:tcPr>
                </a:tc>
                <a:tc>
                  <a:txBody>
                    <a:bodyPr/>
                    <a:lstStyle/>
                    <a:p>
                      <a:pPr marL="0" lvl="0" indent="0" algn="l" rtl="0">
                        <a:spcBef>
                          <a:spcPts val="0"/>
                        </a:spcBef>
                        <a:spcAft>
                          <a:spcPts val="0"/>
                        </a:spcAft>
                        <a:buNone/>
                      </a:pPr>
                      <a:r>
                        <a:rPr lang="en" sz="1300">
                          <a:solidFill>
                            <a:schemeClr val="dk1"/>
                          </a:solidFill>
                          <a:latin typeface="Nunito"/>
                          <a:ea typeface="Nunito"/>
                          <a:cs typeface="Nunito"/>
                          <a:sym typeface="Nunito"/>
                        </a:rPr>
                        <a:t>Average of 6 or lower on 1-10 scale</a:t>
                      </a:r>
                      <a:endParaRPr sz="13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24A38"/>
                    </a:solidFill>
                  </a:tcPr>
                </a:tc>
                <a:tc gridSpan="2">
                  <a:txBody>
                    <a:bodyPr/>
                    <a:lstStyle/>
                    <a:p>
                      <a:pPr marL="0" lvl="0" indent="0" algn="l" rtl="0">
                        <a:spcBef>
                          <a:spcPts val="0"/>
                        </a:spcBef>
                        <a:spcAft>
                          <a:spcPts val="0"/>
                        </a:spcAft>
                        <a:buClr>
                          <a:schemeClr val="dk1"/>
                        </a:buClr>
                        <a:buSzPts val="1100"/>
                        <a:buFont typeface="Arial"/>
                        <a:buNone/>
                      </a:pPr>
                      <a:r>
                        <a:rPr lang="en" sz="1300">
                          <a:solidFill>
                            <a:schemeClr val="dk1"/>
                          </a:solidFill>
                          <a:latin typeface="Nunito"/>
                          <a:ea typeface="Nunito"/>
                          <a:cs typeface="Nunito"/>
                          <a:sym typeface="Nunito"/>
                        </a:rPr>
                        <a:t>Final SSQ is &gt; 15 greater than SSQ in &gt; 20% of participants*</a:t>
                      </a:r>
                      <a:endParaRPr sz="13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24A38"/>
                    </a:solidFill>
                  </a:tcPr>
                </a:tc>
                <a:tc hMerge="1">
                  <a:txBody>
                    <a:bodyPr/>
                    <a:lstStyle/>
                    <a:p>
                      <a:endParaRPr lang="en-US"/>
                    </a:p>
                  </a:txBody>
                  <a:tcPr/>
                </a:tc>
                <a:tc>
                  <a:txBody>
                    <a:bodyPr/>
                    <a:lstStyle/>
                    <a:p>
                      <a:pPr marL="0" lvl="0" indent="0" algn="l" rtl="0">
                        <a:spcBef>
                          <a:spcPts val="0"/>
                        </a:spcBef>
                        <a:spcAft>
                          <a:spcPts val="0"/>
                        </a:spcAft>
                        <a:buClr>
                          <a:schemeClr val="dk1"/>
                        </a:buClr>
                        <a:buSzPts val="1100"/>
                        <a:buFont typeface="Arial"/>
                        <a:buNone/>
                      </a:pPr>
                      <a:r>
                        <a:rPr lang="en" sz="1300">
                          <a:solidFill>
                            <a:schemeClr val="dk1"/>
                          </a:solidFill>
                          <a:latin typeface="Nunito"/>
                          <a:ea typeface="Nunito"/>
                          <a:cs typeface="Nunito"/>
                          <a:sym typeface="Nunito"/>
                        </a:rPr>
                        <a:t>Communication gap lasts more than 10 seconds</a:t>
                      </a:r>
                      <a:endParaRPr sz="13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24A38"/>
                    </a:solidFill>
                  </a:tcPr>
                </a:tc>
                <a:extLst>
                  <a:ext uri="{0D108BD9-81ED-4DB2-BD59-A6C34878D82A}">
                    <a16:rowId xmlns:a16="http://schemas.microsoft.com/office/drawing/2014/main" val="10003"/>
                  </a:ext>
                </a:extLst>
              </a:tr>
            </a:tbl>
          </a:graphicData>
        </a:graphic>
      </p:graphicFrame>
      <p:pic>
        <p:nvPicPr>
          <p:cNvPr id="1190" name="Google Shape;1190;p92">
            <a:hlinkClick r:id="rId5" action="ppaction://hlinksldjump"/>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sp>
        <p:nvSpPr>
          <p:cNvPr id="1191" name="Google Shape;1191;p92" descr="Timeline background shape"/>
          <p:cNvSpPr/>
          <p:nvPr/>
        </p:nvSpPr>
        <p:spPr>
          <a:xfrm>
            <a:off x="3468851" y="4868575"/>
            <a:ext cx="12054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VI: Budget</a:t>
            </a:r>
            <a:endParaRPr sz="900" i="0" u="none" strike="noStrike" cap="none">
              <a:solidFill>
                <a:schemeClr val="dk1"/>
              </a:solidFill>
              <a:latin typeface="Nunito"/>
              <a:ea typeface="Nunito"/>
              <a:cs typeface="Nunito"/>
              <a:sym typeface="Nunito"/>
            </a:endParaRPr>
          </a:p>
        </p:txBody>
      </p:sp>
      <p:sp>
        <p:nvSpPr>
          <p:cNvPr id="1192" name="Google Shape;1192;p92" descr="Timeline background shape"/>
          <p:cNvSpPr/>
          <p:nvPr/>
        </p:nvSpPr>
        <p:spPr>
          <a:xfrm>
            <a:off x="2206275" y="4868575"/>
            <a:ext cx="14655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V: Test Readiness</a:t>
            </a:r>
            <a:endParaRPr sz="900" i="0" u="none" strike="noStrike" cap="none">
              <a:solidFill>
                <a:schemeClr val="lt1"/>
              </a:solidFill>
              <a:latin typeface="Nunito"/>
              <a:ea typeface="Nunito"/>
              <a:cs typeface="Nunito"/>
              <a:sym typeface="Nunito"/>
            </a:endParaRPr>
          </a:p>
        </p:txBody>
      </p:sp>
      <p:sp>
        <p:nvSpPr>
          <p:cNvPr id="1193" name="Google Shape;1193;p92" descr="Timeline background shape"/>
          <p:cNvSpPr/>
          <p:nvPr/>
        </p:nvSpPr>
        <p:spPr>
          <a:xfrm>
            <a:off x="1024139" y="4868575"/>
            <a:ext cx="13323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IV: Schedule</a:t>
            </a:r>
            <a:endParaRPr sz="900" i="0" u="none" strike="noStrike" cap="none">
              <a:solidFill>
                <a:schemeClr val="lt1"/>
              </a:solidFill>
              <a:latin typeface="Nunito"/>
              <a:ea typeface="Nunito"/>
              <a:cs typeface="Nunito"/>
              <a:sym typeface="Nunito"/>
            </a:endParaRPr>
          </a:p>
        </p:txBody>
      </p:sp>
      <p:sp>
        <p:nvSpPr>
          <p:cNvPr id="1194" name="Google Shape;1194;p92" descr="Timeline background shape"/>
          <p:cNvSpPr/>
          <p:nvPr/>
        </p:nvSpPr>
        <p:spPr>
          <a:xfrm>
            <a:off x="0" y="4868563"/>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 Overview</a:t>
            </a:r>
            <a:endParaRPr sz="900" i="0" u="none" strike="noStrike" cap="none">
              <a:solidFill>
                <a:schemeClr val="lt1"/>
              </a:solidFill>
              <a:latin typeface="Nunito"/>
              <a:ea typeface="Nunito"/>
              <a:cs typeface="Nunito"/>
              <a:sym typeface="Nunito"/>
            </a:endParaRPr>
          </a:p>
        </p:txBody>
      </p:sp>
      <p:sp>
        <p:nvSpPr>
          <p:cNvPr id="1195" name="Google Shape;1195;p92"/>
          <p:cNvSpPr txBox="1"/>
          <p:nvPr/>
        </p:nvSpPr>
        <p:spPr>
          <a:xfrm>
            <a:off x="464100" y="4134125"/>
            <a:ext cx="865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Nunito"/>
                <a:ea typeface="Nunito"/>
                <a:cs typeface="Nunito"/>
                <a:sym typeface="Nunito"/>
              </a:rPr>
              <a:t>* OR &gt; 20% of participants must end sim before 20 min mark due to excessive motion sickness.</a:t>
            </a:r>
            <a:endParaRPr>
              <a:latin typeface="Nunito"/>
              <a:ea typeface="Nunito"/>
              <a:cs typeface="Nunito"/>
              <a:sym typeface="Nunito"/>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199"/>
        <p:cNvGrpSpPr/>
        <p:nvPr/>
      </p:nvGrpSpPr>
      <p:grpSpPr>
        <a:xfrm>
          <a:off x="0" y="0"/>
          <a:ext cx="0" cy="0"/>
          <a:chOff x="0" y="0"/>
          <a:chExt cx="0" cy="0"/>
        </a:xfrm>
      </p:grpSpPr>
      <p:sp>
        <p:nvSpPr>
          <p:cNvPr id="1200" name="Google Shape;1200;p9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52</a:t>
            </a:fld>
            <a:endParaRPr/>
          </a:p>
        </p:txBody>
      </p:sp>
      <p:pic>
        <p:nvPicPr>
          <p:cNvPr id="1201" name="Google Shape;1201;p9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1202" name="Google Shape;1202;p9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graphicFrame>
        <p:nvGraphicFramePr>
          <p:cNvPr id="1203" name="Google Shape;1203;p93"/>
          <p:cNvGraphicFramePr/>
          <p:nvPr/>
        </p:nvGraphicFramePr>
        <p:xfrm>
          <a:off x="267388" y="1254248"/>
          <a:ext cx="8609200" cy="2930450"/>
        </p:xfrm>
        <a:graphic>
          <a:graphicData uri="http://schemas.openxmlformats.org/drawingml/2006/table">
            <a:tbl>
              <a:tblPr>
                <a:noFill/>
                <a:tableStyleId>{729BDF9F-D1CB-4749-BC5B-06938FECBF3C}</a:tableStyleId>
              </a:tblPr>
              <a:tblGrid>
                <a:gridCol w="1075575">
                  <a:extLst>
                    <a:ext uri="{9D8B030D-6E8A-4147-A177-3AD203B41FA5}">
                      <a16:colId xmlns:a16="http://schemas.microsoft.com/office/drawing/2014/main" val="20000"/>
                    </a:ext>
                  </a:extLst>
                </a:gridCol>
                <a:gridCol w="2185825">
                  <a:extLst>
                    <a:ext uri="{9D8B030D-6E8A-4147-A177-3AD203B41FA5}">
                      <a16:colId xmlns:a16="http://schemas.microsoft.com/office/drawing/2014/main" val="20001"/>
                    </a:ext>
                  </a:extLst>
                </a:gridCol>
                <a:gridCol w="1671500">
                  <a:extLst>
                    <a:ext uri="{9D8B030D-6E8A-4147-A177-3AD203B41FA5}">
                      <a16:colId xmlns:a16="http://schemas.microsoft.com/office/drawing/2014/main" val="20002"/>
                    </a:ext>
                  </a:extLst>
                </a:gridCol>
                <a:gridCol w="1792875">
                  <a:extLst>
                    <a:ext uri="{9D8B030D-6E8A-4147-A177-3AD203B41FA5}">
                      <a16:colId xmlns:a16="http://schemas.microsoft.com/office/drawing/2014/main" val="20003"/>
                    </a:ext>
                  </a:extLst>
                </a:gridCol>
                <a:gridCol w="1883425">
                  <a:extLst>
                    <a:ext uri="{9D8B030D-6E8A-4147-A177-3AD203B41FA5}">
                      <a16:colId xmlns:a16="http://schemas.microsoft.com/office/drawing/2014/main" val="20004"/>
                    </a:ext>
                  </a:extLst>
                </a:gridCol>
              </a:tblGrid>
              <a:tr h="373475">
                <a:tc>
                  <a:txBody>
                    <a:bodyPr/>
                    <a:lstStyle/>
                    <a:p>
                      <a:pPr marL="0" lvl="0" indent="0" algn="l" rtl="0">
                        <a:lnSpc>
                          <a:spcPct val="115000"/>
                        </a:lnSpc>
                        <a:spcBef>
                          <a:spcPts val="0"/>
                        </a:spcBef>
                        <a:spcAft>
                          <a:spcPts val="1200"/>
                        </a:spcAft>
                        <a:buNone/>
                      </a:pPr>
                      <a:endParaRPr sz="1200" b="1">
                        <a:latin typeface="Nunito"/>
                        <a:ea typeface="Nunito"/>
                        <a:cs typeface="Nunito"/>
                        <a:sym typeface="Nunito"/>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200" b="1">
                          <a:solidFill>
                            <a:schemeClr val="dk1"/>
                          </a:solidFill>
                          <a:latin typeface="Nunito"/>
                          <a:ea typeface="Nunito"/>
                          <a:cs typeface="Nunito"/>
                          <a:sym typeface="Nunito"/>
                        </a:rPr>
                        <a:t>2.1.1: Physical training object(s)/equipment shall be user compatible*</a:t>
                      </a:r>
                      <a:endParaRPr sz="1200" b="1">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 sz="1200" b="1">
                          <a:latin typeface="Nunito"/>
                          <a:ea typeface="Nunito"/>
                          <a:cs typeface="Nunito"/>
                          <a:sym typeface="Nunito"/>
                        </a:rPr>
                        <a:t>2.2.1.1: </a:t>
                      </a:r>
                      <a:r>
                        <a:rPr lang="en" sz="1200" b="1">
                          <a:solidFill>
                            <a:schemeClr val="dk1"/>
                          </a:solidFill>
                          <a:latin typeface="Nunito"/>
                          <a:ea typeface="Nunito"/>
                          <a:cs typeface="Nunito"/>
                          <a:sym typeface="Nunito"/>
                        </a:rPr>
                        <a:t>User motion sensor(s) shall not inhibit user mobility*</a:t>
                      </a:r>
                      <a:endParaRPr sz="1200" b="1">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 sz="1200" b="1">
                          <a:latin typeface="Nunito"/>
                          <a:ea typeface="Nunito"/>
                          <a:cs typeface="Nunito"/>
                          <a:sym typeface="Nunito"/>
                        </a:rPr>
                        <a:t>2.2.2.2: </a:t>
                      </a:r>
                      <a:r>
                        <a:rPr lang="en" sz="1200" b="1">
                          <a:solidFill>
                            <a:schemeClr val="dk1"/>
                          </a:solidFill>
                          <a:latin typeface="Nunito"/>
                          <a:ea typeface="Nunito"/>
                          <a:cs typeface="Nunito"/>
                          <a:sym typeface="Nunito"/>
                        </a:rPr>
                        <a:t>Object motion sensor(s) shall not inhibit object handling*</a:t>
                      </a:r>
                      <a:endParaRPr sz="1200" b="1">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 sz="1200" b="1">
                          <a:latin typeface="Nunito"/>
                          <a:ea typeface="Nunito"/>
                          <a:cs typeface="Nunito"/>
                          <a:sym typeface="Nunito"/>
                        </a:rPr>
                        <a:t>6.1.1: </a:t>
                      </a:r>
                      <a:r>
                        <a:rPr lang="en" sz="1200" b="1">
                          <a:solidFill>
                            <a:schemeClr val="dk1"/>
                          </a:solidFill>
                          <a:latin typeface="Nunito"/>
                          <a:ea typeface="Nunito"/>
                          <a:cs typeface="Nunito"/>
                          <a:sym typeface="Nunito"/>
                        </a:rPr>
                        <a:t>All hybrid reality equipment shall fit within the physical training environment</a:t>
                      </a:r>
                      <a:endParaRPr sz="1200" b="1">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642725">
                <a:tc>
                  <a:txBody>
                    <a:bodyPr/>
                    <a:lstStyle/>
                    <a:p>
                      <a:pPr marL="0" lvl="0" indent="0" algn="l" rtl="0">
                        <a:lnSpc>
                          <a:spcPct val="115000"/>
                        </a:lnSpc>
                        <a:spcBef>
                          <a:spcPts val="0"/>
                        </a:spcBef>
                        <a:spcAft>
                          <a:spcPts val="1200"/>
                        </a:spcAft>
                        <a:buNone/>
                      </a:pPr>
                      <a:r>
                        <a:rPr lang="en" sz="1200" b="1">
                          <a:solidFill>
                            <a:schemeClr val="dk1"/>
                          </a:solidFill>
                          <a:latin typeface="Nunito"/>
                          <a:ea typeface="Nunito"/>
                          <a:cs typeface="Nunito"/>
                          <a:sym typeface="Nunito"/>
                        </a:rPr>
                        <a:t>Level 1 </a:t>
                      </a:r>
                      <a:endParaRPr sz="1200" b="1">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57BB8A"/>
                    </a:solidFill>
                  </a:tcPr>
                </a:tc>
                <a:tc>
                  <a:txBody>
                    <a:bodyPr/>
                    <a:lstStyle/>
                    <a:p>
                      <a:pPr marL="0" lvl="0" indent="0" algn="l" rtl="0">
                        <a:spcBef>
                          <a:spcPts val="0"/>
                        </a:spcBef>
                        <a:spcAft>
                          <a:spcPts val="0"/>
                        </a:spcAft>
                        <a:buClr>
                          <a:schemeClr val="dk1"/>
                        </a:buClr>
                        <a:buSzPts val="1100"/>
                        <a:buFont typeface="Arial"/>
                        <a:buNone/>
                      </a:pPr>
                      <a:r>
                        <a:rPr lang="en" sz="1200">
                          <a:solidFill>
                            <a:schemeClr val="dk1"/>
                          </a:solidFill>
                          <a:latin typeface="Nunito"/>
                          <a:ea typeface="Nunito"/>
                          <a:cs typeface="Nunito"/>
                          <a:sym typeface="Nunito"/>
                        </a:rPr>
                        <a:t>Average of 8 or higher on 1-10 scale</a:t>
                      </a:r>
                      <a:endParaRPr sz="12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57BB8A"/>
                    </a:solidFill>
                  </a:tcPr>
                </a:tc>
                <a:tc>
                  <a:txBody>
                    <a:bodyPr/>
                    <a:lstStyle/>
                    <a:p>
                      <a:pPr marL="0" lvl="0" indent="0" algn="l" rtl="0">
                        <a:spcBef>
                          <a:spcPts val="0"/>
                        </a:spcBef>
                        <a:spcAft>
                          <a:spcPts val="0"/>
                        </a:spcAft>
                        <a:buNone/>
                      </a:pPr>
                      <a:r>
                        <a:rPr lang="en" sz="1200">
                          <a:solidFill>
                            <a:schemeClr val="dk1"/>
                          </a:solidFill>
                          <a:latin typeface="Nunito"/>
                          <a:ea typeface="Nunito"/>
                          <a:cs typeface="Nunito"/>
                          <a:sym typeface="Nunito"/>
                        </a:rPr>
                        <a:t>Average of 8 or higher on 1-10 scale</a:t>
                      </a:r>
                      <a:endParaRPr sz="12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57BB8A"/>
                    </a:solidFill>
                  </a:tcPr>
                </a:tc>
                <a:tc>
                  <a:txBody>
                    <a:bodyPr/>
                    <a:lstStyle/>
                    <a:p>
                      <a:pPr marL="0" lvl="0" indent="0" algn="l" rtl="0">
                        <a:spcBef>
                          <a:spcPts val="0"/>
                        </a:spcBef>
                        <a:spcAft>
                          <a:spcPts val="0"/>
                        </a:spcAft>
                        <a:buClr>
                          <a:schemeClr val="dk1"/>
                        </a:buClr>
                        <a:buSzPts val="1100"/>
                        <a:buFont typeface="Arial"/>
                        <a:buNone/>
                      </a:pPr>
                      <a:r>
                        <a:rPr lang="en" sz="1200">
                          <a:solidFill>
                            <a:schemeClr val="dk1"/>
                          </a:solidFill>
                          <a:latin typeface="Nunito"/>
                          <a:ea typeface="Nunito"/>
                          <a:cs typeface="Nunito"/>
                          <a:sym typeface="Nunito"/>
                        </a:rPr>
                        <a:t>Average of 8 or higher on 1-10 scale</a:t>
                      </a:r>
                      <a:endParaRPr sz="12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57BB8A"/>
                    </a:solidFill>
                  </a:tcPr>
                </a:tc>
                <a:tc>
                  <a:txBody>
                    <a:bodyPr/>
                    <a:lstStyle/>
                    <a:p>
                      <a:pPr marL="0" lvl="0" indent="0" algn="l" rtl="0">
                        <a:spcBef>
                          <a:spcPts val="0"/>
                        </a:spcBef>
                        <a:spcAft>
                          <a:spcPts val="0"/>
                        </a:spcAft>
                        <a:buNone/>
                      </a:pPr>
                      <a:r>
                        <a:rPr lang="en" sz="1200">
                          <a:solidFill>
                            <a:schemeClr val="dk1"/>
                          </a:solidFill>
                          <a:latin typeface="Nunito"/>
                          <a:ea typeface="Nunito"/>
                          <a:cs typeface="Nunito"/>
                          <a:sym typeface="Nunito"/>
                        </a:rPr>
                        <a:t>All components fit within training environment</a:t>
                      </a:r>
                      <a:endParaRPr sz="12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57BB8A"/>
                    </a:solidFill>
                  </a:tcPr>
                </a:tc>
                <a:extLst>
                  <a:ext uri="{0D108BD9-81ED-4DB2-BD59-A6C34878D82A}">
                    <a16:rowId xmlns:a16="http://schemas.microsoft.com/office/drawing/2014/main" val="10001"/>
                  </a:ext>
                </a:extLst>
              </a:tr>
              <a:tr h="553100">
                <a:tc>
                  <a:txBody>
                    <a:bodyPr/>
                    <a:lstStyle/>
                    <a:p>
                      <a:pPr marL="0" lvl="0" indent="0" algn="l" rtl="0">
                        <a:lnSpc>
                          <a:spcPct val="115000"/>
                        </a:lnSpc>
                        <a:spcBef>
                          <a:spcPts val="0"/>
                        </a:spcBef>
                        <a:spcAft>
                          <a:spcPts val="1200"/>
                        </a:spcAft>
                        <a:buNone/>
                      </a:pPr>
                      <a:r>
                        <a:rPr lang="en" sz="1200" b="1">
                          <a:solidFill>
                            <a:schemeClr val="dk1"/>
                          </a:solidFill>
                          <a:latin typeface="Nunito"/>
                          <a:ea typeface="Nunito"/>
                          <a:cs typeface="Nunito"/>
                          <a:sym typeface="Nunito"/>
                        </a:rPr>
                        <a:t>Level 2 </a:t>
                      </a:r>
                      <a:endParaRPr sz="1200" b="1">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3A14D"/>
                    </a:solidFill>
                  </a:tcPr>
                </a:tc>
                <a:tc>
                  <a:txBody>
                    <a:bodyPr/>
                    <a:lstStyle/>
                    <a:p>
                      <a:pPr marL="0" lvl="0" indent="0" algn="l" rtl="0">
                        <a:spcBef>
                          <a:spcPts val="0"/>
                        </a:spcBef>
                        <a:spcAft>
                          <a:spcPts val="0"/>
                        </a:spcAft>
                        <a:buClr>
                          <a:schemeClr val="dk1"/>
                        </a:buClr>
                        <a:buSzPts val="1100"/>
                        <a:buFont typeface="Arial"/>
                        <a:buNone/>
                      </a:pPr>
                      <a:r>
                        <a:rPr lang="en" sz="1200">
                          <a:solidFill>
                            <a:schemeClr val="dk1"/>
                          </a:solidFill>
                          <a:latin typeface="Nunito"/>
                          <a:ea typeface="Nunito"/>
                          <a:cs typeface="Nunito"/>
                          <a:sym typeface="Nunito"/>
                        </a:rPr>
                        <a:t>Average of 7 or higher on 1-10 scale</a:t>
                      </a:r>
                      <a:endParaRPr sz="12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3A14D"/>
                    </a:solidFill>
                  </a:tcPr>
                </a:tc>
                <a:tc>
                  <a:txBody>
                    <a:bodyPr/>
                    <a:lstStyle/>
                    <a:p>
                      <a:pPr marL="0" lvl="0" indent="0" algn="l" rtl="0">
                        <a:spcBef>
                          <a:spcPts val="0"/>
                        </a:spcBef>
                        <a:spcAft>
                          <a:spcPts val="0"/>
                        </a:spcAft>
                        <a:buNone/>
                      </a:pPr>
                      <a:r>
                        <a:rPr lang="en" sz="1200">
                          <a:solidFill>
                            <a:schemeClr val="dk1"/>
                          </a:solidFill>
                          <a:latin typeface="Nunito"/>
                          <a:ea typeface="Nunito"/>
                          <a:cs typeface="Nunito"/>
                          <a:sym typeface="Nunito"/>
                        </a:rPr>
                        <a:t>Average of 7 or higher on 1-10 scale</a:t>
                      </a:r>
                      <a:endParaRPr sz="12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3A14D"/>
                    </a:solidFill>
                  </a:tcPr>
                </a:tc>
                <a:tc>
                  <a:txBody>
                    <a:bodyPr/>
                    <a:lstStyle/>
                    <a:p>
                      <a:pPr marL="0" lvl="0" indent="0" algn="l" rtl="0">
                        <a:spcBef>
                          <a:spcPts val="0"/>
                        </a:spcBef>
                        <a:spcAft>
                          <a:spcPts val="0"/>
                        </a:spcAft>
                        <a:buNone/>
                      </a:pPr>
                      <a:r>
                        <a:rPr lang="en" sz="1200">
                          <a:solidFill>
                            <a:schemeClr val="dk1"/>
                          </a:solidFill>
                          <a:latin typeface="Nunito"/>
                          <a:ea typeface="Nunito"/>
                          <a:cs typeface="Nunito"/>
                          <a:sym typeface="Nunito"/>
                        </a:rPr>
                        <a:t>Average of 7 or higher on 1-10 scale</a:t>
                      </a:r>
                      <a:endParaRPr sz="12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3A14D"/>
                    </a:solidFill>
                  </a:tcPr>
                </a:tc>
                <a:tc>
                  <a:txBody>
                    <a:bodyPr/>
                    <a:lstStyle/>
                    <a:p>
                      <a:pPr marL="0" lvl="0" indent="0" algn="ctr" rtl="0">
                        <a:spcBef>
                          <a:spcPts val="0"/>
                        </a:spcBef>
                        <a:spcAft>
                          <a:spcPts val="0"/>
                        </a:spcAft>
                        <a:buNone/>
                      </a:pPr>
                      <a:r>
                        <a:rPr lang="en" sz="1200">
                          <a:solidFill>
                            <a:schemeClr val="dk1"/>
                          </a:solidFill>
                          <a:latin typeface="Nunito"/>
                          <a:ea typeface="Nunito"/>
                          <a:cs typeface="Nunito"/>
                          <a:sym typeface="Nunito"/>
                        </a:rPr>
                        <a:t>~</a:t>
                      </a:r>
                      <a:endParaRPr sz="12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3A14D"/>
                    </a:solidFill>
                  </a:tcPr>
                </a:tc>
                <a:extLst>
                  <a:ext uri="{0D108BD9-81ED-4DB2-BD59-A6C34878D82A}">
                    <a16:rowId xmlns:a16="http://schemas.microsoft.com/office/drawing/2014/main" val="10002"/>
                  </a:ext>
                </a:extLst>
              </a:tr>
              <a:tr h="553100">
                <a:tc>
                  <a:txBody>
                    <a:bodyPr/>
                    <a:lstStyle/>
                    <a:p>
                      <a:pPr marL="0" lvl="0" indent="0" algn="l" rtl="0">
                        <a:lnSpc>
                          <a:spcPct val="115000"/>
                        </a:lnSpc>
                        <a:spcBef>
                          <a:spcPts val="0"/>
                        </a:spcBef>
                        <a:spcAft>
                          <a:spcPts val="1200"/>
                        </a:spcAft>
                        <a:buNone/>
                      </a:pPr>
                      <a:r>
                        <a:rPr lang="en" sz="1200" b="1">
                          <a:solidFill>
                            <a:schemeClr val="dk1"/>
                          </a:solidFill>
                          <a:latin typeface="Nunito"/>
                          <a:ea typeface="Nunito"/>
                          <a:cs typeface="Nunito"/>
                          <a:sym typeface="Nunito"/>
                        </a:rPr>
                        <a:t>Failure</a:t>
                      </a:r>
                      <a:endParaRPr sz="1200" b="1">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24A38"/>
                    </a:solidFill>
                  </a:tcPr>
                </a:tc>
                <a:tc>
                  <a:txBody>
                    <a:bodyPr/>
                    <a:lstStyle/>
                    <a:p>
                      <a:pPr marL="0" lvl="0" indent="0" algn="l" rtl="0">
                        <a:spcBef>
                          <a:spcPts val="0"/>
                        </a:spcBef>
                        <a:spcAft>
                          <a:spcPts val="0"/>
                        </a:spcAft>
                        <a:buNone/>
                      </a:pPr>
                      <a:r>
                        <a:rPr lang="en" sz="1200">
                          <a:solidFill>
                            <a:schemeClr val="dk1"/>
                          </a:solidFill>
                          <a:latin typeface="Nunito"/>
                          <a:ea typeface="Nunito"/>
                          <a:cs typeface="Nunito"/>
                          <a:sym typeface="Nunito"/>
                        </a:rPr>
                        <a:t>Average of 6 or lower on 1-10 scale</a:t>
                      </a:r>
                      <a:endParaRPr sz="12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24A38"/>
                    </a:solidFill>
                  </a:tcPr>
                </a:tc>
                <a:tc>
                  <a:txBody>
                    <a:bodyPr/>
                    <a:lstStyle/>
                    <a:p>
                      <a:pPr marL="0" lvl="0" indent="0" algn="l" rtl="0">
                        <a:spcBef>
                          <a:spcPts val="0"/>
                        </a:spcBef>
                        <a:spcAft>
                          <a:spcPts val="0"/>
                        </a:spcAft>
                        <a:buNone/>
                      </a:pPr>
                      <a:r>
                        <a:rPr lang="en" sz="1200">
                          <a:solidFill>
                            <a:schemeClr val="dk1"/>
                          </a:solidFill>
                          <a:latin typeface="Nunito"/>
                          <a:ea typeface="Nunito"/>
                          <a:cs typeface="Nunito"/>
                          <a:sym typeface="Nunito"/>
                        </a:rPr>
                        <a:t>Average of 6 or lower on 1-10 scale</a:t>
                      </a:r>
                      <a:endParaRPr sz="12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24A38"/>
                    </a:solidFill>
                  </a:tcPr>
                </a:tc>
                <a:tc>
                  <a:txBody>
                    <a:bodyPr/>
                    <a:lstStyle/>
                    <a:p>
                      <a:pPr marL="0" lvl="0" indent="0" algn="l" rtl="0">
                        <a:spcBef>
                          <a:spcPts val="0"/>
                        </a:spcBef>
                        <a:spcAft>
                          <a:spcPts val="0"/>
                        </a:spcAft>
                        <a:buClr>
                          <a:schemeClr val="dk1"/>
                        </a:buClr>
                        <a:buSzPts val="1100"/>
                        <a:buFont typeface="Arial"/>
                        <a:buNone/>
                      </a:pPr>
                      <a:r>
                        <a:rPr lang="en" sz="1200">
                          <a:solidFill>
                            <a:schemeClr val="dk1"/>
                          </a:solidFill>
                          <a:latin typeface="Nunito"/>
                          <a:ea typeface="Nunito"/>
                          <a:cs typeface="Nunito"/>
                          <a:sym typeface="Nunito"/>
                        </a:rPr>
                        <a:t>Average of 6 or lower on 1-10 scale</a:t>
                      </a:r>
                      <a:endParaRPr sz="12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24A38"/>
                    </a:solidFill>
                  </a:tcPr>
                </a:tc>
                <a:tc>
                  <a:txBody>
                    <a:bodyPr/>
                    <a:lstStyle/>
                    <a:p>
                      <a:pPr marL="0" lvl="0" indent="0" algn="l" rtl="0">
                        <a:spcBef>
                          <a:spcPts val="0"/>
                        </a:spcBef>
                        <a:spcAft>
                          <a:spcPts val="0"/>
                        </a:spcAft>
                        <a:buClr>
                          <a:schemeClr val="dk1"/>
                        </a:buClr>
                        <a:buSzPts val="1100"/>
                        <a:buFont typeface="Arial"/>
                        <a:buNone/>
                      </a:pPr>
                      <a:r>
                        <a:rPr lang="en" sz="1200">
                          <a:solidFill>
                            <a:schemeClr val="dk1"/>
                          </a:solidFill>
                          <a:latin typeface="Nunito"/>
                          <a:ea typeface="Nunito"/>
                          <a:cs typeface="Nunito"/>
                          <a:sym typeface="Nunito"/>
                        </a:rPr>
                        <a:t>Some or all components do not fit within training environment</a:t>
                      </a:r>
                      <a:endParaRPr sz="1200">
                        <a:solidFill>
                          <a:schemeClr val="dk1"/>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24A38"/>
                    </a:solidFill>
                  </a:tcPr>
                </a:tc>
                <a:extLst>
                  <a:ext uri="{0D108BD9-81ED-4DB2-BD59-A6C34878D82A}">
                    <a16:rowId xmlns:a16="http://schemas.microsoft.com/office/drawing/2014/main" val="10003"/>
                  </a:ext>
                </a:extLst>
              </a:tr>
            </a:tbl>
          </a:graphicData>
        </a:graphic>
      </p:graphicFrame>
      <p:pic>
        <p:nvPicPr>
          <p:cNvPr id="1204" name="Google Shape;1204;p93">
            <a:hlinkClick r:id="rId5" action="ppaction://hlinksldjump"/>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sp>
        <p:nvSpPr>
          <p:cNvPr id="1205" name="Google Shape;1205;p93" descr="Timeline background shape"/>
          <p:cNvSpPr/>
          <p:nvPr/>
        </p:nvSpPr>
        <p:spPr>
          <a:xfrm>
            <a:off x="3468851" y="4868575"/>
            <a:ext cx="12054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VI: Budget</a:t>
            </a:r>
            <a:endParaRPr sz="900" i="0" u="none" strike="noStrike" cap="none">
              <a:solidFill>
                <a:schemeClr val="dk1"/>
              </a:solidFill>
              <a:latin typeface="Nunito"/>
              <a:ea typeface="Nunito"/>
              <a:cs typeface="Nunito"/>
              <a:sym typeface="Nunito"/>
            </a:endParaRPr>
          </a:p>
        </p:txBody>
      </p:sp>
      <p:sp>
        <p:nvSpPr>
          <p:cNvPr id="1206" name="Google Shape;1206;p93" descr="Timeline background shape"/>
          <p:cNvSpPr/>
          <p:nvPr/>
        </p:nvSpPr>
        <p:spPr>
          <a:xfrm>
            <a:off x="2206275" y="4868575"/>
            <a:ext cx="14655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V: Test Readiness</a:t>
            </a:r>
            <a:endParaRPr sz="900" i="0" u="none" strike="noStrike" cap="none">
              <a:solidFill>
                <a:schemeClr val="lt1"/>
              </a:solidFill>
              <a:latin typeface="Nunito"/>
              <a:ea typeface="Nunito"/>
              <a:cs typeface="Nunito"/>
              <a:sym typeface="Nunito"/>
            </a:endParaRPr>
          </a:p>
        </p:txBody>
      </p:sp>
      <p:sp>
        <p:nvSpPr>
          <p:cNvPr id="1207" name="Google Shape;1207;p93" descr="Timeline background shape"/>
          <p:cNvSpPr/>
          <p:nvPr/>
        </p:nvSpPr>
        <p:spPr>
          <a:xfrm>
            <a:off x="1024139" y="4868575"/>
            <a:ext cx="13323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IV: Schedule</a:t>
            </a:r>
            <a:endParaRPr sz="900" i="0" u="none" strike="noStrike" cap="none">
              <a:solidFill>
                <a:schemeClr val="lt1"/>
              </a:solidFill>
              <a:latin typeface="Nunito"/>
              <a:ea typeface="Nunito"/>
              <a:cs typeface="Nunito"/>
              <a:sym typeface="Nunito"/>
            </a:endParaRPr>
          </a:p>
        </p:txBody>
      </p:sp>
      <p:sp>
        <p:nvSpPr>
          <p:cNvPr id="1208" name="Google Shape;1208;p93" descr="Timeline background shape"/>
          <p:cNvSpPr/>
          <p:nvPr/>
        </p:nvSpPr>
        <p:spPr>
          <a:xfrm>
            <a:off x="0" y="4868563"/>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 Overview</a:t>
            </a:r>
            <a:endParaRPr sz="900" i="0" u="none" strike="noStrike" cap="none">
              <a:solidFill>
                <a:schemeClr val="lt1"/>
              </a:solidFill>
              <a:latin typeface="Nunito"/>
              <a:ea typeface="Nunito"/>
              <a:cs typeface="Nunito"/>
              <a:sym typeface="Nunito"/>
            </a:endParaRPr>
          </a:p>
        </p:txBody>
      </p:sp>
      <p:sp>
        <p:nvSpPr>
          <p:cNvPr id="1209" name="Google Shape;1209;p93"/>
          <p:cNvSpPr txBox="1"/>
          <p:nvPr/>
        </p:nvSpPr>
        <p:spPr>
          <a:xfrm>
            <a:off x="311700" y="4210325"/>
            <a:ext cx="865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Nunito"/>
                <a:ea typeface="Nunito"/>
                <a:cs typeface="Nunito"/>
                <a:sym typeface="Nunito"/>
              </a:rPr>
              <a:t>* Results will be based on the accumulated and averaged End-of-Test survey responses of participants </a:t>
            </a:r>
            <a:endParaRPr>
              <a:latin typeface="Nunito"/>
              <a:ea typeface="Nunito"/>
              <a:cs typeface="Nunito"/>
              <a:sym typeface="Nunito"/>
            </a:endParaRPr>
          </a:p>
        </p:txBody>
      </p:sp>
      <p:sp>
        <p:nvSpPr>
          <p:cNvPr id="1210" name="Google Shape;1210;p93"/>
          <p:cNvSpPr txBox="1">
            <a:spLocks noGrp="1"/>
          </p:cNvSpPr>
          <p:nvPr>
            <p:ph type="title"/>
          </p:nvPr>
        </p:nvSpPr>
        <p:spPr>
          <a:xfrm>
            <a:off x="311700" y="4029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accent2"/>
                </a:solidFill>
              </a:rPr>
              <a:t>Full System Test</a:t>
            </a:r>
            <a:endParaRPr>
              <a:solidFill>
                <a:schemeClr val="accent2"/>
              </a:solidFill>
            </a:endParaRPr>
          </a:p>
          <a:p>
            <a:pPr marL="0" lvl="0" indent="0" algn="l" rtl="0">
              <a:spcBef>
                <a:spcPts val="0"/>
              </a:spcBef>
              <a:spcAft>
                <a:spcPts val="0"/>
              </a:spcAft>
              <a:buNone/>
            </a:pPr>
            <a:endParaRPr/>
          </a:p>
        </p:txBody>
      </p:sp>
      <p:sp>
        <p:nvSpPr>
          <p:cNvPr id="1211" name="Google Shape;1211;p93"/>
          <p:cNvSpPr txBox="1">
            <a:spLocks noGrp="1"/>
          </p:cNvSpPr>
          <p:nvPr>
            <p:ph type="title"/>
          </p:nvPr>
        </p:nvSpPr>
        <p:spPr>
          <a:xfrm>
            <a:off x="624450" y="752125"/>
            <a:ext cx="41079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a:t>PASS/FAIL CRITERIA (2/2)</a:t>
            </a:r>
            <a:endParaRPr sz="162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sp>
        <p:nvSpPr>
          <p:cNvPr id="1216" name="Google Shape;1216;p9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solidFill>
                  <a:schemeClr val="accent2"/>
                </a:solidFill>
              </a:rPr>
              <a:t>Full System Test</a:t>
            </a:r>
            <a:endParaRPr/>
          </a:p>
        </p:txBody>
      </p:sp>
      <p:sp>
        <p:nvSpPr>
          <p:cNvPr id="1217" name="Google Shape;1217;p9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53</a:t>
            </a:fld>
            <a:endParaRPr/>
          </a:p>
        </p:txBody>
      </p:sp>
      <p:sp>
        <p:nvSpPr>
          <p:cNvPr id="1218" name="Google Shape;1218;p94"/>
          <p:cNvSpPr txBox="1">
            <a:spLocks noGrp="1"/>
          </p:cNvSpPr>
          <p:nvPr>
            <p:ph type="title"/>
          </p:nvPr>
        </p:nvSpPr>
        <p:spPr>
          <a:xfrm>
            <a:off x="624450" y="794225"/>
            <a:ext cx="51159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a:t>BUYING DOWN RISK- User Motion Sickness</a:t>
            </a:r>
            <a:endParaRPr sz="1620"/>
          </a:p>
        </p:txBody>
      </p:sp>
      <p:pic>
        <p:nvPicPr>
          <p:cNvPr id="1219" name="Google Shape;1219;p9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1220" name="Google Shape;1220;p9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pic>
        <p:nvPicPr>
          <p:cNvPr id="1221" name="Google Shape;1221;p94">
            <a:hlinkClick r:id="rId5" action="ppaction://hlinksldjump"/>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graphicFrame>
        <p:nvGraphicFramePr>
          <p:cNvPr id="1222" name="Google Shape;1222;p94"/>
          <p:cNvGraphicFramePr/>
          <p:nvPr/>
        </p:nvGraphicFramePr>
        <p:xfrm>
          <a:off x="5309363" y="1179950"/>
          <a:ext cx="3817025" cy="3321050"/>
        </p:xfrm>
        <a:graphic>
          <a:graphicData uri="http://schemas.openxmlformats.org/drawingml/2006/table">
            <a:tbl>
              <a:tblPr>
                <a:noFill/>
                <a:tableStyleId>{33122EFE-3A88-4F2C-8FC1-B2E91DAECA11}</a:tableStyleId>
              </a:tblPr>
              <a:tblGrid>
                <a:gridCol w="638375">
                  <a:extLst>
                    <a:ext uri="{9D8B030D-6E8A-4147-A177-3AD203B41FA5}">
                      <a16:colId xmlns:a16="http://schemas.microsoft.com/office/drawing/2014/main" val="20000"/>
                    </a:ext>
                  </a:extLst>
                </a:gridCol>
                <a:gridCol w="529775">
                  <a:extLst>
                    <a:ext uri="{9D8B030D-6E8A-4147-A177-3AD203B41FA5}">
                      <a16:colId xmlns:a16="http://schemas.microsoft.com/office/drawing/2014/main" val="20001"/>
                    </a:ext>
                  </a:extLst>
                </a:gridCol>
                <a:gridCol w="529775">
                  <a:extLst>
                    <a:ext uri="{9D8B030D-6E8A-4147-A177-3AD203B41FA5}">
                      <a16:colId xmlns:a16="http://schemas.microsoft.com/office/drawing/2014/main" val="20002"/>
                    </a:ext>
                  </a:extLst>
                </a:gridCol>
                <a:gridCol w="529775">
                  <a:extLst>
                    <a:ext uri="{9D8B030D-6E8A-4147-A177-3AD203B41FA5}">
                      <a16:colId xmlns:a16="http://schemas.microsoft.com/office/drawing/2014/main" val="20003"/>
                    </a:ext>
                  </a:extLst>
                </a:gridCol>
                <a:gridCol w="529775">
                  <a:extLst>
                    <a:ext uri="{9D8B030D-6E8A-4147-A177-3AD203B41FA5}">
                      <a16:colId xmlns:a16="http://schemas.microsoft.com/office/drawing/2014/main" val="20004"/>
                    </a:ext>
                  </a:extLst>
                </a:gridCol>
                <a:gridCol w="529775">
                  <a:extLst>
                    <a:ext uri="{9D8B030D-6E8A-4147-A177-3AD203B41FA5}">
                      <a16:colId xmlns:a16="http://schemas.microsoft.com/office/drawing/2014/main" val="20005"/>
                    </a:ext>
                  </a:extLst>
                </a:gridCol>
                <a:gridCol w="529775">
                  <a:extLst>
                    <a:ext uri="{9D8B030D-6E8A-4147-A177-3AD203B41FA5}">
                      <a16:colId xmlns:a16="http://schemas.microsoft.com/office/drawing/2014/main" val="20006"/>
                    </a:ext>
                  </a:extLst>
                </a:gridCol>
              </a:tblGrid>
              <a:tr h="462300">
                <a:tc rowSpan="5">
                  <a:txBody>
                    <a:bodyPr/>
                    <a:lstStyle/>
                    <a:p>
                      <a:pPr marL="0" lvl="0" indent="0" algn="ctr" rtl="0">
                        <a:lnSpc>
                          <a:spcPct val="115000"/>
                        </a:lnSpc>
                        <a:spcBef>
                          <a:spcPts val="0"/>
                        </a:spcBef>
                        <a:spcAft>
                          <a:spcPts val="0"/>
                        </a:spcAft>
                        <a:buNone/>
                      </a:pPr>
                      <a:r>
                        <a:rPr lang="en" sz="800" b="1">
                          <a:latin typeface="Nunito"/>
                          <a:ea typeface="Nunito"/>
                          <a:cs typeface="Nunito"/>
                          <a:sym typeface="Nunito"/>
                        </a:rPr>
                        <a:t>Likelihood</a:t>
                      </a:r>
                      <a:endParaRPr sz="800" b="1">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B7B7B7"/>
                      </a:solidFill>
                      <a:prstDash val="solid"/>
                      <a:round/>
                      <a:headEnd type="none" w="sm" len="sm"/>
                      <a:tailEnd type="none" w="sm" len="sm"/>
                    </a:lnB>
                    <a:solidFill>
                      <a:srgbClr val="BDBDBD"/>
                    </a:solidFill>
                  </a:tcPr>
                </a:tc>
                <a:tc>
                  <a:txBody>
                    <a:bodyPr/>
                    <a:lstStyle/>
                    <a:p>
                      <a:pPr marL="0" lvl="0" indent="0" algn="ctr" rtl="0">
                        <a:lnSpc>
                          <a:spcPct val="115000"/>
                        </a:lnSpc>
                        <a:spcBef>
                          <a:spcPts val="0"/>
                        </a:spcBef>
                        <a:spcAft>
                          <a:spcPts val="0"/>
                        </a:spcAft>
                        <a:buNone/>
                      </a:pPr>
                      <a:r>
                        <a:rPr lang="en" sz="700">
                          <a:latin typeface="Nunito"/>
                          <a:ea typeface="Nunito"/>
                          <a:cs typeface="Nunito"/>
                          <a:sym typeface="Nunito"/>
                        </a:rPr>
                        <a:t>Very Likely (5)</a:t>
                      </a:r>
                      <a:endParaRPr sz="700">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endParaRPr sz="1000" b="1">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666"/>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A14D"/>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66B33"/>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361A"/>
                    </a:solidFill>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C0000"/>
                    </a:solidFill>
                  </a:tcPr>
                </a:tc>
                <a:extLst>
                  <a:ext uri="{0D108BD9-81ED-4DB2-BD59-A6C34878D82A}">
                    <a16:rowId xmlns:a16="http://schemas.microsoft.com/office/drawing/2014/main" val="10000"/>
                  </a:ext>
                </a:extLst>
              </a:tr>
              <a:tr h="462300">
                <a:tc vMerge="1">
                  <a:txBody>
                    <a:bodyPr/>
                    <a:lstStyle/>
                    <a:p>
                      <a:endParaRPr lang="en-US"/>
                    </a:p>
                  </a:txBody>
                  <a:tcPr/>
                </a:tc>
                <a:tc>
                  <a:txBody>
                    <a:bodyPr/>
                    <a:lstStyle/>
                    <a:p>
                      <a:pPr marL="0" lvl="0" indent="0" algn="ctr" rtl="0">
                        <a:lnSpc>
                          <a:spcPct val="115000"/>
                        </a:lnSpc>
                        <a:spcBef>
                          <a:spcPts val="0"/>
                        </a:spcBef>
                        <a:spcAft>
                          <a:spcPts val="0"/>
                        </a:spcAft>
                        <a:buNone/>
                      </a:pPr>
                      <a:r>
                        <a:rPr lang="en" sz="700">
                          <a:latin typeface="Nunito"/>
                          <a:ea typeface="Nunito"/>
                          <a:cs typeface="Nunito"/>
                          <a:sym typeface="Nunito"/>
                        </a:rPr>
                        <a:t>Likely</a:t>
                      </a:r>
                      <a:endParaRPr sz="700">
                        <a:latin typeface="Nunito"/>
                        <a:ea typeface="Nunito"/>
                        <a:cs typeface="Nunito"/>
                        <a:sym typeface="Nunito"/>
                      </a:endParaRPr>
                    </a:p>
                    <a:p>
                      <a:pPr marL="0" lvl="0" indent="0" algn="ctr" rtl="0">
                        <a:lnSpc>
                          <a:spcPct val="115000"/>
                        </a:lnSpc>
                        <a:spcBef>
                          <a:spcPts val="0"/>
                        </a:spcBef>
                        <a:spcAft>
                          <a:spcPts val="0"/>
                        </a:spcAft>
                        <a:buNone/>
                      </a:pPr>
                      <a:r>
                        <a:rPr lang="en" sz="700">
                          <a:latin typeface="Nunito"/>
                          <a:ea typeface="Nunito"/>
                          <a:cs typeface="Nunito"/>
                          <a:sym typeface="Nunito"/>
                        </a:rPr>
                        <a:t>(4)</a:t>
                      </a:r>
                      <a:endParaRPr sz="700">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5CF6F"/>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666"/>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A14D"/>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66B33"/>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361A"/>
                    </a:solidFill>
                  </a:tcPr>
                </a:tc>
                <a:extLst>
                  <a:ext uri="{0D108BD9-81ED-4DB2-BD59-A6C34878D82A}">
                    <a16:rowId xmlns:a16="http://schemas.microsoft.com/office/drawing/2014/main" val="10001"/>
                  </a:ext>
                </a:extLst>
              </a:tr>
              <a:tr h="462300">
                <a:tc vMerge="1">
                  <a:txBody>
                    <a:bodyPr/>
                    <a:lstStyle/>
                    <a:p>
                      <a:endParaRPr lang="en-US"/>
                    </a:p>
                  </a:txBody>
                  <a:tcPr/>
                </a:tc>
                <a:tc>
                  <a:txBody>
                    <a:bodyPr/>
                    <a:lstStyle/>
                    <a:p>
                      <a:pPr marL="0" lvl="0" indent="0" algn="ctr" rtl="0">
                        <a:lnSpc>
                          <a:spcPct val="115000"/>
                        </a:lnSpc>
                        <a:spcBef>
                          <a:spcPts val="0"/>
                        </a:spcBef>
                        <a:spcAft>
                          <a:spcPts val="0"/>
                        </a:spcAft>
                        <a:buNone/>
                      </a:pPr>
                      <a:r>
                        <a:rPr lang="en" sz="700">
                          <a:latin typeface="Nunito"/>
                          <a:ea typeface="Nunito"/>
                          <a:cs typeface="Nunito"/>
                          <a:sym typeface="Nunito"/>
                        </a:rPr>
                        <a:t>Possible (3)</a:t>
                      </a:r>
                      <a:endParaRPr sz="700">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ABC878"/>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5CF6F"/>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666"/>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A14D"/>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66B33"/>
                    </a:solidFill>
                  </a:tcPr>
                </a:tc>
                <a:extLst>
                  <a:ext uri="{0D108BD9-81ED-4DB2-BD59-A6C34878D82A}">
                    <a16:rowId xmlns:a16="http://schemas.microsoft.com/office/drawing/2014/main" val="10002"/>
                  </a:ext>
                </a:extLst>
              </a:tr>
              <a:tr h="462300">
                <a:tc vMerge="1">
                  <a:txBody>
                    <a:bodyPr/>
                    <a:lstStyle/>
                    <a:p>
                      <a:endParaRPr lang="en-US"/>
                    </a:p>
                  </a:txBody>
                  <a:tcPr/>
                </a:tc>
                <a:tc>
                  <a:txBody>
                    <a:bodyPr/>
                    <a:lstStyle/>
                    <a:p>
                      <a:pPr marL="0" lvl="0" indent="0" algn="ctr" rtl="0">
                        <a:lnSpc>
                          <a:spcPct val="115000"/>
                        </a:lnSpc>
                        <a:spcBef>
                          <a:spcPts val="0"/>
                        </a:spcBef>
                        <a:spcAft>
                          <a:spcPts val="0"/>
                        </a:spcAft>
                        <a:buNone/>
                      </a:pPr>
                      <a:r>
                        <a:rPr lang="en" sz="700">
                          <a:latin typeface="Nunito"/>
                          <a:ea typeface="Nunito"/>
                          <a:cs typeface="Nunito"/>
                          <a:sym typeface="Nunito"/>
                        </a:rPr>
                        <a:t>Unlikely (2)</a:t>
                      </a:r>
                      <a:endParaRPr sz="700">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ABD091"/>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ABC878"/>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5CF6F"/>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666"/>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A14D"/>
                    </a:solidFill>
                  </a:tcPr>
                </a:tc>
                <a:extLst>
                  <a:ext uri="{0D108BD9-81ED-4DB2-BD59-A6C34878D82A}">
                    <a16:rowId xmlns:a16="http://schemas.microsoft.com/office/drawing/2014/main" val="10003"/>
                  </a:ext>
                </a:extLst>
              </a:tr>
              <a:tr h="547250">
                <a:tc vMerge="1">
                  <a:txBody>
                    <a:bodyPr/>
                    <a:lstStyle/>
                    <a:p>
                      <a:endParaRPr lang="en-US"/>
                    </a:p>
                  </a:txBody>
                  <a:tcPr/>
                </a:tc>
                <a:tc>
                  <a:txBody>
                    <a:bodyPr/>
                    <a:lstStyle/>
                    <a:p>
                      <a:pPr marL="0" lvl="0" indent="0" algn="ctr" rtl="0">
                        <a:lnSpc>
                          <a:spcPct val="115000"/>
                        </a:lnSpc>
                        <a:spcBef>
                          <a:spcPts val="0"/>
                        </a:spcBef>
                        <a:spcAft>
                          <a:spcPts val="0"/>
                        </a:spcAft>
                        <a:buNone/>
                      </a:pPr>
                      <a:r>
                        <a:rPr lang="en" sz="700">
                          <a:latin typeface="Nunito"/>
                          <a:ea typeface="Nunito"/>
                          <a:cs typeface="Nunito"/>
                          <a:sym typeface="Nunito"/>
                        </a:rPr>
                        <a:t>Very Unlikely (1)</a:t>
                      </a:r>
                      <a:endParaRPr sz="700">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B7B7B7"/>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57BB8A"/>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ABD091"/>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ABC878"/>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5CF6F"/>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666"/>
                    </a:solidFill>
                  </a:tcPr>
                </a:tc>
                <a:extLst>
                  <a:ext uri="{0D108BD9-81ED-4DB2-BD59-A6C34878D82A}">
                    <a16:rowId xmlns:a16="http://schemas.microsoft.com/office/drawing/2014/main" val="10004"/>
                  </a:ext>
                </a:extLst>
              </a:tr>
              <a:tr h="462300">
                <a:tc>
                  <a:txBody>
                    <a:bodyPr/>
                    <a:lstStyle/>
                    <a:p>
                      <a:pPr marL="0" lvl="0" indent="0" algn="l" rtl="0">
                        <a:spcBef>
                          <a:spcPts val="0"/>
                        </a:spcBef>
                        <a:spcAft>
                          <a:spcPts val="0"/>
                        </a:spcAft>
                        <a:buNone/>
                      </a:pPr>
                      <a:endParaRPr sz="12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B7B7B7"/>
                    </a:solidFill>
                  </a:tcPr>
                </a:tc>
                <a:tc>
                  <a:txBody>
                    <a:bodyPr/>
                    <a:lstStyle/>
                    <a:p>
                      <a:pPr marL="0" lvl="0" indent="0" algn="l" rtl="0">
                        <a:spcBef>
                          <a:spcPts val="0"/>
                        </a:spcBef>
                        <a:spcAft>
                          <a:spcPts val="0"/>
                        </a:spcAft>
                        <a:buNone/>
                      </a:pPr>
                      <a:endParaRPr sz="12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B7B7B7"/>
                    </a:solidFill>
                  </a:tcPr>
                </a:tc>
                <a:tc>
                  <a:txBody>
                    <a:bodyPr/>
                    <a:lstStyle/>
                    <a:p>
                      <a:pPr marL="0" lvl="0" indent="0" algn="ctr" rtl="0">
                        <a:lnSpc>
                          <a:spcPct val="115000"/>
                        </a:lnSpc>
                        <a:spcBef>
                          <a:spcPts val="0"/>
                        </a:spcBef>
                        <a:spcAft>
                          <a:spcPts val="0"/>
                        </a:spcAft>
                        <a:buNone/>
                      </a:pPr>
                      <a:r>
                        <a:rPr lang="en" sz="700">
                          <a:latin typeface="Nunito"/>
                          <a:ea typeface="Nunito"/>
                          <a:cs typeface="Nunito"/>
                          <a:sym typeface="Nunito"/>
                        </a:rPr>
                        <a:t>Negligible (1)</a:t>
                      </a:r>
                      <a:endParaRPr sz="700">
                        <a:latin typeface="Nunito"/>
                        <a:ea typeface="Nunito"/>
                        <a:cs typeface="Nunito"/>
                        <a:sym typeface="Nuni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700">
                          <a:latin typeface="Nunito"/>
                          <a:ea typeface="Nunito"/>
                          <a:cs typeface="Nunito"/>
                          <a:sym typeface="Nunito"/>
                        </a:rPr>
                        <a:t>Minor </a:t>
                      </a:r>
                      <a:endParaRPr sz="700">
                        <a:latin typeface="Nunito"/>
                        <a:ea typeface="Nunito"/>
                        <a:cs typeface="Nunito"/>
                        <a:sym typeface="Nunito"/>
                      </a:endParaRPr>
                    </a:p>
                    <a:p>
                      <a:pPr marL="0" lvl="0" indent="0" algn="ctr" rtl="0">
                        <a:lnSpc>
                          <a:spcPct val="115000"/>
                        </a:lnSpc>
                        <a:spcBef>
                          <a:spcPts val="0"/>
                        </a:spcBef>
                        <a:spcAft>
                          <a:spcPts val="0"/>
                        </a:spcAft>
                        <a:buNone/>
                      </a:pPr>
                      <a:r>
                        <a:rPr lang="en" sz="700">
                          <a:latin typeface="Nunito"/>
                          <a:ea typeface="Nunito"/>
                          <a:cs typeface="Nunito"/>
                          <a:sym typeface="Nunito"/>
                        </a:rPr>
                        <a:t>(2)</a:t>
                      </a:r>
                      <a:endParaRPr sz="700">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700">
                          <a:latin typeface="Nunito"/>
                          <a:ea typeface="Nunito"/>
                          <a:cs typeface="Nunito"/>
                          <a:sym typeface="Nunito"/>
                        </a:rPr>
                        <a:t>Moderate (3)</a:t>
                      </a:r>
                      <a:endParaRPr sz="700">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700">
                          <a:latin typeface="Nunito"/>
                          <a:ea typeface="Nunito"/>
                          <a:cs typeface="Nunito"/>
                          <a:sym typeface="Nunito"/>
                        </a:rPr>
                        <a:t>Significant (4)</a:t>
                      </a:r>
                      <a:endParaRPr sz="700">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700">
                          <a:latin typeface="Nunito"/>
                          <a:ea typeface="Nunito"/>
                          <a:cs typeface="Nunito"/>
                          <a:sym typeface="Nunito"/>
                        </a:rPr>
                        <a:t>Severe</a:t>
                      </a:r>
                      <a:endParaRPr sz="700">
                        <a:latin typeface="Nunito"/>
                        <a:ea typeface="Nunito"/>
                        <a:cs typeface="Nunito"/>
                        <a:sym typeface="Nunito"/>
                      </a:endParaRPr>
                    </a:p>
                    <a:p>
                      <a:pPr marL="0" lvl="0" indent="0" algn="ctr" rtl="0">
                        <a:lnSpc>
                          <a:spcPct val="115000"/>
                        </a:lnSpc>
                        <a:spcBef>
                          <a:spcPts val="0"/>
                        </a:spcBef>
                        <a:spcAft>
                          <a:spcPts val="0"/>
                        </a:spcAft>
                        <a:buNone/>
                      </a:pPr>
                      <a:r>
                        <a:rPr lang="en" sz="700">
                          <a:latin typeface="Nunito"/>
                          <a:ea typeface="Nunito"/>
                          <a:cs typeface="Nunito"/>
                          <a:sym typeface="Nunito"/>
                        </a:rPr>
                        <a:t>(5)</a:t>
                      </a:r>
                      <a:endParaRPr sz="700">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extLst>
                  <a:ext uri="{0D108BD9-81ED-4DB2-BD59-A6C34878D82A}">
                    <a16:rowId xmlns:a16="http://schemas.microsoft.com/office/drawing/2014/main" val="10005"/>
                  </a:ext>
                </a:extLst>
              </a:tr>
              <a:tr h="462300">
                <a:tc>
                  <a:txBody>
                    <a:bodyPr/>
                    <a:lstStyle/>
                    <a:p>
                      <a:pPr marL="0" lvl="0" indent="0" algn="l" rtl="0">
                        <a:spcBef>
                          <a:spcPts val="0"/>
                        </a:spcBef>
                        <a:spcAft>
                          <a:spcPts val="0"/>
                        </a:spcAft>
                        <a:buNone/>
                      </a:pPr>
                      <a:endParaRPr/>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B7B7B7"/>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B7B7B7"/>
                    </a:solidFill>
                  </a:tcPr>
                </a:tc>
                <a:tc gridSpan="5">
                  <a:txBody>
                    <a:bodyPr/>
                    <a:lstStyle/>
                    <a:p>
                      <a:pPr marL="0" lvl="0" indent="0" algn="ctr" rtl="0">
                        <a:lnSpc>
                          <a:spcPct val="115000"/>
                        </a:lnSpc>
                        <a:spcBef>
                          <a:spcPts val="0"/>
                        </a:spcBef>
                        <a:spcAft>
                          <a:spcPts val="0"/>
                        </a:spcAft>
                        <a:buNone/>
                      </a:pPr>
                      <a:r>
                        <a:rPr lang="en" sz="800" b="1">
                          <a:latin typeface="Nunito"/>
                          <a:ea typeface="Nunito"/>
                          <a:cs typeface="Nunito"/>
                          <a:sym typeface="Nunito"/>
                        </a:rPr>
                        <a:t>Impact</a:t>
                      </a:r>
                      <a:endParaRPr sz="800" b="1">
                        <a:latin typeface="Nunito"/>
                        <a:ea typeface="Nunito"/>
                        <a:cs typeface="Nunito"/>
                        <a:sym typeface="Nuni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DBDB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1223" name="Google Shape;1223;p94"/>
          <p:cNvSpPr/>
          <p:nvPr/>
        </p:nvSpPr>
        <p:spPr>
          <a:xfrm>
            <a:off x="8596625" y="2065350"/>
            <a:ext cx="579900" cy="506400"/>
          </a:xfrm>
          <a:prstGeom prst="star5">
            <a:avLst>
              <a:gd name="adj" fmla="val 19098"/>
              <a:gd name="hf" fmla="val 105146"/>
              <a:gd name="vf" fmla="val 110557"/>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94" descr="Timeline background shape"/>
          <p:cNvSpPr/>
          <p:nvPr/>
        </p:nvSpPr>
        <p:spPr>
          <a:xfrm>
            <a:off x="3468851" y="4868575"/>
            <a:ext cx="12054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VI: Budget</a:t>
            </a:r>
            <a:endParaRPr sz="900" i="0" u="none" strike="noStrike" cap="none">
              <a:solidFill>
                <a:schemeClr val="dk1"/>
              </a:solidFill>
              <a:latin typeface="Nunito"/>
              <a:ea typeface="Nunito"/>
              <a:cs typeface="Nunito"/>
              <a:sym typeface="Nunito"/>
            </a:endParaRPr>
          </a:p>
        </p:txBody>
      </p:sp>
      <p:sp>
        <p:nvSpPr>
          <p:cNvPr id="1225" name="Google Shape;1225;p94" descr="Timeline background shape"/>
          <p:cNvSpPr/>
          <p:nvPr/>
        </p:nvSpPr>
        <p:spPr>
          <a:xfrm>
            <a:off x="2206275" y="4868575"/>
            <a:ext cx="14655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V: Test Readiness</a:t>
            </a:r>
            <a:endParaRPr sz="900" i="0" u="none" strike="noStrike" cap="none">
              <a:solidFill>
                <a:schemeClr val="lt1"/>
              </a:solidFill>
              <a:latin typeface="Nunito"/>
              <a:ea typeface="Nunito"/>
              <a:cs typeface="Nunito"/>
              <a:sym typeface="Nunito"/>
            </a:endParaRPr>
          </a:p>
        </p:txBody>
      </p:sp>
      <p:sp>
        <p:nvSpPr>
          <p:cNvPr id="1226" name="Google Shape;1226;p94" descr="Timeline background shape"/>
          <p:cNvSpPr/>
          <p:nvPr/>
        </p:nvSpPr>
        <p:spPr>
          <a:xfrm>
            <a:off x="1024139" y="4868575"/>
            <a:ext cx="13323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IV: Schedule</a:t>
            </a:r>
            <a:endParaRPr sz="900" i="0" u="none" strike="noStrike" cap="none">
              <a:solidFill>
                <a:schemeClr val="lt1"/>
              </a:solidFill>
              <a:latin typeface="Nunito"/>
              <a:ea typeface="Nunito"/>
              <a:cs typeface="Nunito"/>
              <a:sym typeface="Nunito"/>
            </a:endParaRPr>
          </a:p>
        </p:txBody>
      </p:sp>
      <p:sp>
        <p:nvSpPr>
          <p:cNvPr id="1227" name="Google Shape;1227;p94" descr="Timeline background shape"/>
          <p:cNvSpPr/>
          <p:nvPr/>
        </p:nvSpPr>
        <p:spPr>
          <a:xfrm>
            <a:off x="0" y="4868563"/>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 Overview</a:t>
            </a:r>
            <a:endParaRPr sz="900" i="0" u="none" strike="noStrike" cap="none">
              <a:solidFill>
                <a:schemeClr val="lt1"/>
              </a:solidFill>
              <a:latin typeface="Nunito"/>
              <a:ea typeface="Nunito"/>
              <a:cs typeface="Nunito"/>
              <a:sym typeface="Nunito"/>
            </a:endParaRPr>
          </a:p>
        </p:txBody>
      </p:sp>
      <p:sp>
        <p:nvSpPr>
          <p:cNvPr id="1228" name="Google Shape;1228;p94"/>
          <p:cNvSpPr txBox="1"/>
          <p:nvPr/>
        </p:nvSpPr>
        <p:spPr>
          <a:xfrm>
            <a:off x="311700" y="1179950"/>
            <a:ext cx="4572000" cy="1105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b="1">
                <a:solidFill>
                  <a:srgbClr val="D9361A"/>
                </a:solidFill>
                <a:latin typeface="Nunito"/>
                <a:ea typeface="Nunito"/>
                <a:cs typeface="Nunito"/>
                <a:sym typeface="Nunito"/>
              </a:rPr>
              <a:t>Risk: </a:t>
            </a:r>
            <a:r>
              <a:rPr lang="en" sz="1600">
                <a:solidFill>
                  <a:srgbClr val="D9361A"/>
                </a:solidFill>
                <a:latin typeface="Nunito"/>
                <a:ea typeface="Nunito"/>
                <a:cs typeface="Nunito"/>
                <a:sym typeface="Nunito"/>
              </a:rPr>
              <a:t>Simulation causes user to experience motion sickness </a:t>
            </a:r>
            <a:endParaRPr sz="1600">
              <a:solidFill>
                <a:srgbClr val="D9361A"/>
              </a:solidFill>
              <a:latin typeface="Nunito"/>
              <a:ea typeface="Nunito"/>
              <a:cs typeface="Nunito"/>
              <a:sym typeface="Nunito"/>
            </a:endParaRPr>
          </a:p>
          <a:p>
            <a:pPr marL="0" lvl="0" indent="0" algn="l" rtl="0">
              <a:lnSpc>
                <a:spcPct val="115000"/>
              </a:lnSpc>
              <a:spcBef>
                <a:spcPts val="1200"/>
              </a:spcBef>
              <a:spcAft>
                <a:spcPts val="1200"/>
              </a:spcAft>
              <a:buNone/>
            </a:pPr>
            <a:r>
              <a:rPr lang="en" sz="1300">
                <a:solidFill>
                  <a:srgbClr val="D9361A"/>
                </a:solidFill>
                <a:latin typeface="Nunito"/>
                <a:ea typeface="Nunito"/>
                <a:cs typeface="Nunito"/>
                <a:sym typeface="Nunito"/>
              </a:rPr>
              <a:t>(High Risk Level (5), Moderate Likelihood (3))</a:t>
            </a:r>
            <a:endParaRPr sz="1100"/>
          </a:p>
        </p:txBody>
      </p:sp>
      <p:sp>
        <p:nvSpPr>
          <p:cNvPr id="1229" name="Google Shape;1229;p94"/>
          <p:cNvSpPr txBox="1"/>
          <p:nvPr/>
        </p:nvSpPr>
        <p:spPr>
          <a:xfrm>
            <a:off x="311700" y="2377000"/>
            <a:ext cx="47973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rgbClr val="009688"/>
                </a:solidFill>
                <a:latin typeface="Nunito"/>
                <a:ea typeface="Nunito"/>
                <a:cs typeface="Nunito"/>
                <a:sym typeface="Nunito"/>
              </a:rPr>
              <a:t>How does the FST buy down risk?</a:t>
            </a:r>
            <a:endParaRPr sz="1600" b="1">
              <a:solidFill>
                <a:srgbClr val="009688"/>
              </a:solidFill>
              <a:latin typeface="Nunito"/>
              <a:ea typeface="Nunito"/>
              <a:cs typeface="Nunito"/>
              <a:sym typeface="Nunito"/>
            </a:endParaRPr>
          </a:p>
          <a:p>
            <a:pPr marL="457200" lvl="0" indent="-330200" algn="l" rtl="0">
              <a:spcBef>
                <a:spcPts val="0"/>
              </a:spcBef>
              <a:spcAft>
                <a:spcPts val="0"/>
              </a:spcAft>
              <a:buClr>
                <a:schemeClr val="dk1"/>
              </a:buClr>
              <a:buSzPts val="1600"/>
              <a:buFont typeface="Nunito"/>
              <a:buChar char="●"/>
            </a:pPr>
            <a:r>
              <a:rPr lang="en" sz="1600">
                <a:solidFill>
                  <a:schemeClr val="dk1"/>
                </a:solidFill>
                <a:latin typeface="Nunito"/>
                <a:ea typeface="Nunito"/>
                <a:cs typeface="Nunito"/>
                <a:sym typeface="Nunito"/>
              </a:rPr>
              <a:t>Pre-screening with MSSQ filters subjects with high susceptibility to motion sickness</a:t>
            </a:r>
            <a:endParaRPr sz="1600">
              <a:solidFill>
                <a:schemeClr val="dk1"/>
              </a:solidFill>
              <a:latin typeface="Nunito"/>
              <a:ea typeface="Nunito"/>
              <a:cs typeface="Nunito"/>
              <a:sym typeface="Nunito"/>
            </a:endParaRPr>
          </a:p>
          <a:p>
            <a:pPr marL="457200" lvl="0" indent="-330200" algn="l" rtl="0">
              <a:spcBef>
                <a:spcPts val="0"/>
              </a:spcBef>
              <a:spcAft>
                <a:spcPts val="0"/>
              </a:spcAft>
              <a:buClr>
                <a:schemeClr val="dk1"/>
              </a:buClr>
              <a:buSzPts val="1600"/>
              <a:buFont typeface="Nunito"/>
              <a:buChar char="●"/>
            </a:pPr>
            <a:r>
              <a:rPr lang="en" sz="1600">
                <a:solidFill>
                  <a:schemeClr val="dk1"/>
                </a:solidFill>
                <a:latin typeface="Nunito"/>
                <a:ea typeface="Nunito"/>
                <a:cs typeface="Nunito"/>
                <a:sym typeface="Nunito"/>
              </a:rPr>
              <a:t>Periodic administering of SSQ during the test prevents severe progression of motion sickness symptoms that the user may experience</a:t>
            </a:r>
            <a:endParaRPr sz="1600">
              <a:solidFill>
                <a:schemeClr val="dk1"/>
              </a:solidFill>
              <a:latin typeface="Nunito"/>
              <a:ea typeface="Nunito"/>
              <a:cs typeface="Nunito"/>
              <a:sym typeface="Nunito"/>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233"/>
        <p:cNvGrpSpPr/>
        <p:nvPr/>
      </p:nvGrpSpPr>
      <p:grpSpPr>
        <a:xfrm>
          <a:off x="0" y="0"/>
          <a:ext cx="0" cy="0"/>
          <a:chOff x="0" y="0"/>
          <a:chExt cx="0" cy="0"/>
        </a:xfrm>
      </p:grpSpPr>
      <p:sp>
        <p:nvSpPr>
          <p:cNvPr id="1234" name="Google Shape;1234;p9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solidFill>
                  <a:schemeClr val="accent2"/>
                </a:solidFill>
              </a:rPr>
              <a:t>Full System Test</a:t>
            </a:r>
            <a:endParaRPr/>
          </a:p>
        </p:txBody>
      </p:sp>
      <p:sp>
        <p:nvSpPr>
          <p:cNvPr id="1235" name="Google Shape;1235;p9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54</a:t>
            </a:fld>
            <a:endParaRPr/>
          </a:p>
        </p:txBody>
      </p:sp>
      <p:sp>
        <p:nvSpPr>
          <p:cNvPr id="1236" name="Google Shape;1236;p95"/>
          <p:cNvSpPr txBox="1">
            <a:spLocks noGrp="1"/>
          </p:cNvSpPr>
          <p:nvPr>
            <p:ph type="title"/>
          </p:nvPr>
        </p:nvSpPr>
        <p:spPr>
          <a:xfrm>
            <a:off x="624450" y="794225"/>
            <a:ext cx="53817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a:t>BUYING DOWN RISK- User Motion Sickness</a:t>
            </a:r>
            <a:endParaRPr sz="1620"/>
          </a:p>
        </p:txBody>
      </p:sp>
      <p:pic>
        <p:nvPicPr>
          <p:cNvPr id="1237" name="Google Shape;1237;p9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1238" name="Google Shape;1238;p9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pic>
        <p:nvPicPr>
          <p:cNvPr id="1239" name="Google Shape;1239;p95">
            <a:hlinkClick r:id="rId5" action="ppaction://hlinksldjump"/>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graphicFrame>
        <p:nvGraphicFramePr>
          <p:cNvPr id="1240" name="Google Shape;1240;p95"/>
          <p:cNvGraphicFramePr/>
          <p:nvPr/>
        </p:nvGraphicFramePr>
        <p:xfrm>
          <a:off x="5309363" y="1179950"/>
          <a:ext cx="3817025" cy="3321050"/>
        </p:xfrm>
        <a:graphic>
          <a:graphicData uri="http://schemas.openxmlformats.org/drawingml/2006/table">
            <a:tbl>
              <a:tblPr>
                <a:noFill/>
                <a:tableStyleId>{33122EFE-3A88-4F2C-8FC1-B2E91DAECA11}</a:tableStyleId>
              </a:tblPr>
              <a:tblGrid>
                <a:gridCol w="638375">
                  <a:extLst>
                    <a:ext uri="{9D8B030D-6E8A-4147-A177-3AD203B41FA5}">
                      <a16:colId xmlns:a16="http://schemas.microsoft.com/office/drawing/2014/main" val="20000"/>
                    </a:ext>
                  </a:extLst>
                </a:gridCol>
                <a:gridCol w="529775">
                  <a:extLst>
                    <a:ext uri="{9D8B030D-6E8A-4147-A177-3AD203B41FA5}">
                      <a16:colId xmlns:a16="http://schemas.microsoft.com/office/drawing/2014/main" val="20001"/>
                    </a:ext>
                  </a:extLst>
                </a:gridCol>
                <a:gridCol w="529775">
                  <a:extLst>
                    <a:ext uri="{9D8B030D-6E8A-4147-A177-3AD203B41FA5}">
                      <a16:colId xmlns:a16="http://schemas.microsoft.com/office/drawing/2014/main" val="20002"/>
                    </a:ext>
                  </a:extLst>
                </a:gridCol>
                <a:gridCol w="529775">
                  <a:extLst>
                    <a:ext uri="{9D8B030D-6E8A-4147-A177-3AD203B41FA5}">
                      <a16:colId xmlns:a16="http://schemas.microsoft.com/office/drawing/2014/main" val="20003"/>
                    </a:ext>
                  </a:extLst>
                </a:gridCol>
                <a:gridCol w="529775">
                  <a:extLst>
                    <a:ext uri="{9D8B030D-6E8A-4147-A177-3AD203B41FA5}">
                      <a16:colId xmlns:a16="http://schemas.microsoft.com/office/drawing/2014/main" val="20004"/>
                    </a:ext>
                  </a:extLst>
                </a:gridCol>
                <a:gridCol w="529775">
                  <a:extLst>
                    <a:ext uri="{9D8B030D-6E8A-4147-A177-3AD203B41FA5}">
                      <a16:colId xmlns:a16="http://schemas.microsoft.com/office/drawing/2014/main" val="20005"/>
                    </a:ext>
                  </a:extLst>
                </a:gridCol>
                <a:gridCol w="529775">
                  <a:extLst>
                    <a:ext uri="{9D8B030D-6E8A-4147-A177-3AD203B41FA5}">
                      <a16:colId xmlns:a16="http://schemas.microsoft.com/office/drawing/2014/main" val="20006"/>
                    </a:ext>
                  </a:extLst>
                </a:gridCol>
              </a:tblGrid>
              <a:tr h="462300">
                <a:tc rowSpan="5">
                  <a:txBody>
                    <a:bodyPr/>
                    <a:lstStyle/>
                    <a:p>
                      <a:pPr marL="0" lvl="0" indent="0" algn="ctr" rtl="0">
                        <a:lnSpc>
                          <a:spcPct val="115000"/>
                        </a:lnSpc>
                        <a:spcBef>
                          <a:spcPts val="0"/>
                        </a:spcBef>
                        <a:spcAft>
                          <a:spcPts val="0"/>
                        </a:spcAft>
                        <a:buNone/>
                      </a:pPr>
                      <a:r>
                        <a:rPr lang="en" sz="800" b="1">
                          <a:latin typeface="Nunito"/>
                          <a:ea typeface="Nunito"/>
                          <a:cs typeface="Nunito"/>
                          <a:sym typeface="Nunito"/>
                        </a:rPr>
                        <a:t>Likelihood</a:t>
                      </a:r>
                      <a:endParaRPr sz="800" b="1">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B7B7B7"/>
                      </a:solidFill>
                      <a:prstDash val="solid"/>
                      <a:round/>
                      <a:headEnd type="none" w="sm" len="sm"/>
                      <a:tailEnd type="none" w="sm" len="sm"/>
                    </a:lnB>
                    <a:solidFill>
                      <a:srgbClr val="BDBDBD"/>
                    </a:solidFill>
                  </a:tcPr>
                </a:tc>
                <a:tc>
                  <a:txBody>
                    <a:bodyPr/>
                    <a:lstStyle/>
                    <a:p>
                      <a:pPr marL="0" lvl="0" indent="0" algn="ctr" rtl="0">
                        <a:lnSpc>
                          <a:spcPct val="115000"/>
                        </a:lnSpc>
                        <a:spcBef>
                          <a:spcPts val="0"/>
                        </a:spcBef>
                        <a:spcAft>
                          <a:spcPts val="0"/>
                        </a:spcAft>
                        <a:buNone/>
                      </a:pPr>
                      <a:r>
                        <a:rPr lang="en" sz="700">
                          <a:latin typeface="Nunito"/>
                          <a:ea typeface="Nunito"/>
                          <a:cs typeface="Nunito"/>
                          <a:sym typeface="Nunito"/>
                        </a:rPr>
                        <a:t>Very Likely (5)</a:t>
                      </a:r>
                      <a:endParaRPr sz="700">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endParaRPr sz="1000" b="1">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666"/>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A14D"/>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66B33"/>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361A"/>
                    </a:solidFill>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C0000"/>
                    </a:solidFill>
                  </a:tcPr>
                </a:tc>
                <a:extLst>
                  <a:ext uri="{0D108BD9-81ED-4DB2-BD59-A6C34878D82A}">
                    <a16:rowId xmlns:a16="http://schemas.microsoft.com/office/drawing/2014/main" val="10000"/>
                  </a:ext>
                </a:extLst>
              </a:tr>
              <a:tr h="462300">
                <a:tc vMerge="1">
                  <a:txBody>
                    <a:bodyPr/>
                    <a:lstStyle/>
                    <a:p>
                      <a:endParaRPr lang="en-US"/>
                    </a:p>
                  </a:txBody>
                  <a:tcPr/>
                </a:tc>
                <a:tc>
                  <a:txBody>
                    <a:bodyPr/>
                    <a:lstStyle/>
                    <a:p>
                      <a:pPr marL="0" lvl="0" indent="0" algn="ctr" rtl="0">
                        <a:lnSpc>
                          <a:spcPct val="115000"/>
                        </a:lnSpc>
                        <a:spcBef>
                          <a:spcPts val="0"/>
                        </a:spcBef>
                        <a:spcAft>
                          <a:spcPts val="0"/>
                        </a:spcAft>
                        <a:buNone/>
                      </a:pPr>
                      <a:r>
                        <a:rPr lang="en" sz="700">
                          <a:latin typeface="Nunito"/>
                          <a:ea typeface="Nunito"/>
                          <a:cs typeface="Nunito"/>
                          <a:sym typeface="Nunito"/>
                        </a:rPr>
                        <a:t>Likely</a:t>
                      </a:r>
                      <a:endParaRPr sz="700">
                        <a:latin typeface="Nunito"/>
                        <a:ea typeface="Nunito"/>
                        <a:cs typeface="Nunito"/>
                        <a:sym typeface="Nunito"/>
                      </a:endParaRPr>
                    </a:p>
                    <a:p>
                      <a:pPr marL="0" lvl="0" indent="0" algn="ctr" rtl="0">
                        <a:lnSpc>
                          <a:spcPct val="115000"/>
                        </a:lnSpc>
                        <a:spcBef>
                          <a:spcPts val="0"/>
                        </a:spcBef>
                        <a:spcAft>
                          <a:spcPts val="0"/>
                        </a:spcAft>
                        <a:buNone/>
                      </a:pPr>
                      <a:r>
                        <a:rPr lang="en" sz="700">
                          <a:latin typeface="Nunito"/>
                          <a:ea typeface="Nunito"/>
                          <a:cs typeface="Nunito"/>
                          <a:sym typeface="Nunito"/>
                        </a:rPr>
                        <a:t>(4)</a:t>
                      </a:r>
                      <a:endParaRPr sz="700">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5CF6F"/>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666"/>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A14D"/>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66B33"/>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361A"/>
                    </a:solidFill>
                  </a:tcPr>
                </a:tc>
                <a:extLst>
                  <a:ext uri="{0D108BD9-81ED-4DB2-BD59-A6C34878D82A}">
                    <a16:rowId xmlns:a16="http://schemas.microsoft.com/office/drawing/2014/main" val="10001"/>
                  </a:ext>
                </a:extLst>
              </a:tr>
              <a:tr h="462300">
                <a:tc vMerge="1">
                  <a:txBody>
                    <a:bodyPr/>
                    <a:lstStyle/>
                    <a:p>
                      <a:endParaRPr lang="en-US"/>
                    </a:p>
                  </a:txBody>
                  <a:tcPr/>
                </a:tc>
                <a:tc>
                  <a:txBody>
                    <a:bodyPr/>
                    <a:lstStyle/>
                    <a:p>
                      <a:pPr marL="0" lvl="0" indent="0" algn="ctr" rtl="0">
                        <a:lnSpc>
                          <a:spcPct val="115000"/>
                        </a:lnSpc>
                        <a:spcBef>
                          <a:spcPts val="0"/>
                        </a:spcBef>
                        <a:spcAft>
                          <a:spcPts val="0"/>
                        </a:spcAft>
                        <a:buNone/>
                      </a:pPr>
                      <a:r>
                        <a:rPr lang="en" sz="700">
                          <a:latin typeface="Nunito"/>
                          <a:ea typeface="Nunito"/>
                          <a:cs typeface="Nunito"/>
                          <a:sym typeface="Nunito"/>
                        </a:rPr>
                        <a:t>Possible (3)</a:t>
                      </a:r>
                      <a:endParaRPr sz="700">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ABC878"/>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5CF6F"/>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666"/>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A14D"/>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66B33"/>
                    </a:solidFill>
                  </a:tcPr>
                </a:tc>
                <a:extLst>
                  <a:ext uri="{0D108BD9-81ED-4DB2-BD59-A6C34878D82A}">
                    <a16:rowId xmlns:a16="http://schemas.microsoft.com/office/drawing/2014/main" val="10002"/>
                  </a:ext>
                </a:extLst>
              </a:tr>
              <a:tr h="462300">
                <a:tc vMerge="1">
                  <a:txBody>
                    <a:bodyPr/>
                    <a:lstStyle/>
                    <a:p>
                      <a:endParaRPr lang="en-US"/>
                    </a:p>
                  </a:txBody>
                  <a:tcPr/>
                </a:tc>
                <a:tc>
                  <a:txBody>
                    <a:bodyPr/>
                    <a:lstStyle/>
                    <a:p>
                      <a:pPr marL="0" lvl="0" indent="0" algn="ctr" rtl="0">
                        <a:lnSpc>
                          <a:spcPct val="115000"/>
                        </a:lnSpc>
                        <a:spcBef>
                          <a:spcPts val="0"/>
                        </a:spcBef>
                        <a:spcAft>
                          <a:spcPts val="0"/>
                        </a:spcAft>
                        <a:buNone/>
                      </a:pPr>
                      <a:r>
                        <a:rPr lang="en" sz="700">
                          <a:latin typeface="Nunito"/>
                          <a:ea typeface="Nunito"/>
                          <a:cs typeface="Nunito"/>
                          <a:sym typeface="Nunito"/>
                        </a:rPr>
                        <a:t>Unlikely (2)</a:t>
                      </a:r>
                      <a:endParaRPr sz="700">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ABD091"/>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ABC878"/>
                    </a:solidFill>
                  </a:tcPr>
                </a:tc>
                <a:tc>
                  <a:txBody>
                    <a:bodyPr/>
                    <a:lstStyle/>
                    <a:p>
                      <a:pPr marL="0" lvl="0" indent="0" algn="ctr" rtl="0">
                        <a:spcBef>
                          <a:spcPts val="0"/>
                        </a:spcBef>
                        <a:spcAft>
                          <a:spcPts val="0"/>
                        </a:spcAft>
                        <a:buNone/>
                      </a:pPr>
                      <a:r>
                        <a:rPr lang="en">
                          <a:latin typeface="Nunito"/>
                          <a:ea typeface="Nunito"/>
                          <a:cs typeface="Nunito"/>
                          <a:sym typeface="Nunito"/>
                        </a:rPr>
                        <a:t>#2</a:t>
                      </a: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5CF6F"/>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666"/>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A14D"/>
                    </a:solidFill>
                  </a:tcPr>
                </a:tc>
                <a:extLst>
                  <a:ext uri="{0D108BD9-81ED-4DB2-BD59-A6C34878D82A}">
                    <a16:rowId xmlns:a16="http://schemas.microsoft.com/office/drawing/2014/main" val="10003"/>
                  </a:ext>
                </a:extLst>
              </a:tr>
              <a:tr h="547250">
                <a:tc vMerge="1">
                  <a:txBody>
                    <a:bodyPr/>
                    <a:lstStyle/>
                    <a:p>
                      <a:endParaRPr lang="en-US"/>
                    </a:p>
                  </a:txBody>
                  <a:tcPr/>
                </a:tc>
                <a:tc>
                  <a:txBody>
                    <a:bodyPr/>
                    <a:lstStyle/>
                    <a:p>
                      <a:pPr marL="0" lvl="0" indent="0" algn="ctr" rtl="0">
                        <a:lnSpc>
                          <a:spcPct val="115000"/>
                        </a:lnSpc>
                        <a:spcBef>
                          <a:spcPts val="0"/>
                        </a:spcBef>
                        <a:spcAft>
                          <a:spcPts val="0"/>
                        </a:spcAft>
                        <a:buNone/>
                      </a:pPr>
                      <a:r>
                        <a:rPr lang="en" sz="700">
                          <a:latin typeface="Nunito"/>
                          <a:ea typeface="Nunito"/>
                          <a:cs typeface="Nunito"/>
                          <a:sym typeface="Nunito"/>
                        </a:rPr>
                        <a:t>Very Unlikely (1)</a:t>
                      </a:r>
                      <a:endParaRPr sz="700">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B7B7B7"/>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57BB8A"/>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ABD091"/>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ABC878"/>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5CF6F"/>
                    </a:solidFill>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666"/>
                    </a:solidFill>
                  </a:tcPr>
                </a:tc>
                <a:extLst>
                  <a:ext uri="{0D108BD9-81ED-4DB2-BD59-A6C34878D82A}">
                    <a16:rowId xmlns:a16="http://schemas.microsoft.com/office/drawing/2014/main" val="10004"/>
                  </a:ext>
                </a:extLst>
              </a:tr>
              <a:tr h="462300">
                <a:tc>
                  <a:txBody>
                    <a:bodyPr/>
                    <a:lstStyle/>
                    <a:p>
                      <a:pPr marL="0" lvl="0" indent="0" algn="l" rtl="0">
                        <a:spcBef>
                          <a:spcPts val="0"/>
                        </a:spcBef>
                        <a:spcAft>
                          <a:spcPts val="0"/>
                        </a:spcAft>
                        <a:buNone/>
                      </a:pPr>
                      <a:endParaRPr sz="12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B7B7B7"/>
                    </a:solidFill>
                  </a:tcPr>
                </a:tc>
                <a:tc>
                  <a:txBody>
                    <a:bodyPr/>
                    <a:lstStyle/>
                    <a:p>
                      <a:pPr marL="0" lvl="0" indent="0" algn="l" rtl="0">
                        <a:spcBef>
                          <a:spcPts val="0"/>
                        </a:spcBef>
                        <a:spcAft>
                          <a:spcPts val="0"/>
                        </a:spcAft>
                        <a:buNone/>
                      </a:pPr>
                      <a:endParaRPr sz="1200"/>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B7B7B7"/>
                    </a:solidFill>
                  </a:tcPr>
                </a:tc>
                <a:tc>
                  <a:txBody>
                    <a:bodyPr/>
                    <a:lstStyle/>
                    <a:p>
                      <a:pPr marL="0" lvl="0" indent="0" algn="ctr" rtl="0">
                        <a:lnSpc>
                          <a:spcPct val="115000"/>
                        </a:lnSpc>
                        <a:spcBef>
                          <a:spcPts val="0"/>
                        </a:spcBef>
                        <a:spcAft>
                          <a:spcPts val="0"/>
                        </a:spcAft>
                        <a:buNone/>
                      </a:pPr>
                      <a:r>
                        <a:rPr lang="en" sz="700">
                          <a:latin typeface="Nunito"/>
                          <a:ea typeface="Nunito"/>
                          <a:cs typeface="Nunito"/>
                          <a:sym typeface="Nunito"/>
                        </a:rPr>
                        <a:t>Negligible (1)</a:t>
                      </a:r>
                      <a:endParaRPr sz="700">
                        <a:latin typeface="Nunito"/>
                        <a:ea typeface="Nunito"/>
                        <a:cs typeface="Nunito"/>
                        <a:sym typeface="Nuni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700">
                          <a:latin typeface="Nunito"/>
                          <a:ea typeface="Nunito"/>
                          <a:cs typeface="Nunito"/>
                          <a:sym typeface="Nunito"/>
                        </a:rPr>
                        <a:t>Minor </a:t>
                      </a:r>
                      <a:endParaRPr sz="700">
                        <a:latin typeface="Nunito"/>
                        <a:ea typeface="Nunito"/>
                        <a:cs typeface="Nunito"/>
                        <a:sym typeface="Nunito"/>
                      </a:endParaRPr>
                    </a:p>
                    <a:p>
                      <a:pPr marL="0" lvl="0" indent="0" algn="ctr" rtl="0">
                        <a:lnSpc>
                          <a:spcPct val="115000"/>
                        </a:lnSpc>
                        <a:spcBef>
                          <a:spcPts val="0"/>
                        </a:spcBef>
                        <a:spcAft>
                          <a:spcPts val="0"/>
                        </a:spcAft>
                        <a:buNone/>
                      </a:pPr>
                      <a:r>
                        <a:rPr lang="en" sz="700">
                          <a:latin typeface="Nunito"/>
                          <a:ea typeface="Nunito"/>
                          <a:cs typeface="Nunito"/>
                          <a:sym typeface="Nunito"/>
                        </a:rPr>
                        <a:t>(2)</a:t>
                      </a:r>
                      <a:endParaRPr sz="700">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700">
                          <a:latin typeface="Nunito"/>
                          <a:ea typeface="Nunito"/>
                          <a:cs typeface="Nunito"/>
                          <a:sym typeface="Nunito"/>
                        </a:rPr>
                        <a:t>Moderate (3)</a:t>
                      </a:r>
                      <a:endParaRPr sz="700">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700">
                          <a:latin typeface="Nunito"/>
                          <a:ea typeface="Nunito"/>
                          <a:cs typeface="Nunito"/>
                          <a:sym typeface="Nunito"/>
                        </a:rPr>
                        <a:t>Significant (4)</a:t>
                      </a:r>
                      <a:endParaRPr sz="700">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700">
                          <a:latin typeface="Nunito"/>
                          <a:ea typeface="Nunito"/>
                          <a:cs typeface="Nunito"/>
                          <a:sym typeface="Nunito"/>
                        </a:rPr>
                        <a:t>Severe</a:t>
                      </a:r>
                      <a:endParaRPr sz="700">
                        <a:latin typeface="Nunito"/>
                        <a:ea typeface="Nunito"/>
                        <a:cs typeface="Nunito"/>
                        <a:sym typeface="Nunito"/>
                      </a:endParaRPr>
                    </a:p>
                    <a:p>
                      <a:pPr marL="0" lvl="0" indent="0" algn="ctr" rtl="0">
                        <a:lnSpc>
                          <a:spcPct val="115000"/>
                        </a:lnSpc>
                        <a:spcBef>
                          <a:spcPts val="0"/>
                        </a:spcBef>
                        <a:spcAft>
                          <a:spcPts val="0"/>
                        </a:spcAft>
                        <a:buNone/>
                      </a:pPr>
                      <a:r>
                        <a:rPr lang="en" sz="700">
                          <a:latin typeface="Nunito"/>
                          <a:ea typeface="Nunito"/>
                          <a:cs typeface="Nunito"/>
                          <a:sym typeface="Nunito"/>
                        </a:rPr>
                        <a:t>(5)</a:t>
                      </a:r>
                      <a:endParaRPr sz="700">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extLst>
                  <a:ext uri="{0D108BD9-81ED-4DB2-BD59-A6C34878D82A}">
                    <a16:rowId xmlns:a16="http://schemas.microsoft.com/office/drawing/2014/main" val="10005"/>
                  </a:ext>
                </a:extLst>
              </a:tr>
              <a:tr h="462300">
                <a:tc>
                  <a:txBody>
                    <a:bodyPr/>
                    <a:lstStyle/>
                    <a:p>
                      <a:pPr marL="0" lvl="0" indent="0" algn="l" rtl="0">
                        <a:spcBef>
                          <a:spcPts val="0"/>
                        </a:spcBef>
                        <a:spcAft>
                          <a:spcPts val="0"/>
                        </a:spcAft>
                        <a:buNone/>
                      </a:pPr>
                      <a:endParaRPr/>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B7B7B7"/>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B7B7B7"/>
                    </a:solidFill>
                  </a:tcPr>
                </a:tc>
                <a:tc gridSpan="5">
                  <a:txBody>
                    <a:bodyPr/>
                    <a:lstStyle/>
                    <a:p>
                      <a:pPr marL="0" lvl="0" indent="0" algn="ctr" rtl="0">
                        <a:lnSpc>
                          <a:spcPct val="115000"/>
                        </a:lnSpc>
                        <a:spcBef>
                          <a:spcPts val="0"/>
                        </a:spcBef>
                        <a:spcAft>
                          <a:spcPts val="0"/>
                        </a:spcAft>
                        <a:buNone/>
                      </a:pPr>
                      <a:r>
                        <a:rPr lang="en" sz="800" b="1">
                          <a:latin typeface="Nunito"/>
                          <a:ea typeface="Nunito"/>
                          <a:cs typeface="Nunito"/>
                          <a:sym typeface="Nunito"/>
                        </a:rPr>
                        <a:t>Impact</a:t>
                      </a:r>
                      <a:endParaRPr sz="800" b="1">
                        <a:latin typeface="Nunito"/>
                        <a:ea typeface="Nunito"/>
                        <a:cs typeface="Nunito"/>
                        <a:sym typeface="Nunito"/>
                      </a:endParaRPr>
                    </a:p>
                  </a:txBody>
                  <a:tcPr marL="28575" marR="28575" marT="19050" marB="19050" anchor="ctr">
                    <a:lnL w="9525" cap="flat" cmpd="sng">
                      <a:solidFill>
                        <a:srgbClr val="B7B7B7"/>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DBDB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1241" name="Google Shape;1241;p95"/>
          <p:cNvSpPr/>
          <p:nvPr/>
        </p:nvSpPr>
        <p:spPr>
          <a:xfrm>
            <a:off x="7537075" y="2522750"/>
            <a:ext cx="579900" cy="506400"/>
          </a:xfrm>
          <a:prstGeom prst="star5">
            <a:avLst>
              <a:gd name="adj" fmla="val 19098"/>
              <a:gd name="hf" fmla="val 105146"/>
              <a:gd name="vf" fmla="val 110557"/>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95" descr="Timeline background shape"/>
          <p:cNvSpPr/>
          <p:nvPr/>
        </p:nvSpPr>
        <p:spPr>
          <a:xfrm>
            <a:off x="3468851" y="4868575"/>
            <a:ext cx="12054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VI: Budget</a:t>
            </a:r>
            <a:endParaRPr sz="900" i="0" u="none" strike="noStrike" cap="none">
              <a:solidFill>
                <a:schemeClr val="dk1"/>
              </a:solidFill>
              <a:latin typeface="Nunito"/>
              <a:ea typeface="Nunito"/>
              <a:cs typeface="Nunito"/>
              <a:sym typeface="Nunito"/>
            </a:endParaRPr>
          </a:p>
        </p:txBody>
      </p:sp>
      <p:sp>
        <p:nvSpPr>
          <p:cNvPr id="1243" name="Google Shape;1243;p95" descr="Timeline background shape"/>
          <p:cNvSpPr/>
          <p:nvPr/>
        </p:nvSpPr>
        <p:spPr>
          <a:xfrm>
            <a:off x="2206275" y="4868575"/>
            <a:ext cx="14655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V: Test Readiness</a:t>
            </a:r>
            <a:endParaRPr sz="900" i="0" u="none" strike="noStrike" cap="none">
              <a:solidFill>
                <a:schemeClr val="lt1"/>
              </a:solidFill>
              <a:latin typeface="Nunito"/>
              <a:ea typeface="Nunito"/>
              <a:cs typeface="Nunito"/>
              <a:sym typeface="Nunito"/>
            </a:endParaRPr>
          </a:p>
        </p:txBody>
      </p:sp>
      <p:sp>
        <p:nvSpPr>
          <p:cNvPr id="1244" name="Google Shape;1244;p95" descr="Timeline background shape"/>
          <p:cNvSpPr/>
          <p:nvPr/>
        </p:nvSpPr>
        <p:spPr>
          <a:xfrm>
            <a:off x="1024139" y="4868575"/>
            <a:ext cx="13323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IV: Schedule</a:t>
            </a:r>
            <a:endParaRPr sz="900" i="0" u="none" strike="noStrike" cap="none">
              <a:solidFill>
                <a:schemeClr val="lt1"/>
              </a:solidFill>
              <a:latin typeface="Nunito"/>
              <a:ea typeface="Nunito"/>
              <a:cs typeface="Nunito"/>
              <a:sym typeface="Nunito"/>
            </a:endParaRPr>
          </a:p>
        </p:txBody>
      </p:sp>
      <p:sp>
        <p:nvSpPr>
          <p:cNvPr id="1245" name="Google Shape;1245;p95" descr="Timeline background shape"/>
          <p:cNvSpPr/>
          <p:nvPr/>
        </p:nvSpPr>
        <p:spPr>
          <a:xfrm>
            <a:off x="0" y="4868563"/>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 Overview</a:t>
            </a:r>
            <a:endParaRPr sz="900" i="0" u="none" strike="noStrike" cap="none">
              <a:solidFill>
                <a:schemeClr val="lt1"/>
              </a:solidFill>
              <a:latin typeface="Nunito"/>
              <a:ea typeface="Nunito"/>
              <a:cs typeface="Nunito"/>
              <a:sym typeface="Nunito"/>
            </a:endParaRPr>
          </a:p>
        </p:txBody>
      </p:sp>
      <p:sp>
        <p:nvSpPr>
          <p:cNvPr id="1246" name="Google Shape;1246;p95"/>
          <p:cNvSpPr/>
          <p:nvPr/>
        </p:nvSpPr>
        <p:spPr>
          <a:xfrm rot="-1809962">
            <a:off x="8115975" y="2474207"/>
            <a:ext cx="739093" cy="195063"/>
          </a:xfrm>
          <a:prstGeom prst="left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95"/>
          <p:cNvSpPr txBox="1"/>
          <p:nvPr/>
        </p:nvSpPr>
        <p:spPr>
          <a:xfrm>
            <a:off x="311700" y="1179950"/>
            <a:ext cx="4572000" cy="1105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b="1">
                <a:solidFill>
                  <a:srgbClr val="D9361A"/>
                </a:solidFill>
                <a:latin typeface="Nunito"/>
                <a:ea typeface="Nunito"/>
                <a:cs typeface="Nunito"/>
                <a:sym typeface="Nunito"/>
              </a:rPr>
              <a:t>Risk: </a:t>
            </a:r>
            <a:r>
              <a:rPr lang="en" sz="1600">
                <a:solidFill>
                  <a:srgbClr val="D9361A"/>
                </a:solidFill>
                <a:latin typeface="Nunito"/>
                <a:ea typeface="Nunito"/>
                <a:cs typeface="Nunito"/>
                <a:sym typeface="Nunito"/>
              </a:rPr>
              <a:t>Simulation causes user to experience motion sickness </a:t>
            </a:r>
            <a:endParaRPr sz="1600">
              <a:solidFill>
                <a:srgbClr val="D9361A"/>
              </a:solidFill>
              <a:latin typeface="Nunito"/>
              <a:ea typeface="Nunito"/>
              <a:cs typeface="Nunito"/>
              <a:sym typeface="Nunito"/>
            </a:endParaRPr>
          </a:p>
          <a:p>
            <a:pPr marL="0" lvl="0" indent="0" algn="l" rtl="0">
              <a:lnSpc>
                <a:spcPct val="115000"/>
              </a:lnSpc>
              <a:spcBef>
                <a:spcPts val="1200"/>
              </a:spcBef>
              <a:spcAft>
                <a:spcPts val="1200"/>
              </a:spcAft>
              <a:buNone/>
            </a:pPr>
            <a:r>
              <a:rPr lang="en" sz="1300">
                <a:solidFill>
                  <a:srgbClr val="D9361A"/>
                </a:solidFill>
                <a:latin typeface="Nunito"/>
                <a:ea typeface="Nunito"/>
                <a:cs typeface="Nunito"/>
                <a:sym typeface="Nunito"/>
              </a:rPr>
              <a:t>(High Risk Level (5), Moderate Likelihood (3))</a:t>
            </a:r>
            <a:endParaRPr sz="1100"/>
          </a:p>
        </p:txBody>
      </p:sp>
      <p:sp>
        <p:nvSpPr>
          <p:cNvPr id="1248" name="Google Shape;1248;p95"/>
          <p:cNvSpPr txBox="1"/>
          <p:nvPr/>
        </p:nvSpPr>
        <p:spPr>
          <a:xfrm>
            <a:off x="311700" y="2377000"/>
            <a:ext cx="4797300" cy="19086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dk1"/>
              </a:buClr>
              <a:buSzPts val="1600"/>
              <a:buFont typeface="Nunito"/>
              <a:buChar char="●"/>
            </a:pPr>
            <a:r>
              <a:rPr lang="en" sz="1600">
                <a:solidFill>
                  <a:schemeClr val="dk1"/>
                </a:solidFill>
                <a:latin typeface="Nunito"/>
                <a:ea typeface="Nunito"/>
                <a:cs typeface="Nunito"/>
                <a:sym typeface="Nunito"/>
              </a:rPr>
              <a:t>Due to the subjective nature of human testing, the best way to predict results is through careful analysis of simulator sickness data and by designing to human safety &amp; comfort</a:t>
            </a:r>
            <a:endParaRPr sz="1600">
              <a:solidFill>
                <a:schemeClr val="dk1"/>
              </a:solidFill>
              <a:latin typeface="Nunito"/>
              <a:ea typeface="Nunito"/>
              <a:cs typeface="Nunito"/>
              <a:sym typeface="Nunito"/>
            </a:endParaRPr>
          </a:p>
          <a:p>
            <a:pPr marL="457200" lvl="0" indent="-330200" algn="l" rtl="0">
              <a:spcBef>
                <a:spcPts val="0"/>
              </a:spcBef>
              <a:spcAft>
                <a:spcPts val="0"/>
              </a:spcAft>
              <a:buClr>
                <a:schemeClr val="dk1"/>
              </a:buClr>
              <a:buSzPts val="1600"/>
              <a:buFont typeface="Nunito"/>
              <a:buChar char="●"/>
            </a:pPr>
            <a:r>
              <a:rPr lang="en" sz="1600">
                <a:solidFill>
                  <a:schemeClr val="dk1"/>
                </a:solidFill>
                <a:latin typeface="Nunito"/>
                <a:ea typeface="Nunito"/>
                <a:cs typeface="Nunito"/>
                <a:sym typeface="Nunito"/>
              </a:rPr>
              <a:t>Analysis of prior SSQ studies</a:t>
            </a:r>
            <a:r>
              <a:rPr lang="en" sz="1600" baseline="30000">
                <a:solidFill>
                  <a:schemeClr val="dk1"/>
                </a:solidFill>
                <a:latin typeface="Nunito"/>
                <a:ea typeface="Nunito"/>
                <a:cs typeface="Nunito"/>
                <a:sym typeface="Nunito"/>
              </a:rPr>
              <a:t>11</a:t>
            </a:r>
            <a:r>
              <a:rPr lang="en" sz="1600">
                <a:solidFill>
                  <a:schemeClr val="dk1"/>
                </a:solidFill>
                <a:latin typeface="Nunito"/>
                <a:ea typeface="Nunito"/>
                <a:cs typeface="Nunito"/>
                <a:sym typeface="Nunito"/>
              </a:rPr>
              <a:t> indicates that we will be able to meet our requirements</a:t>
            </a:r>
            <a:endParaRPr sz="1600" baseline="30000">
              <a:solidFill>
                <a:schemeClr val="dk1"/>
              </a:solidFill>
              <a:latin typeface="Nunito"/>
              <a:ea typeface="Nunito"/>
              <a:cs typeface="Nunito"/>
              <a:sym typeface="Nunito"/>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52"/>
        <p:cNvGrpSpPr/>
        <p:nvPr/>
      </p:nvGrpSpPr>
      <p:grpSpPr>
        <a:xfrm>
          <a:off x="0" y="0"/>
          <a:ext cx="0" cy="0"/>
          <a:chOff x="0" y="0"/>
          <a:chExt cx="0" cy="0"/>
        </a:xfrm>
      </p:grpSpPr>
      <p:sp>
        <p:nvSpPr>
          <p:cNvPr id="1253" name="Google Shape;1253;p9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latin typeface="Nunito"/>
                <a:ea typeface="Nunito"/>
                <a:cs typeface="Nunito"/>
                <a:sym typeface="Nunito"/>
              </a:rPr>
              <a:t>55</a:t>
            </a:fld>
            <a:endParaRPr>
              <a:latin typeface="Nunito"/>
              <a:ea typeface="Nunito"/>
              <a:cs typeface="Nunito"/>
              <a:sym typeface="Nunito"/>
            </a:endParaRPr>
          </a:p>
        </p:txBody>
      </p:sp>
      <p:pic>
        <p:nvPicPr>
          <p:cNvPr id="1254" name="Google Shape;1254;p9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767850" y="4869400"/>
            <a:ext cx="1203601" cy="243817"/>
          </a:xfrm>
          <a:prstGeom prst="rect">
            <a:avLst/>
          </a:prstGeom>
          <a:noFill/>
          <a:ln>
            <a:noFill/>
          </a:ln>
        </p:spPr>
      </p:pic>
      <p:pic>
        <p:nvPicPr>
          <p:cNvPr id="1255" name="Google Shape;1255;p9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0" y="549675"/>
            <a:ext cx="9144003" cy="4304108"/>
          </a:xfrm>
          <a:prstGeom prst="rect">
            <a:avLst/>
          </a:prstGeom>
          <a:noFill/>
          <a:ln>
            <a:noFill/>
          </a:ln>
        </p:spPr>
      </p:pic>
      <p:sp>
        <p:nvSpPr>
          <p:cNvPr id="1256" name="Google Shape;1256;p96"/>
          <p:cNvSpPr txBox="1">
            <a:spLocks noGrp="1"/>
          </p:cNvSpPr>
          <p:nvPr>
            <p:ph type="title"/>
          </p:nvPr>
        </p:nvSpPr>
        <p:spPr>
          <a:xfrm>
            <a:off x="311700" y="1240575"/>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solidFill>
                  <a:schemeClr val="lt1"/>
                </a:solidFill>
              </a:rPr>
              <a:t>Budget</a:t>
            </a:r>
            <a:endParaRPr>
              <a:solidFill>
                <a:schemeClr val="lt1"/>
              </a:solidFill>
            </a:endParaRPr>
          </a:p>
        </p:txBody>
      </p:sp>
      <p:pic>
        <p:nvPicPr>
          <p:cNvPr id="1257" name="Google Shape;1257;p96">
            <a:hlinkClick r:id="rId5" action="ppaction://hlinksldjump"/>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667450" y="4833100"/>
            <a:ext cx="1095600" cy="317775"/>
          </a:xfrm>
          <a:prstGeom prst="rect">
            <a:avLst/>
          </a:prstGeom>
          <a:noFill/>
          <a:ln>
            <a:noFill/>
          </a:ln>
        </p:spPr>
      </p:pic>
      <p:sp>
        <p:nvSpPr>
          <p:cNvPr id="1258" name="Google Shape;1258;p96" descr="Timeline background shape"/>
          <p:cNvSpPr/>
          <p:nvPr/>
        </p:nvSpPr>
        <p:spPr>
          <a:xfrm>
            <a:off x="3468851" y="4868575"/>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VI: Budget</a:t>
            </a:r>
            <a:endParaRPr sz="900" i="0" u="none" strike="noStrike" cap="none">
              <a:solidFill>
                <a:schemeClr val="lt1"/>
              </a:solidFill>
              <a:latin typeface="Nunito"/>
              <a:ea typeface="Nunito"/>
              <a:cs typeface="Nunito"/>
              <a:sym typeface="Nunito"/>
            </a:endParaRPr>
          </a:p>
        </p:txBody>
      </p:sp>
      <p:sp>
        <p:nvSpPr>
          <p:cNvPr id="1259" name="Google Shape;1259;p96" descr="Timeline background shape"/>
          <p:cNvSpPr/>
          <p:nvPr/>
        </p:nvSpPr>
        <p:spPr>
          <a:xfrm>
            <a:off x="2206275" y="4868575"/>
            <a:ext cx="14655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V: Test Readiness</a:t>
            </a:r>
            <a:endParaRPr sz="900" i="0" u="none" strike="noStrike" cap="none">
              <a:solidFill>
                <a:schemeClr val="lt1"/>
              </a:solidFill>
              <a:latin typeface="Nunito"/>
              <a:ea typeface="Nunito"/>
              <a:cs typeface="Nunito"/>
              <a:sym typeface="Nunito"/>
            </a:endParaRPr>
          </a:p>
        </p:txBody>
      </p:sp>
      <p:sp>
        <p:nvSpPr>
          <p:cNvPr id="1260" name="Google Shape;1260;p96" descr="Timeline background shape"/>
          <p:cNvSpPr/>
          <p:nvPr/>
        </p:nvSpPr>
        <p:spPr>
          <a:xfrm>
            <a:off x="1024139" y="4868575"/>
            <a:ext cx="13323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IV: Schedule</a:t>
            </a:r>
            <a:endParaRPr sz="900" i="0" u="none" strike="noStrike" cap="none">
              <a:solidFill>
                <a:schemeClr val="lt1"/>
              </a:solidFill>
              <a:latin typeface="Nunito"/>
              <a:ea typeface="Nunito"/>
              <a:cs typeface="Nunito"/>
              <a:sym typeface="Nunito"/>
            </a:endParaRPr>
          </a:p>
        </p:txBody>
      </p:sp>
      <p:sp>
        <p:nvSpPr>
          <p:cNvPr id="1261" name="Google Shape;1261;p96" descr="Timeline background shape"/>
          <p:cNvSpPr/>
          <p:nvPr/>
        </p:nvSpPr>
        <p:spPr>
          <a:xfrm>
            <a:off x="0" y="4868563"/>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 Overview</a:t>
            </a:r>
            <a:endParaRPr sz="900" i="0" u="none" strike="noStrike" cap="none">
              <a:solidFill>
                <a:schemeClr val="lt1"/>
              </a:solidFill>
              <a:latin typeface="Nunito"/>
              <a:ea typeface="Nunito"/>
              <a:cs typeface="Nunito"/>
              <a:sym typeface="Nunito"/>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265"/>
        <p:cNvGrpSpPr/>
        <p:nvPr/>
      </p:nvGrpSpPr>
      <p:grpSpPr>
        <a:xfrm>
          <a:off x="0" y="0"/>
          <a:ext cx="0" cy="0"/>
          <a:chOff x="0" y="0"/>
          <a:chExt cx="0" cy="0"/>
        </a:xfrm>
      </p:grpSpPr>
      <p:sp>
        <p:nvSpPr>
          <p:cNvPr id="1266" name="Google Shape;1266;p97"/>
          <p:cNvSpPr txBox="1">
            <a:spLocks noGrp="1"/>
          </p:cNvSpPr>
          <p:nvPr>
            <p:ph type="title"/>
          </p:nvPr>
        </p:nvSpPr>
        <p:spPr>
          <a:xfrm>
            <a:off x="311700" y="445025"/>
            <a:ext cx="1514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Budget</a:t>
            </a:r>
            <a:endParaRPr/>
          </a:p>
        </p:txBody>
      </p:sp>
      <p:sp>
        <p:nvSpPr>
          <p:cNvPr id="1267" name="Google Shape;1267;p9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56</a:t>
            </a:fld>
            <a:endParaRPr/>
          </a:p>
        </p:txBody>
      </p:sp>
      <p:pic>
        <p:nvPicPr>
          <p:cNvPr id="1268" name="Google Shape;1268;p9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1269" name="Google Shape;1269;p9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pic>
        <p:nvPicPr>
          <p:cNvPr id="1270" name="Google Shape;1270;p97">
            <a:hlinkClick r:id="rId5" action="ppaction://hlinksldjump"/>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sp>
        <p:nvSpPr>
          <p:cNvPr id="1271" name="Google Shape;1271;p97" descr="Timeline background shape"/>
          <p:cNvSpPr/>
          <p:nvPr/>
        </p:nvSpPr>
        <p:spPr>
          <a:xfrm>
            <a:off x="3468851" y="4868575"/>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VI: Budget</a:t>
            </a:r>
            <a:endParaRPr sz="900" i="0" u="none" strike="noStrike" cap="none">
              <a:solidFill>
                <a:schemeClr val="lt1"/>
              </a:solidFill>
              <a:latin typeface="Nunito"/>
              <a:ea typeface="Nunito"/>
              <a:cs typeface="Nunito"/>
              <a:sym typeface="Nunito"/>
            </a:endParaRPr>
          </a:p>
        </p:txBody>
      </p:sp>
      <p:sp>
        <p:nvSpPr>
          <p:cNvPr id="1272" name="Google Shape;1272;p97" descr="Timeline background shape"/>
          <p:cNvSpPr/>
          <p:nvPr/>
        </p:nvSpPr>
        <p:spPr>
          <a:xfrm>
            <a:off x="2206275" y="4868575"/>
            <a:ext cx="14655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V: Test Readiness</a:t>
            </a:r>
            <a:endParaRPr sz="900" i="0" u="none" strike="noStrike" cap="none">
              <a:solidFill>
                <a:schemeClr val="lt1"/>
              </a:solidFill>
              <a:latin typeface="Nunito"/>
              <a:ea typeface="Nunito"/>
              <a:cs typeface="Nunito"/>
              <a:sym typeface="Nunito"/>
            </a:endParaRPr>
          </a:p>
        </p:txBody>
      </p:sp>
      <p:sp>
        <p:nvSpPr>
          <p:cNvPr id="1273" name="Google Shape;1273;p97" descr="Timeline background shape"/>
          <p:cNvSpPr/>
          <p:nvPr/>
        </p:nvSpPr>
        <p:spPr>
          <a:xfrm>
            <a:off x="1024139" y="4868575"/>
            <a:ext cx="13323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IV: Schedule</a:t>
            </a:r>
            <a:endParaRPr sz="900" i="0" u="none" strike="noStrike" cap="none">
              <a:solidFill>
                <a:schemeClr val="lt1"/>
              </a:solidFill>
              <a:latin typeface="Nunito"/>
              <a:ea typeface="Nunito"/>
              <a:cs typeface="Nunito"/>
              <a:sym typeface="Nunito"/>
            </a:endParaRPr>
          </a:p>
        </p:txBody>
      </p:sp>
      <p:sp>
        <p:nvSpPr>
          <p:cNvPr id="1274" name="Google Shape;1274;p97" descr="Timeline background shape"/>
          <p:cNvSpPr/>
          <p:nvPr/>
        </p:nvSpPr>
        <p:spPr>
          <a:xfrm>
            <a:off x="0" y="4868563"/>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 Overview</a:t>
            </a:r>
            <a:endParaRPr sz="900" i="0" u="none" strike="noStrike" cap="none">
              <a:solidFill>
                <a:schemeClr val="lt1"/>
              </a:solidFill>
              <a:latin typeface="Nunito"/>
              <a:ea typeface="Nunito"/>
              <a:cs typeface="Nunito"/>
              <a:sym typeface="Nunito"/>
            </a:endParaRPr>
          </a:p>
        </p:txBody>
      </p:sp>
      <p:graphicFrame>
        <p:nvGraphicFramePr>
          <p:cNvPr id="1275" name="Google Shape;1275;p97"/>
          <p:cNvGraphicFramePr/>
          <p:nvPr/>
        </p:nvGraphicFramePr>
        <p:xfrm>
          <a:off x="2654713" y="101600"/>
          <a:ext cx="6366425" cy="4539986"/>
        </p:xfrm>
        <a:graphic>
          <a:graphicData uri="http://schemas.openxmlformats.org/drawingml/2006/table">
            <a:tbl>
              <a:tblPr>
                <a:noFill/>
                <a:tableStyleId>{33122EFE-3A88-4F2C-8FC1-B2E91DAECA11}</a:tableStyleId>
              </a:tblPr>
              <a:tblGrid>
                <a:gridCol w="1661200">
                  <a:extLst>
                    <a:ext uri="{9D8B030D-6E8A-4147-A177-3AD203B41FA5}">
                      <a16:colId xmlns:a16="http://schemas.microsoft.com/office/drawing/2014/main" val="20000"/>
                    </a:ext>
                  </a:extLst>
                </a:gridCol>
                <a:gridCol w="1388050">
                  <a:extLst>
                    <a:ext uri="{9D8B030D-6E8A-4147-A177-3AD203B41FA5}">
                      <a16:colId xmlns:a16="http://schemas.microsoft.com/office/drawing/2014/main" val="20001"/>
                    </a:ext>
                  </a:extLst>
                </a:gridCol>
                <a:gridCol w="1108650">
                  <a:extLst>
                    <a:ext uri="{9D8B030D-6E8A-4147-A177-3AD203B41FA5}">
                      <a16:colId xmlns:a16="http://schemas.microsoft.com/office/drawing/2014/main" val="20002"/>
                    </a:ext>
                  </a:extLst>
                </a:gridCol>
                <a:gridCol w="1109325">
                  <a:extLst>
                    <a:ext uri="{9D8B030D-6E8A-4147-A177-3AD203B41FA5}">
                      <a16:colId xmlns:a16="http://schemas.microsoft.com/office/drawing/2014/main" val="20003"/>
                    </a:ext>
                  </a:extLst>
                </a:gridCol>
                <a:gridCol w="1099200">
                  <a:extLst>
                    <a:ext uri="{9D8B030D-6E8A-4147-A177-3AD203B41FA5}">
                      <a16:colId xmlns:a16="http://schemas.microsoft.com/office/drawing/2014/main" val="20004"/>
                    </a:ext>
                  </a:extLst>
                </a:gridCol>
              </a:tblGrid>
              <a:tr h="200025">
                <a:tc>
                  <a:txBody>
                    <a:bodyPr/>
                    <a:lstStyle/>
                    <a:p>
                      <a:pPr marL="0" lvl="0" indent="0" algn="ctr" rtl="0">
                        <a:lnSpc>
                          <a:spcPct val="115000"/>
                        </a:lnSpc>
                        <a:spcBef>
                          <a:spcPts val="0"/>
                        </a:spcBef>
                        <a:spcAft>
                          <a:spcPts val="0"/>
                        </a:spcAft>
                        <a:buNone/>
                      </a:pPr>
                      <a:r>
                        <a:rPr lang="en" sz="1000" b="1">
                          <a:latin typeface="Nunito"/>
                          <a:ea typeface="Nunito"/>
                          <a:cs typeface="Nunito"/>
                          <a:sym typeface="Nunito"/>
                        </a:rPr>
                        <a:t>Item Name</a:t>
                      </a:r>
                      <a:endParaRPr sz="1000" b="1">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solidFill>
                      <a:srgbClr val="B7B7B7"/>
                    </a:solidFill>
                  </a:tcPr>
                </a:tc>
                <a:tc>
                  <a:txBody>
                    <a:bodyPr/>
                    <a:lstStyle/>
                    <a:p>
                      <a:pPr marL="0" lvl="0" indent="0" algn="ctr" rtl="0">
                        <a:lnSpc>
                          <a:spcPct val="115000"/>
                        </a:lnSpc>
                        <a:spcBef>
                          <a:spcPts val="0"/>
                        </a:spcBef>
                        <a:spcAft>
                          <a:spcPts val="0"/>
                        </a:spcAft>
                        <a:buNone/>
                      </a:pPr>
                      <a:r>
                        <a:rPr lang="en" sz="1000" b="1">
                          <a:latin typeface="Nunito"/>
                          <a:ea typeface="Nunito"/>
                          <a:cs typeface="Nunito"/>
                          <a:sym typeface="Nunito"/>
                        </a:rPr>
                        <a:t>Status</a:t>
                      </a:r>
                      <a:endParaRPr sz="1000" b="1">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solidFill>
                      <a:srgbClr val="B7B7B7"/>
                    </a:solidFill>
                  </a:tcPr>
                </a:tc>
                <a:tc>
                  <a:txBody>
                    <a:bodyPr/>
                    <a:lstStyle/>
                    <a:p>
                      <a:pPr marL="0" lvl="0" indent="0" algn="ctr" rtl="0">
                        <a:lnSpc>
                          <a:spcPct val="115000"/>
                        </a:lnSpc>
                        <a:spcBef>
                          <a:spcPts val="0"/>
                        </a:spcBef>
                        <a:spcAft>
                          <a:spcPts val="0"/>
                        </a:spcAft>
                        <a:buNone/>
                      </a:pPr>
                      <a:r>
                        <a:rPr lang="en" sz="1000" b="1">
                          <a:latin typeface="Nunito"/>
                          <a:ea typeface="Nunito"/>
                          <a:cs typeface="Nunito"/>
                          <a:sym typeface="Nunito"/>
                        </a:rPr>
                        <a:t>Date Ordered</a:t>
                      </a:r>
                      <a:endParaRPr sz="1000" b="1">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solidFill>
                      <a:srgbClr val="B7B7B7"/>
                    </a:solidFill>
                  </a:tcPr>
                </a:tc>
                <a:tc>
                  <a:txBody>
                    <a:bodyPr/>
                    <a:lstStyle/>
                    <a:p>
                      <a:pPr marL="0" lvl="0" indent="0" algn="ctr" rtl="0">
                        <a:lnSpc>
                          <a:spcPct val="115000"/>
                        </a:lnSpc>
                        <a:spcBef>
                          <a:spcPts val="0"/>
                        </a:spcBef>
                        <a:spcAft>
                          <a:spcPts val="0"/>
                        </a:spcAft>
                        <a:buNone/>
                      </a:pPr>
                      <a:r>
                        <a:rPr lang="en" sz="1000" b="1">
                          <a:latin typeface="Nunito"/>
                          <a:ea typeface="Nunito"/>
                          <a:cs typeface="Nunito"/>
                          <a:sym typeface="Nunito"/>
                        </a:rPr>
                        <a:t>Date Arrived</a:t>
                      </a:r>
                      <a:endParaRPr sz="1000" b="1">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solidFill>
                      <a:srgbClr val="B7B7B7"/>
                    </a:solidFill>
                  </a:tcPr>
                </a:tc>
                <a:tc>
                  <a:txBody>
                    <a:bodyPr/>
                    <a:lstStyle/>
                    <a:p>
                      <a:pPr marL="0" lvl="0" indent="0" algn="ctr" rtl="0">
                        <a:lnSpc>
                          <a:spcPct val="115000"/>
                        </a:lnSpc>
                        <a:spcBef>
                          <a:spcPts val="0"/>
                        </a:spcBef>
                        <a:spcAft>
                          <a:spcPts val="0"/>
                        </a:spcAft>
                        <a:buNone/>
                      </a:pPr>
                      <a:r>
                        <a:rPr lang="en" sz="1000" b="1">
                          <a:latin typeface="Nunito"/>
                          <a:ea typeface="Nunito"/>
                          <a:cs typeface="Nunito"/>
                          <a:sym typeface="Nunito"/>
                        </a:rPr>
                        <a:t>Price Spent</a:t>
                      </a:r>
                      <a:endParaRPr sz="1000" b="1">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solidFill>
                      <a:srgbClr val="B7B7B7"/>
                    </a:solidFill>
                  </a:tcPr>
                </a:tc>
                <a:extLst>
                  <a:ext uri="{0D108BD9-81ED-4DB2-BD59-A6C34878D82A}">
                    <a16:rowId xmlns:a16="http://schemas.microsoft.com/office/drawing/2014/main" val="10000"/>
                  </a:ext>
                </a:extLst>
              </a:tr>
              <a:tr h="200025">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PC Components</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Acquired</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solidFill>
                      <a:srgbClr val="D9EAD3"/>
                    </a:solidFill>
                  </a:tcPr>
                </a:tc>
                <a:tc>
                  <a:txBody>
                    <a:bodyPr/>
                    <a:lstStyle/>
                    <a:p>
                      <a:pPr marL="0" lvl="0" indent="0" algn="r" rtl="0">
                        <a:spcBef>
                          <a:spcPts val="0"/>
                        </a:spcBef>
                        <a:spcAft>
                          <a:spcPts val="0"/>
                        </a:spcAft>
                        <a:buNone/>
                      </a:pPr>
                      <a:r>
                        <a:rPr lang="en" sz="1000">
                          <a:latin typeface="Nunito"/>
                          <a:ea typeface="Nunito"/>
                          <a:cs typeface="Nunito"/>
                          <a:sym typeface="Nunito"/>
                        </a:rPr>
                        <a:t>1/17</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latin typeface="Nunito"/>
                          <a:ea typeface="Nunito"/>
                          <a:cs typeface="Nunito"/>
                          <a:sym typeface="Nunito"/>
                        </a:rPr>
                        <a:t>1/24</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latin typeface="Nunito"/>
                          <a:ea typeface="Nunito"/>
                          <a:cs typeface="Nunito"/>
                          <a:sym typeface="Nunito"/>
                        </a:rPr>
                        <a:t>$1,450</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extLst>
                  <a:ext uri="{0D108BD9-81ED-4DB2-BD59-A6C34878D82A}">
                    <a16:rowId xmlns:a16="http://schemas.microsoft.com/office/drawing/2014/main" val="10001"/>
                  </a:ext>
                </a:extLst>
              </a:tr>
              <a:tr h="200025">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Meta Quest 2 Headset</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Acquired</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solidFill>
                      <a:srgbClr val="D9EAD3"/>
                    </a:solidFill>
                  </a:tcPr>
                </a:tc>
                <a:tc>
                  <a:txBody>
                    <a:bodyPr/>
                    <a:lstStyle/>
                    <a:p>
                      <a:pPr marL="0" lvl="0" indent="0" algn="r" rtl="0">
                        <a:lnSpc>
                          <a:spcPct val="115000"/>
                        </a:lnSpc>
                        <a:spcBef>
                          <a:spcPts val="0"/>
                        </a:spcBef>
                        <a:spcAft>
                          <a:spcPts val="0"/>
                        </a:spcAft>
                        <a:buNone/>
                      </a:pPr>
                      <a:r>
                        <a:rPr lang="en" sz="1000">
                          <a:latin typeface="Nunito"/>
                          <a:ea typeface="Nunito"/>
                          <a:cs typeface="Nunito"/>
                          <a:sym typeface="Nunito"/>
                        </a:rPr>
                        <a:t>1/21</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latin typeface="Nunito"/>
                          <a:ea typeface="Nunito"/>
                          <a:cs typeface="Nunito"/>
                          <a:sym typeface="Nunito"/>
                        </a:rPr>
                        <a:t>1/21</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latin typeface="Nunito"/>
                          <a:ea typeface="Nunito"/>
                          <a:cs typeface="Nunito"/>
                          <a:sym typeface="Nunito"/>
                        </a:rPr>
                        <a:t>$400</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extLst>
                  <a:ext uri="{0D108BD9-81ED-4DB2-BD59-A6C34878D82A}">
                    <a16:rowId xmlns:a16="http://schemas.microsoft.com/office/drawing/2014/main" val="10002"/>
                  </a:ext>
                </a:extLst>
              </a:tr>
              <a:tr h="200025">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Vive Motion Trackers</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Acquired</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solidFill>
                      <a:srgbClr val="D9EAD3"/>
                    </a:solidFill>
                  </a:tcPr>
                </a:tc>
                <a:tc>
                  <a:txBody>
                    <a:bodyPr/>
                    <a:lstStyle/>
                    <a:p>
                      <a:pPr marL="0" lvl="0" indent="0" algn="r" rtl="0">
                        <a:lnSpc>
                          <a:spcPct val="115000"/>
                        </a:lnSpc>
                        <a:spcBef>
                          <a:spcPts val="0"/>
                        </a:spcBef>
                        <a:spcAft>
                          <a:spcPts val="0"/>
                        </a:spcAft>
                        <a:buNone/>
                      </a:pPr>
                      <a:r>
                        <a:rPr lang="en" sz="1000">
                          <a:latin typeface="Nunito"/>
                          <a:ea typeface="Nunito"/>
                          <a:cs typeface="Nunito"/>
                          <a:sym typeface="Nunito"/>
                        </a:rPr>
                        <a:t>1/19</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latin typeface="Nunito"/>
                          <a:ea typeface="Nunito"/>
                          <a:cs typeface="Nunito"/>
                          <a:sym typeface="Nunito"/>
                        </a:rPr>
                        <a:t>1/31</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latin typeface="Nunito"/>
                          <a:ea typeface="Nunito"/>
                          <a:cs typeface="Nunito"/>
                          <a:sym typeface="Nunito"/>
                        </a:rPr>
                        <a:t>$909</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extLst>
                  <a:ext uri="{0D108BD9-81ED-4DB2-BD59-A6C34878D82A}">
                    <a16:rowId xmlns:a16="http://schemas.microsoft.com/office/drawing/2014/main" val="10003"/>
                  </a:ext>
                </a:extLst>
              </a:tr>
              <a:tr h="251450">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Vive Base Station 2.0s</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Acquired</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solidFill>
                      <a:srgbClr val="D9EAD3"/>
                    </a:solidFill>
                  </a:tcPr>
                </a:tc>
                <a:tc>
                  <a:txBody>
                    <a:bodyPr/>
                    <a:lstStyle/>
                    <a:p>
                      <a:pPr marL="0" lvl="0" indent="0" algn="r" rtl="0">
                        <a:lnSpc>
                          <a:spcPct val="115000"/>
                        </a:lnSpc>
                        <a:spcBef>
                          <a:spcPts val="0"/>
                        </a:spcBef>
                        <a:spcAft>
                          <a:spcPts val="0"/>
                        </a:spcAft>
                        <a:buNone/>
                      </a:pPr>
                      <a:r>
                        <a:rPr lang="en" sz="1000">
                          <a:latin typeface="Nunito"/>
                          <a:ea typeface="Nunito"/>
                          <a:cs typeface="Nunito"/>
                          <a:sym typeface="Nunito"/>
                        </a:rPr>
                        <a:t>1/26</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latin typeface="Nunito"/>
                          <a:ea typeface="Nunito"/>
                          <a:cs typeface="Nunito"/>
                          <a:sym typeface="Nunito"/>
                        </a:rPr>
                        <a:t>2/7</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latin typeface="Nunito"/>
                          <a:ea typeface="Nunito"/>
                          <a:cs typeface="Nunito"/>
                          <a:sym typeface="Nunito"/>
                        </a:rPr>
                        <a:t>$860</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extLst>
                  <a:ext uri="{0D108BD9-81ED-4DB2-BD59-A6C34878D82A}">
                    <a16:rowId xmlns:a16="http://schemas.microsoft.com/office/drawing/2014/main" val="10004"/>
                  </a:ext>
                </a:extLst>
              </a:tr>
              <a:tr h="200025">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Base Station Tripods</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Acquired</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solidFill>
                      <a:srgbClr val="D9EAD3"/>
                    </a:solidFill>
                  </a:tcPr>
                </a:tc>
                <a:tc>
                  <a:txBody>
                    <a:bodyPr/>
                    <a:lstStyle/>
                    <a:p>
                      <a:pPr marL="0" lvl="0" indent="0" algn="r" rtl="0">
                        <a:lnSpc>
                          <a:spcPct val="115000"/>
                        </a:lnSpc>
                        <a:spcBef>
                          <a:spcPts val="0"/>
                        </a:spcBef>
                        <a:spcAft>
                          <a:spcPts val="0"/>
                        </a:spcAft>
                        <a:buNone/>
                      </a:pPr>
                      <a:r>
                        <a:rPr lang="en" sz="1000">
                          <a:latin typeface="Nunito"/>
                          <a:ea typeface="Nunito"/>
                          <a:cs typeface="Nunito"/>
                          <a:sym typeface="Nunito"/>
                        </a:rPr>
                        <a:t>1/28</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latin typeface="Nunito"/>
                          <a:ea typeface="Nunito"/>
                          <a:cs typeface="Nunito"/>
                          <a:sym typeface="Nunito"/>
                        </a:rPr>
                        <a:t>2/7</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latin typeface="Nunito"/>
                          <a:ea typeface="Nunito"/>
                          <a:cs typeface="Nunito"/>
                          <a:sym typeface="Nunito"/>
                        </a:rPr>
                        <a:t>$45</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extLst>
                  <a:ext uri="{0D108BD9-81ED-4DB2-BD59-A6C34878D82A}">
                    <a16:rowId xmlns:a16="http://schemas.microsoft.com/office/drawing/2014/main" val="10005"/>
                  </a:ext>
                </a:extLst>
              </a:tr>
              <a:tr h="200025">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USB Cable for Headset</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Acquired</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solidFill>
                      <a:srgbClr val="D9EAD3"/>
                    </a:solidFill>
                  </a:tcPr>
                </a:tc>
                <a:tc>
                  <a:txBody>
                    <a:bodyPr/>
                    <a:lstStyle/>
                    <a:p>
                      <a:pPr marL="0" lvl="0" indent="0" algn="r" rtl="0">
                        <a:lnSpc>
                          <a:spcPct val="115000"/>
                        </a:lnSpc>
                        <a:spcBef>
                          <a:spcPts val="0"/>
                        </a:spcBef>
                        <a:spcAft>
                          <a:spcPts val="0"/>
                        </a:spcAft>
                        <a:buNone/>
                      </a:pPr>
                      <a:r>
                        <a:rPr lang="en" sz="1000">
                          <a:latin typeface="Nunito"/>
                          <a:ea typeface="Nunito"/>
                          <a:cs typeface="Nunito"/>
                          <a:sym typeface="Nunito"/>
                        </a:rPr>
                        <a:t>1/23</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latin typeface="Nunito"/>
                          <a:ea typeface="Nunito"/>
                          <a:cs typeface="Nunito"/>
                          <a:sym typeface="Nunito"/>
                        </a:rPr>
                        <a:t>2/7</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latin typeface="Nunito"/>
                          <a:ea typeface="Nunito"/>
                          <a:cs typeface="Nunito"/>
                          <a:sym typeface="Nunito"/>
                        </a:rPr>
                        <a:t>$15</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extLst>
                  <a:ext uri="{0D108BD9-81ED-4DB2-BD59-A6C34878D82A}">
                    <a16:rowId xmlns:a16="http://schemas.microsoft.com/office/drawing/2014/main" val="10006"/>
                  </a:ext>
                </a:extLst>
              </a:tr>
              <a:tr h="200025">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USB 4 Port Hubs</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Acquired</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solidFill>
                      <a:srgbClr val="D9EAD3"/>
                    </a:solidFill>
                  </a:tcPr>
                </a:tc>
                <a:tc>
                  <a:txBody>
                    <a:bodyPr/>
                    <a:lstStyle/>
                    <a:p>
                      <a:pPr marL="0" lvl="0" indent="0" algn="r" rtl="0">
                        <a:lnSpc>
                          <a:spcPct val="115000"/>
                        </a:lnSpc>
                        <a:spcBef>
                          <a:spcPts val="0"/>
                        </a:spcBef>
                        <a:spcAft>
                          <a:spcPts val="0"/>
                        </a:spcAft>
                        <a:buNone/>
                      </a:pPr>
                      <a:r>
                        <a:rPr lang="en" sz="1000">
                          <a:latin typeface="Nunito"/>
                          <a:ea typeface="Nunito"/>
                          <a:cs typeface="Nunito"/>
                          <a:sym typeface="Nunito"/>
                        </a:rPr>
                        <a:t>1/28</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latin typeface="Nunito"/>
                          <a:ea typeface="Nunito"/>
                          <a:cs typeface="Nunito"/>
                          <a:sym typeface="Nunito"/>
                        </a:rPr>
                        <a:t>2/1</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latin typeface="Nunito"/>
                          <a:ea typeface="Nunito"/>
                          <a:cs typeface="Nunito"/>
                          <a:sym typeface="Nunito"/>
                        </a:rPr>
                        <a:t>$29</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extLst>
                  <a:ext uri="{0D108BD9-81ED-4DB2-BD59-A6C34878D82A}">
                    <a16:rowId xmlns:a16="http://schemas.microsoft.com/office/drawing/2014/main" val="10007"/>
                  </a:ext>
                </a:extLst>
              </a:tr>
              <a:tr h="200025">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Transceiver Modules</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Acquired</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solidFill>
                      <a:srgbClr val="D9EAD3"/>
                    </a:solidFill>
                  </a:tcPr>
                </a:tc>
                <a:tc>
                  <a:txBody>
                    <a:bodyPr/>
                    <a:lstStyle/>
                    <a:p>
                      <a:pPr marL="0" lvl="0" indent="0" algn="r" rtl="0">
                        <a:lnSpc>
                          <a:spcPct val="115000"/>
                        </a:lnSpc>
                        <a:spcBef>
                          <a:spcPts val="0"/>
                        </a:spcBef>
                        <a:spcAft>
                          <a:spcPts val="0"/>
                        </a:spcAft>
                        <a:buNone/>
                      </a:pPr>
                      <a:r>
                        <a:rPr lang="en" sz="1000">
                          <a:latin typeface="Nunito"/>
                          <a:ea typeface="Nunito"/>
                          <a:cs typeface="Nunito"/>
                          <a:sym typeface="Nunito"/>
                        </a:rPr>
                        <a:t>10/29</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latin typeface="Nunito"/>
                          <a:ea typeface="Nunito"/>
                          <a:cs typeface="Nunito"/>
                          <a:sym typeface="Nunito"/>
                        </a:rPr>
                        <a:t>11/21</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latin typeface="Nunito"/>
                          <a:ea typeface="Nunito"/>
                          <a:cs typeface="Nunito"/>
                          <a:sym typeface="Nunito"/>
                        </a:rPr>
                        <a:t>$8</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extLst>
                  <a:ext uri="{0D108BD9-81ED-4DB2-BD59-A6C34878D82A}">
                    <a16:rowId xmlns:a16="http://schemas.microsoft.com/office/drawing/2014/main" val="10008"/>
                  </a:ext>
                </a:extLst>
              </a:tr>
              <a:tr h="200025">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Arduino #1</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Acquired</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solidFill>
                      <a:srgbClr val="D9EAD3"/>
                    </a:solidFill>
                  </a:tcPr>
                </a:tc>
                <a:tc>
                  <a:txBody>
                    <a:bodyPr/>
                    <a:lstStyle/>
                    <a:p>
                      <a:pPr marL="0" lvl="0" indent="0" algn="r" rtl="0">
                        <a:lnSpc>
                          <a:spcPct val="115000"/>
                        </a:lnSpc>
                        <a:spcBef>
                          <a:spcPts val="0"/>
                        </a:spcBef>
                        <a:spcAft>
                          <a:spcPts val="0"/>
                        </a:spcAft>
                        <a:buNone/>
                      </a:pPr>
                      <a:r>
                        <a:rPr lang="en" sz="1000">
                          <a:latin typeface="Nunito"/>
                          <a:ea typeface="Nunito"/>
                          <a:cs typeface="Nunito"/>
                          <a:sym typeface="Nunito"/>
                        </a:rPr>
                        <a:t>10/29</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latin typeface="Nunito"/>
                          <a:ea typeface="Nunito"/>
                          <a:cs typeface="Nunito"/>
                          <a:sym typeface="Nunito"/>
                        </a:rPr>
                        <a:t>11/21</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latin typeface="Nunito"/>
                          <a:ea typeface="Nunito"/>
                          <a:cs typeface="Nunito"/>
                          <a:sym typeface="Nunito"/>
                        </a:rPr>
                        <a:t>$25</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extLst>
                  <a:ext uri="{0D108BD9-81ED-4DB2-BD59-A6C34878D82A}">
                    <a16:rowId xmlns:a16="http://schemas.microsoft.com/office/drawing/2014/main" val="10009"/>
                  </a:ext>
                </a:extLst>
              </a:tr>
              <a:tr h="200025">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Arduino #2</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Acquired</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solidFill>
                      <a:srgbClr val="D9EAD3"/>
                    </a:solidFill>
                  </a:tcPr>
                </a:tc>
                <a:tc>
                  <a:txBody>
                    <a:bodyPr/>
                    <a:lstStyle/>
                    <a:p>
                      <a:pPr marL="0" lvl="0" indent="0" algn="r" rtl="0">
                        <a:lnSpc>
                          <a:spcPct val="115000"/>
                        </a:lnSpc>
                        <a:spcBef>
                          <a:spcPts val="0"/>
                        </a:spcBef>
                        <a:spcAft>
                          <a:spcPts val="0"/>
                        </a:spcAft>
                        <a:buNone/>
                      </a:pPr>
                      <a:r>
                        <a:rPr lang="en" sz="1000">
                          <a:latin typeface="Nunito"/>
                          <a:ea typeface="Nunito"/>
                          <a:cs typeface="Nunito"/>
                          <a:sym typeface="Nunito"/>
                        </a:rPr>
                        <a:t>2/3</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latin typeface="Nunito"/>
                          <a:ea typeface="Nunito"/>
                          <a:cs typeface="Nunito"/>
                          <a:sym typeface="Nunito"/>
                        </a:rPr>
                        <a:t>2/9</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latin typeface="Nunito"/>
                          <a:ea typeface="Nunito"/>
                          <a:cs typeface="Nunito"/>
                          <a:sym typeface="Nunito"/>
                        </a:rPr>
                        <a:t>$25</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extLst>
                  <a:ext uri="{0D108BD9-81ED-4DB2-BD59-A6C34878D82A}">
                    <a16:rowId xmlns:a16="http://schemas.microsoft.com/office/drawing/2014/main" val="10010"/>
                  </a:ext>
                </a:extLst>
              </a:tr>
              <a:tr h="200025">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9V Batteries + Battery Clips</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Acquired</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solidFill>
                      <a:srgbClr val="D9EAD3"/>
                    </a:solidFill>
                  </a:tcPr>
                </a:tc>
                <a:tc>
                  <a:txBody>
                    <a:bodyPr/>
                    <a:lstStyle/>
                    <a:p>
                      <a:pPr marL="0" lvl="0" indent="0" algn="r" rtl="0">
                        <a:lnSpc>
                          <a:spcPct val="115000"/>
                        </a:lnSpc>
                        <a:spcBef>
                          <a:spcPts val="0"/>
                        </a:spcBef>
                        <a:spcAft>
                          <a:spcPts val="0"/>
                        </a:spcAft>
                        <a:buNone/>
                      </a:pPr>
                      <a:r>
                        <a:rPr lang="en" sz="1000">
                          <a:latin typeface="Nunito"/>
                          <a:ea typeface="Nunito"/>
                          <a:cs typeface="Nunito"/>
                          <a:sym typeface="Nunito"/>
                        </a:rPr>
                        <a:t>2/1</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latin typeface="Nunito"/>
                          <a:ea typeface="Nunito"/>
                          <a:cs typeface="Nunito"/>
                          <a:sym typeface="Nunito"/>
                        </a:rPr>
                        <a:t>2/24</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latin typeface="Nunito"/>
                          <a:ea typeface="Nunito"/>
                          <a:cs typeface="Nunito"/>
                          <a:sym typeface="Nunito"/>
                        </a:rPr>
                        <a:t>$10</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extLst>
                  <a:ext uri="{0D108BD9-81ED-4DB2-BD59-A6C34878D82A}">
                    <a16:rowId xmlns:a16="http://schemas.microsoft.com/office/drawing/2014/main" val="10011"/>
                  </a:ext>
                </a:extLst>
              </a:tr>
              <a:tr h="200025">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PVC Pipe Parts for Shovel</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Acquired</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solidFill>
                      <a:srgbClr val="D9EAD3"/>
                    </a:solidFill>
                  </a:tcPr>
                </a:tc>
                <a:tc>
                  <a:txBody>
                    <a:bodyPr/>
                    <a:lstStyle/>
                    <a:p>
                      <a:pPr marL="0" lvl="0" indent="0" algn="r" rtl="0">
                        <a:lnSpc>
                          <a:spcPct val="115000"/>
                        </a:lnSpc>
                        <a:spcBef>
                          <a:spcPts val="0"/>
                        </a:spcBef>
                        <a:spcAft>
                          <a:spcPts val="0"/>
                        </a:spcAft>
                        <a:buNone/>
                      </a:pPr>
                      <a:r>
                        <a:rPr lang="en" sz="1000">
                          <a:latin typeface="Nunito"/>
                          <a:ea typeface="Nunito"/>
                          <a:cs typeface="Nunito"/>
                          <a:sym typeface="Nunito"/>
                        </a:rPr>
                        <a:t>1/23</a:t>
                      </a:r>
                      <a:endParaRPr sz="1000">
                        <a:latin typeface="Nunito"/>
                        <a:ea typeface="Nunito"/>
                        <a:cs typeface="Nunito"/>
                        <a:sym typeface="Nunito"/>
                      </a:endParaRPr>
                    </a:p>
                  </a:txBody>
                  <a:tcPr marL="28575" marR="28575" marT="19050" marB="19050" anchor="ctr">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latin typeface="Nunito"/>
                          <a:ea typeface="Nunito"/>
                          <a:cs typeface="Nunito"/>
                          <a:sym typeface="Nunito"/>
                        </a:rPr>
                        <a:t>1/23</a:t>
                      </a:r>
                      <a:endParaRPr sz="1000">
                        <a:latin typeface="Nunito"/>
                        <a:ea typeface="Nunito"/>
                        <a:cs typeface="Nunito"/>
                        <a:sym typeface="Nunito"/>
                      </a:endParaRPr>
                    </a:p>
                  </a:txBody>
                  <a:tcPr marL="28575" marR="28575" marT="19050" marB="19050" anchor="ctr">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rowSpan="3">
                  <a:txBody>
                    <a:bodyPr/>
                    <a:lstStyle/>
                    <a:p>
                      <a:pPr marL="0" lvl="0" indent="0" algn="r" rtl="0">
                        <a:lnSpc>
                          <a:spcPct val="115000"/>
                        </a:lnSpc>
                        <a:spcBef>
                          <a:spcPts val="0"/>
                        </a:spcBef>
                        <a:spcAft>
                          <a:spcPts val="0"/>
                        </a:spcAft>
                        <a:buNone/>
                      </a:pPr>
                      <a:r>
                        <a:rPr lang="en" sz="1000">
                          <a:latin typeface="Nunito"/>
                          <a:ea typeface="Nunito"/>
                          <a:cs typeface="Nunito"/>
                          <a:sym typeface="Nunito"/>
                        </a:rPr>
                        <a:t>$87</a:t>
                      </a:r>
                      <a:endParaRPr sz="1000">
                        <a:latin typeface="Nunito"/>
                        <a:ea typeface="Nunito"/>
                        <a:cs typeface="Nunito"/>
                        <a:sym typeface="Nunito"/>
                      </a:endParaRPr>
                    </a:p>
                  </a:txBody>
                  <a:tcPr marL="28575" marR="28575" marT="19050" marB="19050" anchor="ctr">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extLst>
                  <a:ext uri="{0D108BD9-81ED-4DB2-BD59-A6C34878D82A}">
                    <a16:rowId xmlns:a16="http://schemas.microsoft.com/office/drawing/2014/main" val="10012"/>
                  </a:ext>
                </a:extLst>
              </a:tr>
              <a:tr h="200025">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Velcro Straps</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Acquired</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solidFill>
                      <a:srgbClr val="D9EAD3"/>
                    </a:solidFill>
                  </a:tcPr>
                </a:tc>
                <a:tc>
                  <a:txBody>
                    <a:bodyPr/>
                    <a:lstStyle/>
                    <a:p>
                      <a:pPr marL="0" lvl="0" indent="0" algn="r" rtl="0">
                        <a:lnSpc>
                          <a:spcPct val="115000"/>
                        </a:lnSpc>
                        <a:spcBef>
                          <a:spcPts val="0"/>
                        </a:spcBef>
                        <a:spcAft>
                          <a:spcPts val="0"/>
                        </a:spcAft>
                        <a:buNone/>
                      </a:pPr>
                      <a:r>
                        <a:rPr lang="en" sz="1000">
                          <a:latin typeface="Nunito"/>
                          <a:ea typeface="Nunito"/>
                          <a:cs typeface="Nunito"/>
                          <a:sym typeface="Nunito"/>
                        </a:rPr>
                        <a:t>1/23</a:t>
                      </a:r>
                      <a:endParaRPr sz="1000">
                        <a:latin typeface="Nunito"/>
                        <a:ea typeface="Nunito"/>
                        <a:cs typeface="Nunito"/>
                        <a:sym typeface="Nunito"/>
                      </a:endParaRPr>
                    </a:p>
                  </a:txBody>
                  <a:tcPr marL="28575" marR="28575" marT="19050" marB="19050" anchor="ctr">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latin typeface="Nunito"/>
                          <a:ea typeface="Nunito"/>
                          <a:cs typeface="Nunito"/>
                          <a:sym typeface="Nunito"/>
                        </a:rPr>
                        <a:t>1/23</a:t>
                      </a:r>
                      <a:endParaRPr sz="1000">
                        <a:latin typeface="Nunito"/>
                        <a:ea typeface="Nunito"/>
                        <a:cs typeface="Nunito"/>
                        <a:sym typeface="Nunito"/>
                      </a:endParaRPr>
                    </a:p>
                  </a:txBody>
                  <a:tcPr marL="28575" marR="28575" marT="19050" marB="19050" anchor="ctr">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13"/>
                  </a:ext>
                </a:extLst>
              </a:tr>
              <a:tr h="200025">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Wood Planks for Bench</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Acquired</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solidFill>
                      <a:srgbClr val="D9EAD3"/>
                    </a:solidFill>
                  </a:tcPr>
                </a:tc>
                <a:tc>
                  <a:txBody>
                    <a:bodyPr/>
                    <a:lstStyle/>
                    <a:p>
                      <a:pPr marL="0" lvl="0" indent="0" algn="r" rtl="0">
                        <a:lnSpc>
                          <a:spcPct val="115000"/>
                        </a:lnSpc>
                        <a:spcBef>
                          <a:spcPts val="0"/>
                        </a:spcBef>
                        <a:spcAft>
                          <a:spcPts val="0"/>
                        </a:spcAft>
                        <a:buNone/>
                      </a:pPr>
                      <a:r>
                        <a:rPr lang="en" sz="1000">
                          <a:latin typeface="Nunito"/>
                          <a:ea typeface="Nunito"/>
                          <a:cs typeface="Nunito"/>
                          <a:sym typeface="Nunito"/>
                        </a:rPr>
                        <a:t>1/23</a:t>
                      </a:r>
                      <a:endParaRPr sz="1000">
                        <a:latin typeface="Nunito"/>
                        <a:ea typeface="Nunito"/>
                        <a:cs typeface="Nunito"/>
                        <a:sym typeface="Nunito"/>
                      </a:endParaRPr>
                    </a:p>
                  </a:txBody>
                  <a:tcPr marL="28575" marR="28575" marT="19050" marB="19050" anchor="ctr">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latin typeface="Nunito"/>
                          <a:ea typeface="Nunito"/>
                          <a:cs typeface="Nunito"/>
                          <a:sym typeface="Nunito"/>
                        </a:rPr>
                        <a:t>1/23</a:t>
                      </a:r>
                      <a:endParaRPr sz="1000">
                        <a:latin typeface="Nunito"/>
                        <a:ea typeface="Nunito"/>
                        <a:cs typeface="Nunito"/>
                        <a:sym typeface="Nunito"/>
                      </a:endParaRPr>
                    </a:p>
                  </a:txBody>
                  <a:tcPr marL="28575" marR="28575" marT="19050" marB="19050" anchor="ctr">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14"/>
                  </a:ext>
                </a:extLst>
              </a:tr>
              <a:tr h="200025">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Sample Container</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Acquired</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solidFill>
                      <a:srgbClr val="D9EAD3"/>
                    </a:solidFill>
                  </a:tcPr>
                </a:tc>
                <a:tc>
                  <a:txBody>
                    <a:bodyPr/>
                    <a:lstStyle/>
                    <a:p>
                      <a:pPr marL="0" lvl="0" indent="0" algn="r" rtl="0">
                        <a:lnSpc>
                          <a:spcPct val="115000"/>
                        </a:lnSpc>
                        <a:spcBef>
                          <a:spcPts val="0"/>
                        </a:spcBef>
                        <a:spcAft>
                          <a:spcPts val="0"/>
                        </a:spcAft>
                        <a:buNone/>
                      </a:pPr>
                      <a:r>
                        <a:rPr lang="en" sz="1000">
                          <a:latin typeface="Nunito"/>
                          <a:ea typeface="Nunito"/>
                          <a:cs typeface="Nunito"/>
                          <a:sym typeface="Nunito"/>
                        </a:rPr>
                        <a:t>2/13</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latin typeface="Nunito"/>
                          <a:ea typeface="Nunito"/>
                          <a:cs typeface="Nunito"/>
                          <a:sym typeface="Nunito"/>
                        </a:rPr>
                        <a:t>2/13</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latin typeface="Nunito"/>
                          <a:ea typeface="Nunito"/>
                          <a:cs typeface="Nunito"/>
                          <a:sym typeface="Nunito"/>
                        </a:rPr>
                        <a:t>$10</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extLst>
                  <a:ext uri="{0D108BD9-81ED-4DB2-BD59-A6C34878D82A}">
                    <a16:rowId xmlns:a16="http://schemas.microsoft.com/office/drawing/2014/main" val="10015"/>
                  </a:ext>
                </a:extLst>
              </a:tr>
              <a:tr h="200025">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Arm Braces</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Shipping</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solidFill>
                      <a:srgbClr val="FFF2CC"/>
                    </a:solidFill>
                  </a:tcPr>
                </a:tc>
                <a:tc>
                  <a:txBody>
                    <a:bodyPr/>
                    <a:lstStyle/>
                    <a:p>
                      <a:pPr marL="0" lvl="0" indent="0" algn="r" rtl="0">
                        <a:lnSpc>
                          <a:spcPct val="115000"/>
                        </a:lnSpc>
                        <a:spcBef>
                          <a:spcPts val="0"/>
                        </a:spcBef>
                        <a:spcAft>
                          <a:spcPts val="0"/>
                        </a:spcAft>
                        <a:buNone/>
                      </a:pPr>
                      <a:r>
                        <a:rPr lang="en" sz="1000">
                          <a:latin typeface="Nunito"/>
                          <a:ea typeface="Nunito"/>
                          <a:cs typeface="Nunito"/>
                          <a:sym typeface="Nunito"/>
                        </a:rPr>
                        <a:t>2/5</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latin typeface="Nunito"/>
                          <a:ea typeface="Nunito"/>
                          <a:cs typeface="Nunito"/>
                          <a:sym typeface="Nunito"/>
                        </a:rPr>
                        <a:t>--</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latin typeface="Nunito"/>
                          <a:ea typeface="Nunito"/>
                          <a:cs typeface="Nunito"/>
                          <a:sym typeface="Nunito"/>
                        </a:rPr>
                        <a:t>$120</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extLst>
                  <a:ext uri="{0D108BD9-81ED-4DB2-BD59-A6C34878D82A}">
                    <a16:rowId xmlns:a16="http://schemas.microsoft.com/office/drawing/2014/main" val="10016"/>
                  </a:ext>
                </a:extLst>
              </a:tr>
              <a:tr h="200025">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Sanitation Equipment</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Not Yet Ordered</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solidFill>
                      <a:srgbClr val="F4CCCC"/>
                    </a:solidFill>
                  </a:tcPr>
                </a:tc>
                <a:tc>
                  <a:txBody>
                    <a:bodyPr/>
                    <a:lstStyle/>
                    <a:p>
                      <a:pPr marL="0" lvl="0" indent="0" algn="r" rtl="0">
                        <a:spcBef>
                          <a:spcPts val="0"/>
                        </a:spcBef>
                        <a:spcAft>
                          <a:spcPts val="0"/>
                        </a:spcAft>
                        <a:buNone/>
                      </a:pPr>
                      <a:r>
                        <a:rPr lang="en" sz="1000">
                          <a:latin typeface="Nunito"/>
                          <a:ea typeface="Nunito"/>
                          <a:cs typeface="Nunito"/>
                          <a:sym typeface="Nunito"/>
                        </a:rPr>
                        <a:t>--</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latin typeface="Nunito"/>
                          <a:ea typeface="Nunito"/>
                          <a:cs typeface="Nunito"/>
                          <a:sym typeface="Nunito"/>
                        </a:rPr>
                        <a:t>--</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a:txBody>
                    <a:bodyPr/>
                    <a:lstStyle/>
                    <a:p>
                      <a:pPr marL="0" lvl="0" indent="0" algn="r" rtl="0">
                        <a:spcBef>
                          <a:spcPts val="0"/>
                        </a:spcBef>
                        <a:spcAft>
                          <a:spcPts val="0"/>
                        </a:spcAft>
                        <a:buNone/>
                      </a:pPr>
                      <a:r>
                        <a:rPr lang="en" sz="1000">
                          <a:latin typeface="Nunito"/>
                          <a:ea typeface="Nunito"/>
                          <a:cs typeface="Nunito"/>
                          <a:sym typeface="Nunito"/>
                        </a:rPr>
                        <a:t>$30</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extLst>
                  <a:ext uri="{0D108BD9-81ED-4DB2-BD59-A6C34878D82A}">
                    <a16:rowId xmlns:a16="http://schemas.microsoft.com/office/drawing/2014/main" val="10017"/>
                  </a:ext>
                </a:extLst>
              </a:tr>
              <a:tr h="200025">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Virtual Assets</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Not Yet Ordered</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solidFill>
                      <a:srgbClr val="F4CCCC"/>
                    </a:solidFill>
                  </a:tcPr>
                </a:tc>
                <a:tc>
                  <a:txBody>
                    <a:bodyPr/>
                    <a:lstStyle/>
                    <a:p>
                      <a:pPr marL="0" lvl="0" indent="0" algn="r" rtl="0">
                        <a:spcBef>
                          <a:spcPts val="0"/>
                        </a:spcBef>
                        <a:spcAft>
                          <a:spcPts val="0"/>
                        </a:spcAft>
                        <a:buNone/>
                      </a:pPr>
                      <a:r>
                        <a:rPr lang="en" sz="1000">
                          <a:latin typeface="Nunito"/>
                          <a:ea typeface="Nunito"/>
                          <a:cs typeface="Nunito"/>
                          <a:sym typeface="Nunito"/>
                        </a:rPr>
                        <a:t>--</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latin typeface="Nunito"/>
                          <a:ea typeface="Nunito"/>
                          <a:cs typeface="Nunito"/>
                          <a:sym typeface="Nunito"/>
                        </a:rPr>
                        <a:t>--</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9525" cap="flat" cmpd="sng">
                      <a:solidFill>
                        <a:srgbClr val="595959"/>
                      </a:solidFill>
                      <a:prstDash val="solid"/>
                      <a:round/>
                      <a:headEnd type="none" w="sm" len="sm"/>
                      <a:tailEnd type="none" w="sm" len="sm"/>
                    </a:lnB>
                  </a:tcPr>
                </a:tc>
                <a:tc>
                  <a:txBody>
                    <a:bodyPr/>
                    <a:lstStyle/>
                    <a:p>
                      <a:pPr marL="0" lvl="0" indent="0" algn="r" rtl="0">
                        <a:spcBef>
                          <a:spcPts val="0"/>
                        </a:spcBef>
                        <a:spcAft>
                          <a:spcPts val="0"/>
                        </a:spcAft>
                        <a:buNone/>
                      </a:pPr>
                      <a:r>
                        <a:rPr lang="en" sz="1000">
                          <a:latin typeface="Nunito"/>
                          <a:ea typeface="Nunito"/>
                          <a:cs typeface="Nunito"/>
                          <a:sym typeface="Nunito"/>
                        </a:rPr>
                        <a:t>$25</a:t>
                      </a: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9525" cap="flat" cmpd="sng">
                      <a:solidFill>
                        <a:srgbClr val="595959"/>
                      </a:solidFill>
                      <a:prstDash val="solid"/>
                      <a:round/>
                      <a:headEnd type="none" w="sm" len="sm"/>
                      <a:tailEnd type="none" w="sm" len="sm"/>
                    </a:lnB>
                  </a:tcPr>
                </a:tc>
                <a:extLst>
                  <a:ext uri="{0D108BD9-81ED-4DB2-BD59-A6C34878D82A}">
                    <a16:rowId xmlns:a16="http://schemas.microsoft.com/office/drawing/2014/main" val="10018"/>
                  </a:ext>
                </a:extLst>
              </a:tr>
              <a:tr h="200025">
                <a:tc>
                  <a:txBody>
                    <a:bodyPr/>
                    <a:lstStyle/>
                    <a:p>
                      <a:pPr marL="0" lvl="0" indent="0" algn="l" rtl="0">
                        <a:lnSpc>
                          <a:spcPct val="115000"/>
                        </a:lnSpc>
                        <a:spcBef>
                          <a:spcPts val="0"/>
                        </a:spcBef>
                        <a:spcAft>
                          <a:spcPts val="0"/>
                        </a:spcAft>
                        <a:buNone/>
                      </a:pP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95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b="1">
                          <a:latin typeface="Nunito"/>
                          <a:ea typeface="Nunito"/>
                          <a:cs typeface="Nunito"/>
                          <a:sym typeface="Nunito"/>
                        </a:rPr>
                        <a:t>Total:</a:t>
                      </a:r>
                      <a:endParaRPr b="1">
                        <a:latin typeface="Nunito"/>
                        <a:ea typeface="Nunito"/>
                        <a:cs typeface="Nunito"/>
                        <a:sym typeface="Nunito"/>
                      </a:endParaRPr>
                    </a:p>
                  </a:txBody>
                  <a:tcPr marL="28575" marR="28575" marT="19050" marB="19050" anchor="b">
                    <a:lnL w="9525" cap="flat" cmpd="sng">
                      <a:solidFill>
                        <a:srgbClr val="595959"/>
                      </a:solidFill>
                      <a:prstDash val="solid"/>
                      <a:round/>
                      <a:headEnd type="none" w="sm" len="sm"/>
                      <a:tailEnd type="none" w="sm" len="sm"/>
                    </a:lnL>
                    <a:lnR w="9525" cap="flat" cmpd="sng">
                      <a:solidFill>
                        <a:srgbClr val="595959"/>
                      </a:solidFill>
                      <a:prstDash val="solid"/>
                      <a:round/>
                      <a:headEnd type="none" w="sm" len="sm"/>
                      <a:tailEnd type="none" w="sm" len="sm"/>
                    </a:lnR>
                    <a:lnT w="9525" cap="flat" cmpd="sng">
                      <a:solidFill>
                        <a:srgbClr val="595959"/>
                      </a:solidFill>
                      <a:prstDash val="solid"/>
                      <a:round/>
                      <a:headEnd type="none" w="sm" len="sm"/>
                      <a:tailEnd type="none" w="sm" len="sm"/>
                    </a:lnT>
                    <a:lnB w="9525" cap="flat" cmpd="sng">
                      <a:solidFill>
                        <a:srgbClr val="595959"/>
                      </a:solidFill>
                      <a:prstDash val="solid"/>
                      <a:round/>
                      <a:headEnd type="none" w="sm" len="sm"/>
                      <a:tailEnd type="none" w="sm" len="sm"/>
                    </a:lnB>
                  </a:tcPr>
                </a:tc>
                <a:tc>
                  <a:txBody>
                    <a:bodyPr/>
                    <a:lstStyle/>
                    <a:p>
                      <a:pPr marL="0" lvl="0" indent="0" algn="r" rtl="0">
                        <a:spcBef>
                          <a:spcPts val="0"/>
                        </a:spcBef>
                        <a:spcAft>
                          <a:spcPts val="0"/>
                        </a:spcAft>
                        <a:buNone/>
                      </a:pPr>
                      <a:r>
                        <a:rPr lang="en">
                          <a:latin typeface="Nunito"/>
                          <a:ea typeface="Nunito"/>
                          <a:cs typeface="Nunito"/>
                          <a:sym typeface="Nunito"/>
                        </a:rPr>
                        <a:t>$4900</a:t>
                      </a:r>
                      <a:endParaRPr>
                        <a:latin typeface="Nunito"/>
                        <a:ea typeface="Nunito"/>
                        <a:cs typeface="Nunito"/>
                        <a:sym typeface="Nunito"/>
                      </a:endParaRPr>
                    </a:p>
                  </a:txBody>
                  <a:tcPr marL="28575" marR="28575" marT="19050" marB="19050" anchor="b">
                    <a:lnL w="9525" cap="flat" cmpd="sng">
                      <a:solidFill>
                        <a:srgbClr val="595959"/>
                      </a:solidFill>
                      <a:prstDash val="solid"/>
                      <a:round/>
                      <a:headEnd type="none" w="sm" len="sm"/>
                      <a:tailEnd type="none" w="sm" len="sm"/>
                    </a:lnL>
                    <a:lnR w="9525" cap="flat" cmpd="sng">
                      <a:solidFill>
                        <a:srgbClr val="595959"/>
                      </a:solidFill>
                      <a:prstDash val="solid"/>
                      <a:round/>
                      <a:headEnd type="none" w="sm" len="sm"/>
                      <a:tailEnd type="none" w="sm" len="sm"/>
                    </a:lnR>
                    <a:lnT w="9525" cap="flat" cmpd="sng">
                      <a:solidFill>
                        <a:srgbClr val="595959"/>
                      </a:solidFill>
                      <a:prstDash val="solid"/>
                      <a:round/>
                      <a:headEnd type="none" w="sm" len="sm"/>
                      <a:tailEnd type="none" w="sm" len="sm"/>
                    </a:lnT>
                    <a:lnB w="9525" cap="flat" cmpd="sng">
                      <a:solidFill>
                        <a:srgbClr val="595959"/>
                      </a:solidFill>
                      <a:prstDash val="solid"/>
                      <a:round/>
                      <a:headEnd type="none" w="sm" len="sm"/>
                      <a:tailEnd type="none" w="sm" len="sm"/>
                    </a:lnB>
                  </a:tcPr>
                </a:tc>
                <a:extLst>
                  <a:ext uri="{0D108BD9-81ED-4DB2-BD59-A6C34878D82A}">
                    <a16:rowId xmlns:a16="http://schemas.microsoft.com/office/drawing/2014/main" val="10019"/>
                  </a:ext>
                </a:extLst>
              </a:tr>
              <a:tr h="200025">
                <a:tc>
                  <a:txBody>
                    <a:bodyPr/>
                    <a:lstStyle/>
                    <a:p>
                      <a:pPr marL="0" lvl="0" indent="0" algn="l" rtl="0">
                        <a:lnSpc>
                          <a:spcPct val="115000"/>
                        </a:lnSpc>
                        <a:spcBef>
                          <a:spcPts val="0"/>
                        </a:spcBef>
                        <a:spcAft>
                          <a:spcPts val="0"/>
                        </a:spcAft>
                        <a:buNone/>
                      </a:pP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95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b="1">
                          <a:latin typeface="Nunito"/>
                          <a:ea typeface="Nunito"/>
                          <a:cs typeface="Nunito"/>
                          <a:sym typeface="Nunito"/>
                        </a:rPr>
                        <a:t>Remaining:</a:t>
                      </a:r>
                      <a:endParaRPr b="1">
                        <a:latin typeface="Nunito"/>
                        <a:ea typeface="Nunito"/>
                        <a:cs typeface="Nunito"/>
                        <a:sym typeface="Nunito"/>
                      </a:endParaRPr>
                    </a:p>
                  </a:txBody>
                  <a:tcPr marL="28575" marR="28575" marT="19050" marB="19050" anchor="b">
                    <a:lnL w="9525" cap="flat" cmpd="sng">
                      <a:solidFill>
                        <a:srgbClr val="595959"/>
                      </a:solidFill>
                      <a:prstDash val="solid"/>
                      <a:round/>
                      <a:headEnd type="none" w="sm" len="sm"/>
                      <a:tailEnd type="none" w="sm" len="sm"/>
                    </a:lnL>
                    <a:lnR w="9525" cap="flat" cmpd="sng">
                      <a:solidFill>
                        <a:srgbClr val="595959"/>
                      </a:solidFill>
                      <a:prstDash val="solid"/>
                      <a:round/>
                      <a:headEnd type="none" w="sm" len="sm"/>
                      <a:tailEnd type="none" w="sm" len="sm"/>
                    </a:lnR>
                    <a:lnT w="9525" cap="flat" cmpd="sng">
                      <a:solidFill>
                        <a:srgbClr val="595959"/>
                      </a:solidFill>
                      <a:prstDash val="solid"/>
                      <a:round/>
                      <a:headEnd type="none" w="sm" len="sm"/>
                      <a:tailEnd type="none" w="sm" len="sm"/>
                    </a:lnT>
                    <a:lnB w="9525" cap="flat" cmpd="sng">
                      <a:solidFill>
                        <a:srgbClr val="595959"/>
                      </a:solidFill>
                      <a:prstDash val="solid"/>
                      <a:round/>
                      <a:headEnd type="none" w="sm" len="sm"/>
                      <a:tailEnd type="none" w="sm" len="sm"/>
                    </a:lnB>
                  </a:tcPr>
                </a:tc>
                <a:tc>
                  <a:txBody>
                    <a:bodyPr/>
                    <a:lstStyle/>
                    <a:p>
                      <a:pPr marL="0" lvl="0" indent="0" algn="r" rtl="0">
                        <a:spcBef>
                          <a:spcPts val="0"/>
                        </a:spcBef>
                        <a:spcAft>
                          <a:spcPts val="0"/>
                        </a:spcAft>
                        <a:buNone/>
                      </a:pPr>
                      <a:r>
                        <a:rPr lang="en" b="1">
                          <a:solidFill>
                            <a:srgbClr val="D9361A"/>
                          </a:solidFill>
                          <a:latin typeface="Nunito"/>
                          <a:ea typeface="Nunito"/>
                          <a:cs typeface="Nunito"/>
                          <a:sym typeface="Nunito"/>
                        </a:rPr>
                        <a:t>$872</a:t>
                      </a:r>
                      <a:endParaRPr b="1">
                        <a:solidFill>
                          <a:srgbClr val="D9361A"/>
                        </a:solidFill>
                        <a:latin typeface="Nunito"/>
                        <a:ea typeface="Nunito"/>
                        <a:cs typeface="Nunito"/>
                        <a:sym typeface="Nunito"/>
                      </a:endParaRPr>
                    </a:p>
                  </a:txBody>
                  <a:tcPr marL="28575" marR="28575" marT="19050" marB="19050" anchor="b">
                    <a:lnL w="9525" cap="flat" cmpd="sng">
                      <a:solidFill>
                        <a:srgbClr val="595959"/>
                      </a:solidFill>
                      <a:prstDash val="solid"/>
                      <a:round/>
                      <a:headEnd type="none" w="sm" len="sm"/>
                      <a:tailEnd type="none" w="sm" len="sm"/>
                    </a:lnL>
                    <a:lnR w="9525" cap="flat" cmpd="sng">
                      <a:solidFill>
                        <a:srgbClr val="595959"/>
                      </a:solidFill>
                      <a:prstDash val="solid"/>
                      <a:round/>
                      <a:headEnd type="none" w="sm" len="sm"/>
                      <a:tailEnd type="none" w="sm" len="sm"/>
                    </a:lnR>
                    <a:lnT w="9525" cap="flat" cmpd="sng">
                      <a:solidFill>
                        <a:srgbClr val="595959"/>
                      </a:solidFill>
                      <a:prstDash val="solid"/>
                      <a:round/>
                      <a:headEnd type="none" w="sm" len="sm"/>
                      <a:tailEnd type="none" w="sm" len="sm"/>
                    </a:lnT>
                    <a:lnB w="9525" cap="flat" cmpd="sng">
                      <a:solidFill>
                        <a:srgbClr val="595959"/>
                      </a:solidFill>
                      <a:prstDash val="solid"/>
                      <a:round/>
                      <a:headEnd type="none" w="sm" len="sm"/>
                      <a:tailEnd type="none" w="sm" len="sm"/>
                    </a:lnB>
                  </a:tcPr>
                </a:tc>
                <a:extLst>
                  <a:ext uri="{0D108BD9-81ED-4DB2-BD59-A6C34878D82A}">
                    <a16:rowId xmlns:a16="http://schemas.microsoft.com/office/drawing/2014/main" val="10020"/>
                  </a:ext>
                </a:extLst>
              </a:tr>
            </a:tbl>
          </a:graphicData>
        </a:graphic>
      </p:graphicFrame>
      <p:sp>
        <p:nvSpPr>
          <p:cNvPr id="1276" name="Google Shape;1276;p97"/>
          <p:cNvSpPr/>
          <p:nvPr/>
        </p:nvSpPr>
        <p:spPr>
          <a:xfrm>
            <a:off x="1598950" y="311150"/>
            <a:ext cx="1056000" cy="880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Nunito"/>
                <a:ea typeface="Nunito"/>
                <a:cs typeface="Nunito"/>
                <a:sym typeface="Nunito"/>
              </a:rPr>
              <a:t>Essential VR Hardware</a:t>
            </a:r>
            <a:endParaRPr sz="1200">
              <a:latin typeface="Nunito"/>
              <a:ea typeface="Nunito"/>
              <a:cs typeface="Nunito"/>
              <a:sym typeface="Nunito"/>
            </a:endParaRPr>
          </a:p>
        </p:txBody>
      </p:sp>
      <p:sp>
        <p:nvSpPr>
          <p:cNvPr id="1277" name="Google Shape;1277;p97"/>
          <p:cNvSpPr/>
          <p:nvPr/>
        </p:nvSpPr>
        <p:spPr>
          <a:xfrm>
            <a:off x="1598950" y="1191350"/>
            <a:ext cx="1056000" cy="628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Nunito"/>
                <a:ea typeface="Nunito"/>
                <a:cs typeface="Nunito"/>
                <a:sym typeface="Nunito"/>
              </a:rPr>
              <a:t>VR Accessories</a:t>
            </a:r>
            <a:endParaRPr sz="1200">
              <a:latin typeface="Nunito"/>
              <a:ea typeface="Nunito"/>
              <a:cs typeface="Nunito"/>
              <a:sym typeface="Nunito"/>
            </a:endParaRPr>
          </a:p>
        </p:txBody>
      </p:sp>
      <p:sp>
        <p:nvSpPr>
          <p:cNvPr id="1278" name="Google Shape;1278;p97"/>
          <p:cNvSpPr/>
          <p:nvPr/>
        </p:nvSpPr>
        <p:spPr>
          <a:xfrm>
            <a:off x="1598950" y="1819850"/>
            <a:ext cx="1056000" cy="838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Nunito"/>
                <a:ea typeface="Nunito"/>
                <a:cs typeface="Nunito"/>
                <a:sym typeface="Nunito"/>
              </a:rPr>
              <a:t>Electronics</a:t>
            </a:r>
            <a:endParaRPr sz="1200">
              <a:latin typeface="Nunito"/>
              <a:ea typeface="Nunito"/>
              <a:cs typeface="Nunito"/>
              <a:sym typeface="Nunito"/>
            </a:endParaRPr>
          </a:p>
        </p:txBody>
      </p:sp>
      <p:sp>
        <p:nvSpPr>
          <p:cNvPr id="1279" name="Google Shape;1279;p97"/>
          <p:cNvSpPr/>
          <p:nvPr/>
        </p:nvSpPr>
        <p:spPr>
          <a:xfrm>
            <a:off x="1598950" y="2658050"/>
            <a:ext cx="1056000" cy="838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Nunito"/>
                <a:ea typeface="Nunito"/>
                <a:cs typeface="Nunito"/>
                <a:sym typeface="Nunito"/>
              </a:rPr>
              <a:t>Equipment</a:t>
            </a:r>
            <a:endParaRPr sz="1200">
              <a:latin typeface="Nunito"/>
              <a:ea typeface="Nunito"/>
              <a:cs typeface="Nunito"/>
              <a:sym typeface="Nunito"/>
            </a:endParaRPr>
          </a:p>
        </p:txBody>
      </p:sp>
      <p:sp>
        <p:nvSpPr>
          <p:cNvPr id="1280" name="Google Shape;1280;p97"/>
          <p:cNvSpPr/>
          <p:nvPr/>
        </p:nvSpPr>
        <p:spPr>
          <a:xfrm>
            <a:off x="1598950" y="3496300"/>
            <a:ext cx="1056000" cy="628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Nunito"/>
                <a:ea typeface="Nunito"/>
                <a:cs typeface="Nunito"/>
                <a:sym typeface="Nunito"/>
              </a:rPr>
              <a:t>Other Expenses</a:t>
            </a:r>
            <a:endParaRPr sz="1200">
              <a:latin typeface="Nunito"/>
              <a:ea typeface="Nunito"/>
              <a:cs typeface="Nunito"/>
              <a:sym typeface="Nunito"/>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285" name="Google Shape;1285;p98"/>
          <p:cNvSpPr txBox="1">
            <a:spLocks noGrp="1"/>
          </p:cNvSpPr>
          <p:nvPr>
            <p:ph type="title"/>
          </p:nvPr>
        </p:nvSpPr>
        <p:spPr>
          <a:xfrm>
            <a:off x="311700" y="445025"/>
            <a:ext cx="1514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Budget</a:t>
            </a:r>
            <a:endParaRPr/>
          </a:p>
        </p:txBody>
      </p:sp>
      <p:sp>
        <p:nvSpPr>
          <p:cNvPr id="1286" name="Google Shape;1286;p9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57</a:t>
            </a:fld>
            <a:endParaRPr/>
          </a:p>
        </p:txBody>
      </p:sp>
      <p:pic>
        <p:nvPicPr>
          <p:cNvPr id="1287" name="Google Shape;1287;p9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1288" name="Google Shape;1288;p9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pic>
        <p:nvPicPr>
          <p:cNvPr id="1289" name="Google Shape;1289;p98">
            <a:hlinkClick r:id="rId5" action="ppaction://hlinksldjump"/>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sp>
        <p:nvSpPr>
          <p:cNvPr id="1290" name="Google Shape;1290;p98"/>
          <p:cNvSpPr txBox="1"/>
          <p:nvPr/>
        </p:nvSpPr>
        <p:spPr>
          <a:xfrm>
            <a:off x="451100" y="1017725"/>
            <a:ext cx="3612185" cy="12464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a:latin typeface="Nunito"/>
                <a:ea typeface="Nunito"/>
                <a:cs typeface="Nunito"/>
                <a:sym typeface="Nunito"/>
              </a:rPr>
              <a:t>Procurement Summary:</a:t>
            </a:r>
          </a:p>
          <a:p>
            <a:pPr marL="457200" lvl="0" indent="-311150" algn="l" rtl="0">
              <a:spcBef>
                <a:spcPts val="0"/>
              </a:spcBef>
              <a:spcAft>
                <a:spcPts val="0"/>
              </a:spcAft>
              <a:buSzPts val="1300"/>
              <a:buFont typeface="Nunito"/>
              <a:buChar char="●"/>
            </a:pPr>
            <a:r>
              <a:rPr lang="en-US" sz="1300">
                <a:latin typeface="Nunito"/>
                <a:ea typeface="Nunito"/>
                <a:cs typeface="Nunito"/>
                <a:sym typeface="Nunito"/>
              </a:rPr>
              <a:t>Nearly all project components acquired or in transit</a:t>
            </a:r>
          </a:p>
          <a:p>
            <a:pPr marL="457200" lvl="0" indent="-311150" algn="l" rtl="0">
              <a:spcBef>
                <a:spcPts val="0"/>
              </a:spcBef>
              <a:spcAft>
                <a:spcPts val="0"/>
              </a:spcAft>
              <a:buSzPts val="1300"/>
              <a:buFont typeface="Nunito"/>
              <a:buChar char="●"/>
            </a:pPr>
            <a:r>
              <a:rPr lang="en-US" sz="1300">
                <a:latin typeface="Nunito"/>
                <a:ea typeface="Nunito"/>
                <a:cs typeface="Nunito"/>
                <a:sym typeface="Nunito"/>
              </a:rPr>
              <a:t>Final major components will be virtual assets and sanitation equipment</a:t>
            </a:r>
            <a:endParaRPr lang="en-US" sz="1300" dirty="0">
              <a:latin typeface="Nunito"/>
              <a:ea typeface="Nunito"/>
              <a:cs typeface="Nunito"/>
              <a:sym typeface="Nunito"/>
            </a:endParaRPr>
          </a:p>
        </p:txBody>
      </p:sp>
      <p:sp>
        <p:nvSpPr>
          <p:cNvPr id="1291" name="Google Shape;1291;p98" descr="Timeline background shape"/>
          <p:cNvSpPr/>
          <p:nvPr/>
        </p:nvSpPr>
        <p:spPr>
          <a:xfrm>
            <a:off x="3468851" y="4868575"/>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VI: Budget</a:t>
            </a:r>
            <a:endParaRPr sz="900" i="0" u="none" strike="noStrike" cap="none">
              <a:solidFill>
                <a:schemeClr val="lt1"/>
              </a:solidFill>
              <a:latin typeface="Nunito"/>
              <a:ea typeface="Nunito"/>
              <a:cs typeface="Nunito"/>
              <a:sym typeface="Nunito"/>
            </a:endParaRPr>
          </a:p>
        </p:txBody>
      </p:sp>
      <p:sp>
        <p:nvSpPr>
          <p:cNvPr id="1292" name="Google Shape;1292;p98" descr="Timeline background shape"/>
          <p:cNvSpPr/>
          <p:nvPr/>
        </p:nvSpPr>
        <p:spPr>
          <a:xfrm>
            <a:off x="2206275" y="4868575"/>
            <a:ext cx="14655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V: Test Readiness</a:t>
            </a:r>
            <a:endParaRPr sz="900" i="0" u="none" strike="noStrike" cap="none">
              <a:solidFill>
                <a:schemeClr val="lt1"/>
              </a:solidFill>
              <a:latin typeface="Nunito"/>
              <a:ea typeface="Nunito"/>
              <a:cs typeface="Nunito"/>
              <a:sym typeface="Nunito"/>
            </a:endParaRPr>
          </a:p>
        </p:txBody>
      </p:sp>
      <p:sp>
        <p:nvSpPr>
          <p:cNvPr id="1293" name="Google Shape;1293;p98" descr="Timeline background shape"/>
          <p:cNvSpPr/>
          <p:nvPr/>
        </p:nvSpPr>
        <p:spPr>
          <a:xfrm>
            <a:off x="1024139" y="4868575"/>
            <a:ext cx="13323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IV: Schedule</a:t>
            </a:r>
            <a:endParaRPr sz="900" i="0" u="none" strike="noStrike" cap="none">
              <a:solidFill>
                <a:schemeClr val="lt1"/>
              </a:solidFill>
              <a:latin typeface="Nunito"/>
              <a:ea typeface="Nunito"/>
              <a:cs typeface="Nunito"/>
              <a:sym typeface="Nunito"/>
            </a:endParaRPr>
          </a:p>
        </p:txBody>
      </p:sp>
      <p:sp>
        <p:nvSpPr>
          <p:cNvPr id="1294" name="Google Shape;1294;p98" descr="Timeline background shape"/>
          <p:cNvSpPr/>
          <p:nvPr/>
        </p:nvSpPr>
        <p:spPr>
          <a:xfrm>
            <a:off x="0" y="4868563"/>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 Overview</a:t>
            </a:r>
            <a:endParaRPr sz="900" i="0" u="none" strike="noStrike" cap="none">
              <a:solidFill>
                <a:schemeClr val="lt1"/>
              </a:solidFill>
              <a:latin typeface="Nunito"/>
              <a:ea typeface="Nunito"/>
              <a:cs typeface="Nunito"/>
              <a:sym typeface="Nunito"/>
            </a:endParaRPr>
          </a:p>
        </p:txBody>
      </p:sp>
      <p:graphicFrame>
        <p:nvGraphicFramePr>
          <p:cNvPr id="1295" name="Google Shape;1295;p98"/>
          <p:cNvGraphicFramePr/>
          <p:nvPr>
            <p:extLst>
              <p:ext uri="{D42A27DB-BD31-4B8C-83A1-F6EECF244321}">
                <p14:modId xmlns:p14="http://schemas.microsoft.com/office/powerpoint/2010/main" val="680796417"/>
              </p:ext>
            </p:extLst>
          </p:nvPr>
        </p:nvGraphicFramePr>
        <p:xfrm>
          <a:off x="1541114" y="2338501"/>
          <a:ext cx="5650225" cy="1787274"/>
        </p:xfrm>
        <a:graphic>
          <a:graphicData uri="http://schemas.openxmlformats.org/drawingml/2006/table">
            <a:tbl>
              <a:tblPr>
                <a:noFill/>
                <a:tableStyleId>{729BDF9F-D1CB-4749-BC5B-06938FECBF3C}</a:tableStyleId>
              </a:tblPr>
              <a:tblGrid>
                <a:gridCol w="2240125">
                  <a:extLst>
                    <a:ext uri="{9D8B030D-6E8A-4147-A177-3AD203B41FA5}">
                      <a16:colId xmlns:a16="http://schemas.microsoft.com/office/drawing/2014/main" val="20000"/>
                    </a:ext>
                  </a:extLst>
                </a:gridCol>
                <a:gridCol w="1136700">
                  <a:extLst>
                    <a:ext uri="{9D8B030D-6E8A-4147-A177-3AD203B41FA5}">
                      <a16:colId xmlns:a16="http://schemas.microsoft.com/office/drawing/2014/main" val="20001"/>
                    </a:ext>
                  </a:extLst>
                </a:gridCol>
                <a:gridCol w="1136700">
                  <a:extLst>
                    <a:ext uri="{9D8B030D-6E8A-4147-A177-3AD203B41FA5}">
                      <a16:colId xmlns:a16="http://schemas.microsoft.com/office/drawing/2014/main" val="20002"/>
                    </a:ext>
                  </a:extLst>
                </a:gridCol>
                <a:gridCol w="1136700">
                  <a:extLst>
                    <a:ext uri="{9D8B030D-6E8A-4147-A177-3AD203B41FA5}">
                      <a16:colId xmlns:a16="http://schemas.microsoft.com/office/drawing/2014/main" val="20003"/>
                    </a:ext>
                  </a:extLst>
                </a:gridCol>
              </a:tblGrid>
              <a:tr h="198175">
                <a:tc gridSpan="4">
                  <a:txBody>
                    <a:bodyPr/>
                    <a:lstStyle/>
                    <a:p>
                      <a:pPr marL="0" lvl="0" indent="0" algn="ctr" rtl="0">
                        <a:spcBef>
                          <a:spcPts val="0"/>
                        </a:spcBef>
                        <a:spcAft>
                          <a:spcPts val="0"/>
                        </a:spcAft>
                        <a:buNone/>
                      </a:pPr>
                      <a:r>
                        <a:rPr lang="en" sz="1300" b="1">
                          <a:latin typeface="Nunito"/>
                          <a:ea typeface="Nunito"/>
                          <a:cs typeface="Nunito"/>
                          <a:sym typeface="Nunito"/>
                        </a:rPr>
                        <a:t>Part Replacement Plan</a:t>
                      </a:r>
                      <a:endParaRPr sz="1300" b="1">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8175">
                <a:tc>
                  <a:txBody>
                    <a:bodyPr/>
                    <a:lstStyle/>
                    <a:p>
                      <a:pPr marL="0" lvl="0" indent="0" algn="ctr" rtl="0">
                        <a:spcBef>
                          <a:spcPts val="0"/>
                        </a:spcBef>
                        <a:spcAft>
                          <a:spcPts val="0"/>
                        </a:spcAft>
                        <a:buNone/>
                      </a:pPr>
                      <a:r>
                        <a:rPr lang="en" sz="1300" b="1">
                          <a:latin typeface="Nunito"/>
                          <a:ea typeface="Nunito"/>
                          <a:cs typeface="Nunito"/>
                          <a:sym typeface="Nunito"/>
                        </a:rPr>
                        <a:t>At Risk Components</a:t>
                      </a:r>
                      <a:endParaRPr sz="1300" b="1">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b="1">
                          <a:latin typeface="Nunito"/>
                          <a:ea typeface="Nunito"/>
                          <a:cs typeface="Nunito"/>
                          <a:sym typeface="Nunito"/>
                        </a:rPr>
                        <a:t>Price Per Unit</a:t>
                      </a:r>
                      <a:endParaRPr sz="1300" b="1">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b="1">
                          <a:latin typeface="Nunito"/>
                          <a:ea typeface="Nunito"/>
                          <a:cs typeface="Nunito"/>
                          <a:sym typeface="Nunito"/>
                        </a:rPr>
                        <a:t># of Units</a:t>
                      </a:r>
                      <a:endParaRPr sz="1300" b="1">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b="1">
                          <a:latin typeface="Nunito"/>
                          <a:ea typeface="Nunito"/>
                          <a:cs typeface="Nunito"/>
                          <a:sym typeface="Nunito"/>
                        </a:rPr>
                        <a:t>Total</a:t>
                      </a:r>
                      <a:endParaRPr sz="1300" b="1">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extLst>
                  <a:ext uri="{0D108BD9-81ED-4DB2-BD59-A6C34878D82A}">
                    <a16:rowId xmlns:a16="http://schemas.microsoft.com/office/drawing/2014/main" val="10001"/>
                  </a:ext>
                </a:extLst>
              </a:tr>
              <a:tr h="198175">
                <a:tc>
                  <a:txBody>
                    <a:bodyPr/>
                    <a:lstStyle/>
                    <a:p>
                      <a:pPr marL="0" lvl="0" indent="0" algn="l" rtl="0">
                        <a:lnSpc>
                          <a:spcPct val="115000"/>
                        </a:lnSpc>
                        <a:spcBef>
                          <a:spcPts val="0"/>
                        </a:spcBef>
                        <a:spcAft>
                          <a:spcPts val="0"/>
                        </a:spcAft>
                        <a:buNone/>
                      </a:pPr>
                      <a:r>
                        <a:rPr lang="en" sz="1300">
                          <a:latin typeface="Nunito"/>
                          <a:ea typeface="Nunito"/>
                          <a:cs typeface="Nunito"/>
                          <a:sym typeface="Nunito"/>
                        </a:rPr>
                        <a:t>HTC Vive Base Station</a:t>
                      </a:r>
                      <a:endParaRPr sz="13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300">
                          <a:latin typeface="Nunito"/>
                          <a:ea typeface="Nunito"/>
                          <a:cs typeface="Nunito"/>
                          <a:sym typeface="Nunito"/>
                        </a:rPr>
                        <a:t>$440</a:t>
                      </a:r>
                      <a:endParaRPr sz="13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300">
                          <a:latin typeface="Nunito"/>
                          <a:ea typeface="Nunito"/>
                          <a:cs typeface="Nunito"/>
                          <a:sym typeface="Nunito"/>
                        </a:rPr>
                        <a:t>1</a:t>
                      </a:r>
                      <a:endParaRPr sz="13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300">
                          <a:latin typeface="Nunito"/>
                          <a:ea typeface="Nunito"/>
                          <a:cs typeface="Nunito"/>
                          <a:sym typeface="Nunito"/>
                        </a:rPr>
                        <a:t>$440</a:t>
                      </a:r>
                      <a:endParaRPr sz="13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extLst>
                  <a:ext uri="{0D108BD9-81ED-4DB2-BD59-A6C34878D82A}">
                    <a16:rowId xmlns:a16="http://schemas.microsoft.com/office/drawing/2014/main" val="10002"/>
                  </a:ext>
                </a:extLst>
              </a:tr>
              <a:tr h="198175">
                <a:tc>
                  <a:txBody>
                    <a:bodyPr/>
                    <a:lstStyle/>
                    <a:p>
                      <a:pPr marL="0" lvl="0" indent="0" algn="l" rtl="0">
                        <a:lnSpc>
                          <a:spcPct val="115000"/>
                        </a:lnSpc>
                        <a:spcBef>
                          <a:spcPts val="0"/>
                        </a:spcBef>
                        <a:spcAft>
                          <a:spcPts val="0"/>
                        </a:spcAft>
                        <a:buNone/>
                      </a:pPr>
                      <a:r>
                        <a:rPr lang="en" sz="1300">
                          <a:latin typeface="Nunito"/>
                          <a:ea typeface="Nunito"/>
                          <a:cs typeface="Nunito"/>
                          <a:sym typeface="Nunito"/>
                        </a:rPr>
                        <a:t>HTC Vive Motion Trackers</a:t>
                      </a:r>
                      <a:endParaRPr sz="13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300">
                          <a:latin typeface="Nunito"/>
                          <a:ea typeface="Nunito"/>
                          <a:cs typeface="Nunito"/>
                          <a:sym typeface="Nunito"/>
                        </a:rPr>
                        <a:t>$130</a:t>
                      </a:r>
                      <a:endParaRPr sz="13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300">
                          <a:latin typeface="Nunito"/>
                          <a:ea typeface="Nunito"/>
                          <a:cs typeface="Nunito"/>
                          <a:sym typeface="Nunito"/>
                        </a:rPr>
                        <a:t>2</a:t>
                      </a:r>
                      <a:endParaRPr sz="13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300">
                          <a:latin typeface="Nunito"/>
                          <a:ea typeface="Nunito"/>
                          <a:cs typeface="Nunito"/>
                          <a:sym typeface="Nunito"/>
                        </a:rPr>
                        <a:t>$260</a:t>
                      </a:r>
                      <a:endParaRPr sz="13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extLst>
                  <a:ext uri="{0D108BD9-81ED-4DB2-BD59-A6C34878D82A}">
                    <a16:rowId xmlns:a16="http://schemas.microsoft.com/office/drawing/2014/main" val="10003"/>
                  </a:ext>
                </a:extLst>
              </a:tr>
              <a:tr h="198175">
                <a:tc>
                  <a:txBody>
                    <a:bodyPr/>
                    <a:lstStyle/>
                    <a:p>
                      <a:pPr marL="0" lvl="0" indent="0" algn="l" rtl="0">
                        <a:lnSpc>
                          <a:spcPct val="115000"/>
                        </a:lnSpc>
                        <a:spcBef>
                          <a:spcPts val="0"/>
                        </a:spcBef>
                        <a:spcAft>
                          <a:spcPts val="0"/>
                        </a:spcAft>
                        <a:buNone/>
                      </a:pPr>
                      <a:r>
                        <a:rPr lang="en" sz="1300">
                          <a:latin typeface="Nunito"/>
                          <a:ea typeface="Nunito"/>
                          <a:cs typeface="Nunito"/>
                          <a:sym typeface="Nunito"/>
                        </a:rPr>
                        <a:t>Arduino Nanos</a:t>
                      </a:r>
                      <a:endParaRPr sz="13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300">
                          <a:latin typeface="Nunito"/>
                          <a:ea typeface="Nunito"/>
                          <a:cs typeface="Nunito"/>
                          <a:sym typeface="Nunito"/>
                        </a:rPr>
                        <a:t>$25</a:t>
                      </a:r>
                      <a:endParaRPr sz="13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300">
                          <a:latin typeface="Nunito"/>
                          <a:ea typeface="Nunito"/>
                          <a:cs typeface="Nunito"/>
                          <a:sym typeface="Nunito"/>
                        </a:rPr>
                        <a:t>1</a:t>
                      </a:r>
                      <a:endParaRPr sz="13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300">
                          <a:latin typeface="Nunito"/>
                          <a:ea typeface="Nunito"/>
                          <a:cs typeface="Nunito"/>
                          <a:sym typeface="Nunito"/>
                        </a:rPr>
                        <a:t>$50</a:t>
                      </a:r>
                      <a:endParaRPr sz="13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extLst>
                  <a:ext uri="{0D108BD9-81ED-4DB2-BD59-A6C34878D82A}">
                    <a16:rowId xmlns:a16="http://schemas.microsoft.com/office/drawing/2014/main" val="10004"/>
                  </a:ext>
                </a:extLst>
              </a:tr>
              <a:tr h="198175">
                <a:tc>
                  <a:txBody>
                    <a:bodyPr/>
                    <a:lstStyle/>
                    <a:p>
                      <a:pPr marL="0" lvl="0" indent="0" algn="l" rtl="0">
                        <a:lnSpc>
                          <a:spcPct val="115000"/>
                        </a:lnSpc>
                        <a:spcBef>
                          <a:spcPts val="0"/>
                        </a:spcBef>
                        <a:spcAft>
                          <a:spcPts val="0"/>
                        </a:spcAft>
                        <a:buNone/>
                      </a:pPr>
                      <a:r>
                        <a:rPr lang="en" sz="1300">
                          <a:latin typeface="Nunito"/>
                          <a:ea typeface="Nunito"/>
                          <a:cs typeface="Nunito"/>
                          <a:sym typeface="Nunito"/>
                        </a:rPr>
                        <a:t>Arm Brace</a:t>
                      </a:r>
                      <a:endParaRPr sz="13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300">
                          <a:latin typeface="Nunito"/>
                          <a:ea typeface="Nunito"/>
                          <a:cs typeface="Nunito"/>
                          <a:sym typeface="Nunito"/>
                        </a:rPr>
                        <a:t>$60</a:t>
                      </a:r>
                      <a:endParaRPr sz="13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300">
                          <a:latin typeface="Nunito"/>
                          <a:ea typeface="Nunito"/>
                          <a:cs typeface="Nunito"/>
                          <a:sym typeface="Nunito"/>
                        </a:rPr>
                        <a:t>1</a:t>
                      </a:r>
                      <a:endParaRPr sz="13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300">
                          <a:latin typeface="Nunito"/>
                          <a:ea typeface="Nunito"/>
                          <a:cs typeface="Nunito"/>
                          <a:sym typeface="Nunito"/>
                        </a:rPr>
                        <a:t>$60</a:t>
                      </a:r>
                      <a:endParaRPr sz="13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extLst>
                  <a:ext uri="{0D108BD9-81ED-4DB2-BD59-A6C34878D82A}">
                    <a16:rowId xmlns:a16="http://schemas.microsoft.com/office/drawing/2014/main" val="10005"/>
                  </a:ext>
                </a:extLst>
              </a:tr>
              <a:tr h="198175">
                <a:tc>
                  <a:txBody>
                    <a:bodyPr/>
                    <a:lstStyle/>
                    <a:p>
                      <a:pPr marL="0" lvl="0" indent="0" algn="l" rtl="0">
                        <a:lnSpc>
                          <a:spcPct val="115000"/>
                        </a:lnSpc>
                        <a:spcBef>
                          <a:spcPts val="0"/>
                        </a:spcBef>
                        <a:spcAft>
                          <a:spcPts val="0"/>
                        </a:spcAft>
                        <a:buNone/>
                      </a:pPr>
                      <a:endParaRPr sz="13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30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300" b="1">
                          <a:latin typeface="Nunito"/>
                          <a:ea typeface="Nunito"/>
                          <a:cs typeface="Nunito"/>
                          <a:sym typeface="Nunito"/>
                        </a:rPr>
                        <a:t>Final Total:</a:t>
                      </a:r>
                      <a:endParaRPr sz="1300" b="1">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300" dirty="0">
                          <a:latin typeface="Nunito"/>
                          <a:ea typeface="Nunito"/>
                          <a:cs typeface="Nunito"/>
                          <a:sym typeface="Nunito"/>
                        </a:rPr>
                        <a:t>$810</a:t>
                      </a:r>
                      <a:endParaRPr sz="1300" dirty="0">
                        <a:latin typeface="Nunito"/>
                        <a:ea typeface="Nunito"/>
                        <a:cs typeface="Nunito"/>
                        <a:sym typeface="Nunito"/>
                      </a:endParaRPr>
                    </a:p>
                  </a:txBody>
                  <a:tcPr marL="28575" marR="28575" marT="19050" marB="19050" anchor="b">
                    <a:lnL w="7625" cap="flat" cmpd="sng">
                      <a:solidFill>
                        <a:srgbClr val="595959"/>
                      </a:solidFill>
                      <a:prstDash val="solid"/>
                      <a:round/>
                      <a:headEnd type="none" w="sm" len="sm"/>
                      <a:tailEnd type="none" w="sm" len="sm"/>
                    </a:lnL>
                    <a:lnR w="7625" cap="flat" cmpd="sng">
                      <a:solidFill>
                        <a:srgbClr val="595959"/>
                      </a:solidFill>
                      <a:prstDash val="solid"/>
                      <a:round/>
                      <a:headEnd type="none" w="sm" len="sm"/>
                      <a:tailEnd type="none" w="sm" len="sm"/>
                    </a:lnR>
                    <a:lnT w="7625" cap="flat" cmpd="sng">
                      <a:solidFill>
                        <a:srgbClr val="595959"/>
                      </a:solidFill>
                      <a:prstDash val="solid"/>
                      <a:round/>
                      <a:headEnd type="none" w="sm" len="sm"/>
                      <a:tailEnd type="none" w="sm" len="sm"/>
                    </a:lnT>
                    <a:lnB w="7625" cap="flat" cmpd="sng">
                      <a:solidFill>
                        <a:srgbClr val="595959"/>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3" name="TextBox 2">
            <a:extLst>
              <a:ext uri="{FF2B5EF4-FFF2-40B4-BE49-F238E27FC236}">
                <a16:creationId xmlns:a16="http://schemas.microsoft.com/office/drawing/2014/main" id="{5EE6012A-FB74-DD22-9269-9C49E21EFFB6}"/>
              </a:ext>
            </a:extLst>
          </p:cNvPr>
          <p:cNvSpPr txBox="1"/>
          <p:nvPr/>
        </p:nvSpPr>
        <p:spPr>
          <a:xfrm>
            <a:off x="4396220" y="839379"/>
            <a:ext cx="4575218" cy="1354217"/>
          </a:xfrm>
          <a:prstGeom prst="rect">
            <a:avLst/>
          </a:prstGeom>
          <a:noFill/>
        </p:spPr>
        <p:txBody>
          <a:bodyPr wrap="square">
            <a:spAutoFit/>
          </a:bodyPr>
          <a:lstStyle/>
          <a:p>
            <a:pPr marL="0" lvl="0" indent="0" algn="l" rtl="0">
              <a:spcBef>
                <a:spcPts val="0"/>
              </a:spcBef>
              <a:spcAft>
                <a:spcPts val="0"/>
              </a:spcAft>
              <a:buNone/>
            </a:pPr>
            <a:endParaRPr lang="en-US" sz="1300" dirty="0">
              <a:latin typeface="Nunito"/>
              <a:ea typeface="Nunito"/>
              <a:cs typeface="Nunito"/>
              <a:sym typeface="Nunito"/>
            </a:endParaRPr>
          </a:p>
          <a:p>
            <a:pPr marL="0" lvl="0" indent="0" algn="l" rtl="0">
              <a:spcBef>
                <a:spcPts val="0"/>
              </a:spcBef>
              <a:spcAft>
                <a:spcPts val="0"/>
              </a:spcAft>
              <a:buNone/>
            </a:pPr>
            <a:r>
              <a:rPr lang="en-US" sz="1700" dirty="0">
                <a:latin typeface="Nunito"/>
                <a:ea typeface="Nunito"/>
                <a:cs typeface="Nunito"/>
                <a:sym typeface="Nunito"/>
              </a:rPr>
              <a:t>Budget Updates:</a:t>
            </a:r>
          </a:p>
          <a:p>
            <a:pPr marL="457200" lvl="0" indent="-311150" algn="l" rtl="0">
              <a:spcBef>
                <a:spcPts val="0"/>
              </a:spcBef>
              <a:spcAft>
                <a:spcPts val="0"/>
              </a:spcAft>
              <a:buClr>
                <a:schemeClr val="dk1"/>
              </a:buClr>
              <a:buSzPts val="1300"/>
              <a:buFont typeface="Nunito"/>
              <a:buChar char="●"/>
            </a:pPr>
            <a:r>
              <a:rPr lang="en-US" sz="1300" dirty="0">
                <a:solidFill>
                  <a:schemeClr val="dk1"/>
                </a:solidFill>
                <a:latin typeface="Nunito"/>
                <a:ea typeface="Nunito"/>
                <a:cs typeface="Nunito"/>
                <a:sym typeface="Nunito"/>
              </a:rPr>
              <a:t>Remaining margin: $872</a:t>
            </a:r>
          </a:p>
          <a:p>
            <a:pPr marL="457200" lvl="0" indent="-311150" algn="l" rtl="0">
              <a:spcBef>
                <a:spcPts val="0"/>
              </a:spcBef>
              <a:spcAft>
                <a:spcPts val="0"/>
              </a:spcAft>
              <a:buClr>
                <a:schemeClr val="dk1"/>
              </a:buClr>
              <a:buSzPts val="1300"/>
              <a:buFont typeface="Nunito"/>
              <a:buChar char="●"/>
            </a:pPr>
            <a:r>
              <a:rPr lang="en-US" sz="1300" dirty="0">
                <a:solidFill>
                  <a:schemeClr val="dk1"/>
                </a:solidFill>
                <a:latin typeface="Nunito"/>
                <a:ea typeface="Nunito"/>
                <a:cs typeface="Nunito"/>
                <a:sym typeface="Nunito"/>
              </a:rPr>
              <a:t>$660 used from originally allocated margin</a:t>
            </a:r>
          </a:p>
          <a:p>
            <a:pPr marL="914400" lvl="1" indent="-311150" algn="l" rtl="0">
              <a:spcBef>
                <a:spcPts val="0"/>
              </a:spcBef>
              <a:spcAft>
                <a:spcPts val="0"/>
              </a:spcAft>
              <a:buClr>
                <a:schemeClr val="dk1"/>
              </a:buClr>
              <a:buSzPts val="1300"/>
              <a:buFont typeface="Nunito"/>
              <a:buChar char="○"/>
            </a:pPr>
            <a:r>
              <a:rPr lang="en-US" sz="1300" dirty="0">
                <a:latin typeface="Nunito"/>
                <a:ea typeface="Nunito"/>
                <a:cs typeface="Nunito"/>
                <a:sym typeface="Nunito"/>
              </a:rPr>
              <a:t>$200 additional spent on PC components</a:t>
            </a:r>
          </a:p>
          <a:p>
            <a:pPr marL="914400" lvl="1" indent="-311150" algn="l" rtl="0">
              <a:spcBef>
                <a:spcPts val="0"/>
              </a:spcBef>
              <a:spcAft>
                <a:spcPts val="0"/>
              </a:spcAft>
              <a:buSzPts val="1300"/>
              <a:buFont typeface="Nunito"/>
              <a:buChar char="○"/>
            </a:pPr>
            <a:r>
              <a:rPr lang="en-US" sz="1300" dirty="0">
                <a:latin typeface="Nunito"/>
                <a:ea typeface="Nunito"/>
                <a:cs typeface="Nunito"/>
                <a:sym typeface="Nunito"/>
              </a:rPr>
              <a:t>$460 additional spent on Base Stations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299"/>
        <p:cNvGrpSpPr/>
        <p:nvPr/>
      </p:nvGrpSpPr>
      <p:grpSpPr>
        <a:xfrm>
          <a:off x="0" y="0"/>
          <a:ext cx="0" cy="0"/>
          <a:chOff x="0" y="0"/>
          <a:chExt cx="0" cy="0"/>
        </a:xfrm>
      </p:grpSpPr>
      <p:sp>
        <p:nvSpPr>
          <p:cNvPr id="1300" name="Google Shape;1300;p9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Acknowledgements</a:t>
            </a:r>
            <a:endParaRPr/>
          </a:p>
        </p:txBody>
      </p:sp>
      <p:sp>
        <p:nvSpPr>
          <p:cNvPr id="1301" name="Google Shape;1301;p99"/>
          <p:cNvSpPr txBox="1">
            <a:spLocks noGrp="1"/>
          </p:cNvSpPr>
          <p:nvPr>
            <p:ph type="body" idx="1"/>
          </p:nvPr>
        </p:nvSpPr>
        <p:spPr>
          <a:xfrm>
            <a:off x="311700" y="863550"/>
            <a:ext cx="8520600" cy="3416400"/>
          </a:xfrm>
          <a:prstGeom prst="rect">
            <a:avLst/>
          </a:prstGeom>
        </p:spPr>
        <p:txBody>
          <a:bodyPr spcFirstLastPara="1" wrap="square" lIns="91425" tIns="91425" rIns="91425" bIns="91425" anchor="ctr" anchorCtr="0">
            <a:normAutofit/>
          </a:bodyPr>
          <a:lstStyle/>
          <a:p>
            <a:pPr marL="0" lvl="0" indent="0" algn="ctr" rtl="0">
              <a:spcBef>
                <a:spcPts val="0"/>
              </a:spcBef>
              <a:spcAft>
                <a:spcPts val="1200"/>
              </a:spcAft>
              <a:buNone/>
            </a:pPr>
            <a:r>
              <a:rPr lang="en">
                <a:solidFill>
                  <a:srgbClr val="0077BB"/>
                </a:solidFill>
              </a:rPr>
              <a:t>We would like to thank our team advisor and sponsor, Dr. Anderson, our Blue Origin sponsors, Christine Reilly and Tim Lloyd, as well as Dr. Wingate, Professor Muldrow, and the ASEN 4028 teaching fellows for their assistance in completing this Test Readiness Review.</a:t>
            </a:r>
            <a:endParaRPr>
              <a:solidFill>
                <a:srgbClr val="0077BB"/>
              </a:solidFill>
            </a:endParaRPr>
          </a:p>
        </p:txBody>
      </p:sp>
      <p:sp>
        <p:nvSpPr>
          <p:cNvPr id="1302" name="Google Shape;1302;p9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58</a:t>
            </a:fld>
            <a:endParaRPr/>
          </a:p>
        </p:txBody>
      </p:sp>
      <p:pic>
        <p:nvPicPr>
          <p:cNvPr id="1303" name="Google Shape;1303;p9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1304" name="Google Shape;1304;p9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08"/>
        <p:cNvGrpSpPr/>
        <p:nvPr/>
      </p:nvGrpSpPr>
      <p:grpSpPr>
        <a:xfrm>
          <a:off x="0" y="0"/>
          <a:ext cx="0" cy="0"/>
          <a:chOff x="0" y="0"/>
          <a:chExt cx="0" cy="0"/>
        </a:xfrm>
      </p:grpSpPr>
      <p:sp>
        <p:nvSpPr>
          <p:cNvPr id="1309" name="Google Shape;1309;p10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59</a:t>
            </a:fld>
            <a:endParaRPr/>
          </a:p>
        </p:txBody>
      </p:sp>
      <p:pic>
        <p:nvPicPr>
          <p:cNvPr id="1310" name="Google Shape;1310;p10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817550" y="36300"/>
            <a:ext cx="1203601" cy="243817"/>
          </a:xfrm>
          <a:prstGeom prst="rect">
            <a:avLst/>
          </a:prstGeom>
          <a:noFill/>
          <a:ln>
            <a:noFill/>
          </a:ln>
        </p:spPr>
      </p:pic>
      <p:pic>
        <p:nvPicPr>
          <p:cNvPr id="1311" name="Google Shape;1311;p10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0" y="839400"/>
            <a:ext cx="9144003" cy="4304108"/>
          </a:xfrm>
          <a:prstGeom prst="rect">
            <a:avLst/>
          </a:prstGeom>
          <a:noFill/>
          <a:ln>
            <a:noFill/>
          </a:ln>
        </p:spPr>
      </p:pic>
      <p:sp>
        <p:nvSpPr>
          <p:cNvPr id="1312" name="Google Shape;1312;p100"/>
          <p:cNvSpPr txBox="1">
            <a:spLocks noGrp="1"/>
          </p:cNvSpPr>
          <p:nvPr>
            <p:ph type="title"/>
          </p:nvPr>
        </p:nvSpPr>
        <p:spPr>
          <a:xfrm>
            <a:off x="311700" y="153030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solidFill>
                  <a:schemeClr val="lt1"/>
                </a:solidFill>
              </a:rPr>
              <a:t>Questions</a:t>
            </a:r>
            <a:endParaRPr>
              <a:solidFill>
                <a:schemeClr val="lt1"/>
              </a:solidFill>
            </a:endParaRPr>
          </a:p>
        </p:txBody>
      </p:sp>
      <p:pic>
        <p:nvPicPr>
          <p:cNvPr id="1313" name="Google Shape;1313;p10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717150" y="0"/>
            <a:ext cx="1095600" cy="317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Project Definition</a:t>
            </a:r>
            <a:endParaRPr/>
          </a:p>
        </p:txBody>
      </p:sp>
      <p:sp>
        <p:nvSpPr>
          <p:cNvPr id="247" name="Google Shape;247;p47"/>
          <p:cNvSpPr txBox="1">
            <a:spLocks noGrp="1"/>
          </p:cNvSpPr>
          <p:nvPr>
            <p:ph type="body" idx="1"/>
          </p:nvPr>
        </p:nvSpPr>
        <p:spPr>
          <a:xfrm>
            <a:off x="385950" y="1080450"/>
            <a:ext cx="8372100" cy="14913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To develop a </a:t>
            </a:r>
            <a:r>
              <a:rPr lang="en" b="1">
                <a:solidFill>
                  <a:srgbClr val="0077BB"/>
                </a:solidFill>
              </a:rPr>
              <a:t>virtual reality lunar surface environment</a:t>
            </a:r>
            <a:r>
              <a:rPr lang="en"/>
              <a:t> incorporating </a:t>
            </a:r>
            <a:r>
              <a:rPr lang="en" b="1">
                <a:solidFill>
                  <a:srgbClr val="0077BB"/>
                </a:solidFill>
              </a:rPr>
              <a:t>hybrid reality interactions</a:t>
            </a:r>
            <a:r>
              <a:rPr lang="en" b="1"/>
              <a:t> </a:t>
            </a:r>
            <a:r>
              <a:rPr lang="en"/>
              <a:t>and </a:t>
            </a:r>
            <a:r>
              <a:rPr lang="en" b="1">
                <a:solidFill>
                  <a:srgbClr val="0077BB"/>
                </a:solidFill>
              </a:rPr>
              <a:t>embedded environmental constraints</a:t>
            </a:r>
            <a:r>
              <a:rPr lang="en"/>
              <a:t> specifically focused on the </a:t>
            </a:r>
            <a:r>
              <a:rPr lang="en" b="1">
                <a:solidFill>
                  <a:srgbClr val="0077BB"/>
                </a:solidFill>
              </a:rPr>
              <a:t>lunar south pole (LSP) region</a:t>
            </a:r>
            <a:r>
              <a:rPr lang="en"/>
              <a:t>.</a:t>
            </a:r>
            <a:endParaRPr/>
          </a:p>
        </p:txBody>
      </p:sp>
      <p:pic>
        <p:nvPicPr>
          <p:cNvPr id="248" name="Google Shape;248;p4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996250" y="2330350"/>
            <a:ext cx="3292074" cy="2065224"/>
          </a:xfrm>
          <a:prstGeom prst="rect">
            <a:avLst/>
          </a:prstGeom>
          <a:noFill/>
          <a:ln>
            <a:noFill/>
          </a:ln>
        </p:spPr>
      </p:pic>
      <p:pic>
        <p:nvPicPr>
          <p:cNvPr id="249" name="Google Shape;249;p4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77700" y="2330338"/>
            <a:ext cx="2454601" cy="2065226"/>
          </a:xfrm>
          <a:prstGeom prst="rect">
            <a:avLst/>
          </a:prstGeom>
          <a:noFill/>
          <a:ln>
            <a:noFill/>
          </a:ln>
        </p:spPr>
      </p:pic>
      <p:pic>
        <p:nvPicPr>
          <p:cNvPr id="250" name="Google Shape;250;p4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62250" y="2330350"/>
            <a:ext cx="2644634" cy="2065225"/>
          </a:xfrm>
          <a:prstGeom prst="rect">
            <a:avLst/>
          </a:prstGeom>
          <a:noFill/>
          <a:ln>
            <a:noFill/>
          </a:ln>
        </p:spPr>
      </p:pic>
      <p:sp>
        <p:nvSpPr>
          <p:cNvPr id="251" name="Google Shape;251;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latin typeface="Nunito"/>
                <a:ea typeface="Nunito"/>
                <a:cs typeface="Nunito"/>
                <a:sym typeface="Nunito"/>
              </a:rPr>
              <a:t>6</a:t>
            </a:fld>
            <a:endParaRPr>
              <a:latin typeface="Nunito"/>
              <a:ea typeface="Nunito"/>
              <a:cs typeface="Nunito"/>
              <a:sym typeface="Nunito"/>
            </a:endParaRPr>
          </a:p>
        </p:txBody>
      </p:sp>
      <p:pic>
        <p:nvPicPr>
          <p:cNvPr id="252" name="Google Shape;252;p4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253" name="Google Shape;253;p47"/>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pic>
        <p:nvPicPr>
          <p:cNvPr id="254" name="Google Shape;254;p47">
            <a:hlinkClick r:id="rId8" action="ppaction://hlinksldjump"/>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sp>
        <p:nvSpPr>
          <p:cNvPr id="255" name="Google Shape;255;p47" descr="Timeline background shape"/>
          <p:cNvSpPr/>
          <p:nvPr/>
        </p:nvSpPr>
        <p:spPr>
          <a:xfrm>
            <a:off x="3468851" y="4868575"/>
            <a:ext cx="12054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VI: Budget</a:t>
            </a:r>
            <a:endParaRPr sz="900" i="0" u="none" strike="noStrike" cap="none">
              <a:solidFill>
                <a:schemeClr val="dk1"/>
              </a:solidFill>
              <a:latin typeface="Nunito"/>
              <a:ea typeface="Nunito"/>
              <a:cs typeface="Nunito"/>
              <a:sym typeface="Nunito"/>
            </a:endParaRPr>
          </a:p>
        </p:txBody>
      </p:sp>
      <p:sp>
        <p:nvSpPr>
          <p:cNvPr id="256" name="Google Shape;256;p47" descr="Timeline background shape"/>
          <p:cNvSpPr/>
          <p:nvPr/>
        </p:nvSpPr>
        <p:spPr>
          <a:xfrm>
            <a:off x="2206275" y="4868575"/>
            <a:ext cx="14655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 Test Readiness</a:t>
            </a:r>
            <a:endParaRPr sz="900" i="0" u="none" strike="noStrike" cap="none">
              <a:solidFill>
                <a:schemeClr val="dk1"/>
              </a:solidFill>
              <a:latin typeface="Nunito"/>
              <a:ea typeface="Nunito"/>
              <a:cs typeface="Nunito"/>
              <a:sym typeface="Nunito"/>
            </a:endParaRPr>
          </a:p>
        </p:txBody>
      </p:sp>
      <p:sp>
        <p:nvSpPr>
          <p:cNvPr id="257" name="Google Shape;257;p47" descr="Timeline background shape"/>
          <p:cNvSpPr/>
          <p:nvPr/>
        </p:nvSpPr>
        <p:spPr>
          <a:xfrm>
            <a:off x="1024139" y="4868575"/>
            <a:ext cx="13323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IV: Schedule</a:t>
            </a:r>
            <a:endParaRPr sz="900" i="0" u="none" strike="noStrike" cap="none">
              <a:solidFill>
                <a:schemeClr val="dk1"/>
              </a:solidFill>
              <a:latin typeface="Nunito"/>
              <a:ea typeface="Nunito"/>
              <a:cs typeface="Nunito"/>
              <a:sym typeface="Nunito"/>
            </a:endParaRPr>
          </a:p>
        </p:txBody>
      </p:sp>
      <p:sp>
        <p:nvSpPr>
          <p:cNvPr id="258" name="Google Shape;258;p47" descr="Timeline background shape"/>
          <p:cNvSpPr/>
          <p:nvPr/>
        </p:nvSpPr>
        <p:spPr>
          <a:xfrm>
            <a:off x="0" y="4868563"/>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 Overview</a:t>
            </a:r>
            <a:endParaRPr sz="900" i="0" u="none" strike="noStrike" cap="none">
              <a:solidFill>
                <a:schemeClr val="lt1"/>
              </a:solidFill>
              <a:latin typeface="Nunito"/>
              <a:ea typeface="Nunito"/>
              <a:cs typeface="Nunito"/>
              <a:sym typeface="Nunito"/>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317"/>
        <p:cNvGrpSpPr/>
        <p:nvPr/>
      </p:nvGrpSpPr>
      <p:grpSpPr>
        <a:xfrm>
          <a:off x="0" y="0"/>
          <a:ext cx="0" cy="0"/>
          <a:chOff x="0" y="0"/>
          <a:chExt cx="0" cy="0"/>
        </a:xfrm>
      </p:grpSpPr>
      <p:sp>
        <p:nvSpPr>
          <p:cNvPr id="1318" name="Google Shape;1318;p10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References </a:t>
            </a:r>
            <a:endParaRPr/>
          </a:p>
        </p:txBody>
      </p:sp>
      <p:sp>
        <p:nvSpPr>
          <p:cNvPr id="1319" name="Google Shape;1319;p101"/>
          <p:cNvSpPr txBox="1">
            <a:spLocks noGrp="1"/>
          </p:cNvSpPr>
          <p:nvPr>
            <p:ph type="body" idx="1"/>
          </p:nvPr>
        </p:nvSpPr>
        <p:spPr>
          <a:xfrm>
            <a:off x="311700" y="903025"/>
            <a:ext cx="8520600" cy="36660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sz="1100"/>
              <a:t>Diamond Lobby (2023). CPU Usage When Gaming. DiamondLobby, https://diamondlobby.com/tech-guides/what-should-cpu-usage-be-when-gaming/</a:t>
            </a:r>
            <a:endParaRPr sz="1100"/>
          </a:p>
          <a:p>
            <a:pPr marL="457200" lvl="0" indent="-298450" algn="l" rtl="0">
              <a:spcBef>
                <a:spcPts val="0"/>
              </a:spcBef>
              <a:spcAft>
                <a:spcPts val="0"/>
              </a:spcAft>
              <a:buSzPts val="1100"/>
              <a:buAutoNum type="arabicPeriod"/>
            </a:pPr>
            <a:r>
              <a:rPr lang="en" sz="1100"/>
              <a:t>Hicks, J. (2022). How Much GPU Usage is Normal for Gaming? Device Tests,  https://devicetests.com/how-much-gpu-usage-is-normal-for-gaming</a:t>
            </a:r>
            <a:endParaRPr sz="1100"/>
          </a:p>
          <a:p>
            <a:pPr marL="457200" lvl="0" indent="-298450" algn="l" rtl="0">
              <a:spcBef>
                <a:spcPts val="0"/>
              </a:spcBef>
              <a:spcAft>
                <a:spcPts val="0"/>
              </a:spcAft>
              <a:buSzPts val="1100"/>
              <a:buAutoNum type="arabicPeriod"/>
            </a:pPr>
            <a:r>
              <a:rPr lang="en" sz="1100"/>
              <a:t>(2023). How Much Ram Usage is Normal. The Healthy Journal, https://www.thehealthyjournal.com/faq/how-much-ram-usage-is-normal</a:t>
            </a:r>
            <a:endParaRPr sz="1100"/>
          </a:p>
          <a:p>
            <a:pPr marL="457200" lvl="0" indent="-298450" algn="l" rtl="0">
              <a:spcBef>
                <a:spcPts val="0"/>
              </a:spcBef>
              <a:spcAft>
                <a:spcPts val="0"/>
              </a:spcAft>
              <a:buSzPts val="1100"/>
              <a:buAutoNum type="arabicPeriod"/>
            </a:pPr>
            <a:r>
              <a:rPr lang="en" sz="1100"/>
              <a:t>Golding, J. F. (2006). Motion sickness susceptibility. Autonomic Neuroscience, 129(1-2), 67-76.</a:t>
            </a:r>
            <a:endParaRPr sz="1100"/>
          </a:p>
          <a:p>
            <a:pPr marL="457200" lvl="0" indent="-298450" algn="l" rtl="0">
              <a:spcBef>
                <a:spcPts val="0"/>
              </a:spcBef>
              <a:spcAft>
                <a:spcPts val="0"/>
              </a:spcAft>
              <a:buSzPts val="1100"/>
              <a:buAutoNum type="arabicPeriod"/>
            </a:pPr>
            <a:r>
              <a:rPr lang="en" sz="1100"/>
              <a:t>Meehan, M., Razzaque, S., Whitton, M. C., &amp; Brooks, F. P. (2003, March). Effect of latency on presence in stressful virtual environments. In IEEE Virtual Reality, 2003. Proceedings. (pp. 141-148). IEEE.</a:t>
            </a:r>
            <a:endParaRPr sz="1100"/>
          </a:p>
          <a:p>
            <a:pPr marL="457200" lvl="0" indent="-298450" algn="l" rtl="0">
              <a:spcBef>
                <a:spcPts val="0"/>
              </a:spcBef>
              <a:spcAft>
                <a:spcPts val="0"/>
              </a:spcAft>
              <a:buSzPts val="1100"/>
              <a:buAutoNum type="arabicPeriod"/>
            </a:pPr>
            <a:r>
              <a:rPr lang="en" sz="1100"/>
              <a:t>J. -P. Stauffert, F. Niebling and M. E. Latoschik, "Simultaneous Run-Time Measurement of Motion-to-Photon Latency and Latency Jitter," 2020 IEEE Conference on Virtual Reality and 3D User Interfaces (VR), Atlanta, GA, USA, 2020, pp. 636-644.</a:t>
            </a:r>
            <a:endParaRPr sz="1100"/>
          </a:p>
          <a:p>
            <a:pPr marL="457200" lvl="0" indent="-298450" algn="l" rtl="0">
              <a:spcBef>
                <a:spcPts val="0"/>
              </a:spcBef>
              <a:spcAft>
                <a:spcPts val="0"/>
              </a:spcAft>
              <a:buSzPts val="1100"/>
              <a:buAutoNum type="arabicPeriod"/>
            </a:pPr>
            <a:r>
              <a:rPr lang="en" sz="1100"/>
              <a:t>Golding, J. F. (1998). Motion sickness susceptibility questionnaire revised and its relationship to other forms of sickness. Brain research bulletin, 47(5), 507-516.</a:t>
            </a:r>
            <a:endParaRPr sz="1100"/>
          </a:p>
          <a:p>
            <a:pPr marL="457200" lvl="0" indent="-298450" algn="l" rtl="0">
              <a:spcBef>
                <a:spcPts val="0"/>
              </a:spcBef>
              <a:spcAft>
                <a:spcPts val="0"/>
              </a:spcAft>
              <a:buSzPts val="1100"/>
              <a:buAutoNum type="arabicPeriod"/>
            </a:pPr>
            <a:r>
              <a:rPr lang="en" sz="1100"/>
              <a:t>Kennedy, R. S., Lane, N. E., Berbaum, K. S., &amp; Lilienthal, M. G. (1993). Simulator sickness questionnaire: An enhanced method for quantifying simulator sickness. The international journal of aviation psychology, 3(3), 203-220.</a:t>
            </a:r>
            <a:endParaRPr sz="1100"/>
          </a:p>
          <a:p>
            <a:pPr marL="457200" lvl="0" indent="-298450" algn="l" rtl="0">
              <a:spcBef>
                <a:spcPts val="0"/>
              </a:spcBef>
              <a:spcAft>
                <a:spcPts val="0"/>
              </a:spcAft>
              <a:buSzPts val="1100"/>
              <a:buAutoNum type="arabicPeriod"/>
            </a:pPr>
            <a:r>
              <a:rPr lang="en" sz="1100"/>
              <a:t>Corlett, E. N., &amp; Bishop, R. P. (1976). A technique for assessing postural discomfort. Ergonomics, 19(2), 175-182.</a:t>
            </a:r>
            <a:endParaRPr sz="1100"/>
          </a:p>
          <a:p>
            <a:pPr marL="457200" lvl="0" indent="-298450" algn="l" rtl="0">
              <a:spcBef>
                <a:spcPts val="0"/>
              </a:spcBef>
              <a:spcAft>
                <a:spcPts val="0"/>
              </a:spcAft>
              <a:buSzPts val="1100"/>
              <a:buAutoNum type="arabicPeriod"/>
            </a:pPr>
            <a:r>
              <a:rPr lang="en" sz="1100"/>
              <a:t>(2022). Human-in-the-Loop (HITL) Test Subject Sample Sizes. NASA-STD-3001 Technical Brief.</a:t>
            </a:r>
            <a:endParaRPr sz="1100"/>
          </a:p>
          <a:p>
            <a:pPr marL="457200" lvl="0" indent="-298450" algn="l" rtl="0">
              <a:spcBef>
                <a:spcPts val="0"/>
              </a:spcBef>
              <a:spcAft>
                <a:spcPts val="0"/>
              </a:spcAft>
              <a:buSzPts val="1100"/>
              <a:buAutoNum type="arabicPeriod"/>
            </a:pPr>
            <a:r>
              <a:rPr lang="en" sz="1100"/>
              <a:t>Kennedy, R., Drexler, J., Compton, D., Stanney, K., Lanham, D., &amp; Harm, D. (2003). Conﬁgural scoring of simulator sickness, cybersickness and space adaptation syndrome: similarities and differences. Virtual and adaptive environments: Applications, implications, and human performance issues, 247.</a:t>
            </a:r>
            <a:endParaRPr sz="1100"/>
          </a:p>
          <a:p>
            <a:pPr marL="0" lvl="0" indent="0" algn="l" rtl="0">
              <a:lnSpc>
                <a:spcPct val="115000"/>
              </a:lnSpc>
              <a:spcBef>
                <a:spcPts val="1200"/>
              </a:spcBef>
              <a:spcAft>
                <a:spcPts val="1200"/>
              </a:spcAft>
              <a:buNone/>
            </a:pPr>
            <a:endParaRPr sz="1100"/>
          </a:p>
        </p:txBody>
      </p:sp>
      <p:sp>
        <p:nvSpPr>
          <p:cNvPr id="1320" name="Google Shape;1320;p10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60</a:t>
            </a:fld>
            <a:endParaRPr/>
          </a:p>
        </p:txBody>
      </p:sp>
      <p:pic>
        <p:nvPicPr>
          <p:cNvPr id="1321" name="Google Shape;1321;p10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1322" name="Google Shape;1322;p10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pic>
        <p:nvPicPr>
          <p:cNvPr id="1323" name="Google Shape;1323;p101">
            <a:hlinkClick r:id="" action="ppaction://noaction"/>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27"/>
        <p:cNvGrpSpPr/>
        <p:nvPr/>
      </p:nvGrpSpPr>
      <p:grpSpPr>
        <a:xfrm>
          <a:off x="0" y="0"/>
          <a:ext cx="0" cy="0"/>
          <a:chOff x="0" y="0"/>
          <a:chExt cx="0" cy="0"/>
        </a:xfrm>
      </p:grpSpPr>
      <p:sp>
        <p:nvSpPr>
          <p:cNvPr id="1328" name="Google Shape;1328;p10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61</a:t>
            </a:fld>
            <a:endParaRPr/>
          </a:p>
        </p:txBody>
      </p:sp>
      <p:pic>
        <p:nvPicPr>
          <p:cNvPr id="1329" name="Google Shape;1329;p10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817550" y="36300"/>
            <a:ext cx="1203601" cy="243817"/>
          </a:xfrm>
          <a:prstGeom prst="rect">
            <a:avLst/>
          </a:prstGeom>
          <a:noFill/>
          <a:ln>
            <a:noFill/>
          </a:ln>
        </p:spPr>
      </p:pic>
      <p:pic>
        <p:nvPicPr>
          <p:cNvPr id="1330" name="Google Shape;1330;p10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0" y="839400"/>
            <a:ext cx="9144003" cy="4304108"/>
          </a:xfrm>
          <a:prstGeom prst="rect">
            <a:avLst/>
          </a:prstGeom>
          <a:noFill/>
          <a:ln>
            <a:noFill/>
          </a:ln>
        </p:spPr>
      </p:pic>
      <p:sp>
        <p:nvSpPr>
          <p:cNvPr id="1331" name="Google Shape;1331;p102"/>
          <p:cNvSpPr txBox="1">
            <a:spLocks noGrp="1"/>
          </p:cNvSpPr>
          <p:nvPr>
            <p:ph type="title"/>
          </p:nvPr>
        </p:nvSpPr>
        <p:spPr>
          <a:xfrm>
            <a:off x="311700" y="153030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solidFill>
                  <a:schemeClr val="lt1"/>
                </a:solidFill>
              </a:rPr>
              <a:t>Backup Slides</a:t>
            </a:r>
            <a:endParaRPr>
              <a:solidFill>
                <a:schemeClr val="lt1"/>
              </a:solidFill>
            </a:endParaRPr>
          </a:p>
        </p:txBody>
      </p:sp>
      <p:pic>
        <p:nvPicPr>
          <p:cNvPr id="1332" name="Google Shape;1332;p10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717150" y="0"/>
            <a:ext cx="1095600" cy="31777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336"/>
        <p:cNvGrpSpPr/>
        <p:nvPr/>
      </p:nvGrpSpPr>
      <p:grpSpPr>
        <a:xfrm>
          <a:off x="0" y="0"/>
          <a:ext cx="0" cy="0"/>
          <a:chOff x="0" y="0"/>
          <a:chExt cx="0" cy="0"/>
        </a:xfrm>
      </p:grpSpPr>
      <p:sp>
        <p:nvSpPr>
          <p:cNvPr id="1337" name="Google Shape;1337;p10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Table of Contents - TRR Slides</a:t>
            </a:r>
            <a:endParaRPr/>
          </a:p>
        </p:txBody>
      </p:sp>
      <p:sp>
        <p:nvSpPr>
          <p:cNvPr id="1338" name="Google Shape;1338;p103"/>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 u="sng">
                <a:solidFill>
                  <a:schemeClr val="hlink"/>
                </a:solidFill>
                <a:hlinkClick r:id="rId3" action="ppaction://hlinksldjump"/>
              </a:rPr>
              <a:t>Outline</a:t>
            </a:r>
            <a:endParaRPr/>
          </a:p>
          <a:p>
            <a:pPr marL="457200" lvl="0" indent="-342900" algn="l" rtl="0">
              <a:spcBef>
                <a:spcPts val="0"/>
              </a:spcBef>
              <a:spcAft>
                <a:spcPts val="0"/>
              </a:spcAft>
              <a:buSzPts val="1800"/>
              <a:buAutoNum type="arabicPeriod"/>
            </a:pPr>
            <a:r>
              <a:rPr lang="en" u="sng">
                <a:solidFill>
                  <a:schemeClr val="hlink"/>
                </a:solidFill>
                <a:hlinkClick r:id="rId4" action="ppaction://hlinksldjump"/>
              </a:rPr>
              <a:t>Overview</a:t>
            </a:r>
            <a:endParaRPr/>
          </a:p>
          <a:p>
            <a:pPr marL="914400" lvl="1" indent="-317500" algn="l" rtl="0">
              <a:spcBef>
                <a:spcPts val="0"/>
              </a:spcBef>
              <a:spcAft>
                <a:spcPts val="0"/>
              </a:spcAft>
              <a:buSzPts val="1400"/>
              <a:buAutoNum type="alphaLcPeriod"/>
            </a:pPr>
            <a:r>
              <a:rPr lang="en" u="sng">
                <a:solidFill>
                  <a:schemeClr val="hlink"/>
                </a:solidFill>
                <a:hlinkClick r:id="rId5" action="ppaction://hlinksldjump"/>
              </a:rPr>
              <a:t>Nomenclature</a:t>
            </a:r>
            <a:endParaRPr/>
          </a:p>
          <a:p>
            <a:pPr marL="914400" lvl="1" indent="-317500" algn="l" rtl="0">
              <a:spcBef>
                <a:spcPts val="0"/>
              </a:spcBef>
              <a:spcAft>
                <a:spcPts val="0"/>
              </a:spcAft>
              <a:buSzPts val="1400"/>
              <a:buAutoNum type="alphaLcPeriod"/>
            </a:pPr>
            <a:r>
              <a:rPr lang="en" u="sng">
                <a:solidFill>
                  <a:schemeClr val="hlink"/>
                </a:solidFill>
                <a:hlinkClick r:id="rId6" action="ppaction://hlinksldjump"/>
              </a:rPr>
              <a:t>Project Definition</a:t>
            </a:r>
            <a:endParaRPr/>
          </a:p>
          <a:p>
            <a:pPr marL="914400" lvl="1" indent="-317500" algn="l" rtl="0">
              <a:spcBef>
                <a:spcPts val="0"/>
              </a:spcBef>
              <a:spcAft>
                <a:spcPts val="0"/>
              </a:spcAft>
              <a:buSzPts val="1400"/>
              <a:buAutoNum type="alphaLcPeriod"/>
            </a:pPr>
            <a:r>
              <a:rPr lang="en" u="sng">
                <a:solidFill>
                  <a:schemeClr val="hlink"/>
                </a:solidFill>
                <a:hlinkClick r:id="rId7" action="ppaction://hlinksldjump"/>
              </a:rPr>
              <a:t>Objectives &amp; HLFR</a:t>
            </a:r>
            <a:endParaRPr/>
          </a:p>
          <a:p>
            <a:pPr marL="914400" lvl="1" indent="-317500" algn="l" rtl="0">
              <a:spcBef>
                <a:spcPts val="0"/>
              </a:spcBef>
              <a:spcAft>
                <a:spcPts val="0"/>
              </a:spcAft>
              <a:buSzPts val="1400"/>
              <a:buAutoNum type="alphaLcPeriod"/>
            </a:pPr>
            <a:r>
              <a:rPr lang="en" u="sng">
                <a:solidFill>
                  <a:schemeClr val="hlink"/>
                </a:solidFill>
                <a:hlinkClick r:id="rId8" action="ppaction://hlinksldjump"/>
              </a:rPr>
              <a:t>CONOPS</a:t>
            </a:r>
            <a:endParaRPr/>
          </a:p>
          <a:p>
            <a:pPr marL="914400" lvl="1" indent="-317500" algn="l" rtl="0">
              <a:spcBef>
                <a:spcPts val="0"/>
              </a:spcBef>
              <a:spcAft>
                <a:spcPts val="0"/>
              </a:spcAft>
              <a:buSzPts val="1400"/>
              <a:buAutoNum type="alphaLcPeriod"/>
            </a:pPr>
            <a:r>
              <a:rPr lang="en" u="sng">
                <a:solidFill>
                  <a:schemeClr val="hlink"/>
                </a:solidFill>
                <a:hlinkClick r:id="rId9" action="ppaction://hlinksldjump"/>
              </a:rPr>
              <a:t>FBD</a:t>
            </a:r>
            <a:endParaRPr/>
          </a:p>
          <a:p>
            <a:pPr marL="914400" lvl="1" indent="-317500" algn="l" rtl="0">
              <a:spcBef>
                <a:spcPts val="0"/>
              </a:spcBef>
              <a:spcAft>
                <a:spcPts val="0"/>
              </a:spcAft>
              <a:buSzPts val="1400"/>
              <a:buAutoNum type="alphaLcPeriod"/>
            </a:pPr>
            <a:r>
              <a:rPr lang="en" u="sng">
                <a:solidFill>
                  <a:schemeClr val="hlink"/>
                </a:solidFill>
                <a:hlinkClick r:id="rId10" action="ppaction://hlinksldjump"/>
              </a:rPr>
              <a:t>Design Diagrams</a:t>
            </a:r>
            <a:endParaRPr/>
          </a:p>
          <a:p>
            <a:pPr marL="914400" lvl="1" indent="-317500" algn="l" rtl="0">
              <a:spcBef>
                <a:spcPts val="0"/>
              </a:spcBef>
              <a:spcAft>
                <a:spcPts val="0"/>
              </a:spcAft>
              <a:buSzPts val="1400"/>
              <a:buAutoNum type="alphaLcPeriod"/>
            </a:pPr>
            <a:r>
              <a:rPr lang="en" u="sng">
                <a:solidFill>
                  <a:schemeClr val="hlink"/>
                </a:solidFill>
                <a:hlinkClick r:id="rId11" action="ppaction://hlinksldjump"/>
              </a:rPr>
              <a:t>Critical Project Elements</a:t>
            </a:r>
            <a:endParaRPr/>
          </a:p>
          <a:p>
            <a:pPr marL="457200" lvl="0" indent="-342900" algn="l" rtl="0">
              <a:spcBef>
                <a:spcPts val="0"/>
              </a:spcBef>
              <a:spcAft>
                <a:spcPts val="0"/>
              </a:spcAft>
              <a:buSzPts val="1800"/>
              <a:buAutoNum type="arabicPeriod"/>
            </a:pPr>
            <a:r>
              <a:rPr lang="en" u="sng">
                <a:solidFill>
                  <a:schemeClr val="hlink"/>
                </a:solidFill>
                <a:hlinkClick r:id="rId12" action="ppaction://hlinksldjump"/>
              </a:rPr>
              <a:t>Schedule</a:t>
            </a:r>
            <a:endParaRPr/>
          </a:p>
        </p:txBody>
      </p:sp>
      <p:sp>
        <p:nvSpPr>
          <p:cNvPr id="1339" name="Google Shape;1339;p10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62</a:t>
            </a:fld>
            <a:endParaRPr/>
          </a:p>
        </p:txBody>
      </p:sp>
      <p:sp>
        <p:nvSpPr>
          <p:cNvPr id="1340" name="Google Shape;1340;p103"/>
          <p:cNvSpPr txBox="1">
            <a:spLocks noGrp="1"/>
          </p:cNvSpPr>
          <p:nvPr>
            <p:ph type="body" idx="1"/>
          </p:nvPr>
        </p:nvSpPr>
        <p:spPr>
          <a:xfrm>
            <a:off x="4572000" y="1152475"/>
            <a:ext cx="4260300" cy="3558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startAt="4"/>
            </a:pPr>
            <a:r>
              <a:rPr lang="en" u="sng">
                <a:solidFill>
                  <a:schemeClr val="hlink"/>
                </a:solidFill>
                <a:hlinkClick r:id="rId13" action="ppaction://hlinksldjump"/>
              </a:rPr>
              <a:t>Test Readiness </a:t>
            </a:r>
            <a:endParaRPr/>
          </a:p>
          <a:p>
            <a:pPr marL="914400" lvl="1" indent="-317500" algn="l" rtl="0">
              <a:spcBef>
                <a:spcPts val="0"/>
              </a:spcBef>
              <a:spcAft>
                <a:spcPts val="0"/>
              </a:spcAft>
              <a:buSzPts val="1400"/>
              <a:buAutoNum type="alphaLcPeriod"/>
            </a:pPr>
            <a:r>
              <a:rPr lang="en" u="sng">
                <a:solidFill>
                  <a:schemeClr val="hlink"/>
                </a:solidFill>
                <a:hlinkClick r:id="rId14" action="ppaction://hlinksldjump"/>
              </a:rPr>
              <a:t>Test Overview</a:t>
            </a:r>
            <a:endParaRPr/>
          </a:p>
          <a:p>
            <a:pPr marL="914400" lvl="1" indent="-317500" algn="l" rtl="0">
              <a:spcBef>
                <a:spcPts val="0"/>
              </a:spcBef>
              <a:spcAft>
                <a:spcPts val="0"/>
              </a:spcAft>
              <a:buSzPts val="1400"/>
              <a:buAutoNum type="alphaLcPeriod"/>
            </a:pPr>
            <a:r>
              <a:rPr lang="en" u="sng">
                <a:solidFill>
                  <a:schemeClr val="hlink"/>
                </a:solidFill>
                <a:hlinkClick r:id="rId15" action="ppaction://hlinksldjump"/>
              </a:rPr>
              <a:t>System Computational Performance</a:t>
            </a:r>
            <a:endParaRPr/>
          </a:p>
          <a:p>
            <a:pPr marL="914400" lvl="1" indent="-317500" algn="l" rtl="0">
              <a:spcBef>
                <a:spcPts val="0"/>
              </a:spcBef>
              <a:spcAft>
                <a:spcPts val="0"/>
              </a:spcAft>
              <a:buSzPts val="1400"/>
              <a:buAutoNum type="alphaLcPeriod"/>
            </a:pPr>
            <a:r>
              <a:rPr lang="en" u="sng">
                <a:solidFill>
                  <a:schemeClr val="hlink"/>
                </a:solidFill>
                <a:hlinkClick r:id="rId16" action="ppaction://hlinksldjump"/>
              </a:rPr>
              <a:t>Full System Test</a:t>
            </a:r>
            <a:endParaRPr/>
          </a:p>
          <a:p>
            <a:pPr marL="1371600" lvl="2" indent="-317500" algn="l" rtl="0">
              <a:spcBef>
                <a:spcPts val="0"/>
              </a:spcBef>
              <a:spcAft>
                <a:spcPts val="0"/>
              </a:spcAft>
              <a:buSzPts val="1400"/>
              <a:buAutoNum type="romanLcPeriod"/>
            </a:pPr>
            <a:r>
              <a:rPr lang="en" u="sng">
                <a:solidFill>
                  <a:schemeClr val="hlink"/>
                </a:solidFill>
                <a:hlinkClick r:id="rId17" action="ppaction://hlinksldjump"/>
              </a:rPr>
              <a:t>HITL Testing</a:t>
            </a:r>
            <a:endParaRPr/>
          </a:p>
          <a:p>
            <a:pPr marL="457200" lvl="0" indent="-342900" algn="l" rtl="0">
              <a:spcBef>
                <a:spcPts val="0"/>
              </a:spcBef>
              <a:spcAft>
                <a:spcPts val="0"/>
              </a:spcAft>
              <a:buSzPts val="1800"/>
              <a:buAutoNum type="arabicPeriod" startAt="4"/>
            </a:pPr>
            <a:r>
              <a:rPr lang="en" u="sng">
                <a:solidFill>
                  <a:schemeClr val="hlink"/>
                </a:solidFill>
                <a:hlinkClick r:id="rId18" action="ppaction://hlinksldjump"/>
              </a:rPr>
              <a:t>Budget</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344"/>
        <p:cNvGrpSpPr/>
        <p:nvPr/>
      </p:nvGrpSpPr>
      <p:grpSpPr>
        <a:xfrm>
          <a:off x="0" y="0"/>
          <a:ext cx="0" cy="0"/>
          <a:chOff x="0" y="0"/>
          <a:chExt cx="0" cy="0"/>
        </a:xfrm>
      </p:grpSpPr>
      <p:sp>
        <p:nvSpPr>
          <p:cNvPr id="1345" name="Google Shape;1345;p10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Table of Contents - Backup Slides</a:t>
            </a:r>
            <a:endParaRPr/>
          </a:p>
        </p:txBody>
      </p:sp>
      <p:sp>
        <p:nvSpPr>
          <p:cNvPr id="1346" name="Google Shape;1346;p104"/>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AutoNum type="arabicPeriod"/>
            </a:pPr>
            <a:r>
              <a:rPr lang="en" u="sng">
                <a:solidFill>
                  <a:schemeClr val="hlink"/>
                </a:solidFill>
                <a:hlinkClick r:id="rId3" action="ppaction://hlinksldjump"/>
              </a:rPr>
              <a:t>Background Information</a:t>
            </a:r>
            <a:endParaRPr/>
          </a:p>
          <a:p>
            <a:pPr marL="914400" lvl="1" indent="-317500" algn="l" rtl="0">
              <a:spcBef>
                <a:spcPts val="0"/>
              </a:spcBef>
              <a:spcAft>
                <a:spcPts val="0"/>
              </a:spcAft>
              <a:buSzPts val="1400"/>
              <a:buAutoNum type="alphaLcPeriod"/>
            </a:pPr>
            <a:r>
              <a:rPr lang="en"/>
              <a:t>Nomenclature</a:t>
            </a:r>
            <a:endParaRPr/>
          </a:p>
          <a:p>
            <a:pPr marL="914400" lvl="1" indent="-317500" algn="l" rtl="0">
              <a:spcBef>
                <a:spcPts val="0"/>
              </a:spcBef>
              <a:spcAft>
                <a:spcPts val="0"/>
              </a:spcAft>
              <a:buSzPts val="1400"/>
              <a:buAutoNum type="alphaLcPeriod"/>
            </a:pPr>
            <a:r>
              <a:rPr lang="en"/>
              <a:t>Motivation</a:t>
            </a:r>
            <a:endParaRPr/>
          </a:p>
          <a:p>
            <a:pPr marL="914400" lvl="1" indent="-317500" algn="l" rtl="0">
              <a:spcBef>
                <a:spcPts val="0"/>
              </a:spcBef>
              <a:spcAft>
                <a:spcPts val="0"/>
              </a:spcAft>
              <a:buSzPts val="1400"/>
              <a:buAutoNum type="alphaLcPeriod"/>
            </a:pPr>
            <a:r>
              <a:rPr lang="en"/>
              <a:t>Full Requirements</a:t>
            </a:r>
            <a:endParaRPr/>
          </a:p>
          <a:p>
            <a:pPr marL="457200" lvl="0" indent="-342900" algn="l" rtl="0">
              <a:spcBef>
                <a:spcPts val="0"/>
              </a:spcBef>
              <a:spcAft>
                <a:spcPts val="0"/>
              </a:spcAft>
              <a:buSzPts val="1800"/>
              <a:buAutoNum type="arabicPeriod"/>
            </a:pPr>
            <a:r>
              <a:rPr lang="en" u="sng">
                <a:solidFill>
                  <a:schemeClr val="accent5"/>
                </a:solidFill>
                <a:hlinkClick r:id="rId4" action="ppaction://hlinksldjump">
                  <a:extLst>
                    <a:ext uri="{A12FA001-AC4F-418D-AE19-62706E023703}">
                      <ahyp:hlinkClr xmlns:ahyp="http://schemas.microsoft.com/office/drawing/2018/hyperlinkcolor" xmlns="" val="tx"/>
                    </a:ext>
                  </a:extLst>
                </a:hlinkClick>
              </a:rPr>
              <a:t>V&amp;V (Tests and Inspections)</a:t>
            </a:r>
            <a:endParaRPr/>
          </a:p>
          <a:p>
            <a:pPr marL="457200" lvl="0" indent="-342900" algn="l" rtl="0">
              <a:spcBef>
                <a:spcPts val="0"/>
              </a:spcBef>
              <a:spcAft>
                <a:spcPts val="0"/>
              </a:spcAft>
              <a:buSzPts val="1800"/>
              <a:buAutoNum type="arabicPeriod"/>
            </a:pPr>
            <a:r>
              <a:rPr lang="en" u="sng">
                <a:solidFill>
                  <a:schemeClr val="accent5"/>
                </a:solidFill>
                <a:hlinkClick r:id="rId5" action="ppaction://hlinksldjump">
                  <a:extLst>
                    <a:ext uri="{A12FA001-AC4F-418D-AE19-62706E023703}">
                      <ahyp:hlinkClr xmlns:ahyp="http://schemas.microsoft.com/office/drawing/2018/hyperlinkcolor" xmlns="" val="tx"/>
                    </a:ext>
                  </a:extLst>
                </a:hlinkClick>
              </a:rPr>
              <a:t>Supplemental Equipment Details</a:t>
            </a:r>
            <a:endParaRPr/>
          </a:p>
          <a:p>
            <a:pPr marL="914400" lvl="1" indent="-317500" algn="l" rtl="0">
              <a:spcBef>
                <a:spcPts val="0"/>
              </a:spcBef>
              <a:spcAft>
                <a:spcPts val="0"/>
              </a:spcAft>
              <a:buSzPts val="1400"/>
              <a:buAutoNum type="alphaLcPeriod"/>
            </a:pPr>
            <a:r>
              <a:rPr lang="en"/>
              <a:t>Master Equipment List</a:t>
            </a:r>
            <a:endParaRPr/>
          </a:p>
          <a:p>
            <a:pPr marL="914400" lvl="1" indent="-317500" algn="l" rtl="0">
              <a:spcBef>
                <a:spcPts val="0"/>
              </a:spcBef>
              <a:spcAft>
                <a:spcPts val="0"/>
              </a:spcAft>
              <a:buSzPts val="1400"/>
              <a:buAutoNum type="alphaLcPeriod"/>
            </a:pPr>
            <a:r>
              <a:rPr lang="en"/>
              <a:t>HR Object Details</a:t>
            </a:r>
            <a:endParaRPr/>
          </a:p>
          <a:p>
            <a:pPr marL="457200" lvl="0" indent="-342900" algn="l" rtl="0">
              <a:spcBef>
                <a:spcPts val="0"/>
              </a:spcBef>
              <a:spcAft>
                <a:spcPts val="0"/>
              </a:spcAft>
              <a:buSzPts val="1800"/>
              <a:buAutoNum type="arabicPeriod"/>
            </a:pPr>
            <a:r>
              <a:rPr lang="en" u="sng">
                <a:solidFill>
                  <a:schemeClr val="accent5"/>
                </a:solidFill>
                <a:hlinkClick r:id="rId6" action="ppaction://hlinksldjump">
                  <a:extLst>
                    <a:ext uri="{A12FA001-AC4F-418D-AE19-62706E023703}">
                      <ahyp:hlinkClr xmlns:ahyp="http://schemas.microsoft.com/office/drawing/2018/hyperlinkcolor" xmlns="" val="tx"/>
                    </a:ext>
                  </a:extLst>
                </a:hlinkClick>
              </a:rPr>
              <a:t>Risks (Full)</a:t>
            </a:r>
            <a:endParaRPr/>
          </a:p>
          <a:p>
            <a:pPr marL="457200" lvl="0" indent="-342900" algn="l" rtl="0">
              <a:spcBef>
                <a:spcPts val="0"/>
              </a:spcBef>
              <a:spcAft>
                <a:spcPts val="0"/>
              </a:spcAft>
              <a:buSzPts val="1800"/>
              <a:buAutoNum type="arabicPeriod"/>
            </a:pPr>
            <a:r>
              <a:rPr lang="en" u="sng">
                <a:solidFill>
                  <a:schemeClr val="accent5"/>
                </a:solidFill>
                <a:hlinkClick r:id="rId7" action="ppaction://hlinksldjump">
                  <a:extLst>
                    <a:ext uri="{A12FA001-AC4F-418D-AE19-62706E023703}">
                      <ahyp:hlinkClr xmlns:ahyp="http://schemas.microsoft.com/office/drawing/2018/hyperlinkcolor" xmlns="" val="tx"/>
                    </a:ext>
                  </a:extLst>
                </a:hlinkClick>
              </a:rPr>
              <a:t>Safety &amp; Human Testing</a:t>
            </a:r>
            <a:endParaRPr/>
          </a:p>
          <a:p>
            <a:pPr marL="457200" lvl="0" indent="-342900" algn="l" rtl="0">
              <a:spcBef>
                <a:spcPts val="0"/>
              </a:spcBef>
              <a:spcAft>
                <a:spcPts val="0"/>
              </a:spcAft>
              <a:buSzPts val="1800"/>
              <a:buAutoNum type="arabicPeriod"/>
            </a:pPr>
            <a:r>
              <a:rPr lang="en" u="sng">
                <a:solidFill>
                  <a:schemeClr val="accent5"/>
                </a:solidFill>
                <a:hlinkClick r:id="rId8" action="ppaction://hlinksldjump">
                  <a:extLst>
                    <a:ext uri="{A12FA001-AC4F-418D-AE19-62706E023703}">
                      <ahyp:hlinkClr xmlns:ahyp="http://schemas.microsoft.com/office/drawing/2018/hyperlinkcolor" xmlns="" val="tx"/>
                    </a:ext>
                  </a:extLst>
                </a:hlinkClick>
              </a:rPr>
              <a:t>Developmental and Functional Pipelines</a:t>
            </a:r>
            <a:endParaRPr/>
          </a:p>
        </p:txBody>
      </p:sp>
      <p:sp>
        <p:nvSpPr>
          <p:cNvPr id="1347" name="Google Shape;1347;p10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63</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351"/>
        <p:cNvGrpSpPr/>
        <p:nvPr/>
      </p:nvGrpSpPr>
      <p:grpSpPr>
        <a:xfrm>
          <a:off x="0" y="0"/>
          <a:ext cx="0" cy="0"/>
          <a:chOff x="0" y="0"/>
          <a:chExt cx="0" cy="0"/>
        </a:xfrm>
      </p:grpSpPr>
      <p:sp>
        <p:nvSpPr>
          <p:cNvPr id="1352" name="Google Shape;1352;p10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Background Information</a:t>
            </a:r>
            <a:endParaRPr/>
          </a:p>
        </p:txBody>
      </p:sp>
      <p:sp>
        <p:nvSpPr>
          <p:cNvPr id="1353" name="Google Shape;1353;p10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64</a:t>
            </a:fld>
            <a:endParaRPr/>
          </a:p>
        </p:txBody>
      </p:sp>
      <p:sp>
        <p:nvSpPr>
          <p:cNvPr id="1354" name="Google Shape;1354;p105"/>
          <p:cNvSpPr txBox="1">
            <a:spLocks noGrp="1"/>
          </p:cNvSpPr>
          <p:nvPr>
            <p:ph type="body" idx="4294967295"/>
          </p:nvPr>
        </p:nvSpPr>
        <p:spPr>
          <a:xfrm>
            <a:off x="2441850" y="3154525"/>
            <a:ext cx="4260300" cy="15087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 u="sng">
                <a:solidFill>
                  <a:schemeClr val="hlink"/>
                </a:solidFill>
                <a:hlinkClick r:id="rId3" action="ppaction://hlinksldjump"/>
              </a:rPr>
              <a:t>Nomenclature</a:t>
            </a:r>
            <a:endParaRPr/>
          </a:p>
          <a:p>
            <a:pPr marL="0" lvl="0" indent="0" algn="ctr" rtl="0">
              <a:spcBef>
                <a:spcPts val="1200"/>
              </a:spcBef>
              <a:spcAft>
                <a:spcPts val="0"/>
              </a:spcAft>
              <a:buClr>
                <a:schemeClr val="dk1"/>
              </a:buClr>
              <a:buSzPts val="1100"/>
              <a:buFont typeface="Arial"/>
              <a:buNone/>
            </a:pPr>
            <a:r>
              <a:rPr lang="en" u="sng">
                <a:solidFill>
                  <a:schemeClr val="accent5"/>
                </a:solidFill>
                <a:hlinkClick r:id="rId4" action="ppaction://hlinksldjump">
                  <a:extLst>
                    <a:ext uri="{A12FA001-AC4F-418D-AE19-62706E023703}">
                      <ahyp:hlinkClr xmlns:ahyp="http://schemas.microsoft.com/office/drawing/2018/hyperlinkcolor" xmlns="" val="tx"/>
                    </a:ext>
                  </a:extLst>
                </a:hlinkClick>
              </a:rPr>
              <a:t>Motivation</a:t>
            </a:r>
            <a:endParaRPr/>
          </a:p>
          <a:p>
            <a:pPr marL="0" lvl="0" indent="0" algn="ctr" rtl="0">
              <a:spcBef>
                <a:spcPts val="1200"/>
              </a:spcBef>
              <a:spcAft>
                <a:spcPts val="1200"/>
              </a:spcAft>
              <a:buNone/>
            </a:pPr>
            <a:r>
              <a:rPr lang="en" u="sng">
                <a:solidFill>
                  <a:schemeClr val="accent5"/>
                </a:solidFill>
                <a:hlinkClick r:id="rId5" action="ppaction://hlinksldjump">
                  <a:extLst>
                    <a:ext uri="{A12FA001-AC4F-418D-AE19-62706E023703}">
                      <ahyp:hlinkClr xmlns:ahyp="http://schemas.microsoft.com/office/drawing/2018/hyperlinkcolor" xmlns="" val="tx"/>
                    </a:ext>
                  </a:extLst>
                </a:hlinkClick>
              </a:rPr>
              <a:t>Full Requirements</a:t>
            </a:r>
            <a:endParaRPr/>
          </a:p>
        </p:txBody>
      </p:sp>
      <p:sp>
        <p:nvSpPr>
          <p:cNvPr id="1355" name="Google Shape;1355;p105">
            <a:hlinkClick r:id="rId6"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359"/>
        <p:cNvGrpSpPr/>
        <p:nvPr/>
      </p:nvGrpSpPr>
      <p:grpSpPr>
        <a:xfrm>
          <a:off x="0" y="0"/>
          <a:ext cx="0" cy="0"/>
          <a:chOff x="0" y="0"/>
          <a:chExt cx="0" cy="0"/>
        </a:xfrm>
      </p:grpSpPr>
      <p:sp>
        <p:nvSpPr>
          <p:cNvPr id="1360" name="Google Shape;1360;p106"/>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Complete Nomenclature List</a:t>
            </a:r>
            <a:endParaRPr/>
          </a:p>
        </p:txBody>
      </p:sp>
      <p:sp>
        <p:nvSpPr>
          <p:cNvPr id="1361" name="Google Shape;1361;p106"/>
          <p:cNvSpPr txBox="1">
            <a:spLocks noGrp="1"/>
          </p:cNvSpPr>
          <p:nvPr>
            <p:ph type="body" idx="1"/>
          </p:nvPr>
        </p:nvSpPr>
        <p:spPr>
          <a:xfrm>
            <a:off x="311700" y="560525"/>
            <a:ext cx="8520600" cy="3985200"/>
          </a:xfrm>
          <a:prstGeom prst="rect">
            <a:avLst/>
          </a:prstGeom>
        </p:spPr>
        <p:txBody>
          <a:bodyPr spcFirstLastPara="1" wrap="square" lIns="91425" tIns="91425" rIns="91425" bIns="91425" anchor="t" anchorCtr="0">
            <a:noAutofit/>
          </a:bodyPr>
          <a:lstStyle/>
          <a:p>
            <a:pPr marL="0" lvl="0" indent="0" algn="l" rtl="0">
              <a:lnSpc>
                <a:spcPct val="125000"/>
              </a:lnSpc>
              <a:spcBef>
                <a:spcPts val="0"/>
              </a:spcBef>
              <a:spcAft>
                <a:spcPts val="0"/>
              </a:spcAft>
              <a:buClr>
                <a:schemeClr val="dk1"/>
              </a:buClr>
              <a:buSzPts val="1100"/>
              <a:buFont typeface="Arial"/>
              <a:buNone/>
            </a:pPr>
            <a:r>
              <a:rPr lang="en" sz="1000" b="1">
                <a:solidFill>
                  <a:srgbClr val="009988"/>
                </a:solidFill>
              </a:rPr>
              <a:t>Virtual Reality (VR)</a:t>
            </a:r>
            <a:r>
              <a:rPr lang="en" sz="1000">
                <a:solidFill>
                  <a:srgbClr val="009988"/>
                </a:solidFill>
              </a:rPr>
              <a:t>: </a:t>
            </a:r>
            <a:r>
              <a:rPr lang="en" sz="1000" i="1"/>
              <a:t>The software developed to virtually recreate a lunar environment</a:t>
            </a:r>
            <a:endParaRPr sz="1000" i="1"/>
          </a:p>
          <a:p>
            <a:pPr marL="0" lvl="0" indent="0" algn="l" rtl="0">
              <a:lnSpc>
                <a:spcPct val="125000"/>
              </a:lnSpc>
              <a:spcBef>
                <a:spcPts val="0"/>
              </a:spcBef>
              <a:spcAft>
                <a:spcPts val="0"/>
              </a:spcAft>
              <a:buClr>
                <a:schemeClr val="dk1"/>
              </a:buClr>
              <a:buSzPts val="1100"/>
              <a:buFont typeface="Arial"/>
              <a:buNone/>
            </a:pPr>
            <a:r>
              <a:rPr lang="en" sz="1000" u="sng">
                <a:solidFill>
                  <a:srgbClr val="0077BB"/>
                </a:solidFill>
              </a:rPr>
              <a:t>Back End</a:t>
            </a:r>
            <a:r>
              <a:rPr lang="en" sz="1000">
                <a:solidFill>
                  <a:srgbClr val="0077BB"/>
                </a:solidFill>
              </a:rPr>
              <a:t>:</a:t>
            </a:r>
            <a:r>
              <a:rPr lang="en" sz="1000"/>
              <a:t> </a:t>
            </a:r>
            <a:r>
              <a:rPr lang="en" sz="1000" i="1"/>
              <a:t>The Unity and other software development tools used to create the infrastructure for the software</a:t>
            </a:r>
            <a:endParaRPr sz="1000" i="1"/>
          </a:p>
          <a:p>
            <a:pPr marL="0" lvl="0" indent="0" algn="l" rtl="0">
              <a:lnSpc>
                <a:spcPct val="125000"/>
              </a:lnSpc>
              <a:spcBef>
                <a:spcPts val="0"/>
              </a:spcBef>
              <a:spcAft>
                <a:spcPts val="0"/>
              </a:spcAft>
              <a:buClr>
                <a:schemeClr val="dk1"/>
              </a:buClr>
              <a:buSzPts val="1100"/>
              <a:buFont typeface="Arial"/>
              <a:buNone/>
            </a:pPr>
            <a:r>
              <a:rPr lang="en" sz="1000" u="sng">
                <a:solidFill>
                  <a:srgbClr val="0077BB"/>
                </a:solidFill>
              </a:rPr>
              <a:t>Front End</a:t>
            </a:r>
            <a:r>
              <a:rPr lang="en" sz="1000">
                <a:solidFill>
                  <a:srgbClr val="0077BB"/>
                </a:solidFill>
              </a:rPr>
              <a:t>:</a:t>
            </a:r>
            <a:r>
              <a:rPr lang="en" sz="1000"/>
              <a:t> </a:t>
            </a:r>
            <a:r>
              <a:rPr lang="en" sz="1000" i="1"/>
              <a:t>The rendering software used to visualize the data and software infrastructure - what the user will actually see and interact with  </a:t>
            </a:r>
            <a:endParaRPr sz="1000" i="1"/>
          </a:p>
          <a:p>
            <a:pPr marL="0" lvl="0" indent="0" algn="l" rtl="0">
              <a:lnSpc>
                <a:spcPct val="125000"/>
              </a:lnSpc>
              <a:spcBef>
                <a:spcPts val="0"/>
              </a:spcBef>
              <a:spcAft>
                <a:spcPts val="0"/>
              </a:spcAft>
              <a:buClr>
                <a:schemeClr val="dk1"/>
              </a:buClr>
              <a:buSzPts val="1100"/>
              <a:buFont typeface="Arial"/>
              <a:buNone/>
            </a:pPr>
            <a:r>
              <a:rPr lang="en" sz="1000" b="1">
                <a:solidFill>
                  <a:srgbClr val="EE7733"/>
                </a:solidFill>
              </a:rPr>
              <a:t>Hybrid Reality (HR): </a:t>
            </a:r>
            <a:r>
              <a:rPr lang="en" sz="1000" i="1"/>
              <a:t>The physical tools and sensors used to track interactions between the user, real life and virtual objects</a:t>
            </a:r>
            <a:endParaRPr sz="1000" i="1"/>
          </a:p>
          <a:p>
            <a:pPr marL="0" lvl="0" indent="0" algn="l" rtl="0">
              <a:lnSpc>
                <a:spcPct val="125000"/>
              </a:lnSpc>
              <a:spcBef>
                <a:spcPts val="0"/>
              </a:spcBef>
              <a:spcAft>
                <a:spcPts val="0"/>
              </a:spcAft>
              <a:buClr>
                <a:schemeClr val="dk1"/>
              </a:buClr>
              <a:buSzPts val="1100"/>
              <a:buFont typeface="Arial"/>
              <a:buNone/>
            </a:pPr>
            <a:r>
              <a:rPr lang="en" sz="1000" b="1">
                <a:solidFill>
                  <a:srgbClr val="0077BB"/>
                </a:solidFill>
              </a:rPr>
              <a:t>Training Simulation (CTHREEPIO): </a:t>
            </a:r>
            <a:r>
              <a:rPr lang="en" sz="1000" i="1"/>
              <a:t>The project as a whole - the combination of virtual environment and hybrid reality</a:t>
            </a:r>
            <a:endParaRPr sz="1000" i="1"/>
          </a:p>
          <a:p>
            <a:pPr marL="0" lvl="0" indent="0" algn="l" rtl="0">
              <a:lnSpc>
                <a:spcPct val="125000"/>
              </a:lnSpc>
              <a:spcBef>
                <a:spcPts val="0"/>
              </a:spcBef>
              <a:spcAft>
                <a:spcPts val="0"/>
              </a:spcAft>
              <a:buClr>
                <a:schemeClr val="dk1"/>
              </a:buClr>
              <a:buSzPts val="1100"/>
              <a:buFont typeface="Arial"/>
              <a:buNone/>
            </a:pPr>
            <a:r>
              <a:rPr lang="en" sz="1000" b="1">
                <a:solidFill>
                  <a:srgbClr val="0077BB"/>
                </a:solidFill>
              </a:rPr>
              <a:t>Extravehicular Activity (EVA): </a:t>
            </a:r>
            <a:r>
              <a:rPr lang="en" sz="1000" i="1"/>
              <a:t>This is the official term for any activity that an astronaut conducts outside of a safe habitat/vehicle.</a:t>
            </a:r>
            <a:endParaRPr sz="1000" i="1"/>
          </a:p>
          <a:p>
            <a:pPr marL="0" lvl="0" indent="0" algn="l" rtl="0">
              <a:lnSpc>
                <a:spcPct val="125000"/>
              </a:lnSpc>
              <a:spcBef>
                <a:spcPts val="0"/>
              </a:spcBef>
              <a:spcAft>
                <a:spcPts val="0"/>
              </a:spcAft>
              <a:buClr>
                <a:schemeClr val="dk1"/>
              </a:buClr>
              <a:buSzPts val="1100"/>
              <a:buFont typeface="Arial"/>
              <a:buNone/>
            </a:pPr>
            <a:r>
              <a:rPr lang="en" sz="1000" b="1">
                <a:solidFill>
                  <a:srgbClr val="0077BB"/>
                </a:solidFill>
              </a:rPr>
              <a:t>Lunar South Pole (LSP):</a:t>
            </a:r>
            <a:r>
              <a:rPr lang="en" sz="1000"/>
              <a:t> </a:t>
            </a:r>
            <a:r>
              <a:rPr lang="en" sz="1000" i="1"/>
              <a:t>Primary landing site for Artemis III mission and where on the moon CTHREEPIO is trying to replicate</a:t>
            </a:r>
            <a:endParaRPr sz="1000" i="1"/>
          </a:p>
          <a:p>
            <a:pPr marL="0" lvl="0" indent="0" algn="l" rtl="0">
              <a:lnSpc>
                <a:spcPct val="125000"/>
              </a:lnSpc>
              <a:spcBef>
                <a:spcPts val="0"/>
              </a:spcBef>
              <a:spcAft>
                <a:spcPts val="0"/>
              </a:spcAft>
              <a:buNone/>
            </a:pPr>
            <a:r>
              <a:rPr lang="en" sz="1000" b="1">
                <a:solidFill>
                  <a:srgbClr val="0077BB"/>
                </a:solidFill>
              </a:rPr>
              <a:t>Derived Requirement (DR): </a:t>
            </a:r>
            <a:r>
              <a:rPr lang="en" sz="1000" i="1"/>
              <a:t>A lower level requirement under a high level functional requirement (FR). DRs can be found in backup slides.</a:t>
            </a:r>
            <a:endParaRPr sz="1000" i="1"/>
          </a:p>
          <a:p>
            <a:pPr marL="0" lvl="0" indent="0" algn="l" rtl="0">
              <a:lnSpc>
                <a:spcPct val="125000"/>
              </a:lnSpc>
              <a:spcBef>
                <a:spcPts val="0"/>
              </a:spcBef>
              <a:spcAft>
                <a:spcPts val="0"/>
              </a:spcAft>
              <a:buNone/>
            </a:pPr>
            <a:r>
              <a:rPr lang="en" sz="1000" b="1">
                <a:solidFill>
                  <a:srgbClr val="009988"/>
                </a:solidFill>
              </a:rPr>
              <a:t>Blender</a:t>
            </a:r>
            <a:r>
              <a:rPr lang="en" sz="1000">
                <a:solidFill>
                  <a:srgbClr val="009988"/>
                </a:solidFill>
              </a:rPr>
              <a:t> </a:t>
            </a:r>
            <a:r>
              <a:rPr lang="en" sz="1000"/>
              <a:t>→ </a:t>
            </a:r>
            <a:r>
              <a:rPr lang="en" sz="1000" i="1"/>
              <a:t>creates the things we see in the virtual environment</a:t>
            </a:r>
            <a:endParaRPr sz="1000" i="1"/>
          </a:p>
          <a:p>
            <a:pPr marL="0" lvl="0" indent="0" algn="l" rtl="0">
              <a:lnSpc>
                <a:spcPct val="125000"/>
              </a:lnSpc>
              <a:spcBef>
                <a:spcPts val="0"/>
              </a:spcBef>
              <a:spcAft>
                <a:spcPts val="0"/>
              </a:spcAft>
              <a:buNone/>
            </a:pPr>
            <a:r>
              <a:rPr lang="en" sz="1000" b="1">
                <a:solidFill>
                  <a:srgbClr val="009988"/>
                </a:solidFill>
              </a:rPr>
              <a:t>Unity </a:t>
            </a:r>
            <a:r>
              <a:rPr lang="en" sz="1000"/>
              <a:t>→ </a:t>
            </a:r>
            <a:r>
              <a:rPr lang="en" sz="1000" i="1"/>
              <a:t>the engine that “powers” the virtual environment and everything happening in it</a:t>
            </a:r>
            <a:endParaRPr sz="1000" i="1"/>
          </a:p>
          <a:p>
            <a:pPr marL="0" lvl="0" indent="0" algn="l" rtl="0">
              <a:lnSpc>
                <a:spcPct val="125000"/>
              </a:lnSpc>
              <a:spcBef>
                <a:spcPts val="0"/>
              </a:spcBef>
              <a:spcAft>
                <a:spcPts val="0"/>
              </a:spcAft>
              <a:buNone/>
            </a:pPr>
            <a:r>
              <a:rPr lang="en" sz="1000" b="1">
                <a:solidFill>
                  <a:srgbClr val="009988"/>
                </a:solidFill>
              </a:rPr>
              <a:t>SteamVR</a:t>
            </a:r>
            <a:r>
              <a:rPr lang="en" sz="1000">
                <a:solidFill>
                  <a:srgbClr val="009988"/>
                </a:solidFill>
              </a:rPr>
              <a:t> </a:t>
            </a:r>
            <a:r>
              <a:rPr lang="en" sz="1000"/>
              <a:t>→ </a:t>
            </a:r>
            <a:r>
              <a:rPr lang="en" sz="1000" i="1"/>
              <a:t>the bridge between what’s happening in Unity and the virtual reality devices (Oculus, VIVE trackers, VIVE base stations)</a:t>
            </a:r>
            <a:endParaRPr sz="1000" i="1"/>
          </a:p>
          <a:p>
            <a:pPr marL="0" lvl="0" indent="0" algn="l" rtl="0">
              <a:lnSpc>
                <a:spcPct val="125000"/>
              </a:lnSpc>
              <a:spcBef>
                <a:spcPts val="0"/>
              </a:spcBef>
              <a:spcAft>
                <a:spcPts val="0"/>
              </a:spcAft>
              <a:buNone/>
            </a:pPr>
            <a:r>
              <a:rPr lang="en" sz="1000" b="1">
                <a:solidFill>
                  <a:srgbClr val="0077BB"/>
                </a:solidFill>
              </a:rPr>
              <a:t>GitHub</a:t>
            </a:r>
            <a:r>
              <a:rPr lang="en" sz="1000">
                <a:solidFill>
                  <a:srgbClr val="0077BB"/>
                </a:solidFill>
              </a:rPr>
              <a:t> </a:t>
            </a:r>
            <a:r>
              <a:rPr lang="en" sz="1000"/>
              <a:t>→ </a:t>
            </a:r>
            <a:r>
              <a:rPr lang="en" sz="1000" i="1"/>
              <a:t>software storage system that allows for open access and version control</a:t>
            </a:r>
            <a:endParaRPr sz="1000" i="1"/>
          </a:p>
          <a:p>
            <a:pPr marL="0" lvl="0" indent="0" algn="l" rtl="0">
              <a:lnSpc>
                <a:spcPct val="125000"/>
              </a:lnSpc>
              <a:spcBef>
                <a:spcPts val="0"/>
              </a:spcBef>
              <a:spcAft>
                <a:spcPts val="0"/>
              </a:spcAft>
              <a:buNone/>
            </a:pPr>
            <a:r>
              <a:rPr lang="en" sz="1000" b="1">
                <a:solidFill>
                  <a:srgbClr val="0077BB"/>
                </a:solidFill>
              </a:rPr>
              <a:t>Fusion360</a:t>
            </a:r>
            <a:r>
              <a:rPr lang="en" sz="1000">
                <a:solidFill>
                  <a:srgbClr val="0077BB"/>
                </a:solidFill>
              </a:rPr>
              <a:t> </a:t>
            </a:r>
            <a:r>
              <a:rPr lang="en" sz="1000"/>
              <a:t>→</a:t>
            </a:r>
            <a:r>
              <a:rPr lang="en" sz="1000" i="1"/>
              <a:t> creates the things we want to understand the mechanics of or develop into a 3D printable object</a:t>
            </a:r>
            <a:endParaRPr sz="1000" i="1"/>
          </a:p>
          <a:p>
            <a:pPr marL="0" lvl="0" indent="0" algn="l" rtl="0">
              <a:lnSpc>
                <a:spcPct val="125000"/>
              </a:lnSpc>
              <a:spcBef>
                <a:spcPts val="0"/>
              </a:spcBef>
              <a:spcAft>
                <a:spcPts val="0"/>
              </a:spcAft>
              <a:buNone/>
            </a:pPr>
            <a:r>
              <a:rPr lang="en" sz="1000" b="1">
                <a:solidFill>
                  <a:srgbClr val="009988"/>
                </a:solidFill>
              </a:rPr>
              <a:t>Meta Quest App</a:t>
            </a:r>
            <a:r>
              <a:rPr lang="en" sz="1000">
                <a:solidFill>
                  <a:srgbClr val="009988"/>
                </a:solidFill>
              </a:rPr>
              <a:t> </a:t>
            </a:r>
            <a:r>
              <a:rPr lang="en" sz="1000"/>
              <a:t>→ </a:t>
            </a:r>
            <a:r>
              <a:rPr lang="en" sz="1000" i="1"/>
              <a:t>the app used to access the oculus headset </a:t>
            </a:r>
            <a:endParaRPr sz="1000" i="1"/>
          </a:p>
          <a:p>
            <a:pPr marL="0" lvl="0" indent="0" algn="l" rtl="0">
              <a:lnSpc>
                <a:spcPct val="125000"/>
              </a:lnSpc>
              <a:spcBef>
                <a:spcPts val="0"/>
              </a:spcBef>
              <a:spcAft>
                <a:spcPts val="0"/>
              </a:spcAft>
              <a:buNone/>
            </a:pPr>
            <a:r>
              <a:rPr lang="en" sz="1000" b="1">
                <a:solidFill>
                  <a:srgbClr val="0077BB"/>
                </a:solidFill>
              </a:rPr>
              <a:t>VIVE Input Utility</a:t>
            </a:r>
            <a:r>
              <a:rPr lang="en" sz="1000"/>
              <a:t> → </a:t>
            </a:r>
            <a:r>
              <a:rPr lang="en" sz="1000" i="1"/>
              <a:t>Unity plugin that allows manipulation of VIVE tracker data</a:t>
            </a:r>
            <a:endParaRPr sz="1000" i="1"/>
          </a:p>
          <a:p>
            <a:pPr marL="0" lvl="0" indent="0" algn="l" rtl="0">
              <a:lnSpc>
                <a:spcPct val="115000"/>
              </a:lnSpc>
              <a:spcBef>
                <a:spcPts val="0"/>
              </a:spcBef>
              <a:spcAft>
                <a:spcPts val="0"/>
              </a:spcAft>
              <a:buNone/>
            </a:pPr>
            <a:r>
              <a:rPr lang="en" sz="1000" b="1">
                <a:solidFill>
                  <a:srgbClr val="EE7733"/>
                </a:solidFill>
              </a:rPr>
              <a:t>Mobility Constraint ↔ Physical Constraint</a:t>
            </a:r>
            <a:r>
              <a:rPr lang="en" sz="1000">
                <a:solidFill>
                  <a:srgbClr val="EE7733"/>
                </a:solidFill>
              </a:rPr>
              <a:t> </a:t>
            </a:r>
            <a:r>
              <a:rPr lang="en" sz="1000"/>
              <a:t>→ </a:t>
            </a:r>
            <a:r>
              <a:rPr lang="en" sz="1000" i="1"/>
              <a:t>The physical device(s) that are used to constrict the movement of the user the same way that an actual spacesuit would. </a:t>
            </a:r>
            <a:endParaRPr sz="1000" i="1"/>
          </a:p>
          <a:p>
            <a:pPr marL="0" lvl="0" indent="0" algn="l" rtl="0">
              <a:lnSpc>
                <a:spcPct val="115000"/>
              </a:lnSpc>
              <a:spcBef>
                <a:spcPts val="0"/>
              </a:spcBef>
              <a:spcAft>
                <a:spcPts val="0"/>
              </a:spcAft>
              <a:buNone/>
            </a:pPr>
            <a:r>
              <a:rPr lang="en" sz="1000" b="1">
                <a:solidFill>
                  <a:srgbClr val="EE7733"/>
                </a:solidFill>
              </a:rPr>
              <a:t>Arm Brace ↔ Elbow Brace</a:t>
            </a:r>
            <a:r>
              <a:rPr lang="en" sz="1000"/>
              <a:t> → </a:t>
            </a:r>
            <a:r>
              <a:rPr lang="en" sz="1000" i="1"/>
              <a:t>The physical device(s) that are used to constrict the movement of the user’s elbow the same way that an actual spacesuit would. </a:t>
            </a:r>
            <a:endParaRPr sz="1000" i="1"/>
          </a:p>
          <a:p>
            <a:pPr marL="0" lvl="0" indent="0" algn="l" rtl="0">
              <a:lnSpc>
                <a:spcPct val="115000"/>
              </a:lnSpc>
              <a:spcBef>
                <a:spcPts val="0"/>
              </a:spcBef>
              <a:spcAft>
                <a:spcPts val="0"/>
              </a:spcAft>
              <a:buNone/>
            </a:pPr>
            <a:r>
              <a:rPr lang="en" sz="1000" b="1">
                <a:solidFill>
                  <a:srgbClr val="EE7733"/>
                </a:solidFill>
              </a:rPr>
              <a:t>Hard Upper Torso (HUT)</a:t>
            </a:r>
            <a:r>
              <a:rPr lang="en" sz="1000" b="1"/>
              <a:t> →</a:t>
            </a:r>
            <a:r>
              <a:rPr lang="en" sz="1000"/>
              <a:t> </a:t>
            </a:r>
            <a:r>
              <a:rPr lang="en" sz="1000" i="1"/>
              <a:t>A device used in spacesuit design to provide structural support and one of the main components that lead to mobility constriction within a spacesuit</a:t>
            </a:r>
            <a:endParaRPr sz="1000"/>
          </a:p>
          <a:p>
            <a:pPr marL="0" lvl="0" indent="0" algn="l" rtl="0">
              <a:lnSpc>
                <a:spcPct val="115000"/>
              </a:lnSpc>
              <a:spcBef>
                <a:spcPts val="0"/>
              </a:spcBef>
              <a:spcAft>
                <a:spcPts val="0"/>
              </a:spcAft>
              <a:buNone/>
            </a:pPr>
            <a:r>
              <a:rPr lang="en" sz="1000" b="1">
                <a:solidFill>
                  <a:srgbClr val="0077BB"/>
                </a:solidFill>
              </a:rPr>
              <a:t>NASA - STD - 3001 → NASA Spaceflight Human-System Standard Volume 2, Rev C</a:t>
            </a:r>
            <a:r>
              <a:rPr lang="en" sz="1000" b="1"/>
              <a:t> → </a:t>
            </a:r>
            <a:r>
              <a:rPr lang="en" sz="1000" i="1"/>
              <a:t>The requirement(s) standard set for by NASA for all human spaceflight projects and the standard we use for all CTHREEPIO development</a:t>
            </a:r>
            <a:endParaRPr sz="1000" i="1"/>
          </a:p>
          <a:p>
            <a:pPr marL="0" lvl="0" indent="0" algn="l" rtl="0">
              <a:lnSpc>
                <a:spcPct val="125000"/>
              </a:lnSpc>
              <a:spcBef>
                <a:spcPts val="0"/>
              </a:spcBef>
              <a:spcAft>
                <a:spcPts val="0"/>
              </a:spcAft>
              <a:buNone/>
            </a:pPr>
            <a:endParaRPr sz="1000" i="1"/>
          </a:p>
          <a:p>
            <a:pPr marL="0" lvl="0" indent="0" algn="l" rtl="0">
              <a:lnSpc>
                <a:spcPct val="125000"/>
              </a:lnSpc>
              <a:spcBef>
                <a:spcPts val="0"/>
              </a:spcBef>
              <a:spcAft>
                <a:spcPts val="0"/>
              </a:spcAft>
              <a:buNone/>
            </a:pPr>
            <a:endParaRPr sz="1000" i="1"/>
          </a:p>
          <a:p>
            <a:pPr marL="0" lvl="0" indent="0" algn="l" rtl="0">
              <a:lnSpc>
                <a:spcPct val="125000"/>
              </a:lnSpc>
              <a:spcBef>
                <a:spcPts val="0"/>
              </a:spcBef>
              <a:spcAft>
                <a:spcPts val="0"/>
              </a:spcAft>
              <a:buClr>
                <a:schemeClr val="dk1"/>
              </a:buClr>
              <a:buSzPts val="1100"/>
              <a:buFont typeface="Arial"/>
              <a:buNone/>
            </a:pPr>
            <a:endParaRPr sz="1000" i="1"/>
          </a:p>
        </p:txBody>
      </p:sp>
      <p:sp>
        <p:nvSpPr>
          <p:cNvPr id="1362" name="Google Shape;1362;p10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65</a:t>
            </a:fld>
            <a:endParaRPr/>
          </a:p>
        </p:txBody>
      </p:sp>
      <p:sp>
        <p:nvSpPr>
          <p:cNvPr id="1363" name="Google Shape;1363;p106">
            <a:hlinkClick r:id="rId3"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367"/>
        <p:cNvGrpSpPr/>
        <p:nvPr/>
      </p:nvGrpSpPr>
      <p:grpSpPr>
        <a:xfrm>
          <a:off x="0" y="0"/>
          <a:ext cx="0" cy="0"/>
          <a:chOff x="0" y="0"/>
          <a:chExt cx="0" cy="0"/>
        </a:xfrm>
      </p:grpSpPr>
      <p:sp>
        <p:nvSpPr>
          <p:cNvPr id="1368" name="Google Shape;1368;p107"/>
          <p:cNvSpPr txBox="1">
            <a:spLocks noGrp="1"/>
          </p:cNvSpPr>
          <p:nvPr>
            <p:ph type="title"/>
          </p:nvPr>
        </p:nvSpPr>
        <p:spPr>
          <a:xfrm>
            <a:off x="311700" y="2999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Background - Lunar/Astronaut Training</a:t>
            </a:r>
            <a:endParaRPr/>
          </a:p>
        </p:txBody>
      </p:sp>
      <p:sp>
        <p:nvSpPr>
          <p:cNvPr id="1369" name="Google Shape;1369;p107"/>
          <p:cNvSpPr txBox="1">
            <a:spLocks noGrp="1"/>
          </p:cNvSpPr>
          <p:nvPr>
            <p:ph type="body" idx="1"/>
          </p:nvPr>
        </p:nvSpPr>
        <p:spPr>
          <a:xfrm>
            <a:off x="4907325" y="939300"/>
            <a:ext cx="4009200" cy="36573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n" sz="2026"/>
              <a:t>Increased interest in lunar operations comes with an increased need for operational training. </a:t>
            </a:r>
            <a:endParaRPr sz="2026"/>
          </a:p>
          <a:p>
            <a:pPr marL="0" lvl="0" indent="0" algn="l" rtl="0">
              <a:spcBef>
                <a:spcPts val="1200"/>
              </a:spcBef>
              <a:spcAft>
                <a:spcPts val="0"/>
              </a:spcAft>
              <a:buNone/>
            </a:pPr>
            <a:r>
              <a:rPr lang="en" sz="2026"/>
              <a:t>Current training methods include (not limited to):</a:t>
            </a:r>
            <a:endParaRPr sz="2026"/>
          </a:p>
          <a:p>
            <a:pPr marL="457200" lvl="0" indent="-347648" algn="l" rtl="0">
              <a:spcBef>
                <a:spcPts val="1200"/>
              </a:spcBef>
              <a:spcAft>
                <a:spcPts val="0"/>
              </a:spcAft>
              <a:buSzPct val="100000"/>
              <a:buChar char="●"/>
            </a:pPr>
            <a:r>
              <a:rPr lang="en" sz="2026"/>
              <a:t>Neutral Buoyancy Lab¹ </a:t>
            </a:r>
            <a:endParaRPr sz="2026"/>
          </a:p>
          <a:p>
            <a:pPr marL="457200" lvl="0" indent="-347648" algn="l" rtl="0">
              <a:spcBef>
                <a:spcPts val="0"/>
              </a:spcBef>
              <a:spcAft>
                <a:spcPts val="0"/>
              </a:spcAft>
              <a:buSzPct val="100000"/>
              <a:buChar char="●"/>
            </a:pPr>
            <a:r>
              <a:rPr lang="en" sz="2026"/>
              <a:t>Field Simulations (Analogs)²</a:t>
            </a:r>
            <a:endParaRPr sz="2026"/>
          </a:p>
          <a:p>
            <a:pPr marL="457200" lvl="0" indent="-347648" algn="l" rtl="0">
              <a:spcBef>
                <a:spcPts val="0"/>
              </a:spcBef>
              <a:spcAft>
                <a:spcPts val="0"/>
              </a:spcAft>
              <a:buSzPct val="100000"/>
              <a:buChar char="●"/>
            </a:pPr>
            <a:r>
              <a:rPr lang="en" sz="2026"/>
              <a:t>Parabolic flight³</a:t>
            </a:r>
            <a:endParaRPr sz="2026"/>
          </a:p>
          <a:p>
            <a:pPr marL="0" lvl="0" indent="0" algn="l" rtl="0">
              <a:spcBef>
                <a:spcPts val="1200"/>
              </a:spcBef>
              <a:spcAft>
                <a:spcPts val="1200"/>
              </a:spcAft>
              <a:buNone/>
            </a:pPr>
            <a:r>
              <a:rPr lang="en" sz="2026"/>
              <a:t>These methods are costly and operate on strict time schedules.</a:t>
            </a:r>
            <a:endParaRPr sz="2026"/>
          </a:p>
        </p:txBody>
      </p:sp>
      <p:pic>
        <p:nvPicPr>
          <p:cNvPr id="1370" name="Google Shape;1370;p10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418425" y="2763900"/>
            <a:ext cx="2114850" cy="1784250"/>
          </a:xfrm>
          <a:prstGeom prst="rect">
            <a:avLst/>
          </a:prstGeom>
          <a:noFill/>
          <a:ln>
            <a:noFill/>
          </a:ln>
        </p:spPr>
      </p:pic>
      <p:pic>
        <p:nvPicPr>
          <p:cNvPr id="1371" name="Google Shape;1371;p10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0449" y="2763900"/>
            <a:ext cx="2064251" cy="1784250"/>
          </a:xfrm>
          <a:prstGeom prst="rect">
            <a:avLst/>
          </a:prstGeom>
          <a:noFill/>
          <a:ln>
            <a:noFill/>
          </a:ln>
        </p:spPr>
      </p:pic>
      <p:pic>
        <p:nvPicPr>
          <p:cNvPr id="1372" name="Google Shape;1372;p10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20450" y="1064823"/>
            <a:ext cx="2064250" cy="1592649"/>
          </a:xfrm>
          <a:prstGeom prst="rect">
            <a:avLst/>
          </a:prstGeom>
          <a:noFill/>
          <a:ln>
            <a:noFill/>
          </a:ln>
        </p:spPr>
      </p:pic>
      <p:sp>
        <p:nvSpPr>
          <p:cNvPr id="1373" name="Google Shape;1373;p10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latin typeface="Nunito"/>
                <a:ea typeface="Nunito"/>
                <a:cs typeface="Nunito"/>
                <a:sym typeface="Nunito"/>
              </a:rPr>
              <a:t>66</a:t>
            </a:fld>
            <a:endParaRPr>
              <a:latin typeface="Nunito"/>
              <a:ea typeface="Nunito"/>
              <a:cs typeface="Nunito"/>
              <a:sym typeface="Nunito"/>
            </a:endParaRPr>
          </a:p>
        </p:txBody>
      </p:sp>
      <p:pic>
        <p:nvPicPr>
          <p:cNvPr id="1374" name="Google Shape;1374;p10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418425" y="1064825"/>
            <a:ext cx="2064249" cy="1592650"/>
          </a:xfrm>
          <a:prstGeom prst="rect">
            <a:avLst/>
          </a:prstGeom>
          <a:noFill/>
          <a:ln>
            <a:noFill/>
          </a:ln>
        </p:spPr>
      </p:pic>
      <p:sp>
        <p:nvSpPr>
          <p:cNvPr id="1375" name="Google Shape;1375;p107">
            <a:hlinkClick r:id="rId7"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379"/>
        <p:cNvGrpSpPr/>
        <p:nvPr/>
      </p:nvGrpSpPr>
      <p:grpSpPr>
        <a:xfrm>
          <a:off x="0" y="0"/>
          <a:ext cx="0" cy="0"/>
          <a:chOff x="0" y="0"/>
          <a:chExt cx="0" cy="0"/>
        </a:xfrm>
      </p:grpSpPr>
      <p:sp>
        <p:nvSpPr>
          <p:cNvPr id="1380" name="Google Shape;1380;p108"/>
          <p:cNvSpPr txBox="1">
            <a:spLocks noGrp="1"/>
          </p:cNvSpPr>
          <p:nvPr>
            <p:ph type="body" idx="1"/>
          </p:nvPr>
        </p:nvSpPr>
        <p:spPr>
          <a:xfrm>
            <a:off x="311700" y="1152475"/>
            <a:ext cx="4384500" cy="3416400"/>
          </a:xfrm>
          <a:prstGeom prst="rect">
            <a:avLst/>
          </a:prstGeom>
        </p:spPr>
        <p:txBody>
          <a:bodyPr spcFirstLastPara="1" wrap="square" lIns="91425" tIns="91425" rIns="91425" bIns="91425" anchor="t" anchorCtr="0">
            <a:normAutofit fontScale="92500" lnSpcReduction="10000"/>
          </a:bodyPr>
          <a:lstStyle/>
          <a:p>
            <a:pPr marL="457200" lvl="0" indent="-342900" algn="l" rtl="0">
              <a:spcBef>
                <a:spcPts val="0"/>
              </a:spcBef>
              <a:spcAft>
                <a:spcPts val="0"/>
              </a:spcAft>
              <a:buSzPts val="1800"/>
              <a:buChar char="●"/>
            </a:pPr>
            <a:r>
              <a:rPr lang="en"/>
              <a:t>VR systems have been successfully applied to training exercises across many fields:</a:t>
            </a:r>
            <a:endParaRPr/>
          </a:p>
          <a:p>
            <a:pPr marL="914400" lvl="1" indent="-317500" algn="l" rtl="0">
              <a:spcBef>
                <a:spcPts val="0"/>
              </a:spcBef>
              <a:spcAft>
                <a:spcPts val="0"/>
              </a:spcAft>
              <a:buSzPts val="1400"/>
              <a:buChar char="○"/>
            </a:pPr>
            <a:r>
              <a:rPr lang="en"/>
              <a:t>Aviation Training/Maintenance⁴</a:t>
            </a:r>
            <a:endParaRPr/>
          </a:p>
          <a:p>
            <a:pPr marL="914400" lvl="1" indent="-317500" algn="l" rtl="0">
              <a:spcBef>
                <a:spcPts val="0"/>
              </a:spcBef>
              <a:spcAft>
                <a:spcPts val="0"/>
              </a:spcAft>
              <a:buSzPts val="1400"/>
              <a:buChar char="○"/>
            </a:pPr>
            <a:r>
              <a:rPr lang="en"/>
              <a:t>Surgical/Medical Training⁵ </a:t>
            </a:r>
            <a:endParaRPr/>
          </a:p>
          <a:p>
            <a:pPr marL="457200" lvl="0" indent="-342900" algn="l" rtl="0">
              <a:spcBef>
                <a:spcPts val="0"/>
              </a:spcBef>
              <a:spcAft>
                <a:spcPts val="0"/>
              </a:spcAft>
              <a:buSzPts val="1800"/>
              <a:buChar char="●"/>
            </a:pPr>
            <a:r>
              <a:rPr lang="en"/>
              <a:t>This technology allows for:</a:t>
            </a:r>
            <a:endParaRPr/>
          </a:p>
          <a:p>
            <a:pPr marL="914400" lvl="1" indent="-317500" algn="l" rtl="0">
              <a:spcBef>
                <a:spcPts val="0"/>
              </a:spcBef>
              <a:spcAft>
                <a:spcPts val="0"/>
              </a:spcAft>
              <a:buSzPts val="1400"/>
              <a:buChar char="○"/>
            </a:pPr>
            <a:r>
              <a:rPr lang="en"/>
              <a:t>Complicated visual environments</a:t>
            </a:r>
            <a:endParaRPr/>
          </a:p>
          <a:p>
            <a:pPr marL="914400" lvl="1" indent="-317500" algn="l" rtl="0">
              <a:spcBef>
                <a:spcPts val="0"/>
              </a:spcBef>
              <a:spcAft>
                <a:spcPts val="0"/>
              </a:spcAft>
              <a:buSzPts val="1400"/>
              <a:buChar char="○"/>
            </a:pPr>
            <a:r>
              <a:rPr lang="en"/>
              <a:t>Flexibility</a:t>
            </a:r>
            <a:endParaRPr/>
          </a:p>
          <a:p>
            <a:pPr marL="914400" lvl="1" indent="-317500" algn="l" rtl="0">
              <a:spcBef>
                <a:spcPts val="0"/>
              </a:spcBef>
              <a:spcAft>
                <a:spcPts val="0"/>
              </a:spcAft>
              <a:buSzPts val="1400"/>
              <a:buChar char="○"/>
            </a:pPr>
            <a:r>
              <a:rPr lang="en"/>
              <a:t>Immersiveness</a:t>
            </a:r>
            <a:endParaRPr/>
          </a:p>
          <a:p>
            <a:pPr marL="914400" lvl="1" indent="-317500" algn="l" rtl="0">
              <a:spcBef>
                <a:spcPts val="0"/>
              </a:spcBef>
              <a:spcAft>
                <a:spcPts val="0"/>
              </a:spcAft>
              <a:buSzPts val="1400"/>
              <a:buChar char="○"/>
            </a:pPr>
            <a:r>
              <a:rPr lang="en"/>
              <a:t>Simulated gravity in an altered way </a:t>
            </a:r>
            <a:endParaRPr/>
          </a:p>
          <a:p>
            <a:pPr marL="0" lvl="0" indent="0" algn="l" rtl="0">
              <a:spcBef>
                <a:spcPts val="1200"/>
              </a:spcBef>
              <a:spcAft>
                <a:spcPts val="1200"/>
              </a:spcAft>
              <a:buNone/>
            </a:pPr>
            <a:r>
              <a:rPr lang="en"/>
              <a:t>…all at a much lower cost than other operational training methods</a:t>
            </a:r>
            <a:endParaRPr/>
          </a:p>
        </p:txBody>
      </p:sp>
      <p:sp>
        <p:nvSpPr>
          <p:cNvPr id="1381" name="Google Shape;1381;p108"/>
          <p:cNvSpPr txBox="1"/>
          <p:nvPr/>
        </p:nvSpPr>
        <p:spPr>
          <a:xfrm>
            <a:off x="4934400" y="4642500"/>
            <a:ext cx="420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382" name="Google Shape;1382;p10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287188" y="164850"/>
            <a:ext cx="3504026" cy="2255026"/>
          </a:xfrm>
          <a:prstGeom prst="rect">
            <a:avLst/>
          </a:prstGeom>
          <a:noFill/>
          <a:ln>
            <a:noFill/>
          </a:ln>
        </p:spPr>
      </p:pic>
      <p:pic>
        <p:nvPicPr>
          <p:cNvPr id="1383" name="Google Shape;1383;p10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287187" y="2468450"/>
            <a:ext cx="3504024" cy="2327240"/>
          </a:xfrm>
          <a:prstGeom prst="rect">
            <a:avLst/>
          </a:prstGeom>
          <a:noFill/>
          <a:ln>
            <a:noFill/>
          </a:ln>
        </p:spPr>
      </p:pic>
      <p:sp>
        <p:nvSpPr>
          <p:cNvPr id="1384" name="Google Shape;1384;p10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latin typeface="Nunito"/>
                <a:ea typeface="Nunito"/>
                <a:cs typeface="Nunito"/>
                <a:sym typeface="Nunito"/>
              </a:rPr>
              <a:t>67</a:t>
            </a:fld>
            <a:endParaRPr>
              <a:latin typeface="Nunito"/>
              <a:ea typeface="Nunito"/>
              <a:cs typeface="Nunito"/>
              <a:sym typeface="Nunito"/>
            </a:endParaRPr>
          </a:p>
        </p:txBody>
      </p:sp>
      <p:sp>
        <p:nvSpPr>
          <p:cNvPr id="1385" name="Google Shape;1385;p10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Background - VR</a:t>
            </a:r>
            <a:endParaRPr/>
          </a:p>
        </p:txBody>
      </p:sp>
      <p:sp>
        <p:nvSpPr>
          <p:cNvPr id="1386" name="Google Shape;1386;p108">
            <a:hlinkClick r:id="rId5"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390"/>
        <p:cNvGrpSpPr/>
        <p:nvPr/>
      </p:nvGrpSpPr>
      <p:grpSpPr>
        <a:xfrm>
          <a:off x="0" y="0"/>
          <a:ext cx="0" cy="0"/>
          <a:chOff x="0" y="0"/>
          <a:chExt cx="0" cy="0"/>
        </a:xfrm>
      </p:grpSpPr>
      <p:sp>
        <p:nvSpPr>
          <p:cNvPr id="1391" name="Google Shape;1391;p109"/>
          <p:cNvSpPr txBox="1">
            <a:spLocks noGrp="1"/>
          </p:cNvSpPr>
          <p:nvPr>
            <p:ph type="title"/>
          </p:nvPr>
        </p:nvSpPr>
        <p:spPr>
          <a:xfrm>
            <a:off x="311700" y="604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CTHREEPIO Requirements</a:t>
            </a:r>
            <a:endParaRPr/>
          </a:p>
        </p:txBody>
      </p:sp>
      <p:sp>
        <p:nvSpPr>
          <p:cNvPr id="1392" name="Google Shape;1392;p10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68</a:t>
            </a:fld>
            <a:endParaRPr/>
          </a:p>
        </p:txBody>
      </p:sp>
      <p:graphicFrame>
        <p:nvGraphicFramePr>
          <p:cNvPr id="1393" name="Google Shape;1393;p109"/>
          <p:cNvGraphicFramePr/>
          <p:nvPr/>
        </p:nvGraphicFramePr>
        <p:xfrm>
          <a:off x="139750" y="538175"/>
          <a:ext cx="8805200" cy="4080510"/>
        </p:xfrm>
        <a:graphic>
          <a:graphicData uri="http://schemas.openxmlformats.org/drawingml/2006/table">
            <a:tbl>
              <a:tblPr>
                <a:noFill/>
                <a:tableStyleId>{33122EFE-3A88-4F2C-8FC1-B2E91DAECA11}</a:tableStyleId>
              </a:tblPr>
              <a:tblGrid>
                <a:gridCol w="257150">
                  <a:extLst>
                    <a:ext uri="{9D8B030D-6E8A-4147-A177-3AD203B41FA5}">
                      <a16:colId xmlns:a16="http://schemas.microsoft.com/office/drawing/2014/main" val="20000"/>
                    </a:ext>
                  </a:extLst>
                </a:gridCol>
                <a:gridCol w="364500">
                  <a:extLst>
                    <a:ext uri="{9D8B030D-6E8A-4147-A177-3AD203B41FA5}">
                      <a16:colId xmlns:a16="http://schemas.microsoft.com/office/drawing/2014/main" val="20001"/>
                    </a:ext>
                  </a:extLst>
                </a:gridCol>
                <a:gridCol w="364500">
                  <a:extLst>
                    <a:ext uri="{9D8B030D-6E8A-4147-A177-3AD203B41FA5}">
                      <a16:colId xmlns:a16="http://schemas.microsoft.com/office/drawing/2014/main" val="20002"/>
                    </a:ext>
                  </a:extLst>
                </a:gridCol>
                <a:gridCol w="457950">
                  <a:extLst>
                    <a:ext uri="{9D8B030D-6E8A-4147-A177-3AD203B41FA5}">
                      <a16:colId xmlns:a16="http://schemas.microsoft.com/office/drawing/2014/main" val="20003"/>
                    </a:ext>
                  </a:extLst>
                </a:gridCol>
                <a:gridCol w="4486000">
                  <a:extLst>
                    <a:ext uri="{9D8B030D-6E8A-4147-A177-3AD203B41FA5}">
                      <a16:colId xmlns:a16="http://schemas.microsoft.com/office/drawing/2014/main" val="20004"/>
                    </a:ext>
                  </a:extLst>
                </a:gridCol>
                <a:gridCol w="1112150">
                  <a:extLst>
                    <a:ext uri="{9D8B030D-6E8A-4147-A177-3AD203B41FA5}">
                      <a16:colId xmlns:a16="http://schemas.microsoft.com/office/drawing/2014/main" val="20005"/>
                    </a:ext>
                  </a:extLst>
                </a:gridCol>
                <a:gridCol w="971975">
                  <a:extLst>
                    <a:ext uri="{9D8B030D-6E8A-4147-A177-3AD203B41FA5}">
                      <a16:colId xmlns:a16="http://schemas.microsoft.com/office/drawing/2014/main" val="20006"/>
                    </a:ext>
                  </a:extLst>
                </a:gridCol>
                <a:gridCol w="790975">
                  <a:extLst>
                    <a:ext uri="{9D8B030D-6E8A-4147-A177-3AD203B41FA5}">
                      <a16:colId xmlns:a16="http://schemas.microsoft.com/office/drawing/2014/main" val="20007"/>
                    </a:ext>
                  </a:extLst>
                </a:gridCol>
              </a:tblGrid>
              <a:tr h="365575">
                <a:tc>
                  <a:txBody>
                    <a:bodyPr/>
                    <a:lstStyle/>
                    <a:p>
                      <a:pPr marL="0" lvl="0" indent="0" algn="l" rtl="0">
                        <a:lnSpc>
                          <a:spcPct val="115000"/>
                        </a:lnSpc>
                        <a:spcBef>
                          <a:spcPts val="0"/>
                        </a:spcBef>
                        <a:spcAft>
                          <a:spcPts val="0"/>
                        </a:spcAft>
                        <a:buNone/>
                      </a:pPr>
                      <a:r>
                        <a:rPr lang="en" sz="1000" b="1">
                          <a:latin typeface="Nunito"/>
                          <a:ea typeface="Nunito"/>
                          <a:cs typeface="Nunito"/>
                          <a:sym typeface="Nunito"/>
                        </a:rPr>
                        <a:t>FR</a:t>
                      </a:r>
                      <a:endParaRPr sz="1000" b="1">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E599"/>
                    </a:solidFill>
                  </a:tcPr>
                </a:tc>
                <a:tc>
                  <a:txBody>
                    <a:bodyPr/>
                    <a:lstStyle/>
                    <a:p>
                      <a:pPr marL="0" lvl="0" indent="0" algn="l" rtl="0">
                        <a:lnSpc>
                          <a:spcPct val="115000"/>
                        </a:lnSpc>
                        <a:spcBef>
                          <a:spcPts val="0"/>
                        </a:spcBef>
                        <a:spcAft>
                          <a:spcPts val="0"/>
                        </a:spcAft>
                        <a:buNone/>
                      </a:pPr>
                      <a:r>
                        <a:rPr lang="en" sz="1000" b="1">
                          <a:latin typeface="Nunito"/>
                          <a:ea typeface="Nunito"/>
                          <a:cs typeface="Nunito"/>
                          <a:sym typeface="Nunito"/>
                        </a:rPr>
                        <a:t>L1</a:t>
                      </a:r>
                      <a:endParaRPr sz="1000" b="1">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E599"/>
                    </a:solidFill>
                  </a:tcPr>
                </a:tc>
                <a:tc>
                  <a:txBody>
                    <a:bodyPr/>
                    <a:lstStyle/>
                    <a:p>
                      <a:pPr marL="0" lvl="0" indent="0" algn="l" rtl="0">
                        <a:lnSpc>
                          <a:spcPct val="115000"/>
                        </a:lnSpc>
                        <a:spcBef>
                          <a:spcPts val="0"/>
                        </a:spcBef>
                        <a:spcAft>
                          <a:spcPts val="0"/>
                        </a:spcAft>
                        <a:buNone/>
                      </a:pPr>
                      <a:r>
                        <a:rPr lang="en" sz="1000" b="1">
                          <a:latin typeface="Nunito"/>
                          <a:ea typeface="Nunito"/>
                          <a:cs typeface="Nunito"/>
                          <a:sym typeface="Nunito"/>
                        </a:rPr>
                        <a:t>L2</a:t>
                      </a:r>
                      <a:endParaRPr sz="1000" b="1">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E599"/>
                    </a:solidFill>
                  </a:tcPr>
                </a:tc>
                <a:tc>
                  <a:txBody>
                    <a:bodyPr/>
                    <a:lstStyle/>
                    <a:p>
                      <a:pPr marL="0" lvl="0" indent="0" algn="l" rtl="0">
                        <a:lnSpc>
                          <a:spcPct val="115000"/>
                        </a:lnSpc>
                        <a:spcBef>
                          <a:spcPts val="0"/>
                        </a:spcBef>
                        <a:spcAft>
                          <a:spcPts val="0"/>
                        </a:spcAft>
                        <a:buNone/>
                      </a:pPr>
                      <a:r>
                        <a:rPr lang="en" sz="1000" b="1">
                          <a:latin typeface="Nunito"/>
                          <a:ea typeface="Nunito"/>
                          <a:cs typeface="Nunito"/>
                          <a:sym typeface="Nunito"/>
                        </a:rPr>
                        <a:t>L3</a:t>
                      </a:r>
                      <a:endParaRPr sz="1000" b="1">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E599"/>
                    </a:solidFill>
                  </a:tcPr>
                </a:tc>
                <a:tc>
                  <a:txBody>
                    <a:bodyPr/>
                    <a:lstStyle/>
                    <a:p>
                      <a:pPr marL="0" lvl="0" indent="0" algn="l" rtl="0">
                        <a:lnSpc>
                          <a:spcPct val="115000"/>
                        </a:lnSpc>
                        <a:spcBef>
                          <a:spcPts val="0"/>
                        </a:spcBef>
                        <a:spcAft>
                          <a:spcPts val="0"/>
                        </a:spcAft>
                        <a:buNone/>
                      </a:pPr>
                      <a:r>
                        <a:rPr lang="en" sz="1000" b="1">
                          <a:latin typeface="Nunito"/>
                          <a:ea typeface="Nunito"/>
                          <a:cs typeface="Nunito"/>
                          <a:sym typeface="Nunito"/>
                        </a:rPr>
                        <a:t>Requirement</a:t>
                      </a:r>
                      <a:endParaRPr sz="1000" b="1">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E599"/>
                    </a:solidFill>
                  </a:tcPr>
                </a:tc>
                <a:tc>
                  <a:txBody>
                    <a:bodyPr/>
                    <a:lstStyle/>
                    <a:p>
                      <a:pPr marL="0" lvl="0" indent="0" algn="l" rtl="0">
                        <a:lnSpc>
                          <a:spcPct val="115000"/>
                        </a:lnSpc>
                        <a:spcBef>
                          <a:spcPts val="0"/>
                        </a:spcBef>
                        <a:spcAft>
                          <a:spcPts val="0"/>
                        </a:spcAft>
                        <a:buNone/>
                      </a:pPr>
                      <a:r>
                        <a:rPr lang="en" sz="1000" b="1">
                          <a:latin typeface="Nunito"/>
                          <a:ea typeface="Nunito"/>
                          <a:cs typeface="Nunito"/>
                          <a:sym typeface="Nunito"/>
                        </a:rPr>
                        <a:t>V&amp;V </a:t>
                      </a:r>
                      <a:endParaRPr sz="1000" b="1">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E599"/>
                    </a:solidFill>
                  </a:tcPr>
                </a:tc>
                <a:tc>
                  <a:txBody>
                    <a:bodyPr/>
                    <a:lstStyle/>
                    <a:p>
                      <a:pPr marL="0" lvl="0" indent="0" algn="l" rtl="0">
                        <a:lnSpc>
                          <a:spcPct val="115000"/>
                        </a:lnSpc>
                        <a:spcBef>
                          <a:spcPts val="0"/>
                        </a:spcBef>
                        <a:spcAft>
                          <a:spcPts val="0"/>
                        </a:spcAft>
                        <a:buNone/>
                      </a:pPr>
                      <a:r>
                        <a:rPr lang="en" sz="1000" b="1">
                          <a:latin typeface="Nunito"/>
                          <a:ea typeface="Nunito"/>
                          <a:cs typeface="Nunito"/>
                          <a:sym typeface="Nunito"/>
                        </a:rPr>
                        <a:t>Level</a:t>
                      </a:r>
                      <a:endParaRPr sz="1000" b="1">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E599"/>
                    </a:solidFill>
                  </a:tcPr>
                </a:tc>
                <a:tc>
                  <a:txBody>
                    <a:bodyPr/>
                    <a:lstStyle/>
                    <a:p>
                      <a:pPr marL="0" lvl="0" indent="0" algn="l" rtl="0">
                        <a:lnSpc>
                          <a:spcPct val="115000"/>
                        </a:lnSpc>
                        <a:spcBef>
                          <a:spcPts val="0"/>
                        </a:spcBef>
                        <a:spcAft>
                          <a:spcPts val="0"/>
                        </a:spcAft>
                        <a:buNone/>
                      </a:pPr>
                      <a:r>
                        <a:rPr lang="en" sz="1000" b="1">
                          <a:latin typeface="Nunito"/>
                          <a:ea typeface="Nunito"/>
                          <a:cs typeface="Nunito"/>
                          <a:sym typeface="Nunito"/>
                        </a:rPr>
                        <a:t>Predicted Compliance</a:t>
                      </a:r>
                      <a:endParaRPr sz="1000" b="1">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E599"/>
                    </a:solidFill>
                  </a:tcPr>
                </a:tc>
                <a:extLst>
                  <a:ext uri="{0D108BD9-81ED-4DB2-BD59-A6C34878D82A}">
                    <a16:rowId xmlns:a16="http://schemas.microsoft.com/office/drawing/2014/main" val="10000"/>
                  </a:ext>
                </a:extLst>
              </a:tr>
              <a:tr h="241275">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extLst>
                  <a:ext uri="{0D108BD9-81ED-4DB2-BD59-A6C34878D82A}">
                    <a16:rowId xmlns:a16="http://schemas.microsoft.com/office/drawing/2014/main" val="10001"/>
                  </a:ext>
                </a:extLst>
              </a:tr>
              <a:tr h="365575">
                <a:tc>
                  <a:txBody>
                    <a:bodyPr/>
                    <a:lstStyle/>
                    <a:p>
                      <a:pPr marL="0" lvl="0" indent="0" algn="l" rtl="0">
                        <a:lnSpc>
                          <a:spcPct val="115000"/>
                        </a:lnSpc>
                        <a:spcBef>
                          <a:spcPts val="0"/>
                        </a:spcBef>
                        <a:spcAft>
                          <a:spcPts val="0"/>
                        </a:spcAft>
                        <a:buNone/>
                      </a:pPr>
                      <a:r>
                        <a:rPr lang="en" sz="1000" b="1">
                          <a:latin typeface="Nunito"/>
                          <a:ea typeface="Nunito"/>
                          <a:cs typeface="Nunito"/>
                          <a:sym typeface="Nunito"/>
                        </a:rPr>
                        <a:t>F1</a:t>
                      </a:r>
                      <a:endParaRPr sz="1000" b="1">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lnSpc>
                          <a:spcPct val="115000"/>
                        </a:lnSpc>
                        <a:spcBef>
                          <a:spcPts val="0"/>
                        </a:spcBef>
                        <a:spcAft>
                          <a:spcPts val="0"/>
                        </a:spcAft>
                        <a:buNone/>
                      </a:pPr>
                      <a:r>
                        <a:rPr lang="en" sz="1000" b="1">
                          <a:latin typeface="Nunito"/>
                          <a:ea typeface="Nunito"/>
                          <a:cs typeface="Nunito"/>
                          <a:sym typeface="Nunito"/>
                        </a:rPr>
                        <a:t>The VR environment shall simulate the South Polar region of the lunar surface.</a:t>
                      </a:r>
                      <a:endParaRPr sz="1000" b="1">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lnSpc>
                          <a:spcPct val="115000"/>
                        </a:lnSpc>
                        <a:spcBef>
                          <a:spcPts val="0"/>
                        </a:spcBef>
                        <a:spcAft>
                          <a:spcPts val="0"/>
                        </a:spcAft>
                        <a:buNone/>
                      </a:pPr>
                      <a:r>
                        <a:rPr lang="en" sz="1000" b="1">
                          <a:latin typeface="Nunito"/>
                          <a:ea typeface="Nunito"/>
                          <a:cs typeface="Nunito"/>
                          <a:sym typeface="Nunito"/>
                        </a:rPr>
                        <a:t>Level 0</a:t>
                      </a:r>
                      <a:endParaRPr sz="1000" b="1">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extLst>
                  <a:ext uri="{0D108BD9-81ED-4DB2-BD59-A6C34878D82A}">
                    <a16:rowId xmlns:a16="http://schemas.microsoft.com/office/drawing/2014/main" val="10002"/>
                  </a:ext>
                </a:extLst>
              </a:tr>
              <a:tr h="365575">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1.1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Shall incorporate accurate location characteristics that resemble the south polar region of the lunar surface</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FST </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1: System</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rgbClr val="FFFFFF"/>
                          </a:solidFill>
                          <a:latin typeface="Nunito"/>
                          <a:ea typeface="Nunito"/>
                          <a:cs typeface="Nunito"/>
                          <a:sym typeface="Nunito"/>
                        </a:rPr>
                        <a:t>C</a:t>
                      </a:r>
                      <a:endParaRPr sz="10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03"/>
                  </a:ext>
                </a:extLst>
              </a:tr>
              <a:tr h="365575">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1.1.1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Shall accurately portray lighting characteristics one would experience on the south polar region of the lunar surface</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Bottom-up</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2: Subsystem</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rgbClr val="FFFFFF"/>
                          </a:solidFill>
                          <a:latin typeface="Nunito"/>
                          <a:ea typeface="Nunito"/>
                          <a:cs typeface="Nunito"/>
                          <a:sym typeface="Nunito"/>
                        </a:rPr>
                        <a:t>C</a:t>
                      </a:r>
                      <a:endParaRPr sz="10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04"/>
                  </a:ext>
                </a:extLst>
              </a:tr>
              <a:tr h="365575">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1.1.1.1</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Shall accurately portray a suit-mounted flashlight with an intensity of 108 Lux (+-10 Lux)</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chemeClr val="dk1"/>
                          </a:solidFill>
                          <a:latin typeface="Nunito"/>
                          <a:ea typeface="Nunito"/>
                          <a:cs typeface="Nunito"/>
                          <a:sym typeface="Nunito"/>
                        </a:rPr>
                        <a:t>ENV</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3: Component</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rgbClr val="FFFFFF"/>
                          </a:solidFill>
                          <a:latin typeface="Nunito"/>
                          <a:ea typeface="Nunito"/>
                          <a:cs typeface="Nunito"/>
                          <a:sym typeface="Nunito"/>
                        </a:rPr>
                        <a:t>C</a:t>
                      </a:r>
                      <a:endParaRPr sz="10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05"/>
                  </a:ext>
                </a:extLst>
              </a:tr>
              <a:tr h="365575">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1.1.1.2</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Shall accurately portray high-contrast lighting conditions with a contrast ratio of 16.0 (+-2).</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chemeClr val="dk1"/>
                          </a:solidFill>
                          <a:latin typeface="Nunito"/>
                          <a:ea typeface="Nunito"/>
                          <a:cs typeface="Nunito"/>
                          <a:sym typeface="Nunito"/>
                        </a:rPr>
                        <a:t>ENV </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3: Component</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rgbClr val="FFFFFF"/>
                          </a:solidFill>
                          <a:latin typeface="Nunito"/>
                          <a:ea typeface="Nunito"/>
                          <a:cs typeface="Nunito"/>
                          <a:sym typeface="Nunito"/>
                        </a:rPr>
                        <a:t>C</a:t>
                      </a:r>
                      <a:endParaRPr sz="10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06"/>
                  </a:ext>
                </a:extLst>
              </a:tr>
              <a:tr h="365575">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1.1.1.3</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Shall accurately portray low-angle solar lighting conditions with an elevation angle of no greater than 1.5 Degrees</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chemeClr val="dk1"/>
                          </a:solidFill>
                          <a:latin typeface="Nunito"/>
                          <a:ea typeface="Nunito"/>
                          <a:cs typeface="Nunito"/>
                          <a:sym typeface="Nunito"/>
                        </a:rPr>
                        <a:t>ENV </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3: Component</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PC</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966"/>
                    </a:solidFill>
                  </a:tcPr>
                </a:tc>
                <a:extLst>
                  <a:ext uri="{0D108BD9-81ED-4DB2-BD59-A6C34878D82A}">
                    <a16:rowId xmlns:a16="http://schemas.microsoft.com/office/drawing/2014/main" val="10007"/>
                  </a:ext>
                </a:extLst>
              </a:tr>
              <a:tr h="365575">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1.1.2</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Shall accurately generate lunar topographical and geographical features</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Bottom-up</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2: Subsystem</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rgbClr val="FFFFFF"/>
                          </a:solidFill>
                          <a:latin typeface="Nunito"/>
                          <a:ea typeface="Nunito"/>
                          <a:cs typeface="Nunito"/>
                          <a:sym typeface="Nunito"/>
                        </a:rPr>
                        <a:t>C</a:t>
                      </a:r>
                      <a:endParaRPr sz="10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08"/>
                  </a:ext>
                </a:extLst>
              </a:tr>
              <a:tr h="365575">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1.1.2.1</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Shall generate topographical and geographical features with raw lunar scan data.</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Nunito"/>
                          <a:ea typeface="Nunito"/>
                          <a:cs typeface="Nunito"/>
                          <a:sym typeface="Nunito"/>
                        </a:rPr>
                        <a:t>ENV </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3: Component</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rgbClr val="FFFFFF"/>
                          </a:solidFill>
                          <a:latin typeface="Nunito"/>
                          <a:ea typeface="Nunito"/>
                          <a:cs typeface="Nunito"/>
                          <a:sym typeface="Nunito"/>
                        </a:rPr>
                        <a:t>C</a:t>
                      </a:r>
                      <a:endParaRPr sz="10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09"/>
                  </a:ext>
                </a:extLst>
              </a:tr>
              <a:tr h="365575">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1.1.2.2</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Shall ensure the texture of the lunar surface in the simulation is visually indicative of lunar regolith</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Nunito"/>
                          <a:ea typeface="Nunito"/>
                          <a:cs typeface="Nunito"/>
                          <a:sym typeface="Nunito"/>
                        </a:rPr>
                        <a:t>ENV </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3: Component</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PC</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966"/>
                    </a:solidFill>
                  </a:tcPr>
                </a:tc>
                <a:extLst>
                  <a:ext uri="{0D108BD9-81ED-4DB2-BD59-A6C34878D82A}">
                    <a16:rowId xmlns:a16="http://schemas.microsoft.com/office/drawing/2014/main" val="10010"/>
                  </a:ext>
                </a:extLst>
              </a:tr>
            </a:tbl>
          </a:graphicData>
        </a:graphic>
      </p:graphicFrame>
      <p:sp>
        <p:nvSpPr>
          <p:cNvPr id="1394" name="Google Shape;1394;p109">
            <a:hlinkClick r:id="rId3"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398"/>
        <p:cNvGrpSpPr/>
        <p:nvPr/>
      </p:nvGrpSpPr>
      <p:grpSpPr>
        <a:xfrm>
          <a:off x="0" y="0"/>
          <a:ext cx="0" cy="0"/>
          <a:chOff x="0" y="0"/>
          <a:chExt cx="0" cy="0"/>
        </a:xfrm>
      </p:grpSpPr>
      <p:graphicFrame>
        <p:nvGraphicFramePr>
          <p:cNvPr id="1399" name="Google Shape;1399;p110"/>
          <p:cNvGraphicFramePr/>
          <p:nvPr/>
        </p:nvGraphicFramePr>
        <p:xfrm>
          <a:off x="152400" y="152400"/>
          <a:ext cx="8765025" cy="4774475"/>
        </p:xfrm>
        <a:graphic>
          <a:graphicData uri="http://schemas.openxmlformats.org/drawingml/2006/table">
            <a:tbl>
              <a:tblPr>
                <a:noFill/>
                <a:tableStyleId>{33122EFE-3A88-4F2C-8FC1-B2E91DAECA11}</a:tableStyleId>
              </a:tblPr>
              <a:tblGrid>
                <a:gridCol w="257150">
                  <a:extLst>
                    <a:ext uri="{9D8B030D-6E8A-4147-A177-3AD203B41FA5}">
                      <a16:colId xmlns:a16="http://schemas.microsoft.com/office/drawing/2014/main" val="20000"/>
                    </a:ext>
                  </a:extLst>
                </a:gridCol>
                <a:gridCol w="355250">
                  <a:extLst>
                    <a:ext uri="{9D8B030D-6E8A-4147-A177-3AD203B41FA5}">
                      <a16:colId xmlns:a16="http://schemas.microsoft.com/office/drawing/2014/main" val="20001"/>
                    </a:ext>
                  </a:extLst>
                </a:gridCol>
                <a:gridCol w="355250">
                  <a:extLst>
                    <a:ext uri="{9D8B030D-6E8A-4147-A177-3AD203B41FA5}">
                      <a16:colId xmlns:a16="http://schemas.microsoft.com/office/drawing/2014/main" val="20002"/>
                    </a:ext>
                  </a:extLst>
                </a:gridCol>
                <a:gridCol w="446350">
                  <a:extLst>
                    <a:ext uri="{9D8B030D-6E8A-4147-A177-3AD203B41FA5}">
                      <a16:colId xmlns:a16="http://schemas.microsoft.com/office/drawing/2014/main" val="20003"/>
                    </a:ext>
                  </a:extLst>
                </a:gridCol>
                <a:gridCol w="4569775">
                  <a:extLst>
                    <a:ext uri="{9D8B030D-6E8A-4147-A177-3AD203B41FA5}">
                      <a16:colId xmlns:a16="http://schemas.microsoft.com/office/drawing/2014/main" val="20004"/>
                    </a:ext>
                  </a:extLst>
                </a:gridCol>
                <a:gridCol w="1324725">
                  <a:extLst>
                    <a:ext uri="{9D8B030D-6E8A-4147-A177-3AD203B41FA5}">
                      <a16:colId xmlns:a16="http://schemas.microsoft.com/office/drawing/2014/main" val="20005"/>
                    </a:ext>
                  </a:extLst>
                </a:gridCol>
                <a:gridCol w="1079850">
                  <a:extLst>
                    <a:ext uri="{9D8B030D-6E8A-4147-A177-3AD203B41FA5}">
                      <a16:colId xmlns:a16="http://schemas.microsoft.com/office/drawing/2014/main" val="20006"/>
                    </a:ext>
                  </a:extLst>
                </a:gridCol>
                <a:gridCol w="376675">
                  <a:extLst>
                    <a:ext uri="{9D8B030D-6E8A-4147-A177-3AD203B41FA5}">
                      <a16:colId xmlns:a16="http://schemas.microsoft.com/office/drawing/2014/main" val="20007"/>
                    </a:ext>
                  </a:extLst>
                </a:gridCol>
              </a:tblGrid>
              <a:tr h="182525">
                <a:tc>
                  <a:txBody>
                    <a:bodyPr/>
                    <a:lstStyle/>
                    <a:p>
                      <a:pPr marL="0" lvl="0" indent="0" algn="l" rtl="0">
                        <a:lnSpc>
                          <a:spcPct val="115000"/>
                        </a:lnSpc>
                        <a:spcBef>
                          <a:spcPts val="0"/>
                        </a:spcBef>
                        <a:spcAft>
                          <a:spcPts val="0"/>
                        </a:spcAft>
                        <a:buNone/>
                      </a:pPr>
                      <a:r>
                        <a:rPr lang="en" sz="800" b="1">
                          <a:latin typeface="Nunito"/>
                          <a:ea typeface="Nunito"/>
                          <a:cs typeface="Nunito"/>
                          <a:sym typeface="Nunito"/>
                        </a:rPr>
                        <a:t>F2</a:t>
                      </a:r>
                      <a:endParaRPr sz="800" b="1">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lnSpc>
                          <a:spcPct val="115000"/>
                        </a:lnSpc>
                        <a:spcBef>
                          <a:spcPts val="0"/>
                        </a:spcBef>
                        <a:spcAft>
                          <a:spcPts val="0"/>
                        </a:spcAft>
                        <a:buNone/>
                      </a:pPr>
                      <a:r>
                        <a:rPr lang="en" sz="800" b="1">
                          <a:latin typeface="Nunito"/>
                          <a:ea typeface="Nunito"/>
                          <a:cs typeface="Nunito"/>
                          <a:sym typeface="Nunito"/>
                        </a:rPr>
                        <a:t>The training simulation shall include physical, real-world objects.</a:t>
                      </a:r>
                      <a:endParaRPr sz="800" b="1">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lnSpc>
                          <a:spcPct val="115000"/>
                        </a:lnSpc>
                        <a:spcBef>
                          <a:spcPts val="0"/>
                        </a:spcBef>
                        <a:spcAft>
                          <a:spcPts val="0"/>
                        </a:spcAft>
                        <a:buNone/>
                      </a:pPr>
                      <a:r>
                        <a:rPr lang="en" sz="800"/>
                        <a:t>Level 0</a:t>
                      </a: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extLst>
                  <a:ext uri="{0D108BD9-81ED-4DB2-BD59-A6C34878D82A}">
                    <a16:rowId xmlns:a16="http://schemas.microsoft.com/office/drawing/2014/main" val="10000"/>
                  </a:ext>
                </a:extLst>
              </a:tr>
              <a:tr h="326625">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2.1</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Shall include necessary physical object(s)/equipment that represent training utilities used in the VR simulation</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Bottom-up</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t>Level 1: System</a:t>
                      </a: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solidFill>
                            <a:srgbClr val="FFFFFF"/>
                          </a:solidFill>
                          <a:latin typeface="Nunito"/>
                          <a:ea typeface="Nunito"/>
                          <a:cs typeface="Nunito"/>
                          <a:sym typeface="Nunito"/>
                        </a:rPr>
                        <a:t>C</a:t>
                      </a:r>
                      <a:endParaRPr sz="8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01"/>
                  </a:ext>
                </a:extLst>
              </a:tr>
              <a:tr h="182525">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t>2.1.1</a:t>
                      </a: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Physical training object(s)/equipment shall be user compatible</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FST </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Level 2: Subsystem</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solidFill>
                            <a:srgbClr val="FFFFFF"/>
                          </a:solidFill>
                          <a:latin typeface="Nunito"/>
                          <a:ea typeface="Nunito"/>
                          <a:cs typeface="Nunito"/>
                          <a:sym typeface="Nunito"/>
                        </a:rPr>
                        <a:t>C</a:t>
                      </a:r>
                      <a:endParaRPr sz="8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02"/>
                  </a:ext>
                </a:extLst>
              </a:tr>
              <a:tr h="326625">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t>2.1.1.1</a:t>
                      </a: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Physical model(s) of VR tools shall have a simulated weight (ie, 1/6 the weight they would nominally have on Earth)</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EOWI</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Level 3: Component</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solidFill>
                            <a:srgbClr val="FFFFFF"/>
                          </a:solidFill>
                          <a:latin typeface="Nunito"/>
                          <a:ea typeface="Nunito"/>
                          <a:cs typeface="Nunito"/>
                          <a:sym typeface="Nunito"/>
                        </a:rPr>
                        <a:t>C</a:t>
                      </a:r>
                      <a:endParaRPr sz="8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03"/>
                  </a:ext>
                </a:extLst>
              </a:tr>
              <a:tr h="182525">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t>2.1.1.2</a:t>
                      </a: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Physical model(s) of VR tools shall be mechanically illustrative of VR counterpart</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HRI</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Level 3: Component</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solidFill>
                            <a:srgbClr val="FFFFFF"/>
                          </a:solidFill>
                          <a:latin typeface="Nunito"/>
                          <a:ea typeface="Nunito"/>
                          <a:cs typeface="Nunito"/>
                          <a:sym typeface="Nunito"/>
                        </a:rPr>
                        <a:t>C</a:t>
                      </a:r>
                      <a:endParaRPr sz="8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04"/>
                  </a:ext>
                </a:extLst>
              </a:tr>
              <a:tr h="182525">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t>2.1.1.3</a:t>
                      </a: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Physical model(s) of VR environment shall be relevant to training simulation</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HRI</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Level 3: Component</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solidFill>
                            <a:srgbClr val="FFFFFF"/>
                          </a:solidFill>
                          <a:latin typeface="Nunito"/>
                          <a:ea typeface="Nunito"/>
                          <a:cs typeface="Nunito"/>
                          <a:sym typeface="Nunito"/>
                        </a:rPr>
                        <a:t>C</a:t>
                      </a:r>
                      <a:endParaRPr sz="8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05"/>
                  </a:ext>
                </a:extLst>
              </a:tr>
              <a:tr h="182525">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t>2.1.1.4</a:t>
                      </a: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Physical model(s) of VR equipment shall be mechanically illustrative of VR counterpart</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HRI</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Level 3: Component</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solidFill>
                            <a:srgbClr val="FFFFFF"/>
                          </a:solidFill>
                          <a:latin typeface="Nunito"/>
                          <a:ea typeface="Nunito"/>
                          <a:cs typeface="Nunito"/>
                          <a:sym typeface="Nunito"/>
                        </a:rPr>
                        <a:t>C</a:t>
                      </a:r>
                      <a:endParaRPr sz="8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06"/>
                  </a:ext>
                </a:extLst>
              </a:tr>
              <a:tr h="182525">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t>2.1.1.5</a:t>
                      </a: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Physical model(s) of VR equipment shall be relevant to a Lunar training environment</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HRI</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Level 3: Component</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solidFill>
                            <a:srgbClr val="FFFFFF"/>
                          </a:solidFill>
                          <a:latin typeface="Nunito"/>
                          <a:ea typeface="Nunito"/>
                          <a:cs typeface="Nunito"/>
                          <a:sym typeface="Nunito"/>
                        </a:rPr>
                        <a:t>C</a:t>
                      </a:r>
                      <a:endParaRPr sz="8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07"/>
                  </a:ext>
                </a:extLst>
              </a:tr>
              <a:tr h="326625">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t>2.1.1.6</a:t>
                      </a: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Physical model(s) of the VR spacesuit shall recreate elbow extension/flexion range of motion (from 0 degrees to 120 degrees)</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ABC-ROM</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Level 3: Component</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solidFill>
                            <a:srgbClr val="FFFFFF"/>
                          </a:solidFill>
                          <a:latin typeface="Nunito"/>
                          <a:ea typeface="Nunito"/>
                          <a:cs typeface="Nunito"/>
                          <a:sym typeface="Nunito"/>
                        </a:rPr>
                        <a:t>C</a:t>
                      </a:r>
                      <a:endParaRPr sz="8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08"/>
                  </a:ext>
                </a:extLst>
              </a:tr>
              <a:tr h="182525">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t>2.1.1.7</a:t>
                      </a: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Physical model(s) of the VR spacesuit shall be non-invasive</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FST</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Level 3: Component</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solidFill>
                            <a:srgbClr val="FFFFFF"/>
                          </a:solidFill>
                          <a:latin typeface="Nunito"/>
                          <a:ea typeface="Nunito"/>
                          <a:cs typeface="Nunito"/>
                          <a:sym typeface="Nunito"/>
                        </a:rPr>
                        <a:t>C</a:t>
                      </a:r>
                      <a:endParaRPr sz="8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09"/>
                  </a:ext>
                </a:extLst>
              </a:tr>
              <a:tr h="182525">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t>2.1.1.8</a:t>
                      </a: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Physical model(s) of the VR spacesuit shall be user adjustable</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FST </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Level 3: Component</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solidFill>
                            <a:srgbClr val="FFFFFF"/>
                          </a:solidFill>
                          <a:latin typeface="Nunito"/>
                          <a:ea typeface="Nunito"/>
                          <a:cs typeface="Nunito"/>
                          <a:sym typeface="Nunito"/>
                        </a:rPr>
                        <a:t>C</a:t>
                      </a:r>
                      <a:endParaRPr sz="8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10"/>
                  </a:ext>
                </a:extLst>
              </a:tr>
              <a:tr h="182525">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t>2.1.1.9</a:t>
                      </a: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Physical model(s) of the VR spacesuit shall be able to house any HR support hardware</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HRI</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Level 3: Component</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solidFill>
                            <a:srgbClr val="FFFFFF"/>
                          </a:solidFill>
                          <a:latin typeface="Nunito"/>
                          <a:ea typeface="Nunito"/>
                          <a:cs typeface="Nunito"/>
                          <a:sym typeface="Nunito"/>
                        </a:rPr>
                        <a:t>C</a:t>
                      </a:r>
                      <a:endParaRPr sz="8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11"/>
                  </a:ext>
                </a:extLst>
              </a:tr>
              <a:tr h="182525">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2.2</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Shall include physical hardware designed to support VR and user actions</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Bottom-up</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t>Level 1: System</a:t>
                      </a: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solidFill>
                            <a:srgbClr val="FFFFFF"/>
                          </a:solidFill>
                          <a:latin typeface="Nunito"/>
                          <a:ea typeface="Nunito"/>
                          <a:cs typeface="Nunito"/>
                          <a:sym typeface="Nunito"/>
                        </a:rPr>
                        <a:t>C</a:t>
                      </a:r>
                      <a:endParaRPr sz="8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12"/>
                  </a:ext>
                </a:extLst>
              </a:tr>
              <a:tr h="182525">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2.2.1</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Physical hardware shall include sensor(s) to track user(s) activities and motions</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Bottom-up</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t>Level 2: Subsystem</a:t>
                      </a: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solidFill>
                            <a:srgbClr val="FFFFFF"/>
                          </a:solidFill>
                          <a:latin typeface="Nunito"/>
                          <a:ea typeface="Nunito"/>
                          <a:cs typeface="Nunito"/>
                          <a:sym typeface="Nunito"/>
                        </a:rPr>
                        <a:t>C</a:t>
                      </a:r>
                      <a:endParaRPr sz="8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13"/>
                  </a:ext>
                </a:extLst>
              </a:tr>
              <a:tr h="182525">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2.2.1.1</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User motion sensor(s) shall not inhibit user mobility</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FST</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Level 3: Component</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PC</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966"/>
                    </a:solidFill>
                  </a:tcPr>
                </a:tc>
                <a:extLst>
                  <a:ext uri="{0D108BD9-81ED-4DB2-BD59-A6C34878D82A}">
                    <a16:rowId xmlns:a16="http://schemas.microsoft.com/office/drawing/2014/main" val="10014"/>
                  </a:ext>
                </a:extLst>
              </a:tr>
              <a:tr h="182525">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2.2.1.2</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User motion sensor(s) shall have. 4cm sensitivity</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TSens</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Level 3: Component</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solidFill>
                            <a:srgbClr val="FFFFFF"/>
                          </a:solidFill>
                          <a:latin typeface="Nunito"/>
                          <a:ea typeface="Nunito"/>
                          <a:cs typeface="Nunito"/>
                          <a:sym typeface="Nunito"/>
                        </a:rPr>
                        <a:t>TBD</a:t>
                      </a:r>
                      <a:endParaRPr sz="8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7B7B7"/>
                    </a:solidFill>
                  </a:tcPr>
                </a:tc>
                <a:extLst>
                  <a:ext uri="{0D108BD9-81ED-4DB2-BD59-A6C34878D82A}">
                    <a16:rowId xmlns:a16="http://schemas.microsoft.com/office/drawing/2014/main" val="10015"/>
                  </a:ext>
                </a:extLst>
              </a:tr>
              <a:tr h="182525">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2.2.1.3</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User motion sensor(s) shall be able to track object and stream data within the training area</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TSens</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Level 3: Component</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solidFill>
                            <a:srgbClr val="FFFFFF"/>
                          </a:solidFill>
                          <a:latin typeface="Nunito"/>
                          <a:ea typeface="Nunito"/>
                          <a:cs typeface="Nunito"/>
                          <a:sym typeface="Nunito"/>
                        </a:rPr>
                        <a:t>C</a:t>
                      </a:r>
                      <a:endParaRPr sz="8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16"/>
                  </a:ext>
                </a:extLst>
              </a:tr>
              <a:tr h="182525">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2.2.1.4</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User motion sensor(s) shall be able to operate continously for a minimum of 1 hour</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SBL</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Level 3: Component</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solidFill>
                            <a:srgbClr val="FFFFFF"/>
                          </a:solidFill>
                          <a:latin typeface="Nunito"/>
                          <a:ea typeface="Nunito"/>
                          <a:cs typeface="Nunito"/>
                          <a:sym typeface="Nunito"/>
                        </a:rPr>
                        <a:t>C</a:t>
                      </a:r>
                      <a:endParaRPr sz="8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17"/>
                  </a:ext>
                </a:extLst>
              </a:tr>
              <a:tr h="182525">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2.2.2</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Physical hardware shall include sensor(s) to track object(s) motions</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Bottom-up</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Level 2: Subsystem</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solidFill>
                            <a:srgbClr val="FFFFFF"/>
                          </a:solidFill>
                          <a:latin typeface="Nunito"/>
                          <a:ea typeface="Nunito"/>
                          <a:cs typeface="Nunito"/>
                          <a:sym typeface="Nunito"/>
                        </a:rPr>
                        <a:t>C</a:t>
                      </a:r>
                      <a:endParaRPr sz="8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18"/>
                  </a:ext>
                </a:extLst>
              </a:tr>
              <a:tr h="182525">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t>2.2.2.1</a:t>
                      </a: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Object motion sensor(s) shall have the ability to track objects with minimum dimension of 4cm</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OBT</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Level 3: Component</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solidFill>
                            <a:srgbClr val="FFFFFF"/>
                          </a:solidFill>
                          <a:latin typeface="Nunito"/>
                          <a:ea typeface="Nunito"/>
                          <a:cs typeface="Nunito"/>
                          <a:sym typeface="Nunito"/>
                        </a:rPr>
                        <a:t>C</a:t>
                      </a:r>
                      <a:endParaRPr sz="8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19"/>
                  </a:ext>
                </a:extLst>
              </a:tr>
              <a:tr h="182525">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2.2.2.2</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Object motion sensor(s) shall not inhibit object handling</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FST</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Level 3: Component</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PC</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966"/>
                    </a:solidFill>
                  </a:tcPr>
                </a:tc>
                <a:extLst>
                  <a:ext uri="{0D108BD9-81ED-4DB2-BD59-A6C34878D82A}">
                    <a16:rowId xmlns:a16="http://schemas.microsoft.com/office/drawing/2014/main" val="10020"/>
                  </a:ext>
                </a:extLst>
              </a:tr>
              <a:tr h="182525">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2.2.2.3</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Object motion sensor(s) shall have a 4cm sensitivity</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TSens</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Level 3: Component</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solidFill>
                            <a:srgbClr val="FFFFFF"/>
                          </a:solidFill>
                          <a:latin typeface="Nunito"/>
                          <a:ea typeface="Nunito"/>
                          <a:cs typeface="Nunito"/>
                          <a:sym typeface="Nunito"/>
                        </a:rPr>
                        <a:t>TBD</a:t>
                      </a:r>
                      <a:endParaRPr sz="8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7B7B7"/>
                    </a:solidFill>
                  </a:tcPr>
                </a:tc>
                <a:extLst>
                  <a:ext uri="{0D108BD9-81ED-4DB2-BD59-A6C34878D82A}">
                    <a16:rowId xmlns:a16="http://schemas.microsoft.com/office/drawing/2014/main" val="10021"/>
                  </a:ext>
                </a:extLst>
              </a:tr>
              <a:tr h="326625">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2.2.2.4</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Object motion sensor(s) shall be scalable to spacial augmentation of the physical training environment</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OBT</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Level 3: Component</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solidFill>
                            <a:srgbClr val="FFFFFF"/>
                          </a:solidFill>
                          <a:latin typeface="Nunito"/>
                          <a:ea typeface="Nunito"/>
                          <a:cs typeface="Nunito"/>
                          <a:sym typeface="Nunito"/>
                        </a:rPr>
                        <a:t>C</a:t>
                      </a:r>
                      <a:endParaRPr sz="8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22"/>
                  </a:ext>
                </a:extLst>
              </a:tr>
            </a:tbl>
          </a:graphicData>
        </a:graphic>
      </p:graphicFrame>
      <p:sp>
        <p:nvSpPr>
          <p:cNvPr id="1400" name="Google Shape;1400;p1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69</a:t>
            </a:fld>
            <a:endParaRPr/>
          </a:p>
        </p:txBody>
      </p:sp>
      <p:sp>
        <p:nvSpPr>
          <p:cNvPr id="1401" name="Google Shape;1401;p110">
            <a:hlinkClick r:id="rId3"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Primary Objectives</a:t>
            </a:r>
            <a:endParaRPr/>
          </a:p>
        </p:txBody>
      </p:sp>
      <p:sp>
        <p:nvSpPr>
          <p:cNvPr id="264" name="Google Shape;264;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latin typeface="Nunito"/>
                <a:ea typeface="Nunito"/>
                <a:cs typeface="Nunito"/>
                <a:sym typeface="Nunito"/>
              </a:rPr>
              <a:t>7</a:t>
            </a:fld>
            <a:endParaRPr>
              <a:latin typeface="Nunito"/>
              <a:ea typeface="Nunito"/>
              <a:cs typeface="Nunito"/>
              <a:sym typeface="Nunito"/>
            </a:endParaRPr>
          </a:p>
        </p:txBody>
      </p:sp>
      <p:pic>
        <p:nvPicPr>
          <p:cNvPr id="265" name="Google Shape;265;p4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266" name="Google Shape;266;p4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pic>
        <p:nvPicPr>
          <p:cNvPr id="267" name="Google Shape;267;p48">
            <a:hlinkClick r:id="rId5" action="ppaction://hlinksldjump"/>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sp>
        <p:nvSpPr>
          <p:cNvPr id="268" name="Google Shape;268;p48" descr="Timeline background shape"/>
          <p:cNvSpPr/>
          <p:nvPr/>
        </p:nvSpPr>
        <p:spPr>
          <a:xfrm>
            <a:off x="3468851" y="4868575"/>
            <a:ext cx="12054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VI: Budget</a:t>
            </a:r>
            <a:endParaRPr sz="900" i="0" u="none" strike="noStrike" cap="none">
              <a:solidFill>
                <a:schemeClr val="dk1"/>
              </a:solidFill>
              <a:latin typeface="Nunito"/>
              <a:ea typeface="Nunito"/>
              <a:cs typeface="Nunito"/>
              <a:sym typeface="Nunito"/>
            </a:endParaRPr>
          </a:p>
        </p:txBody>
      </p:sp>
      <p:sp>
        <p:nvSpPr>
          <p:cNvPr id="269" name="Google Shape;269;p48" descr="Timeline background shape"/>
          <p:cNvSpPr/>
          <p:nvPr/>
        </p:nvSpPr>
        <p:spPr>
          <a:xfrm>
            <a:off x="2206275" y="4868575"/>
            <a:ext cx="14655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 Test Readiness</a:t>
            </a:r>
            <a:endParaRPr sz="900" i="0" u="none" strike="noStrike" cap="none">
              <a:solidFill>
                <a:schemeClr val="dk1"/>
              </a:solidFill>
              <a:latin typeface="Nunito"/>
              <a:ea typeface="Nunito"/>
              <a:cs typeface="Nunito"/>
              <a:sym typeface="Nunito"/>
            </a:endParaRPr>
          </a:p>
        </p:txBody>
      </p:sp>
      <p:sp>
        <p:nvSpPr>
          <p:cNvPr id="270" name="Google Shape;270;p48" descr="Timeline background shape"/>
          <p:cNvSpPr/>
          <p:nvPr/>
        </p:nvSpPr>
        <p:spPr>
          <a:xfrm>
            <a:off x="1024139" y="4868575"/>
            <a:ext cx="13323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IV: Schedule</a:t>
            </a:r>
            <a:endParaRPr sz="900" i="0" u="none" strike="noStrike" cap="none">
              <a:solidFill>
                <a:schemeClr val="dk1"/>
              </a:solidFill>
              <a:latin typeface="Nunito"/>
              <a:ea typeface="Nunito"/>
              <a:cs typeface="Nunito"/>
              <a:sym typeface="Nunito"/>
            </a:endParaRPr>
          </a:p>
        </p:txBody>
      </p:sp>
      <p:sp>
        <p:nvSpPr>
          <p:cNvPr id="271" name="Google Shape;271;p48" descr="Timeline background shape"/>
          <p:cNvSpPr/>
          <p:nvPr/>
        </p:nvSpPr>
        <p:spPr>
          <a:xfrm>
            <a:off x="0" y="4868563"/>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 Overview</a:t>
            </a:r>
            <a:endParaRPr sz="900" i="0" u="none" strike="noStrike" cap="none">
              <a:solidFill>
                <a:schemeClr val="lt1"/>
              </a:solidFill>
              <a:latin typeface="Nunito"/>
              <a:ea typeface="Nunito"/>
              <a:cs typeface="Nunito"/>
              <a:sym typeface="Nunito"/>
            </a:endParaRPr>
          </a:p>
        </p:txBody>
      </p:sp>
      <p:graphicFrame>
        <p:nvGraphicFramePr>
          <p:cNvPr id="272" name="Google Shape;272;p48"/>
          <p:cNvGraphicFramePr/>
          <p:nvPr>
            <p:extLst>
              <p:ext uri="{D42A27DB-BD31-4B8C-83A1-F6EECF244321}">
                <p14:modId xmlns:p14="http://schemas.microsoft.com/office/powerpoint/2010/main" val="2359799023"/>
              </p:ext>
            </p:extLst>
          </p:nvPr>
        </p:nvGraphicFramePr>
        <p:xfrm>
          <a:off x="379100" y="1017735"/>
          <a:ext cx="8385800" cy="3703140"/>
        </p:xfrm>
        <a:graphic>
          <a:graphicData uri="http://schemas.openxmlformats.org/drawingml/2006/table">
            <a:tbl>
              <a:tblPr>
                <a:noFill/>
                <a:tableStyleId>{729BDF9F-D1CB-4749-BC5B-06938FECBF3C}</a:tableStyleId>
              </a:tblPr>
              <a:tblGrid>
                <a:gridCol w="4192900">
                  <a:extLst>
                    <a:ext uri="{9D8B030D-6E8A-4147-A177-3AD203B41FA5}">
                      <a16:colId xmlns:a16="http://schemas.microsoft.com/office/drawing/2014/main" val="20000"/>
                    </a:ext>
                  </a:extLst>
                </a:gridCol>
                <a:gridCol w="4192900">
                  <a:extLst>
                    <a:ext uri="{9D8B030D-6E8A-4147-A177-3AD203B41FA5}">
                      <a16:colId xmlns:a16="http://schemas.microsoft.com/office/drawing/2014/main" val="20001"/>
                    </a:ext>
                  </a:extLst>
                </a:gridCol>
              </a:tblGrid>
              <a:tr h="395825">
                <a:tc>
                  <a:txBody>
                    <a:bodyPr/>
                    <a:lstStyle/>
                    <a:p>
                      <a:pPr marL="0" lvl="0" indent="0" algn="ctr" rtl="0">
                        <a:spcBef>
                          <a:spcPts val="0"/>
                        </a:spcBef>
                        <a:spcAft>
                          <a:spcPts val="0"/>
                        </a:spcAft>
                        <a:buNone/>
                      </a:pPr>
                      <a:r>
                        <a:rPr lang="en" sz="1500" b="1" dirty="0">
                          <a:solidFill>
                            <a:schemeClr val="tx1"/>
                          </a:solidFill>
                          <a:latin typeface="Nunito"/>
                          <a:ea typeface="Nunito"/>
                          <a:cs typeface="Nunito"/>
                          <a:sym typeface="Nunito"/>
                        </a:rPr>
                        <a:t>Level I: Threshold</a:t>
                      </a:r>
                      <a:endParaRPr sz="1500" dirty="0">
                        <a:solidFill>
                          <a:schemeClr val="tx1"/>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lvl="0" indent="0" algn="ctr" rtl="0">
                        <a:spcBef>
                          <a:spcPts val="0"/>
                        </a:spcBef>
                        <a:spcAft>
                          <a:spcPts val="0"/>
                        </a:spcAft>
                        <a:buNone/>
                      </a:pPr>
                      <a:r>
                        <a:rPr lang="en" sz="1500" b="1" dirty="0">
                          <a:solidFill>
                            <a:schemeClr val="tx1"/>
                          </a:solidFill>
                          <a:latin typeface="Nunito"/>
                          <a:ea typeface="Nunito"/>
                          <a:cs typeface="Nunito"/>
                          <a:sym typeface="Nunito"/>
                        </a:rPr>
                        <a:t>Level II: Target</a:t>
                      </a:r>
                      <a:endParaRPr sz="1500" dirty="0">
                        <a:solidFill>
                          <a:schemeClr val="tx1"/>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747675">
                <a:tc>
                  <a:txBody>
                    <a:bodyPr/>
                    <a:lstStyle/>
                    <a:p>
                      <a:pPr marL="0" lvl="0" indent="0" algn="l" rtl="0">
                        <a:spcBef>
                          <a:spcPts val="0"/>
                        </a:spcBef>
                        <a:spcAft>
                          <a:spcPts val="0"/>
                        </a:spcAft>
                        <a:buNone/>
                      </a:pPr>
                      <a:r>
                        <a:rPr lang="en" sz="1300" dirty="0">
                          <a:solidFill>
                            <a:schemeClr val="dk2"/>
                          </a:solidFill>
                          <a:latin typeface="Nunito"/>
                          <a:ea typeface="Nunito"/>
                          <a:cs typeface="Nunito"/>
                          <a:sym typeface="Nunito"/>
                        </a:rPr>
                        <a:t>Display the simulation at an average frame rate of at least </a:t>
                      </a:r>
                      <a:r>
                        <a:rPr lang="en" sz="1300" b="1" dirty="0">
                          <a:solidFill>
                            <a:srgbClr val="0077BB"/>
                          </a:solidFill>
                          <a:latin typeface="Nunito"/>
                          <a:ea typeface="Nunito"/>
                          <a:cs typeface="Nunito"/>
                          <a:sym typeface="Nunito"/>
                        </a:rPr>
                        <a:t>72 frames per second</a:t>
                      </a:r>
                      <a:r>
                        <a:rPr lang="en" sz="1300" dirty="0">
                          <a:solidFill>
                            <a:schemeClr val="dk2"/>
                          </a:solidFill>
                          <a:latin typeface="Nunito"/>
                          <a:ea typeface="Nunito"/>
                          <a:cs typeface="Nunito"/>
                          <a:sym typeface="Nunito"/>
                        </a:rPr>
                        <a:t> and maximum latency of </a:t>
                      </a:r>
                      <a:r>
                        <a:rPr lang="en" sz="1300" b="1" dirty="0">
                          <a:solidFill>
                            <a:srgbClr val="0077BB"/>
                          </a:solidFill>
                          <a:latin typeface="Nunito"/>
                          <a:ea typeface="Nunito"/>
                          <a:cs typeface="Nunito"/>
                          <a:sym typeface="Nunito"/>
                        </a:rPr>
                        <a:t>120 ms</a:t>
                      </a:r>
                      <a:endParaRPr sz="1300" b="1" dirty="0">
                        <a:solidFill>
                          <a:srgbClr val="0077BB"/>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 sz="1300">
                          <a:solidFill>
                            <a:schemeClr val="dk2"/>
                          </a:solidFill>
                          <a:latin typeface="Nunito"/>
                          <a:ea typeface="Nunito"/>
                          <a:cs typeface="Nunito"/>
                          <a:sym typeface="Nunito"/>
                        </a:rPr>
                        <a:t>Display the simulation at an average frame rate of at least </a:t>
                      </a:r>
                      <a:r>
                        <a:rPr lang="en" sz="1300" b="1">
                          <a:solidFill>
                            <a:srgbClr val="0077BB"/>
                          </a:solidFill>
                          <a:latin typeface="Nunito"/>
                          <a:ea typeface="Nunito"/>
                          <a:cs typeface="Nunito"/>
                          <a:sym typeface="Nunito"/>
                        </a:rPr>
                        <a:t>90 frames per second</a:t>
                      </a:r>
                      <a:r>
                        <a:rPr lang="en" sz="1300">
                          <a:solidFill>
                            <a:srgbClr val="0077BB"/>
                          </a:solidFill>
                          <a:latin typeface="Nunito"/>
                          <a:ea typeface="Nunito"/>
                          <a:cs typeface="Nunito"/>
                          <a:sym typeface="Nunito"/>
                        </a:rPr>
                        <a:t> </a:t>
                      </a:r>
                      <a:r>
                        <a:rPr lang="en" sz="1300">
                          <a:solidFill>
                            <a:schemeClr val="dk2"/>
                          </a:solidFill>
                          <a:latin typeface="Nunito"/>
                          <a:ea typeface="Nunito"/>
                          <a:cs typeface="Nunito"/>
                          <a:sym typeface="Nunito"/>
                        </a:rPr>
                        <a:t>with maximum </a:t>
                      </a:r>
                      <a:r>
                        <a:rPr lang="en" sz="1300">
                          <a:latin typeface="Nunito"/>
                          <a:ea typeface="Nunito"/>
                          <a:cs typeface="Nunito"/>
                          <a:sym typeface="Nunito"/>
                        </a:rPr>
                        <a:t>latency of</a:t>
                      </a:r>
                      <a:r>
                        <a:rPr lang="en" sz="1300" b="1">
                          <a:solidFill>
                            <a:srgbClr val="0D5DDF"/>
                          </a:solidFill>
                          <a:latin typeface="Nunito"/>
                          <a:ea typeface="Nunito"/>
                          <a:cs typeface="Nunito"/>
                          <a:sym typeface="Nunito"/>
                        </a:rPr>
                        <a:t> </a:t>
                      </a:r>
                      <a:r>
                        <a:rPr lang="en" sz="1300" b="1">
                          <a:solidFill>
                            <a:srgbClr val="0077BB"/>
                          </a:solidFill>
                          <a:latin typeface="Nunito"/>
                          <a:ea typeface="Nunito"/>
                          <a:cs typeface="Nunito"/>
                          <a:sym typeface="Nunito"/>
                        </a:rPr>
                        <a:t>48 ms</a:t>
                      </a:r>
                      <a:endParaRPr sz="1300" b="1">
                        <a:solidFill>
                          <a:srgbClr val="0077BB"/>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47675">
                <a:tc>
                  <a:txBody>
                    <a:bodyPr/>
                    <a:lstStyle/>
                    <a:p>
                      <a:pPr marL="0" lvl="0" indent="0" algn="l" rtl="0">
                        <a:spcBef>
                          <a:spcPts val="0"/>
                        </a:spcBef>
                        <a:spcAft>
                          <a:spcPts val="0"/>
                        </a:spcAft>
                        <a:buNone/>
                      </a:pPr>
                      <a:r>
                        <a:rPr lang="en" sz="1300" dirty="0">
                          <a:solidFill>
                            <a:schemeClr val="dk2"/>
                          </a:solidFill>
                          <a:latin typeface="Nunito"/>
                          <a:ea typeface="Nunito"/>
                          <a:cs typeface="Nunito"/>
                          <a:sym typeface="Nunito"/>
                        </a:rPr>
                        <a:t>Accurately map position and motion of </a:t>
                      </a:r>
                      <a:r>
                        <a:rPr lang="en" sz="1300" b="1" dirty="0">
                          <a:solidFill>
                            <a:srgbClr val="0077BB"/>
                          </a:solidFill>
                          <a:latin typeface="Nunito"/>
                          <a:ea typeface="Nunito"/>
                          <a:cs typeface="Nunito"/>
                          <a:sym typeface="Nunito"/>
                        </a:rPr>
                        <a:t>4 pieces of HR equipment</a:t>
                      </a:r>
                      <a:r>
                        <a:rPr lang="en" sz="1300" dirty="0">
                          <a:solidFill>
                            <a:schemeClr val="dk2"/>
                          </a:solidFill>
                          <a:latin typeface="Nunito"/>
                          <a:ea typeface="Nunito"/>
                          <a:cs typeface="Nunito"/>
                          <a:sym typeface="Nunito"/>
                        </a:rPr>
                        <a:t> to corresponding VR objects with a margin of </a:t>
                      </a:r>
                      <a:r>
                        <a:rPr lang="en" sz="1300" b="1" dirty="0">
                          <a:solidFill>
                            <a:srgbClr val="0077BB"/>
                          </a:solidFill>
                          <a:latin typeface="Nunito"/>
                          <a:ea typeface="Nunito"/>
                          <a:cs typeface="Nunito"/>
                          <a:sym typeface="Nunito"/>
                        </a:rPr>
                        <a:t>4 cm</a:t>
                      </a:r>
                      <a:endParaRPr sz="1300" b="1" dirty="0">
                        <a:solidFill>
                          <a:srgbClr val="0077BB"/>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 sz="1300">
                          <a:solidFill>
                            <a:schemeClr val="dk2"/>
                          </a:solidFill>
                          <a:latin typeface="Nunito"/>
                          <a:ea typeface="Nunito"/>
                          <a:cs typeface="Nunito"/>
                          <a:sym typeface="Nunito"/>
                        </a:rPr>
                        <a:t>Accurately map position and motion of </a:t>
                      </a:r>
                      <a:r>
                        <a:rPr lang="en" sz="1300" b="1">
                          <a:solidFill>
                            <a:srgbClr val="0077BB"/>
                          </a:solidFill>
                          <a:latin typeface="Nunito"/>
                          <a:ea typeface="Nunito"/>
                          <a:cs typeface="Nunito"/>
                          <a:sym typeface="Nunito"/>
                        </a:rPr>
                        <a:t>7 pieces of HR equipment</a:t>
                      </a:r>
                      <a:r>
                        <a:rPr lang="en" sz="1300">
                          <a:solidFill>
                            <a:schemeClr val="dk2"/>
                          </a:solidFill>
                          <a:latin typeface="Nunito"/>
                          <a:ea typeface="Nunito"/>
                          <a:cs typeface="Nunito"/>
                          <a:sym typeface="Nunito"/>
                        </a:rPr>
                        <a:t> to corresponding VR objects with a margin of </a:t>
                      </a:r>
                      <a:r>
                        <a:rPr lang="en" sz="1300" b="1">
                          <a:solidFill>
                            <a:srgbClr val="0077BB"/>
                          </a:solidFill>
                          <a:latin typeface="Nunito"/>
                          <a:ea typeface="Nunito"/>
                          <a:cs typeface="Nunito"/>
                          <a:sym typeface="Nunito"/>
                        </a:rPr>
                        <a:t>4 cm</a:t>
                      </a:r>
                      <a:endParaRPr sz="1300" b="1">
                        <a:solidFill>
                          <a:srgbClr val="0D5DDF"/>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47675">
                <a:tc>
                  <a:txBody>
                    <a:bodyPr/>
                    <a:lstStyle/>
                    <a:p>
                      <a:pPr marL="0" lvl="0" indent="0" algn="l" rtl="0">
                        <a:spcBef>
                          <a:spcPts val="0"/>
                        </a:spcBef>
                        <a:spcAft>
                          <a:spcPts val="0"/>
                        </a:spcAft>
                        <a:buNone/>
                      </a:pPr>
                      <a:r>
                        <a:rPr lang="en" sz="1300">
                          <a:solidFill>
                            <a:schemeClr val="dk2"/>
                          </a:solidFill>
                          <a:latin typeface="Nunito"/>
                          <a:ea typeface="Nunito"/>
                          <a:cs typeface="Nunito"/>
                          <a:sym typeface="Nunito"/>
                        </a:rPr>
                        <a:t>Simulate environmental lighting conditions by including a lighting contrast ratio of </a:t>
                      </a:r>
                      <a:r>
                        <a:rPr lang="en" sz="1300" b="1">
                          <a:solidFill>
                            <a:srgbClr val="0081B9"/>
                          </a:solidFill>
                          <a:latin typeface="Nunito"/>
                          <a:ea typeface="Nunito"/>
                          <a:cs typeface="Nunito"/>
                          <a:sym typeface="Nunito"/>
                        </a:rPr>
                        <a:t>10.0</a:t>
                      </a:r>
                      <a:r>
                        <a:rPr lang="en" sz="1300" b="1">
                          <a:solidFill>
                            <a:schemeClr val="dk2"/>
                          </a:solidFill>
                          <a:latin typeface="Nunito"/>
                          <a:ea typeface="Nunito"/>
                          <a:cs typeface="Nunito"/>
                          <a:sym typeface="Nunito"/>
                        </a:rPr>
                        <a:t> </a:t>
                      </a:r>
                      <a:r>
                        <a:rPr lang="en" sz="1300">
                          <a:solidFill>
                            <a:schemeClr val="dk2"/>
                          </a:solidFill>
                          <a:latin typeface="Nunito"/>
                          <a:ea typeface="Nunito"/>
                          <a:cs typeface="Nunito"/>
                          <a:sym typeface="Nunito"/>
                        </a:rPr>
                        <a:t>and a solar lighting angle no greater than </a:t>
                      </a:r>
                      <a:r>
                        <a:rPr lang="en" sz="1300" b="1">
                          <a:solidFill>
                            <a:srgbClr val="0077BB"/>
                          </a:solidFill>
                          <a:latin typeface="Nunito"/>
                          <a:ea typeface="Nunito"/>
                          <a:cs typeface="Nunito"/>
                          <a:sym typeface="Nunito"/>
                        </a:rPr>
                        <a:t>5°</a:t>
                      </a:r>
                      <a:endParaRPr sz="1300" b="1">
                        <a:solidFill>
                          <a:srgbClr val="0077BB"/>
                        </a:solidFill>
                        <a:latin typeface="Nunito"/>
                        <a:ea typeface="Nunito"/>
                        <a:cs typeface="Nunito"/>
                        <a:sym typeface="Nunito"/>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 sz="1300" dirty="0">
                          <a:solidFill>
                            <a:schemeClr val="dk2"/>
                          </a:solidFill>
                          <a:latin typeface="Nunito"/>
                          <a:ea typeface="Nunito"/>
                          <a:cs typeface="Nunito"/>
                          <a:sym typeface="Nunito"/>
                        </a:rPr>
                        <a:t>Simulate environmental lighting conditions by including a lighting contrast ratio of </a:t>
                      </a:r>
                      <a:r>
                        <a:rPr lang="en" sz="1300" b="1" dirty="0">
                          <a:solidFill>
                            <a:srgbClr val="0077BB"/>
                          </a:solidFill>
                          <a:latin typeface="Nunito"/>
                          <a:ea typeface="Nunito"/>
                          <a:cs typeface="Nunito"/>
                          <a:sym typeface="Nunito"/>
                        </a:rPr>
                        <a:t>16.0</a:t>
                      </a:r>
                      <a:r>
                        <a:rPr lang="en" sz="1300" dirty="0">
                          <a:solidFill>
                            <a:schemeClr val="dk2"/>
                          </a:solidFill>
                          <a:latin typeface="Nunito"/>
                          <a:ea typeface="Nunito"/>
                          <a:cs typeface="Nunito"/>
                          <a:sym typeface="Nunito"/>
                        </a:rPr>
                        <a:t> and a lighting angle no greater than </a:t>
                      </a:r>
                      <a:r>
                        <a:rPr lang="en" sz="1300" b="1" dirty="0">
                          <a:solidFill>
                            <a:srgbClr val="0077BB"/>
                          </a:solidFill>
                          <a:latin typeface="Nunito"/>
                          <a:ea typeface="Nunito"/>
                          <a:cs typeface="Nunito"/>
                          <a:sym typeface="Nunito"/>
                        </a:rPr>
                        <a:t>1.5°</a:t>
                      </a:r>
                      <a:endParaRPr sz="1300" b="1" dirty="0">
                        <a:solidFill>
                          <a:srgbClr val="0077BB"/>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57100">
                <a:tc>
                  <a:txBody>
                    <a:bodyPr/>
                    <a:lstStyle/>
                    <a:p>
                      <a:pPr marL="0" lvl="0" indent="0" algn="l" rtl="0">
                        <a:spcBef>
                          <a:spcPts val="0"/>
                        </a:spcBef>
                        <a:spcAft>
                          <a:spcPts val="0"/>
                        </a:spcAft>
                        <a:buNone/>
                      </a:pPr>
                      <a:r>
                        <a:rPr lang="en" sz="1300">
                          <a:solidFill>
                            <a:schemeClr val="dk2"/>
                          </a:solidFill>
                          <a:latin typeface="Nunito"/>
                          <a:ea typeface="Nunito"/>
                          <a:cs typeface="Nunito"/>
                          <a:sym typeface="Nunito"/>
                        </a:rPr>
                        <a:t>Accurately model LSP topography within a </a:t>
                      </a:r>
                      <a:r>
                        <a:rPr lang="en" sz="1300" b="1">
                          <a:solidFill>
                            <a:srgbClr val="0077BB"/>
                          </a:solidFill>
                          <a:latin typeface="Nunito"/>
                          <a:ea typeface="Nunito"/>
                          <a:cs typeface="Nunito"/>
                          <a:sym typeface="Nunito"/>
                        </a:rPr>
                        <a:t>100 m/px</a:t>
                      </a:r>
                      <a:r>
                        <a:rPr lang="en" sz="1300">
                          <a:solidFill>
                            <a:srgbClr val="0D5DDF"/>
                          </a:solidFill>
                          <a:latin typeface="Nunito"/>
                          <a:ea typeface="Nunito"/>
                          <a:cs typeface="Nunito"/>
                          <a:sym typeface="Nunito"/>
                        </a:rPr>
                        <a:t> </a:t>
                      </a:r>
                      <a:r>
                        <a:rPr lang="en" sz="1300">
                          <a:solidFill>
                            <a:schemeClr val="dk2"/>
                          </a:solidFill>
                          <a:latin typeface="Nunito"/>
                          <a:ea typeface="Nunito"/>
                          <a:cs typeface="Nunito"/>
                          <a:sym typeface="Nunito"/>
                        </a:rPr>
                        <a:t>resolution</a:t>
                      </a:r>
                      <a:endParaRPr sz="130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 sz="1300" dirty="0">
                          <a:solidFill>
                            <a:schemeClr val="dk2"/>
                          </a:solidFill>
                          <a:latin typeface="Nunito"/>
                          <a:ea typeface="Nunito"/>
                          <a:cs typeface="Nunito"/>
                          <a:sym typeface="Nunito"/>
                        </a:rPr>
                        <a:t>Accurately model LSP topography within a </a:t>
                      </a:r>
                      <a:r>
                        <a:rPr lang="en" sz="1300" b="1" dirty="0">
                          <a:solidFill>
                            <a:srgbClr val="0077BB"/>
                          </a:solidFill>
                          <a:latin typeface="Nunito"/>
                          <a:ea typeface="Nunito"/>
                          <a:cs typeface="Nunito"/>
                          <a:sym typeface="Nunito"/>
                        </a:rPr>
                        <a:t>5 m/px</a:t>
                      </a:r>
                      <a:r>
                        <a:rPr lang="en" sz="1300" b="1" baseline="30000" dirty="0">
                          <a:solidFill>
                            <a:schemeClr val="dk2"/>
                          </a:solidFill>
                          <a:latin typeface="Nunito"/>
                          <a:ea typeface="Nunito"/>
                          <a:cs typeface="Nunito"/>
                          <a:sym typeface="Nunito"/>
                        </a:rPr>
                        <a:t> </a:t>
                      </a:r>
                      <a:r>
                        <a:rPr lang="en" sz="1300" dirty="0">
                          <a:solidFill>
                            <a:schemeClr val="dk2"/>
                          </a:solidFill>
                          <a:latin typeface="Nunito"/>
                          <a:ea typeface="Nunito"/>
                          <a:cs typeface="Nunito"/>
                          <a:sym typeface="Nunito"/>
                        </a:rPr>
                        <a:t>resolution</a:t>
                      </a:r>
                      <a:endParaRPr sz="1300"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66500">
                <a:tc>
                  <a:txBody>
                    <a:bodyPr/>
                    <a:lstStyle/>
                    <a:p>
                      <a:pPr marL="0" lvl="0" indent="0" algn="l" rtl="0">
                        <a:spcBef>
                          <a:spcPts val="0"/>
                        </a:spcBef>
                        <a:spcAft>
                          <a:spcPts val="0"/>
                        </a:spcAft>
                        <a:buNone/>
                      </a:pPr>
                      <a:r>
                        <a:rPr lang="en" sz="1300">
                          <a:solidFill>
                            <a:schemeClr val="dk2"/>
                          </a:solidFill>
                          <a:latin typeface="Nunito"/>
                          <a:ea typeface="Nunito"/>
                          <a:cs typeface="Nunito"/>
                          <a:sym typeface="Nunito"/>
                        </a:rPr>
                        <a:t>Operate simulation continuously for </a:t>
                      </a:r>
                      <a:r>
                        <a:rPr lang="en" sz="1300" b="1">
                          <a:solidFill>
                            <a:srgbClr val="0077BB"/>
                          </a:solidFill>
                          <a:latin typeface="Nunito"/>
                          <a:ea typeface="Nunito"/>
                          <a:cs typeface="Nunito"/>
                          <a:sym typeface="Nunito"/>
                        </a:rPr>
                        <a:t>20 minutes</a:t>
                      </a:r>
                      <a:endParaRPr sz="1300" b="1">
                        <a:solidFill>
                          <a:srgbClr val="0077BB"/>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 sz="1300" dirty="0">
                          <a:solidFill>
                            <a:schemeClr val="dk2"/>
                          </a:solidFill>
                          <a:latin typeface="Nunito"/>
                          <a:ea typeface="Nunito"/>
                          <a:cs typeface="Nunito"/>
                          <a:sym typeface="Nunito"/>
                        </a:rPr>
                        <a:t>Operate simulation continuously for </a:t>
                      </a:r>
                      <a:r>
                        <a:rPr lang="en" sz="1300" b="1" dirty="0">
                          <a:solidFill>
                            <a:srgbClr val="0077BB"/>
                          </a:solidFill>
                          <a:latin typeface="Nunito"/>
                          <a:ea typeface="Nunito"/>
                          <a:cs typeface="Nunito"/>
                          <a:sym typeface="Nunito"/>
                        </a:rPr>
                        <a:t>1 hour</a:t>
                      </a:r>
                      <a:endParaRPr sz="1300" b="1" dirty="0">
                        <a:solidFill>
                          <a:srgbClr val="0D5DDF"/>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405"/>
        <p:cNvGrpSpPr/>
        <p:nvPr/>
      </p:nvGrpSpPr>
      <p:grpSpPr>
        <a:xfrm>
          <a:off x="0" y="0"/>
          <a:ext cx="0" cy="0"/>
          <a:chOff x="0" y="0"/>
          <a:chExt cx="0" cy="0"/>
        </a:xfrm>
      </p:grpSpPr>
      <p:graphicFrame>
        <p:nvGraphicFramePr>
          <p:cNvPr id="1406" name="Google Shape;1406;p111"/>
          <p:cNvGraphicFramePr/>
          <p:nvPr/>
        </p:nvGraphicFramePr>
        <p:xfrm>
          <a:off x="152400" y="152400"/>
          <a:ext cx="8810325" cy="4648625"/>
        </p:xfrm>
        <a:graphic>
          <a:graphicData uri="http://schemas.openxmlformats.org/drawingml/2006/table">
            <a:tbl>
              <a:tblPr>
                <a:noFill/>
                <a:tableStyleId>{33122EFE-3A88-4F2C-8FC1-B2E91DAECA11}</a:tableStyleId>
              </a:tblPr>
              <a:tblGrid>
                <a:gridCol w="257150">
                  <a:extLst>
                    <a:ext uri="{9D8B030D-6E8A-4147-A177-3AD203B41FA5}">
                      <a16:colId xmlns:a16="http://schemas.microsoft.com/office/drawing/2014/main" val="20000"/>
                    </a:ext>
                  </a:extLst>
                </a:gridCol>
                <a:gridCol w="357075">
                  <a:extLst>
                    <a:ext uri="{9D8B030D-6E8A-4147-A177-3AD203B41FA5}">
                      <a16:colId xmlns:a16="http://schemas.microsoft.com/office/drawing/2014/main" val="20001"/>
                    </a:ext>
                  </a:extLst>
                </a:gridCol>
                <a:gridCol w="357075">
                  <a:extLst>
                    <a:ext uri="{9D8B030D-6E8A-4147-A177-3AD203B41FA5}">
                      <a16:colId xmlns:a16="http://schemas.microsoft.com/office/drawing/2014/main" val="20002"/>
                    </a:ext>
                  </a:extLst>
                </a:gridCol>
                <a:gridCol w="448625">
                  <a:extLst>
                    <a:ext uri="{9D8B030D-6E8A-4147-A177-3AD203B41FA5}">
                      <a16:colId xmlns:a16="http://schemas.microsoft.com/office/drawing/2014/main" val="20003"/>
                    </a:ext>
                  </a:extLst>
                </a:gridCol>
                <a:gridCol w="4751875">
                  <a:extLst>
                    <a:ext uri="{9D8B030D-6E8A-4147-A177-3AD203B41FA5}">
                      <a16:colId xmlns:a16="http://schemas.microsoft.com/office/drawing/2014/main" val="20004"/>
                    </a:ext>
                  </a:extLst>
                </a:gridCol>
                <a:gridCol w="1201150">
                  <a:extLst>
                    <a:ext uri="{9D8B030D-6E8A-4147-A177-3AD203B41FA5}">
                      <a16:colId xmlns:a16="http://schemas.microsoft.com/office/drawing/2014/main" val="20005"/>
                    </a:ext>
                  </a:extLst>
                </a:gridCol>
                <a:gridCol w="1180225">
                  <a:extLst>
                    <a:ext uri="{9D8B030D-6E8A-4147-A177-3AD203B41FA5}">
                      <a16:colId xmlns:a16="http://schemas.microsoft.com/office/drawing/2014/main" val="20006"/>
                    </a:ext>
                  </a:extLst>
                </a:gridCol>
                <a:gridCol w="257150">
                  <a:extLst>
                    <a:ext uri="{9D8B030D-6E8A-4147-A177-3AD203B41FA5}">
                      <a16:colId xmlns:a16="http://schemas.microsoft.com/office/drawing/2014/main" val="20007"/>
                    </a:ext>
                  </a:extLst>
                </a:gridCol>
              </a:tblGrid>
              <a:tr h="297075">
                <a:tc>
                  <a:txBody>
                    <a:bodyPr/>
                    <a:lstStyle/>
                    <a:p>
                      <a:pPr marL="0" lvl="0" indent="0" algn="l" rtl="0">
                        <a:lnSpc>
                          <a:spcPct val="115000"/>
                        </a:lnSpc>
                        <a:spcBef>
                          <a:spcPts val="0"/>
                        </a:spcBef>
                        <a:spcAft>
                          <a:spcPts val="0"/>
                        </a:spcAft>
                        <a:buNone/>
                      </a:pPr>
                      <a:r>
                        <a:rPr lang="en" sz="700" b="1">
                          <a:latin typeface="Nunito"/>
                          <a:ea typeface="Nunito"/>
                          <a:cs typeface="Nunito"/>
                          <a:sym typeface="Nunito"/>
                        </a:rPr>
                        <a:t>F3</a:t>
                      </a:r>
                      <a:endParaRPr sz="700" b="1">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lnSpc>
                          <a:spcPct val="115000"/>
                        </a:lnSpc>
                        <a:spcBef>
                          <a:spcPts val="0"/>
                        </a:spcBef>
                        <a:spcAft>
                          <a:spcPts val="0"/>
                        </a:spcAft>
                        <a:buNone/>
                      </a:pPr>
                      <a:r>
                        <a:rPr lang="en" sz="700" b="1">
                          <a:latin typeface="Nunito"/>
                          <a:ea typeface="Nunito"/>
                          <a:cs typeface="Nunito"/>
                          <a:sym typeface="Nunito"/>
                        </a:rPr>
                        <a:t>The training simulation shall accurately portray interactions with physical objects in the VR environment.</a:t>
                      </a:r>
                      <a:endParaRPr sz="700" b="1">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lnSpc>
                          <a:spcPct val="115000"/>
                        </a:lnSpc>
                        <a:spcBef>
                          <a:spcPts val="0"/>
                        </a:spcBef>
                        <a:spcAft>
                          <a:spcPts val="0"/>
                        </a:spcAft>
                        <a:buNone/>
                      </a:pPr>
                      <a:r>
                        <a:rPr lang="en" sz="700" b="1">
                          <a:latin typeface="Nunito"/>
                          <a:ea typeface="Nunito"/>
                          <a:cs typeface="Nunito"/>
                          <a:sym typeface="Nunito"/>
                        </a:rPr>
                        <a:t>Level 0</a:t>
                      </a:r>
                      <a:endParaRPr sz="700" b="1">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extLst>
                  <a:ext uri="{0D108BD9-81ED-4DB2-BD59-A6C34878D82A}">
                    <a16:rowId xmlns:a16="http://schemas.microsoft.com/office/drawing/2014/main" val="10000"/>
                  </a:ext>
                </a:extLst>
              </a:tr>
              <a:tr h="183500">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3.1</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Shall include auditory feedback for user interactions</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Design-To</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Level 1: System</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solidFill>
                            <a:srgbClr val="FFFFFF"/>
                          </a:solidFill>
                          <a:latin typeface="Nunito"/>
                          <a:ea typeface="Nunito"/>
                          <a:cs typeface="Nunito"/>
                          <a:sym typeface="Nunito"/>
                        </a:rPr>
                        <a:t>C</a:t>
                      </a:r>
                      <a:endParaRPr sz="7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01"/>
                  </a:ext>
                </a:extLst>
              </a:tr>
              <a:tr h="183500">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3.2</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Shall include visual feedback for user interactions</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Design-To</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Level 1: System</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solidFill>
                            <a:srgbClr val="FFFFFF"/>
                          </a:solidFill>
                          <a:latin typeface="Nunito"/>
                          <a:ea typeface="Nunito"/>
                          <a:cs typeface="Nunito"/>
                          <a:sym typeface="Nunito"/>
                        </a:rPr>
                        <a:t>C</a:t>
                      </a:r>
                      <a:endParaRPr sz="7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02"/>
                  </a:ext>
                </a:extLst>
              </a:tr>
              <a:tr h="183500">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3.3</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Shall include virtual assets representing the physical training elements</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Bottom-Up</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Level 1: System</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solidFill>
                            <a:srgbClr val="FFFFFF"/>
                          </a:solidFill>
                          <a:latin typeface="Nunito"/>
                          <a:ea typeface="Nunito"/>
                          <a:cs typeface="Nunito"/>
                          <a:sym typeface="Nunito"/>
                        </a:rPr>
                        <a:t>C</a:t>
                      </a:r>
                      <a:endParaRPr sz="7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03"/>
                  </a:ext>
                </a:extLst>
              </a:tr>
              <a:tr h="183500">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3.3.1</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Shall include virtual representations of rocks and geological objects</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ENV</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Level 2: Subsystem</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solidFill>
                            <a:srgbClr val="FFFFFF"/>
                          </a:solidFill>
                          <a:latin typeface="Nunito"/>
                          <a:ea typeface="Nunito"/>
                          <a:cs typeface="Nunito"/>
                          <a:sym typeface="Nunito"/>
                        </a:rPr>
                        <a:t>C</a:t>
                      </a:r>
                      <a:endParaRPr sz="7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04"/>
                  </a:ext>
                </a:extLst>
              </a:tr>
              <a:tr h="183500">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3.3.2</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Shall include virtual representations of tools and equipment used</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ENV</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Level 2: Subsystem</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solidFill>
                            <a:srgbClr val="FFFFFF"/>
                          </a:solidFill>
                          <a:latin typeface="Nunito"/>
                          <a:ea typeface="Nunito"/>
                          <a:cs typeface="Nunito"/>
                          <a:sym typeface="Nunito"/>
                        </a:rPr>
                        <a:t>C</a:t>
                      </a:r>
                      <a:endParaRPr sz="7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05"/>
                  </a:ext>
                </a:extLst>
              </a:tr>
              <a:tr h="314550">
                <a:tc>
                  <a:txBody>
                    <a:bodyPr/>
                    <a:lstStyle/>
                    <a:p>
                      <a:pPr marL="0" lvl="0" indent="0" algn="l" rtl="0">
                        <a:lnSpc>
                          <a:spcPct val="115000"/>
                        </a:lnSpc>
                        <a:spcBef>
                          <a:spcPts val="0"/>
                        </a:spcBef>
                        <a:spcAft>
                          <a:spcPts val="0"/>
                        </a:spcAft>
                        <a:buNone/>
                      </a:pPr>
                      <a:r>
                        <a:rPr lang="en" sz="700"/>
                        <a:t>F4</a:t>
                      </a: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lnSpc>
                          <a:spcPct val="115000"/>
                        </a:lnSpc>
                        <a:spcBef>
                          <a:spcPts val="0"/>
                        </a:spcBef>
                        <a:spcAft>
                          <a:spcPts val="0"/>
                        </a:spcAft>
                        <a:buNone/>
                      </a:pPr>
                      <a:r>
                        <a:rPr lang="en" sz="700" b="1">
                          <a:latin typeface="Nunito"/>
                          <a:ea typeface="Nunito"/>
                          <a:cs typeface="Nunito"/>
                          <a:sym typeface="Nunito"/>
                        </a:rPr>
                        <a:t>To accurately simulate EVA activities on the lunar surface, the training simulation shall portray spacesuit features and small scale lunar objects.</a:t>
                      </a:r>
                      <a:endParaRPr sz="700" b="1">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lnSpc>
                          <a:spcPct val="115000"/>
                        </a:lnSpc>
                        <a:spcBef>
                          <a:spcPts val="0"/>
                        </a:spcBef>
                        <a:spcAft>
                          <a:spcPts val="0"/>
                        </a:spcAft>
                        <a:buNone/>
                      </a:pPr>
                      <a:r>
                        <a:rPr lang="en" sz="700" b="1">
                          <a:latin typeface="Nunito"/>
                          <a:ea typeface="Nunito"/>
                          <a:cs typeface="Nunito"/>
                          <a:sym typeface="Nunito"/>
                        </a:rPr>
                        <a:t>Level 0</a:t>
                      </a:r>
                      <a:endParaRPr sz="700" b="1">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extLst>
                  <a:ext uri="{0D108BD9-81ED-4DB2-BD59-A6C34878D82A}">
                    <a16:rowId xmlns:a16="http://schemas.microsoft.com/office/drawing/2014/main" val="10006"/>
                  </a:ext>
                </a:extLst>
              </a:tr>
              <a:tr h="183500">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4.1</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Shall include an accurate visual representation of the user's hands within the simulation</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ENV</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Level 1: System</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PC</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966"/>
                    </a:solidFill>
                  </a:tcPr>
                </a:tc>
                <a:extLst>
                  <a:ext uri="{0D108BD9-81ED-4DB2-BD59-A6C34878D82A}">
                    <a16:rowId xmlns:a16="http://schemas.microsoft.com/office/drawing/2014/main" val="10007"/>
                  </a:ext>
                </a:extLst>
              </a:tr>
              <a:tr h="183500">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4.1.1</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Shall include a realistic visual of current astronaut gear</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ENV</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Level 2: Subsystem</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solidFill>
                            <a:srgbClr val="FFFFFF"/>
                          </a:solidFill>
                          <a:latin typeface="Nunito"/>
                          <a:ea typeface="Nunito"/>
                          <a:cs typeface="Nunito"/>
                          <a:sym typeface="Nunito"/>
                        </a:rPr>
                        <a:t>C</a:t>
                      </a:r>
                      <a:endParaRPr sz="7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08"/>
                  </a:ext>
                </a:extLst>
              </a:tr>
              <a:tr h="183500">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t>4.1.1.1</a:t>
                      </a: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Shall include a horizontal field-of-view of at least 80 Degrees</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ENV</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Level 3: Component</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solidFill>
                            <a:srgbClr val="FFFFFF"/>
                          </a:solidFill>
                          <a:latin typeface="Nunito"/>
                          <a:ea typeface="Nunito"/>
                          <a:cs typeface="Nunito"/>
                          <a:sym typeface="Nunito"/>
                        </a:rPr>
                        <a:t>C</a:t>
                      </a:r>
                      <a:endParaRPr sz="7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09"/>
                  </a:ext>
                </a:extLst>
              </a:tr>
              <a:tr h="183500">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4.1.2</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Shall be able to see shadows of user</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ENV</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Level 2: Subsystem</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PC</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966"/>
                    </a:solidFill>
                  </a:tcPr>
                </a:tc>
                <a:extLst>
                  <a:ext uri="{0D108BD9-81ED-4DB2-BD59-A6C34878D82A}">
                    <a16:rowId xmlns:a16="http://schemas.microsoft.com/office/drawing/2014/main" val="10010"/>
                  </a:ext>
                </a:extLst>
              </a:tr>
              <a:tr h="183500">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4.2</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Shall integrate the capability to display simulated data with a Heads Up Display</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HUD</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Level 1: System</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PC</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966"/>
                    </a:solidFill>
                  </a:tcPr>
                </a:tc>
                <a:extLst>
                  <a:ext uri="{0D108BD9-81ED-4DB2-BD59-A6C34878D82A}">
                    <a16:rowId xmlns:a16="http://schemas.microsoft.com/office/drawing/2014/main" val="10011"/>
                  </a:ext>
                </a:extLst>
              </a:tr>
              <a:tr h="183500">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4.2.1</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Shall be able to dynamically simulate human health parameters based on user input</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HUD</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Level 2: Subsystem</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NC</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C3311"/>
                    </a:solidFill>
                  </a:tcPr>
                </a:tc>
                <a:extLst>
                  <a:ext uri="{0D108BD9-81ED-4DB2-BD59-A6C34878D82A}">
                    <a16:rowId xmlns:a16="http://schemas.microsoft.com/office/drawing/2014/main" val="10012"/>
                  </a:ext>
                </a:extLst>
              </a:tr>
              <a:tr h="183500">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4.2.1.1</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Shall be able to view simulated heart rate</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HUD</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Level 3: Component</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NC</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C3311"/>
                    </a:solidFill>
                  </a:tcPr>
                </a:tc>
                <a:extLst>
                  <a:ext uri="{0D108BD9-81ED-4DB2-BD59-A6C34878D82A}">
                    <a16:rowId xmlns:a16="http://schemas.microsoft.com/office/drawing/2014/main" val="10013"/>
                  </a:ext>
                </a:extLst>
              </a:tr>
              <a:tr h="183500">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4.2.1.2</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Shall be able to view simulated blood pressure</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HUD</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Level 3: Component</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NC</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C3311"/>
                    </a:solidFill>
                  </a:tcPr>
                </a:tc>
                <a:extLst>
                  <a:ext uri="{0D108BD9-81ED-4DB2-BD59-A6C34878D82A}">
                    <a16:rowId xmlns:a16="http://schemas.microsoft.com/office/drawing/2014/main" val="10014"/>
                  </a:ext>
                </a:extLst>
              </a:tr>
              <a:tr h="183500">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4.2.2</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Shall be able to dynamically simulate space suit parameter</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HUD</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Level 2: Subsystem</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PC</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966"/>
                    </a:solidFill>
                  </a:tcPr>
                </a:tc>
                <a:extLst>
                  <a:ext uri="{0D108BD9-81ED-4DB2-BD59-A6C34878D82A}">
                    <a16:rowId xmlns:a16="http://schemas.microsoft.com/office/drawing/2014/main" val="10015"/>
                  </a:ext>
                </a:extLst>
              </a:tr>
              <a:tr h="183500">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4.2.2.1</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Shall be able to view simulated O</a:t>
                      </a:r>
                      <a:r>
                        <a:rPr lang="en" sz="700" baseline="-25000">
                          <a:latin typeface="Nunito"/>
                          <a:ea typeface="Nunito"/>
                          <a:cs typeface="Nunito"/>
                          <a:sym typeface="Nunito"/>
                        </a:rPr>
                        <a:t>2</a:t>
                      </a:r>
                      <a:r>
                        <a:rPr lang="en" sz="700">
                          <a:latin typeface="Nunito"/>
                          <a:ea typeface="Nunito"/>
                          <a:cs typeface="Nunito"/>
                          <a:sym typeface="Nunito"/>
                        </a:rPr>
                        <a:t> levels</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HUD</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Level 3: Component</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PC</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966"/>
                    </a:solidFill>
                  </a:tcPr>
                </a:tc>
                <a:extLst>
                  <a:ext uri="{0D108BD9-81ED-4DB2-BD59-A6C34878D82A}">
                    <a16:rowId xmlns:a16="http://schemas.microsoft.com/office/drawing/2014/main" val="10016"/>
                  </a:ext>
                </a:extLst>
              </a:tr>
              <a:tr h="183500">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4.2.2.2</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Shall be able to view simulated CO</a:t>
                      </a:r>
                      <a:r>
                        <a:rPr lang="en" sz="700" baseline="-25000">
                          <a:latin typeface="Nunito"/>
                          <a:ea typeface="Nunito"/>
                          <a:cs typeface="Nunito"/>
                          <a:sym typeface="Nunito"/>
                        </a:rPr>
                        <a:t>2</a:t>
                      </a:r>
                      <a:r>
                        <a:rPr lang="en" sz="700">
                          <a:latin typeface="Nunito"/>
                          <a:ea typeface="Nunito"/>
                          <a:cs typeface="Nunito"/>
                          <a:sym typeface="Nunito"/>
                        </a:rPr>
                        <a:t> levels</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HUD</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Level 3: Component</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PC</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966"/>
                    </a:solidFill>
                  </a:tcPr>
                </a:tc>
                <a:extLst>
                  <a:ext uri="{0D108BD9-81ED-4DB2-BD59-A6C34878D82A}">
                    <a16:rowId xmlns:a16="http://schemas.microsoft.com/office/drawing/2014/main" val="10017"/>
                  </a:ext>
                </a:extLst>
              </a:tr>
              <a:tr h="183500">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4.2.2.3</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Shall be able to view simulated inner and outer space suit temperatures</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HUD</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Level 3: Component</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PC</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966"/>
                    </a:solidFill>
                  </a:tcPr>
                </a:tc>
                <a:extLst>
                  <a:ext uri="{0D108BD9-81ED-4DB2-BD59-A6C34878D82A}">
                    <a16:rowId xmlns:a16="http://schemas.microsoft.com/office/drawing/2014/main" val="10018"/>
                  </a:ext>
                </a:extLst>
              </a:tr>
              <a:tr h="183500">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4.2.2.4</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Shall be able to view Battery/Power left</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HUD</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Level 3: Component</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PC</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966"/>
                    </a:solidFill>
                  </a:tcPr>
                </a:tc>
                <a:extLst>
                  <a:ext uri="{0D108BD9-81ED-4DB2-BD59-A6C34878D82A}">
                    <a16:rowId xmlns:a16="http://schemas.microsoft.com/office/drawing/2014/main" val="10019"/>
                  </a:ext>
                </a:extLst>
              </a:tr>
              <a:tr h="183500">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4.2.3</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Shall be able to dynamically simulate mission/simulation parameter</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HUD</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Level 2: Subsystem</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PC</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966"/>
                    </a:solidFill>
                  </a:tcPr>
                </a:tc>
                <a:extLst>
                  <a:ext uri="{0D108BD9-81ED-4DB2-BD59-A6C34878D82A}">
                    <a16:rowId xmlns:a16="http://schemas.microsoft.com/office/drawing/2014/main" val="10020"/>
                  </a:ext>
                </a:extLst>
              </a:tr>
              <a:tr h="183500">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4.2.3.1</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Shall be able to view simulated EVA Total Time</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HUD</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Level 3: Component</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PC</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966"/>
                    </a:solidFill>
                  </a:tcPr>
                </a:tc>
                <a:extLst>
                  <a:ext uri="{0D108BD9-81ED-4DB2-BD59-A6C34878D82A}">
                    <a16:rowId xmlns:a16="http://schemas.microsoft.com/office/drawing/2014/main" val="10021"/>
                  </a:ext>
                </a:extLst>
              </a:tr>
              <a:tr h="183500">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4.2.3.2</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Shall be able to view simulated distance back to start point (airlock)</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HUD</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Level 3: Component</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PC</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966"/>
                    </a:solidFill>
                  </a:tcPr>
                </a:tc>
                <a:extLst>
                  <a:ext uri="{0D108BD9-81ED-4DB2-BD59-A6C34878D82A}">
                    <a16:rowId xmlns:a16="http://schemas.microsoft.com/office/drawing/2014/main" val="10022"/>
                  </a:ext>
                </a:extLst>
              </a:tr>
              <a:tr h="183500">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7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4.2.3.3</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Shall be able to view a topographical map of the lunar simulated surface</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HUD</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Level 3: Component</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Nunito"/>
                          <a:ea typeface="Nunito"/>
                          <a:cs typeface="Nunito"/>
                          <a:sym typeface="Nunito"/>
                        </a:rPr>
                        <a:t>NC</a:t>
                      </a:r>
                      <a:endParaRPr sz="7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24A38"/>
                    </a:solidFill>
                  </a:tcPr>
                </a:tc>
                <a:extLst>
                  <a:ext uri="{0D108BD9-81ED-4DB2-BD59-A6C34878D82A}">
                    <a16:rowId xmlns:a16="http://schemas.microsoft.com/office/drawing/2014/main" val="10023"/>
                  </a:ext>
                </a:extLst>
              </a:tr>
            </a:tbl>
          </a:graphicData>
        </a:graphic>
      </p:graphicFrame>
      <p:sp>
        <p:nvSpPr>
          <p:cNvPr id="1407" name="Google Shape;1407;p1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70</a:t>
            </a:fld>
            <a:endParaRPr/>
          </a:p>
        </p:txBody>
      </p:sp>
      <p:sp>
        <p:nvSpPr>
          <p:cNvPr id="1408" name="Google Shape;1408;p111">
            <a:hlinkClick r:id="rId3"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412"/>
        <p:cNvGrpSpPr/>
        <p:nvPr/>
      </p:nvGrpSpPr>
      <p:grpSpPr>
        <a:xfrm>
          <a:off x="0" y="0"/>
          <a:ext cx="0" cy="0"/>
          <a:chOff x="0" y="0"/>
          <a:chExt cx="0" cy="0"/>
        </a:xfrm>
      </p:grpSpPr>
      <p:sp>
        <p:nvSpPr>
          <p:cNvPr id="1413" name="Google Shape;1413;p1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71</a:t>
            </a:fld>
            <a:endParaRPr/>
          </a:p>
        </p:txBody>
      </p:sp>
      <p:graphicFrame>
        <p:nvGraphicFramePr>
          <p:cNvPr id="1414" name="Google Shape;1414;p112"/>
          <p:cNvGraphicFramePr/>
          <p:nvPr/>
        </p:nvGraphicFramePr>
        <p:xfrm>
          <a:off x="25" y="325100"/>
          <a:ext cx="9097525" cy="3910350"/>
        </p:xfrm>
        <a:graphic>
          <a:graphicData uri="http://schemas.openxmlformats.org/drawingml/2006/table">
            <a:tbl>
              <a:tblPr>
                <a:noFill/>
                <a:tableStyleId>{33122EFE-3A88-4F2C-8FC1-B2E91DAECA11}</a:tableStyleId>
              </a:tblPr>
              <a:tblGrid>
                <a:gridCol w="379875">
                  <a:extLst>
                    <a:ext uri="{9D8B030D-6E8A-4147-A177-3AD203B41FA5}">
                      <a16:colId xmlns:a16="http://schemas.microsoft.com/office/drawing/2014/main" val="20000"/>
                    </a:ext>
                  </a:extLst>
                </a:gridCol>
                <a:gridCol w="379875">
                  <a:extLst>
                    <a:ext uri="{9D8B030D-6E8A-4147-A177-3AD203B41FA5}">
                      <a16:colId xmlns:a16="http://schemas.microsoft.com/office/drawing/2014/main" val="20001"/>
                    </a:ext>
                  </a:extLst>
                </a:gridCol>
                <a:gridCol w="477300">
                  <a:extLst>
                    <a:ext uri="{9D8B030D-6E8A-4147-A177-3AD203B41FA5}">
                      <a16:colId xmlns:a16="http://schemas.microsoft.com/office/drawing/2014/main" val="20002"/>
                    </a:ext>
                  </a:extLst>
                </a:gridCol>
                <a:gridCol w="4816750">
                  <a:extLst>
                    <a:ext uri="{9D8B030D-6E8A-4147-A177-3AD203B41FA5}">
                      <a16:colId xmlns:a16="http://schemas.microsoft.com/office/drawing/2014/main" val="20003"/>
                    </a:ext>
                  </a:extLst>
                </a:gridCol>
                <a:gridCol w="1562925">
                  <a:extLst>
                    <a:ext uri="{9D8B030D-6E8A-4147-A177-3AD203B41FA5}">
                      <a16:colId xmlns:a16="http://schemas.microsoft.com/office/drawing/2014/main" val="20004"/>
                    </a:ext>
                  </a:extLst>
                </a:gridCol>
                <a:gridCol w="1179300">
                  <a:extLst>
                    <a:ext uri="{9D8B030D-6E8A-4147-A177-3AD203B41FA5}">
                      <a16:colId xmlns:a16="http://schemas.microsoft.com/office/drawing/2014/main" val="20005"/>
                    </a:ext>
                  </a:extLst>
                </a:gridCol>
                <a:gridCol w="301500">
                  <a:extLst>
                    <a:ext uri="{9D8B030D-6E8A-4147-A177-3AD203B41FA5}">
                      <a16:colId xmlns:a16="http://schemas.microsoft.com/office/drawing/2014/main" val="20006"/>
                    </a:ext>
                  </a:extLst>
                </a:gridCol>
              </a:tblGrid>
              <a:tr h="314525">
                <a:tc>
                  <a:txBody>
                    <a:bodyPr/>
                    <a:lstStyle/>
                    <a:p>
                      <a:pPr marL="0" lvl="0" indent="0" algn="l" rtl="0">
                        <a:spcBef>
                          <a:spcPts val="0"/>
                        </a:spcBef>
                        <a:spcAft>
                          <a:spcPts val="0"/>
                        </a:spcAft>
                        <a:buNone/>
                      </a:pP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lnSpc>
                          <a:spcPct val="115000"/>
                        </a:lnSpc>
                        <a:spcBef>
                          <a:spcPts val="0"/>
                        </a:spcBef>
                        <a:spcAft>
                          <a:spcPts val="0"/>
                        </a:spcAft>
                        <a:buNone/>
                      </a:pPr>
                      <a:r>
                        <a:rPr lang="en" sz="800" b="1">
                          <a:latin typeface="Nunito"/>
                          <a:ea typeface="Nunito"/>
                          <a:cs typeface="Nunito"/>
                          <a:sym typeface="Nunito"/>
                        </a:rPr>
                        <a:t>The training simulation, including the VR environment and all physical aspects, shall keep the user, operator, and itself safe from harm.</a:t>
                      </a:r>
                      <a:endParaRPr sz="800" b="1">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lnSpc>
                          <a:spcPct val="115000"/>
                        </a:lnSpc>
                        <a:spcBef>
                          <a:spcPts val="0"/>
                        </a:spcBef>
                        <a:spcAft>
                          <a:spcPts val="0"/>
                        </a:spcAft>
                        <a:buNone/>
                      </a:pPr>
                      <a:r>
                        <a:rPr lang="en" sz="800" b="1">
                          <a:latin typeface="Nunito"/>
                          <a:ea typeface="Nunito"/>
                          <a:cs typeface="Nunito"/>
                          <a:sym typeface="Nunito"/>
                        </a:rPr>
                        <a:t>Level 0</a:t>
                      </a:r>
                      <a:endParaRPr sz="800" b="1">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sz="8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extLst>
                  <a:ext uri="{0D108BD9-81ED-4DB2-BD59-A6C34878D82A}">
                    <a16:rowId xmlns:a16="http://schemas.microsoft.com/office/drawing/2014/main" val="10000"/>
                  </a:ext>
                </a:extLst>
              </a:tr>
              <a:tr h="175775">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5.1</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Shall implement proper methods to avoid causing simulation sickness in user</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FST</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Level 1: System</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solidFill>
                            <a:srgbClr val="FFFFFF"/>
                          </a:solidFill>
                          <a:latin typeface="Nunito"/>
                          <a:ea typeface="Nunito"/>
                          <a:cs typeface="Nunito"/>
                          <a:sym typeface="Nunito"/>
                        </a:rPr>
                        <a:t>C</a:t>
                      </a:r>
                      <a:endParaRPr sz="8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01"/>
                  </a:ext>
                </a:extLst>
              </a:tr>
              <a:tr h="175775">
                <a:tc>
                  <a:txBody>
                    <a:bodyPr/>
                    <a:lstStyle/>
                    <a:p>
                      <a:pPr marL="0" lvl="0" indent="0" algn="l" rtl="0">
                        <a:spcBef>
                          <a:spcPts val="0"/>
                        </a:spcBef>
                        <a:spcAft>
                          <a:spcPts val="0"/>
                        </a:spcAft>
                        <a:buNone/>
                      </a:pP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5.1.1</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Shall implement proper depth perception and scaling.</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Bottom-Up</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Level 2: Subsystem</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solidFill>
                            <a:srgbClr val="FFFFFF"/>
                          </a:solidFill>
                          <a:latin typeface="Nunito"/>
                          <a:ea typeface="Nunito"/>
                          <a:cs typeface="Nunito"/>
                          <a:sym typeface="Nunito"/>
                        </a:rPr>
                        <a:t>C</a:t>
                      </a:r>
                      <a:endParaRPr sz="8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02"/>
                  </a:ext>
                </a:extLst>
              </a:tr>
              <a:tr h="175775">
                <a:tc>
                  <a:txBody>
                    <a:bodyPr/>
                    <a:lstStyle/>
                    <a:p>
                      <a:pPr marL="0" lvl="0" indent="0" algn="l" rtl="0">
                        <a:spcBef>
                          <a:spcPts val="0"/>
                        </a:spcBef>
                        <a:spcAft>
                          <a:spcPts val="0"/>
                        </a:spcAft>
                        <a:buNone/>
                      </a:pP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5.1.1.1</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Shall implement a maximum 48 ms latency</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SCP</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Level 3: Component</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solidFill>
                            <a:srgbClr val="FFFFFF"/>
                          </a:solidFill>
                          <a:latin typeface="Nunito"/>
                          <a:ea typeface="Nunito"/>
                          <a:cs typeface="Nunito"/>
                          <a:sym typeface="Nunito"/>
                        </a:rPr>
                        <a:t>C</a:t>
                      </a:r>
                      <a:endParaRPr sz="8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03"/>
                  </a:ext>
                </a:extLst>
              </a:tr>
              <a:tr h="175775">
                <a:tc>
                  <a:txBody>
                    <a:bodyPr/>
                    <a:lstStyle/>
                    <a:p>
                      <a:pPr marL="0" lvl="0" indent="0" algn="l" rtl="0">
                        <a:spcBef>
                          <a:spcPts val="0"/>
                        </a:spcBef>
                        <a:spcAft>
                          <a:spcPts val="0"/>
                        </a:spcAft>
                        <a:buNone/>
                      </a:pP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5.1.1.2</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Shall implement a minimum 90 fps frame rate</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SCP</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Level 3: Component</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solidFill>
                            <a:srgbClr val="FFFFFF"/>
                          </a:solidFill>
                          <a:latin typeface="Nunito"/>
                          <a:ea typeface="Nunito"/>
                          <a:cs typeface="Nunito"/>
                          <a:sym typeface="Nunito"/>
                        </a:rPr>
                        <a:t>C</a:t>
                      </a:r>
                      <a:endParaRPr sz="8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04"/>
                  </a:ext>
                </a:extLst>
              </a:tr>
              <a:tr h="175775">
                <a:tc>
                  <a:txBody>
                    <a:bodyPr/>
                    <a:lstStyle/>
                    <a:p>
                      <a:pPr marL="0" lvl="0" indent="0" algn="l" rtl="0">
                        <a:spcBef>
                          <a:spcPts val="0"/>
                        </a:spcBef>
                        <a:spcAft>
                          <a:spcPts val="0"/>
                        </a:spcAft>
                        <a:buNone/>
                      </a:pP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5.1.1.3</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Shall implement a minimum 80 Hz refresh rate</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Design-To</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Level 3: Component</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solidFill>
                            <a:srgbClr val="FFFFFF"/>
                          </a:solidFill>
                          <a:latin typeface="Nunito"/>
                          <a:ea typeface="Nunito"/>
                          <a:cs typeface="Nunito"/>
                          <a:sym typeface="Nunito"/>
                        </a:rPr>
                        <a:t>C</a:t>
                      </a:r>
                      <a:endParaRPr sz="8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05"/>
                  </a:ext>
                </a:extLst>
              </a:tr>
              <a:tr h="191400">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5.2</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The VR environment shall have boundaries that match the physical boundaries of the training space</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SSB</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Level 1: System</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solidFill>
                            <a:srgbClr val="FFFFFF"/>
                          </a:solidFill>
                          <a:latin typeface="Nunito"/>
                          <a:ea typeface="Nunito"/>
                          <a:cs typeface="Nunito"/>
                          <a:sym typeface="Nunito"/>
                        </a:rPr>
                        <a:t>C</a:t>
                      </a:r>
                      <a:endParaRPr sz="8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06"/>
                  </a:ext>
                </a:extLst>
              </a:tr>
              <a:tr h="175775">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5.3</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Shall keep the user physically safe</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 sz="800">
                          <a:latin typeface="Nunito"/>
                          <a:ea typeface="Nunito"/>
                          <a:cs typeface="Nunito"/>
                          <a:sym typeface="Nunito"/>
                        </a:rPr>
                        <a:t>Bottom-Up</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Level 1: System</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solidFill>
                            <a:srgbClr val="FFFFFF"/>
                          </a:solidFill>
                          <a:latin typeface="Nunito"/>
                          <a:ea typeface="Nunito"/>
                          <a:cs typeface="Nunito"/>
                          <a:sym typeface="Nunito"/>
                        </a:rPr>
                        <a:t>C</a:t>
                      </a:r>
                      <a:endParaRPr sz="8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07"/>
                  </a:ext>
                </a:extLst>
              </a:tr>
              <a:tr h="175775">
                <a:tc>
                  <a:txBody>
                    <a:bodyPr/>
                    <a:lstStyle/>
                    <a:p>
                      <a:pPr marL="0" lvl="0" indent="0" algn="l" rtl="0">
                        <a:spcBef>
                          <a:spcPts val="0"/>
                        </a:spcBef>
                        <a:spcAft>
                          <a:spcPts val="0"/>
                        </a:spcAft>
                        <a:buNone/>
                      </a:pP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5.3.1</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Shall maintain two-way communication with the user throughout the entire simulation</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FST</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Level 2: Subsystem</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solidFill>
                            <a:srgbClr val="FFFFFF"/>
                          </a:solidFill>
                          <a:latin typeface="Nunito"/>
                          <a:ea typeface="Nunito"/>
                          <a:cs typeface="Nunito"/>
                          <a:sym typeface="Nunito"/>
                        </a:rPr>
                        <a:t>C</a:t>
                      </a:r>
                      <a:endParaRPr sz="8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08"/>
                  </a:ext>
                </a:extLst>
              </a:tr>
              <a:tr h="175775">
                <a:tc>
                  <a:txBody>
                    <a:bodyPr/>
                    <a:lstStyle/>
                    <a:p>
                      <a:pPr marL="0" lvl="0" indent="0" algn="l" rtl="0">
                        <a:spcBef>
                          <a:spcPts val="0"/>
                        </a:spcBef>
                        <a:spcAft>
                          <a:spcPts val="0"/>
                        </a:spcAft>
                        <a:buNone/>
                      </a:pP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5.3.2</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Shall have a procedure for user to quickly exit or terminate simulation</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Design-To/FST</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Level 2: Subsystem</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solidFill>
                            <a:srgbClr val="FFFFFF"/>
                          </a:solidFill>
                          <a:latin typeface="Nunito"/>
                          <a:ea typeface="Nunito"/>
                          <a:cs typeface="Nunito"/>
                          <a:sym typeface="Nunito"/>
                        </a:rPr>
                        <a:t>C</a:t>
                      </a:r>
                      <a:endParaRPr sz="8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09"/>
                  </a:ext>
                </a:extLst>
              </a:tr>
              <a:tr h="175775">
                <a:tc>
                  <a:txBody>
                    <a:bodyPr/>
                    <a:lstStyle/>
                    <a:p>
                      <a:pPr marL="0" lvl="0" indent="0" algn="l" rtl="0">
                        <a:spcBef>
                          <a:spcPts val="0"/>
                        </a:spcBef>
                        <a:spcAft>
                          <a:spcPts val="0"/>
                        </a:spcAft>
                        <a:buNone/>
                      </a:pP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5.3.3</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The user shall have guidance on how to complete the task</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Design-To/FST</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Level 2: Subsystem</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solidFill>
                            <a:srgbClr val="FFFFFF"/>
                          </a:solidFill>
                          <a:latin typeface="Nunito"/>
                          <a:ea typeface="Nunito"/>
                          <a:cs typeface="Nunito"/>
                          <a:sym typeface="Nunito"/>
                        </a:rPr>
                        <a:t>C</a:t>
                      </a:r>
                      <a:endParaRPr sz="8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10"/>
                  </a:ext>
                </a:extLst>
              </a:tr>
              <a:tr h="314525">
                <a:tc>
                  <a:txBody>
                    <a:bodyPr/>
                    <a:lstStyle/>
                    <a:p>
                      <a:pPr marL="0" lvl="0" indent="0" algn="l" rtl="0">
                        <a:spcBef>
                          <a:spcPts val="0"/>
                        </a:spcBef>
                        <a:spcAft>
                          <a:spcPts val="0"/>
                        </a:spcAft>
                        <a:buNone/>
                      </a:pP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5.3.4</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The simulation shall have the ability to control auditory environment within the headset via flight operator</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Design-To/FST</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Level 2: Subsystem</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solidFill>
                            <a:srgbClr val="FFFFFF"/>
                          </a:solidFill>
                          <a:latin typeface="Nunito"/>
                          <a:ea typeface="Nunito"/>
                          <a:cs typeface="Nunito"/>
                          <a:sym typeface="Nunito"/>
                        </a:rPr>
                        <a:t>C</a:t>
                      </a:r>
                      <a:endParaRPr sz="8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11"/>
                  </a:ext>
                </a:extLst>
              </a:tr>
              <a:tr h="175775">
                <a:tc>
                  <a:txBody>
                    <a:bodyPr/>
                    <a:lstStyle/>
                    <a:p>
                      <a:pPr marL="0" lvl="0" indent="0" algn="l" rtl="0">
                        <a:spcBef>
                          <a:spcPts val="0"/>
                        </a:spcBef>
                        <a:spcAft>
                          <a:spcPts val="0"/>
                        </a:spcAft>
                        <a:buNone/>
                      </a:pP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5.3.5</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The training simulation shall have a 70 decibel limit</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Design-To/FST</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Level 2: Subsystem</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solidFill>
                            <a:srgbClr val="FFFFFF"/>
                          </a:solidFill>
                          <a:latin typeface="Nunito"/>
                          <a:ea typeface="Nunito"/>
                          <a:cs typeface="Nunito"/>
                          <a:sym typeface="Nunito"/>
                        </a:rPr>
                        <a:t>C</a:t>
                      </a:r>
                      <a:endParaRPr sz="8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12"/>
                  </a:ext>
                </a:extLst>
              </a:tr>
              <a:tr h="314525">
                <a:tc>
                  <a:txBody>
                    <a:bodyPr/>
                    <a:lstStyle/>
                    <a:p>
                      <a:pPr marL="0" lvl="0" indent="0" algn="l" rtl="0">
                        <a:spcBef>
                          <a:spcPts val="0"/>
                        </a:spcBef>
                        <a:spcAft>
                          <a:spcPts val="0"/>
                        </a:spcAft>
                        <a:buNone/>
                      </a:pP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5.3.6</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Equipment used shall be adjustable to accommodate different user anthropometry ranging from the 10th to 90th percentiles</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ABC-ROM</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Level 2: Subsystem</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solidFill>
                            <a:srgbClr val="FFFFFF"/>
                          </a:solidFill>
                          <a:latin typeface="Nunito"/>
                          <a:ea typeface="Nunito"/>
                          <a:cs typeface="Nunito"/>
                          <a:sym typeface="Nunito"/>
                        </a:rPr>
                        <a:t>C</a:t>
                      </a:r>
                      <a:endParaRPr sz="8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13"/>
                  </a:ext>
                </a:extLst>
              </a:tr>
              <a:tr h="175775">
                <a:tc>
                  <a:txBody>
                    <a:bodyPr/>
                    <a:lstStyle/>
                    <a:p>
                      <a:pPr marL="0" lvl="0" indent="0" algn="l" rtl="0">
                        <a:spcBef>
                          <a:spcPts val="0"/>
                        </a:spcBef>
                        <a:spcAft>
                          <a:spcPts val="0"/>
                        </a:spcAft>
                        <a:buNone/>
                      </a:pP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5.3.7</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The total weight of the user's training simulation equipment shall not exceed 22.7 kg (50 lbs)</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EOWI</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Level 2: Subsystem</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solidFill>
                            <a:srgbClr val="FFFFFF"/>
                          </a:solidFill>
                          <a:latin typeface="Nunito"/>
                          <a:ea typeface="Nunito"/>
                          <a:cs typeface="Nunito"/>
                          <a:sym typeface="Nunito"/>
                        </a:rPr>
                        <a:t>C</a:t>
                      </a:r>
                      <a:endParaRPr sz="8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14"/>
                  </a:ext>
                </a:extLst>
              </a:tr>
              <a:tr h="175775">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5.4</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Shall have tools/equipment that are safe to operate</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Bottom-Up</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Level 1: System</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solidFill>
                            <a:srgbClr val="FFFFFF"/>
                          </a:solidFill>
                          <a:latin typeface="Nunito"/>
                          <a:ea typeface="Nunito"/>
                          <a:cs typeface="Nunito"/>
                          <a:sym typeface="Nunito"/>
                        </a:rPr>
                        <a:t>C</a:t>
                      </a:r>
                      <a:endParaRPr sz="8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15"/>
                  </a:ext>
                </a:extLst>
              </a:tr>
              <a:tr h="175775">
                <a:tc>
                  <a:txBody>
                    <a:bodyPr/>
                    <a:lstStyle/>
                    <a:p>
                      <a:pPr marL="0" lvl="0" indent="0" algn="l" rtl="0">
                        <a:spcBef>
                          <a:spcPts val="0"/>
                        </a:spcBef>
                        <a:spcAft>
                          <a:spcPts val="0"/>
                        </a:spcAft>
                        <a:buNone/>
                      </a:pP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5.4.1</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Tools/Equipment shall be modified to prevent injury</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Bottom-Up</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Level 2: Subsystem</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solidFill>
                            <a:srgbClr val="FFFFFF"/>
                          </a:solidFill>
                          <a:latin typeface="Nunito"/>
                          <a:ea typeface="Nunito"/>
                          <a:cs typeface="Nunito"/>
                          <a:sym typeface="Nunito"/>
                        </a:rPr>
                        <a:t>C</a:t>
                      </a:r>
                      <a:endParaRPr sz="8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16"/>
                  </a:ext>
                </a:extLst>
              </a:tr>
              <a:tr h="175775">
                <a:tc>
                  <a:txBody>
                    <a:bodyPr/>
                    <a:lstStyle/>
                    <a:p>
                      <a:pPr marL="0" lvl="0" indent="0" algn="l" rtl="0">
                        <a:spcBef>
                          <a:spcPts val="0"/>
                        </a:spcBef>
                        <a:spcAft>
                          <a:spcPts val="0"/>
                        </a:spcAft>
                        <a:buNone/>
                      </a:pP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5.4.1.1</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Tools and equipment shall not have sharp corners or edges</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SI</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Level 3: Component</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solidFill>
                            <a:srgbClr val="FFFFFF"/>
                          </a:solidFill>
                          <a:latin typeface="Nunito"/>
                          <a:ea typeface="Nunito"/>
                          <a:cs typeface="Nunito"/>
                          <a:sym typeface="Nunito"/>
                        </a:rPr>
                        <a:t>C</a:t>
                      </a:r>
                      <a:endParaRPr sz="8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17"/>
                  </a:ext>
                </a:extLst>
              </a:tr>
              <a:tr h="314525">
                <a:tc>
                  <a:txBody>
                    <a:bodyPr/>
                    <a:lstStyle/>
                    <a:p>
                      <a:pPr marL="0" lvl="0" indent="0" algn="l" rtl="0">
                        <a:spcBef>
                          <a:spcPts val="0"/>
                        </a:spcBef>
                        <a:spcAft>
                          <a:spcPts val="0"/>
                        </a:spcAft>
                        <a:buNone/>
                      </a:pP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5.4.1.2</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The physical representation of the tool rack shall be safe to handle and shall not pose a risk to the user or other equipment at any time during the simulation</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SI</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Nunito"/>
                          <a:ea typeface="Nunito"/>
                          <a:cs typeface="Nunito"/>
                          <a:sym typeface="Nunito"/>
                        </a:rPr>
                        <a:t>Level 3: Component</a:t>
                      </a:r>
                      <a:endParaRPr sz="8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solidFill>
                            <a:srgbClr val="FFFFFF"/>
                          </a:solidFill>
                          <a:latin typeface="Nunito"/>
                          <a:ea typeface="Nunito"/>
                          <a:cs typeface="Nunito"/>
                          <a:sym typeface="Nunito"/>
                        </a:rPr>
                        <a:t>C</a:t>
                      </a:r>
                      <a:endParaRPr sz="8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18"/>
                  </a:ext>
                </a:extLst>
              </a:tr>
            </a:tbl>
          </a:graphicData>
        </a:graphic>
      </p:graphicFrame>
      <p:sp>
        <p:nvSpPr>
          <p:cNvPr id="1415" name="Google Shape;1415;p112">
            <a:hlinkClick r:id="rId3"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419"/>
        <p:cNvGrpSpPr/>
        <p:nvPr/>
      </p:nvGrpSpPr>
      <p:grpSpPr>
        <a:xfrm>
          <a:off x="0" y="0"/>
          <a:ext cx="0" cy="0"/>
          <a:chOff x="0" y="0"/>
          <a:chExt cx="0" cy="0"/>
        </a:xfrm>
      </p:grpSpPr>
      <p:sp>
        <p:nvSpPr>
          <p:cNvPr id="1420" name="Google Shape;1420;p1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72</a:t>
            </a:fld>
            <a:endParaRPr/>
          </a:p>
        </p:txBody>
      </p:sp>
      <p:graphicFrame>
        <p:nvGraphicFramePr>
          <p:cNvPr id="1421" name="Google Shape;1421;p113"/>
          <p:cNvGraphicFramePr/>
          <p:nvPr/>
        </p:nvGraphicFramePr>
        <p:xfrm>
          <a:off x="80963" y="210450"/>
          <a:ext cx="9038500" cy="4834890"/>
        </p:xfrm>
        <a:graphic>
          <a:graphicData uri="http://schemas.openxmlformats.org/drawingml/2006/table">
            <a:tbl>
              <a:tblPr>
                <a:noFill/>
                <a:tableStyleId>{33122EFE-3A88-4F2C-8FC1-B2E91DAECA11}</a:tableStyleId>
              </a:tblPr>
              <a:tblGrid>
                <a:gridCol w="257150">
                  <a:extLst>
                    <a:ext uri="{9D8B030D-6E8A-4147-A177-3AD203B41FA5}">
                      <a16:colId xmlns:a16="http://schemas.microsoft.com/office/drawing/2014/main" val="20000"/>
                    </a:ext>
                  </a:extLst>
                </a:gridCol>
                <a:gridCol w="366675">
                  <a:extLst>
                    <a:ext uri="{9D8B030D-6E8A-4147-A177-3AD203B41FA5}">
                      <a16:colId xmlns:a16="http://schemas.microsoft.com/office/drawing/2014/main" val="20001"/>
                    </a:ext>
                  </a:extLst>
                </a:gridCol>
                <a:gridCol w="366675">
                  <a:extLst>
                    <a:ext uri="{9D8B030D-6E8A-4147-A177-3AD203B41FA5}">
                      <a16:colId xmlns:a16="http://schemas.microsoft.com/office/drawing/2014/main" val="20002"/>
                    </a:ext>
                  </a:extLst>
                </a:gridCol>
                <a:gridCol w="460700">
                  <a:extLst>
                    <a:ext uri="{9D8B030D-6E8A-4147-A177-3AD203B41FA5}">
                      <a16:colId xmlns:a16="http://schemas.microsoft.com/office/drawing/2014/main" val="20003"/>
                    </a:ext>
                  </a:extLst>
                </a:gridCol>
                <a:gridCol w="4661850">
                  <a:extLst>
                    <a:ext uri="{9D8B030D-6E8A-4147-A177-3AD203B41FA5}">
                      <a16:colId xmlns:a16="http://schemas.microsoft.com/office/drawing/2014/main" val="20004"/>
                    </a:ext>
                  </a:extLst>
                </a:gridCol>
                <a:gridCol w="1325125">
                  <a:extLst>
                    <a:ext uri="{9D8B030D-6E8A-4147-A177-3AD203B41FA5}">
                      <a16:colId xmlns:a16="http://schemas.microsoft.com/office/drawing/2014/main" val="20005"/>
                    </a:ext>
                  </a:extLst>
                </a:gridCol>
                <a:gridCol w="1184100">
                  <a:extLst>
                    <a:ext uri="{9D8B030D-6E8A-4147-A177-3AD203B41FA5}">
                      <a16:colId xmlns:a16="http://schemas.microsoft.com/office/drawing/2014/main" val="20006"/>
                    </a:ext>
                  </a:extLst>
                </a:gridCol>
                <a:gridCol w="416225">
                  <a:extLst>
                    <a:ext uri="{9D8B030D-6E8A-4147-A177-3AD203B41FA5}">
                      <a16:colId xmlns:a16="http://schemas.microsoft.com/office/drawing/2014/main" val="20007"/>
                    </a:ext>
                  </a:extLst>
                </a:gridCol>
              </a:tblGrid>
              <a:tr h="251450">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5.5</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The training equipment shall not be damaged during the training simulation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Bottom-Up</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1: System</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rgbClr val="FFFFFF"/>
                          </a:solidFill>
                          <a:latin typeface="Nunito"/>
                          <a:ea typeface="Nunito"/>
                          <a:cs typeface="Nunito"/>
                          <a:sym typeface="Nunito"/>
                        </a:rPr>
                        <a:t>C</a:t>
                      </a:r>
                      <a:endParaRPr sz="10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00"/>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5.5.1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The VR computer shall be robust enough to safely run the training simulation for the entire duration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Bottom-Up</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2: Subsystem</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rgbClr val="FFFFFF"/>
                          </a:solidFill>
                          <a:latin typeface="Nunito"/>
                          <a:ea typeface="Nunito"/>
                          <a:cs typeface="Nunito"/>
                          <a:sym typeface="Nunito"/>
                        </a:rPr>
                        <a:t>C</a:t>
                      </a:r>
                      <a:endParaRPr sz="10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01"/>
                  </a:ext>
                </a:extLst>
              </a:tr>
              <a:tr h="251450">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5.5.1.1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The PC GPU usage shall not exceed 95%</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SCP</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3: Component</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rgbClr val="FFFFFF"/>
                          </a:solidFill>
                          <a:latin typeface="Nunito"/>
                          <a:ea typeface="Nunito"/>
                          <a:cs typeface="Nunito"/>
                          <a:sym typeface="Nunito"/>
                        </a:rPr>
                        <a:t>C</a:t>
                      </a:r>
                      <a:endParaRPr sz="10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02"/>
                  </a:ext>
                </a:extLst>
              </a:tr>
              <a:tr h="251450">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5.5.1.2</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The PC CPU usage shall not exceed 85%</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SCP</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3: Component</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rgbClr val="FFFFFF"/>
                          </a:solidFill>
                          <a:latin typeface="Nunito"/>
                          <a:ea typeface="Nunito"/>
                          <a:cs typeface="Nunito"/>
                          <a:sym typeface="Nunito"/>
                        </a:rPr>
                        <a:t>C</a:t>
                      </a:r>
                      <a:endParaRPr sz="10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03"/>
                  </a:ext>
                </a:extLst>
              </a:tr>
              <a:tr h="251450">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5.5.1.3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The PC shall have a minimum of 16 GB RAM</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Design-To</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3: Component</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rgbClr val="FFFFFF"/>
                          </a:solidFill>
                          <a:latin typeface="Nunito"/>
                          <a:ea typeface="Nunito"/>
                          <a:cs typeface="Nunito"/>
                          <a:sym typeface="Nunito"/>
                        </a:rPr>
                        <a:t>C</a:t>
                      </a:r>
                      <a:endParaRPr sz="10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04"/>
                  </a:ext>
                </a:extLst>
              </a:tr>
              <a:tr h="251450">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5.5.1.4</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During the simulation the PC RAM usage shall not exceed 80%</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SCP</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3: Component</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rgbClr val="FFFFFF"/>
                          </a:solidFill>
                          <a:latin typeface="Nunito"/>
                          <a:ea typeface="Nunito"/>
                          <a:cs typeface="Nunito"/>
                          <a:sym typeface="Nunito"/>
                        </a:rPr>
                        <a:t>C</a:t>
                      </a:r>
                      <a:endParaRPr sz="10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05"/>
                  </a:ext>
                </a:extLst>
              </a:tr>
              <a:tr h="251450">
                <a:tc>
                  <a:txBody>
                    <a:bodyPr/>
                    <a:lstStyle/>
                    <a:p>
                      <a:pPr marL="0" lvl="0" indent="0" algn="l" rtl="0">
                        <a:lnSpc>
                          <a:spcPct val="115000"/>
                        </a:lnSpc>
                        <a:spcBef>
                          <a:spcPts val="0"/>
                        </a:spcBef>
                        <a:spcAft>
                          <a:spcPts val="0"/>
                        </a:spcAft>
                        <a:buNone/>
                      </a:pPr>
                      <a:r>
                        <a:rPr lang="en" sz="1000" b="1">
                          <a:latin typeface="Nunito"/>
                          <a:ea typeface="Nunito"/>
                          <a:cs typeface="Nunito"/>
                          <a:sym typeface="Nunito"/>
                        </a:rPr>
                        <a:t>F6</a:t>
                      </a:r>
                      <a:endParaRPr sz="1000" b="1">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lnSpc>
                          <a:spcPct val="115000"/>
                        </a:lnSpc>
                        <a:spcBef>
                          <a:spcPts val="0"/>
                        </a:spcBef>
                        <a:spcAft>
                          <a:spcPts val="0"/>
                        </a:spcAft>
                        <a:buNone/>
                      </a:pPr>
                      <a:r>
                        <a:rPr lang="en" sz="1000" b="1">
                          <a:latin typeface="Nunito"/>
                          <a:ea typeface="Nunito"/>
                          <a:cs typeface="Nunito"/>
                          <a:sym typeface="Nunito"/>
                        </a:rPr>
                        <a:t>The training simulation shall be appropriate for a laboratory environment.</a:t>
                      </a:r>
                      <a:endParaRPr sz="1000" b="1">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lnSpc>
                          <a:spcPct val="115000"/>
                        </a:lnSpc>
                        <a:spcBef>
                          <a:spcPts val="0"/>
                        </a:spcBef>
                        <a:spcAft>
                          <a:spcPts val="0"/>
                        </a:spcAft>
                        <a:buNone/>
                      </a:pPr>
                      <a:r>
                        <a:rPr lang="en" sz="1000" b="1">
                          <a:latin typeface="Nunito"/>
                          <a:ea typeface="Nunito"/>
                          <a:cs typeface="Nunito"/>
                          <a:sym typeface="Nunito"/>
                        </a:rPr>
                        <a:t>Level 0</a:t>
                      </a:r>
                      <a:endParaRPr sz="1000" b="1">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extLst>
                  <a:ext uri="{0D108BD9-81ED-4DB2-BD59-A6C34878D82A}">
                    <a16:rowId xmlns:a16="http://schemas.microsoft.com/office/drawing/2014/main" val="10006"/>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6.1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The physical training environment shall be no larger than 2.74 m x 3.05 m (9ft by 10ft)</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SSB</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1: System</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rgbClr val="FFFFFF"/>
                          </a:solidFill>
                          <a:latin typeface="Nunito"/>
                          <a:ea typeface="Nunito"/>
                          <a:cs typeface="Nunito"/>
                          <a:sym typeface="Nunito"/>
                        </a:rPr>
                        <a:t>C</a:t>
                      </a:r>
                      <a:endParaRPr sz="10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07"/>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6.1.1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All hybrid reality equipment/objects shall fit within the physical training environment</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FST</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2: Subsystem</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rgbClr val="FFFFFF"/>
                          </a:solidFill>
                          <a:latin typeface="Nunito"/>
                          <a:ea typeface="Nunito"/>
                          <a:cs typeface="Nunito"/>
                          <a:sym typeface="Nunito"/>
                        </a:rPr>
                        <a:t>C</a:t>
                      </a:r>
                      <a:endParaRPr sz="10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08"/>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6.1.2</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All hybrid reality equipment/objects shall be appropriately scaled to match realistic sizes</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HRI</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2: Subsystem</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rgbClr val="FFFFFF"/>
                          </a:solidFill>
                          <a:latin typeface="Nunito"/>
                          <a:ea typeface="Nunito"/>
                          <a:cs typeface="Nunito"/>
                          <a:sym typeface="Nunito"/>
                        </a:rPr>
                        <a:t>C</a:t>
                      </a:r>
                      <a:endParaRPr sz="10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09"/>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6.2</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The physical training environment shall be designed such that it will not damage its occupied space</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SI</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1: System</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rgbClr val="FFFFFF"/>
                          </a:solidFill>
                          <a:latin typeface="Nunito"/>
                          <a:ea typeface="Nunito"/>
                          <a:cs typeface="Nunito"/>
                          <a:sym typeface="Nunito"/>
                        </a:rPr>
                        <a:t>C</a:t>
                      </a:r>
                      <a:endParaRPr sz="10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10"/>
                  </a:ext>
                </a:extLst>
              </a:tr>
              <a:tr h="251450">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6.3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The physical training environment shall not be a permanent installation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MC</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1: System</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rgbClr val="FFFFFF"/>
                          </a:solidFill>
                          <a:latin typeface="Nunito"/>
                          <a:ea typeface="Nunito"/>
                          <a:cs typeface="Nunito"/>
                          <a:sym typeface="Nunito"/>
                        </a:rPr>
                        <a:t>C</a:t>
                      </a:r>
                      <a:endParaRPr sz="10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11"/>
                  </a:ext>
                </a:extLst>
              </a:tr>
              <a:tr h="251450">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6.3.1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All individual physical equipment shall be movable by one person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MC</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2: Subsystem</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rgbClr val="FFFFFF"/>
                          </a:solidFill>
                          <a:latin typeface="Nunito"/>
                          <a:ea typeface="Nunito"/>
                          <a:cs typeface="Nunito"/>
                          <a:sym typeface="Nunito"/>
                        </a:rPr>
                        <a:t>C</a:t>
                      </a:r>
                      <a:endParaRPr sz="10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12"/>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6.3.1.1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Hybrid reality components that need to be vertically lifted shall be no more than 22.7 kg (50 lbs) weight</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EOWI</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3: Component</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rgbClr val="FFFFFF"/>
                          </a:solidFill>
                          <a:latin typeface="Nunito"/>
                          <a:ea typeface="Nunito"/>
                          <a:cs typeface="Nunito"/>
                          <a:sym typeface="Nunito"/>
                        </a:rPr>
                        <a:t>C</a:t>
                      </a:r>
                      <a:endParaRPr sz="1000">
                        <a:solidFill>
                          <a:srgbClr val="FFFFFF"/>
                        </a:solidFill>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34A853"/>
                    </a:solidFill>
                  </a:tcPr>
                </a:tc>
                <a:extLst>
                  <a:ext uri="{0D108BD9-81ED-4DB2-BD59-A6C34878D82A}">
                    <a16:rowId xmlns:a16="http://schemas.microsoft.com/office/drawing/2014/main" val="10013"/>
                  </a:ext>
                </a:extLst>
              </a:tr>
            </a:tbl>
          </a:graphicData>
        </a:graphic>
      </p:graphicFrame>
      <p:sp>
        <p:nvSpPr>
          <p:cNvPr id="1422" name="Google Shape;1422;p113">
            <a:hlinkClick r:id="rId3"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426"/>
        <p:cNvGrpSpPr/>
        <p:nvPr/>
      </p:nvGrpSpPr>
      <p:grpSpPr>
        <a:xfrm>
          <a:off x="0" y="0"/>
          <a:ext cx="0" cy="0"/>
          <a:chOff x="0" y="0"/>
          <a:chExt cx="0" cy="0"/>
        </a:xfrm>
      </p:grpSpPr>
      <p:sp>
        <p:nvSpPr>
          <p:cNvPr id="1427" name="Google Shape;1427;p1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V&amp;V (Tests and Inspections)</a:t>
            </a:r>
            <a:endParaRPr/>
          </a:p>
        </p:txBody>
      </p:sp>
      <p:sp>
        <p:nvSpPr>
          <p:cNvPr id="1428" name="Google Shape;1428;p1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73</a:t>
            </a:fld>
            <a:endParaRPr/>
          </a:p>
        </p:txBody>
      </p:sp>
      <p:sp>
        <p:nvSpPr>
          <p:cNvPr id="1429" name="Google Shape;1429;p114">
            <a:hlinkClick r:id="rId3"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433"/>
        <p:cNvGrpSpPr/>
        <p:nvPr/>
      </p:nvGrpSpPr>
      <p:grpSpPr>
        <a:xfrm>
          <a:off x="0" y="0"/>
          <a:ext cx="0" cy="0"/>
          <a:chOff x="0" y="0"/>
          <a:chExt cx="0" cy="0"/>
        </a:xfrm>
      </p:grpSpPr>
      <p:sp>
        <p:nvSpPr>
          <p:cNvPr id="1434" name="Google Shape;1434;p1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Validation and Verification Breakdown</a:t>
            </a:r>
            <a:endParaRPr/>
          </a:p>
        </p:txBody>
      </p:sp>
      <p:sp>
        <p:nvSpPr>
          <p:cNvPr id="1435" name="Google Shape;1435;p1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 “flow-up” approach by verifying and validating our requirements from the bottom to the top </a:t>
            </a:r>
            <a:endParaRPr/>
          </a:p>
          <a:p>
            <a:pPr marL="457200" lvl="0" indent="-342900" algn="l" rtl="0">
              <a:spcBef>
                <a:spcPts val="0"/>
              </a:spcBef>
              <a:spcAft>
                <a:spcPts val="0"/>
              </a:spcAft>
              <a:buSzPts val="1800"/>
              <a:buChar char="●"/>
            </a:pPr>
            <a:r>
              <a:rPr lang="en"/>
              <a:t>Chosen V&amp;V methods reflect the presented P&amp;M and Risks</a:t>
            </a:r>
            <a:endParaRPr/>
          </a:p>
        </p:txBody>
      </p:sp>
      <p:sp>
        <p:nvSpPr>
          <p:cNvPr id="1436" name="Google Shape;1436;p1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74</a:t>
            </a:fld>
            <a:endParaRPr/>
          </a:p>
        </p:txBody>
      </p:sp>
      <p:graphicFrame>
        <p:nvGraphicFramePr>
          <p:cNvPr id="1437" name="Google Shape;1437;p115"/>
          <p:cNvGraphicFramePr/>
          <p:nvPr/>
        </p:nvGraphicFramePr>
        <p:xfrm>
          <a:off x="890588" y="2598210"/>
          <a:ext cx="7362825" cy="1891665"/>
        </p:xfrm>
        <a:graphic>
          <a:graphicData uri="http://schemas.openxmlformats.org/drawingml/2006/table">
            <a:tbl>
              <a:tblPr>
                <a:noFill/>
                <a:tableStyleId>{33122EFE-3A88-4F2C-8FC1-B2E91DAECA11}</a:tableStyleId>
              </a:tblPr>
              <a:tblGrid>
                <a:gridCol w="476250">
                  <a:extLst>
                    <a:ext uri="{9D8B030D-6E8A-4147-A177-3AD203B41FA5}">
                      <a16:colId xmlns:a16="http://schemas.microsoft.com/office/drawing/2014/main" val="20000"/>
                    </a:ext>
                  </a:extLst>
                </a:gridCol>
                <a:gridCol w="476250">
                  <a:extLst>
                    <a:ext uri="{9D8B030D-6E8A-4147-A177-3AD203B41FA5}">
                      <a16:colId xmlns:a16="http://schemas.microsoft.com/office/drawing/2014/main" val="20001"/>
                    </a:ext>
                  </a:extLst>
                </a:gridCol>
                <a:gridCol w="590550">
                  <a:extLst>
                    <a:ext uri="{9D8B030D-6E8A-4147-A177-3AD203B41FA5}">
                      <a16:colId xmlns:a16="http://schemas.microsoft.com/office/drawing/2014/main" val="20002"/>
                    </a:ext>
                  </a:extLst>
                </a:gridCol>
                <a:gridCol w="5819775">
                  <a:extLst>
                    <a:ext uri="{9D8B030D-6E8A-4147-A177-3AD203B41FA5}">
                      <a16:colId xmlns:a16="http://schemas.microsoft.com/office/drawing/2014/main" val="20003"/>
                    </a:ext>
                  </a:extLst>
                </a:gridCol>
              </a:tblGrid>
              <a:tr h="100000">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6.1</a:t>
                      </a:r>
                      <a:endParaRPr sz="1000">
                        <a:latin typeface="Nunito"/>
                        <a:ea typeface="Nunito"/>
                        <a:cs typeface="Nunito"/>
                        <a:sym typeface="Nunito"/>
                      </a:endParaRPr>
                    </a:p>
                  </a:txBody>
                  <a:tcPr marL="28575" marR="28575" marT="19050" marB="19050" anchor="b">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The physical training environment shall be no larger than 2.74 m x 3.05 m (9ft by 10ft)</a:t>
                      </a:r>
                      <a:endParaRPr sz="1000">
                        <a:latin typeface="Nunito"/>
                        <a:ea typeface="Nunito"/>
                        <a:cs typeface="Nunito"/>
                        <a:sym typeface="Nunito"/>
                      </a:endParaRPr>
                    </a:p>
                  </a:txBody>
                  <a:tcPr marL="28575" marR="28575" marT="19050" marB="19050" anchor="b">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6.1.1</a:t>
                      </a:r>
                      <a:endParaRPr sz="1000">
                        <a:latin typeface="Nunito"/>
                        <a:ea typeface="Nunito"/>
                        <a:cs typeface="Nunito"/>
                        <a:sym typeface="Nunito"/>
                      </a:endParaRPr>
                    </a:p>
                  </a:txBody>
                  <a:tcPr marL="28575" marR="28575" marT="19050" marB="19050" anchor="b">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All hybrid reality equipment/objects shall fit within the physical training environment</a:t>
                      </a:r>
                      <a:endParaRPr sz="1000">
                        <a:latin typeface="Nunito"/>
                        <a:ea typeface="Nunito"/>
                        <a:cs typeface="Nunito"/>
                        <a:sym typeface="Nunito"/>
                      </a:endParaRPr>
                    </a:p>
                  </a:txBody>
                  <a:tcPr marL="28575" marR="28575" marT="19050" marB="19050" anchor="b">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6.1.2</a:t>
                      </a:r>
                      <a:endParaRPr sz="1000">
                        <a:latin typeface="Nunito"/>
                        <a:ea typeface="Nunito"/>
                        <a:cs typeface="Nunito"/>
                        <a:sym typeface="Nunito"/>
                      </a:endParaRPr>
                    </a:p>
                  </a:txBody>
                  <a:tcPr marL="28575" marR="28575" marT="19050" marB="19050" anchor="b">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All hybrid reality equipment/objects shall be appropriately scaled to match realistic sizes</a:t>
                      </a:r>
                      <a:endParaRPr sz="1000">
                        <a:latin typeface="Nunito"/>
                        <a:ea typeface="Nunito"/>
                        <a:cs typeface="Nunito"/>
                        <a:sym typeface="Nunito"/>
                      </a:endParaRPr>
                    </a:p>
                  </a:txBody>
                  <a:tcPr marL="28575" marR="28575" marT="19050" marB="19050" anchor="b">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200025">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6.2</a:t>
                      </a:r>
                      <a:endParaRPr sz="1000">
                        <a:latin typeface="Nunito"/>
                        <a:ea typeface="Nunito"/>
                        <a:cs typeface="Nunito"/>
                        <a:sym typeface="Nunito"/>
                      </a:endParaRPr>
                    </a:p>
                  </a:txBody>
                  <a:tcPr marL="28575" marR="28575" marT="19050" marB="19050" anchor="b">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The physical training environment shall be designed such that it will not damage its occupied space</a:t>
                      </a:r>
                      <a:endParaRPr sz="1000">
                        <a:latin typeface="Nunito"/>
                        <a:ea typeface="Nunito"/>
                        <a:cs typeface="Nunito"/>
                        <a:sym typeface="Nunito"/>
                      </a:endParaRPr>
                    </a:p>
                  </a:txBody>
                  <a:tcPr marL="28575" marR="28575" marT="19050" marB="19050" anchor="b">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200025">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6.3</a:t>
                      </a:r>
                      <a:endParaRPr sz="1000">
                        <a:latin typeface="Nunito"/>
                        <a:ea typeface="Nunito"/>
                        <a:cs typeface="Nunito"/>
                        <a:sym typeface="Nunito"/>
                      </a:endParaRPr>
                    </a:p>
                  </a:txBody>
                  <a:tcPr marL="28575" marR="28575" marT="19050" marB="19050" anchor="b">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The physical training environment shall not be a permanent installation</a:t>
                      </a:r>
                      <a:endParaRPr sz="1000">
                        <a:latin typeface="Nunito"/>
                        <a:ea typeface="Nunito"/>
                        <a:cs typeface="Nunito"/>
                        <a:sym typeface="Nunito"/>
                      </a:endParaRPr>
                    </a:p>
                  </a:txBody>
                  <a:tcPr marL="28575" marR="28575" marT="19050" marB="19050" anchor="b">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6.3.1</a:t>
                      </a:r>
                      <a:endParaRPr sz="1000">
                        <a:latin typeface="Nunito"/>
                        <a:ea typeface="Nunito"/>
                        <a:cs typeface="Nunito"/>
                        <a:sym typeface="Nunito"/>
                      </a:endParaRPr>
                    </a:p>
                  </a:txBody>
                  <a:tcPr marL="28575" marR="28575" marT="19050" marB="19050" anchor="b">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All individual physical equipment shall be movable by one person</a:t>
                      </a:r>
                      <a:endParaRPr sz="1000">
                        <a:latin typeface="Nunito"/>
                        <a:ea typeface="Nunito"/>
                        <a:cs typeface="Nunito"/>
                        <a:sym typeface="Nunito"/>
                      </a:endParaRPr>
                    </a:p>
                  </a:txBody>
                  <a:tcPr marL="28575" marR="28575" marT="19050" marB="19050" anchor="b">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6.3.1.1</a:t>
                      </a:r>
                      <a:endParaRPr sz="1000">
                        <a:latin typeface="Nunito"/>
                        <a:ea typeface="Nunito"/>
                        <a:cs typeface="Nunito"/>
                        <a:sym typeface="Nunito"/>
                      </a:endParaRPr>
                    </a:p>
                  </a:txBody>
                  <a:tcPr marL="28575" marR="28575" marT="19050" marB="19050" anchor="b">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Hybrid reality components that need to be vertically lifted shall be no more than 22.7 kg (50 lbs) weight</a:t>
                      </a:r>
                      <a:endParaRPr sz="1000">
                        <a:latin typeface="Nunito"/>
                        <a:ea typeface="Nunito"/>
                        <a:cs typeface="Nunito"/>
                        <a:sym typeface="Nunito"/>
                      </a:endParaRPr>
                    </a:p>
                  </a:txBody>
                  <a:tcPr marL="28575" marR="28575" marT="19050" marB="19050" anchor="b">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cxnSp>
        <p:nvCxnSpPr>
          <p:cNvPr id="1438" name="Google Shape;1438;p115"/>
          <p:cNvCxnSpPr/>
          <p:nvPr/>
        </p:nvCxnSpPr>
        <p:spPr>
          <a:xfrm rot="10800000">
            <a:off x="1733250" y="4019550"/>
            <a:ext cx="312600" cy="248100"/>
          </a:xfrm>
          <a:prstGeom prst="straightConnector1">
            <a:avLst/>
          </a:prstGeom>
          <a:noFill/>
          <a:ln w="9525" cap="flat" cmpd="sng">
            <a:solidFill>
              <a:srgbClr val="FF0000"/>
            </a:solidFill>
            <a:prstDash val="solid"/>
            <a:round/>
            <a:headEnd type="none" w="med" len="med"/>
            <a:tailEnd type="triangle" w="med" len="med"/>
          </a:ln>
        </p:spPr>
      </p:cxnSp>
      <p:cxnSp>
        <p:nvCxnSpPr>
          <p:cNvPr id="1439" name="Google Shape;1439;p115"/>
          <p:cNvCxnSpPr/>
          <p:nvPr/>
        </p:nvCxnSpPr>
        <p:spPr>
          <a:xfrm rot="10800000">
            <a:off x="1205400" y="3771450"/>
            <a:ext cx="312600" cy="248100"/>
          </a:xfrm>
          <a:prstGeom prst="straightConnector1">
            <a:avLst/>
          </a:prstGeom>
          <a:noFill/>
          <a:ln w="9525" cap="flat" cmpd="sng">
            <a:solidFill>
              <a:srgbClr val="FF0000"/>
            </a:solidFill>
            <a:prstDash val="solid"/>
            <a:round/>
            <a:headEnd type="none" w="med" len="med"/>
            <a:tailEnd type="triangle" w="med" len="med"/>
          </a:ln>
        </p:spPr>
      </p:cxnSp>
      <p:cxnSp>
        <p:nvCxnSpPr>
          <p:cNvPr id="1440" name="Google Shape;1440;p115"/>
          <p:cNvCxnSpPr/>
          <p:nvPr/>
        </p:nvCxnSpPr>
        <p:spPr>
          <a:xfrm rot="10800000">
            <a:off x="1136100" y="2961000"/>
            <a:ext cx="393000" cy="318000"/>
          </a:xfrm>
          <a:prstGeom prst="straightConnector1">
            <a:avLst/>
          </a:prstGeom>
          <a:noFill/>
          <a:ln w="9525" cap="flat" cmpd="sng">
            <a:solidFill>
              <a:srgbClr val="FF0000"/>
            </a:solidFill>
            <a:prstDash val="solid"/>
            <a:round/>
            <a:headEnd type="none" w="med" len="med"/>
            <a:tailEnd type="triangle" w="med" len="med"/>
          </a:ln>
        </p:spPr>
      </p:cxnSp>
      <p:cxnSp>
        <p:nvCxnSpPr>
          <p:cNvPr id="1441" name="Google Shape;1441;p115"/>
          <p:cNvCxnSpPr/>
          <p:nvPr/>
        </p:nvCxnSpPr>
        <p:spPr>
          <a:xfrm rot="10800000">
            <a:off x="1205400" y="2719650"/>
            <a:ext cx="312600" cy="248100"/>
          </a:xfrm>
          <a:prstGeom prst="straightConnector1">
            <a:avLst/>
          </a:prstGeom>
          <a:noFill/>
          <a:ln w="9525" cap="flat" cmpd="sng">
            <a:solidFill>
              <a:srgbClr val="FF0000"/>
            </a:solidFill>
            <a:prstDash val="solid"/>
            <a:round/>
            <a:headEnd type="none" w="med" len="med"/>
            <a:tailEnd type="triangle" w="med" len="med"/>
          </a:ln>
        </p:spPr>
      </p:cxnSp>
      <p:sp>
        <p:nvSpPr>
          <p:cNvPr id="1442" name="Google Shape;1442;p115">
            <a:hlinkClick r:id="rId3"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446"/>
        <p:cNvGrpSpPr/>
        <p:nvPr/>
      </p:nvGrpSpPr>
      <p:grpSpPr>
        <a:xfrm>
          <a:off x="0" y="0"/>
          <a:ext cx="0" cy="0"/>
          <a:chOff x="0" y="0"/>
          <a:chExt cx="0" cy="0"/>
        </a:xfrm>
      </p:grpSpPr>
      <p:sp>
        <p:nvSpPr>
          <p:cNvPr id="1447" name="Google Shape;1447;p1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Order of Testing: Inspections</a:t>
            </a:r>
            <a:endParaRPr/>
          </a:p>
        </p:txBody>
      </p:sp>
      <p:sp>
        <p:nvSpPr>
          <p:cNvPr id="1448" name="Google Shape;1448;p1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75</a:t>
            </a:fld>
            <a:endParaRPr/>
          </a:p>
        </p:txBody>
      </p:sp>
      <p:sp>
        <p:nvSpPr>
          <p:cNvPr id="1449" name="Google Shape;1449;p116"/>
          <p:cNvSpPr txBox="1"/>
          <p:nvPr/>
        </p:nvSpPr>
        <p:spPr>
          <a:xfrm>
            <a:off x="5391125" y="1061250"/>
            <a:ext cx="3268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Nunito"/>
              <a:ea typeface="Nunito"/>
              <a:cs typeface="Nunito"/>
              <a:sym typeface="Nunito"/>
            </a:endParaRPr>
          </a:p>
        </p:txBody>
      </p:sp>
      <p:graphicFrame>
        <p:nvGraphicFramePr>
          <p:cNvPr id="1450" name="Google Shape;1450;p116"/>
          <p:cNvGraphicFramePr/>
          <p:nvPr/>
        </p:nvGraphicFramePr>
        <p:xfrm>
          <a:off x="250713" y="1117325"/>
          <a:ext cx="8520600" cy="2905868"/>
        </p:xfrm>
        <a:graphic>
          <a:graphicData uri="http://schemas.openxmlformats.org/drawingml/2006/table">
            <a:tbl>
              <a:tblPr>
                <a:noFill/>
                <a:tableStyleId>{729BDF9F-D1CB-4749-BC5B-06938FECBF3C}</a:tableStyleId>
              </a:tblPr>
              <a:tblGrid>
                <a:gridCol w="8520600">
                  <a:extLst>
                    <a:ext uri="{9D8B030D-6E8A-4147-A177-3AD203B41FA5}">
                      <a16:colId xmlns:a16="http://schemas.microsoft.com/office/drawing/2014/main" val="20000"/>
                    </a:ext>
                  </a:extLst>
                </a:gridCol>
              </a:tblGrid>
              <a:tr h="396200">
                <a:tc>
                  <a:txBody>
                    <a:bodyPr/>
                    <a:lstStyle/>
                    <a:p>
                      <a:pPr marL="0" lvl="0" indent="0" algn="ctr" rtl="0">
                        <a:spcBef>
                          <a:spcPts val="0"/>
                        </a:spcBef>
                        <a:spcAft>
                          <a:spcPts val="0"/>
                        </a:spcAft>
                        <a:buNone/>
                      </a:pPr>
                      <a:r>
                        <a:rPr lang="en" sz="1500" b="1">
                          <a:solidFill>
                            <a:srgbClr val="595959"/>
                          </a:solidFill>
                          <a:latin typeface="Nunito"/>
                          <a:ea typeface="Nunito"/>
                          <a:cs typeface="Nunito"/>
                          <a:sym typeface="Nunito"/>
                        </a:rPr>
                        <a:t>Inspections</a:t>
                      </a:r>
                      <a:endParaRPr sz="1500" b="1">
                        <a:solidFill>
                          <a:srgbClr val="595959"/>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0">
                <a:tc>
                  <a:txBody>
                    <a:bodyPr/>
                    <a:lstStyle/>
                    <a:p>
                      <a:pPr marL="0" lvl="0" indent="0" algn="ctr" rtl="0">
                        <a:lnSpc>
                          <a:spcPct val="115000"/>
                        </a:lnSpc>
                        <a:spcBef>
                          <a:spcPts val="0"/>
                        </a:spcBef>
                        <a:spcAft>
                          <a:spcPts val="0"/>
                        </a:spcAft>
                        <a:buNone/>
                      </a:pPr>
                      <a:r>
                        <a:rPr lang="en" sz="1500" u="sng">
                          <a:solidFill>
                            <a:schemeClr val="hlink"/>
                          </a:solidFill>
                          <a:latin typeface="Nunito"/>
                          <a:ea typeface="Nunito"/>
                          <a:cs typeface="Nunito"/>
                          <a:sym typeface="Nunito"/>
                          <a:hlinkClick r:id="rId3" action="ppaction://hlinksldjump"/>
                        </a:rPr>
                        <a:t>Environment Realism (ER)</a:t>
                      </a:r>
                      <a:endParaRPr sz="1500">
                        <a:solidFill>
                          <a:srgbClr val="595959"/>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lvl="0" indent="0" algn="ctr" rtl="0">
                        <a:spcBef>
                          <a:spcPts val="0"/>
                        </a:spcBef>
                        <a:spcAft>
                          <a:spcPts val="0"/>
                        </a:spcAft>
                        <a:buNone/>
                      </a:pPr>
                      <a:r>
                        <a:rPr lang="en" sz="1500" u="sng">
                          <a:solidFill>
                            <a:schemeClr val="hlink"/>
                          </a:solidFill>
                          <a:latin typeface="Nunito"/>
                          <a:ea typeface="Nunito"/>
                          <a:cs typeface="Nunito"/>
                          <a:sym typeface="Nunito"/>
                          <a:hlinkClick r:id="rId4" action="ppaction://hlinksldjump"/>
                        </a:rPr>
                        <a:t>Heads-Up Display (HUD)</a:t>
                      </a:r>
                      <a:endParaRPr sz="1500">
                        <a:solidFill>
                          <a:srgbClr val="595959"/>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ctr" rtl="0">
                        <a:spcBef>
                          <a:spcPts val="0"/>
                        </a:spcBef>
                        <a:spcAft>
                          <a:spcPts val="0"/>
                        </a:spcAft>
                        <a:buNone/>
                      </a:pPr>
                      <a:r>
                        <a:rPr lang="en" sz="1500" u="sng">
                          <a:solidFill>
                            <a:schemeClr val="hlink"/>
                          </a:solidFill>
                          <a:latin typeface="Nunito"/>
                          <a:ea typeface="Nunito"/>
                          <a:cs typeface="Nunito"/>
                          <a:sym typeface="Nunito"/>
                          <a:hlinkClick r:id="rId5" action="ppaction://hlinksldjump"/>
                        </a:rPr>
                        <a:t>Hybrid Reality Integration (HRI)</a:t>
                      </a:r>
                      <a:endParaRPr sz="1500">
                        <a:solidFill>
                          <a:srgbClr val="595959"/>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lvl="0" indent="0" algn="ctr" rtl="0">
                        <a:spcBef>
                          <a:spcPts val="0"/>
                        </a:spcBef>
                        <a:spcAft>
                          <a:spcPts val="0"/>
                        </a:spcAft>
                        <a:buNone/>
                      </a:pPr>
                      <a:r>
                        <a:rPr lang="en" sz="1500" u="sng">
                          <a:solidFill>
                            <a:schemeClr val="hlink"/>
                          </a:solidFill>
                          <a:latin typeface="Nunito"/>
                          <a:ea typeface="Nunito"/>
                          <a:cs typeface="Nunito"/>
                          <a:sym typeface="Nunito"/>
                          <a:hlinkClick r:id="rId6" action="ppaction://hlinksldjump"/>
                        </a:rPr>
                        <a:t>Simulation Space Boundary (SSB)</a:t>
                      </a:r>
                      <a:endParaRPr sz="1500">
                        <a:solidFill>
                          <a:srgbClr val="595959"/>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marL="0" lvl="0" indent="0" algn="ctr" rtl="0">
                        <a:spcBef>
                          <a:spcPts val="0"/>
                        </a:spcBef>
                        <a:spcAft>
                          <a:spcPts val="0"/>
                        </a:spcAft>
                        <a:buNone/>
                      </a:pPr>
                      <a:r>
                        <a:rPr lang="en" sz="1500" u="sng">
                          <a:solidFill>
                            <a:schemeClr val="hlink"/>
                          </a:solidFill>
                          <a:latin typeface="Nunito"/>
                          <a:ea typeface="Nunito"/>
                          <a:cs typeface="Nunito"/>
                          <a:sym typeface="Nunito"/>
                          <a:hlinkClick r:id="rId7" action="ppaction://hlinksldjump"/>
                        </a:rPr>
                        <a:t>Mobility and Collapsibility (MC)</a:t>
                      </a:r>
                      <a:endParaRPr sz="1500">
                        <a:solidFill>
                          <a:srgbClr val="595959"/>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0">
                <a:tc>
                  <a:txBody>
                    <a:bodyPr/>
                    <a:lstStyle/>
                    <a:p>
                      <a:pPr marL="0" lvl="0" indent="0" algn="ctr" rtl="0">
                        <a:spcBef>
                          <a:spcPts val="0"/>
                        </a:spcBef>
                        <a:spcAft>
                          <a:spcPts val="0"/>
                        </a:spcAft>
                        <a:buNone/>
                      </a:pPr>
                      <a:r>
                        <a:rPr lang="en" sz="1500" u="sng">
                          <a:solidFill>
                            <a:schemeClr val="hlink"/>
                          </a:solidFill>
                          <a:latin typeface="Nunito"/>
                          <a:ea typeface="Nunito"/>
                          <a:cs typeface="Nunito"/>
                          <a:sym typeface="Nunito"/>
                          <a:hlinkClick r:id="rId8" action="ppaction://hlinksldjump"/>
                        </a:rPr>
                        <a:t>Safety Inspection (SI)</a:t>
                      </a:r>
                      <a:endParaRPr sz="1500">
                        <a:solidFill>
                          <a:srgbClr val="595959"/>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1451" name="Google Shape;1451;p116">
            <a:hlinkClick r:id="rId9"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455"/>
        <p:cNvGrpSpPr/>
        <p:nvPr/>
      </p:nvGrpSpPr>
      <p:grpSpPr>
        <a:xfrm>
          <a:off x="0" y="0"/>
          <a:ext cx="0" cy="0"/>
          <a:chOff x="0" y="0"/>
          <a:chExt cx="0" cy="0"/>
        </a:xfrm>
      </p:grpSpPr>
      <p:sp>
        <p:nvSpPr>
          <p:cNvPr id="1456" name="Google Shape;1456;p1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Order of Testing: Tests</a:t>
            </a:r>
            <a:endParaRPr/>
          </a:p>
        </p:txBody>
      </p:sp>
      <p:sp>
        <p:nvSpPr>
          <p:cNvPr id="1457" name="Google Shape;1457;p1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76</a:t>
            </a:fld>
            <a:endParaRPr/>
          </a:p>
        </p:txBody>
      </p:sp>
      <p:sp>
        <p:nvSpPr>
          <p:cNvPr id="1458" name="Google Shape;1458;p117"/>
          <p:cNvSpPr txBox="1"/>
          <p:nvPr/>
        </p:nvSpPr>
        <p:spPr>
          <a:xfrm>
            <a:off x="5391125" y="1061250"/>
            <a:ext cx="3268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Nunito"/>
              <a:ea typeface="Nunito"/>
              <a:cs typeface="Nunito"/>
              <a:sym typeface="Nunito"/>
            </a:endParaRPr>
          </a:p>
        </p:txBody>
      </p:sp>
      <p:graphicFrame>
        <p:nvGraphicFramePr>
          <p:cNvPr id="1459" name="Google Shape;1459;p117"/>
          <p:cNvGraphicFramePr/>
          <p:nvPr/>
        </p:nvGraphicFramePr>
        <p:xfrm>
          <a:off x="250713" y="1117325"/>
          <a:ext cx="8581575" cy="3317318"/>
        </p:xfrm>
        <a:graphic>
          <a:graphicData uri="http://schemas.openxmlformats.org/drawingml/2006/table">
            <a:tbl>
              <a:tblPr>
                <a:noFill/>
                <a:tableStyleId>{729BDF9F-D1CB-4749-BC5B-06938FECBF3C}</a:tableStyleId>
              </a:tblPr>
              <a:tblGrid>
                <a:gridCol w="8581575">
                  <a:extLst>
                    <a:ext uri="{9D8B030D-6E8A-4147-A177-3AD203B41FA5}">
                      <a16:colId xmlns:a16="http://schemas.microsoft.com/office/drawing/2014/main" val="20000"/>
                    </a:ext>
                  </a:extLst>
                </a:gridCol>
              </a:tblGrid>
              <a:tr h="396200">
                <a:tc>
                  <a:txBody>
                    <a:bodyPr/>
                    <a:lstStyle/>
                    <a:p>
                      <a:pPr marL="0" lvl="0" indent="0" algn="ctr" rtl="0">
                        <a:spcBef>
                          <a:spcPts val="0"/>
                        </a:spcBef>
                        <a:spcAft>
                          <a:spcPts val="0"/>
                        </a:spcAft>
                        <a:buNone/>
                      </a:pPr>
                      <a:r>
                        <a:rPr lang="en" sz="1500" b="1">
                          <a:solidFill>
                            <a:srgbClr val="595959"/>
                          </a:solidFill>
                          <a:latin typeface="Nunito"/>
                          <a:ea typeface="Nunito"/>
                          <a:cs typeface="Nunito"/>
                          <a:sym typeface="Nunito"/>
                        </a:rPr>
                        <a:t>Tests</a:t>
                      </a:r>
                      <a:endParaRPr sz="1500" b="1">
                        <a:solidFill>
                          <a:srgbClr val="595959"/>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0">
                <a:tc>
                  <a:txBody>
                    <a:bodyPr/>
                    <a:lstStyle/>
                    <a:p>
                      <a:pPr marL="0" lvl="0" indent="0" algn="ctr" rtl="0">
                        <a:lnSpc>
                          <a:spcPct val="115000"/>
                        </a:lnSpc>
                        <a:spcBef>
                          <a:spcPts val="0"/>
                        </a:spcBef>
                        <a:spcAft>
                          <a:spcPts val="0"/>
                        </a:spcAft>
                        <a:buNone/>
                      </a:pPr>
                      <a:r>
                        <a:rPr lang="en" sz="1500" u="sng">
                          <a:solidFill>
                            <a:schemeClr val="hlink"/>
                          </a:solidFill>
                          <a:latin typeface="Nunito"/>
                          <a:ea typeface="Nunito"/>
                          <a:cs typeface="Nunito"/>
                          <a:sym typeface="Nunito"/>
                          <a:hlinkClick r:id="rId3" action="ppaction://hlinksldjump"/>
                        </a:rPr>
                        <a:t>Object Pairing &amp; Tracking (OPT)</a:t>
                      </a:r>
                      <a:endParaRPr sz="1500">
                        <a:solidFill>
                          <a:srgbClr val="595959"/>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lvl="0" indent="0" algn="ctr" rtl="0">
                        <a:spcBef>
                          <a:spcPts val="0"/>
                        </a:spcBef>
                        <a:spcAft>
                          <a:spcPts val="0"/>
                        </a:spcAft>
                        <a:buNone/>
                      </a:pPr>
                      <a:r>
                        <a:rPr lang="en" sz="1500" u="sng">
                          <a:solidFill>
                            <a:schemeClr val="hlink"/>
                          </a:solidFill>
                          <a:latin typeface="Nunito"/>
                          <a:ea typeface="Nunito"/>
                          <a:cs typeface="Nunito"/>
                          <a:sym typeface="Nunito"/>
                          <a:hlinkClick r:id="rId4" action="ppaction://hlinksldjump"/>
                        </a:rPr>
                        <a:t>System Battery Life (SBL)</a:t>
                      </a:r>
                      <a:endParaRPr sz="1500">
                        <a:solidFill>
                          <a:srgbClr val="595959"/>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ctr" rtl="0">
                        <a:spcBef>
                          <a:spcPts val="0"/>
                        </a:spcBef>
                        <a:spcAft>
                          <a:spcPts val="0"/>
                        </a:spcAft>
                        <a:buNone/>
                      </a:pPr>
                      <a:r>
                        <a:rPr lang="en" sz="1500" u="sng">
                          <a:solidFill>
                            <a:schemeClr val="hlink"/>
                          </a:solidFill>
                          <a:latin typeface="Nunito"/>
                          <a:ea typeface="Nunito"/>
                          <a:cs typeface="Nunito"/>
                          <a:sym typeface="Nunito"/>
                          <a:hlinkClick r:id="rId5" action="ppaction://hlinksldjump"/>
                        </a:rPr>
                        <a:t>Arm Brace Comfort &amp; Range of Motion (ABC-ROM)</a:t>
                      </a:r>
                      <a:endParaRPr sz="1500">
                        <a:solidFill>
                          <a:srgbClr val="595959"/>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lvl="0" indent="0" algn="ctr" rtl="0">
                        <a:spcBef>
                          <a:spcPts val="0"/>
                        </a:spcBef>
                        <a:spcAft>
                          <a:spcPts val="0"/>
                        </a:spcAft>
                        <a:buNone/>
                      </a:pPr>
                      <a:r>
                        <a:rPr lang="en" sz="1500" u="sng">
                          <a:solidFill>
                            <a:schemeClr val="hlink"/>
                          </a:solidFill>
                          <a:latin typeface="Nunito"/>
                          <a:ea typeface="Nunito"/>
                          <a:cs typeface="Nunito"/>
                          <a:sym typeface="Nunito"/>
                          <a:hlinkClick r:id="rId6" action="ppaction://hlinksldjump"/>
                        </a:rPr>
                        <a:t>Equipment &amp; Object Weigh-In (EOWI)</a:t>
                      </a:r>
                      <a:endParaRPr sz="1500">
                        <a:solidFill>
                          <a:srgbClr val="595959"/>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marL="0" lvl="0" indent="0" algn="ctr" rtl="0">
                        <a:spcBef>
                          <a:spcPts val="0"/>
                        </a:spcBef>
                        <a:spcAft>
                          <a:spcPts val="0"/>
                        </a:spcAft>
                        <a:buNone/>
                      </a:pPr>
                      <a:r>
                        <a:rPr lang="en" sz="1500" u="sng">
                          <a:solidFill>
                            <a:schemeClr val="hlink"/>
                          </a:solidFill>
                          <a:latin typeface="Nunito"/>
                          <a:ea typeface="Nunito"/>
                          <a:cs typeface="Nunito"/>
                          <a:sym typeface="Nunito"/>
                          <a:hlinkClick r:id="rId7" action="ppaction://hlinksldjump"/>
                        </a:rPr>
                        <a:t>Tracker Sensitivity (TSens)</a:t>
                      </a:r>
                      <a:endParaRPr sz="1500">
                        <a:solidFill>
                          <a:srgbClr val="595959"/>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0">
                <a:tc>
                  <a:txBody>
                    <a:bodyPr/>
                    <a:lstStyle/>
                    <a:p>
                      <a:pPr marL="0" lvl="0" indent="0" algn="ctr" rtl="0">
                        <a:spcBef>
                          <a:spcPts val="0"/>
                        </a:spcBef>
                        <a:spcAft>
                          <a:spcPts val="0"/>
                        </a:spcAft>
                        <a:buNone/>
                      </a:pPr>
                      <a:r>
                        <a:rPr lang="en" sz="1500" u="sng">
                          <a:solidFill>
                            <a:schemeClr val="hlink"/>
                          </a:solidFill>
                          <a:latin typeface="Nunito"/>
                          <a:ea typeface="Nunito"/>
                          <a:cs typeface="Nunito"/>
                          <a:sym typeface="Nunito"/>
                          <a:hlinkClick r:id="rId8" action="ppaction://hlinksldjump"/>
                        </a:rPr>
                        <a:t>System Computational Performance (SCP)</a:t>
                      </a:r>
                      <a:endParaRPr sz="1500">
                        <a:solidFill>
                          <a:srgbClr val="595959"/>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0">
                <a:tc>
                  <a:txBody>
                    <a:bodyPr/>
                    <a:lstStyle/>
                    <a:p>
                      <a:pPr marL="0" lvl="0" indent="0" algn="ctr" rtl="0">
                        <a:spcBef>
                          <a:spcPts val="0"/>
                        </a:spcBef>
                        <a:spcAft>
                          <a:spcPts val="0"/>
                        </a:spcAft>
                        <a:buNone/>
                      </a:pPr>
                      <a:r>
                        <a:rPr lang="en" sz="1500" u="sng">
                          <a:solidFill>
                            <a:schemeClr val="hlink"/>
                          </a:solidFill>
                          <a:latin typeface="Nunito"/>
                          <a:ea typeface="Nunito"/>
                          <a:cs typeface="Nunito"/>
                          <a:sym typeface="Nunito"/>
                          <a:hlinkClick r:id="rId9" action="ppaction://hlinksldjump"/>
                        </a:rPr>
                        <a:t>Full System Test (FST)</a:t>
                      </a:r>
                      <a:endParaRPr sz="1500">
                        <a:solidFill>
                          <a:srgbClr val="595959"/>
                        </a:solidFill>
                        <a:latin typeface="Nunito"/>
                        <a:ea typeface="Nunito"/>
                        <a:cs typeface="Nunito"/>
                        <a:sym typeface="Nuni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1460" name="Google Shape;1460;p117">
            <a:hlinkClick r:id="rId10"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464"/>
        <p:cNvGrpSpPr/>
        <p:nvPr/>
      </p:nvGrpSpPr>
      <p:grpSpPr>
        <a:xfrm>
          <a:off x="0" y="0"/>
          <a:ext cx="0" cy="0"/>
          <a:chOff x="0" y="0"/>
          <a:chExt cx="0" cy="0"/>
        </a:xfrm>
      </p:grpSpPr>
      <p:sp>
        <p:nvSpPr>
          <p:cNvPr id="1465" name="Google Shape;1465;p1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Environmental Realism (ENV)</a:t>
            </a:r>
            <a:endParaRPr/>
          </a:p>
        </p:txBody>
      </p:sp>
      <p:sp>
        <p:nvSpPr>
          <p:cNvPr id="1466" name="Google Shape;1466;p118"/>
          <p:cNvSpPr txBox="1">
            <a:spLocks noGrp="1"/>
          </p:cNvSpPr>
          <p:nvPr>
            <p:ph type="body" idx="1"/>
          </p:nvPr>
        </p:nvSpPr>
        <p:spPr>
          <a:xfrm>
            <a:off x="311700" y="1076275"/>
            <a:ext cx="4260300" cy="36471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chemeClr val="dk1"/>
              </a:buClr>
              <a:buSzPts val="1500"/>
              <a:buFont typeface="Nunito"/>
              <a:buChar char="●"/>
            </a:pPr>
            <a:r>
              <a:rPr lang="en" sz="1500" b="1">
                <a:solidFill>
                  <a:schemeClr val="dk1"/>
                </a:solidFill>
              </a:rPr>
              <a:t>Verifying/Validating: </a:t>
            </a:r>
            <a:endParaRPr sz="1500" b="1">
              <a:solidFill>
                <a:schemeClr val="dk1"/>
              </a:solidFill>
            </a:endParaRPr>
          </a:p>
          <a:p>
            <a:pPr marL="914400" lvl="1" indent="-323850" algn="l" rtl="0">
              <a:spcBef>
                <a:spcPts val="0"/>
              </a:spcBef>
              <a:spcAft>
                <a:spcPts val="0"/>
              </a:spcAft>
              <a:buClr>
                <a:schemeClr val="dk1"/>
              </a:buClr>
              <a:buSzPts val="1500"/>
              <a:buFont typeface="Nunito"/>
              <a:buChar char="○"/>
            </a:pPr>
            <a:r>
              <a:rPr lang="en" sz="1500">
                <a:solidFill>
                  <a:schemeClr val="dk1"/>
                </a:solidFill>
              </a:rPr>
              <a:t>User-mounted lighting (1.1.1.1)</a:t>
            </a:r>
            <a:endParaRPr sz="1500">
              <a:solidFill>
                <a:schemeClr val="dk1"/>
              </a:solidFill>
            </a:endParaRPr>
          </a:p>
          <a:p>
            <a:pPr marL="914400" lvl="1" indent="-323850" algn="l" rtl="0">
              <a:spcBef>
                <a:spcPts val="0"/>
              </a:spcBef>
              <a:spcAft>
                <a:spcPts val="0"/>
              </a:spcAft>
              <a:buClr>
                <a:schemeClr val="dk1"/>
              </a:buClr>
              <a:buSzPts val="1500"/>
              <a:buFont typeface="Nunito"/>
              <a:buChar char="○"/>
            </a:pPr>
            <a:r>
              <a:rPr lang="en" sz="1500">
                <a:solidFill>
                  <a:schemeClr val="dk1"/>
                </a:solidFill>
              </a:rPr>
              <a:t>Solar lighting (1.1.1.2, 1.1.1.3)</a:t>
            </a:r>
            <a:endParaRPr sz="1500">
              <a:solidFill>
                <a:schemeClr val="dk1"/>
              </a:solidFill>
            </a:endParaRPr>
          </a:p>
          <a:p>
            <a:pPr marL="914400" lvl="1" indent="-323850" algn="l" rtl="0">
              <a:spcBef>
                <a:spcPts val="0"/>
              </a:spcBef>
              <a:spcAft>
                <a:spcPts val="0"/>
              </a:spcAft>
              <a:buClr>
                <a:srgbClr val="E69138"/>
              </a:buClr>
              <a:buSzPts val="1500"/>
              <a:buFont typeface="Nunito"/>
              <a:buChar char="○"/>
            </a:pPr>
            <a:r>
              <a:rPr lang="en" sz="1500">
                <a:solidFill>
                  <a:srgbClr val="E69138"/>
                </a:solidFill>
              </a:rPr>
              <a:t>Accurate topography (1.1.2.1)</a:t>
            </a:r>
            <a:endParaRPr sz="1500">
              <a:solidFill>
                <a:srgbClr val="E69138"/>
              </a:solidFill>
            </a:endParaRPr>
          </a:p>
          <a:p>
            <a:pPr marL="914400" lvl="1" indent="-323850" algn="l" rtl="0">
              <a:spcBef>
                <a:spcPts val="0"/>
              </a:spcBef>
              <a:spcAft>
                <a:spcPts val="0"/>
              </a:spcAft>
              <a:buClr>
                <a:srgbClr val="E69138"/>
              </a:buClr>
              <a:buSzPts val="1500"/>
              <a:buFont typeface="Nunito"/>
              <a:buChar char="○"/>
            </a:pPr>
            <a:r>
              <a:rPr lang="en" sz="1500">
                <a:solidFill>
                  <a:schemeClr val="dk1"/>
                </a:solidFill>
              </a:rPr>
              <a:t>Surface texture (1.1.2.2)</a:t>
            </a:r>
            <a:endParaRPr sz="1500">
              <a:solidFill>
                <a:schemeClr val="dk1"/>
              </a:solidFill>
            </a:endParaRPr>
          </a:p>
          <a:p>
            <a:pPr marL="914400" lvl="1" indent="-323850" algn="l" rtl="0">
              <a:spcBef>
                <a:spcPts val="0"/>
              </a:spcBef>
              <a:spcAft>
                <a:spcPts val="0"/>
              </a:spcAft>
              <a:buClr>
                <a:srgbClr val="E69138"/>
              </a:buClr>
              <a:buSzPts val="1500"/>
              <a:buFont typeface="Nunito"/>
              <a:buChar char="○"/>
            </a:pPr>
            <a:r>
              <a:rPr lang="en" sz="1500">
                <a:solidFill>
                  <a:schemeClr val="dk1"/>
                </a:solidFill>
              </a:rPr>
              <a:t>Virtual assets related to physical training elements (3.3.1, 3.3.2)</a:t>
            </a:r>
            <a:endParaRPr sz="1500">
              <a:solidFill>
                <a:schemeClr val="dk1"/>
              </a:solidFill>
            </a:endParaRPr>
          </a:p>
          <a:p>
            <a:pPr marL="914400" lvl="1" indent="-323850" algn="l" rtl="0">
              <a:spcBef>
                <a:spcPts val="0"/>
              </a:spcBef>
              <a:spcAft>
                <a:spcPts val="0"/>
              </a:spcAft>
              <a:buClr>
                <a:srgbClr val="E69138"/>
              </a:buClr>
              <a:buSzPts val="1500"/>
              <a:buFont typeface="Nunito"/>
              <a:buChar char="○"/>
            </a:pPr>
            <a:r>
              <a:rPr lang="en" sz="1500">
                <a:solidFill>
                  <a:schemeClr val="dk1"/>
                </a:solidFill>
              </a:rPr>
              <a:t>User body/hands (4.1, 4.1.1)</a:t>
            </a:r>
            <a:endParaRPr sz="1500">
              <a:solidFill>
                <a:schemeClr val="dk1"/>
              </a:solidFill>
            </a:endParaRPr>
          </a:p>
          <a:p>
            <a:pPr marL="914400" lvl="1" indent="-323850" algn="l" rtl="0">
              <a:spcBef>
                <a:spcPts val="0"/>
              </a:spcBef>
              <a:spcAft>
                <a:spcPts val="0"/>
              </a:spcAft>
              <a:buClr>
                <a:srgbClr val="E69138"/>
              </a:buClr>
              <a:buSzPts val="1500"/>
              <a:buFont typeface="Nunito"/>
              <a:buChar char="○"/>
            </a:pPr>
            <a:r>
              <a:rPr lang="en" sz="1500">
                <a:solidFill>
                  <a:schemeClr val="dk1"/>
                </a:solidFill>
              </a:rPr>
              <a:t>User shadows (4.1.2)</a:t>
            </a:r>
            <a:endParaRPr sz="1500">
              <a:solidFill>
                <a:schemeClr val="dk1"/>
              </a:solidFill>
            </a:endParaRPr>
          </a:p>
          <a:p>
            <a:pPr marL="914400" lvl="1" indent="-323850" algn="l" rtl="0">
              <a:spcBef>
                <a:spcPts val="0"/>
              </a:spcBef>
              <a:spcAft>
                <a:spcPts val="0"/>
              </a:spcAft>
              <a:buClr>
                <a:srgbClr val="E69138"/>
              </a:buClr>
              <a:buSzPts val="1500"/>
              <a:buFont typeface="Nunito"/>
              <a:buChar char="○"/>
            </a:pPr>
            <a:r>
              <a:rPr lang="en" sz="1500">
                <a:solidFill>
                  <a:srgbClr val="E69138"/>
                </a:solidFill>
              </a:rPr>
              <a:t>Horizontal FOV (4.1.1.1)</a:t>
            </a:r>
            <a:endParaRPr sz="1500">
              <a:solidFill>
                <a:srgbClr val="E69138"/>
              </a:solidFill>
            </a:endParaRPr>
          </a:p>
          <a:p>
            <a:pPr marL="457200" lvl="0" indent="-323850" algn="l" rtl="0">
              <a:spcBef>
                <a:spcPts val="0"/>
              </a:spcBef>
              <a:spcAft>
                <a:spcPts val="0"/>
              </a:spcAft>
              <a:buClr>
                <a:schemeClr val="dk1"/>
              </a:buClr>
              <a:buSzPts val="1500"/>
              <a:buFont typeface="Arial"/>
              <a:buChar char="●"/>
            </a:pPr>
            <a:r>
              <a:rPr lang="en" sz="1500" b="1">
                <a:solidFill>
                  <a:schemeClr val="dk1"/>
                </a:solidFill>
              </a:rPr>
              <a:t>Driving CPEs: </a:t>
            </a:r>
            <a:r>
              <a:rPr lang="en" sz="1500">
                <a:solidFill>
                  <a:schemeClr val="dk1"/>
                </a:solidFill>
              </a:rPr>
              <a:t>E1</a:t>
            </a:r>
            <a:endParaRPr sz="1500">
              <a:solidFill>
                <a:schemeClr val="dk1"/>
              </a:solidFill>
            </a:endParaRPr>
          </a:p>
          <a:p>
            <a:pPr marL="457200" lvl="0" indent="-323850" algn="l" rtl="0">
              <a:spcBef>
                <a:spcPts val="0"/>
              </a:spcBef>
              <a:spcAft>
                <a:spcPts val="0"/>
              </a:spcAft>
              <a:buClr>
                <a:schemeClr val="dk1"/>
              </a:buClr>
              <a:buSzPts val="1500"/>
              <a:buFont typeface="Nunito"/>
              <a:buChar char="●"/>
            </a:pPr>
            <a:r>
              <a:rPr lang="en" sz="1500" b="1">
                <a:solidFill>
                  <a:schemeClr val="dk1"/>
                </a:solidFill>
              </a:rPr>
              <a:t>Driving risks: </a:t>
            </a:r>
            <a:r>
              <a:rPr lang="en" sz="1500" b="1">
                <a:solidFill>
                  <a:srgbClr val="93C47D"/>
                </a:solidFill>
              </a:rPr>
              <a:t>MINOR</a:t>
            </a:r>
            <a:endParaRPr sz="1500" b="1">
              <a:solidFill>
                <a:srgbClr val="93C47D"/>
              </a:solidFill>
            </a:endParaRPr>
          </a:p>
          <a:p>
            <a:pPr marL="0" lvl="0" indent="0" algn="l" rtl="0">
              <a:spcBef>
                <a:spcPts val="0"/>
              </a:spcBef>
              <a:spcAft>
                <a:spcPts val="0"/>
              </a:spcAft>
              <a:buNone/>
            </a:pPr>
            <a:endParaRPr sz="1500" b="1">
              <a:solidFill>
                <a:schemeClr val="dk1"/>
              </a:solidFill>
            </a:endParaRPr>
          </a:p>
        </p:txBody>
      </p:sp>
      <p:sp>
        <p:nvSpPr>
          <p:cNvPr id="1467" name="Google Shape;1467;p1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77</a:t>
            </a:fld>
            <a:endParaRPr/>
          </a:p>
        </p:txBody>
      </p:sp>
      <p:sp>
        <p:nvSpPr>
          <p:cNvPr id="1468" name="Google Shape;1468;p118"/>
          <p:cNvSpPr txBox="1">
            <a:spLocks noGrp="1"/>
          </p:cNvSpPr>
          <p:nvPr>
            <p:ph type="body" idx="1"/>
          </p:nvPr>
        </p:nvSpPr>
        <p:spPr>
          <a:xfrm>
            <a:off x="4760850" y="1076275"/>
            <a:ext cx="4260300" cy="36471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chemeClr val="dk1"/>
              </a:buClr>
              <a:buSzPts val="1500"/>
              <a:buFont typeface="Arial"/>
              <a:buChar char="●"/>
            </a:pPr>
            <a:r>
              <a:rPr lang="en" sz="1500" b="1">
                <a:solidFill>
                  <a:schemeClr val="dk1"/>
                </a:solidFill>
              </a:rPr>
              <a:t>Prerequisites: </a:t>
            </a:r>
            <a:r>
              <a:rPr lang="en" sz="1500">
                <a:solidFill>
                  <a:schemeClr val="dk1"/>
                </a:solidFill>
              </a:rPr>
              <a:t>VR environment must be fully built and uploaded to Oculus.</a:t>
            </a:r>
            <a:endParaRPr sz="1500">
              <a:solidFill>
                <a:schemeClr val="dk1"/>
              </a:solidFill>
            </a:endParaRPr>
          </a:p>
          <a:p>
            <a:pPr marL="457200" lvl="0" indent="-323850" algn="l" rtl="0">
              <a:spcBef>
                <a:spcPts val="0"/>
              </a:spcBef>
              <a:spcAft>
                <a:spcPts val="0"/>
              </a:spcAft>
              <a:buClr>
                <a:schemeClr val="dk1"/>
              </a:buClr>
              <a:buSzPts val="1500"/>
              <a:buFont typeface="Arial"/>
              <a:buChar char="●"/>
            </a:pPr>
            <a:r>
              <a:rPr lang="en" sz="1500" b="1">
                <a:solidFill>
                  <a:schemeClr val="dk1"/>
                </a:solidFill>
              </a:rPr>
              <a:t>Test procedures: </a:t>
            </a:r>
            <a:r>
              <a:rPr lang="en" sz="1500">
                <a:solidFill>
                  <a:schemeClr val="dk1"/>
                </a:solidFill>
              </a:rPr>
              <a:t>Tests will be done through an analysis of the environment within the headset and VR PC view of the environment in Unity, using relative luminance and contrast ratio calculations, as well as verification using built-in Unity platform abilities and </a:t>
            </a:r>
            <a:r>
              <a:rPr lang="en" sz="1500" i="1">
                <a:solidFill>
                  <a:schemeClr val="dk1"/>
                </a:solidFill>
              </a:rPr>
              <a:t>objective </a:t>
            </a:r>
            <a:r>
              <a:rPr lang="en" sz="1500">
                <a:solidFill>
                  <a:schemeClr val="dk1"/>
                </a:solidFill>
              </a:rPr>
              <a:t>visual inspection while in the Oculus.</a:t>
            </a:r>
            <a:endParaRPr sz="1500">
              <a:solidFill>
                <a:schemeClr val="dk1"/>
              </a:solidFill>
            </a:endParaRPr>
          </a:p>
          <a:p>
            <a:pPr marL="0" lvl="0" indent="0" algn="l" rtl="0">
              <a:spcBef>
                <a:spcPts val="0"/>
              </a:spcBef>
              <a:spcAft>
                <a:spcPts val="0"/>
              </a:spcAft>
              <a:buNone/>
            </a:pPr>
            <a:endParaRPr sz="1500" b="1">
              <a:solidFill>
                <a:schemeClr val="dk1"/>
              </a:solidFill>
            </a:endParaRPr>
          </a:p>
        </p:txBody>
      </p:sp>
      <p:sp>
        <p:nvSpPr>
          <p:cNvPr id="1469" name="Google Shape;1469;p118">
            <a:hlinkClick r:id="rId3"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473"/>
        <p:cNvGrpSpPr/>
        <p:nvPr/>
      </p:nvGrpSpPr>
      <p:grpSpPr>
        <a:xfrm>
          <a:off x="0" y="0"/>
          <a:ext cx="0" cy="0"/>
          <a:chOff x="0" y="0"/>
          <a:chExt cx="0" cy="0"/>
        </a:xfrm>
      </p:grpSpPr>
      <p:sp>
        <p:nvSpPr>
          <p:cNvPr id="1474" name="Google Shape;1474;p1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Environmental Realism (ENV)</a:t>
            </a:r>
            <a:endParaRPr/>
          </a:p>
        </p:txBody>
      </p:sp>
      <p:sp>
        <p:nvSpPr>
          <p:cNvPr id="1475" name="Google Shape;1475;p119"/>
          <p:cNvSpPr txBox="1">
            <a:spLocks noGrp="1"/>
          </p:cNvSpPr>
          <p:nvPr>
            <p:ph type="body" idx="1"/>
          </p:nvPr>
        </p:nvSpPr>
        <p:spPr>
          <a:xfrm>
            <a:off x="311700" y="1076275"/>
            <a:ext cx="8160900" cy="3647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Clr>
                <a:schemeClr val="dk1"/>
              </a:buClr>
              <a:buSzPts val="1300"/>
              <a:buFont typeface="Arial"/>
              <a:buChar char="●"/>
            </a:pPr>
            <a:r>
              <a:rPr lang="en" sz="1300" b="1">
                <a:solidFill>
                  <a:schemeClr val="dk1"/>
                </a:solidFill>
              </a:rPr>
              <a:t>Pass Criteria:</a:t>
            </a:r>
            <a:r>
              <a:rPr lang="en" sz="1300">
                <a:solidFill>
                  <a:schemeClr val="dk1"/>
                </a:solidFill>
              </a:rPr>
              <a:t> </a:t>
            </a:r>
            <a:r>
              <a:rPr lang="en" sz="1300" b="1" i="1">
                <a:solidFill>
                  <a:schemeClr val="dk1"/>
                </a:solidFill>
              </a:rPr>
              <a:t>(bottom-up pass for higher-level requirements)</a:t>
            </a:r>
            <a:endParaRPr sz="1300" b="1" i="1">
              <a:solidFill>
                <a:schemeClr val="dk1"/>
              </a:solidFill>
            </a:endParaRPr>
          </a:p>
          <a:p>
            <a:pPr marL="914400" lvl="0" indent="-311150" algn="l" rtl="0">
              <a:spcBef>
                <a:spcPts val="0"/>
              </a:spcBef>
              <a:spcAft>
                <a:spcPts val="0"/>
              </a:spcAft>
              <a:buClr>
                <a:schemeClr val="dk1"/>
              </a:buClr>
              <a:buSzPts val="1300"/>
              <a:buFont typeface="Nunito"/>
              <a:buChar char="●"/>
            </a:pPr>
            <a:r>
              <a:rPr lang="en" sz="1300">
                <a:solidFill>
                  <a:schemeClr val="dk1"/>
                </a:solidFill>
              </a:rPr>
              <a:t>1.1.1.1: user-mounted light intensity must be verified by inspection in Unity editor to be 108+/-10 Lux</a:t>
            </a:r>
            <a:endParaRPr sz="1300">
              <a:solidFill>
                <a:schemeClr val="dk1"/>
              </a:solidFill>
            </a:endParaRPr>
          </a:p>
          <a:p>
            <a:pPr marL="914400" lvl="0" indent="-311150" algn="l" rtl="0">
              <a:spcBef>
                <a:spcPts val="0"/>
              </a:spcBef>
              <a:spcAft>
                <a:spcPts val="0"/>
              </a:spcAft>
              <a:buClr>
                <a:schemeClr val="dk1"/>
              </a:buClr>
              <a:buSzPts val="1300"/>
              <a:buFont typeface="Nunito"/>
              <a:buChar char="●"/>
            </a:pPr>
            <a:r>
              <a:rPr lang="en" sz="1300">
                <a:solidFill>
                  <a:schemeClr val="dk1"/>
                </a:solidFill>
              </a:rPr>
              <a:t>1.1.1.2: lit/shadowed region contrast ratio must be calculated to 16.0+/-2</a:t>
            </a:r>
            <a:endParaRPr sz="1300">
              <a:solidFill>
                <a:schemeClr val="dk1"/>
              </a:solidFill>
            </a:endParaRPr>
          </a:p>
          <a:p>
            <a:pPr marL="914400" lvl="0" indent="-311150" algn="l" rtl="0">
              <a:spcBef>
                <a:spcPts val="0"/>
              </a:spcBef>
              <a:spcAft>
                <a:spcPts val="0"/>
              </a:spcAft>
              <a:buClr>
                <a:schemeClr val="dk1"/>
              </a:buClr>
              <a:buSzPts val="1300"/>
              <a:buFont typeface="Nunito"/>
              <a:buChar char="●"/>
            </a:pPr>
            <a:r>
              <a:rPr lang="en" sz="1300">
                <a:solidFill>
                  <a:schemeClr val="dk1"/>
                </a:solidFill>
              </a:rPr>
              <a:t>1.1.1.3: elevation angle must be verified by inspection in Unity</a:t>
            </a:r>
            <a:endParaRPr sz="1300">
              <a:solidFill>
                <a:schemeClr val="dk1"/>
              </a:solidFill>
            </a:endParaRPr>
          </a:p>
          <a:p>
            <a:pPr marL="914400" lvl="0" indent="-311150" algn="l" rtl="0">
              <a:spcBef>
                <a:spcPts val="0"/>
              </a:spcBef>
              <a:spcAft>
                <a:spcPts val="0"/>
              </a:spcAft>
              <a:buClr>
                <a:schemeClr val="dk1"/>
              </a:buClr>
              <a:buSzPts val="1300"/>
              <a:buFont typeface="Nunito"/>
              <a:buChar char="●"/>
            </a:pPr>
            <a:r>
              <a:rPr lang="en" sz="1300">
                <a:solidFill>
                  <a:schemeClr val="dk1"/>
                </a:solidFill>
              </a:rPr>
              <a:t>1.1.2.1: environmental surface seen within the headset must not have any glitches, sudden and/or visible drop-offs, or hard shadows indicative of a rendering error. Because we don’t have any images to compare to of the actual LSP, this requirement must be verified by process of elimination.</a:t>
            </a:r>
            <a:endParaRPr sz="1300">
              <a:solidFill>
                <a:schemeClr val="dk1"/>
              </a:solidFill>
            </a:endParaRPr>
          </a:p>
          <a:p>
            <a:pPr marL="914400" lvl="0" indent="-311150" algn="l" rtl="0">
              <a:spcBef>
                <a:spcPts val="0"/>
              </a:spcBef>
              <a:spcAft>
                <a:spcPts val="0"/>
              </a:spcAft>
              <a:buClr>
                <a:schemeClr val="dk1"/>
              </a:buClr>
              <a:buSzPts val="1300"/>
              <a:buFont typeface="Nunito"/>
              <a:buChar char="●"/>
            </a:pPr>
            <a:r>
              <a:rPr lang="en" sz="1300">
                <a:solidFill>
                  <a:schemeClr val="dk1"/>
                </a:solidFill>
              </a:rPr>
              <a:t>1.1.2.2: the environmental surface seen within the headset is textured </a:t>
            </a:r>
            <a:endParaRPr sz="1300">
              <a:solidFill>
                <a:schemeClr val="dk1"/>
              </a:solidFill>
            </a:endParaRPr>
          </a:p>
          <a:p>
            <a:pPr marL="914400" lvl="0" indent="-311150" algn="l" rtl="0">
              <a:spcBef>
                <a:spcPts val="0"/>
              </a:spcBef>
              <a:spcAft>
                <a:spcPts val="0"/>
              </a:spcAft>
              <a:buClr>
                <a:schemeClr val="dk1"/>
              </a:buClr>
              <a:buSzPts val="1300"/>
              <a:buFont typeface="Nunito"/>
              <a:buChar char="●"/>
            </a:pPr>
            <a:r>
              <a:rPr lang="en" sz="1300">
                <a:solidFill>
                  <a:schemeClr val="dk1"/>
                </a:solidFill>
              </a:rPr>
              <a:t>3.3.1: virtual representations of rocks appear within the simulation</a:t>
            </a:r>
            <a:endParaRPr sz="1300">
              <a:solidFill>
                <a:schemeClr val="dk1"/>
              </a:solidFill>
            </a:endParaRPr>
          </a:p>
          <a:p>
            <a:pPr marL="914400" lvl="0" indent="-311150" algn="l" rtl="0">
              <a:spcBef>
                <a:spcPts val="0"/>
              </a:spcBef>
              <a:spcAft>
                <a:spcPts val="0"/>
              </a:spcAft>
              <a:buClr>
                <a:schemeClr val="dk1"/>
              </a:buClr>
              <a:buSzPts val="1300"/>
              <a:buFont typeface="Nunito"/>
              <a:buChar char="●"/>
            </a:pPr>
            <a:r>
              <a:rPr lang="en" sz="1300">
                <a:solidFill>
                  <a:schemeClr val="dk1"/>
                </a:solidFill>
              </a:rPr>
              <a:t>3.3.2: virtual representations of tools &amp; equipment appear within the simulation</a:t>
            </a:r>
            <a:endParaRPr sz="1300">
              <a:solidFill>
                <a:schemeClr val="dk1"/>
              </a:solidFill>
            </a:endParaRPr>
          </a:p>
          <a:p>
            <a:pPr marL="914400" lvl="0" indent="-311150" algn="l" rtl="0">
              <a:spcBef>
                <a:spcPts val="0"/>
              </a:spcBef>
              <a:spcAft>
                <a:spcPts val="0"/>
              </a:spcAft>
              <a:buClr>
                <a:schemeClr val="dk1"/>
              </a:buClr>
              <a:buSzPts val="1300"/>
              <a:buFont typeface="Nunito"/>
              <a:buChar char="●"/>
            </a:pPr>
            <a:r>
              <a:rPr lang="en" sz="1300">
                <a:solidFill>
                  <a:schemeClr val="dk1"/>
                </a:solidFill>
              </a:rPr>
              <a:t>4.1: user hands must appear within the simulation</a:t>
            </a:r>
            <a:endParaRPr sz="1300">
              <a:solidFill>
                <a:schemeClr val="dk1"/>
              </a:solidFill>
            </a:endParaRPr>
          </a:p>
          <a:p>
            <a:pPr marL="914400" lvl="0" indent="-311150" algn="l" rtl="0">
              <a:spcBef>
                <a:spcPts val="0"/>
              </a:spcBef>
              <a:spcAft>
                <a:spcPts val="0"/>
              </a:spcAft>
              <a:buClr>
                <a:schemeClr val="dk1"/>
              </a:buClr>
              <a:buSzPts val="1300"/>
              <a:buFont typeface="Nunito"/>
              <a:buChar char="●"/>
            </a:pPr>
            <a:r>
              <a:rPr lang="en" sz="1300">
                <a:solidFill>
                  <a:schemeClr val="dk1"/>
                </a:solidFill>
              </a:rPr>
              <a:t>4.1.1: user hands must appear with rendered astronaut gloves on</a:t>
            </a:r>
            <a:endParaRPr sz="1300">
              <a:solidFill>
                <a:schemeClr val="dk1"/>
              </a:solidFill>
            </a:endParaRPr>
          </a:p>
          <a:p>
            <a:pPr marL="914400" lvl="0" indent="-311150" algn="l" rtl="0">
              <a:spcBef>
                <a:spcPts val="0"/>
              </a:spcBef>
              <a:spcAft>
                <a:spcPts val="0"/>
              </a:spcAft>
              <a:buClr>
                <a:schemeClr val="dk1"/>
              </a:buClr>
              <a:buSzPts val="1300"/>
              <a:buFont typeface="Nunito"/>
              <a:buChar char="●"/>
            </a:pPr>
            <a:r>
              <a:rPr lang="en" sz="1300">
                <a:solidFill>
                  <a:schemeClr val="dk1"/>
                </a:solidFill>
              </a:rPr>
              <a:t>4.1.1.1: verified by VR headset specs</a:t>
            </a:r>
            <a:endParaRPr sz="1300">
              <a:solidFill>
                <a:schemeClr val="dk1"/>
              </a:solidFill>
            </a:endParaRPr>
          </a:p>
          <a:p>
            <a:pPr marL="914400" lvl="0" indent="-311150" algn="l" rtl="0">
              <a:spcBef>
                <a:spcPts val="0"/>
              </a:spcBef>
              <a:spcAft>
                <a:spcPts val="0"/>
              </a:spcAft>
              <a:buClr>
                <a:schemeClr val="dk1"/>
              </a:buClr>
              <a:buSzPts val="1300"/>
              <a:buFont typeface="Nunito"/>
              <a:buChar char="●"/>
            </a:pPr>
            <a:r>
              <a:rPr lang="en" sz="1300">
                <a:solidFill>
                  <a:schemeClr val="dk1"/>
                </a:solidFill>
              </a:rPr>
              <a:t>4.1.2: user shadows must appear within simulation and must not have jagged edges</a:t>
            </a:r>
            <a:endParaRPr sz="1300">
              <a:solidFill>
                <a:schemeClr val="dk1"/>
              </a:solidFill>
            </a:endParaRPr>
          </a:p>
          <a:p>
            <a:pPr marL="0" lvl="0" indent="0" algn="l" rtl="0">
              <a:spcBef>
                <a:spcPts val="0"/>
              </a:spcBef>
              <a:spcAft>
                <a:spcPts val="0"/>
              </a:spcAft>
              <a:buNone/>
            </a:pPr>
            <a:endParaRPr sz="1300" b="1">
              <a:solidFill>
                <a:schemeClr val="dk1"/>
              </a:solidFill>
            </a:endParaRPr>
          </a:p>
        </p:txBody>
      </p:sp>
      <p:sp>
        <p:nvSpPr>
          <p:cNvPr id="1476" name="Google Shape;1476;p1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78</a:t>
            </a:fld>
            <a:endParaRPr/>
          </a:p>
        </p:txBody>
      </p:sp>
      <p:sp>
        <p:nvSpPr>
          <p:cNvPr id="1477" name="Google Shape;1477;p119">
            <a:hlinkClick r:id="rId3"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481"/>
        <p:cNvGrpSpPr/>
        <p:nvPr/>
      </p:nvGrpSpPr>
      <p:grpSpPr>
        <a:xfrm>
          <a:off x="0" y="0"/>
          <a:ext cx="0" cy="0"/>
          <a:chOff x="0" y="0"/>
          <a:chExt cx="0" cy="0"/>
        </a:xfrm>
      </p:grpSpPr>
      <p:sp>
        <p:nvSpPr>
          <p:cNvPr id="1482" name="Google Shape;1482;p1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Heads-Up Display (HUD)</a:t>
            </a:r>
            <a:endParaRPr/>
          </a:p>
        </p:txBody>
      </p:sp>
      <p:sp>
        <p:nvSpPr>
          <p:cNvPr id="1483" name="Google Shape;1483;p120"/>
          <p:cNvSpPr txBox="1">
            <a:spLocks noGrp="1"/>
          </p:cNvSpPr>
          <p:nvPr>
            <p:ph type="body" idx="1"/>
          </p:nvPr>
        </p:nvSpPr>
        <p:spPr>
          <a:xfrm>
            <a:off x="311700" y="1076275"/>
            <a:ext cx="4260300" cy="36471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Clr>
                <a:schemeClr val="dk1"/>
              </a:buClr>
              <a:buSzPts val="1500"/>
              <a:buFont typeface="Nunito"/>
              <a:buChar char="●"/>
            </a:pPr>
            <a:r>
              <a:rPr lang="en" sz="1500" b="1">
                <a:solidFill>
                  <a:schemeClr val="dk1"/>
                </a:solidFill>
              </a:rPr>
              <a:t>Verifying/Validating:</a:t>
            </a:r>
            <a:endParaRPr sz="1500" b="1">
              <a:solidFill>
                <a:schemeClr val="dk1"/>
              </a:solidFill>
            </a:endParaRPr>
          </a:p>
          <a:p>
            <a:pPr marL="914400" lvl="1" indent="-323850" algn="l" rtl="0">
              <a:spcBef>
                <a:spcPts val="0"/>
              </a:spcBef>
              <a:spcAft>
                <a:spcPts val="0"/>
              </a:spcAft>
              <a:buClr>
                <a:schemeClr val="dk1"/>
              </a:buClr>
              <a:buSzPts val="1500"/>
              <a:buFont typeface="Nunito"/>
              <a:buChar char="○"/>
            </a:pPr>
            <a:r>
              <a:rPr lang="en" sz="1500">
                <a:solidFill>
                  <a:schemeClr val="dk1"/>
                </a:solidFill>
              </a:rPr>
              <a:t>HUD capabilities (4.2 and sub-requirements)</a:t>
            </a:r>
            <a:endParaRPr sz="1500">
              <a:solidFill>
                <a:schemeClr val="dk1"/>
              </a:solidFill>
            </a:endParaRPr>
          </a:p>
          <a:p>
            <a:pPr marL="457200" lvl="0" indent="-323850" algn="l" rtl="0">
              <a:spcBef>
                <a:spcPts val="0"/>
              </a:spcBef>
              <a:spcAft>
                <a:spcPts val="0"/>
              </a:spcAft>
              <a:buClr>
                <a:schemeClr val="dk1"/>
              </a:buClr>
              <a:buSzPts val="1500"/>
              <a:buFont typeface="Arial"/>
              <a:buChar char="●"/>
            </a:pPr>
            <a:r>
              <a:rPr lang="en" sz="1500" b="1">
                <a:solidFill>
                  <a:schemeClr val="dk1"/>
                </a:solidFill>
              </a:rPr>
              <a:t>Driving CPEs: </a:t>
            </a:r>
            <a:r>
              <a:rPr lang="en" sz="1500">
                <a:solidFill>
                  <a:schemeClr val="dk1"/>
                </a:solidFill>
              </a:rPr>
              <a:t>E1</a:t>
            </a:r>
            <a:endParaRPr sz="1500">
              <a:solidFill>
                <a:schemeClr val="dk1"/>
              </a:solidFill>
            </a:endParaRPr>
          </a:p>
          <a:p>
            <a:pPr marL="457200" lvl="0" indent="-323850" algn="l" rtl="0">
              <a:spcBef>
                <a:spcPts val="0"/>
              </a:spcBef>
              <a:spcAft>
                <a:spcPts val="0"/>
              </a:spcAft>
              <a:buClr>
                <a:schemeClr val="dk1"/>
              </a:buClr>
              <a:buSzPts val="1500"/>
              <a:buFont typeface="Nunito"/>
              <a:buChar char="●"/>
            </a:pPr>
            <a:r>
              <a:rPr lang="en" sz="1500" b="1">
                <a:solidFill>
                  <a:schemeClr val="dk1"/>
                </a:solidFill>
              </a:rPr>
              <a:t>Driving risks: </a:t>
            </a:r>
            <a:r>
              <a:rPr lang="en" sz="1500" b="1">
                <a:solidFill>
                  <a:srgbClr val="93C47D"/>
                </a:solidFill>
              </a:rPr>
              <a:t>MINOR</a:t>
            </a:r>
            <a:endParaRPr sz="1500" b="1">
              <a:solidFill>
                <a:srgbClr val="93C47D"/>
              </a:solidFill>
            </a:endParaRPr>
          </a:p>
          <a:p>
            <a:pPr marL="0" lvl="0" indent="0" algn="l" rtl="0">
              <a:spcBef>
                <a:spcPts val="0"/>
              </a:spcBef>
              <a:spcAft>
                <a:spcPts val="1200"/>
              </a:spcAft>
              <a:buNone/>
            </a:pPr>
            <a:endParaRPr sz="1500"/>
          </a:p>
        </p:txBody>
      </p:sp>
      <p:sp>
        <p:nvSpPr>
          <p:cNvPr id="1484" name="Google Shape;1484;p1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79</a:t>
            </a:fld>
            <a:endParaRPr/>
          </a:p>
        </p:txBody>
      </p:sp>
      <p:sp>
        <p:nvSpPr>
          <p:cNvPr id="1485" name="Google Shape;1485;p120"/>
          <p:cNvSpPr txBox="1">
            <a:spLocks noGrp="1"/>
          </p:cNvSpPr>
          <p:nvPr>
            <p:ph type="body" idx="1"/>
          </p:nvPr>
        </p:nvSpPr>
        <p:spPr>
          <a:xfrm>
            <a:off x="4227450" y="1000075"/>
            <a:ext cx="4605000" cy="36471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chemeClr val="dk1"/>
              </a:buClr>
              <a:buSzPts val="1500"/>
              <a:buFont typeface="Arial"/>
              <a:buChar char="●"/>
            </a:pPr>
            <a:r>
              <a:rPr lang="en" sz="1500" b="1">
                <a:solidFill>
                  <a:schemeClr val="dk1"/>
                </a:solidFill>
              </a:rPr>
              <a:t>Prerequisites: </a:t>
            </a:r>
            <a:r>
              <a:rPr lang="en" sz="1500">
                <a:solidFill>
                  <a:schemeClr val="dk1"/>
                </a:solidFill>
              </a:rPr>
              <a:t>ER, HUD must be fully built with all C# scripts integrated. Arduino must also be integrated.</a:t>
            </a:r>
            <a:endParaRPr sz="1500">
              <a:solidFill>
                <a:schemeClr val="dk1"/>
              </a:solidFill>
            </a:endParaRPr>
          </a:p>
          <a:p>
            <a:pPr marL="457200" lvl="0" indent="-323850" algn="l" rtl="0">
              <a:spcBef>
                <a:spcPts val="0"/>
              </a:spcBef>
              <a:spcAft>
                <a:spcPts val="0"/>
              </a:spcAft>
              <a:buClr>
                <a:schemeClr val="dk1"/>
              </a:buClr>
              <a:buSzPts val="1500"/>
              <a:buFont typeface="Arial"/>
              <a:buChar char="●"/>
            </a:pPr>
            <a:r>
              <a:rPr lang="en" sz="1500" b="1">
                <a:solidFill>
                  <a:schemeClr val="dk1"/>
                </a:solidFill>
              </a:rPr>
              <a:t>Test procedures: </a:t>
            </a:r>
            <a:r>
              <a:rPr lang="en" sz="1500">
                <a:solidFill>
                  <a:schemeClr val="dk1"/>
                </a:solidFill>
              </a:rPr>
              <a:t>Tests will be run with an operator wearing the Oculus and with the simulation running for 20 minutes. Verification that code runs correctly will be done by objective inspection with binary (yes-or-no) criteria. For battery/power: must test turning on/off VR flashlight.</a:t>
            </a:r>
            <a:endParaRPr sz="1500">
              <a:solidFill>
                <a:schemeClr val="dk1"/>
              </a:solidFill>
            </a:endParaRPr>
          </a:p>
          <a:p>
            <a:pPr marL="914400" lvl="1" indent="-323850" algn="l" rtl="0">
              <a:spcBef>
                <a:spcPts val="0"/>
              </a:spcBef>
              <a:spcAft>
                <a:spcPts val="0"/>
              </a:spcAft>
              <a:buClr>
                <a:schemeClr val="dk1"/>
              </a:buClr>
              <a:buSzPts val="1500"/>
              <a:buFont typeface="Nunito"/>
              <a:buChar char="○"/>
            </a:pPr>
            <a:r>
              <a:rPr lang="en" sz="1500">
                <a:solidFill>
                  <a:schemeClr val="dk1"/>
                </a:solidFill>
              </a:rPr>
              <a:t>Extra testing includes changing variables of the HUD and rerunning the simulation to ensure that the changing of variables will change the biometrics (e.g, to simulate an O</a:t>
            </a:r>
            <a:r>
              <a:rPr lang="en" sz="1500" baseline="-25000">
                <a:solidFill>
                  <a:schemeClr val="dk1"/>
                </a:solidFill>
              </a:rPr>
              <a:t>2</a:t>
            </a:r>
            <a:r>
              <a:rPr lang="en" sz="1500">
                <a:solidFill>
                  <a:schemeClr val="dk1"/>
                </a:solidFill>
              </a:rPr>
              <a:t> depletion emergency).</a:t>
            </a:r>
            <a:endParaRPr sz="1500">
              <a:solidFill>
                <a:schemeClr val="dk1"/>
              </a:solidFill>
            </a:endParaRPr>
          </a:p>
          <a:p>
            <a:pPr marL="0" lvl="0" indent="0" algn="l" rtl="0">
              <a:spcBef>
                <a:spcPts val="0"/>
              </a:spcBef>
              <a:spcAft>
                <a:spcPts val="0"/>
              </a:spcAft>
              <a:buNone/>
            </a:pPr>
            <a:endParaRPr sz="1500" b="1">
              <a:solidFill>
                <a:schemeClr val="dk1"/>
              </a:solidFill>
            </a:endParaRPr>
          </a:p>
        </p:txBody>
      </p:sp>
      <p:sp>
        <p:nvSpPr>
          <p:cNvPr id="1486" name="Google Shape;1486;p120">
            <a:hlinkClick r:id="rId3"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High Level Functional Requirements</a:t>
            </a:r>
            <a:endParaRPr/>
          </a:p>
        </p:txBody>
      </p:sp>
      <p:sp>
        <p:nvSpPr>
          <p:cNvPr id="278" name="Google Shape;278;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graphicFrame>
        <p:nvGraphicFramePr>
          <p:cNvPr id="279" name="Google Shape;279;p49"/>
          <p:cNvGraphicFramePr/>
          <p:nvPr>
            <p:extLst>
              <p:ext uri="{D42A27DB-BD31-4B8C-83A1-F6EECF244321}">
                <p14:modId xmlns:p14="http://schemas.microsoft.com/office/powerpoint/2010/main" val="685119593"/>
              </p:ext>
            </p:extLst>
          </p:nvPr>
        </p:nvGraphicFramePr>
        <p:xfrm>
          <a:off x="521900" y="1126000"/>
          <a:ext cx="8100200" cy="3215958"/>
        </p:xfrm>
        <a:graphic>
          <a:graphicData uri="http://schemas.openxmlformats.org/drawingml/2006/table">
            <a:tbl>
              <a:tblPr>
                <a:noFill/>
                <a:tableStyleId>{DD717A1E-39BB-40E6-9C75-E0D342A8FE14}</a:tableStyleId>
              </a:tblPr>
              <a:tblGrid>
                <a:gridCol w="821450">
                  <a:extLst>
                    <a:ext uri="{9D8B030D-6E8A-4147-A177-3AD203B41FA5}">
                      <a16:colId xmlns:a16="http://schemas.microsoft.com/office/drawing/2014/main" val="20000"/>
                    </a:ext>
                  </a:extLst>
                </a:gridCol>
                <a:gridCol w="7278750">
                  <a:extLst>
                    <a:ext uri="{9D8B030D-6E8A-4147-A177-3AD203B41FA5}">
                      <a16:colId xmlns:a16="http://schemas.microsoft.com/office/drawing/2014/main" val="20001"/>
                    </a:ext>
                  </a:extLst>
                </a:gridCol>
              </a:tblGrid>
              <a:tr h="0">
                <a:tc>
                  <a:txBody>
                    <a:bodyPr/>
                    <a:lstStyle/>
                    <a:p>
                      <a:pPr marL="0" lvl="0" indent="0" algn="ctr" rtl="0">
                        <a:spcBef>
                          <a:spcPts val="0"/>
                        </a:spcBef>
                        <a:spcAft>
                          <a:spcPts val="0"/>
                        </a:spcAft>
                        <a:buNone/>
                      </a:pPr>
                      <a:endParaRPr sz="1600" b="1">
                        <a:solidFill>
                          <a:srgbClr val="0077BB"/>
                        </a:solidFill>
                        <a:latin typeface="Nunito"/>
                        <a:ea typeface="Nunito"/>
                        <a:cs typeface="Nunito"/>
                        <a:sym typeface="Nunito"/>
                      </a:endParaRPr>
                    </a:p>
                  </a:txBody>
                  <a:tcPr marL="63500" marR="63500" marT="63500" marB="63500">
                    <a:lnL w="12700"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12700" cap="flat" cmpd="sng">
                      <a:solidFill>
                        <a:srgbClr val="302926"/>
                      </a:solidFill>
                      <a:prstDash val="solid"/>
                      <a:round/>
                      <a:headEnd type="none" w="sm" len="sm"/>
                      <a:tailEnd type="none" w="sm" len="sm"/>
                    </a:lnB>
                  </a:tcPr>
                </a:tc>
                <a:tc>
                  <a:txBody>
                    <a:bodyPr/>
                    <a:lstStyle/>
                    <a:p>
                      <a:pPr marL="0" lvl="0" indent="0" algn="ctr" rtl="0">
                        <a:spcBef>
                          <a:spcPts val="0"/>
                        </a:spcBef>
                        <a:spcAft>
                          <a:spcPts val="0"/>
                        </a:spcAft>
                        <a:buNone/>
                      </a:pPr>
                      <a:r>
                        <a:rPr lang="en" sz="1600" b="1" dirty="0">
                          <a:solidFill>
                            <a:schemeClr val="tx1"/>
                          </a:solidFill>
                          <a:latin typeface="Nunito"/>
                          <a:ea typeface="Nunito"/>
                          <a:cs typeface="Nunito"/>
                          <a:sym typeface="Nunito"/>
                        </a:rPr>
                        <a:t>Functional Requirement</a:t>
                      </a:r>
                      <a:endParaRPr sz="1600" b="1" dirty="0">
                        <a:solidFill>
                          <a:schemeClr val="tx1"/>
                        </a:solidFill>
                        <a:latin typeface="Nunito"/>
                        <a:ea typeface="Nunito"/>
                        <a:cs typeface="Nunito"/>
                        <a:sym typeface="Nuni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0">
                <a:tc>
                  <a:txBody>
                    <a:bodyPr/>
                    <a:lstStyle/>
                    <a:p>
                      <a:pPr marL="0" lvl="0" indent="0" algn="ctr" rtl="0">
                        <a:spcBef>
                          <a:spcPts val="0"/>
                        </a:spcBef>
                        <a:spcAft>
                          <a:spcPts val="0"/>
                        </a:spcAft>
                        <a:buNone/>
                      </a:pPr>
                      <a:r>
                        <a:rPr lang="en" sz="1500" b="1">
                          <a:solidFill>
                            <a:srgbClr val="0077BB"/>
                          </a:solidFill>
                          <a:latin typeface="Nunito"/>
                          <a:ea typeface="Nunito"/>
                          <a:cs typeface="Nunito"/>
                          <a:sym typeface="Nunito"/>
                        </a:rPr>
                        <a:t>F1</a:t>
                      </a:r>
                      <a:endParaRPr sz="1500" b="1">
                        <a:solidFill>
                          <a:srgbClr val="0077BB"/>
                        </a:solidFill>
                        <a:latin typeface="Nunito"/>
                        <a:ea typeface="Nunito"/>
                        <a:cs typeface="Nunito"/>
                        <a:sym typeface="Nunito"/>
                      </a:endParaRPr>
                    </a:p>
                  </a:txBody>
                  <a:tcPr marL="63500" marR="63500" marT="63500" marB="63500">
                    <a:lnL w="12700" cap="flat" cmpd="sng">
                      <a:solidFill>
                        <a:srgbClr val="302926"/>
                      </a:solidFill>
                      <a:prstDash val="solid"/>
                      <a:round/>
                      <a:headEnd type="none" w="sm" len="sm"/>
                      <a:tailEnd type="none" w="sm" len="sm"/>
                    </a:lnL>
                    <a:lnR w="12700" cap="flat" cmpd="sng">
                      <a:solidFill>
                        <a:srgbClr val="302926"/>
                      </a:solidFill>
                      <a:prstDash val="solid"/>
                      <a:round/>
                      <a:headEnd type="none" w="sm" len="sm"/>
                      <a:tailEnd type="none" w="sm" len="sm"/>
                    </a:lnR>
                    <a:lnT w="12700" cap="flat" cmpd="sng">
                      <a:solidFill>
                        <a:srgbClr val="302926"/>
                      </a:solidFill>
                      <a:prstDash val="solid"/>
                      <a:round/>
                      <a:headEnd type="none" w="sm" len="sm"/>
                      <a:tailEnd type="none" w="sm" len="sm"/>
                    </a:lnT>
                    <a:lnB w="12700" cap="flat" cmpd="sng">
                      <a:solidFill>
                        <a:srgbClr val="302926"/>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 sz="1500" dirty="0">
                          <a:solidFill>
                            <a:schemeClr val="tx1"/>
                          </a:solidFill>
                          <a:latin typeface="Nunito"/>
                          <a:ea typeface="Nunito"/>
                          <a:cs typeface="Nunito"/>
                          <a:sym typeface="Nunito"/>
                        </a:rPr>
                        <a:t>The VR environment shall simulate the </a:t>
                      </a:r>
                      <a:r>
                        <a:rPr lang="en" sz="1500" b="1" dirty="0">
                          <a:solidFill>
                            <a:srgbClr val="0077BB"/>
                          </a:solidFill>
                          <a:latin typeface="Nunito"/>
                          <a:ea typeface="Nunito"/>
                          <a:cs typeface="Nunito"/>
                          <a:sym typeface="Nunito"/>
                        </a:rPr>
                        <a:t>south polar region</a:t>
                      </a:r>
                      <a:r>
                        <a:rPr lang="en" sz="1500" dirty="0">
                          <a:solidFill>
                            <a:schemeClr val="dk2"/>
                          </a:solidFill>
                          <a:latin typeface="Nunito"/>
                          <a:ea typeface="Nunito"/>
                          <a:cs typeface="Nunito"/>
                          <a:sym typeface="Nunito"/>
                        </a:rPr>
                        <a:t> </a:t>
                      </a:r>
                      <a:r>
                        <a:rPr lang="en" sz="1500" dirty="0">
                          <a:solidFill>
                            <a:schemeClr val="tx1"/>
                          </a:solidFill>
                          <a:latin typeface="Nunito"/>
                          <a:ea typeface="Nunito"/>
                          <a:cs typeface="Nunito"/>
                          <a:sym typeface="Nunito"/>
                        </a:rPr>
                        <a:t>of the lunar surface. </a:t>
                      </a:r>
                      <a:endParaRPr sz="1500" dirty="0">
                        <a:solidFill>
                          <a:schemeClr val="tx1"/>
                        </a:solidFill>
                        <a:latin typeface="Nunito"/>
                        <a:ea typeface="Nunito"/>
                        <a:cs typeface="Nunito"/>
                        <a:sym typeface="Nunito"/>
                      </a:endParaRPr>
                    </a:p>
                  </a:txBody>
                  <a:tcPr marL="63500" marR="63500" marT="63500" marB="63500">
                    <a:lnL w="12700" cap="flat" cmpd="sng">
                      <a:solidFill>
                        <a:srgbClr val="302926"/>
                      </a:solidFill>
                      <a:prstDash val="solid"/>
                      <a:round/>
                      <a:headEnd type="none" w="sm" len="sm"/>
                      <a:tailEnd type="none" w="sm" len="sm"/>
                    </a:lnL>
                    <a:lnT w="12700" cap="flat" cmpd="sng">
                      <a:solidFill>
                        <a:srgbClr val="000000"/>
                      </a:solidFill>
                      <a:prstDash val="solid"/>
                      <a:round/>
                      <a:headEnd type="none" w="sm" len="sm"/>
                      <a:tailEnd type="none" w="sm" len="sm"/>
                    </a:lnT>
                    <a:solidFill>
                      <a:schemeClr val="lt1"/>
                    </a:solidFill>
                  </a:tcPr>
                </a:tc>
                <a:extLst>
                  <a:ext uri="{0D108BD9-81ED-4DB2-BD59-A6C34878D82A}">
                    <a16:rowId xmlns:a16="http://schemas.microsoft.com/office/drawing/2014/main" val="10001"/>
                  </a:ext>
                </a:extLst>
              </a:tr>
              <a:tr h="0">
                <a:tc>
                  <a:txBody>
                    <a:bodyPr/>
                    <a:lstStyle/>
                    <a:p>
                      <a:pPr marL="0" lvl="0" indent="0" algn="ctr" rtl="0">
                        <a:spcBef>
                          <a:spcPts val="0"/>
                        </a:spcBef>
                        <a:spcAft>
                          <a:spcPts val="0"/>
                        </a:spcAft>
                        <a:buNone/>
                      </a:pPr>
                      <a:r>
                        <a:rPr lang="en" sz="1500" b="1">
                          <a:solidFill>
                            <a:srgbClr val="0077BB"/>
                          </a:solidFill>
                          <a:latin typeface="Nunito"/>
                          <a:ea typeface="Nunito"/>
                          <a:cs typeface="Nunito"/>
                          <a:sym typeface="Nunito"/>
                        </a:rPr>
                        <a:t>F2</a:t>
                      </a:r>
                      <a:endParaRPr sz="1500" b="1">
                        <a:solidFill>
                          <a:srgbClr val="0077BB"/>
                        </a:solidFill>
                        <a:latin typeface="Nunito"/>
                        <a:ea typeface="Nunito"/>
                        <a:cs typeface="Nunito"/>
                        <a:sym typeface="Nunito"/>
                      </a:endParaRPr>
                    </a:p>
                  </a:txBody>
                  <a:tcPr marL="63500" marR="63500" marT="63500" marB="63500">
                    <a:lnT w="12700" cap="flat" cmpd="sng">
                      <a:solidFill>
                        <a:srgbClr val="302926"/>
                      </a:solidFill>
                      <a:prstDash val="solid"/>
                      <a:round/>
                      <a:headEnd type="none" w="sm" len="sm"/>
                      <a:tailEnd type="none" w="sm" len="sm"/>
                    </a:lnT>
                    <a:solidFill>
                      <a:srgbClr val="D9D9D9"/>
                    </a:solidFill>
                  </a:tcPr>
                </a:tc>
                <a:tc>
                  <a:txBody>
                    <a:bodyPr/>
                    <a:lstStyle/>
                    <a:p>
                      <a:pPr marL="0" lvl="0" indent="0" algn="l" rtl="0">
                        <a:spcBef>
                          <a:spcPts val="0"/>
                        </a:spcBef>
                        <a:spcAft>
                          <a:spcPts val="0"/>
                        </a:spcAft>
                        <a:buNone/>
                      </a:pPr>
                      <a:r>
                        <a:rPr lang="en" sz="1500" dirty="0">
                          <a:solidFill>
                            <a:schemeClr val="tx1"/>
                          </a:solidFill>
                          <a:latin typeface="Nunito"/>
                          <a:ea typeface="Nunito"/>
                          <a:cs typeface="Nunito"/>
                          <a:sym typeface="Nunito"/>
                        </a:rPr>
                        <a:t>The training simulation shall include</a:t>
                      </a:r>
                      <a:r>
                        <a:rPr lang="en" sz="1500" dirty="0">
                          <a:solidFill>
                            <a:schemeClr val="dk2"/>
                          </a:solidFill>
                          <a:latin typeface="Nunito"/>
                          <a:ea typeface="Nunito"/>
                          <a:cs typeface="Nunito"/>
                          <a:sym typeface="Nunito"/>
                        </a:rPr>
                        <a:t> </a:t>
                      </a:r>
                      <a:r>
                        <a:rPr lang="en" sz="1500" b="1" dirty="0">
                          <a:solidFill>
                            <a:srgbClr val="0077BB"/>
                          </a:solidFill>
                          <a:latin typeface="Nunito"/>
                          <a:ea typeface="Nunito"/>
                          <a:cs typeface="Nunito"/>
                          <a:sym typeface="Nunito"/>
                        </a:rPr>
                        <a:t>physical, real-world objects.</a:t>
                      </a:r>
                      <a:endParaRPr sz="1500" b="1" dirty="0">
                        <a:solidFill>
                          <a:srgbClr val="0077BB"/>
                        </a:solidFill>
                        <a:latin typeface="Nunito"/>
                        <a:ea typeface="Nunito"/>
                        <a:cs typeface="Nunito"/>
                        <a:sym typeface="Nunito"/>
                      </a:endParaRPr>
                    </a:p>
                  </a:txBody>
                  <a:tcPr marL="63500" marR="63500" marT="63500" marB="63500">
                    <a:solidFill>
                      <a:schemeClr val="lt1"/>
                    </a:solidFill>
                  </a:tcPr>
                </a:tc>
                <a:extLst>
                  <a:ext uri="{0D108BD9-81ED-4DB2-BD59-A6C34878D82A}">
                    <a16:rowId xmlns:a16="http://schemas.microsoft.com/office/drawing/2014/main" val="10002"/>
                  </a:ext>
                </a:extLst>
              </a:tr>
              <a:tr h="0">
                <a:tc>
                  <a:txBody>
                    <a:bodyPr/>
                    <a:lstStyle/>
                    <a:p>
                      <a:pPr marL="0" lvl="0" indent="0" algn="ctr" rtl="0">
                        <a:spcBef>
                          <a:spcPts val="0"/>
                        </a:spcBef>
                        <a:spcAft>
                          <a:spcPts val="0"/>
                        </a:spcAft>
                        <a:buNone/>
                      </a:pPr>
                      <a:r>
                        <a:rPr lang="en" sz="1500" b="1">
                          <a:solidFill>
                            <a:srgbClr val="0077BB"/>
                          </a:solidFill>
                          <a:latin typeface="Nunito"/>
                          <a:ea typeface="Nunito"/>
                          <a:cs typeface="Nunito"/>
                          <a:sym typeface="Nunito"/>
                        </a:rPr>
                        <a:t>F3</a:t>
                      </a:r>
                      <a:endParaRPr sz="1500" b="1">
                        <a:solidFill>
                          <a:srgbClr val="0077BB"/>
                        </a:solidFill>
                        <a:latin typeface="Nunito"/>
                        <a:ea typeface="Nunito"/>
                        <a:cs typeface="Nunito"/>
                        <a:sym typeface="Nunito"/>
                      </a:endParaRPr>
                    </a:p>
                  </a:txBody>
                  <a:tcPr marL="63500" marR="63500" marT="63500" marB="63500">
                    <a:solidFill>
                      <a:srgbClr val="D9D9D9"/>
                    </a:solidFill>
                  </a:tcPr>
                </a:tc>
                <a:tc>
                  <a:txBody>
                    <a:bodyPr/>
                    <a:lstStyle/>
                    <a:p>
                      <a:pPr marL="0" lvl="0" indent="0" algn="l" rtl="0">
                        <a:spcBef>
                          <a:spcPts val="0"/>
                        </a:spcBef>
                        <a:spcAft>
                          <a:spcPts val="0"/>
                        </a:spcAft>
                        <a:buNone/>
                      </a:pPr>
                      <a:r>
                        <a:rPr lang="en" sz="1500" dirty="0">
                          <a:solidFill>
                            <a:schemeClr val="tx1"/>
                          </a:solidFill>
                          <a:latin typeface="Nunito"/>
                          <a:ea typeface="Nunito"/>
                          <a:cs typeface="Nunito"/>
                          <a:sym typeface="Nunito"/>
                        </a:rPr>
                        <a:t>The training simulation shall </a:t>
                      </a:r>
                      <a:r>
                        <a:rPr lang="en" sz="1500" b="1" dirty="0">
                          <a:solidFill>
                            <a:srgbClr val="0077BB"/>
                          </a:solidFill>
                          <a:latin typeface="Nunito"/>
                          <a:ea typeface="Nunito"/>
                          <a:cs typeface="Nunito"/>
                          <a:sym typeface="Nunito"/>
                        </a:rPr>
                        <a:t>accurately portray interactions with physical objects</a:t>
                      </a:r>
                      <a:r>
                        <a:rPr lang="en" sz="1500" dirty="0">
                          <a:solidFill>
                            <a:schemeClr val="dk2"/>
                          </a:solidFill>
                          <a:latin typeface="Nunito"/>
                          <a:ea typeface="Nunito"/>
                          <a:cs typeface="Nunito"/>
                          <a:sym typeface="Nunito"/>
                        </a:rPr>
                        <a:t> </a:t>
                      </a:r>
                      <a:r>
                        <a:rPr lang="en" sz="1500" dirty="0">
                          <a:solidFill>
                            <a:schemeClr val="tx1"/>
                          </a:solidFill>
                          <a:latin typeface="Nunito"/>
                          <a:ea typeface="Nunito"/>
                          <a:cs typeface="Nunito"/>
                          <a:sym typeface="Nunito"/>
                        </a:rPr>
                        <a:t>in the VR environment.</a:t>
                      </a:r>
                      <a:endParaRPr sz="1500" dirty="0">
                        <a:solidFill>
                          <a:schemeClr val="tx1"/>
                        </a:solidFill>
                        <a:latin typeface="Nunito"/>
                        <a:ea typeface="Nunito"/>
                        <a:cs typeface="Nunito"/>
                        <a:sym typeface="Nunito"/>
                      </a:endParaRPr>
                    </a:p>
                  </a:txBody>
                  <a:tcPr marL="63500" marR="63500" marT="63500" marB="63500">
                    <a:solidFill>
                      <a:schemeClr val="lt1"/>
                    </a:solidFill>
                  </a:tcPr>
                </a:tc>
                <a:extLst>
                  <a:ext uri="{0D108BD9-81ED-4DB2-BD59-A6C34878D82A}">
                    <a16:rowId xmlns:a16="http://schemas.microsoft.com/office/drawing/2014/main" val="10003"/>
                  </a:ext>
                </a:extLst>
              </a:tr>
              <a:tr h="0">
                <a:tc>
                  <a:txBody>
                    <a:bodyPr/>
                    <a:lstStyle/>
                    <a:p>
                      <a:pPr marL="0" lvl="0" indent="0" algn="ctr" rtl="0">
                        <a:spcBef>
                          <a:spcPts val="0"/>
                        </a:spcBef>
                        <a:spcAft>
                          <a:spcPts val="0"/>
                        </a:spcAft>
                        <a:buNone/>
                      </a:pPr>
                      <a:r>
                        <a:rPr lang="en" sz="1500" b="1">
                          <a:solidFill>
                            <a:srgbClr val="0077BB"/>
                          </a:solidFill>
                          <a:latin typeface="Nunito"/>
                          <a:ea typeface="Nunito"/>
                          <a:cs typeface="Nunito"/>
                          <a:sym typeface="Nunito"/>
                        </a:rPr>
                        <a:t>F4</a:t>
                      </a:r>
                      <a:endParaRPr sz="1500" b="1">
                        <a:solidFill>
                          <a:srgbClr val="0077BB"/>
                        </a:solidFill>
                        <a:latin typeface="Nunito"/>
                        <a:ea typeface="Nunito"/>
                        <a:cs typeface="Nunito"/>
                        <a:sym typeface="Nunito"/>
                      </a:endParaRPr>
                    </a:p>
                  </a:txBody>
                  <a:tcPr marL="63500" marR="63500" marT="63500" marB="63500">
                    <a:solidFill>
                      <a:srgbClr val="D9D9D9"/>
                    </a:solidFill>
                  </a:tcPr>
                </a:tc>
                <a:tc>
                  <a:txBody>
                    <a:bodyPr/>
                    <a:lstStyle/>
                    <a:p>
                      <a:pPr marL="0" lvl="0" indent="0" algn="l" rtl="0">
                        <a:spcBef>
                          <a:spcPts val="0"/>
                        </a:spcBef>
                        <a:spcAft>
                          <a:spcPts val="0"/>
                        </a:spcAft>
                        <a:buNone/>
                      </a:pPr>
                      <a:r>
                        <a:rPr lang="en" sz="1500" dirty="0">
                          <a:solidFill>
                            <a:schemeClr val="tx1"/>
                          </a:solidFill>
                          <a:latin typeface="Nunito"/>
                          <a:ea typeface="Nunito"/>
                          <a:cs typeface="Nunito"/>
                          <a:sym typeface="Nunito"/>
                        </a:rPr>
                        <a:t>To accurately simulate EVA activities on the lunar surface, the training simulation shall </a:t>
                      </a:r>
                      <a:r>
                        <a:rPr lang="en" sz="1500" b="1" dirty="0">
                          <a:solidFill>
                            <a:srgbClr val="0077BB"/>
                          </a:solidFill>
                          <a:latin typeface="Nunito"/>
                          <a:ea typeface="Nunito"/>
                          <a:cs typeface="Nunito"/>
                          <a:sym typeface="Nunito"/>
                        </a:rPr>
                        <a:t>portray spacesuit features</a:t>
                      </a:r>
                      <a:r>
                        <a:rPr lang="en" sz="1500" b="1" dirty="0">
                          <a:solidFill>
                            <a:schemeClr val="dk2"/>
                          </a:solidFill>
                          <a:latin typeface="Nunito"/>
                          <a:ea typeface="Nunito"/>
                          <a:cs typeface="Nunito"/>
                          <a:sym typeface="Nunito"/>
                        </a:rPr>
                        <a:t> </a:t>
                      </a:r>
                      <a:r>
                        <a:rPr lang="en" sz="1500" dirty="0">
                          <a:solidFill>
                            <a:schemeClr val="tx1"/>
                          </a:solidFill>
                          <a:latin typeface="Nunito"/>
                          <a:ea typeface="Nunito"/>
                          <a:cs typeface="Nunito"/>
                          <a:sym typeface="Nunito"/>
                        </a:rPr>
                        <a:t>and</a:t>
                      </a:r>
                      <a:r>
                        <a:rPr lang="en" sz="1500" dirty="0">
                          <a:solidFill>
                            <a:schemeClr val="dk2"/>
                          </a:solidFill>
                          <a:latin typeface="Nunito"/>
                          <a:ea typeface="Nunito"/>
                          <a:cs typeface="Nunito"/>
                          <a:sym typeface="Nunito"/>
                        </a:rPr>
                        <a:t> </a:t>
                      </a:r>
                      <a:r>
                        <a:rPr lang="en" sz="1500" b="1" dirty="0">
                          <a:solidFill>
                            <a:srgbClr val="0077BB"/>
                          </a:solidFill>
                          <a:latin typeface="Nunito"/>
                          <a:ea typeface="Nunito"/>
                          <a:cs typeface="Nunito"/>
                          <a:sym typeface="Nunito"/>
                        </a:rPr>
                        <a:t>small scale lunar objects.</a:t>
                      </a:r>
                      <a:endParaRPr sz="1500" b="1" dirty="0">
                        <a:solidFill>
                          <a:srgbClr val="0077BB"/>
                        </a:solidFill>
                        <a:latin typeface="Nunito"/>
                        <a:ea typeface="Nunito"/>
                        <a:cs typeface="Nunito"/>
                        <a:sym typeface="Nunito"/>
                      </a:endParaRPr>
                    </a:p>
                  </a:txBody>
                  <a:tcPr marL="63500" marR="63500" marT="63500" marB="63500">
                    <a:solidFill>
                      <a:schemeClr val="lt1"/>
                    </a:solidFill>
                  </a:tcPr>
                </a:tc>
                <a:extLst>
                  <a:ext uri="{0D108BD9-81ED-4DB2-BD59-A6C34878D82A}">
                    <a16:rowId xmlns:a16="http://schemas.microsoft.com/office/drawing/2014/main" val="10004"/>
                  </a:ext>
                </a:extLst>
              </a:tr>
              <a:tr h="0">
                <a:tc>
                  <a:txBody>
                    <a:bodyPr/>
                    <a:lstStyle/>
                    <a:p>
                      <a:pPr marL="0" lvl="0" indent="0" algn="ctr" rtl="0">
                        <a:spcBef>
                          <a:spcPts val="0"/>
                        </a:spcBef>
                        <a:spcAft>
                          <a:spcPts val="0"/>
                        </a:spcAft>
                        <a:buNone/>
                      </a:pPr>
                      <a:r>
                        <a:rPr lang="en" sz="1500" b="1">
                          <a:solidFill>
                            <a:srgbClr val="0077BB"/>
                          </a:solidFill>
                          <a:latin typeface="Nunito"/>
                          <a:ea typeface="Nunito"/>
                          <a:cs typeface="Nunito"/>
                          <a:sym typeface="Nunito"/>
                        </a:rPr>
                        <a:t>F5</a:t>
                      </a:r>
                      <a:endParaRPr sz="1500" b="1">
                        <a:solidFill>
                          <a:srgbClr val="0077BB"/>
                        </a:solidFill>
                        <a:latin typeface="Nunito"/>
                        <a:ea typeface="Nunito"/>
                        <a:cs typeface="Nunito"/>
                        <a:sym typeface="Nunito"/>
                      </a:endParaRPr>
                    </a:p>
                  </a:txBody>
                  <a:tcPr marL="63500" marR="63500" marT="63500" marB="63500">
                    <a:solidFill>
                      <a:srgbClr val="D9D9D9"/>
                    </a:solidFill>
                  </a:tcPr>
                </a:tc>
                <a:tc>
                  <a:txBody>
                    <a:bodyPr/>
                    <a:lstStyle/>
                    <a:p>
                      <a:pPr marL="0" lvl="0" indent="0" algn="l" rtl="0">
                        <a:spcBef>
                          <a:spcPts val="0"/>
                        </a:spcBef>
                        <a:spcAft>
                          <a:spcPts val="0"/>
                        </a:spcAft>
                        <a:buNone/>
                      </a:pPr>
                      <a:r>
                        <a:rPr lang="en" sz="1500" dirty="0">
                          <a:solidFill>
                            <a:schemeClr val="tx1"/>
                          </a:solidFill>
                          <a:latin typeface="Nunito"/>
                          <a:ea typeface="Nunito"/>
                          <a:cs typeface="Nunito"/>
                          <a:sym typeface="Nunito"/>
                        </a:rPr>
                        <a:t>The training simulation, including the VR environment and all physical aspects, shall keep the user, operator, and itself</a:t>
                      </a:r>
                      <a:r>
                        <a:rPr lang="en" sz="1500" b="1" dirty="0">
                          <a:solidFill>
                            <a:schemeClr val="dk2"/>
                          </a:solidFill>
                          <a:latin typeface="Nunito"/>
                          <a:ea typeface="Nunito"/>
                          <a:cs typeface="Nunito"/>
                          <a:sym typeface="Nunito"/>
                        </a:rPr>
                        <a:t> </a:t>
                      </a:r>
                      <a:r>
                        <a:rPr lang="en" sz="1500" b="1" dirty="0">
                          <a:solidFill>
                            <a:srgbClr val="0077BB"/>
                          </a:solidFill>
                          <a:latin typeface="Nunito"/>
                          <a:ea typeface="Nunito"/>
                          <a:cs typeface="Nunito"/>
                          <a:sym typeface="Nunito"/>
                        </a:rPr>
                        <a:t>safe from harm. </a:t>
                      </a:r>
                      <a:endParaRPr sz="1500" b="1" dirty="0">
                        <a:solidFill>
                          <a:srgbClr val="0077BB"/>
                        </a:solidFill>
                        <a:latin typeface="Nunito"/>
                        <a:ea typeface="Nunito"/>
                        <a:cs typeface="Nunito"/>
                        <a:sym typeface="Nunito"/>
                      </a:endParaRPr>
                    </a:p>
                  </a:txBody>
                  <a:tcPr marL="63500" marR="63500" marT="63500" marB="63500">
                    <a:solidFill>
                      <a:schemeClr val="lt1"/>
                    </a:solidFill>
                  </a:tcPr>
                </a:tc>
                <a:extLst>
                  <a:ext uri="{0D108BD9-81ED-4DB2-BD59-A6C34878D82A}">
                    <a16:rowId xmlns:a16="http://schemas.microsoft.com/office/drawing/2014/main" val="10005"/>
                  </a:ext>
                </a:extLst>
              </a:tr>
              <a:tr h="0">
                <a:tc>
                  <a:txBody>
                    <a:bodyPr/>
                    <a:lstStyle/>
                    <a:p>
                      <a:pPr marL="0" lvl="0" indent="0" algn="ctr" rtl="0">
                        <a:spcBef>
                          <a:spcPts val="0"/>
                        </a:spcBef>
                        <a:spcAft>
                          <a:spcPts val="0"/>
                        </a:spcAft>
                        <a:buNone/>
                      </a:pPr>
                      <a:r>
                        <a:rPr lang="en" sz="1500" b="1">
                          <a:solidFill>
                            <a:srgbClr val="0077BB"/>
                          </a:solidFill>
                          <a:latin typeface="Nunito"/>
                          <a:ea typeface="Nunito"/>
                          <a:cs typeface="Nunito"/>
                          <a:sym typeface="Nunito"/>
                        </a:rPr>
                        <a:t>F6</a:t>
                      </a:r>
                      <a:endParaRPr sz="1500" b="1">
                        <a:solidFill>
                          <a:srgbClr val="0077BB"/>
                        </a:solidFill>
                        <a:latin typeface="Nunito"/>
                        <a:ea typeface="Nunito"/>
                        <a:cs typeface="Nunito"/>
                        <a:sym typeface="Nunito"/>
                      </a:endParaRPr>
                    </a:p>
                  </a:txBody>
                  <a:tcPr marL="63500" marR="63500" marT="63500" marB="63500">
                    <a:solidFill>
                      <a:srgbClr val="D9D9D9"/>
                    </a:solidFill>
                  </a:tcPr>
                </a:tc>
                <a:tc>
                  <a:txBody>
                    <a:bodyPr/>
                    <a:lstStyle/>
                    <a:p>
                      <a:pPr marL="0" lvl="0" indent="0" algn="l" rtl="0">
                        <a:spcBef>
                          <a:spcPts val="0"/>
                        </a:spcBef>
                        <a:spcAft>
                          <a:spcPts val="0"/>
                        </a:spcAft>
                        <a:buNone/>
                      </a:pPr>
                      <a:r>
                        <a:rPr lang="en" sz="1500" dirty="0">
                          <a:solidFill>
                            <a:schemeClr val="tx1"/>
                          </a:solidFill>
                          <a:latin typeface="Nunito"/>
                          <a:ea typeface="Nunito"/>
                          <a:cs typeface="Nunito"/>
                          <a:sym typeface="Nunito"/>
                        </a:rPr>
                        <a:t>The training simulation shall be</a:t>
                      </a:r>
                      <a:r>
                        <a:rPr lang="en" sz="1500" dirty="0">
                          <a:solidFill>
                            <a:schemeClr val="dk2"/>
                          </a:solidFill>
                          <a:latin typeface="Nunito"/>
                          <a:ea typeface="Nunito"/>
                          <a:cs typeface="Nunito"/>
                          <a:sym typeface="Nunito"/>
                        </a:rPr>
                        <a:t> </a:t>
                      </a:r>
                      <a:r>
                        <a:rPr lang="en" sz="1500" b="1" dirty="0">
                          <a:solidFill>
                            <a:srgbClr val="0077BB"/>
                          </a:solidFill>
                          <a:latin typeface="Nunito"/>
                          <a:ea typeface="Nunito"/>
                          <a:cs typeface="Nunito"/>
                          <a:sym typeface="Nunito"/>
                        </a:rPr>
                        <a:t>appropriate for a laboratory environment. </a:t>
                      </a:r>
                      <a:endParaRPr sz="1500" b="1" dirty="0">
                        <a:solidFill>
                          <a:srgbClr val="0077BB"/>
                        </a:solidFill>
                        <a:latin typeface="Nunito"/>
                        <a:ea typeface="Nunito"/>
                        <a:cs typeface="Nunito"/>
                        <a:sym typeface="Nunito"/>
                      </a:endParaRPr>
                    </a:p>
                  </a:txBody>
                  <a:tcPr marL="63500" marR="63500" marT="63500" marB="63500">
                    <a:solidFill>
                      <a:schemeClr val="lt1"/>
                    </a:solidFill>
                  </a:tcPr>
                </a:tc>
                <a:extLst>
                  <a:ext uri="{0D108BD9-81ED-4DB2-BD59-A6C34878D82A}">
                    <a16:rowId xmlns:a16="http://schemas.microsoft.com/office/drawing/2014/main" val="10006"/>
                  </a:ext>
                </a:extLst>
              </a:tr>
            </a:tbl>
          </a:graphicData>
        </a:graphic>
      </p:graphicFrame>
      <p:pic>
        <p:nvPicPr>
          <p:cNvPr id="280" name="Google Shape;280;p4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281" name="Google Shape;281;p4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pic>
        <p:nvPicPr>
          <p:cNvPr id="282" name="Google Shape;282;p49">
            <a:hlinkClick r:id="rId5" action="ppaction://hlinksldjump"/>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sp>
        <p:nvSpPr>
          <p:cNvPr id="283" name="Google Shape;283;p49" descr="Timeline background shape"/>
          <p:cNvSpPr/>
          <p:nvPr/>
        </p:nvSpPr>
        <p:spPr>
          <a:xfrm>
            <a:off x="3468851" y="4868575"/>
            <a:ext cx="12054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VI: Budget</a:t>
            </a:r>
            <a:endParaRPr sz="900" i="0" u="none" strike="noStrike" cap="none">
              <a:solidFill>
                <a:schemeClr val="dk1"/>
              </a:solidFill>
              <a:latin typeface="Nunito"/>
              <a:ea typeface="Nunito"/>
              <a:cs typeface="Nunito"/>
              <a:sym typeface="Nunito"/>
            </a:endParaRPr>
          </a:p>
        </p:txBody>
      </p:sp>
      <p:sp>
        <p:nvSpPr>
          <p:cNvPr id="284" name="Google Shape;284;p49" descr="Timeline background shape"/>
          <p:cNvSpPr/>
          <p:nvPr/>
        </p:nvSpPr>
        <p:spPr>
          <a:xfrm>
            <a:off x="2206275" y="4868575"/>
            <a:ext cx="14655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V: Test Readiness</a:t>
            </a:r>
            <a:endParaRPr sz="900" i="0" u="none" strike="noStrike" cap="none">
              <a:solidFill>
                <a:schemeClr val="dk1"/>
              </a:solidFill>
              <a:latin typeface="Nunito"/>
              <a:ea typeface="Nunito"/>
              <a:cs typeface="Nunito"/>
              <a:sym typeface="Nunito"/>
            </a:endParaRPr>
          </a:p>
        </p:txBody>
      </p:sp>
      <p:sp>
        <p:nvSpPr>
          <p:cNvPr id="285" name="Google Shape;285;p49" descr="Timeline background shape"/>
          <p:cNvSpPr/>
          <p:nvPr/>
        </p:nvSpPr>
        <p:spPr>
          <a:xfrm>
            <a:off x="1024139" y="4868575"/>
            <a:ext cx="13323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dk1"/>
                </a:solidFill>
                <a:latin typeface="Nunito"/>
                <a:ea typeface="Nunito"/>
                <a:cs typeface="Nunito"/>
                <a:sym typeface="Nunito"/>
              </a:rPr>
              <a:t>IV: Schedule</a:t>
            </a:r>
            <a:endParaRPr sz="900" i="0" u="none" strike="noStrike" cap="none">
              <a:solidFill>
                <a:schemeClr val="dk1"/>
              </a:solidFill>
              <a:latin typeface="Nunito"/>
              <a:ea typeface="Nunito"/>
              <a:cs typeface="Nunito"/>
              <a:sym typeface="Nunito"/>
            </a:endParaRPr>
          </a:p>
        </p:txBody>
      </p:sp>
      <p:sp>
        <p:nvSpPr>
          <p:cNvPr id="286" name="Google Shape;286;p49" descr="Timeline background shape"/>
          <p:cNvSpPr/>
          <p:nvPr/>
        </p:nvSpPr>
        <p:spPr>
          <a:xfrm>
            <a:off x="0" y="4868563"/>
            <a:ext cx="12054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900">
                <a:solidFill>
                  <a:schemeClr val="lt1"/>
                </a:solidFill>
                <a:latin typeface="Nunito"/>
                <a:ea typeface="Nunito"/>
                <a:cs typeface="Nunito"/>
                <a:sym typeface="Nunito"/>
              </a:rPr>
              <a:t>I: Overview</a:t>
            </a:r>
            <a:endParaRPr sz="900" i="0" u="none" strike="noStrike" cap="none">
              <a:solidFill>
                <a:schemeClr val="lt1"/>
              </a:solidFill>
              <a:latin typeface="Nunito"/>
              <a:ea typeface="Nunito"/>
              <a:cs typeface="Nunito"/>
              <a:sym typeface="Nunito"/>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490"/>
        <p:cNvGrpSpPr/>
        <p:nvPr/>
      </p:nvGrpSpPr>
      <p:grpSpPr>
        <a:xfrm>
          <a:off x="0" y="0"/>
          <a:ext cx="0" cy="0"/>
          <a:chOff x="0" y="0"/>
          <a:chExt cx="0" cy="0"/>
        </a:xfrm>
      </p:grpSpPr>
      <p:sp>
        <p:nvSpPr>
          <p:cNvPr id="1491" name="Google Shape;1491;p1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Heads-Up Display (HUD)</a:t>
            </a:r>
            <a:endParaRPr/>
          </a:p>
        </p:txBody>
      </p:sp>
      <p:sp>
        <p:nvSpPr>
          <p:cNvPr id="1492" name="Google Shape;1492;p121"/>
          <p:cNvSpPr txBox="1">
            <a:spLocks noGrp="1"/>
          </p:cNvSpPr>
          <p:nvPr>
            <p:ph type="body" idx="1"/>
          </p:nvPr>
        </p:nvSpPr>
        <p:spPr>
          <a:xfrm>
            <a:off x="311700" y="1076275"/>
            <a:ext cx="8520600" cy="3647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Clr>
                <a:schemeClr val="dk1"/>
              </a:buClr>
              <a:buSzPts val="1300"/>
              <a:buFont typeface="Arial"/>
              <a:buChar char="●"/>
            </a:pPr>
            <a:r>
              <a:rPr lang="en" sz="1300" b="1">
                <a:solidFill>
                  <a:schemeClr val="dk1"/>
                </a:solidFill>
              </a:rPr>
              <a:t>Pass Criteria:</a:t>
            </a:r>
            <a:r>
              <a:rPr lang="en" sz="1300">
                <a:solidFill>
                  <a:schemeClr val="dk1"/>
                </a:solidFill>
              </a:rPr>
              <a:t> </a:t>
            </a:r>
            <a:r>
              <a:rPr lang="en" sz="1300" b="1" i="1">
                <a:solidFill>
                  <a:schemeClr val="dk1"/>
                </a:solidFill>
              </a:rPr>
              <a:t>(bottom-up pass for higher-level requirements)</a:t>
            </a:r>
            <a:endParaRPr sz="1300" b="1" i="1">
              <a:solidFill>
                <a:schemeClr val="dk1"/>
              </a:solidFill>
            </a:endParaRPr>
          </a:p>
          <a:p>
            <a:pPr marL="914400" lvl="0" indent="-311150" algn="l" rtl="0">
              <a:spcBef>
                <a:spcPts val="0"/>
              </a:spcBef>
              <a:spcAft>
                <a:spcPts val="0"/>
              </a:spcAft>
              <a:buClr>
                <a:schemeClr val="dk1"/>
              </a:buClr>
              <a:buSzPts val="1300"/>
              <a:buFont typeface="Nunito"/>
              <a:buChar char="●"/>
            </a:pPr>
            <a:r>
              <a:rPr lang="en" sz="1300">
                <a:solidFill>
                  <a:schemeClr val="dk1"/>
                </a:solidFill>
              </a:rPr>
              <a:t>4.2.1.1: simulated heart rate is visible, understandable, and fluctuates while remaining in nominal range</a:t>
            </a:r>
            <a:endParaRPr sz="1300">
              <a:solidFill>
                <a:schemeClr val="dk1"/>
              </a:solidFill>
            </a:endParaRPr>
          </a:p>
          <a:p>
            <a:pPr marL="914400" lvl="0" indent="-311150" algn="l" rtl="0">
              <a:spcBef>
                <a:spcPts val="0"/>
              </a:spcBef>
              <a:spcAft>
                <a:spcPts val="0"/>
              </a:spcAft>
              <a:buClr>
                <a:schemeClr val="dk1"/>
              </a:buClr>
              <a:buSzPts val="1300"/>
              <a:buFont typeface="Nunito"/>
              <a:buChar char="●"/>
            </a:pPr>
            <a:r>
              <a:rPr lang="en" sz="1300">
                <a:solidFill>
                  <a:schemeClr val="dk1"/>
                </a:solidFill>
              </a:rPr>
              <a:t>4.2.1.2: simulated BP is visible, understandable, and fluctuates while remaining in nominal range</a:t>
            </a:r>
            <a:endParaRPr sz="1300">
              <a:solidFill>
                <a:schemeClr val="dk1"/>
              </a:solidFill>
            </a:endParaRPr>
          </a:p>
          <a:p>
            <a:pPr marL="914400" lvl="0" indent="-311150" algn="l" rtl="0">
              <a:spcBef>
                <a:spcPts val="0"/>
              </a:spcBef>
              <a:spcAft>
                <a:spcPts val="0"/>
              </a:spcAft>
              <a:buClr>
                <a:schemeClr val="dk1"/>
              </a:buClr>
              <a:buSzPts val="1300"/>
              <a:buFont typeface="Nunito"/>
              <a:buChar char="●"/>
            </a:pPr>
            <a:r>
              <a:rPr lang="en" sz="1300">
                <a:solidFill>
                  <a:schemeClr val="dk1"/>
                </a:solidFill>
              </a:rPr>
              <a:t>4.2.2.1: simulated O</a:t>
            </a:r>
            <a:r>
              <a:rPr lang="en" sz="1300" baseline="-25000">
                <a:solidFill>
                  <a:schemeClr val="dk1"/>
                </a:solidFill>
              </a:rPr>
              <a:t>2</a:t>
            </a:r>
            <a:r>
              <a:rPr lang="en" sz="1300">
                <a:solidFill>
                  <a:schemeClr val="dk1"/>
                </a:solidFill>
              </a:rPr>
              <a:t> level is visible, understandable, and fluctuates while remaining in nominal range</a:t>
            </a:r>
            <a:endParaRPr sz="1300">
              <a:solidFill>
                <a:schemeClr val="dk1"/>
              </a:solidFill>
            </a:endParaRPr>
          </a:p>
          <a:p>
            <a:pPr marL="914400" lvl="0" indent="-311150" algn="l" rtl="0">
              <a:spcBef>
                <a:spcPts val="0"/>
              </a:spcBef>
              <a:spcAft>
                <a:spcPts val="0"/>
              </a:spcAft>
              <a:buClr>
                <a:schemeClr val="dk1"/>
              </a:buClr>
              <a:buSzPts val="1300"/>
              <a:buFont typeface="Nunito"/>
              <a:buChar char="●"/>
            </a:pPr>
            <a:r>
              <a:rPr lang="en" sz="1300">
                <a:solidFill>
                  <a:schemeClr val="dk1"/>
                </a:solidFill>
              </a:rPr>
              <a:t>4.2.2.2: simulated CO</a:t>
            </a:r>
            <a:r>
              <a:rPr lang="en" sz="1300" baseline="-25000">
                <a:solidFill>
                  <a:schemeClr val="dk1"/>
                </a:solidFill>
              </a:rPr>
              <a:t>2</a:t>
            </a:r>
            <a:r>
              <a:rPr lang="en" sz="1300">
                <a:solidFill>
                  <a:schemeClr val="dk1"/>
                </a:solidFill>
              </a:rPr>
              <a:t> level is visible, understandable, and fluctuates while remaining in nominal range</a:t>
            </a:r>
            <a:endParaRPr sz="1300">
              <a:solidFill>
                <a:schemeClr val="dk1"/>
              </a:solidFill>
            </a:endParaRPr>
          </a:p>
          <a:p>
            <a:pPr marL="914400" lvl="0" indent="-311150" algn="l" rtl="0">
              <a:spcBef>
                <a:spcPts val="0"/>
              </a:spcBef>
              <a:spcAft>
                <a:spcPts val="0"/>
              </a:spcAft>
              <a:buClr>
                <a:schemeClr val="dk1"/>
              </a:buClr>
              <a:buSzPts val="1300"/>
              <a:buFont typeface="Nunito"/>
              <a:buChar char="●"/>
            </a:pPr>
            <a:r>
              <a:rPr lang="en" sz="1300">
                <a:solidFill>
                  <a:schemeClr val="dk1"/>
                </a:solidFill>
              </a:rPr>
              <a:t>4.2.2.3: simulated temperatures are visible, understandable, and fluctuates while remaining in nominal range</a:t>
            </a:r>
            <a:endParaRPr sz="1300">
              <a:solidFill>
                <a:schemeClr val="dk1"/>
              </a:solidFill>
            </a:endParaRPr>
          </a:p>
          <a:p>
            <a:pPr marL="914400" lvl="0" indent="-311150" algn="l" rtl="0">
              <a:spcBef>
                <a:spcPts val="0"/>
              </a:spcBef>
              <a:spcAft>
                <a:spcPts val="0"/>
              </a:spcAft>
              <a:buClr>
                <a:schemeClr val="dk1"/>
              </a:buClr>
              <a:buSzPts val="1300"/>
              <a:buFont typeface="Nunito"/>
              <a:buChar char="●"/>
            </a:pPr>
            <a:r>
              <a:rPr lang="en" sz="1300">
                <a:solidFill>
                  <a:schemeClr val="dk1"/>
                </a:solidFill>
              </a:rPr>
              <a:t>4.2.2.4: simulated battery level is visible, understandable, and decreases at correct rates (higher when light on)</a:t>
            </a:r>
            <a:endParaRPr sz="1300">
              <a:solidFill>
                <a:schemeClr val="dk1"/>
              </a:solidFill>
            </a:endParaRPr>
          </a:p>
          <a:p>
            <a:pPr marL="914400" lvl="0" indent="-311150" algn="l" rtl="0">
              <a:spcBef>
                <a:spcPts val="0"/>
              </a:spcBef>
              <a:spcAft>
                <a:spcPts val="0"/>
              </a:spcAft>
              <a:buClr>
                <a:schemeClr val="dk1"/>
              </a:buClr>
              <a:buSzPts val="1300"/>
              <a:buFont typeface="Nunito"/>
              <a:buChar char="●"/>
            </a:pPr>
            <a:r>
              <a:rPr lang="en" sz="1300">
                <a:solidFill>
                  <a:schemeClr val="dk1"/>
                </a:solidFill>
              </a:rPr>
              <a:t>4.2.3.1: EVA time is visible, understandable, and increments at same rate as realtime</a:t>
            </a:r>
            <a:endParaRPr sz="1300">
              <a:solidFill>
                <a:schemeClr val="dk1"/>
              </a:solidFill>
            </a:endParaRPr>
          </a:p>
          <a:p>
            <a:pPr marL="914400" lvl="0" indent="-311150" algn="l" rtl="0">
              <a:spcBef>
                <a:spcPts val="0"/>
              </a:spcBef>
              <a:spcAft>
                <a:spcPts val="0"/>
              </a:spcAft>
              <a:buClr>
                <a:schemeClr val="dk1"/>
              </a:buClr>
              <a:buSzPts val="1300"/>
              <a:buFont typeface="Nunito"/>
              <a:buChar char="●"/>
            </a:pPr>
            <a:r>
              <a:rPr lang="en" sz="1300">
                <a:solidFill>
                  <a:schemeClr val="dk1"/>
                </a:solidFill>
              </a:rPr>
              <a:t>4.2.3.2: simulated distance to airlock is visible, understandable, and fluctuates while remaining in nominal range</a:t>
            </a:r>
            <a:endParaRPr sz="1300">
              <a:solidFill>
                <a:schemeClr val="dk1"/>
              </a:solidFill>
            </a:endParaRPr>
          </a:p>
          <a:p>
            <a:pPr marL="914400" lvl="0" indent="-311150" algn="l" rtl="0">
              <a:spcBef>
                <a:spcPts val="0"/>
              </a:spcBef>
              <a:spcAft>
                <a:spcPts val="0"/>
              </a:spcAft>
              <a:buClr>
                <a:schemeClr val="dk1"/>
              </a:buClr>
              <a:buSzPts val="1300"/>
              <a:buFont typeface="Nunito"/>
              <a:buChar char="●"/>
            </a:pPr>
            <a:r>
              <a:rPr lang="en" sz="1300">
                <a:solidFill>
                  <a:schemeClr val="dk1"/>
                </a:solidFill>
              </a:rPr>
              <a:t>4.2.3.3: simulated lunar map is visible, understandable, and moves in accordance with user movement</a:t>
            </a:r>
            <a:endParaRPr sz="1300">
              <a:solidFill>
                <a:schemeClr val="dk1"/>
              </a:solidFill>
            </a:endParaRPr>
          </a:p>
          <a:p>
            <a:pPr marL="0" lvl="0" indent="0" algn="l" rtl="0">
              <a:spcBef>
                <a:spcPts val="0"/>
              </a:spcBef>
              <a:spcAft>
                <a:spcPts val="1200"/>
              </a:spcAft>
              <a:buNone/>
            </a:pPr>
            <a:endParaRPr sz="1300" b="1">
              <a:solidFill>
                <a:schemeClr val="dk1"/>
              </a:solidFill>
            </a:endParaRPr>
          </a:p>
        </p:txBody>
      </p:sp>
      <p:sp>
        <p:nvSpPr>
          <p:cNvPr id="1493" name="Google Shape;1493;p1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80</a:t>
            </a:fld>
            <a:endParaRPr/>
          </a:p>
        </p:txBody>
      </p:sp>
      <p:sp>
        <p:nvSpPr>
          <p:cNvPr id="1494" name="Google Shape;1494;p121">
            <a:hlinkClick r:id="rId3"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sp>
        <p:nvSpPr>
          <p:cNvPr id="1499" name="Google Shape;1499;p1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Hybrid Reality Integration (HRI)</a:t>
            </a:r>
            <a:endParaRPr/>
          </a:p>
        </p:txBody>
      </p:sp>
      <p:sp>
        <p:nvSpPr>
          <p:cNvPr id="1500" name="Google Shape;1500;p122"/>
          <p:cNvSpPr txBox="1">
            <a:spLocks noGrp="1"/>
          </p:cNvSpPr>
          <p:nvPr>
            <p:ph type="body" idx="1"/>
          </p:nvPr>
        </p:nvSpPr>
        <p:spPr>
          <a:xfrm>
            <a:off x="311700" y="1076275"/>
            <a:ext cx="4260300" cy="36471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Clr>
                <a:schemeClr val="dk1"/>
              </a:buClr>
              <a:buSzPts val="1500"/>
              <a:buFont typeface="Nunito"/>
              <a:buChar char="●"/>
            </a:pPr>
            <a:r>
              <a:rPr lang="en" sz="1500" b="1">
                <a:solidFill>
                  <a:schemeClr val="dk1"/>
                </a:solidFill>
              </a:rPr>
              <a:t>Verifying/Validating:</a:t>
            </a:r>
            <a:endParaRPr sz="1500" b="1">
              <a:solidFill>
                <a:schemeClr val="dk1"/>
              </a:solidFill>
            </a:endParaRPr>
          </a:p>
          <a:p>
            <a:pPr marL="914400" lvl="1" indent="-323850" algn="l" rtl="0">
              <a:spcBef>
                <a:spcPts val="0"/>
              </a:spcBef>
              <a:spcAft>
                <a:spcPts val="0"/>
              </a:spcAft>
              <a:buClr>
                <a:schemeClr val="dk1"/>
              </a:buClr>
              <a:buSzPts val="1500"/>
              <a:buFont typeface="Nunito"/>
              <a:buChar char="○"/>
            </a:pPr>
            <a:r>
              <a:rPr lang="en" sz="1500">
                <a:solidFill>
                  <a:schemeClr val="dk1"/>
                </a:solidFill>
              </a:rPr>
              <a:t>VR and HR tool/equipment visual matching (2.1.1.2, 2.1.1.4, 2.1.1.9)</a:t>
            </a:r>
            <a:endParaRPr sz="1500">
              <a:solidFill>
                <a:schemeClr val="dk1"/>
              </a:solidFill>
            </a:endParaRPr>
          </a:p>
          <a:p>
            <a:pPr marL="914400" lvl="1" indent="-323850" algn="l" rtl="0">
              <a:spcBef>
                <a:spcPts val="0"/>
              </a:spcBef>
              <a:spcAft>
                <a:spcPts val="0"/>
              </a:spcAft>
              <a:buClr>
                <a:schemeClr val="dk1"/>
              </a:buClr>
              <a:buSzPts val="1500"/>
              <a:buFont typeface="Arial"/>
              <a:buChar char="○"/>
            </a:pPr>
            <a:r>
              <a:rPr lang="en" sz="1500">
                <a:solidFill>
                  <a:schemeClr val="dk1"/>
                </a:solidFill>
              </a:rPr>
              <a:t>Properly scaled in VR (6.1.2)</a:t>
            </a:r>
            <a:endParaRPr sz="1500">
              <a:solidFill>
                <a:schemeClr val="dk1"/>
              </a:solidFill>
            </a:endParaRPr>
          </a:p>
          <a:p>
            <a:pPr marL="914400" lvl="1" indent="-323850" algn="l" rtl="0">
              <a:spcBef>
                <a:spcPts val="0"/>
              </a:spcBef>
              <a:spcAft>
                <a:spcPts val="0"/>
              </a:spcAft>
              <a:buClr>
                <a:srgbClr val="E69138"/>
              </a:buClr>
              <a:buSzPts val="1500"/>
              <a:buFont typeface="Nunito"/>
              <a:buChar char="○"/>
            </a:pPr>
            <a:r>
              <a:rPr lang="en" sz="1500">
                <a:solidFill>
                  <a:srgbClr val="E69138"/>
                </a:solidFill>
              </a:rPr>
              <a:t>VR/HR tool/equipment relevance (2.1.1.3, 2.1.1.5)</a:t>
            </a:r>
            <a:endParaRPr sz="1500">
              <a:solidFill>
                <a:srgbClr val="E69138"/>
              </a:solidFill>
            </a:endParaRPr>
          </a:p>
          <a:p>
            <a:pPr marL="457200" lvl="0" indent="-323850" algn="l" rtl="0">
              <a:spcBef>
                <a:spcPts val="0"/>
              </a:spcBef>
              <a:spcAft>
                <a:spcPts val="0"/>
              </a:spcAft>
              <a:buClr>
                <a:schemeClr val="dk1"/>
              </a:buClr>
              <a:buSzPts val="1500"/>
              <a:buFont typeface="Arial"/>
              <a:buChar char="●"/>
            </a:pPr>
            <a:r>
              <a:rPr lang="en" sz="1500" b="1">
                <a:solidFill>
                  <a:schemeClr val="dk1"/>
                </a:solidFill>
              </a:rPr>
              <a:t>Driving CPEs: </a:t>
            </a:r>
            <a:r>
              <a:rPr lang="en" sz="1500">
                <a:solidFill>
                  <a:schemeClr val="dk1"/>
                </a:solidFill>
              </a:rPr>
              <a:t>	</a:t>
            </a:r>
            <a:endParaRPr sz="1500">
              <a:solidFill>
                <a:schemeClr val="dk1"/>
              </a:solidFill>
            </a:endParaRPr>
          </a:p>
          <a:p>
            <a:pPr marL="457200" lvl="0" indent="-323850" algn="l" rtl="0">
              <a:spcBef>
                <a:spcPts val="0"/>
              </a:spcBef>
              <a:spcAft>
                <a:spcPts val="0"/>
              </a:spcAft>
              <a:buClr>
                <a:schemeClr val="dk1"/>
              </a:buClr>
              <a:buSzPts val="1500"/>
              <a:buFont typeface="Nunito"/>
              <a:buChar char="●"/>
            </a:pPr>
            <a:r>
              <a:rPr lang="en" sz="1500" b="1">
                <a:solidFill>
                  <a:schemeClr val="dk1"/>
                </a:solidFill>
              </a:rPr>
              <a:t>Driving risks: </a:t>
            </a:r>
            <a:r>
              <a:rPr lang="en" sz="1500" b="1">
                <a:solidFill>
                  <a:srgbClr val="93C47D"/>
                </a:solidFill>
              </a:rPr>
              <a:t>MINOR</a:t>
            </a:r>
            <a:endParaRPr sz="1500" b="1">
              <a:solidFill>
                <a:srgbClr val="93C47D"/>
              </a:solidFill>
            </a:endParaRPr>
          </a:p>
          <a:p>
            <a:pPr marL="0" lvl="0" indent="0" algn="l" rtl="0">
              <a:spcBef>
                <a:spcPts val="0"/>
              </a:spcBef>
              <a:spcAft>
                <a:spcPts val="1200"/>
              </a:spcAft>
              <a:buNone/>
            </a:pPr>
            <a:endParaRPr sz="1500"/>
          </a:p>
        </p:txBody>
      </p:sp>
      <p:sp>
        <p:nvSpPr>
          <p:cNvPr id="1501" name="Google Shape;1501;p1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81</a:t>
            </a:fld>
            <a:endParaRPr/>
          </a:p>
        </p:txBody>
      </p:sp>
      <p:sp>
        <p:nvSpPr>
          <p:cNvPr id="1502" name="Google Shape;1502;p122"/>
          <p:cNvSpPr txBox="1">
            <a:spLocks noGrp="1"/>
          </p:cNvSpPr>
          <p:nvPr>
            <p:ph type="body" idx="1"/>
          </p:nvPr>
        </p:nvSpPr>
        <p:spPr>
          <a:xfrm>
            <a:off x="4760850" y="1076275"/>
            <a:ext cx="4260300" cy="36471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chemeClr val="dk1"/>
              </a:buClr>
              <a:buSzPts val="1500"/>
              <a:buFont typeface="Arial"/>
              <a:buChar char="●"/>
            </a:pPr>
            <a:r>
              <a:rPr lang="en" sz="1500" b="1">
                <a:solidFill>
                  <a:schemeClr val="dk1"/>
                </a:solidFill>
              </a:rPr>
              <a:t>Prerequisites: </a:t>
            </a:r>
            <a:r>
              <a:rPr lang="en" sz="1500">
                <a:solidFill>
                  <a:schemeClr val="dk1"/>
                </a:solidFill>
              </a:rPr>
              <a:t>VR tool/equipment asset integration in VR environment. HR tools must be built.</a:t>
            </a:r>
            <a:endParaRPr sz="1500">
              <a:solidFill>
                <a:schemeClr val="dk1"/>
              </a:solidFill>
            </a:endParaRPr>
          </a:p>
          <a:p>
            <a:pPr marL="457200" lvl="0" indent="-323850" algn="l" rtl="0">
              <a:spcBef>
                <a:spcPts val="0"/>
              </a:spcBef>
              <a:spcAft>
                <a:spcPts val="0"/>
              </a:spcAft>
              <a:buClr>
                <a:schemeClr val="dk1"/>
              </a:buClr>
              <a:buSzPts val="1500"/>
              <a:buFont typeface="Arial"/>
              <a:buChar char="●"/>
            </a:pPr>
            <a:r>
              <a:rPr lang="en" sz="1500" b="1">
                <a:solidFill>
                  <a:schemeClr val="dk1"/>
                </a:solidFill>
              </a:rPr>
              <a:t>Test procedures: </a:t>
            </a:r>
            <a:r>
              <a:rPr lang="en" sz="1500">
                <a:solidFill>
                  <a:schemeClr val="dk1"/>
                </a:solidFill>
              </a:rPr>
              <a:t>Tests will be objective inspections with binary (yes-or-no) criteria. </a:t>
            </a:r>
            <a:endParaRPr sz="1500">
              <a:solidFill>
                <a:schemeClr val="dk1"/>
              </a:solidFill>
            </a:endParaRPr>
          </a:p>
          <a:p>
            <a:pPr marL="0" lvl="0" indent="0" algn="l" rtl="0">
              <a:spcBef>
                <a:spcPts val="0"/>
              </a:spcBef>
              <a:spcAft>
                <a:spcPts val="0"/>
              </a:spcAft>
              <a:buNone/>
            </a:pPr>
            <a:endParaRPr sz="1500" b="1">
              <a:solidFill>
                <a:schemeClr val="dk1"/>
              </a:solidFill>
            </a:endParaRPr>
          </a:p>
        </p:txBody>
      </p:sp>
      <p:sp>
        <p:nvSpPr>
          <p:cNvPr id="1503" name="Google Shape;1503;p122">
            <a:hlinkClick r:id="rId3"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08" name="Google Shape;1508;p1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Hybrid Reality Integration (HRI)</a:t>
            </a:r>
            <a:endParaRPr/>
          </a:p>
        </p:txBody>
      </p:sp>
      <p:sp>
        <p:nvSpPr>
          <p:cNvPr id="1509" name="Google Shape;1509;p123"/>
          <p:cNvSpPr txBox="1">
            <a:spLocks noGrp="1"/>
          </p:cNvSpPr>
          <p:nvPr>
            <p:ph type="body" idx="1"/>
          </p:nvPr>
        </p:nvSpPr>
        <p:spPr>
          <a:xfrm>
            <a:off x="311700" y="1076275"/>
            <a:ext cx="8160900" cy="36471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Clr>
                <a:schemeClr val="dk1"/>
              </a:buClr>
              <a:buSzPts val="1500"/>
              <a:buFont typeface="Arial"/>
              <a:buChar char="●"/>
            </a:pPr>
            <a:r>
              <a:rPr lang="en" sz="1500" b="1">
                <a:solidFill>
                  <a:schemeClr val="dk1"/>
                </a:solidFill>
              </a:rPr>
              <a:t>Pass Criteria:</a:t>
            </a:r>
            <a:r>
              <a:rPr lang="en" sz="1500">
                <a:solidFill>
                  <a:schemeClr val="dk1"/>
                </a:solidFill>
              </a:rPr>
              <a:t> </a:t>
            </a:r>
            <a:r>
              <a:rPr lang="en" sz="1500" b="1" i="1">
                <a:solidFill>
                  <a:schemeClr val="dk1"/>
                </a:solidFill>
              </a:rPr>
              <a:t>(bottom-up pass for higher-level requirements)</a:t>
            </a:r>
            <a:endParaRPr sz="1500" b="1" i="1">
              <a:solidFill>
                <a:schemeClr val="dk1"/>
              </a:solidFill>
            </a:endParaRPr>
          </a:p>
          <a:p>
            <a:pPr marL="914400" lvl="0" indent="-323850" algn="l" rtl="0">
              <a:spcBef>
                <a:spcPts val="0"/>
              </a:spcBef>
              <a:spcAft>
                <a:spcPts val="0"/>
              </a:spcAft>
              <a:buClr>
                <a:schemeClr val="dk1"/>
              </a:buClr>
              <a:buSzPts val="1500"/>
              <a:buFont typeface="Nunito"/>
              <a:buChar char="●"/>
            </a:pPr>
            <a:r>
              <a:rPr lang="en" sz="1500">
                <a:solidFill>
                  <a:schemeClr val="dk1"/>
                </a:solidFill>
              </a:rPr>
              <a:t>2.1.1.2: HR and VR tools must match in size, model, and mechanism</a:t>
            </a:r>
            <a:endParaRPr sz="1500">
              <a:solidFill>
                <a:schemeClr val="dk1"/>
              </a:solidFill>
            </a:endParaRPr>
          </a:p>
          <a:p>
            <a:pPr marL="914400" lvl="0" indent="-323850" algn="l" rtl="0">
              <a:spcBef>
                <a:spcPts val="0"/>
              </a:spcBef>
              <a:spcAft>
                <a:spcPts val="0"/>
              </a:spcAft>
              <a:buClr>
                <a:schemeClr val="dk1"/>
              </a:buClr>
              <a:buSzPts val="1500"/>
              <a:buFont typeface="Nunito"/>
              <a:buChar char="●"/>
            </a:pPr>
            <a:r>
              <a:rPr lang="en" sz="1500">
                <a:solidFill>
                  <a:schemeClr val="dk1"/>
                </a:solidFill>
              </a:rPr>
              <a:t>2.1.1.3: HR and VR tools must be relevant to lunar missions</a:t>
            </a:r>
            <a:endParaRPr sz="1500">
              <a:solidFill>
                <a:schemeClr val="dk1"/>
              </a:solidFill>
            </a:endParaRPr>
          </a:p>
          <a:p>
            <a:pPr marL="914400" lvl="0" indent="-323850" algn="l" rtl="0">
              <a:spcBef>
                <a:spcPts val="0"/>
              </a:spcBef>
              <a:spcAft>
                <a:spcPts val="0"/>
              </a:spcAft>
              <a:buClr>
                <a:schemeClr val="dk1"/>
              </a:buClr>
              <a:buSzPts val="1500"/>
              <a:buFont typeface="Nunito"/>
              <a:buChar char="●"/>
            </a:pPr>
            <a:r>
              <a:rPr lang="en" sz="1500">
                <a:solidFill>
                  <a:schemeClr val="dk1"/>
                </a:solidFill>
              </a:rPr>
              <a:t>2.1.1.4: HR and VR equipment must match in size, model, and mechanism</a:t>
            </a:r>
            <a:endParaRPr sz="1500">
              <a:solidFill>
                <a:schemeClr val="dk1"/>
              </a:solidFill>
            </a:endParaRPr>
          </a:p>
          <a:p>
            <a:pPr marL="914400" lvl="0" indent="-323850" algn="l" rtl="0">
              <a:spcBef>
                <a:spcPts val="0"/>
              </a:spcBef>
              <a:spcAft>
                <a:spcPts val="0"/>
              </a:spcAft>
              <a:buClr>
                <a:schemeClr val="dk1"/>
              </a:buClr>
              <a:buSzPts val="1500"/>
              <a:buFont typeface="Nunito"/>
              <a:buChar char="●"/>
            </a:pPr>
            <a:r>
              <a:rPr lang="en" sz="1500">
                <a:solidFill>
                  <a:schemeClr val="dk1"/>
                </a:solidFill>
              </a:rPr>
              <a:t>2.1.1.5: HR and VR equipment must be relevant to lunar missions</a:t>
            </a:r>
            <a:endParaRPr sz="1500">
              <a:solidFill>
                <a:schemeClr val="dk1"/>
              </a:solidFill>
            </a:endParaRPr>
          </a:p>
          <a:p>
            <a:pPr marL="0" lvl="0" indent="0" algn="l" rtl="0">
              <a:spcBef>
                <a:spcPts val="0"/>
              </a:spcBef>
              <a:spcAft>
                <a:spcPts val="1200"/>
              </a:spcAft>
              <a:buNone/>
            </a:pPr>
            <a:endParaRPr sz="1500" b="1">
              <a:solidFill>
                <a:schemeClr val="dk1"/>
              </a:solidFill>
            </a:endParaRPr>
          </a:p>
        </p:txBody>
      </p:sp>
      <p:sp>
        <p:nvSpPr>
          <p:cNvPr id="1510" name="Google Shape;1510;p1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82</a:t>
            </a:fld>
            <a:endParaRPr/>
          </a:p>
        </p:txBody>
      </p:sp>
      <p:sp>
        <p:nvSpPr>
          <p:cNvPr id="1511" name="Google Shape;1511;p123">
            <a:hlinkClick r:id="rId3"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515"/>
        <p:cNvGrpSpPr/>
        <p:nvPr/>
      </p:nvGrpSpPr>
      <p:grpSpPr>
        <a:xfrm>
          <a:off x="0" y="0"/>
          <a:ext cx="0" cy="0"/>
          <a:chOff x="0" y="0"/>
          <a:chExt cx="0" cy="0"/>
        </a:xfrm>
      </p:grpSpPr>
      <p:sp>
        <p:nvSpPr>
          <p:cNvPr id="1516" name="Google Shape;1516;p1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Simulation Space Boundary (SSB)</a:t>
            </a:r>
            <a:endParaRPr/>
          </a:p>
        </p:txBody>
      </p:sp>
      <p:sp>
        <p:nvSpPr>
          <p:cNvPr id="1517" name="Google Shape;1517;p124"/>
          <p:cNvSpPr txBox="1">
            <a:spLocks noGrp="1"/>
          </p:cNvSpPr>
          <p:nvPr>
            <p:ph type="body" idx="1"/>
          </p:nvPr>
        </p:nvSpPr>
        <p:spPr>
          <a:xfrm>
            <a:off x="311700" y="1076275"/>
            <a:ext cx="4260300" cy="36471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Clr>
                <a:schemeClr val="dk1"/>
              </a:buClr>
              <a:buSzPts val="1500"/>
              <a:buFont typeface="Nunito"/>
              <a:buChar char="●"/>
            </a:pPr>
            <a:r>
              <a:rPr lang="en" sz="1500" b="1">
                <a:solidFill>
                  <a:schemeClr val="dk1"/>
                </a:solidFill>
              </a:rPr>
              <a:t>Verifying/Validating:</a:t>
            </a:r>
            <a:endParaRPr sz="1500" b="1">
              <a:solidFill>
                <a:schemeClr val="dk1"/>
              </a:solidFill>
            </a:endParaRPr>
          </a:p>
          <a:p>
            <a:pPr marL="914400" lvl="1" indent="-323850" algn="l" rtl="0">
              <a:spcBef>
                <a:spcPts val="0"/>
              </a:spcBef>
              <a:spcAft>
                <a:spcPts val="0"/>
              </a:spcAft>
              <a:buClr>
                <a:schemeClr val="dk1"/>
              </a:buClr>
              <a:buSzPts val="1500"/>
              <a:buFont typeface="Nunito"/>
              <a:buChar char="○"/>
            </a:pPr>
            <a:r>
              <a:rPr lang="en" sz="1500">
                <a:solidFill>
                  <a:schemeClr val="dk1"/>
                </a:solidFill>
              </a:rPr>
              <a:t>VR and HR boundaries match (5.2)</a:t>
            </a:r>
            <a:endParaRPr sz="1500">
              <a:solidFill>
                <a:schemeClr val="dk1"/>
              </a:solidFill>
            </a:endParaRPr>
          </a:p>
          <a:p>
            <a:pPr marL="914400" lvl="1" indent="-323850" algn="l" rtl="0">
              <a:spcBef>
                <a:spcPts val="0"/>
              </a:spcBef>
              <a:spcAft>
                <a:spcPts val="0"/>
              </a:spcAft>
              <a:buClr>
                <a:schemeClr val="dk1"/>
              </a:buClr>
              <a:buSzPts val="1500"/>
              <a:buFont typeface="Nunito"/>
              <a:buChar char="○"/>
            </a:pPr>
            <a:r>
              <a:rPr lang="en" sz="1500">
                <a:solidFill>
                  <a:schemeClr val="dk1"/>
                </a:solidFill>
              </a:rPr>
              <a:t>Simulation space size (6.1)</a:t>
            </a:r>
            <a:endParaRPr sz="1500">
              <a:solidFill>
                <a:schemeClr val="dk1"/>
              </a:solidFill>
            </a:endParaRPr>
          </a:p>
          <a:p>
            <a:pPr marL="457200" lvl="0" indent="-323850" algn="l" rtl="0">
              <a:spcBef>
                <a:spcPts val="0"/>
              </a:spcBef>
              <a:spcAft>
                <a:spcPts val="0"/>
              </a:spcAft>
              <a:buClr>
                <a:schemeClr val="dk1"/>
              </a:buClr>
              <a:buSzPts val="1500"/>
              <a:buFont typeface="Arial"/>
              <a:buChar char="●"/>
            </a:pPr>
            <a:r>
              <a:rPr lang="en" sz="1500" b="1">
                <a:solidFill>
                  <a:schemeClr val="dk1"/>
                </a:solidFill>
              </a:rPr>
              <a:t>Driving CPEs: </a:t>
            </a:r>
            <a:r>
              <a:rPr lang="en" sz="1500">
                <a:solidFill>
                  <a:schemeClr val="dk1"/>
                </a:solidFill>
              </a:rPr>
              <a:t>E4</a:t>
            </a:r>
            <a:endParaRPr sz="1500">
              <a:solidFill>
                <a:schemeClr val="dk1"/>
              </a:solidFill>
            </a:endParaRPr>
          </a:p>
          <a:p>
            <a:pPr marL="457200" lvl="0" indent="-323850" algn="l" rtl="0">
              <a:spcBef>
                <a:spcPts val="0"/>
              </a:spcBef>
              <a:spcAft>
                <a:spcPts val="0"/>
              </a:spcAft>
              <a:buClr>
                <a:schemeClr val="dk1"/>
              </a:buClr>
              <a:buSzPts val="1500"/>
              <a:buFont typeface="Nunito"/>
              <a:buChar char="●"/>
            </a:pPr>
            <a:r>
              <a:rPr lang="en" sz="1500" b="1">
                <a:solidFill>
                  <a:schemeClr val="dk1"/>
                </a:solidFill>
              </a:rPr>
              <a:t>Driving risks: </a:t>
            </a:r>
            <a:r>
              <a:rPr lang="en" sz="1500" b="1">
                <a:solidFill>
                  <a:srgbClr val="93C47D"/>
                </a:solidFill>
              </a:rPr>
              <a:t>MINOR</a:t>
            </a:r>
            <a:endParaRPr sz="1500" b="1">
              <a:solidFill>
                <a:srgbClr val="93C47D"/>
              </a:solidFill>
            </a:endParaRPr>
          </a:p>
          <a:p>
            <a:pPr marL="0" lvl="0" indent="0" algn="l" rtl="0">
              <a:spcBef>
                <a:spcPts val="0"/>
              </a:spcBef>
              <a:spcAft>
                <a:spcPts val="1200"/>
              </a:spcAft>
              <a:buNone/>
            </a:pPr>
            <a:endParaRPr sz="1500"/>
          </a:p>
        </p:txBody>
      </p:sp>
      <p:sp>
        <p:nvSpPr>
          <p:cNvPr id="1518" name="Google Shape;1518;p1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83</a:t>
            </a:fld>
            <a:endParaRPr/>
          </a:p>
        </p:txBody>
      </p:sp>
      <p:sp>
        <p:nvSpPr>
          <p:cNvPr id="1519" name="Google Shape;1519;p124"/>
          <p:cNvSpPr txBox="1">
            <a:spLocks noGrp="1"/>
          </p:cNvSpPr>
          <p:nvPr>
            <p:ph type="body" idx="1"/>
          </p:nvPr>
        </p:nvSpPr>
        <p:spPr>
          <a:xfrm>
            <a:off x="4171450" y="1076275"/>
            <a:ext cx="4972500" cy="36471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chemeClr val="dk1"/>
              </a:buClr>
              <a:buSzPts val="1500"/>
              <a:buFont typeface="Arial"/>
              <a:buChar char="●"/>
            </a:pPr>
            <a:r>
              <a:rPr lang="en" sz="1500" b="1">
                <a:solidFill>
                  <a:schemeClr val="dk1"/>
                </a:solidFill>
              </a:rPr>
              <a:t>Pass Criteria:</a:t>
            </a:r>
            <a:r>
              <a:rPr lang="en" sz="1500">
                <a:solidFill>
                  <a:schemeClr val="dk1"/>
                </a:solidFill>
              </a:rPr>
              <a:t> </a:t>
            </a:r>
            <a:r>
              <a:rPr lang="en" sz="1500" b="1" i="1">
                <a:solidFill>
                  <a:schemeClr val="dk1"/>
                </a:solidFill>
              </a:rPr>
              <a:t>(bottom-up pass for higher-level requirements)</a:t>
            </a:r>
            <a:endParaRPr sz="1500" b="1" i="1">
              <a:solidFill>
                <a:schemeClr val="dk1"/>
              </a:solidFill>
            </a:endParaRPr>
          </a:p>
          <a:p>
            <a:pPr marL="914400" lvl="0" indent="-323850" algn="l" rtl="0">
              <a:spcBef>
                <a:spcPts val="0"/>
              </a:spcBef>
              <a:spcAft>
                <a:spcPts val="0"/>
              </a:spcAft>
              <a:buClr>
                <a:schemeClr val="dk1"/>
              </a:buClr>
              <a:buSzPts val="1500"/>
              <a:buFont typeface="Nunito"/>
              <a:buChar char="●"/>
            </a:pPr>
            <a:r>
              <a:rPr lang="en" sz="1500">
                <a:solidFill>
                  <a:schemeClr val="dk1"/>
                </a:solidFill>
              </a:rPr>
              <a:t>5.2: averaged distance must not exceed 4 cm</a:t>
            </a:r>
            <a:endParaRPr sz="1500">
              <a:solidFill>
                <a:schemeClr val="dk1"/>
              </a:solidFill>
            </a:endParaRPr>
          </a:p>
          <a:p>
            <a:pPr marL="914400" lvl="0" indent="-323850" algn="l" rtl="0">
              <a:spcBef>
                <a:spcPts val="0"/>
              </a:spcBef>
              <a:spcAft>
                <a:spcPts val="0"/>
              </a:spcAft>
              <a:buClr>
                <a:schemeClr val="dk1"/>
              </a:buClr>
              <a:buSzPts val="1500"/>
              <a:buFont typeface="Nunito"/>
              <a:buChar char="●"/>
            </a:pPr>
            <a:r>
              <a:rPr lang="en" sz="1500">
                <a:solidFill>
                  <a:schemeClr val="dk1"/>
                </a:solidFill>
              </a:rPr>
              <a:t>6.1: space taken up must not exceed 9’ x 10’</a:t>
            </a:r>
            <a:endParaRPr sz="1500">
              <a:solidFill>
                <a:schemeClr val="dk1"/>
              </a:solidFill>
            </a:endParaRPr>
          </a:p>
          <a:p>
            <a:pPr marL="0" lvl="0" indent="0" algn="l" rtl="0">
              <a:spcBef>
                <a:spcPts val="0"/>
              </a:spcBef>
              <a:spcAft>
                <a:spcPts val="0"/>
              </a:spcAft>
              <a:buNone/>
            </a:pPr>
            <a:endParaRPr sz="1500" b="1">
              <a:solidFill>
                <a:schemeClr val="dk1"/>
              </a:solidFill>
            </a:endParaRPr>
          </a:p>
        </p:txBody>
      </p:sp>
      <p:sp>
        <p:nvSpPr>
          <p:cNvPr id="1520" name="Google Shape;1520;p124">
            <a:hlinkClick r:id="rId3"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524"/>
        <p:cNvGrpSpPr/>
        <p:nvPr/>
      </p:nvGrpSpPr>
      <p:grpSpPr>
        <a:xfrm>
          <a:off x="0" y="0"/>
          <a:ext cx="0" cy="0"/>
          <a:chOff x="0" y="0"/>
          <a:chExt cx="0" cy="0"/>
        </a:xfrm>
      </p:grpSpPr>
      <p:sp>
        <p:nvSpPr>
          <p:cNvPr id="1525" name="Google Shape;1525;p1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Mobility and Collapsibility (MC)</a:t>
            </a:r>
            <a:endParaRPr/>
          </a:p>
        </p:txBody>
      </p:sp>
      <p:sp>
        <p:nvSpPr>
          <p:cNvPr id="1526" name="Google Shape;1526;p125"/>
          <p:cNvSpPr txBox="1">
            <a:spLocks noGrp="1"/>
          </p:cNvSpPr>
          <p:nvPr>
            <p:ph type="body" idx="1"/>
          </p:nvPr>
        </p:nvSpPr>
        <p:spPr>
          <a:xfrm>
            <a:off x="311700" y="1076275"/>
            <a:ext cx="4260300" cy="36471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Clr>
                <a:schemeClr val="dk1"/>
              </a:buClr>
              <a:buSzPts val="1500"/>
              <a:buFont typeface="Nunito"/>
              <a:buChar char="●"/>
            </a:pPr>
            <a:r>
              <a:rPr lang="en" sz="1500" b="1">
                <a:solidFill>
                  <a:schemeClr val="dk1"/>
                </a:solidFill>
              </a:rPr>
              <a:t>Verifying/Validating:</a:t>
            </a:r>
            <a:endParaRPr sz="1500" b="1">
              <a:solidFill>
                <a:schemeClr val="dk1"/>
              </a:solidFill>
            </a:endParaRPr>
          </a:p>
          <a:p>
            <a:pPr marL="914400" lvl="1" indent="-323850" algn="l" rtl="0">
              <a:spcBef>
                <a:spcPts val="0"/>
              </a:spcBef>
              <a:spcAft>
                <a:spcPts val="0"/>
              </a:spcAft>
              <a:buClr>
                <a:schemeClr val="dk1"/>
              </a:buClr>
              <a:buSzPts val="1500"/>
              <a:buFont typeface="Nunito"/>
              <a:buChar char="○"/>
            </a:pPr>
            <a:r>
              <a:rPr lang="en" sz="1500">
                <a:solidFill>
                  <a:schemeClr val="dk1"/>
                </a:solidFill>
              </a:rPr>
              <a:t>Collapsibility (6.3)</a:t>
            </a:r>
            <a:endParaRPr sz="1500">
              <a:solidFill>
                <a:schemeClr val="dk1"/>
              </a:solidFill>
            </a:endParaRPr>
          </a:p>
          <a:p>
            <a:pPr marL="914400" lvl="1" indent="-323850" algn="l" rtl="0">
              <a:spcBef>
                <a:spcPts val="0"/>
              </a:spcBef>
              <a:spcAft>
                <a:spcPts val="0"/>
              </a:spcAft>
              <a:buClr>
                <a:schemeClr val="dk1"/>
              </a:buClr>
              <a:buSzPts val="1500"/>
              <a:buFont typeface="Nunito"/>
              <a:buChar char="○"/>
            </a:pPr>
            <a:r>
              <a:rPr lang="en" sz="1500">
                <a:solidFill>
                  <a:schemeClr val="dk1"/>
                </a:solidFill>
              </a:rPr>
              <a:t>Mobility (6.3.1)</a:t>
            </a:r>
            <a:endParaRPr sz="1500">
              <a:solidFill>
                <a:schemeClr val="dk1"/>
              </a:solidFill>
            </a:endParaRPr>
          </a:p>
          <a:p>
            <a:pPr marL="457200" lvl="0" indent="-323850" algn="l" rtl="0">
              <a:spcBef>
                <a:spcPts val="0"/>
              </a:spcBef>
              <a:spcAft>
                <a:spcPts val="0"/>
              </a:spcAft>
              <a:buClr>
                <a:schemeClr val="dk1"/>
              </a:buClr>
              <a:buSzPts val="1500"/>
              <a:buFont typeface="Arial"/>
              <a:buChar char="●"/>
            </a:pPr>
            <a:r>
              <a:rPr lang="en" sz="1500" b="1">
                <a:solidFill>
                  <a:schemeClr val="dk1"/>
                </a:solidFill>
              </a:rPr>
              <a:t>Driving CPEs: </a:t>
            </a:r>
            <a:r>
              <a:rPr lang="en" sz="1500">
                <a:solidFill>
                  <a:schemeClr val="dk1"/>
                </a:solidFill>
              </a:rPr>
              <a:t>E4, E5</a:t>
            </a:r>
            <a:endParaRPr sz="1500">
              <a:solidFill>
                <a:schemeClr val="dk1"/>
              </a:solidFill>
            </a:endParaRPr>
          </a:p>
          <a:p>
            <a:pPr marL="457200" lvl="0" indent="-323850" algn="l" rtl="0">
              <a:spcBef>
                <a:spcPts val="0"/>
              </a:spcBef>
              <a:spcAft>
                <a:spcPts val="0"/>
              </a:spcAft>
              <a:buClr>
                <a:schemeClr val="dk1"/>
              </a:buClr>
              <a:buSzPts val="1500"/>
              <a:buFont typeface="Nunito"/>
              <a:buChar char="●"/>
            </a:pPr>
            <a:r>
              <a:rPr lang="en" sz="1500" b="1">
                <a:solidFill>
                  <a:schemeClr val="dk1"/>
                </a:solidFill>
              </a:rPr>
              <a:t>Driving risks: </a:t>
            </a:r>
            <a:r>
              <a:rPr lang="en" sz="1500" b="1">
                <a:solidFill>
                  <a:srgbClr val="93C47D"/>
                </a:solidFill>
              </a:rPr>
              <a:t>MINOR</a:t>
            </a:r>
            <a:endParaRPr sz="1500" b="1">
              <a:solidFill>
                <a:srgbClr val="93C47D"/>
              </a:solidFill>
            </a:endParaRPr>
          </a:p>
          <a:p>
            <a:pPr marL="0" lvl="0" indent="0" algn="l" rtl="0">
              <a:spcBef>
                <a:spcPts val="0"/>
              </a:spcBef>
              <a:spcAft>
                <a:spcPts val="1200"/>
              </a:spcAft>
              <a:buNone/>
            </a:pPr>
            <a:endParaRPr sz="1500"/>
          </a:p>
        </p:txBody>
      </p:sp>
      <p:sp>
        <p:nvSpPr>
          <p:cNvPr id="1527" name="Google Shape;1527;p1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84</a:t>
            </a:fld>
            <a:endParaRPr/>
          </a:p>
        </p:txBody>
      </p:sp>
      <p:sp>
        <p:nvSpPr>
          <p:cNvPr id="1528" name="Google Shape;1528;p125"/>
          <p:cNvSpPr txBox="1">
            <a:spLocks noGrp="1"/>
          </p:cNvSpPr>
          <p:nvPr>
            <p:ph type="body" idx="1"/>
          </p:nvPr>
        </p:nvSpPr>
        <p:spPr>
          <a:xfrm>
            <a:off x="4151250" y="1076275"/>
            <a:ext cx="4680900" cy="36471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chemeClr val="dk1"/>
              </a:buClr>
              <a:buSzPts val="1500"/>
              <a:buFont typeface="Arial"/>
              <a:buChar char="●"/>
            </a:pPr>
            <a:r>
              <a:rPr lang="en" sz="1500" b="1">
                <a:solidFill>
                  <a:schemeClr val="dk1"/>
                </a:solidFill>
              </a:rPr>
              <a:t>Prerequisite tests: </a:t>
            </a:r>
            <a:r>
              <a:rPr lang="en" sz="1500">
                <a:solidFill>
                  <a:schemeClr val="dk1"/>
                </a:solidFill>
              </a:rPr>
              <a:t>None</a:t>
            </a:r>
            <a:endParaRPr sz="1500">
              <a:solidFill>
                <a:schemeClr val="dk1"/>
              </a:solidFill>
            </a:endParaRPr>
          </a:p>
          <a:p>
            <a:pPr marL="457200" lvl="0" indent="-323850" algn="l" rtl="0">
              <a:spcBef>
                <a:spcPts val="0"/>
              </a:spcBef>
              <a:spcAft>
                <a:spcPts val="0"/>
              </a:spcAft>
              <a:buClr>
                <a:schemeClr val="dk1"/>
              </a:buClr>
              <a:buSzPts val="1500"/>
              <a:buFont typeface="Arial"/>
              <a:buChar char="●"/>
            </a:pPr>
            <a:r>
              <a:rPr lang="en" sz="1500" b="1">
                <a:solidFill>
                  <a:schemeClr val="dk1"/>
                </a:solidFill>
              </a:rPr>
              <a:t>Test procedures: </a:t>
            </a:r>
            <a:r>
              <a:rPr lang="en" sz="1500">
                <a:solidFill>
                  <a:schemeClr val="dk1"/>
                </a:solidFill>
              </a:rPr>
              <a:t>Have one person set up the system by themselves, then take it down. Time how long it takes to do both. Have one person move all individual equipment a distance of at least 15 feet. </a:t>
            </a:r>
            <a:endParaRPr sz="1500">
              <a:solidFill>
                <a:schemeClr val="dk1"/>
              </a:solidFill>
            </a:endParaRPr>
          </a:p>
          <a:p>
            <a:pPr marL="457200" lvl="0" indent="-323850" algn="l" rtl="0">
              <a:spcBef>
                <a:spcPts val="0"/>
              </a:spcBef>
              <a:spcAft>
                <a:spcPts val="0"/>
              </a:spcAft>
              <a:buClr>
                <a:schemeClr val="dk1"/>
              </a:buClr>
              <a:buSzPts val="1500"/>
              <a:buFont typeface="Arial"/>
              <a:buChar char="●"/>
            </a:pPr>
            <a:r>
              <a:rPr lang="en" sz="1500" b="1">
                <a:solidFill>
                  <a:schemeClr val="dk1"/>
                </a:solidFill>
              </a:rPr>
              <a:t>Pass Criteria:</a:t>
            </a:r>
            <a:r>
              <a:rPr lang="en" sz="1500">
                <a:solidFill>
                  <a:schemeClr val="dk1"/>
                </a:solidFill>
              </a:rPr>
              <a:t> </a:t>
            </a:r>
            <a:r>
              <a:rPr lang="en" sz="1500" b="1" i="1">
                <a:solidFill>
                  <a:schemeClr val="dk1"/>
                </a:solidFill>
              </a:rPr>
              <a:t>(bottom-up pass for higher-level requirements)</a:t>
            </a:r>
            <a:endParaRPr sz="1500" b="1" i="1">
              <a:solidFill>
                <a:schemeClr val="dk1"/>
              </a:solidFill>
            </a:endParaRPr>
          </a:p>
          <a:p>
            <a:pPr marL="914400" lvl="0" indent="-323850" algn="l" rtl="0">
              <a:spcBef>
                <a:spcPts val="0"/>
              </a:spcBef>
              <a:spcAft>
                <a:spcPts val="0"/>
              </a:spcAft>
              <a:buClr>
                <a:schemeClr val="dk1"/>
              </a:buClr>
              <a:buSzPts val="1500"/>
              <a:buFont typeface="Nunito"/>
              <a:buChar char="●"/>
            </a:pPr>
            <a:r>
              <a:rPr lang="en" sz="1500">
                <a:solidFill>
                  <a:schemeClr val="dk1"/>
                </a:solidFill>
              </a:rPr>
              <a:t>6.3: one person can set up/take down each within 20 minutes</a:t>
            </a:r>
            <a:endParaRPr sz="1500">
              <a:solidFill>
                <a:schemeClr val="dk1"/>
              </a:solidFill>
            </a:endParaRPr>
          </a:p>
          <a:p>
            <a:pPr marL="914400" lvl="0" indent="-323850" algn="l" rtl="0">
              <a:spcBef>
                <a:spcPts val="0"/>
              </a:spcBef>
              <a:spcAft>
                <a:spcPts val="0"/>
              </a:spcAft>
              <a:buClr>
                <a:schemeClr val="dk1"/>
              </a:buClr>
              <a:buSzPts val="1500"/>
              <a:buFont typeface="Nunito"/>
              <a:buChar char="●"/>
            </a:pPr>
            <a:r>
              <a:rPr lang="en" sz="1500">
                <a:solidFill>
                  <a:schemeClr val="dk1"/>
                </a:solidFill>
              </a:rPr>
              <a:t>6.3.1: one person can move each piece of equipment at least 15 feet without having to set equipment down in between.</a:t>
            </a:r>
            <a:endParaRPr sz="1500">
              <a:solidFill>
                <a:schemeClr val="dk1"/>
              </a:solidFill>
            </a:endParaRPr>
          </a:p>
          <a:p>
            <a:pPr marL="0" lvl="0" indent="0" algn="l" rtl="0">
              <a:spcBef>
                <a:spcPts val="0"/>
              </a:spcBef>
              <a:spcAft>
                <a:spcPts val="0"/>
              </a:spcAft>
              <a:buNone/>
            </a:pPr>
            <a:endParaRPr sz="1500" b="1">
              <a:solidFill>
                <a:schemeClr val="dk1"/>
              </a:solidFill>
            </a:endParaRPr>
          </a:p>
        </p:txBody>
      </p:sp>
      <p:sp>
        <p:nvSpPr>
          <p:cNvPr id="1529" name="Google Shape;1529;p125">
            <a:hlinkClick r:id="rId3"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533"/>
        <p:cNvGrpSpPr/>
        <p:nvPr/>
      </p:nvGrpSpPr>
      <p:grpSpPr>
        <a:xfrm>
          <a:off x="0" y="0"/>
          <a:ext cx="0" cy="0"/>
          <a:chOff x="0" y="0"/>
          <a:chExt cx="0" cy="0"/>
        </a:xfrm>
      </p:grpSpPr>
      <p:sp>
        <p:nvSpPr>
          <p:cNvPr id="1534" name="Google Shape;1534;p1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Safety Inspection (SI)</a:t>
            </a:r>
            <a:endParaRPr/>
          </a:p>
        </p:txBody>
      </p:sp>
      <p:sp>
        <p:nvSpPr>
          <p:cNvPr id="1535" name="Google Shape;1535;p126"/>
          <p:cNvSpPr txBox="1">
            <a:spLocks noGrp="1"/>
          </p:cNvSpPr>
          <p:nvPr>
            <p:ph type="body" idx="1"/>
          </p:nvPr>
        </p:nvSpPr>
        <p:spPr>
          <a:xfrm>
            <a:off x="311700" y="1076275"/>
            <a:ext cx="6156300" cy="36471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Clr>
                <a:schemeClr val="dk1"/>
              </a:buClr>
              <a:buSzPts val="1500"/>
              <a:buFont typeface="Nunito"/>
              <a:buChar char="●"/>
            </a:pPr>
            <a:r>
              <a:rPr lang="en" sz="1500" b="1">
                <a:solidFill>
                  <a:schemeClr val="dk1"/>
                </a:solidFill>
              </a:rPr>
              <a:t>Verifying/Validating:</a:t>
            </a:r>
            <a:endParaRPr sz="1500">
              <a:solidFill>
                <a:schemeClr val="dk1"/>
              </a:solidFill>
            </a:endParaRPr>
          </a:p>
          <a:p>
            <a:pPr marL="914400" lvl="1" indent="-323850" algn="l" rtl="0">
              <a:spcBef>
                <a:spcPts val="0"/>
              </a:spcBef>
              <a:spcAft>
                <a:spcPts val="0"/>
              </a:spcAft>
              <a:buClr>
                <a:schemeClr val="dk1"/>
              </a:buClr>
              <a:buSzPts val="1500"/>
              <a:buFont typeface="Arial"/>
              <a:buChar char="○"/>
            </a:pPr>
            <a:r>
              <a:rPr lang="en" sz="1500">
                <a:solidFill>
                  <a:schemeClr val="dk1"/>
                </a:solidFill>
              </a:rPr>
              <a:t>Safety of equipment (5.4.1.1, 5.4.1.2, 6.2)</a:t>
            </a:r>
            <a:endParaRPr sz="1500">
              <a:solidFill>
                <a:schemeClr val="dk1"/>
              </a:solidFill>
            </a:endParaRPr>
          </a:p>
          <a:p>
            <a:pPr marL="457200" lvl="0" indent="-323850" algn="l" rtl="0">
              <a:spcBef>
                <a:spcPts val="0"/>
              </a:spcBef>
              <a:spcAft>
                <a:spcPts val="0"/>
              </a:spcAft>
              <a:buClr>
                <a:schemeClr val="dk1"/>
              </a:buClr>
              <a:buSzPts val="1500"/>
              <a:buFont typeface="Arial"/>
              <a:buChar char="●"/>
            </a:pPr>
            <a:r>
              <a:rPr lang="en" sz="1500" b="1">
                <a:solidFill>
                  <a:schemeClr val="dk1"/>
                </a:solidFill>
              </a:rPr>
              <a:t>Driving CPEs: </a:t>
            </a:r>
            <a:r>
              <a:rPr lang="en" sz="1500">
                <a:solidFill>
                  <a:schemeClr val="dk1"/>
                </a:solidFill>
              </a:rPr>
              <a:t>E5</a:t>
            </a:r>
            <a:endParaRPr sz="1500">
              <a:solidFill>
                <a:schemeClr val="dk1"/>
              </a:solidFill>
            </a:endParaRPr>
          </a:p>
          <a:p>
            <a:pPr marL="457200" lvl="0" indent="-323850" algn="l" rtl="0">
              <a:spcBef>
                <a:spcPts val="0"/>
              </a:spcBef>
              <a:spcAft>
                <a:spcPts val="0"/>
              </a:spcAft>
              <a:buClr>
                <a:schemeClr val="dk1"/>
              </a:buClr>
              <a:buSzPts val="1500"/>
              <a:buFont typeface="Nunito"/>
              <a:buChar char="●"/>
            </a:pPr>
            <a:r>
              <a:rPr lang="en" sz="1500" b="1">
                <a:solidFill>
                  <a:schemeClr val="dk1"/>
                </a:solidFill>
              </a:rPr>
              <a:t>Driving risks: </a:t>
            </a:r>
            <a:r>
              <a:rPr lang="en" sz="1500" b="1">
                <a:solidFill>
                  <a:srgbClr val="FF0000"/>
                </a:solidFill>
              </a:rPr>
              <a:t>MAJOR</a:t>
            </a:r>
            <a:endParaRPr sz="1500">
              <a:solidFill>
                <a:schemeClr val="dk1"/>
              </a:solidFill>
            </a:endParaRPr>
          </a:p>
          <a:p>
            <a:pPr marL="0" lvl="0" indent="0" algn="l" rtl="0">
              <a:spcBef>
                <a:spcPts val="0"/>
              </a:spcBef>
              <a:spcAft>
                <a:spcPts val="0"/>
              </a:spcAft>
              <a:buNone/>
            </a:pPr>
            <a:endParaRPr sz="1500"/>
          </a:p>
          <a:p>
            <a:pPr marL="0" lvl="0" indent="0" algn="l" rtl="0">
              <a:spcBef>
                <a:spcPts val="1200"/>
              </a:spcBef>
              <a:spcAft>
                <a:spcPts val="1200"/>
              </a:spcAft>
              <a:buNone/>
            </a:pPr>
            <a:endParaRPr/>
          </a:p>
        </p:txBody>
      </p:sp>
      <p:sp>
        <p:nvSpPr>
          <p:cNvPr id="1536" name="Google Shape;1536;p1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85</a:t>
            </a:fld>
            <a:endParaRPr/>
          </a:p>
        </p:txBody>
      </p:sp>
      <p:sp>
        <p:nvSpPr>
          <p:cNvPr id="1537" name="Google Shape;1537;p126">
            <a:hlinkClick r:id="rId3"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sp>
        <p:nvSpPr>
          <p:cNvPr id="1542" name="Google Shape;1542;p1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Object Pairing and Tracking (OPT)</a:t>
            </a:r>
            <a:endParaRPr/>
          </a:p>
        </p:txBody>
      </p:sp>
      <p:sp>
        <p:nvSpPr>
          <p:cNvPr id="1543" name="Google Shape;1543;p127"/>
          <p:cNvSpPr txBox="1">
            <a:spLocks noGrp="1"/>
          </p:cNvSpPr>
          <p:nvPr>
            <p:ph type="body" idx="1"/>
          </p:nvPr>
        </p:nvSpPr>
        <p:spPr>
          <a:xfrm>
            <a:off x="311700" y="1076275"/>
            <a:ext cx="4260300" cy="36471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Clr>
                <a:schemeClr val="dk1"/>
              </a:buClr>
              <a:buSzPts val="1500"/>
              <a:buFont typeface="Nunito"/>
              <a:buChar char="●"/>
            </a:pPr>
            <a:r>
              <a:rPr lang="en" sz="1500" b="1">
                <a:solidFill>
                  <a:schemeClr val="dk1"/>
                </a:solidFill>
              </a:rPr>
              <a:t>Verifying/Validating:</a:t>
            </a:r>
            <a:endParaRPr sz="1500" b="1">
              <a:solidFill>
                <a:schemeClr val="dk1"/>
              </a:solidFill>
            </a:endParaRPr>
          </a:p>
          <a:p>
            <a:pPr marL="914400" lvl="1" indent="-323850" algn="l" rtl="0">
              <a:spcBef>
                <a:spcPts val="0"/>
              </a:spcBef>
              <a:spcAft>
                <a:spcPts val="0"/>
              </a:spcAft>
              <a:buClr>
                <a:schemeClr val="dk1"/>
              </a:buClr>
              <a:buSzPts val="1500"/>
              <a:buFont typeface="Nunito"/>
              <a:buChar char="○"/>
            </a:pPr>
            <a:r>
              <a:rPr lang="en" sz="1500">
                <a:solidFill>
                  <a:schemeClr val="dk1"/>
                </a:solidFill>
              </a:rPr>
              <a:t>Tracker range scalability (2.2.2.4)</a:t>
            </a:r>
            <a:endParaRPr sz="1500">
              <a:solidFill>
                <a:schemeClr val="dk1"/>
              </a:solidFill>
            </a:endParaRPr>
          </a:p>
          <a:p>
            <a:pPr marL="914400" lvl="1" indent="-323850" algn="l" rtl="0">
              <a:spcBef>
                <a:spcPts val="0"/>
              </a:spcBef>
              <a:spcAft>
                <a:spcPts val="0"/>
              </a:spcAft>
              <a:buClr>
                <a:schemeClr val="dk1"/>
              </a:buClr>
              <a:buSzPts val="1500"/>
              <a:buFont typeface="Nunito"/>
              <a:buChar char="○"/>
            </a:pPr>
            <a:r>
              <a:rPr lang="en" sz="1500">
                <a:solidFill>
                  <a:schemeClr val="dk1"/>
                </a:solidFill>
              </a:rPr>
              <a:t>Tracker dimension scale (object minimum 4 cm) (2.2.2.1)</a:t>
            </a:r>
            <a:endParaRPr sz="1500">
              <a:solidFill>
                <a:schemeClr val="dk1"/>
              </a:solidFill>
            </a:endParaRPr>
          </a:p>
          <a:p>
            <a:pPr marL="457200" lvl="0" indent="-323850" algn="l" rtl="0">
              <a:spcBef>
                <a:spcPts val="0"/>
              </a:spcBef>
              <a:spcAft>
                <a:spcPts val="0"/>
              </a:spcAft>
              <a:buClr>
                <a:schemeClr val="dk1"/>
              </a:buClr>
              <a:buSzPts val="1500"/>
              <a:buFont typeface="Arial"/>
              <a:buChar char="●"/>
            </a:pPr>
            <a:r>
              <a:rPr lang="en" sz="1500" b="1">
                <a:solidFill>
                  <a:schemeClr val="dk1"/>
                </a:solidFill>
              </a:rPr>
              <a:t>Driving CPEs: </a:t>
            </a:r>
            <a:r>
              <a:rPr lang="en" sz="1500">
                <a:solidFill>
                  <a:schemeClr val="dk1"/>
                </a:solidFill>
              </a:rPr>
              <a:t>E3</a:t>
            </a:r>
            <a:endParaRPr sz="1500">
              <a:solidFill>
                <a:schemeClr val="dk1"/>
              </a:solidFill>
            </a:endParaRPr>
          </a:p>
          <a:p>
            <a:pPr marL="457200" lvl="0" indent="-323850" algn="l" rtl="0">
              <a:spcBef>
                <a:spcPts val="0"/>
              </a:spcBef>
              <a:spcAft>
                <a:spcPts val="0"/>
              </a:spcAft>
              <a:buClr>
                <a:schemeClr val="dk1"/>
              </a:buClr>
              <a:buSzPts val="1500"/>
              <a:buFont typeface="Nunito"/>
              <a:buChar char="●"/>
            </a:pPr>
            <a:r>
              <a:rPr lang="en" sz="1500" b="1">
                <a:solidFill>
                  <a:schemeClr val="dk1"/>
                </a:solidFill>
              </a:rPr>
              <a:t>Driving risks: </a:t>
            </a:r>
            <a:r>
              <a:rPr lang="en" sz="1500" b="1">
                <a:solidFill>
                  <a:srgbClr val="FF0000"/>
                </a:solidFill>
              </a:rPr>
              <a:t>MAJOR</a:t>
            </a:r>
            <a:endParaRPr sz="1500"/>
          </a:p>
        </p:txBody>
      </p:sp>
      <p:sp>
        <p:nvSpPr>
          <p:cNvPr id="1544" name="Google Shape;1544;p1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86</a:t>
            </a:fld>
            <a:endParaRPr/>
          </a:p>
        </p:txBody>
      </p:sp>
      <p:sp>
        <p:nvSpPr>
          <p:cNvPr id="1545" name="Google Shape;1545;p127"/>
          <p:cNvSpPr txBox="1">
            <a:spLocks noGrp="1"/>
          </p:cNvSpPr>
          <p:nvPr>
            <p:ph type="body" idx="1"/>
          </p:nvPr>
        </p:nvSpPr>
        <p:spPr>
          <a:xfrm>
            <a:off x="4760850" y="1076275"/>
            <a:ext cx="4260300" cy="36471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chemeClr val="dk1"/>
              </a:buClr>
              <a:buSzPts val="1500"/>
              <a:buFont typeface="Arial"/>
              <a:buChar char="●"/>
            </a:pPr>
            <a:r>
              <a:rPr lang="en" sz="1500" b="1">
                <a:solidFill>
                  <a:schemeClr val="dk1"/>
                </a:solidFill>
              </a:rPr>
              <a:t>Prerequisites: </a:t>
            </a:r>
            <a:r>
              <a:rPr lang="en" sz="1500">
                <a:solidFill>
                  <a:schemeClr val="dk1"/>
                </a:solidFill>
              </a:rPr>
              <a:t>VR environment must be fully built and uploaded to Oculus</a:t>
            </a:r>
            <a:endParaRPr sz="1500">
              <a:solidFill>
                <a:schemeClr val="dk1"/>
              </a:solidFill>
            </a:endParaRPr>
          </a:p>
          <a:p>
            <a:pPr marL="457200" lvl="0" indent="-323850" algn="l" rtl="0">
              <a:spcBef>
                <a:spcPts val="0"/>
              </a:spcBef>
              <a:spcAft>
                <a:spcPts val="0"/>
              </a:spcAft>
              <a:buClr>
                <a:schemeClr val="dk1"/>
              </a:buClr>
              <a:buSzPts val="1500"/>
              <a:buFont typeface="Arial"/>
              <a:buChar char="●"/>
            </a:pPr>
            <a:r>
              <a:rPr lang="en" sz="1500" b="1">
                <a:solidFill>
                  <a:schemeClr val="dk1"/>
                </a:solidFill>
              </a:rPr>
              <a:t>Test procedures: </a:t>
            </a:r>
            <a:r>
              <a:rPr lang="en" sz="1500">
                <a:solidFill>
                  <a:schemeClr val="dk1"/>
                </a:solidFill>
              </a:rPr>
              <a:t>Tests will be done through the headset and VR PC view of the environment in Unity. Several movements and manipulations/orientations of the trackers will be used to test the effectiveness of the object tracking and pairing.</a:t>
            </a:r>
            <a:endParaRPr sz="1500">
              <a:solidFill>
                <a:schemeClr val="dk1"/>
              </a:solidFill>
            </a:endParaRPr>
          </a:p>
          <a:p>
            <a:pPr marL="0" lvl="0" indent="0" algn="l" rtl="0">
              <a:spcBef>
                <a:spcPts val="0"/>
              </a:spcBef>
              <a:spcAft>
                <a:spcPts val="0"/>
              </a:spcAft>
              <a:buNone/>
            </a:pPr>
            <a:endParaRPr sz="1500" b="1">
              <a:solidFill>
                <a:schemeClr val="dk1"/>
              </a:solidFill>
            </a:endParaRPr>
          </a:p>
        </p:txBody>
      </p:sp>
      <p:sp>
        <p:nvSpPr>
          <p:cNvPr id="1546" name="Google Shape;1546;p127">
            <a:hlinkClick r:id="rId3"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550"/>
        <p:cNvGrpSpPr/>
        <p:nvPr/>
      </p:nvGrpSpPr>
      <p:grpSpPr>
        <a:xfrm>
          <a:off x="0" y="0"/>
          <a:ext cx="0" cy="0"/>
          <a:chOff x="0" y="0"/>
          <a:chExt cx="0" cy="0"/>
        </a:xfrm>
      </p:grpSpPr>
      <p:sp>
        <p:nvSpPr>
          <p:cNvPr id="1551" name="Google Shape;1551;p1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System Battery Life (SBL)</a:t>
            </a:r>
            <a:endParaRPr/>
          </a:p>
        </p:txBody>
      </p:sp>
      <p:sp>
        <p:nvSpPr>
          <p:cNvPr id="1552" name="Google Shape;1552;p128"/>
          <p:cNvSpPr txBox="1">
            <a:spLocks noGrp="1"/>
          </p:cNvSpPr>
          <p:nvPr>
            <p:ph type="body" idx="1"/>
          </p:nvPr>
        </p:nvSpPr>
        <p:spPr>
          <a:xfrm>
            <a:off x="311700" y="1076275"/>
            <a:ext cx="4260300" cy="36471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Clr>
                <a:schemeClr val="dk1"/>
              </a:buClr>
              <a:buSzPts val="1500"/>
              <a:buFont typeface="Nunito"/>
              <a:buChar char="●"/>
            </a:pPr>
            <a:r>
              <a:rPr lang="en" sz="1500" b="1">
                <a:solidFill>
                  <a:schemeClr val="dk1"/>
                </a:solidFill>
              </a:rPr>
              <a:t>Verifying/Validating:</a:t>
            </a:r>
            <a:endParaRPr sz="1500" b="1">
              <a:solidFill>
                <a:schemeClr val="dk1"/>
              </a:solidFill>
            </a:endParaRPr>
          </a:p>
          <a:p>
            <a:pPr marL="914400" lvl="1" indent="-323850" algn="l" rtl="0">
              <a:spcBef>
                <a:spcPts val="0"/>
              </a:spcBef>
              <a:spcAft>
                <a:spcPts val="0"/>
              </a:spcAft>
              <a:buClr>
                <a:schemeClr val="dk1"/>
              </a:buClr>
              <a:buSzPts val="1500"/>
              <a:buFont typeface="Nunito"/>
              <a:buChar char="○"/>
            </a:pPr>
            <a:r>
              <a:rPr lang="en" sz="1500">
                <a:solidFill>
                  <a:schemeClr val="dk1"/>
                </a:solidFill>
              </a:rPr>
              <a:t>1 hour minimum requirement (2.2.1.4)</a:t>
            </a:r>
            <a:endParaRPr sz="1500">
              <a:solidFill>
                <a:schemeClr val="dk1"/>
              </a:solidFill>
            </a:endParaRPr>
          </a:p>
          <a:p>
            <a:pPr marL="457200" lvl="0" indent="-323850" algn="l" rtl="0">
              <a:spcBef>
                <a:spcPts val="0"/>
              </a:spcBef>
              <a:spcAft>
                <a:spcPts val="0"/>
              </a:spcAft>
              <a:buClr>
                <a:schemeClr val="dk1"/>
              </a:buClr>
              <a:buSzPts val="1500"/>
              <a:buFont typeface="Arial"/>
              <a:buChar char="●"/>
            </a:pPr>
            <a:r>
              <a:rPr lang="en" sz="1500" b="1">
                <a:solidFill>
                  <a:schemeClr val="dk1"/>
                </a:solidFill>
              </a:rPr>
              <a:t>Driving CPEs: </a:t>
            </a:r>
            <a:r>
              <a:rPr lang="en" sz="1500">
                <a:solidFill>
                  <a:schemeClr val="dk1"/>
                </a:solidFill>
              </a:rPr>
              <a:t>E4</a:t>
            </a:r>
            <a:endParaRPr sz="1500">
              <a:solidFill>
                <a:schemeClr val="dk1"/>
              </a:solidFill>
            </a:endParaRPr>
          </a:p>
          <a:p>
            <a:pPr marL="457200" lvl="0" indent="-323850" algn="l" rtl="0">
              <a:spcBef>
                <a:spcPts val="0"/>
              </a:spcBef>
              <a:spcAft>
                <a:spcPts val="0"/>
              </a:spcAft>
              <a:buClr>
                <a:schemeClr val="dk1"/>
              </a:buClr>
              <a:buSzPts val="1500"/>
              <a:buFont typeface="Nunito"/>
              <a:buChar char="●"/>
            </a:pPr>
            <a:r>
              <a:rPr lang="en" sz="1500" b="1">
                <a:solidFill>
                  <a:schemeClr val="dk1"/>
                </a:solidFill>
              </a:rPr>
              <a:t>Driving risks: </a:t>
            </a:r>
            <a:r>
              <a:rPr lang="en" sz="1500" b="1">
                <a:solidFill>
                  <a:srgbClr val="93C47D"/>
                </a:solidFill>
              </a:rPr>
              <a:t>MINOR</a:t>
            </a:r>
            <a:endParaRPr sz="1500" b="1">
              <a:solidFill>
                <a:srgbClr val="93C47D"/>
              </a:solidFill>
            </a:endParaRPr>
          </a:p>
          <a:p>
            <a:pPr marL="0" lvl="0" indent="0" algn="l" rtl="0">
              <a:spcBef>
                <a:spcPts val="0"/>
              </a:spcBef>
              <a:spcAft>
                <a:spcPts val="1200"/>
              </a:spcAft>
              <a:buNone/>
            </a:pPr>
            <a:endParaRPr sz="1500"/>
          </a:p>
        </p:txBody>
      </p:sp>
      <p:sp>
        <p:nvSpPr>
          <p:cNvPr id="1553" name="Google Shape;1553;p1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87</a:t>
            </a:fld>
            <a:endParaRPr/>
          </a:p>
        </p:txBody>
      </p:sp>
      <p:sp>
        <p:nvSpPr>
          <p:cNvPr id="1554" name="Google Shape;1554;p128"/>
          <p:cNvSpPr txBox="1">
            <a:spLocks noGrp="1"/>
          </p:cNvSpPr>
          <p:nvPr>
            <p:ph type="body" idx="1"/>
          </p:nvPr>
        </p:nvSpPr>
        <p:spPr>
          <a:xfrm>
            <a:off x="4760850" y="1076275"/>
            <a:ext cx="4260300" cy="36471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chemeClr val="dk1"/>
              </a:buClr>
              <a:buSzPts val="1500"/>
              <a:buFont typeface="Arial"/>
              <a:buChar char="●"/>
            </a:pPr>
            <a:r>
              <a:rPr lang="en" sz="1500" b="1">
                <a:solidFill>
                  <a:schemeClr val="dk1"/>
                </a:solidFill>
              </a:rPr>
              <a:t>Prerequisites: </a:t>
            </a:r>
            <a:r>
              <a:rPr lang="en" sz="1500">
                <a:solidFill>
                  <a:schemeClr val="dk1"/>
                </a:solidFill>
              </a:rPr>
              <a:t>All VIVE trackers must be integrated with the completed VR simulation. Inspections 1, 2, 3, and Test 1 must be completed.</a:t>
            </a:r>
            <a:endParaRPr sz="1500">
              <a:solidFill>
                <a:schemeClr val="dk1"/>
              </a:solidFill>
            </a:endParaRPr>
          </a:p>
          <a:p>
            <a:pPr marL="457200" lvl="0" indent="-323850" algn="l" rtl="0">
              <a:spcBef>
                <a:spcPts val="0"/>
              </a:spcBef>
              <a:spcAft>
                <a:spcPts val="0"/>
              </a:spcAft>
              <a:buClr>
                <a:schemeClr val="dk1"/>
              </a:buClr>
              <a:buSzPts val="1500"/>
              <a:buFont typeface="Arial"/>
              <a:buChar char="●"/>
            </a:pPr>
            <a:r>
              <a:rPr lang="en" sz="1500" b="1">
                <a:solidFill>
                  <a:schemeClr val="dk1"/>
                </a:solidFill>
              </a:rPr>
              <a:t>Test procedures: </a:t>
            </a:r>
            <a:r>
              <a:rPr lang="en" sz="1500">
                <a:solidFill>
                  <a:schemeClr val="dk1"/>
                </a:solidFill>
              </a:rPr>
              <a:t>Run simulation until at least one component’s battery dies.</a:t>
            </a:r>
            <a:endParaRPr sz="1500">
              <a:solidFill>
                <a:schemeClr val="dk1"/>
              </a:solidFill>
            </a:endParaRPr>
          </a:p>
          <a:p>
            <a:pPr marL="457200" lvl="0" indent="-323850" algn="l" rtl="0">
              <a:spcBef>
                <a:spcPts val="0"/>
              </a:spcBef>
              <a:spcAft>
                <a:spcPts val="0"/>
              </a:spcAft>
              <a:buClr>
                <a:schemeClr val="dk1"/>
              </a:buClr>
              <a:buSzPts val="1500"/>
              <a:buFont typeface="Arial"/>
              <a:buChar char="●"/>
            </a:pPr>
            <a:r>
              <a:rPr lang="en" sz="1500" b="1">
                <a:solidFill>
                  <a:schemeClr val="dk1"/>
                </a:solidFill>
              </a:rPr>
              <a:t>Pass Criteria:</a:t>
            </a:r>
            <a:r>
              <a:rPr lang="en" sz="1500">
                <a:solidFill>
                  <a:schemeClr val="dk1"/>
                </a:solidFill>
              </a:rPr>
              <a:t> </a:t>
            </a:r>
            <a:r>
              <a:rPr lang="en" sz="1500" b="1" i="1">
                <a:solidFill>
                  <a:schemeClr val="dk1"/>
                </a:solidFill>
              </a:rPr>
              <a:t>(bottom-up pass for higher-level requirements)</a:t>
            </a:r>
            <a:endParaRPr sz="1500" b="1" i="1">
              <a:solidFill>
                <a:schemeClr val="dk1"/>
              </a:solidFill>
            </a:endParaRPr>
          </a:p>
          <a:p>
            <a:pPr marL="914400" lvl="1" indent="-323850" algn="l" rtl="0">
              <a:spcBef>
                <a:spcPts val="0"/>
              </a:spcBef>
              <a:spcAft>
                <a:spcPts val="0"/>
              </a:spcAft>
              <a:buClr>
                <a:schemeClr val="dk1"/>
              </a:buClr>
              <a:buSzPts val="1500"/>
              <a:buFont typeface="Nunito"/>
              <a:buChar char="○"/>
            </a:pPr>
            <a:r>
              <a:rPr lang="en" sz="1500">
                <a:solidFill>
                  <a:schemeClr val="dk1"/>
                </a:solidFill>
              </a:rPr>
              <a:t>2.2.1.4: whole system can run for at least an hour continuously without any components needing recharging</a:t>
            </a:r>
            <a:endParaRPr sz="1500">
              <a:solidFill>
                <a:schemeClr val="dk1"/>
              </a:solidFill>
            </a:endParaRPr>
          </a:p>
          <a:p>
            <a:pPr marL="0" lvl="0" indent="0" algn="l" rtl="0">
              <a:spcBef>
                <a:spcPts val="0"/>
              </a:spcBef>
              <a:spcAft>
                <a:spcPts val="0"/>
              </a:spcAft>
              <a:buNone/>
            </a:pPr>
            <a:endParaRPr sz="1500" b="1">
              <a:solidFill>
                <a:schemeClr val="dk1"/>
              </a:solidFill>
            </a:endParaRPr>
          </a:p>
        </p:txBody>
      </p:sp>
      <p:sp>
        <p:nvSpPr>
          <p:cNvPr id="1555" name="Google Shape;1555;p128">
            <a:hlinkClick r:id="rId3"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p:sp>
        <p:nvSpPr>
          <p:cNvPr id="1560" name="Google Shape;1560;p1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Arm Brace Comfort and Range of Motion (ABC-ROM)</a:t>
            </a:r>
            <a:endParaRPr/>
          </a:p>
        </p:txBody>
      </p:sp>
      <p:sp>
        <p:nvSpPr>
          <p:cNvPr id="1561" name="Google Shape;1561;p129"/>
          <p:cNvSpPr txBox="1">
            <a:spLocks noGrp="1"/>
          </p:cNvSpPr>
          <p:nvPr>
            <p:ph type="body" idx="1"/>
          </p:nvPr>
        </p:nvSpPr>
        <p:spPr>
          <a:xfrm>
            <a:off x="311700" y="1076275"/>
            <a:ext cx="4260300" cy="36471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Clr>
                <a:schemeClr val="dk1"/>
              </a:buClr>
              <a:buSzPts val="1500"/>
              <a:buFont typeface="Nunito"/>
              <a:buChar char="●"/>
            </a:pPr>
            <a:r>
              <a:rPr lang="en" sz="1500" b="1">
                <a:solidFill>
                  <a:schemeClr val="dk1"/>
                </a:solidFill>
              </a:rPr>
              <a:t>Verifying/Validating:</a:t>
            </a:r>
            <a:endParaRPr sz="1500" b="1">
              <a:solidFill>
                <a:schemeClr val="dk1"/>
              </a:solidFill>
            </a:endParaRPr>
          </a:p>
          <a:p>
            <a:pPr marL="914400" lvl="1" indent="-323850" algn="l" rtl="0">
              <a:spcBef>
                <a:spcPts val="0"/>
              </a:spcBef>
              <a:spcAft>
                <a:spcPts val="0"/>
              </a:spcAft>
              <a:buClr>
                <a:schemeClr val="dk1"/>
              </a:buClr>
              <a:buSzPts val="1500"/>
              <a:buFont typeface="Nunito"/>
              <a:buChar char="○"/>
            </a:pPr>
            <a:r>
              <a:rPr lang="en" sz="1500">
                <a:solidFill>
                  <a:schemeClr val="dk1"/>
                </a:solidFill>
              </a:rPr>
              <a:t>ROM (2.1.1.6)</a:t>
            </a:r>
            <a:endParaRPr sz="1500">
              <a:solidFill>
                <a:schemeClr val="dk1"/>
              </a:solidFill>
            </a:endParaRPr>
          </a:p>
          <a:p>
            <a:pPr marL="914400" lvl="1" indent="-323850" algn="l" rtl="0">
              <a:spcBef>
                <a:spcPts val="0"/>
              </a:spcBef>
              <a:spcAft>
                <a:spcPts val="0"/>
              </a:spcAft>
              <a:buClr>
                <a:schemeClr val="dk1"/>
              </a:buClr>
              <a:buSzPts val="1500"/>
              <a:buFont typeface="Nunito"/>
              <a:buChar char="○"/>
            </a:pPr>
            <a:r>
              <a:rPr lang="en" sz="1500">
                <a:solidFill>
                  <a:schemeClr val="dk1"/>
                </a:solidFill>
              </a:rPr>
              <a:t>User anthropometry range (5.3.6)</a:t>
            </a:r>
            <a:endParaRPr sz="1500">
              <a:solidFill>
                <a:schemeClr val="dk1"/>
              </a:solidFill>
            </a:endParaRPr>
          </a:p>
          <a:p>
            <a:pPr marL="457200" lvl="0" indent="-323850" algn="l" rtl="0">
              <a:spcBef>
                <a:spcPts val="0"/>
              </a:spcBef>
              <a:spcAft>
                <a:spcPts val="0"/>
              </a:spcAft>
              <a:buClr>
                <a:schemeClr val="dk1"/>
              </a:buClr>
              <a:buSzPts val="1500"/>
              <a:buFont typeface="Arial"/>
              <a:buChar char="●"/>
            </a:pPr>
            <a:r>
              <a:rPr lang="en" sz="1500" b="1">
                <a:solidFill>
                  <a:schemeClr val="dk1"/>
                </a:solidFill>
              </a:rPr>
              <a:t>Driving CPEs: </a:t>
            </a:r>
            <a:r>
              <a:rPr lang="en" sz="1500">
                <a:solidFill>
                  <a:schemeClr val="dk1"/>
                </a:solidFill>
              </a:rPr>
              <a:t>E2</a:t>
            </a:r>
            <a:endParaRPr sz="1500">
              <a:solidFill>
                <a:schemeClr val="dk1"/>
              </a:solidFill>
            </a:endParaRPr>
          </a:p>
          <a:p>
            <a:pPr marL="457200" lvl="0" indent="-323850" algn="l" rtl="0">
              <a:spcBef>
                <a:spcPts val="0"/>
              </a:spcBef>
              <a:spcAft>
                <a:spcPts val="0"/>
              </a:spcAft>
              <a:buClr>
                <a:schemeClr val="dk1"/>
              </a:buClr>
              <a:buSzPts val="1500"/>
              <a:buFont typeface="Nunito"/>
              <a:buChar char="●"/>
            </a:pPr>
            <a:r>
              <a:rPr lang="en" sz="1500" b="1">
                <a:solidFill>
                  <a:schemeClr val="dk1"/>
                </a:solidFill>
              </a:rPr>
              <a:t>Driving risks: </a:t>
            </a:r>
            <a:r>
              <a:rPr lang="en" sz="1500" b="1">
                <a:solidFill>
                  <a:srgbClr val="F1C232"/>
                </a:solidFill>
              </a:rPr>
              <a:t>INTERMEDIATE</a:t>
            </a:r>
            <a:endParaRPr sz="1500" b="1">
              <a:solidFill>
                <a:schemeClr val="dk1"/>
              </a:solidFill>
            </a:endParaRPr>
          </a:p>
        </p:txBody>
      </p:sp>
      <p:sp>
        <p:nvSpPr>
          <p:cNvPr id="1562" name="Google Shape;1562;p1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88</a:t>
            </a:fld>
            <a:endParaRPr/>
          </a:p>
        </p:txBody>
      </p:sp>
      <p:sp>
        <p:nvSpPr>
          <p:cNvPr id="1563" name="Google Shape;1563;p129"/>
          <p:cNvSpPr txBox="1">
            <a:spLocks noGrp="1"/>
          </p:cNvSpPr>
          <p:nvPr>
            <p:ph type="body" idx="1"/>
          </p:nvPr>
        </p:nvSpPr>
        <p:spPr>
          <a:xfrm>
            <a:off x="4760850" y="1076275"/>
            <a:ext cx="4260300" cy="36471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chemeClr val="dk1"/>
              </a:buClr>
              <a:buSzPts val="1500"/>
              <a:buFont typeface="Arial"/>
              <a:buChar char="●"/>
            </a:pPr>
            <a:r>
              <a:rPr lang="en" sz="1500" b="1">
                <a:solidFill>
                  <a:schemeClr val="dk1"/>
                </a:solidFill>
              </a:rPr>
              <a:t>Prerequisites: </a:t>
            </a:r>
            <a:r>
              <a:rPr lang="en" sz="1500">
                <a:solidFill>
                  <a:schemeClr val="dk1"/>
                </a:solidFill>
              </a:rPr>
              <a:t>none</a:t>
            </a:r>
            <a:endParaRPr sz="1500">
              <a:solidFill>
                <a:schemeClr val="dk1"/>
              </a:solidFill>
            </a:endParaRPr>
          </a:p>
          <a:p>
            <a:pPr marL="457200" lvl="0" indent="-323850" algn="l" rtl="0">
              <a:spcBef>
                <a:spcPts val="0"/>
              </a:spcBef>
              <a:spcAft>
                <a:spcPts val="0"/>
              </a:spcAft>
              <a:buClr>
                <a:schemeClr val="dk1"/>
              </a:buClr>
              <a:buSzPts val="1500"/>
              <a:buFont typeface="Arial"/>
              <a:buChar char="●"/>
            </a:pPr>
            <a:r>
              <a:rPr lang="en" sz="1500" b="1">
                <a:solidFill>
                  <a:schemeClr val="dk1"/>
                </a:solidFill>
              </a:rPr>
              <a:t>Test procedures: </a:t>
            </a:r>
            <a:r>
              <a:rPr lang="en" sz="1500">
                <a:solidFill>
                  <a:schemeClr val="dk1"/>
                </a:solidFill>
              </a:rPr>
              <a:t>Tests will be done with HITL testing, instructing the user to flex/extend elbow and measure limits to range of motion. Additionally, continuous inquiry regarding the subject’s comfort level.</a:t>
            </a:r>
            <a:endParaRPr sz="1500" b="1">
              <a:solidFill>
                <a:schemeClr val="dk1"/>
              </a:solidFill>
            </a:endParaRPr>
          </a:p>
        </p:txBody>
      </p:sp>
      <p:sp>
        <p:nvSpPr>
          <p:cNvPr id="1564" name="Google Shape;1564;p129">
            <a:hlinkClick r:id="rId3"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568"/>
        <p:cNvGrpSpPr/>
        <p:nvPr/>
      </p:nvGrpSpPr>
      <p:grpSpPr>
        <a:xfrm>
          <a:off x="0" y="0"/>
          <a:ext cx="0" cy="0"/>
          <a:chOff x="0" y="0"/>
          <a:chExt cx="0" cy="0"/>
        </a:xfrm>
      </p:grpSpPr>
      <p:sp>
        <p:nvSpPr>
          <p:cNvPr id="1569" name="Google Shape;1569;p1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Equipment and Object Weigh-In (EOWI)</a:t>
            </a:r>
            <a:endParaRPr/>
          </a:p>
        </p:txBody>
      </p:sp>
      <p:sp>
        <p:nvSpPr>
          <p:cNvPr id="1570" name="Google Shape;1570;p130"/>
          <p:cNvSpPr txBox="1">
            <a:spLocks noGrp="1"/>
          </p:cNvSpPr>
          <p:nvPr>
            <p:ph type="body" idx="1"/>
          </p:nvPr>
        </p:nvSpPr>
        <p:spPr>
          <a:xfrm>
            <a:off x="311700" y="1076275"/>
            <a:ext cx="4260300" cy="36471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Clr>
                <a:schemeClr val="dk1"/>
              </a:buClr>
              <a:buSzPts val="1500"/>
              <a:buFont typeface="Nunito"/>
              <a:buChar char="●"/>
            </a:pPr>
            <a:r>
              <a:rPr lang="en" sz="1500" b="1">
                <a:solidFill>
                  <a:schemeClr val="dk1"/>
                </a:solidFill>
              </a:rPr>
              <a:t>Verifying/Validating:</a:t>
            </a:r>
            <a:endParaRPr sz="1500" b="1">
              <a:solidFill>
                <a:schemeClr val="dk1"/>
              </a:solidFill>
            </a:endParaRPr>
          </a:p>
          <a:p>
            <a:pPr marL="914400" lvl="1" indent="-323850" algn="l" rtl="0">
              <a:spcBef>
                <a:spcPts val="0"/>
              </a:spcBef>
              <a:spcAft>
                <a:spcPts val="0"/>
              </a:spcAft>
              <a:buClr>
                <a:schemeClr val="dk1"/>
              </a:buClr>
              <a:buSzPts val="1500"/>
              <a:buFont typeface="Nunito"/>
              <a:buChar char="○"/>
            </a:pPr>
            <a:r>
              <a:rPr lang="en" sz="1500">
                <a:solidFill>
                  <a:schemeClr val="dk1"/>
                </a:solidFill>
              </a:rPr>
              <a:t>Simulated weights of HR tools/equipment (2.1.1.1)</a:t>
            </a:r>
            <a:endParaRPr sz="1500">
              <a:solidFill>
                <a:schemeClr val="dk1"/>
              </a:solidFill>
            </a:endParaRPr>
          </a:p>
          <a:p>
            <a:pPr marL="914400" lvl="1" indent="-323850" algn="l" rtl="0">
              <a:spcBef>
                <a:spcPts val="0"/>
              </a:spcBef>
              <a:spcAft>
                <a:spcPts val="0"/>
              </a:spcAft>
              <a:buClr>
                <a:schemeClr val="dk1"/>
              </a:buClr>
              <a:buSzPts val="1500"/>
              <a:buFont typeface="Nunito"/>
              <a:buChar char="○"/>
            </a:pPr>
            <a:r>
              <a:rPr lang="en" sz="1500">
                <a:solidFill>
                  <a:schemeClr val="dk1"/>
                </a:solidFill>
              </a:rPr>
              <a:t>Total weight of user-associated equipment (5.3.7)</a:t>
            </a:r>
            <a:endParaRPr sz="1500">
              <a:solidFill>
                <a:schemeClr val="dk1"/>
              </a:solidFill>
            </a:endParaRPr>
          </a:p>
          <a:p>
            <a:pPr marL="914400" lvl="1" indent="-323850" algn="l" rtl="0">
              <a:spcBef>
                <a:spcPts val="0"/>
              </a:spcBef>
              <a:spcAft>
                <a:spcPts val="0"/>
              </a:spcAft>
              <a:buClr>
                <a:schemeClr val="dk1"/>
              </a:buClr>
              <a:buSzPts val="1500"/>
              <a:buFont typeface="Nunito"/>
              <a:buChar char="○"/>
            </a:pPr>
            <a:r>
              <a:rPr lang="en" sz="1500">
                <a:solidFill>
                  <a:schemeClr val="dk1"/>
                </a:solidFill>
              </a:rPr>
              <a:t>HR component vertical lift weight (6.3.1.1)</a:t>
            </a:r>
            <a:endParaRPr sz="1500">
              <a:solidFill>
                <a:schemeClr val="dk1"/>
              </a:solidFill>
            </a:endParaRPr>
          </a:p>
          <a:p>
            <a:pPr marL="457200" lvl="0" indent="-323850" algn="l" rtl="0">
              <a:spcBef>
                <a:spcPts val="0"/>
              </a:spcBef>
              <a:spcAft>
                <a:spcPts val="0"/>
              </a:spcAft>
              <a:buClr>
                <a:schemeClr val="dk1"/>
              </a:buClr>
              <a:buSzPts val="1500"/>
              <a:buFont typeface="Arial"/>
              <a:buChar char="●"/>
            </a:pPr>
            <a:r>
              <a:rPr lang="en" sz="1500" b="1">
                <a:solidFill>
                  <a:schemeClr val="dk1"/>
                </a:solidFill>
              </a:rPr>
              <a:t>Driving CPEs: </a:t>
            </a:r>
            <a:r>
              <a:rPr lang="en" sz="1500">
                <a:solidFill>
                  <a:schemeClr val="dk1"/>
                </a:solidFill>
              </a:rPr>
              <a:t>E2, E3, E5</a:t>
            </a:r>
            <a:endParaRPr sz="1500">
              <a:solidFill>
                <a:schemeClr val="dk1"/>
              </a:solidFill>
            </a:endParaRPr>
          </a:p>
          <a:p>
            <a:pPr marL="0" lvl="0" indent="0" algn="l" rtl="0">
              <a:spcBef>
                <a:spcPts val="0"/>
              </a:spcBef>
              <a:spcAft>
                <a:spcPts val="1200"/>
              </a:spcAft>
              <a:buNone/>
            </a:pPr>
            <a:r>
              <a:rPr lang="en" sz="1500" b="1">
                <a:solidFill>
                  <a:schemeClr val="dk1"/>
                </a:solidFill>
              </a:rPr>
              <a:t>Driving risks: </a:t>
            </a:r>
            <a:r>
              <a:rPr lang="en" sz="1500" b="1">
                <a:solidFill>
                  <a:srgbClr val="93C47D"/>
                </a:solidFill>
              </a:rPr>
              <a:t>MINOR</a:t>
            </a:r>
            <a:endParaRPr sz="1500"/>
          </a:p>
        </p:txBody>
      </p:sp>
      <p:sp>
        <p:nvSpPr>
          <p:cNvPr id="1571" name="Google Shape;1571;p1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89</a:t>
            </a:fld>
            <a:endParaRPr/>
          </a:p>
        </p:txBody>
      </p:sp>
      <p:sp>
        <p:nvSpPr>
          <p:cNvPr id="1572" name="Google Shape;1572;p130"/>
          <p:cNvSpPr txBox="1">
            <a:spLocks noGrp="1"/>
          </p:cNvSpPr>
          <p:nvPr>
            <p:ph type="body" idx="1"/>
          </p:nvPr>
        </p:nvSpPr>
        <p:spPr>
          <a:xfrm>
            <a:off x="4760850" y="1076275"/>
            <a:ext cx="4260300" cy="36471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chemeClr val="dk1"/>
              </a:buClr>
              <a:buSzPts val="1500"/>
              <a:buFont typeface="Arial"/>
              <a:buChar char="●"/>
            </a:pPr>
            <a:r>
              <a:rPr lang="en" sz="1500" b="1">
                <a:solidFill>
                  <a:schemeClr val="dk1"/>
                </a:solidFill>
              </a:rPr>
              <a:t>Prerequisite tests: </a:t>
            </a:r>
            <a:r>
              <a:rPr lang="en" sz="1500">
                <a:solidFill>
                  <a:schemeClr val="dk1"/>
                </a:solidFill>
              </a:rPr>
              <a:t>none</a:t>
            </a:r>
            <a:endParaRPr sz="1500">
              <a:solidFill>
                <a:schemeClr val="dk1"/>
              </a:solidFill>
            </a:endParaRPr>
          </a:p>
          <a:p>
            <a:pPr marL="457200" lvl="0" indent="-323850" algn="l" rtl="0">
              <a:spcBef>
                <a:spcPts val="0"/>
              </a:spcBef>
              <a:spcAft>
                <a:spcPts val="0"/>
              </a:spcAft>
              <a:buClr>
                <a:schemeClr val="dk1"/>
              </a:buClr>
              <a:buSzPts val="1500"/>
              <a:buFont typeface="Arial"/>
              <a:buChar char="●"/>
            </a:pPr>
            <a:r>
              <a:rPr lang="en" sz="1500" b="1">
                <a:solidFill>
                  <a:schemeClr val="dk1"/>
                </a:solidFill>
              </a:rPr>
              <a:t>Test procedures: </a:t>
            </a:r>
            <a:r>
              <a:rPr lang="en" sz="1500">
                <a:solidFill>
                  <a:schemeClr val="dk1"/>
                </a:solidFill>
              </a:rPr>
              <a:t>weigh all objects separately and document weights.</a:t>
            </a:r>
            <a:endParaRPr sz="1500">
              <a:solidFill>
                <a:schemeClr val="dk1"/>
              </a:solidFill>
            </a:endParaRPr>
          </a:p>
          <a:p>
            <a:pPr marL="457200" lvl="0" indent="-323850" algn="l" rtl="0">
              <a:spcBef>
                <a:spcPts val="0"/>
              </a:spcBef>
              <a:spcAft>
                <a:spcPts val="0"/>
              </a:spcAft>
              <a:buClr>
                <a:schemeClr val="dk1"/>
              </a:buClr>
              <a:buSzPts val="1500"/>
              <a:buFont typeface="Arial"/>
              <a:buChar char="●"/>
            </a:pPr>
            <a:r>
              <a:rPr lang="en" sz="1500" b="1">
                <a:solidFill>
                  <a:schemeClr val="dk1"/>
                </a:solidFill>
              </a:rPr>
              <a:t>Pass Criteria:</a:t>
            </a:r>
            <a:r>
              <a:rPr lang="en" sz="1500">
                <a:solidFill>
                  <a:schemeClr val="dk1"/>
                </a:solidFill>
              </a:rPr>
              <a:t> </a:t>
            </a:r>
            <a:r>
              <a:rPr lang="en" sz="1500" b="1" i="1">
                <a:solidFill>
                  <a:schemeClr val="dk1"/>
                </a:solidFill>
              </a:rPr>
              <a:t>(bottom-up pass for higher-level requirements)</a:t>
            </a:r>
            <a:endParaRPr sz="1500" b="1" i="1">
              <a:solidFill>
                <a:schemeClr val="dk1"/>
              </a:solidFill>
            </a:endParaRPr>
          </a:p>
          <a:p>
            <a:pPr marL="914400" lvl="0" indent="-323850" algn="l" rtl="0">
              <a:spcBef>
                <a:spcPts val="0"/>
              </a:spcBef>
              <a:spcAft>
                <a:spcPts val="0"/>
              </a:spcAft>
              <a:buClr>
                <a:schemeClr val="dk1"/>
              </a:buClr>
              <a:buSzPts val="1500"/>
              <a:buFont typeface="Nunito"/>
              <a:buChar char="●"/>
            </a:pPr>
            <a:r>
              <a:rPr lang="en" sz="1500">
                <a:solidFill>
                  <a:schemeClr val="dk1"/>
                </a:solidFill>
              </a:rPr>
              <a:t>2.1.1.1: all HR tool/object weights must be between ⅙ and ⅓ expected Earth weight</a:t>
            </a:r>
            <a:endParaRPr sz="1500">
              <a:solidFill>
                <a:schemeClr val="dk1"/>
              </a:solidFill>
            </a:endParaRPr>
          </a:p>
          <a:p>
            <a:pPr marL="914400" lvl="0" indent="-323850" algn="l" rtl="0">
              <a:spcBef>
                <a:spcPts val="0"/>
              </a:spcBef>
              <a:spcAft>
                <a:spcPts val="0"/>
              </a:spcAft>
              <a:buClr>
                <a:schemeClr val="dk1"/>
              </a:buClr>
              <a:buSzPts val="1500"/>
              <a:buFont typeface="Nunito"/>
              <a:buChar char="●"/>
            </a:pPr>
            <a:r>
              <a:rPr lang="en" sz="1500">
                <a:solidFill>
                  <a:schemeClr val="dk1"/>
                </a:solidFill>
              </a:rPr>
              <a:t>5.3.7: weight of all user-associated equipment must not total more than 50 lbs</a:t>
            </a:r>
            <a:endParaRPr sz="1500">
              <a:solidFill>
                <a:schemeClr val="dk1"/>
              </a:solidFill>
            </a:endParaRPr>
          </a:p>
          <a:p>
            <a:pPr marL="914400" lvl="0" indent="-323850" algn="l" rtl="0">
              <a:spcBef>
                <a:spcPts val="0"/>
              </a:spcBef>
              <a:spcAft>
                <a:spcPts val="0"/>
              </a:spcAft>
              <a:buClr>
                <a:schemeClr val="dk1"/>
              </a:buClr>
              <a:buSzPts val="1500"/>
              <a:buFont typeface="Nunito"/>
              <a:buChar char="●"/>
            </a:pPr>
            <a:r>
              <a:rPr lang="en" sz="1500">
                <a:solidFill>
                  <a:schemeClr val="dk1"/>
                </a:solidFill>
              </a:rPr>
              <a:t>6.3.1.1: all vertically lifted components must weigh less than 50 lbs each</a:t>
            </a:r>
            <a:endParaRPr sz="1500" b="1">
              <a:solidFill>
                <a:schemeClr val="dk1"/>
              </a:solidFill>
            </a:endParaRPr>
          </a:p>
        </p:txBody>
      </p:sp>
      <p:sp>
        <p:nvSpPr>
          <p:cNvPr id="1573" name="Google Shape;1573;p130">
            <a:hlinkClick r:id="rId3"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90"/>
        <p:cNvGrpSpPr/>
        <p:nvPr/>
      </p:nvGrpSpPr>
      <p:grpSpPr>
        <a:xfrm>
          <a:off x="0" y="0"/>
          <a:ext cx="0" cy="0"/>
          <a:chOff x="0" y="0"/>
          <a:chExt cx="0" cy="0"/>
        </a:xfrm>
      </p:grpSpPr>
      <p:grpSp>
        <p:nvGrpSpPr>
          <p:cNvPr id="291" name="Google Shape;291;p50"/>
          <p:cNvGrpSpPr/>
          <p:nvPr/>
        </p:nvGrpSpPr>
        <p:grpSpPr>
          <a:xfrm>
            <a:off x="2465150" y="1550638"/>
            <a:ext cx="4213637" cy="3373038"/>
            <a:chOff x="2679413" y="1550638"/>
            <a:chExt cx="4213637" cy="3373038"/>
          </a:xfrm>
        </p:grpSpPr>
        <p:pic>
          <p:nvPicPr>
            <p:cNvPr id="292" name="Google Shape;292;p50" descr="Lunar Surface Poster by Nasa - Fine Art Americ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84475" y="1550638"/>
              <a:ext cx="1404300" cy="1686520"/>
            </a:xfrm>
            <a:prstGeom prst="rect">
              <a:avLst/>
            </a:prstGeom>
            <a:noFill/>
            <a:ln w="19050" cap="flat" cmpd="sng">
              <a:solidFill>
                <a:schemeClr val="accent1"/>
              </a:solidFill>
              <a:prstDash val="solid"/>
              <a:round/>
              <a:headEnd type="none" w="sm" len="sm"/>
              <a:tailEnd type="none" w="sm" len="sm"/>
            </a:ln>
          </p:spPr>
        </p:pic>
        <p:pic>
          <p:nvPicPr>
            <p:cNvPr id="293" name="Google Shape;293;p50" descr="Lunar Surface Poster by Nasa - Fine Art Americ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680188" y="3237150"/>
              <a:ext cx="1404300" cy="1686520"/>
            </a:xfrm>
            <a:prstGeom prst="rect">
              <a:avLst/>
            </a:prstGeom>
            <a:noFill/>
            <a:ln w="19050" cap="flat" cmpd="sng">
              <a:solidFill>
                <a:schemeClr val="accent1"/>
              </a:solidFill>
              <a:prstDash val="solid"/>
              <a:round/>
              <a:headEnd type="none" w="sm" len="sm"/>
              <a:tailEnd type="none" w="sm" len="sm"/>
            </a:ln>
          </p:spPr>
        </p:pic>
        <p:pic>
          <p:nvPicPr>
            <p:cNvPr id="294" name="Google Shape;294;p50" descr="Lunar Surface Poster by Nasa - Fine Art Americ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84475" y="3237150"/>
              <a:ext cx="1404300" cy="1686520"/>
            </a:xfrm>
            <a:prstGeom prst="rect">
              <a:avLst/>
            </a:prstGeom>
            <a:noFill/>
            <a:ln w="19050" cap="flat" cmpd="sng">
              <a:solidFill>
                <a:schemeClr val="accent1"/>
              </a:solidFill>
              <a:prstDash val="solid"/>
              <a:round/>
              <a:headEnd type="none" w="sm" len="sm"/>
              <a:tailEnd type="none" w="sm" len="sm"/>
            </a:ln>
          </p:spPr>
        </p:pic>
        <p:pic>
          <p:nvPicPr>
            <p:cNvPr id="295" name="Google Shape;295;p50" descr="Lunar Surface Poster by Nasa - Fine Art Americ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482800" y="3237150"/>
              <a:ext cx="1404274" cy="1686525"/>
            </a:xfrm>
            <a:prstGeom prst="rect">
              <a:avLst/>
            </a:prstGeom>
            <a:noFill/>
            <a:ln w="19050" cap="flat" cmpd="sng">
              <a:solidFill>
                <a:schemeClr val="accent1"/>
              </a:solidFill>
              <a:prstDash val="solid"/>
              <a:round/>
              <a:headEnd type="none" w="sm" len="sm"/>
              <a:tailEnd type="none" w="sm" len="sm"/>
            </a:ln>
          </p:spPr>
        </p:pic>
        <p:pic>
          <p:nvPicPr>
            <p:cNvPr id="296" name="Google Shape;296;p50" descr="Lunar Surface Poster by Nasa - Fine Art Americ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488775" y="1550650"/>
              <a:ext cx="1404274" cy="1686500"/>
            </a:xfrm>
            <a:prstGeom prst="rect">
              <a:avLst/>
            </a:prstGeom>
            <a:noFill/>
            <a:ln w="19050" cap="flat" cmpd="sng">
              <a:solidFill>
                <a:schemeClr val="accent1"/>
              </a:solidFill>
              <a:prstDash val="solid"/>
              <a:round/>
              <a:headEnd type="none" w="sm" len="sm"/>
              <a:tailEnd type="none" w="sm" len="sm"/>
            </a:ln>
          </p:spPr>
        </p:pic>
        <p:pic>
          <p:nvPicPr>
            <p:cNvPr id="297" name="Google Shape;297;p50" descr="Lunar Surface Poster by Nasa - Fine Art Americ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679413" y="1550638"/>
              <a:ext cx="1404300" cy="1686520"/>
            </a:xfrm>
            <a:prstGeom prst="rect">
              <a:avLst/>
            </a:prstGeom>
            <a:noFill/>
            <a:ln w="19050" cap="flat" cmpd="sng">
              <a:solidFill>
                <a:schemeClr val="accent1"/>
              </a:solidFill>
              <a:prstDash val="solid"/>
              <a:round/>
              <a:headEnd type="none" w="sm" len="sm"/>
              <a:tailEnd type="none" w="sm" len="sm"/>
            </a:ln>
          </p:spPr>
        </p:pic>
      </p:grpSp>
      <p:sp>
        <p:nvSpPr>
          <p:cNvPr id="298" name="Google Shape;298;p50"/>
          <p:cNvSpPr/>
          <p:nvPr/>
        </p:nvSpPr>
        <p:spPr>
          <a:xfrm rot="10800000" flipH="1">
            <a:off x="-25" y="-7250"/>
            <a:ext cx="9144000" cy="9486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50"/>
          <p:cNvSpPr txBox="1">
            <a:spLocks noGrp="1"/>
          </p:cNvSpPr>
          <p:nvPr>
            <p:ph type="subTitle" idx="4294967295"/>
          </p:nvPr>
        </p:nvSpPr>
        <p:spPr>
          <a:xfrm>
            <a:off x="311675" y="-7250"/>
            <a:ext cx="8520600" cy="108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2500">
                <a:solidFill>
                  <a:schemeClr val="dk1"/>
                </a:solidFill>
                <a:latin typeface="Nunito"/>
                <a:ea typeface="Nunito"/>
                <a:cs typeface="Nunito"/>
                <a:sym typeface="Nunito"/>
              </a:rPr>
              <a:t>Concept of Operations</a:t>
            </a:r>
            <a:endParaRPr sz="2032" i="1">
              <a:solidFill>
                <a:srgbClr val="0077BB"/>
              </a:solidFill>
              <a:latin typeface="Nunito"/>
              <a:ea typeface="Nunito"/>
              <a:cs typeface="Nunito"/>
              <a:sym typeface="Nunito"/>
            </a:endParaRPr>
          </a:p>
        </p:txBody>
      </p:sp>
      <p:sp>
        <p:nvSpPr>
          <p:cNvPr id="300" name="Google Shape;300;p50"/>
          <p:cNvSpPr txBox="1"/>
          <p:nvPr/>
        </p:nvSpPr>
        <p:spPr>
          <a:xfrm>
            <a:off x="3288684" y="1045900"/>
            <a:ext cx="2548902" cy="400200"/>
          </a:xfrm>
          <a:prstGeom prst="rect">
            <a:avLst/>
          </a:prstGeom>
          <a:gradFill>
            <a:gsLst>
              <a:gs pos="0">
                <a:srgbClr val="4D4D4D"/>
              </a:gs>
              <a:gs pos="100000">
                <a:srgbClr val="000000"/>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solidFill>
                  <a:schemeClr val="dk1"/>
                </a:solidFill>
                <a:latin typeface="Nunito"/>
                <a:ea typeface="Nunito"/>
                <a:cs typeface="Nunito"/>
                <a:sym typeface="Nunito"/>
              </a:rPr>
              <a:t>Tasks Inside the Simulation</a:t>
            </a:r>
            <a:endParaRPr b="1" dirty="0">
              <a:solidFill>
                <a:schemeClr val="dk1"/>
              </a:solidFill>
              <a:latin typeface="Nunito"/>
              <a:ea typeface="Nunito"/>
              <a:cs typeface="Nunito"/>
              <a:sym typeface="Nunito"/>
            </a:endParaRPr>
          </a:p>
        </p:txBody>
      </p:sp>
      <p:sp>
        <p:nvSpPr>
          <p:cNvPr id="301" name="Google Shape;301;p50"/>
          <p:cNvSpPr txBox="1">
            <a:spLocks noGrp="1"/>
          </p:cNvSpPr>
          <p:nvPr>
            <p:ph type="sldNum" idx="12"/>
          </p:nvPr>
        </p:nvSpPr>
        <p:spPr>
          <a:xfrm>
            <a:off x="8477383" y="4749892"/>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latin typeface="Nunito"/>
                <a:ea typeface="Nunito"/>
                <a:cs typeface="Nunito"/>
                <a:sym typeface="Nunito"/>
              </a:rPr>
              <a:t>9</a:t>
            </a:fld>
            <a:endParaRPr>
              <a:latin typeface="Nunito"/>
              <a:ea typeface="Nunito"/>
              <a:cs typeface="Nunito"/>
              <a:sym typeface="Nunito"/>
            </a:endParaRPr>
          </a:p>
        </p:txBody>
      </p:sp>
      <p:grpSp>
        <p:nvGrpSpPr>
          <p:cNvPr id="302" name="Google Shape;302;p50"/>
          <p:cNvGrpSpPr/>
          <p:nvPr/>
        </p:nvGrpSpPr>
        <p:grpSpPr>
          <a:xfrm>
            <a:off x="7131125" y="1765923"/>
            <a:ext cx="1889206" cy="2942490"/>
            <a:chOff x="9489975" y="2242735"/>
            <a:chExt cx="1889206" cy="2942490"/>
          </a:xfrm>
        </p:grpSpPr>
        <p:grpSp>
          <p:nvGrpSpPr>
            <p:cNvPr id="303" name="Google Shape;303;p50"/>
            <p:cNvGrpSpPr/>
            <p:nvPr/>
          </p:nvGrpSpPr>
          <p:grpSpPr>
            <a:xfrm>
              <a:off x="9489975" y="2242735"/>
              <a:ext cx="1889206" cy="2942490"/>
              <a:chOff x="10429688" y="2584168"/>
              <a:chExt cx="2508906" cy="1233438"/>
            </a:xfrm>
          </p:grpSpPr>
          <p:sp>
            <p:nvSpPr>
              <p:cNvPr id="304" name="Google Shape;304;p50"/>
              <p:cNvSpPr txBox="1"/>
              <p:nvPr/>
            </p:nvSpPr>
            <p:spPr>
              <a:xfrm>
                <a:off x="10429693" y="2584168"/>
                <a:ext cx="2508900" cy="170100"/>
              </a:xfrm>
              <a:prstGeom prst="rect">
                <a:avLst/>
              </a:prstGeom>
              <a:gradFill>
                <a:gsLst>
                  <a:gs pos="0">
                    <a:srgbClr val="4D4D4D"/>
                  </a:gs>
                  <a:gs pos="100000">
                    <a:srgbClr val="000000"/>
                  </a:gs>
                </a:gsLst>
                <a:path path="circle">
                  <a:fillToRect l="50000" t="50000" r="50000" b="50000"/>
                </a:path>
                <a:tileRect/>
              </a:gradFill>
              <a:ln w="1905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sz="1300" b="1">
                    <a:solidFill>
                      <a:schemeClr val="dk1"/>
                    </a:solidFill>
                    <a:latin typeface="Nunito"/>
                    <a:ea typeface="Nunito"/>
                    <a:cs typeface="Nunito"/>
                    <a:sym typeface="Nunito"/>
                  </a:rPr>
                  <a:t>Exiting the Simulation</a:t>
                </a:r>
                <a:endParaRPr sz="1300" b="1">
                  <a:solidFill>
                    <a:schemeClr val="dk1"/>
                  </a:solidFill>
                  <a:latin typeface="Nunito"/>
                  <a:ea typeface="Nunito"/>
                  <a:cs typeface="Nunito"/>
                  <a:sym typeface="Nunito"/>
                </a:endParaRPr>
              </a:p>
            </p:txBody>
          </p:sp>
          <p:sp>
            <p:nvSpPr>
              <p:cNvPr id="305" name="Google Shape;305;p50"/>
              <p:cNvSpPr txBox="1"/>
              <p:nvPr/>
            </p:nvSpPr>
            <p:spPr>
              <a:xfrm>
                <a:off x="10429688" y="3552106"/>
                <a:ext cx="2508900" cy="265500"/>
              </a:xfrm>
              <a:prstGeom prst="rect">
                <a:avLst/>
              </a:prstGeom>
              <a:solidFill>
                <a:srgbClr val="EE7733"/>
              </a:solidFill>
              <a:ln w="19050" cap="flat" cmpd="sng">
                <a:solidFill>
                  <a:schemeClr val="accent1"/>
                </a:solidFill>
                <a:prstDash val="solid"/>
                <a:round/>
                <a:headEnd type="none" w="sm" len="sm"/>
                <a:tailEnd type="none" w="sm" len="sm"/>
              </a:ln>
            </p:spPr>
            <p:txBody>
              <a:bodyPr spcFirstLastPara="1" wrap="square" lIns="91425" tIns="91425" rIns="91425" bIns="91425" anchor="t" anchorCtr="0">
                <a:normAutofit lnSpcReduction="10000"/>
              </a:bodyPr>
              <a:lstStyle/>
              <a:p>
                <a:pPr marL="457200" lvl="0" indent="-285750" algn="l" rtl="0">
                  <a:lnSpc>
                    <a:spcPct val="90000"/>
                  </a:lnSpc>
                  <a:spcBef>
                    <a:spcPts val="0"/>
                  </a:spcBef>
                  <a:spcAft>
                    <a:spcPts val="0"/>
                  </a:spcAft>
                  <a:buClr>
                    <a:schemeClr val="dk1"/>
                  </a:buClr>
                  <a:buSzPts val="900"/>
                  <a:buFont typeface="Nunito"/>
                  <a:buAutoNum type="arabicParenR"/>
                </a:pPr>
                <a:r>
                  <a:rPr lang="en" sz="900">
                    <a:solidFill>
                      <a:schemeClr val="dk1"/>
                    </a:solidFill>
                    <a:latin typeface="Nunito"/>
                    <a:ea typeface="Nunito"/>
                    <a:cs typeface="Nunito"/>
                    <a:sym typeface="Nunito"/>
                  </a:rPr>
                  <a:t>User doffs all hardware</a:t>
                </a:r>
                <a:endParaRPr sz="900">
                  <a:solidFill>
                    <a:schemeClr val="dk1"/>
                  </a:solidFill>
                  <a:latin typeface="Nunito"/>
                  <a:ea typeface="Nunito"/>
                  <a:cs typeface="Nunito"/>
                  <a:sym typeface="Nunito"/>
                </a:endParaRPr>
              </a:p>
              <a:p>
                <a:pPr marL="457200" lvl="0" indent="-285750" algn="l" rtl="0">
                  <a:lnSpc>
                    <a:spcPct val="90000"/>
                  </a:lnSpc>
                  <a:spcBef>
                    <a:spcPts val="0"/>
                  </a:spcBef>
                  <a:spcAft>
                    <a:spcPts val="0"/>
                  </a:spcAft>
                  <a:buClr>
                    <a:schemeClr val="dk1"/>
                  </a:buClr>
                  <a:buSzPts val="900"/>
                  <a:buFont typeface="Nunito"/>
                  <a:buAutoNum type="arabicParenR"/>
                </a:pPr>
                <a:r>
                  <a:rPr lang="en" sz="900">
                    <a:solidFill>
                      <a:schemeClr val="dk1"/>
                    </a:solidFill>
                    <a:latin typeface="Nunito"/>
                    <a:ea typeface="Nunito"/>
                    <a:cs typeface="Nunito"/>
                    <a:sym typeface="Nunito"/>
                  </a:rPr>
                  <a:t>Evaluate user experience and provide feedback</a:t>
                </a:r>
                <a:endParaRPr sz="900">
                  <a:solidFill>
                    <a:schemeClr val="dk1"/>
                  </a:solidFill>
                  <a:latin typeface="Nunito"/>
                  <a:ea typeface="Nunito"/>
                  <a:cs typeface="Nunito"/>
                  <a:sym typeface="Nunito"/>
                </a:endParaRPr>
              </a:p>
            </p:txBody>
          </p:sp>
        </p:grpSp>
        <p:pic>
          <p:nvPicPr>
            <p:cNvPr id="306" name="Google Shape;306;p50" descr="Survey Clipart , Free Transparent Clipart - ClipartKey"/>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9489975" y="2648550"/>
              <a:ext cx="1889200" cy="1903300"/>
            </a:xfrm>
            <a:prstGeom prst="rect">
              <a:avLst/>
            </a:prstGeom>
            <a:noFill/>
            <a:ln w="19050" cap="flat" cmpd="sng">
              <a:solidFill>
                <a:schemeClr val="accent1"/>
              </a:solidFill>
              <a:prstDash val="solid"/>
              <a:round/>
              <a:headEnd type="none" w="sm" len="sm"/>
              <a:tailEnd type="none" w="sm" len="sm"/>
            </a:ln>
          </p:spPr>
        </p:pic>
      </p:grpSp>
      <p:grpSp>
        <p:nvGrpSpPr>
          <p:cNvPr id="307" name="Google Shape;307;p50"/>
          <p:cNvGrpSpPr/>
          <p:nvPr/>
        </p:nvGrpSpPr>
        <p:grpSpPr>
          <a:xfrm>
            <a:off x="2575488" y="1591288"/>
            <a:ext cx="667074" cy="1384100"/>
            <a:chOff x="9557088" y="439075"/>
            <a:chExt cx="667074" cy="1384100"/>
          </a:xfrm>
        </p:grpSpPr>
        <p:pic>
          <p:nvPicPr>
            <p:cNvPr id="308" name="Google Shape;308;p5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7088" y="439075"/>
              <a:ext cx="667074" cy="1384100"/>
            </a:xfrm>
            <a:prstGeom prst="rect">
              <a:avLst/>
            </a:prstGeom>
            <a:noFill/>
            <a:ln>
              <a:noFill/>
            </a:ln>
          </p:spPr>
        </p:pic>
        <p:pic>
          <p:nvPicPr>
            <p:cNvPr id="309" name="Google Shape;309;p50"/>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9730675" y="537325"/>
              <a:ext cx="319900" cy="322125"/>
            </a:xfrm>
            <a:prstGeom prst="rect">
              <a:avLst/>
            </a:prstGeom>
            <a:noFill/>
            <a:ln>
              <a:noFill/>
            </a:ln>
          </p:spPr>
        </p:pic>
      </p:grpSp>
      <p:sp>
        <p:nvSpPr>
          <p:cNvPr id="310" name="Google Shape;310;p50"/>
          <p:cNvSpPr/>
          <p:nvPr/>
        </p:nvSpPr>
        <p:spPr>
          <a:xfrm>
            <a:off x="3242550" y="1636175"/>
            <a:ext cx="548700" cy="474000"/>
          </a:xfrm>
          <a:prstGeom prst="rect">
            <a:avLst/>
          </a:prstGeom>
          <a:solidFill>
            <a:srgbClr val="858585">
              <a:alpha val="66070"/>
            </a:srgbClr>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1" name="Google Shape;311;p50"/>
          <p:cNvCxnSpPr/>
          <p:nvPr/>
        </p:nvCxnSpPr>
        <p:spPr>
          <a:xfrm rot="10800000" flipH="1">
            <a:off x="2950350" y="1648750"/>
            <a:ext cx="299700" cy="181800"/>
          </a:xfrm>
          <a:prstGeom prst="straightConnector1">
            <a:avLst/>
          </a:prstGeom>
          <a:noFill/>
          <a:ln w="19050" cap="flat" cmpd="sng">
            <a:solidFill>
              <a:schemeClr val="accent1"/>
            </a:solidFill>
            <a:prstDash val="solid"/>
            <a:round/>
            <a:headEnd type="none" w="med" len="med"/>
            <a:tailEnd type="none" w="med" len="med"/>
          </a:ln>
        </p:spPr>
      </p:cxnSp>
      <p:cxnSp>
        <p:nvCxnSpPr>
          <p:cNvPr id="312" name="Google Shape;312;p50"/>
          <p:cNvCxnSpPr/>
          <p:nvPr/>
        </p:nvCxnSpPr>
        <p:spPr>
          <a:xfrm>
            <a:off x="2950200" y="1830550"/>
            <a:ext cx="300000" cy="267900"/>
          </a:xfrm>
          <a:prstGeom prst="straightConnector1">
            <a:avLst/>
          </a:prstGeom>
          <a:noFill/>
          <a:ln w="19050" cap="flat" cmpd="sng">
            <a:solidFill>
              <a:schemeClr val="accent1"/>
            </a:solidFill>
            <a:prstDash val="solid"/>
            <a:round/>
            <a:headEnd type="none" w="med" len="med"/>
            <a:tailEnd type="none" w="med" len="med"/>
          </a:ln>
        </p:spPr>
      </p:cxnSp>
      <p:pic>
        <p:nvPicPr>
          <p:cNvPr id="313" name="Google Shape;313;p50"/>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3147500" y="1607942"/>
            <a:ext cx="738800" cy="492534"/>
          </a:xfrm>
          <a:prstGeom prst="rect">
            <a:avLst/>
          </a:prstGeom>
          <a:noFill/>
          <a:ln>
            <a:noFill/>
          </a:ln>
        </p:spPr>
      </p:pic>
      <p:sp>
        <p:nvSpPr>
          <p:cNvPr id="314" name="Google Shape;314;p50"/>
          <p:cNvSpPr txBox="1"/>
          <p:nvPr/>
        </p:nvSpPr>
        <p:spPr>
          <a:xfrm>
            <a:off x="2465700" y="1550650"/>
            <a:ext cx="245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latin typeface="Nunito"/>
                <a:ea typeface="Nunito"/>
                <a:cs typeface="Nunito"/>
                <a:sym typeface="Nunito"/>
              </a:rPr>
              <a:t>1</a:t>
            </a:r>
            <a:endParaRPr sz="1000">
              <a:solidFill>
                <a:schemeClr val="dk1"/>
              </a:solidFill>
              <a:latin typeface="Nunito"/>
              <a:ea typeface="Nunito"/>
              <a:cs typeface="Nunito"/>
              <a:sym typeface="Nunito"/>
            </a:endParaRPr>
          </a:p>
        </p:txBody>
      </p:sp>
      <p:sp>
        <p:nvSpPr>
          <p:cNvPr id="315" name="Google Shape;315;p50"/>
          <p:cNvSpPr txBox="1"/>
          <p:nvPr/>
        </p:nvSpPr>
        <p:spPr>
          <a:xfrm>
            <a:off x="3864600" y="1550650"/>
            <a:ext cx="245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latin typeface="Nunito"/>
                <a:ea typeface="Nunito"/>
                <a:cs typeface="Nunito"/>
                <a:sym typeface="Nunito"/>
              </a:rPr>
              <a:t>2</a:t>
            </a:r>
            <a:endParaRPr sz="1000">
              <a:solidFill>
                <a:schemeClr val="dk1"/>
              </a:solidFill>
              <a:latin typeface="Nunito"/>
              <a:ea typeface="Nunito"/>
              <a:cs typeface="Nunito"/>
              <a:sym typeface="Nunito"/>
            </a:endParaRPr>
          </a:p>
        </p:txBody>
      </p:sp>
      <p:sp>
        <p:nvSpPr>
          <p:cNvPr id="316" name="Google Shape;316;p50"/>
          <p:cNvSpPr txBox="1"/>
          <p:nvPr/>
        </p:nvSpPr>
        <p:spPr>
          <a:xfrm>
            <a:off x="3865225" y="3254750"/>
            <a:ext cx="245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latin typeface="Nunito"/>
                <a:ea typeface="Nunito"/>
                <a:cs typeface="Nunito"/>
                <a:sym typeface="Nunito"/>
              </a:rPr>
              <a:t>5</a:t>
            </a:r>
            <a:endParaRPr sz="1000">
              <a:solidFill>
                <a:schemeClr val="dk1"/>
              </a:solidFill>
              <a:latin typeface="Nunito"/>
              <a:ea typeface="Nunito"/>
              <a:cs typeface="Nunito"/>
              <a:sym typeface="Nunito"/>
            </a:endParaRPr>
          </a:p>
        </p:txBody>
      </p:sp>
      <p:sp>
        <p:nvSpPr>
          <p:cNvPr id="317" name="Google Shape;317;p50"/>
          <p:cNvSpPr txBox="1"/>
          <p:nvPr/>
        </p:nvSpPr>
        <p:spPr>
          <a:xfrm>
            <a:off x="5263500" y="1550650"/>
            <a:ext cx="245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latin typeface="Nunito"/>
                <a:ea typeface="Nunito"/>
                <a:cs typeface="Nunito"/>
                <a:sym typeface="Nunito"/>
              </a:rPr>
              <a:t>3</a:t>
            </a:r>
            <a:endParaRPr sz="1000">
              <a:solidFill>
                <a:schemeClr val="dk1"/>
              </a:solidFill>
              <a:latin typeface="Nunito"/>
              <a:ea typeface="Nunito"/>
              <a:cs typeface="Nunito"/>
              <a:sym typeface="Nunito"/>
            </a:endParaRPr>
          </a:p>
        </p:txBody>
      </p:sp>
      <p:sp>
        <p:nvSpPr>
          <p:cNvPr id="318" name="Google Shape;318;p50"/>
          <p:cNvSpPr txBox="1"/>
          <p:nvPr/>
        </p:nvSpPr>
        <p:spPr>
          <a:xfrm>
            <a:off x="2465700" y="3254750"/>
            <a:ext cx="245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latin typeface="Nunito"/>
                <a:ea typeface="Nunito"/>
                <a:cs typeface="Nunito"/>
                <a:sym typeface="Nunito"/>
              </a:rPr>
              <a:t>4</a:t>
            </a:r>
            <a:endParaRPr sz="1000">
              <a:solidFill>
                <a:schemeClr val="dk1"/>
              </a:solidFill>
              <a:latin typeface="Nunito"/>
              <a:ea typeface="Nunito"/>
              <a:cs typeface="Nunito"/>
              <a:sym typeface="Nunito"/>
            </a:endParaRPr>
          </a:p>
        </p:txBody>
      </p:sp>
      <p:sp>
        <p:nvSpPr>
          <p:cNvPr id="319" name="Google Shape;319;p50"/>
          <p:cNvSpPr txBox="1"/>
          <p:nvPr/>
        </p:nvSpPr>
        <p:spPr>
          <a:xfrm>
            <a:off x="5264750" y="3254750"/>
            <a:ext cx="245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latin typeface="Nunito"/>
                <a:ea typeface="Nunito"/>
                <a:cs typeface="Nunito"/>
                <a:sym typeface="Nunito"/>
              </a:rPr>
              <a:t>6</a:t>
            </a:r>
            <a:endParaRPr sz="1000">
              <a:solidFill>
                <a:schemeClr val="dk1"/>
              </a:solidFill>
              <a:latin typeface="Nunito"/>
              <a:ea typeface="Nunito"/>
              <a:cs typeface="Nunito"/>
              <a:sym typeface="Nunito"/>
            </a:endParaRPr>
          </a:p>
        </p:txBody>
      </p:sp>
      <p:grpSp>
        <p:nvGrpSpPr>
          <p:cNvPr id="320" name="Google Shape;320;p50"/>
          <p:cNvGrpSpPr/>
          <p:nvPr/>
        </p:nvGrpSpPr>
        <p:grpSpPr>
          <a:xfrm>
            <a:off x="3986150" y="1660700"/>
            <a:ext cx="585175" cy="1325638"/>
            <a:chOff x="9711375" y="149113"/>
            <a:chExt cx="585175" cy="1325638"/>
          </a:xfrm>
        </p:grpSpPr>
        <p:pic>
          <p:nvPicPr>
            <p:cNvPr id="321" name="Google Shape;321;p50"/>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9711375" y="213000"/>
              <a:ext cx="585175" cy="1261750"/>
            </a:xfrm>
            <a:prstGeom prst="rect">
              <a:avLst/>
            </a:prstGeom>
            <a:noFill/>
            <a:ln>
              <a:noFill/>
            </a:ln>
          </p:spPr>
        </p:pic>
        <p:pic>
          <p:nvPicPr>
            <p:cNvPr id="322" name="Google Shape;322;p50"/>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9844012" y="149113"/>
              <a:ext cx="319900" cy="322125"/>
            </a:xfrm>
            <a:prstGeom prst="rect">
              <a:avLst/>
            </a:prstGeom>
            <a:noFill/>
            <a:ln>
              <a:noFill/>
            </a:ln>
          </p:spPr>
        </p:pic>
      </p:grpSp>
      <p:pic>
        <p:nvPicPr>
          <p:cNvPr id="323" name="Google Shape;323;p50"/>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4671175" y="1660700"/>
            <a:ext cx="466800" cy="576843"/>
          </a:xfrm>
          <a:prstGeom prst="rect">
            <a:avLst/>
          </a:prstGeom>
          <a:noFill/>
          <a:ln>
            <a:noFill/>
          </a:ln>
        </p:spPr>
      </p:pic>
      <p:pic>
        <p:nvPicPr>
          <p:cNvPr id="324" name="Google Shape;324;p50"/>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flipH="1">
            <a:off x="5735913" y="1321988"/>
            <a:ext cx="937050" cy="1760125"/>
          </a:xfrm>
          <a:prstGeom prst="rect">
            <a:avLst/>
          </a:prstGeom>
          <a:noFill/>
          <a:ln>
            <a:noFill/>
          </a:ln>
        </p:spPr>
      </p:pic>
      <p:pic>
        <p:nvPicPr>
          <p:cNvPr id="325" name="Google Shape;325;p50"/>
          <p:cNvPicPr preferRelativeResize="0"/>
          <p:nvPr/>
        </p:nvPicPr>
        <p:blipFill>
          <a:blip r:embed="rId11" cstate="email">
            <a:alphaModFix/>
            <a:extLst>
              <a:ext uri="{28A0092B-C50C-407E-A947-70E740481C1C}">
                <a14:useLocalDpi xmlns:a14="http://schemas.microsoft.com/office/drawing/2010/main"/>
              </a:ext>
            </a:extLst>
          </a:blip>
          <a:stretch>
            <a:fillRect/>
          </a:stretch>
        </p:blipFill>
        <p:spPr>
          <a:xfrm rot="3264196" flipH="1">
            <a:off x="5659283" y="1625384"/>
            <a:ext cx="753110" cy="753133"/>
          </a:xfrm>
          <a:prstGeom prst="rect">
            <a:avLst/>
          </a:prstGeom>
          <a:noFill/>
          <a:ln>
            <a:noFill/>
          </a:ln>
        </p:spPr>
      </p:pic>
      <p:grpSp>
        <p:nvGrpSpPr>
          <p:cNvPr id="326" name="Google Shape;326;p50"/>
          <p:cNvGrpSpPr/>
          <p:nvPr/>
        </p:nvGrpSpPr>
        <p:grpSpPr>
          <a:xfrm>
            <a:off x="3914163" y="3502025"/>
            <a:ext cx="1489034" cy="1030000"/>
            <a:chOff x="3857388" y="3794300"/>
            <a:chExt cx="1489034" cy="1030000"/>
          </a:xfrm>
        </p:grpSpPr>
        <p:grpSp>
          <p:nvGrpSpPr>
            <p:cNvPr id="327" name="Google Shape;327;p50"/>
            <p:cNvGrpSpPr/>
            <p:nvPr/>
          </p:nvGrpSpPr>
          <p:grpSpPr>
            <a:xfrm>
              <a:off x="3857388" y="3794300"/>
              <a:ext cx="842700" cy="1003900"/>
              <a:chOff x="9334825" y="469250"/>
              <a:chExt cx="842700" cy="1003900"/>
            </a:xfrm>
          </p:grpSpPr>
          <p:pic>
            <p:nvPicPr>
              <p:cNvPr id="328" name="Google Shape;328;p50"/>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9334825" y="469250"/>
                <a:ext cx="842700" cy="1003900"/>
              </a:xfrm>
              <a:prstGeom prst="rect">
                <a:avLst/>
              </a:prstGeom>
              <a:noFill/>
              <a:ln>
                <a:noFill/>
              </a:ln>
            </p:spPr>
          </p:pic>
          <p:pic>
            <p:nvPicPr>
              <p:cNvPr id="329" name="Google Shape;329;p50"/>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flipH="1">
                <a:off x="9605825" y="469250"/>
                <a:ext cx="319900" cy="322125"/>
              </a:xfrm>
              <a:prstGeom prst="rect">
                <a:avLst/>
              </a:prstGeom>
              <a:noFill/>
              <a:ln>
                <a:noFill/>
              </a:ln>
            </p:spPr>
          </p:pic>
        </p:grpSp>
        <p:pic>
          <p:nvPicPr>
            <p:cNvPr id="330" name="Google Shape;330;p50"/>
            <p:cNvPicPr preferRelativeResize="0"/>
            <p:nvPr/>
          </p:nvPicPr>
          <p:blipFill>
            <a:blip r:embed="rId13" cstate="email">
              <a:alphaModFix/>
              <a:extLst>
                <a:ext uri="{28A0092B-C50C-407E-A947-70E740481C1C}">
                  <a14:useLocalDpi xmlns:a14="http://schemas.microsoft.com/office/drawing/2010/main"/>
                </a:ext>
              </a:extLst>
            </a:blip>
            <a:stretch>
              <a:fillRect/>
            </a:stretch>
          </p:blipFill>
          <p:spPr>
            <a:xfrm rot="842945">
              <a:off x="4033250" y="4209175"/>
              <a:ext cx="466801" cy="466801"/>
            </a:xfrm>
            <a:prstGeom prst="rect">
              <a:avLst/>
            </a:prstGeom>
            <a:noFill/>
            <a:ln>
              <a:noFill/>
            </a:ln>
          </p:spPr>
        </p:pic>
        <p:pic>
          <p:nvPicPr>
            <p:cNvPr id="331" name="Google Shape;331;p50"/>
            <p:cNvPicPr preferRelativeResize="0"/>
            <p:nvPr/>
          </p:nvPicPr>
          <p:blipFill>
            <a:blip r:embed="rId14" cstate="email">
              <a:alphaModFix/>
              <a:extLst>
                <a:ext uri="{28A0092B-C50C-407E-A947-70E740481C1C}">
                  <a14:useLocalDpi xmlns:a14="http://schemas.microsoft.com/office/drawing/2010/main"/>
                </a:ext>
              </a:extLst>
            </a:blip>
            <a:stretch>
              <a:fillRect/>
            </a:stretch>
          </p:blipFill>
          <p:spPr>
            <a:xfrm>
              <a:off x="4462746" y="3940625"/>
              <a:ext cx="883675" cy="883675"/>
            </a:xfrm>
            <a:prstGeom prst="rect">
              <a:avLst/>
            </a:prstGeom>
            <a:noFill/>
            <a:ln>
              <a:noFill/>
            </a:ln>
          </p:spPr>
        </p:pic>
      </p:grpSp>
      <p:grpSp>
        <p:nvGrpSpPr>
          <p:cNvPr id="332" name="Google Shape;332;p50"/>
          <p:cNvGrpSpPr/>
          <p:nvPr/>
        </p:nvGrpSpPr>
        <p:grpSpPr>
          <a:xfrm>
            <a:off x="5480585" y="3047563"/>
            <a:ext cx="1229590" cy="1760125"/>
            <a:chOff x="5480585" y="3315388"/>
            <a:chExt cx="1229590" cy="1760125"/>
          </a:xfrm>
        </p:grpSpPr>
        <p:pic>
          <p:nvPicPr>
            <p:cNvPr id="333" name="Google Shape;333;p50"/>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flipH="1">
              <a:off x="5773126" y="3315388"/>
              <a:ext cx="937050" cy="1760125"/>
            </a:xfrm>
            <a:prstGeom prst="rect">
              <a:avLst/>
            </a:prstGeom>
            <a:noFill/>
            <a:ln>
              <a:noFill/>
            </a:ln>
          </p:spPr>
        </p:pic>
        <p:grpSp>
          <p:nvGrpSpPr>
            <p:cNvPr id="334" name="Google Shape;334;p50"/>
            <p:cNvGrpSpPr/>
            <p:nvPr/>
          </p:nvGrpSpPr>
          <p:grpSpPr>
            <a:xfrm>
              <a:off x="5480585" y="3589988"/>
              <a:ext cx="585175" cy="1257785"/>
              <a:chOff x="9484548" y="468813"/>
              <a:chExt cx="585175" cy="1257785"/>
            </a:xfrm>
          </p:grpSpPr>
          <p:pic>
            <p:nvPicPr>
              <p:cNvPr id="335" name="Google Shape;335;p50"/>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9484548" y="468823"/>
                <a:ext cx="585175" cy="1257774"/>
              </a:xfrm>
              <a:prstGeom prst="rect">
                <a:avLst/>
              </a:prstGeom>
              <a:noFill/>
              <a:ln>
                <a:noFill/>
              </a:ln>
            </p:spPr>
          </p:pic>
          <p:pic>
            <p:nvPicPr>
              <p:cNvPr id="336" name="Google Shape;336;p50"/>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flipH="1">
                <a:off x="9617187" y="468813"/>
                <a:ext cx="319900" cy="322125"/>
              </a:xfrm>
              <a:prstGeom prst="rect">
                <a:avLst/>
              </a:prstGeom>
              <a:noFill/>
              <a:ln>
                <a:noFill/>
              </a:ln>
            </p:spPr>
          </p:pic>
        </p:grpSp>
        <p:pic>
          <p:nvPicPr>
            <p:cNvPr id="337" name="Google Shape;337;p50"/>
            <p:cNvPicPr preferRelativeResize="0"/>
            <p:nvPr/>
          </p:nvPicPr>
          <p:blipFill>
            <a:blip r:embed="rId16" cstate="email">
              <a:alphaModFix/>
              <a:extLst>
                <a:ext uri="{28A0092B-C50C-407E-A947-70E740481C1C}">
                  <a14:useLocalDpi xmlns:a14="http://schemas.microsoft.com/office/drawing/2010/main"/>
                </a:ext>
              </a:extLst>
            </a:blip>
            <a:stretch>
              <a:fillRect/>
            </a:stretch>
          </p:blipFill>
          <p:spPr>
            <a:xfrm>
              <a:off x="5634725" y="3973319"/>
              <a:ext cx="738800" cy="563656"/>
            </a:xfrm>
            <a:prstGeom prst="rect">
              <a:avLst/>
            </a:prstGeom>
            <a:noFill/>
            <a:ln>
              <a:noFill/>
            </a:ln>
          </p:spPr>
        </p:pic>
      </p:grpSp>
      <p:cxnSp>
        <p:nvCxnSpPr>
          <p:cNvPr id="338" name="Google Shape;338;p50"/>
          <p:cNvCxnSpPr/>
          <p:nvPr/>
        </p:nvCxnSpPr>
        <p:spPr>
          <a:xfrm rot="10800000" flipH="1">
            <a:off x="2007075" y="3237025"/>
            <a:ext cx="447300" cy="300"/>
          </a:xfrm>
          <a:prstGeom prst="straightConnector1">
            <a:avLst/>
          </a:prstGeom>
          <a:noFill/>
          <a:ln w="9525" cap="flat" cmpd="sng">
            <a:solidFill>
              <a:schemeClr val="dk2"/>
            </a:solidFill>
            <a:prstDash val="solid"/>
            <a:round/>
            <a:headEnd type="none" w="med" len="med"/>
            <a:tailEnd type="triangle" w="med" len="med"/>
          </a:ln>
        </p:spPr>
      </p:cxnSp>
      <p:cxnSp>
        <p:nvCxnSpPr>
          <p:cNvPr id="339" name="Google Shape;339;p50"/>
          <p:cNvCxnSpPr/>
          <p:nvPr/>
        </p:nvCxnSpPr>
        <p:spPr>
          <a:xfrm rot="10800000" flipH="1">
            <a:off x="6679213" y="3237013"/>
            <a:ext cx="447300" cy="300"/>
          </a:xfrm>
          <a:prstGeom prst="straightConnector1">
            <a:avLst/>
          </a:prstGeom>
          <a:noFill/>
          <a:ln w="9525" cap="flat" cmpd="sng">
            <a:solidFill>
              <a:schemeClr val="dk2"/>
            </a:solidFill>
            <a:prstDash val="solid"/>
            <a:round/>
            <a:headEnd type="none" w="med" len="med"/>
            <a:tailEnd type="triangle" w="med" len="med"/>
          </a:ln>
        </p:spPr>
      </p:cxnSp>
      <p:grpSp>
        <p:nvGrpSpPr>
          <p:cNvPr id="340" name="Google Shape;340;p50"/>
          <p:cNvGrpSpPr/>
          <p:nvPr/>
        </p:nvGrpSpPr>
        <p:grpSpPr>
          <a:xfrm>
            <a:off x="107100" y="1791542"/>
            <a:ext cx="1889202" cy="2891254"/>
            <a:chOff x="117875" y="1550655"/>
            <a:chExt cx="1889202" cy="2891254"/>
          </a:xfrm>
        </p:grpSpPr>
        <p:grpSp>
          <p:nvGrpSpPr>
            <p:cNvPr id="341" name="Google Shape;341;p50"/>
            <p:cNvGrpSpPr/>
            <p:nvPr/>
          </p:nvGrpSpPr>
          <p:grpSpPr>
            <a:xfrm>
              <a:off x="117875" y="1550655"/>
              <a:ext cx="1889202" cy="2891254"/>
              <a:chOff x="140400" y="1427955"/>
              <a:chExt cx="1889202" cy="2891254"/>
            </a:xfrm>
          </p:grpSpPr>
          <p:grpSp>
            <p:nvGrpSpPr>
              <p:cNvPr id="342" name="Google Shape;342;p50"/>
              <p:cNvGrpSpPr/>
              <p:nvPr/>
            </p:nvGrpSpPr>
            <p:grpSpPr>
              <a:xfrm>
                <a:off x="140400" y="1427955"/>
                <a:ext cx="1889202" cy="2891254"/>
                <a:chOff x="211250" y="638188"/>
                <a:chExt cx="2508900" cy="1211961"/>
              </a:xfrm>
            </p:grpSpPr>
            <p:sp>
              <p:nvSpPr>
                <p:cNvPr id="343" name="Google Shape;343;p50"/>
                <p:cNvSpPr txBox="1"/>
                <p:nvPr/>
              </p:nvSpPr>
              <p:spPr>
                <a:xfrm>
                  <a:off x="211250" y="638188"/>
                  <a:ext cx="2508900" cy="161400"/>
                </a:xfrm>
                <a:prstGeom prst="rect">
                  <a:avLst/>
                </a:prstGeom>
                <a:gradFill>
                  <a:gsLst>
                    <a:gs pos="0">
                      <a:srgbClr val="4D4D4D"/>
                    </a:gs>
                    <a:gs pos="100000">
                      <a:srgbClr val="000000"/>
                    </a:gs>
                  </a:gsLst>
                  <a:path path="circle">
                    <a:fillToRect l="50000" t="50000" r="50000" b="50000"/>
                  </a:path>
                  <a:tileRect/>
                </a:gradFill>
                <a:ln w="19050"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a:solidFill>
                        <a:schemeClr val="dk1"/>
                      </a:solidFill>
                      <a:latin typeface="Nunito"/>
                      <a:ea typeface="Nunito"/>
                      <a:cs typeface="Nunito"/>
                      <a:sym typeface="Nunito"/>
                    </a:rPr>
                    <a:t>Training Setup</a:t>
                  </a:r>
                  <a:endParaRPr sz="1300" b="1">
                    <a:solidFill>
                      <a:schemeClr val="dk1"/>
                    </a:solidFill>
                    <a:latin typeface="Nunito"/>
                    <a:ea typeface="Nunito"/>
                    <a:cs typeface="Nunito"/>
                    <a:sym typeface="Nunito"/>
                  </a:endParaRPr>
                </a:p>
              </p:txBody>
            </p:sp>
            <p:sp>
              <p:nvSpPr>
                <p:cNvPr id="344" name="Google Shape;344;p50"/>
                <p:cNvSpPr txBox="1"/>
                <p:nvPr/>
              </p:nvSpPr>
              <p:spPr>
                <a:xfrm>
                  <a:off x="211250" y="1344649"/>
                  <a:ext cx="2508900" cy="505500"/>
                </a:xfrm>
                <a:prstGeom prst="rect">
                  <a:avLst/>
                </a:prstGeom>
                <a:solidFill>
                  <a:srgbClr val="EE7733"/>
                </a:solidFill>
                <a:ln w="19050"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457200" lvl="0" indent="-288805" algn="l" rtl="0">
                    <a:spcBef>
                      <a:spcPts val="0"/>
                    </a:spcBef>
                    <a:spcAft>
                      <a:spcPts val="0"/>
                    </a:spcAft>
                    <a:buClr>
                      <a:schemeClr val="dk1"/>
                    </a:buClr>
                    <a:buSzPts val="948"/>
                    <a:buFont typeface="Nunito"/>
                    <a:buAutoNum type="arabicParenR"/>
                  </a:pPr>
                  <a:r>
                    <a:rPr lang="en" sz="948">
                      <a:solidFill>
                        <a:schemeClr val="dk1"/>
                      </a:solidFill>
                      <a:latin typeface="Nunito"/>
                      <a:ea typeface="Nunito"/>
                      <a:cs typeface="Nunito"/>
                      <a:sym typeface="Nunito"/>
                    </a:rPr>
                    <a:t>Clean and turn on equipment</a:t>
                  </a:r>
                  <a:endParaRPr sz="948">
                    <a:solidFill>
                      <a:schemeClr val="dk1"/>
                    </a:solidFill>
                    <a:latin typeface="Nunito"/>
                    <a:ea typeface="Nunito"/>
                    <a:cs typeface="Nunito"/>
                    <a:sym typeface="Nunito"/>
                  </a:endParaRPr>
                </a:p>
                <a:p>
                  <a:pPr marL="457200" lvl="0" indent="-288805" algn="l" rtl="0">
                    <a:spcBef>
                      <a:spcPts val="0"/>
                    </a:spcBef>
                    <a:spcAft>
                      <a:spcPts val="0"/>
                    </a:spcAft>
                    <a:buClr>
                      <a:schemeClr val="dk1"/>
                    </a:buClr>
                    <a:buSzPts val="948"/>
                    <a:buFont typeface="Nunito"/>
                    <a:buAutoNum type="arabicParenR"/>
                  </a:pPr>
                  <a:r>
                    <a:rPr lang="en" sz="948">
                      <a:solidFill>
                        <a:schemeClr val="dk1"/>
                      </a:solidFill>
                      <a:latin typeface="Nunito"/>
                      <a:ea typeface="Nunito"/>
                      <a:cs typeface="Nunito"/>
                      <a:sym typeface="Nunito"/>
                    </a:rPr>
                    <a:t>Select desired training</a:t>
                  </a:r>
                  <a:endParaRPr sz="948">
                    <a:solidFill>
                      <a:schemeClr val="dk1"/>
                    </a:solidFill>
                    <a:latin typeface="Nunito"/>
                    <a:ea typeface="Nunito"/>
                    <a:cs typeface="Nunito"/>
                    <a:sym typeface="Nunito"/>
                  </a:endParaRPr>
                </a:p>
                <a:p>
                  <a:pPr marL="457200" lvl="0" indent="-288805" algn="l" rtl="0">
                    <a:spcBef>
                      <a:spcPts val="0"/>
                    </a:spcBef>
                    <a:spcAft>
                      <a:spcPts val="0"/>
                    </a:spcAft>
                    <a:buClr>
                      <a:schemeClr val="dk1"/>
                    </a:buClr>
                    <a:buSzPts val="948"/>
                    <a:buFont typeface="Nunito"/>
                    <a:buAutoNum type="arabicParenR"/>
                  </a:pPr>
                  <a:r>
                    <a:rPr lang="en" sz="948">
                      <a:solidFill>
                        <a:schemeClr val="dk1"/>
                      </a:solidFill>
                      <a:latin typeface="Nunito"/>
                      <a:ea typeface="Nunito"/>
                      <a:cs typeface="Nunito"/>
                      <a:sym typeface="Nunito"/>
                    </a:rPr>
                    <a:t>Mission briefing and setup</a:t>
                  </a:r>
                  <a:endParaRPr sz="948">
                    <a:solidFill>
                      <a:schemeClr val="dk1"/>
                    </a:solidFill>
                    <a:latin typeface="Nunito"/>
                    <a:ea typeface="Nunito"/>
                    <a:cs typeface="Nunito"/>
                    <a:sym typeface="Nunito"/>
                  </a:endParaRPr>
                </a:p>
                <a:p>
                  <a:pPr marL="457200" lvl="0" indent="-288805" algn="l" rtl="0">
                    <a:spcBef>
                      <a:spcPts val="0"/>
                    </a:spcBef>
                    <a:spcAft>
                      <a:spcPts val="0"/>
                    </a:spcAft>
                    <a:buClr>
                      <a:schemeClr val="dk1"/>
                    </a:buClr>
                    <a:buSzPts val="948"/>
                    <a:buFont typeface="Nunito"/>
                    <a:buAutoNum type="arabicParenR"/>
                  </a:pPr>
                  <a:r>
                    <a:rPr lang="en" sz="948">
                      <a:solidFill>
                        <a:schemeClr val="dk1"/>
                      </a:solidFill>
                      <a:latin typeface="Nunito"/>
                      <a:ea typeface="Nunito"/>
                      <a:cs typeface="Nunito"/>
                      <a:sym typeface="Nunito"/>
                    </a:rPr>
                    <a:t>User dons hardware and enters simulation</a:t>
                  </a:r>
                  <a:endParaRPr sz="948">
                    <a:solidFill>
                      <a:schemeClr val="dk1"/>
                    </a:solidFill>
                    <a:latin typeface="Nunito"/>
                    <a:ea typeface="Nunito"/>
                    <a:cs typeface="Nunito"/>
                    <a:sym typeface="Nunito"/>
                  </a:endParaRPr>
                </a:p>
              </p:txBody>
            </p:sp>
          </p:grpSp>
          <p:pic>
            <p:nvPicPr>
              <p:cNvPr id="345" name="Google Shape;345;p50"/>
              <p:cNvPicPr preferRelativeResize="0"/>
              <p:nvPr/>
            </p:nvPicPr>
            <p:blipFill rotWithShape="1">
              <a:blip r:embed="rId17" cstate="email">
                <a:alphaModFix/>
                <a:extLst>
                  <a:ext uri="{28A0092B-C50C-407E-A947-70E740481C1C}">
                    <a14:useLocalDpi xmlns:a14="http://schemas.microsoft.com/office/drawing/2010/main"/>
                  </a:ext>
                </a:extLst>
              </a:blip>
              <a:srcRect/>
              <a:stretch/>
            </p:blipFill>
            <p:spPr>
              <a:xfrm>
                <a:off x="715600" y="1684650"/>
                <a:ext cx="738799" cy="1384100"/>
              </a:xfrm>
              <a:prstGeom prst="rect">
                <a:avLst/>
              </a:prstGeom>
              <a:noFill/>
              <a:ln>
                <a:noFill/>
              </a:ln>
            </p:spPr>
          </p:pic>
          <p:pic>
            <p:nvPicPr>
              <p:cNvPr id="346" name="Google Shape;346;p50"/>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925050" y="1788050"/>
                <a:ext cx="319900" cy="322125"/>
              </a:xfrm>
              <a:prstGeom prst="rect">
                <a:avLst/>
              </a:prstGeom>
              <a:noFill/>
              <a:ln>
                <a:noFill/>
              </a:ln>
            </p:spPr>
          </p:pic>
        </p:grpSp>
        <p:sp>
          <p:nvSpPr>
            <p:cNvPr id="347" name="Google Shape;347;p50"/>
            <p:cNvSpPr/>
            <p:nvPr/>
          </p:nvSpPr>
          <p:spPr>
            <a:xfrm>
              <a:off x="117950" y="1940650"/>
              <a:ext cx="1889100" cy="12939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8" name="Google Shape;348;p50"/>
          <p:cNvSpPr txBox="1"/>
          <p:nvPr/>
        </p:nvSpPr>
        <p:spPr>
          <a:xfrm>
            <a:off x="2469338" y="2929350"/>
            <a:ext cx="1400100" cy="307800"/>
          </a:xfrm>
          <a:prstGeom prst="rect">
            <a:avLst/>
          </a:prstGeom>
          <a:gradFill>
            <a:gsLst>
              <a:gs pos="0">
                <a:srgbClr val="515151"/>
              </a:gs>
              <a:gs pos="100000">
                <a:srgbClr val="101010"/>
              </a:gs>
            </a:gsLst>
            <a:path path="circle">
              <a:fillToRect l="50000" t="50000" r="50000" b="50000"/>
            </a:path>
            <a:tileRect/>
          </a:gradFill>
          <a:ln w="19050"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800">
                <a:solidFill>
                  <a:schemeClr val="dk1"/>
                </a:solidFill>
                <a:latin typeface="Nunito"/>
                <a:ea typeface="Nunito"/>
                <a:cs typeface="Nunito"/>
                <a:sym typeface="Nunito"/>
              </a:rPr>
              <a:t>Biometrics Readout</a:t>
            </a:r>
            <a:endParaRPr sz="800">
              <a:solidFill>
                <a:schemeClr val="dk1"/>
              </a:solidFill>
              <a:latin typeface="Nunito"/>
              <a:ea typeface="Nunito"/>
              <a:cs typeface="Nunito"/>
              <a:sym typeface="Nunito"/>
            </a:endParaRPr>
          </a:p>
        </p:txBody>
      </p:sp>
      <p:sp>
        <p:nvSpPr>
          <p:cNvPr id="349" name="Google Shape;349;p50"/>
          <p:cNvSpPr txBox="1"/>
          <p:nvPr/>
        </p:nvSpPr>
        <p:spPr>
          <a:xfrm>
            <a:off x="3871913" y="2929350"/>
            <a:ext cx="1400100" cy="307800"/>
          </a:xfrm>
          <a:prstGeom prst="rect">
            <a:avLst/>
          </a:prstGeom>
          <a:gradFill>
            <a:gsLst>
              <a:gs pos="0">
                <a:srgbClr val="515151"/>
              </a:gs>
              <a:gs pos="100000">
                <a:srgbClr val="101010"/>
              </a:gs>
            </a:gsLst>
            <a:path path="circle">
              <a:fillToRect l="50000" t="50000" r="50000" b="50000"/>
            </a:path>
            <a:tileRect/>
          </a:gradFill>
          <a:ln w="19050"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800">
                <a:solidFill>
                  <a:schemeClr val="dk1"/>
                </a:solidFill>
                <a:latin typeface="Nunito"/>
                <a:ea typeface="Nunito"/>
                <a:cs typeface="Nunito"/>
                <a:sym typeface="Nunito"/>
              </a:rPr>
              <a:t>Survey Environment</a:t>
            </a:r>
            <a:endParaRPr sz="800">
              <a:solidFill>
                <a:schemeClr val="dk1"/>
              </a:solidFill>
              <a:latin typeface="Nunito"/>
              <a:ea typeface="Nunito"/>
              <a:cs typeface="Nunito"/>
              <a:sym typeface="Nunito"/>
            </a:endParaRPr>
          </a:p>
        </p:txBody>
      </p:sp>
      <p:sp>
        <p:nvSpPr>
          <p:cNvPr id="350" name="Google Shape;350;p50"/>
          <p:cNvSpPr txBox="1"/>
          <p:nvPr/>
        </p:nvSpPr>
        <p:spPr>
          <a:xfrm>
            <a:off x="3871900" y="4615875"/>
            <a:ext cx="1400100" cy="307800"/>
          </a:xfrm>
          <a:prstGeom prst="rect">
            <a:avLst/>
          </a:prstGeom>
          <a:gradFill>
            <a:gsLst>
              <a:gs pos="0">
                <a:srgbClr val="515151"/>
              </a:gs>
              <a:gs pos="100000">
                <a:srgbClr val="101010"/>
              </a:gs>
            </a:gsLst>
            <a:path path="circle">
              <a:fillToRect l="50000" t="50000" r="50000" b="50000"/>
            </a:path>
            <a:tileRect/>
          </a:gradFill>
          <a:ln w="19050"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800">
                <a:solidFill>
                  <a:schemeClr val="dk1"/>
                </a:solidFill>
                <a:latin typeface="Nunito"/>
                <a:ea typeface="Nunito"/>
                <a:cs typeface="Nunito"/>
                <a:sym typeface="Nunito"/>
              </a:rPr>
              <a:t>Large Sample Collection</a:t>
            </a:r>
            <a:endParaRPr sz="800">
              <a:solidFill>
                <a:schemeClr val="dk1"/>
              </a:solidFill>
              <a:latin typeface="Nunito"/>
              <a:ea typeface="Nunito"/>
              <a:cs typeface="Nunito"/>
              <a:sym typeface="Nunito"/>
            </a:endParaRPr>
          </a:p>
        </p:txBody>
      </p:sp>
      <p:sp>
        <p:nvSpPr>
          <p:cNvPr id="351" name="Google Shape;351;p50"/>
          <p:cNvSpPr txBox="1"/>
          <p:nvPr/>
        </p:nvSpPr>
        <p:spPr>
          <a:xfrm>
            <a:off x="5264738" y="4615875"/>
            <a:ext cx="1400100" cy="307800"/>
          </a:xfrm>
          <a:prstGeom prst="rect">
            <a:avLst/>
          </a:prstGeom>
          <a:gradFill>
            <a:gsLst>
              <a:gs pos="0">
                <a:srgbClr val="515151"/>
              </a:gs>
              <a:gs pos="100000">
                <a:srgbClr val="101010"/>
              </a:gs>
            </a:gsLst>
            <a:path path="circle">
              <a:fillToRect l="50000" t="50000" r="50000" b="50000"/>
            </a:path>
            <a:tileRect/>
          </a:gradFill>
          <a:ln w="19050"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800">
                <a:solidFill>
                  <a:schemeClr val="dk1"/>
                </a:solidFill>
                <a:latin typeface="Nunito"/>
                <a:ea typeface="Nunito"/>
                <a:cs typeface="Nunito"/>
                <a:sym typeface="Nunito"/>
              </a:rPr>
              <a:t>Place Samples on Rover</a:t>
            </a:r>
            <a:endParaRPr sz="800">
              <a:solidFill>
                <a:schemeClr val="dk1"/>
              </a:solidFill>
              <a:latin typeface="Nunito"/>
              <a:ea typeface="Nunito"/>
              <a:cs typeface="Nunito"/>
              <a:sym typeface="Nunito"/>
            </a:endParaRPr>
          </a:p>
        </p:txBody>
      </p:sp>
      <p:sp>
        <p:nvSpPr>
          <p:cNvPr id="352" name="Google Shape;352;p50"/>
          <p:cNvSpPr txBox="1"/>
          <p:nvPr/>
        </p:nvSpPr>
        <p:spPr>
          <a:xfrm>
            <a:off x="2454363" y="4615875"/>
            <a:ext cx="1400100" cy="307800"/>
          </a:xfrm>
          <a:prstGeom prst="rect">
            <a:avLst/>
          </a:prstGeom>
          <a:gradFill>
            <a:gsLst>
              <a:gs pos="0">
                <a:srgbClr val="515151"/>
              </a:gs>
              <a:gs pos="100000">
                <a:srgbClr val="101010"/>
              </a:gs>
            </a:gsLst>
            <a:path path="circle">
              <a:fillToRect l="50000" t="50000" r="50000" b="50000"/>
            </a:path>
            <a:tileRect/>
          </a:gradFill>
          <a:ln w="19050"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800">
                <a:solidFill>
                  <a:schemeClr val="dk1"/>
                </a:solidFill>
                <a:latin typeface="Nunito"/>
                <a:ea typeface="Nunito"/>
                <a:cs typeface="Nunito"/>
                <a:sym typeface="Nunito"/>
              </a:rPr>
              <a:t>Small Sample Collection</a:t>
            </a:r>
            <a:endParaRPr sz="800">
              <a:solidFill>
                <a:schemeClr val="dk1"/>
              </a:solidFill>
              <a:latin typeface="Nunito"/>
              <a:ea typeface="Nunito"/>
              <a:cs typeface="Nunito"/>
              <a:sym typeface="Nunito"/>
            </a:endParaRPr>
          </a:p>
        </p:txBody>
      </p:sp>
      <p:sp>
        <p:nvSpPr>
          <p:cNvPr id="353" name="Google Shape;353;p50"/>
          <p:cNvSpPr txBox="1"/>
          <p:nvPr/>
        </p:nvSpPr>
        <p:spPr>
          <a:xfrm>
            <a:off x="5274500" y="2929350"/>
            <a:ext cx="1400100" cy="307800"/>
          </a:xfrm>
          <a:prstGeom prst="rect">
            <a:avLst/>
          </a:prstGeom>
          <a:gradFill>
            <a:gsLst>
              <a:gs pos="0">
                <a:srgbClr val="515151"/>
              </a:gs>
              <a:gs pos="100000">
                <a:srgbClr val="101010"/>
              </a:gs>
            </a:gsLst>
            <a:path path="circle">
              <a:fillToRect l="50000" t="50000" r="50000" b="50000"/>
            </a:path>
            <a:tileRect/>
          </a:gradFill>
          <a:ln w="19050"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800">
                <a:solidFill>
                  <a:schemeClr val="dk1"/>
                </a:solidFill>
                <a:latin typeface="Nunito"/>
                <a:ea typeface="Nunito"/>
                <a:cs typeface="Nunito"/>
                <a:sym typeface="Nunito"/>
              </a:rPr>
              <a:t>Obtain Sampling Tools</a:t>
            </a:r>
            <a:endParaRPr sz="800">
              <a:solidFill>
                <a:schemeClr val="dk1"/>
              </a:solidFill>
              <a:latin typeface="Nunito"/>
              <a:ea typeface="Nunito"/>
              <a:cs typeface="Nunito"/>
              <a:sym typeface="Nunito"/>
            </a:endParaRPr>
          </a:p>
        </p:txBody>
      </p:sp>
      <p:pic>
        <p:nvPicPr>
          <p:cNvPr id="354" name="Google Shape;354;p50">
            <a:hlinkClick r:id="rId18" action="ppaction://hlinksldjump"/>
          </p:cNvPr>
          <p:cNvPicPr preferRelativeResize="0"/>
          <p:nvPr/>
        </p:nvPicPr>
        <p:blipFill rotWithShape="1">
          <a:blip r:embed="rId19" cstate="email">
            <a:alphaModFix/>
            <a:extLst>
              <a:ext uri="{28A0092B-C50C-407E-A947-70E740481C1C}">
                <a14:useLocalDpi xmlns:a14="http://schemas.microsoft.com/office/drawing/2010/main"/>
              </a:ext>
            </a:extLst>
          </a:blip>
          <a:srcRect/>
          <a:stretch/>
        </p:blipFill>
        <p:spPr>
          <a:xfrm>
            <a:off x="8048400" y="-7250"/>
            <a:ext cx="1095600" cy="317775"/>
          </a:xfrm>
          <a:prstGeom prst="rect">
            <a:avLst/>
          </a:prstGeom>
          <a:noFill/>
          <a:ln>
            <a:noFill/>
          </a:ln>
        </p:spPr>
      </p:pic>
      <p:grpSp>
        <p:nvGrpSpPr>
          <p:cNvPr id="355" name="Google Shape;355;p50"/>
          <p:cNvGrpSpPr/>
          <p:nvPr/>
        </p:nvGrpSpPr>
        <p:grpSpPr>
          <a:xfrm>
            <a:off x="2735910" y="3254738"/>
            <a:ext cx="1104799" cy="1452417"/>
            <a:chOff x="2749073" y="3492113"/>
            <a:chExt cx="1104799" cy="1452417"/>
          </a:xfrm>
        </p:grpSpPr>
        <p:grpSp>
          <p:nvGrpSpPr>
            <p:cNvPr id="356" name="Google Shape;356;p50"/>
            <p:cNvGrpSpPr/>
            <p:nvPr/>
          </p:nvGrpSpPr>
          <p:grpSpPr>
            <a:xfrm>
              <a:off x="2749073" y="3492113"/>
              <a:ext cx="585175" cy="1257785"/>
              <a:chOff x="9484548" y="468813"/>
              <a:chExt cx="585175" cy="1257785"/>
            </a:xfrm>
          </p:grpSpPr>
          <p:pic>
            <p:nvPicPr>
              <p:cNvPr id="357" name="Google Shape;357;p50"/>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9484548" y="468823"/>
                <a:ext cx="585175" cy="1257774"/>
              </a:xfrm>
              <a:prstGeom prst="rect">
                <a:avLst/>
              </a:prstGeom>
              <a:noFill/>
              <a:ln>
                <a:noFill/>
              </a:ln>
            </p:spPr>
          </p:pic>
          <p:pic>
            <p:nvPicPr>
              <p:cNvPr id="358" name="Google Shape;358;p50"/>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flipH="1">
                <a:off x="9617187" y="468813"/>
                <a:ext cx="319900" cy="322125"/>
              </a:xfrm>
              <a:prstGeom prst="rect">
                <a:avLst/>
              </a:prstGeom>
              <a:noFill/>
              <a:ln>
                <a:noFill/>
              </a:ln>
            </p:spPr>
          </p:pic>
        </p:grpSp>
        <p:pic>
          <p:nvPicPr>
            <p:cNvPr id="359" name="Google Shape;359;p50"/>
            <p:cNvPicPr preferRelativeResize="0"/>
            <p:nvPr/>
          </p:nvPicPr>
          <p:blipFill>
            <a:blip r:embed="rId11" cstate="email">
              <a:alphaModFix/>
              <a:extLst>
                <a:ext uri="{28A0092B-C50C-407E-A947-70E740481C1C}">
                  <a14:useLocalDpi xmlns:a14="http://schemas.microsoft.com/office/drawing/2010/main"/>
                </a:ext>
              </a:extLst>
            </a:blip>
            <a:stretch>
              <a:fillRect/>
            </a:stretch>
          </p:blipFill>
          <p:spPr>
            <a:xfrm rot="1529219" flipH="1">
              <a:off x="2975371" y="4066008"/>
              <a:ext cx="753110" cy="753133"/>
            </a:xfrm>
            <a:prstGeom prst="rect">
              <a:avLst/>
            </a:prstGeom>
            <a:noFill/>
            <a:ln>
              <a:noFill/>
            </a:ln>
          </p:spPr>
        </p:pic>
      </p:grpSp>
      <p:grpSp>
        <p:nvGrpSpPr>
          <p:cNvPr id="360" name="Google Shape;360;p50"/>
          <p:cNvGrpSpPr/>
          <p:nvPr/>
        </p:nvGrpSpPr>
        <p:grpSpPr>
          <a:xfrm flipH="1">
            <a:off x="5393825" y="1509988"/>
            <a:ext cx="842700" cy="1384100"/>
            <a:chOff x="9559100" y="149125"/>
            <a:chExt cx="842700" cy="1384100"/>
          </a:xfrm>
        </p:grpSpPr>
        <p:pic>
          <p:nvPicPr>
            <p:cNvPr id="361" name="Google Shape;361;p50"/>
            <p:cNvPicPr preferRelativeResize="0"/>
            <p:nvPr/>
          </p:nvPicPr>
          <p:blipFill rotWithShape="1">
            <a:blip r:embed="rId20" cstate="email">
              <a:alphaModFix/>
              <a:extLst>
                <a:ext uri="{28A0092B-C50C-407E-A947-70E740481C1C}">
                  <a14:useLocalDpi xmlns:a14="http://schemas.microsoft.com/office/drawing/2010/main"/>
                </a:ext>
              </a:extLst>
            </a:blip>
            <a:srcRect/>
            <a:stretch/>
          </p:blipFill>
          <p:spPr>
            <a:xfrm>
              <a:off x="9559100" y="149125"/>
              <a:ext cx="842700" cy="1384100"/>
            </a:xfrm>
            <a:prstGeom prst="rect">
              <a:avLst/>
            </a:prstGeom>
            <a:noFill/>
            <a:ln>
              <a:noFill/>
            </a:ln>
          </p:spPr>
        </p:pic>
        <p:pic>
          <p:nvPicPr>
            <p:cNvPr id="362" name="Google Shape;362;p50"/>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9859950" y="240163"/>
              <a:ext cx="319900" cy="322125"/>
            </a:xfrm>
            <a:prstGeom prst="rect">
              <a:avLst/>
            </a:prstGeom>
            <a:noFill/>
            <a:ln>
              <a:noFill/>
            </a:ln>
          </p:spPr>
        </p:pic>
      </p:gr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577"/>
        <p:cNvGrpSpPr/>
        <p:nvPr/>
      </p:nvGrpSpPr>
      <p:grpSpPr>
        <a:xfrm>
          <a:off x="0" y="0"/>
          <a:ext cx="0" cy="0"/>
          <a:chOff x="0" y="0"/>
          <a:chExt cx="0" cy="0"/>
        </a:xfrm>
      </p:grpSpPr>
      <p:sp>
        <p:nvSpPr>
          <p:cNvPr id="1578" name="Google Shape;1578;p1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Tracker Sensitivity (TSens)</a:t>
            </a:r>
            <a:endParaRPr/>
          </a:p>
        </p:txBody>
      </p:sp>
      <p:sp>
        <p:nvSpPr>
          <p:cNvPr id="1579" name="Google Shape;1579;p131"/>
          <p:cNvSpPr txBox="1">
            <a:spLocks noGrp="1"/>
          </p:cNvSpPr>
          <p:nvPr>
            <p:ph type="body" idx="1"/>
          </p:nvPr>
        </p:nvSpPr>
        <p:spPr>
          <a:xfrm>
            <a:off x="311700" y="1076275"/>
            <a:ext cx="4260300" cy="36471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Clr>
                <a:schemeClr val="dk1"/>
              </a:buClr>
              <a:buSzPts val="1500"/>
              <a:buFont typeface="Nunito"/>
              <a:buChar char="●"/>
            </a:pPr>
            <a:r>
              <a:rPr lang="en" sz="1500" b="1">
                <a:solidFill>
                  <a:schemeClr val="dk1"/>
                </a:solidFill>
              </a:rPr>
              <a:t>Verifying/Validating:</a:t>
            </a:r>
            <a:endParaRPr sz="1500" b="1">
              <a:solidFill>
                <a:schemeClr val="dk1"/>
              </a:solidFill>
            </a:endParaRPr>
          </a:p>
          <a:p>
            <a:pPr marL="914400" lvl="1" indent="-323850" algn="l" rtl="0">
              <a:spcBef>
                <a:spcPts val="0"/>
              </a:spcBef>
              <a:spcAft>
                <a:spcPts val="0"/>
              </a:spcAft>
              <a:buClr>
                <a:schemeClr val="dk1"/>
              </a:buClr>
              <a:buSzPts val="1500"/>
              <a:buFont typeface="Nunito"/>
              <a:buChar char="○"/>
            </a:pPr>
            <a:r>
              <a:rPr lang="en" sz="1500">
                <a:solidFill>
                  <a:schemeClr val="dk1"/>
                </a:solidFill>
              </a:rPr>
              <a:t>User motion tracker sensitivity (2.2.1.2)</a:t>
            </a:r>
            <a:endParaRPr sz="1500">
              <a:solidFill>
                <a:schemeClr val="dk1"/>
              </a:solidFill>
            </a:endParaRPr>
          </a:p>
          <a:p>
            <a:pPr marL="914400" lvl="1" indent="-323850" algn="l" rtl="0">
              <a:spcBef>
                <a:spcPts val="0"/>
              </a:spcBef>
              <a:spcAft>
                <a:spcPts val="0"/>
              </a:spcAft>
              <a:buClr>
                <a:schemeClr val="dk1"/>
              </a:buClr>
              <a:buSzPts val="1500"/>
              <a:buFont typeface="Nunito"/>
              <a:buChar char="○"/>
            </a:pPr>
            <a:r>
              <a:rPr lang="en" sz="1500">
                <a:solidFill>
                  <a:schemeClr val="dk1"/>
                </a:solidFill>
              </a:rPr>
              <a:t>Object motion tracker sensitivity (2.2.2.3) </a:t>
            </a:r>
            <a:endParaRPr sz="1500">
              <a:solidFill>
                <a:schemeClr val="dk1"/>
              </a:solidFill>
            </a:endParaRPr>
          </a:p>
          <a:p>
            <a:pPr marL="457200" lvl="0" indent="-323850" algn="l" rtl="0">
              <a:spcBef>
                <a:spcPts val="0"/>
              </a:spcBef>
              <a:spcAft>
                <a:spcPts val="0"/>
              </a:spcAft>
              <a:buClr>
                <a:schemeClr val="dk1"/>
              </a:buClr>
              <a:buSzPts val="1500"/>
              <a:buFont typeface="Arial"/>
              <a:buChar char="●"/>
            </a:pPr>
            <a:r>
              <a:rPr lang="en" sz="1500" b="1">
                <a:solidFill>
                  <a:schemeClr val="dk1"/>
                </a:solidFill>
              </a:rPr>
              <a:t>Driving CPEs: </a:t>
            </a:r>
            <a:r>
              <a:rPr lang="en" sz="1500">
                <a:solidFill>
                  <a:schemeClr val="dk1"/>
                </a:solidFill>
              </a:rPr>
              <a:t>E3</a:t>
            </a:r>
            <a:endParaRPr sz="1500">
              <a:solidFill>
                <a:schemeClr val="dk1"/>
              </a:solidFill>
            </a:endParaRPr>
          </a:p>
          <a:p>
            <a:pPr marL="457200" lvl="0" indent="-323850" algn="l" rtl="0">
              <a:spcBef>
                <a:spcPts val="0"/>
              </a:spcBef>
              <a:spcAft>
                <a:spcPts val="0"/>
              </a:spcAft>
              <a:buClr>
                <a:schemeClr val="dk1"/>
              </a:buClr>
              <a:buSzPts val="1500"/>
              <a:buFont typeface="Nunito"/>
              <a:buChar char="●"/>
            </a:pPr>
            <a:r>
              <a:rPr lang="en" sz="1500" b="1">
                <a:solidFill>
                  <a:schemeClr val="dk1"/>
                </a:solidFill>
              </a:rPr>
              <a:t>Driving risks: </a:t>
            </a:r>
            <a:r>
              <a:rPr lang="en" sz="1500" b="1">
                <a:solidFill>
                  <a:srgbClr val="FF0000"/>
                </a:solidFill>
              </a:rPr>
              <a:t>MAJOR</a:t>
            </a:r>
            <a:endParaRPr sz="1500" b="1">
              <a:solidFill>
                <a:srgbClr val="FF0000"/>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1200"/>
              </a:spcAft>
              <a:buNone/>
            </a:pPr>
            <a:endParaRPr sz="1500"/>
          </a:p>
        </p:txBody>
      </p:sp>
      <p:sp>
        <p:nvSpPr>
          <p:cNvPr id="1580" name="Google Shape;1580;p1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90</a:t>
            </a:fld>
            <a:endParaRPr/>
          </a:p>
        </p:txBody>
      </p:sp>
      <p:sp>
        <p:nvSpPr>
          <p:cNvPr id="1581" name="Google Shape;1581;p131"/>
          <p:cNvSpPr txBox="1">
            <a:spLocks noGrp="1"/>
          </p:cNvSpPr>
          <p:nvPr>
            <p:ph type="body" idx="1"/>
          </p:nvPr>
        </p:nvSpPr>
        <p:spPr>
          <a:xfrm>
            <a:off x="4379850" y="312625"/>
            <a:ext cx="4260300" cy="40299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Font typeface="Arial"/>
              <a:buChar char="●"/>
            </a:pPr>
            <a:r>
              <a:rPr lang="en" sz="1400" b="1">
                <a:solidFill>
                  <a:schemeClr val="dk1"/>
                </a:solidFill>
              </a:rPr>
              <a:t>Prerequisite tests: </a:t>
            </a:r>
            <a:r>
              <a:rPr lang="en" sz="1400">
                <a:solidFill>
                  <a:schemeClr val="dk1"/>
                </a:solidFill>
              </a:rPr>
              <a:t>HRI, OTP</a:t>
            </a:r>
            <a:endParaRPr sz="1400">
              <a:solidFill>
                <a:schemeClr val="dk1"/>
              </a:solidFill>
            </a:endParaRPr>
          </a:p>
          <a:p>
            <a:pPr marL="457200" lvl="0" indent="-317500" algn="l" rtl="0">
              <a:spcBef>
                <a:spcPts val="0"/>
              </a:spcBef>
              <a:spcAft>
                <a:spcPts val="0"/>
              </a:spcAft>
              <a:buClr>
                <a:schemeClr val="dk1"/>
              </a:buClr>
              <a:buSzPts val="1400"/>
              <a:buFont typeface="Arial"/>
              <a:buChar char="●"/>
            </a:pPr>
            <a:r>
              <a:rPr lang="en" sz="1400" b="1">
                <a:solidFill>
                  <a:schemeClr val="dk1"/>
                </a:solidFill>
              </a:rPr>
              <a:t>Test procedures:</a:t>
            </a:r>
            <a:r>
              <a:rPr lang="en" sz="1400">
                <a:solidFill>
                  <a:schemeClr val="dk1"/>
                </a:solidFill>
              </a:rPr>
              <a:t> One operator will wear the Oculus and will point with their fingers to the location of objects in-game. An external operator will measure and document the distance between the end of their pointer finger and the closest point of the VIVE tracker corresponding to the object they are pointing at. This should be repeated at least 5 times to average sensitivities, and should be done with all VIVE trackers integrated in the simulation.</a:t>
            </a:r>
            <a:endParaRPr sz="1400">
              <a:solidFill>
                <a:schemeClr val="dk1"/>
              </a:solidFill>
            </a:endParaRPr>
          </a:p>
          <a:p>
            <a:pPr marL="457200" lvl="0" indent="-317500" algn="l" rtl="0">
              <a:spcBef>
                <a:spcPts val="0"/>
              </a:spcBef>
              <a:spcAft>
                <a:spcPts val="0"/>
              </a:spcAft>
              <a:buClr>
                <a:schemeClr val="dk1"/>
              </a:buClr>
              <a:buSzPts val="1400"/>
              <a:buFont typeface="Arial"/>
              <a:buChar char="●"/>
            </a:pPr>
            <a:r>
              <a:rPr lang="en" sz="1400" b="1">
                <a:solidFill>
                  <a:schemeClr val="dk1"/>
                </a:solidFill>
              </a:rPr>
              <a:t>Pass Criteria:</a:t>
            </a:r>
            <a:r>
              <a:rPr lang="en" sz="1400">
                <a:solidFill>
                  <a:schemeClr val="dk1"/>
                </a:solidFill>
              </a:rPr>
              <a:t> </a:t>
            </a:r>
            <a:r>
              <a:rPr lang="en" sz="1400" b="1" i="1">
                <a:solidFill>
                  <a:schemeClr val="dk1"/>
                </a:solidFill>
              </a:rPr>
              <a:t>(bottom-up pass for higher-level requirements)</a:t>
            </a:r>
            <a:endParaRPr sz="1400" b="1" i="1">
              <a:solidFill>
                <a:schemeClr val="dk1"/>
              </a:solidFill>
            </a:endParaRPr>
          </a:p>
          <a:p>
            <a:pPr marL="914400" lvl="0" indent="-317500" algn="l" rtl="0">
              <a:spcBef>
                <a:spcPts val="0"/>
              </a:spcBef>
              <a:spcAft>
                <a:spcPts val="0"/>
              </a:spcAft>
              <a:buClr>
                <a:schemeClr val="dk1"/>
              </a:buClr>
              <a:buSzPts val="1400"/>
              <a:buFont typeface="Nunito"/>
              <a:buChar char="●"/>
            </a:pPr>
            <a:r>
              <a:rPr lang="en" sz="1400">
                <a:solidFill>
                  <a:schemeClr val="dk1"/>
                </a:solidFill>
              </a:rPr>
              <a:t>2.2.1.2: averaged distance must not exceed 4 cm</a:t>
            </a:r>
            <a:endParaRPr sz="1400">
              <a:solidFill>
                <a:schemeClr val="dk1"/>
              </a:solidFill>
            </a:endParaRPr>
          </a:p>
          <a:p>
            <a:pPr marL="914400" lvl="0" indent="-317500" algn="l" rtl="0">
              <a:spcBef>
                <a:spcPts val="0"/>
              </a:spcBef>
              <a:spcAft>
                <a:spcPts val="0"/>
              </a:spcAft>
              <a:buClr>
                <a:schemeClr val="dk1"/>
              </a:buClr>
              <a:buSzPts val="1400"/>
              <a:buFont typeface="Nunito"/>
              <a:buChar char="●"/>
            </a:pPr>
            <a:r>
              <a:rPr lang="en" sz="1400">
                <a:solidFill>
                  <a:schemeClr val="dk1"/>
                </a:solidFill>
              </a:rPr>
              <a:t>2.2.2.3: averaged distance must not exceed 4 cm</a:t>
            </a:r>
            <a:endParaRPr sz="1400">
              <a:solidFill>
                <a:schemeClr val="dk1"/>
              </a:solidFill>
            </a:endParaRPr>
          </a:p>
          <a:p>
            <a:pPr marL="0" lvl="0" indent="0" algn="l" rtl="0">
              <a:spcBef>
                <a:spcPts val="0"/>
              </a:spcBef>
              <a:spcAft>
                <a:spcPts val="0"/>
              </a:spcAft>
              <a:buNone/>
            </a:pPr>
            <a:endParaRPr sz="1400" b="1">
              <a:solidFill>
                <a:schemeClr val="dk1"/>
              </a:solidFill>
            </a:endParaRPr>
          </a:p>
        </p:txBody>
      </p:sp>
      <p:sp>
        <p:nvSpPr>
          <p:cNvPr id="1582" name="Google Shape;1582;p131">
            <a:hlinkClick r:id="rId3"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586"/>
        <p:cNvGrpSpPr/>
        <p:nvPr/>
      </p:nvGrpSpPr>
      <p:grpSpPr>
        <a:xfrm>
          <a:off x="0" y="0"/>
          <a:ext cx="0" cy="0"/>
          <a:chOff x="0" y="0"/>
          <a:chExt cx="0" cy="0"/>
        </a:xfrm>
      </p:grpSpPr>
      <p:sp>
        <p:nvSpPr>
          <p:cNvPr id="1587" name="Google Shape;1587;p1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System Computational Performance (SCP)</a:t>
            </a:r>
            <a:endParaRPr/>
          </a:p>
        </p:txBody>
      </p:sp>
      <p:sp>
        <p:nvSpPr>
          <p:cNvPr id="1588" name="Google Shape;1588;p132"/>
          <p:cNvSpPr txBox="1">
            <a:spLocks noGrp="1"/>
          </p:cNvSpPr>
          <p:nvPr>
            <p:ph type="body" idx="1"/>
          </p:nvPr>
        </p:nvSpPr>
        <p:spPr>
          <a:xfrm>
            <a:off x="311700" y="1076275"/>
            <a:ext cx="4260300" cy="36471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Clr>
                <a:schemeClr val="dk1"/>
              </a:buClr>
              <a:buSzPts val="1500"/>
              <a:buFont typeface="Nunito"/>
              <a:buChar char="●"/>
            </a:pPr>
            <a:r>
              <a:rPr lang="en" sz="1500" b="1">
                <a:solidFill>
                  <a:schemeClr val="dk1"/>
                </a:solidFill>
              </a:rPr>
              <a:t>Verifying/Validating:</a:t>
            </a:r>
            <a:endParaRPr sz="1500" b="1">
              <a:solidFill>
                <a:schemeClr val="dk1"/>
              </a:solidFill>
            </a:endParaRPr>
          </a:p>
          <a:p>
            <a:pPr marL="914400" lvl="1" indent="-323850" algn="l" rtl="0">
              <a:spcBef>
                <a:spcPts val="0"/>
              </a:spcBef>
              <a:spcAft>
                <a:spcPts val="0"/>
              </a:spcAft>
              <a:buClr>
                <a:schemeClr val="dk1"/>
              </a:buClr>
              <a:buSzPts val="1500"/>
              <a:buFont typeface="Nunito"/>
              <a:buChar char="○"/>
            </a:pPr>
            <a:r>
              <a:rPr lang="en" sz="1500">
                <a:solidFill>
                  <a:schemeClr val="dk1"/>
                </a:solidFill>
              </a:rPr>
              <a:t>Latency/frame rate (5.1.1.1, 5.1.1.2)</a:t>
            </a:r>
            <a:endParaRPr sz="1500">
              <a:solidFill>
                <a:schemeClr val="dk1"/>
              </a:solidFill>
            </a:endParaRPr>
          </a:p>
          <a:p>
            <a:pPr marL="914400" lvl="1" indent="-323850" algn="l" rtl="0">
              <a:spcBef>
                <a:spcPts val="0"/>
              </a:spcBef>
              <a:spcAft>
                <a:spcPts val="0"/>
              </a:spcAft>
              <a:buClr>
                <a:schemeClr val="dk1"/>
              </a:buClr>
              <a:buSzPts val="1500"/>
              <a:buFont typeface="Nunito"/>
              <a:buChar char="○"/>
            </a:pPr>
            <a:r>
              <a:rPr lang="en" sz="1500">
                <a:solidFill>
                  <a:schemeClr val="dk1"/>
                </a:solidFill>
              </a:rPr>
              <a:t>CPU/GPU/RAM usage (5.5.1.1, 5.5.1.2, 5.5.1.4)</a:t>
            </a:r>
            <a:endParaRPr sz="1500">
              <a:solidFill>
                <a:schemeClr val="dk1"/>
              </a:solidFill>
            </a:endParaRPr>
          </a:p>
          <a:p>
            <a:pPr marL="457200" lvl="0" indent="-323850" algn="l" rtl="0">
              <a:spcBef>
                <a:spcPts val="0"/>
              </a:spcBef>
              <a:spcAft>
                <a:spcPts val="0"/>
              </a:spcAft>
              <a:buClr>
                <a:schemeClr val="dk1"/>
              </a:buClr>
              <a:buSzPts val="1500"/>
              <a:buFont typeface="Arial"/>
              <a:buChar char="●"/>
            </a:pPr>
            <a:r>
              <a:rPr lang="en" sz="1500" b="1">
                <a:solidFill>
                  <a:schemeClr val="dk1"/>
                </a:solidFill>
              </a:rPr>
              <a:t>Driving CPEs: </a:t>
            </a:r>
            <a:r>
              <a:rPr lang="en" sz="1500">
                <a:solidFill>
                  <a:schemeClr val="dk1"/>
                </a:solidFill>
              </a:rPr>
              <a:t>E1, E3, E5</a:t>
            </a:r>
            <a:endParaRPr sz="1500">
              <a:solidFill>
                <a:schemeClr val="dk1"/>
              </a:solidFill>
            </a:endParaRPr>
          </a:p>
          <a:p>
            <a:pPr marL="457200" lvl="0" indent="-323850" algn="l" rtl="0">
              <a:spcBef>
                <a:spcPts val="0"/>
              </a:spcBef>
              <a:spcAft>
                <a:spcPts val="0"/>
              </a:spcAft>
              <a:buClr>
                <a:schemeClr val="dk1"/>
              </a:buClr>
              <a:buSzPts val="1500"/>
              <a:buFont typeface="Nunito"/>
              <a:buChar char="●"/>
            </a:pPr>
            <a:r>
              <a:rPr lang="en" sz="1500" b="1">
                <a:solidFill>
                  <a:schemeClr val="dk1"/>
                </a:solidFill>
              </a:rPr>
              <a:t>Driving risks: </a:t>
            </a:r>
            <a:r>
              <a:rPr lang="en" sz="1500" b="1">
                <a:solidFill>
                  <a:srgbClr val="FF0000"/>
                </a:solidFill>
              </a:rPr>
              <a:t>MAJOR</a:t>
            </a:r>
            <a:endParaRPr sz="1500" b="1">
              <a:solidFill>
                <a:srgbClr val="FF0000"/>
              </a:solidFill>
            </a:endParaRPr>
          </a:p>
          <a:p>
            <a:pPr marL="0" lvl="0" indent="0" algn="l" rtl="0">
              <a:spcBef>
                <a:spcPts val="0"/>
              </a:spcBef>
              <a:spcAft>
                <a:spcPts val="0"/>
              </a:spcAft>
              <a:buNone/>
            </a:pPr>
            <a:endParaRPr sz="1500"/>
          </a:p>
        </p:txBody>
      </p:sp>
      <p:sp>
        <p:nvSpPr>
          <p:cNvPr id="1589" name="Google Shape;1589;p1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91</a:t>
            </a:fld>
            <a:endParaRPr/>
          </a:p>
        </p:txBody>
      </p:sp>
      <p:sp>
        <p:nvSpPr>
          <p:cNvPr id="1590" name="Google Shape;1590;p132"/>
          <p:cNvSpPr txBox="1">
            <a:spLocks noGrp="1"/>
          </p:cNvSpPr>
          <p:nvPr>
            <p:ph type="body" idx="1"/>
          </p:nvPr>
        </p:nvSpPr>
        <p:spPr>
          <a:xfrm>
            <a:off x="4760850" y="1076275"/>
            <a:ext cx="4260300" cy="364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chemeClr val="dk1"/>
                </a:solidFill>
              </a:rPr>
              <a:t>See slides in TRR for procedure, pre-reqs, pass/fail criteria</a:t>
            </a:r>
            <a:endParaRPr sz="1500" b="1">
              <a:solidFill>
                <a:schemeClr val="dk1"/>
              </a:solidFill>
            </a:endParaRPr>
          </a:p>
        </p:txBody>
      </p:sp>
      <p:sp>
        <p:nvSpPr>
          <p:cNvPr id="1591" name="Google Shape;1591;p132">
            <a:hlinkClick r:id="rId3"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595"/>
        <p:cNvGrpSpPr/>
        <p:nvPr/>
      </p:nvGrpSpPr>
      <p:grpSpPr>
        <a:xfrm>
          <a:off x="0" y="0"/>
          <a:ext cx="0" cy="0"/>
          <a:chOff x="0" y="0"/>
          <a:chExt cx="0" cy="0"/>
        </a:xfrm>
      </p:grpSpPr>
      <p:sp>
        <p:nvSpPr>
          <p:cNvPr id="1596" name="Google Shape;1596;p1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Full System Test (FST)</a:t>
            </a:r>
            <a:endParaRPr/>
          </a:p>
        </p:txBody>
      </p:sp>
      <p:sp>
        <p:nvSpPr>
          <p:cNvPr id="1597" name="Google Shape;1597;p133"/>
          <p:cNvSpPr txBox="1">
            <a:spLocks noGrp="1"/>
          </p:cNvSpPr>
          <p:nvPr>
            <p:ph type="body" idx="1"/>
          </p:nvPr>
        </p:nvSpPr>
        <p:spPr>
          <a:xfrm>
            <a:off x="311700" y="1076275"/>
            <a:ext cx="4260300" cy="36471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Clr>
                <a:schemeClr val="dk1"/>
              </a:buClr>
              <a:buSzPts val="1500"/>
              <a:buFont typeface="Nunito"/>
              <a:buChar char="●"/>
            </a:pPr>
            <a:r>
              <a:rPr lang="en" sz="1500" b="1">
                <a:solidFill>
                  <a:schemeClr val="dk1"/>
                </a:solidFill>
              </a:rPr>
              <a:t>Verifying/Validating:</a:t>
            </a:r>
            <a:endParaRPr sz="1500" b="1">
              <a:solidFill>
                <a:schemeClr val="dk1"/>
              </a:solidFill>
            </a:endParaRPr>
          </a:p>
          <a:p>
            <a:pPr marL="914400" lvl="1" indent="-323850" algn="l" rtl="0">
              <a:spcBef>
                <a:spcPts val="0"/>
              </a:spcBef>
              <a:spcAft>
                <a:spcPts val="0"/>
              </a:spcAft>
              <a:buClr>
                <a:schemeClr val="dk1"/>
              </a:buClr>
              <a:buSzPts val="1500"/>
              <a:buFont typeface="Nunito"/>
              <a:buChar char="○"/>
            </a:pPr>
            <a:r>
              <a:rPr lang="en" sz="1500">
                <a:solidFill>
                  <a:schemeClr val="dk1"/>
                </a:solidFill>
              </a:rPr>
              <a:t>Visual immersivity (1.1)</a:t>
            </a:r>
            <a:endParaRPr sz="1500">
              <a:solidFill>
                <a:schemeClr val="dk1"/>
              </a:solidFill>
            </a:endParaRPr>
          </a:p>
          <a:p>
            <a:pPr marL="914400" lvl="1" indent="-323850" algn="l" rtl="0">
              <a:spcBef>
                <a:spcPts val="0"/>
              </a:spcBef>
              <a:spcAft>
                <a:spcPts val="0"/>
              </a:spcAft>
              <a:buClr>
                <a:schemeClr val="dk1"/>
              </a:buClr>
              <a:buSzPts val="1500"/>
              <a:buFont typeface="Nunito"/>
              <a:buChar char="○"/>
            </a:pPr>
            <a:r>
              <a:rPr lang="en" sz="1500">
                <a:solidFill>
                  <a:schemeClr val="dk1"/>
                </a:solidFill>
              </a:rPr>
              <a:t>Motion sickness avoidance (5.1)</a:t>
            </a:r>
            <a:endParaRPr sz="1500">
              <a:solidFill>
                <a:schemeClr val="dk1"/>
              </a:solidFill>
            </a:endParaRPr>
          </a:p>
          <a:p>
            <a:pPr marL="914400" lvl="1" indent="-323850" algn="l" rtl="0">
              <a:spcBef>
                <a:spcPts val="0"/>
              </a:spcBef>
              <a:spcAft>
                <a:spcPts val="0"/>
              </a:spcAft>
              <a:buClr>
                <a:schemeClr val="dk1"/>
              </a:buClr>
              <a:buSzPts val="1500"/>
              <a:buFont typeface="Nunito"/>
              <a:buChar char="○"/>
            </a:pPr>
            <a:r>
              <a:rPr lang="en" sz="1500">
                <a:solidFill>
                  <a:schemeClr val="dk1"/>
                </a:solidFill>
              </a:rPr>
              <a:t>Audio and communication (5.3.1)</a:t>
            </a:r>
            <a:endParaRPr sz="1500">
              <a:solidFill>
                <a:schemeClr val="dk1"/>
              </a:solidFill>
            </a:endParaRPr>
          </a:p>
          <a:p>
            <a:pPr marL="914400" lvl="1" indent="-323850" algn="l" rtl="0">
              <a:spcBef>
                <a:spcPts val="0"/>
              </a:spcBef>
              <a:spcAft>
                <a:spcPts val="0"/>
              </a:spcAft>
              <a:buClr>
                <a:schemeClr val="dk1"/>
              </a:buClr>
              <a:buSzPts val="1500"/>
              <a:buFont typeface="Nunito"/>
              <a:buChar char="○"/>
            </a:pPr>
            <a:r>
              <a:rPr lang="en" sz="1500">
                <a:solidFill>
                  <a:schemeClr val="dk1"/>
                </a:solidFill>
              </a:rPr>
              <a:t>Usability of HR/VR tools and equipment (2.1.1, 2.2.1.1, 2.2.2.2)</a:t>
            </a:r>
            <a:endParaRPr sz="1500">
              <a:solidFill>
                <a:schemeClr val="dk1"/>
              </a:solidFill>
            </a:endParaRPr>
          </a:p>
          <a:p>
            <a:pPr marL="914400" lvl="1" indent="-323850" algn="l" rtl="0">
              <a:spcBef>
                <a:spcPts val="0"/>
              </a:spcBef>
              <a:spcAft>
                <a:spcPts val="0"/>
              </a:spcAft>
              <a:buClr>
                <a:schemeClr val="dk1"/>
              </a:buClr>
              <a:buSzPts val="1500"/>
              <a:buFont typeface="Nunito"/>
              <a:buChar char="○"/>
            </a:pPr>
            <a:r>
              <a:rPr lang="en" sz="1500">
                <a:solidFill>
                  <a:schemeClr val="dk1"/>
                </a:solidFill>
              </a:rPr>
              <a:t>Simulation space setup (6.1.1)</a:t>
            </a:r>
            <a:endParaRPr sz="1500">
              <a:solidFill>
                <a:schemeClr val="dk1"/>
              </a:solidFill>
            </a:endParaRPr>
          </a:p>
          <a:p>
            <a:pPr marL="0" lvl="0" indent="0" algn="l" rtl="0">
              <a:spcBef>
                <a:spcPts val="0"/>
              </a:spcBef>
              <a:spcAft>
                <a:spcPts val="1200"/>
              </a:spcAft>
              <a:buNone/>
            </a:pPr>
            <a:r>
              <a:rPr lang="en" sz="1500" b="1">
                <a:solidFill>
                  <a:schemeClr val="dk1"/>
                </a:solidFill>
              </a:rPr>
              <a:t>Driving CPEs: </a:t>
            </a:r>
            <a:r>
              <a:rPr lang="en" sz="1500">
                <a:solidFill>
                  <a:schemeClr val="dk1"/>
                </a:solidFill>
              </a:rPr>
              <a:t>ALL</a:t>
            </a:r>
            <a:endParaRPr sz="1500"/>
          </a:p>
        </p:txBody>
      </p:sp>
      <p:sp>
        <p:nvSpPr>
          <p:cNvPr id="1598" name="Google Shape;1598;p1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92</a:t>
            </a:fld>
            <a:endParaRPr/>
          </a:p>
        </p:txBody>
      </p:sp>
      <p:sp>
        <p:nvSpPr>
          <p:cNvPr id="1599" name="Google Shape;1599;p133"/>
          <p:cNvSpPr txBox="1">
            <a:spLocks noGrp="1"/>
          </p:cNvSpPr>
          <p:nvPr>
            <p:ph type="body" idx="1"/>
          </p:nvPr>
        </p:nvSpPr>
        <p:spPr>
          <a:xfrm>
            <a:off x="4760850" y="1076275"/>
            <a:ext cx="4260300" cy="364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chemeClr val="dk1"/>
                </a:solidFill>
              </a:rPr>
              <a:t>See slides in TRR for procedure, pre-reqs, pass/fail criteria</a:t>
            </a:r>
            <a:endParaRPr sz="1500" b="1">
              <a:solidFill>
                <a:schemeClr val="dk1"/>
              </a:solidFill>
            </a:endParaRPr>
          </a:p>
          <a:p>
            <a:pPr marL="0" lvl="0" indent="0" algn="l" rtl="0">
              <a:spcBef>
                <a:spcPts val="0"/>
              </a:spcBef>
              <a:spcAft>
                <a:spcPts val="0"/>
              </a:spcAft>
              <a:buNone/>
            </a:pPr>
            <a:endParaRPr sz="1500" b="1">
              <a:solidFill>
                <a:schemeClr val="dk1"/>
              </a:solidFill>
            </a:endParaRPr>
          </a:p>
        </p:txBody>
      </p:sp>
      <p:sp>
        <p:nvSpPr>
          <p:cNvPr id="1600" name="Google Shape;1600;p133">
            <a:hlinkClick r:id="rId3"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604"/>
        <p:cNvGrpSpPr/>
        <p:nvPr/>
      </p:nvGrpSpPr>
      <p:grpSpPr>
        <a:xfrm>
          <a:off x="0" y="0"/>
          <a:ext cx="0" cy="0"/>
          <a:chOff x="0" y="0"/>
          <a:chExt cx="0" cy="0"/>
        </a:xfrm>
      </p:grpSpPr>
      <p:sp>
        <p:nvSpPr>
          <p:cNvPr id="1605" name="Google Shape;1605;p13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Equipment Details</a:t>
            </a:r>
            <a:endParaRPr/>
          </a:p>
        </p:txBody>
      </p:sp>
      <p:sp>
        <p:nvSpPr>
          <p:cNvPr id="1606" name="Google Shape;1606;p1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93</a:t>
            </a:fld>
            <a:endParaRPr/>
          </a:p>
        </p:txBody>
      </p:sp>
      <p:sp>
        <p:nvSpPr>
          <p:cNvPr id="1607" name="Google Shape;1607;p134"/>
          <p:cNvSpPr txBox="1">
            <a:spLocks noGrp="1"/>
          </p:cNvSpPr>
          <p:nvPr>
            <p:ph type="body" idx="4294967295"/>
          </p:nvPr>
        </p:nvSpPr>
        <p:spPr>
          <a:xfrm>
            <a:off x="2441850" y="3060300"/>
            <a:ext cx="4260300" cy="1508700"/>
          </a:xfrm>
          <a:prstGeom prst="rect">
            <a:avLst/>
          </a:prstGeom>
        </p:spPr>
        <p:txBody>
          <a:bodyPr spcFirstLastPara="1" wrap="square" lIns="91425" tIns="91425" rIns="91425" bIns="91425" anchor="t" anchorCtr="0">
            <a:noAutofit/>
          </a:bodyPr>
          <a:lstStyle/>
          <a:p>
            <a:pPr marL="0" lvl="0" indent="0" algn="ctr" rtl="0">
              <a:lnSpc>
                <a:spcPct val="95000"/>
              </a:lnSpc>
              <a:spcBef>
                <a:spcPts val="0"/>
              </a:spcBef>
              <a:spcAft>
                <a:spcPts val="0"/>
              </a:spcAft>
              <a:buSzPts val="852"/>
              <a:buNone/>
            </a:pPr>
            <a:r>
              <a:rPr lang="en" u="sng">
                <a:solidFill>
                  <a:schemeClr val="hlink"/>
                </a:solidFill>
                <a:hlinkClick r:id="" action="ppaction://hlinkshowjump?jump=nextslide"/>
              </a:rPr>
              <a:t>Master Equipment List (MEL)</a:t>
            </a:r>
            <a:endParaRPr/>
          </a:p>
          <a:p>
            <a:pPr marL="0" lvl="0" indent="0" algn="ctr" rtl="0">
              <a:lnSpc>
                <a:spcPct val="95000"/>
              </a:lnSpc>
              <a:spcBef>
                <a:spcPts val="1200"/>
              </a:spcBef>
              <a:spcAft>
                <a:spcPts val="1200"/>
              </a:spcAft>
              <a:buSzPts val="852"/>
              <a:buNone/>
            </a:pPr>
            <a:r>
              <a:rPr lang="en" u="sng">
                <a:solidFill>
                  <a:schemeClr val="hlink"/>
                </a:solidFill>
                <a:hlinkClick r:id="rId3" action="ppaction://hlinksldjump"/>
              </a:rPr>
              <a:t>HR Object Modeling Processes</a:t>
            </a:r>
            <a:endParaRPr/>
          </a:p>
        </p:txBody>
      </p:sp>
      <p:sp>
        <p:nvSpPr>
          <p:cNvPr id="1608" name="Google Shape;1608;p134">
            <a:hlinkClick r:id="rId4"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1613" name="Google Shape;1613;p135"/>
          <p:cNvSpPr txBox="1">
            <a:spLocks noGrp="1"/>
          </p:cNvSpPr>
          <p:nvPr>
            <p:ph type="title"/>
          </p:nvPr>
        </p:nvSpPr>
        <p:spPr>
          <a:xfrm>
            <a:off x="311700" y="28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Nunito"/>
                <a:ea typeface="Nunito"/>
                <a:cs typeface="Nunito"/>
                <a:sym typeface="Nunito"/>
              </a:rPr>
              <a:t>Master Equipment List</a:t>
            </a:r>
            <a:endParaRPr>
              <a:latin typeface="Nunito"/>
              <a:ea typeface="Nunito"/>
              <a:cs typeface="Nunito"/>
              <a:sym typeface="Nunito"/>
            </a:endParaRPr>
          </a:p>
        </p:txBody>
      </p:sp>
      <p:sp>
        <p:nvSpPr>
          <p:cNvPr id="1614" name="Google Shape;1614;p1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94</a:t>
            </a:fld>
            <a:endParaRPr/>
          </a:p>
        </p:txBody>
      </p:sp>
      <p:graphicFrame>
        <p:nvGraphicFramePr>
          <p:cNvPr id="1615" name="Google Shape;1615;p135"/>
          <p:cNvGraphicFramePr/>
          <p:nvPr/>
        </p:nvGraphicFramePr>
        <p:xfrm>
          <a:off x="259988" y="1030900"/>
          <a:ext cx="8624025" cy="2976831"/>
        </p:xfrm>
        <a:graphic>
          <a:graphicData uri="http://schemas.openxmlformats.org/drawingml/2006/table">
            <a:tbl>
              <a:tblPr>
                <a:noFill/>
                <a:tableStyleId>{33122EFE-3A88-4F2C-8FC1-B2E91DAECA11}</a:tableStyleId>
              </a:tblPr>
              <a:tblGrid>
                <a:gridCol w="765200">
                  <a:extLst>
                    <a:ext uri="{9D8B030D-6E8A-4147-A177-3AD203B41FA5}">
                      <a16:colId xmlns:a16="http://schemas.microsoft.com/office/drawing/2014/main" val="20000"/>
                    </a:ext>
                  </a:extLst>
                </a:gridCol>
                <a:gridCol w="1035300">
                  <a:extLst>
                    <a:ext uri="{9D8B030D-6E8A-4147-A177-3AD203B41FA5}">
                      <a16:colId xmlns:a16="http://schemas.microsoft.com/office/drawing/2014/main" val="20001"/>
                    </a:ext>
                  </a:extLst>
                </a:gridCol>
                <a:gridCol w="954250">
                  <a:extLst>
                    <a:ext uri="{9D8B030D-6E8A-4147-A177-3AD203B41FA5}">
                      <a16:colId xmlns:a16="http://schemas.microsoft.com/office/drawing/2014/main" val="20002"/>
                    </a:ext>
                  </a:extLst>
                </a:gridCol>
                <a:gridCol w="1125300">
                  <a:extLst>
                    <a:ext uri="{9D8B030D-6E8A-4147-A177-3AD203B41FA5}">
                      <a16:colId xmlns:a16="http://schemas.microsoft.com/office/drawing/2014/main" val="20003"/>
                    </a:ext>
                  </a:extLst>
                </a:gridCol>
                <a:gridCol w="639175">
                  <a:extLst>
                    <a:ext uri="{9D8B030D-6E8A-4147-A177-3AD203B41FA5}">
                      <a16:colId xmlns:a16="http://schemas.microsoft.com/office/drawing/2014/main" val="20004"/>
                    </a:ext>
                  </a:extLst>
                </a:gridCol>
                <a:gridCol w="693175">
                  <a:extLst>
                    <a:ext uri="{9D8B030D-6E8A-4147-A177-3AD203B41FA5}">
                      <a16:colId xmlns:a16="http://schemas.microsoft.com/office/drawing/2014/main" val="20005"/>
                    </a:ext>
                  </a:extLst>
                </a:gridCol>
                <a:gridCol w="783200">
                  <a:extLst>
                    <a:ext uri="{9D8B030D-6E8A-4147-A177-3AD203B41FA5}">
                      <a16:colId xmlns:a16="http://schemas.microsoft.com/office/drawing/2014/main" val="20006"/>
                    </a:ext>
                  </a:extLst>
                </a:gridCol>
                <a:gridCol w="783200">
                  <a:extLst>
                    <a:ext uri="{9D8B030D-6E8A-4147-A177-3AD203B41FA5}">
                      <a16:colId xmlns:a16="http://schemas.microsoft.com/office/drawing/2014/main" val="20007"/>
                    </a:ext>
                  </a:extLst>
                </a:gridCol>
                <a:gridCol w="702200">
                  <a:extLst>
                    <a:ext uri="{9D8B030D-6E8A-4147-A177-3AD203B41FA5}">
                      <a16:colId xmlns:a16="http://schemas.microsoft.com/office/drawing/2014/main" val="20008"/>
                    </a:ext>
                  </a:extLst>
                </a:gridCol>
                <a:gridCol w="747200">
                  <a:extLst>
                    <a:ext uri="{9D8B030D-6E8A-4147-A177-3AD203B41FA5}">
                      <a16:colId xmlns:a16="http://schemas.microsoft.com/office/drawing/2014/main" val="20009"/>
                    </a:ext>
                  </a:extLst>
                </a:gridCol>
                <a:gridCol w="395825">
                  <a:extLst>
                    <a:ext uri="{9D8B030D-6E8A-4147-A177-3AD203B41FA5}">
                      <a16:colId xmlns:a16="http://schemas.microsoft.com/office/drawing/2014/main" val="20010"/>
                    </a:ext>
                  </a:extLst>
                </a:gridCol>
              </a:tblGrid>
              <a:tr h="199575">
                <a:tc>
                  <a:txBody>
                    <a:bodyPr/>
                    <a:lstStyle/>
                    <a:p>
                      <a:pPr marL="0" lvl="0" indent="0" algn="ctr" rtl="0">
                        <a:lnSpc>
                          <a:spcPct val="115000"/>
                        </a:lnSpc>
                        <a:spcBef>
                          <a:spcPts val="0"/>
                        </a:spcBef>
                        <a:spcAft>
                          <a:spcPts val="0"/>
                        </a:spcAft>
                        <a:buNone/>
                      </a:pPr>
                      <a:r>
                        <a:rPr lang="en" sz="600" b="1">
                          <a:latin typeface="Open Sans"/>
                          <a:ea typeface="Open Sans"/>
                          <a:cs typeface="Open Sans"/>
                          <a:sym typeface="Open Sans"/>
                        </a:rPr>
                        <a:t>Subteam Owner</a:t>
                      </a:r>
                      <a:endParaRPr sz="600" b="1">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b="1">
                          <a:latin typeface="Open Sans"/>
                          <a:ea typeface="Open Sans"/>
                          <a:cs typeface="Open Sans"/>
                          <a:sym typeface="Open Sans"/>
                        </a:rPr>
                        <a:t>Component Name</a:t>
                      </a:r>
                      <a:endParaRPr sz="600" b="1">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b="1">
                          <a:latin typeface="Open Sans"/>
                          <a:ea typeface="Open Sans"/>
                          <a:cs typeface="Open Sans"/>
                          <a:sym typeface="Open Sans"/>
                        </a:rPr>
                        <a:t>Quantity</a:t>
                      </a:r>
                      <a:endParaRPr sz="600" b="1">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b="1">
                          <a:latin typeface="Open Sans"/>
                          <a:ea typeface="Open Sans"/>
                          <a:cs typeface="Open Sans"/>
                          <a:sym typeface="Open Sans"/>
                        </a:rPr>
                        <a:t>Technology/Design Decision</a:t>
                      </a:r>
                      <a:endParaRPr sz="600" b="1">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b="1">
                          <a:latin typeface="Open Sans"/>
                          <a:ea typeface="Open Sans"/>
                          <a:cs typeface="Open Sans"/>
                          <a:sym typeface="Open Sans"/>
                        </a:rPr>
                        <a:t>Inputs</a:t>
                      </a:r>
                      <a:endParaRPr sz="600" b="1">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b="1">
                          <a:latin typeface="Open Sans"/>
                          <a:ea typeface="Open Sans"/>
                          <a:cs typeface="Open Sans"/>
                          <a:sym typeface="Open Sans"/>
                        </a:rPr>
                        <a:t>Outputs</a:t>
                      </a:r>
                      <a:endParaRPr sz="600" b="1">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b="1">
                          <a:latin typeface="Open Sans"/>
                          <a:ea typeface="Open Sans"/>
                          <a:cs typeface="Open Sans"/>
                          <a:sym typeface="Open Sans"/>
                        </a:rPr>
                        <a:t>Cost p/ Unit</a:t>
                      </a:r>
                      <a:endParaRPr sz="600" b="1">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b="1">
                          <a:latin typeface="Open Sans"/>
                          <a:ea typeface="Open Sans"/>
                          <a:cs typeface="Open Sans"/>
                          <a:sym typeface="Open Sans"/>
                        </a:rPr>
                        <a:t>Total Cost</a:t>
                      </a:r>
                      <a:endParaRPr sz="600" b="1">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b="1">
                          <a:latin typeface="Open Sans"/>
                          <a:ea typeface="Open Sans"/>
                          <a:cs typeface="Open Sans"/>
                          <a:sym typeface="Open Sans"/>
                        </a:rPr>
                        <a:t>Power</a:t>
                      </a:r>
                      <a:endParaRPr sz="600" b="1">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b="1">
                          <a:latin typeface="Open Sans"/>
                          <a:ea typeface="Open Sans"/>
                          <a:cs typeface="Open Sans"/>
                          <a:sym typeface="Open Sans"/>
                        </a:rPr>
                        <a:t>Product Links</a:t>
                      </a:r>
                      <a:endParaRPr sz="600" b="1">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 sz="600" b="1">
                          <a:latin typeface="Open Sans"/>
                          <a:ea typeface="Open Sans"/>
                          <a:cs typeface="Open Sans"/>
                          <a:sym typeface="Open Sans"/>
                        </a:rPr>
                        <a:t>Shipping Time</a:t>
                      </a:r>
                      <a:endParaRPr sz="600" b="1">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0"/>
                  </a:ext>
                </a:extLst>
              </a:tr>
              <a:tr h="364425">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IT/VR</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0000FF"/>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Oculus Quest 2 headset</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0000FF"/>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1</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0000FF"/>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0000FF"/>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0000FF"/>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0000FF"/>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$400</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0000FF"/>
                      </a:solidFill>
                      <a:prstDash val="solid"/>
                      <a:round/>
                      <a:headEnd type="none" w="sm" len="sm"/>
                      <a:tailEnd type="none" w="sm" len="sm"/>
                    </a:lnB>
                    <a:solidFill>
                      <a:srgbClr val="EFEFEF"/>
                    </a:solidFill>
                  </a:tcPr>
                </a:tc>
                <a:tc>
                  <a:txBody>
                    <a:bodyPr/>
                    <a:lstStyle/>
                    <a:p>
                      <a:pPr marL="0" lvl="0" indent="0" algn="l" rtl="0">
                        <a:lnSpc>
                          <a:spcPct val="115000"/>
                        </a:lnSpc>
                        <a:spcBef>
                          <a:spcPts val="0"/>
                        </a:spcBef>
                        <a:spcAft>
                          <a:spcPts val="0"/>
                        </a:spcAft>
                        <a:buNone/>
                      </a:pPr>
                      <a:r>
                        <a:rPr lang="en" sz="600"/>
                        <a:t>$400</a:t>
                      </a: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0000FF"/>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3.85V Rechargable Battery</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0000FF"/>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600" u="sng">
                          <a:solidFill>
                            <a:schemeClr val="hlink"/>
                          </a:solidFill>
                          <a:latin typeface="Open Sans"/>
                          <a:ea typeface="Open Sans"/>
                          <a:cs typeface="Open Sans"/>
                          <a:sym typeface="Open Sans"/>
                          <a:hlinkClick r:id="rId3"/>
                        </a:rPr>
                        <a:t>Meta</a:t>
                      </a:r>
                      <a:endParaRPr sz="600" u="sng">
                        <a:solidFill>
                          <a:schemeClr val="hlink"/>
                        </a:solidFill>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0000FF"/>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225600">
                <a:tc>
                  <a:txBody>
                    <a:bodyPr/>
                    <a:lstStyle/>
                    <a:p>
                      <a:pPr marL="0" lvl="0" indent="0" algn="l" rtl="0">
                        <a:spcBef>
                          <a:spcPts val="0"/>
                        </a:spcBef>
                        <a:spcAft>
                          <a:spcPts val="0"/>
                        </a:spcAft>
                        <a:buNone/>
                      </a:pPr>
                      <a:endParaRPr sz="600"/>
                    </a:p>
                  </a:txBody>
                  <a:tcPr marL="28575" marR="28575" marT="19050" marB="19050" anchor="ctr">
                    <a:lnL w="28575" cap="flat" cmpd="sng">
                      <a:solidFill>
                        <a:srgbClr val="0000FF"/>
                      </a:solidFill>
                      <a:prstDash val="solid"/>
                      <a:round/>
                      <a:headEnd type="none" w="sm" len="sm"/>
                      <a:tailEnd type="none" w="sm" len="sm"/>
                    </a:lnL>
                    <a:lnR w="9525" cap="flat" cmpd="sng">
                      <a:solidFill>
                        <a:srgbClr val="CCCCCC"/>
                      </a:solidFill>
                      <a:prstDash val="solid"/>
                      <a:round/>
                      <a:headEnd type="none" w="sm" len="sm"/>
                      <a:tailEnd type="none" w="sm" len="sm"/>
                    </a:lnR>
                    <a:lnT w="28575" cap="flat" cmpd="sng">
                      <a:solidFill>
                        <a:srgbClr val="0000FF"/>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FF"/>
                    </a:solidFill>
                  </a:tcPr>
                </a:tc>
                <a:tc gridSpan="6">
                  <a:txBody>
                    <a:bodyPr/>
                    <a:lstStyle/>
                    <a:p>
                      <a:pPr marL="0" lvl="0" indent="0" algn="ctr" rtl="0">
                        <a:lnSpc>
                          <a:spcPct val="115000"/>
                        </a:lnSpc>
                        <a:spcBef>
                          <a:spcPts val="0"/>
                        </a:spcBef>
                        <a:spcAft>
                          <a:spcPts val="0"/>
                        </a:spcAft>
                        <a:buNone/>
                      </a:pPr>
                      <a:r>
                        <a:rPr lang="en" sz="600" b="1">
                          <a:solidFill>
                            <a:srgbClr val="FFFFFF"/>
                          </a:solidFill>
                          <a:latin typeface="Open Sans"/>
                          <a:ea typeface="Open Sans"/>
                          <a:cs typeface="Open Sans"/>
                          <a:sym typeface="Open Sans"/>
                        </a:rPr>
                        <a:t>VR PC</a:t>
                      </a:r>
                      <a:endParaRPr sz="600" b="1">
                        <a:solidFill>
                          <a:srgbClr val="FFFFFF"/>
                        </a:solidFill>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28575" cap="flat" cmpd="sng">
                      <a:solidFill>
                        <a:srgbClr val="0000FF"/>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28575" cap="flat" cmpd="sng">
                      <a:solidFill>
                        <a:srgbClr val="0000FF"/>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FF"/>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28575" cap="flat" cmpd="sng">
                      <a:solidFill>
                        <a:srgbClr val="0000FF"/>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FF"/>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28575" cap="flat" cmpd="sng">
                      <a:solidFill>
                        <a:srgbClr val="0000FF"/>
                      </a:solidFill>
                      <a:prstDash val="solid"/>
                      <a:round/>
                      <a:headEnd type="none" w="sm" len="sm"/>
                      <a:tailEnd type="none" w="sm" len="sm"/>
                    </a:lnR>
                    <a:lnT w="28575" cap="flat" cmpd="sng">
                      <a:solidFill>
                        <a:srgbClr val="0000FF"/>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FF"/>
                    </a:solidFill>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6 Days (free)</a:t>
                      </a:r>
                      <a:endParaRPr sz="600">
                        <a:latin typeface="Open Sans"/>
                        <a:ea typeface="Open Sans"/>
                        <a:cs typeface="Open Sans"/>
                        <a:sym typeface="Open Sans"/>
                      </a:endParaRPr>
                    </a:p>
                  </a:txBody>
                  <a:tcPr marL="28575" marR="28575" marT="19050" marB="19050" anchor="b">
                    <a:lnL w="28575" cap="flat" cmpd="sng">
                      <a:solidFill>
                        <a:srgbClr val="0000FF"/>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225600">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IT</a:t>
                      </a:r>
                      <a:endParaRPr sz="600">
                        <a:latin typeface="Open Sans"/>
                        <a:ea typeface="Open Sans"/>
                        <a:cs typeface="Open Sans"/>
                        <a:sym typeface="Open Sans"/>
                      </a:endParaRPr>
                    </a:p>
                  </a:txBody>
                  <a:tcPr marL="28575" marR="28575" marT="19050" marB="19050" anchor="ctr">
                    <a:lnL w="28575" cap="flat" cmpd="sng">
                      <a:solidFill>
                        <a:srgbClr val="0000FF"/>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CPU: AMD Ryzen 5 5600X</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1</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$160</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rowSpan="8">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Standard 120V Supply</a:t>
                      </a:r>
                      <a:endParaRPr sz="600">
                        <a:latin typeface="Open Sans"/>
                        <a:ea typeface="Open Sans"/>
                        <a:cs typeface="Open Sans"/>
                        <a:sym typeface="Open Sans"/>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0000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28575" cap="flat" cmpd="sng">
                      <a:solidFill>
                        <a:srgbClr val="0000FF"/>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6 Days (free)</a:t>
                      </a:r>
                      <a:endParaRPr sz="600">
                        <a:latin typeface="Open Sans"/>
                        <a:ea typeface="Open Sans"/>
                        <a:cs typeface="Open Sans"/>
                        <a:sym typeface="Open Sans"/>
                      </a:endParaRPr>
                    </a:p>
                  </a:txBody>
                  <a:tcPr marL="28575" marR="28575" marT="19050" marB="19050" anchor="b">
                    <a:lnL w="28575" cap="flat" cmpd="sng">
                      <a:solidFill>
                        <a:srgbClr val="0000FF"/>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225600">
                <a:tc>
                  <a:txBody>
                    <a:bodyPr/>
                    <a:lstStyle/>
                    <a:p>
                      <a:pPr marL="0" lvl="0" indent="0" algn="l" rtl="0">
                        <a:spcBef>
                          <a:spcPts val="0"/>
                        </a:spcBef>
                        <a:spcAft>
                          <a:spcPts val="0"/>
                        </a:spcAft>
                        <a:buNone/>
                      </a:pPr>
                      <a:endParaRPr sz="600"/>
                    </a:p>
                  </a:txBody>
                  <a:tcPr marL="28575" marR="28575" marT="19050" marB="19050" anchor="ctr">
                    <a:lnL w="28575" cap="flat" cmpd="sng">
                      <a:solidFill>
                        <a:srgbClr val="0000FF"/>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GPU: Gigabyte 2080 Super</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1</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$440</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vMerge="1">
                  <a:txBody>
                    <a:bodyPr/>
                    <a:lstStyle/>
                    <a:p>
                      <a:endParaRPr lang="en-US"/>
                    </a:p>
                  </a:txBody>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28575" cap="flat" cmpd="sng">
                      <a:solidFill>
                        <a:srgbClr val="0000FF"/>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6 Days (free)</a:t>
                      </a:r>
                      <a:endParaRPr sz="600">
                        <a:latin typeface="Open Sans"/>
                        <a:ea typeface="Open Sans"/>
                        <a:cs typeface="Open Sans"/>
                        <a:sym typeface="Open Sans"/>
                      </a:endParaRPr>
                    </a:p>
                  </a:txBody>
                  <a:tcPr marL="28575" marR="28575" marT="19050" marB="19050" anchor="b">
                    <a:lnL w="28575" cap="flat" cmpd="sng">
                      <a:solidFill>
                        <a:srgbClr val="0000FF"/>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355750">
                <a:tc>
                  <a:txBody>
                    <a:bodyPr/>
                    <a:lstStyle/>
                    <a:p>
                      <a:pPr marL="0" lvl="0" indent="0" algn="l" rtl="0">
                        <a:spcBef>
                          <a:spcPts val="0"/>
                        </a:spcBef>
                        <a:spcAft>
                          <a:spcPts val="0"/>
                        </a:spcAft>
                        <a:buNone/>
                      </a:pPr>
                      <a:endParaRPr sz="600"/>
                    </a:p>
                  </a:txBody>
                  <a:tcPr marL="28575" marR="28575" marT="19050" marB="19050" anchor="ctr">
                    <a:lnL w="28575" cap="flat" cmpd="sng">
                      <a:solidFill>
                        <a:srgbClr val="0000FF"/>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Motherboard: Gigabyte B550 w/ Bluetooth + Wifi</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1</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$170</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vMerge="1">
                  <a:txBody>
                    <a:bodyPr/>
                    <a:lstStyle/>
                    <a:p>
                      <a:endParaRPr lang="en-US"/>
                    </a:p>
                  </a:txBody>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28575" cap="flat" cmpd="sng">
                      <a:solidFill>
                        <a:srgbClr val="0000FF"/>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6 Days (free)</a:t>
                      </a:r>
                      <a:endParaRPr sz="600">
                        <a:latin typeface="Open Sans"/>
                        <a:ea typeface="Open Sans"/>
                        <a:cs typeface="Open Sans"/>
                        <a:sym typeface="Open Sans"/>
                      </a:endParaRPr>
                    </a:p>
                  </a:txBody>
                  <a:tcPr marL="28575" marR="28575" marT="19050" marB="19050" anchor="b">
                    <a:lnL w="28575" cap="flat" cmpd="sng">
                      <a:solidFill>
                        <a:srgbClr val="0000FF"/>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225600">
                <a:tc>
                  <a:txBody>
                    <a:bodyPr/>
                    <a:lstStyle/>
                    <a:p>
                      <a:pPr marL="0" lvl="0" indent="0" algn="l" rtl="0">
                        <a:spcBef>
                          <a:spcPts val="0"/>
                        </a:spcBef>
                        <a:spcAft>
                          <a:spcPts val="0"/>
                        </a:spcAft>
                        <a:buNone/>
                      </a:pPr>
                      <a:endParaRPr sz="600"/>
                    </a:p>
                  </a:txBody>
                  <a:tcPr marL="28575" marR="28575" marT="19050" marB="19050" anchor="ctr">
                    <a:lnL w="28575" cap="flat" cmpd="sng">
                      <a:solidFill>
                        <a:srgbClr val="0000FF"/>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RAM: G.Skill Ripjaws V series 16GB</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1</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$54</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vMerge="1">
                  <a:txBody>
                    <a:bodyPr/>
                    <a:lstStyle/>
                    <a:p>
                      <a:endParaRPr lang="en-US"/>
                    </a:p>
                  </a:txBody>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28575" cap="flat" cmpd="sng">
                      <a:solidFill>
                        <a:srgbClr val="0000FF"/>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6 Days (free)</a:t>
                      </a:r>
                      <a:endParaRPr sz="600">
                        <a:latin typeface="Open Sans"/>
                        <a:ea typeface="Open Sans"/>
                        <a:cs typeface="Open Sans"/>
                        <a:sym typeface="Open Sans"/>
                      </a:endParaRPr>
                    </a:p>
                  </a:txBody>
                  <a:tcPr marL="28575" marR="28575" marT="19050" marB="19050" anchor="b">
                    <a:lnL w="28575" cap="flat" cmpd="sng">
                      <a:solidFill>
                        <a:srgbClr val="0000FF"/>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r h="225600">
                <a:tc>
                  <a:txBody>
                    <a:bodyPr/>
                    <a:lstStyle/>
                    <a:p>
                      <a:pPr marL="0" lvl="0" indent="0" algn="l" rtl="0">
                        <a:spcBef>
                          <a:spcPts val="0"/>
                        </a:spcBef>
                        <a:spcAft>
                          <a:spcPts val="0"/>
                        </a:spcAft>
                        <a:buNone/>
                      </a:pPr>
                      <a:endParaRPr sz="600"/>
                    </a:p>
                  </a:txBody>
                  <a:tcPr marL="28575" marR="28575" marT="19050" marB="19050" anchor="ctr">
                    <a:lnL w="28575" cap="flat" cmpd="sng">
                      <a:solidFill>
                        <a:srgbClr val="0000FF"/>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Storage: Samsung 980 Pro 500GB</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1</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$80</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vMerge="1">
                  <a:txBody>
                    <a:bodyPr/>
                    <a:lstStyle/>
                    <a:p>
                      <a:endParaRPr lang="en-US"/>
                    </a:p>
                  </a:txBody>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28575" cap="flat" cmpd="sng">
                      <a:solidFill>
                        <a:srgbClr val="0000FF"/>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6 Days (free)</a:t>
                      </a:r>
                      <a:endParaRPr sz="600">
                        <a:latin typeface="Open Sans"/>
                        <a:ea typeface="Open Sans"/>
                        <a:cs typeface="Open Sans"/>
                        <a:sym typeface="Open Sans"/>
                      </a:endParaRPr>
                    </a:p>
                  </a:txBody>
                  <a:tcPr marL="28575" marR="28575" marT="19050" marB="19050" anchor="b">
                    <a:lnL w="28575" cap="flat" cmpd="sng">
                      <a:solidFill>
                        <a:srgbClr val="0000FF"/>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7"/>
                  </a:ext>
                </a:extLst>
              </a:tr>
              <a:tr h="355750">
                <a:tc>
                  <a:txBody>
                    <a:bodyPr/>
                    <a:lstStyle/>
                    <a:p>
                      <a:pPr marL="0" lvl="0" indent="0" algn="l" rtl="0">
                        <a:spcBef>
                          <a:spcPts val="0"/>
                        </a:spcBef>
                        <a:spcAft>
                          <a:spcPts val="0"/>
                        </a:spcAft>
                        <a:buNone/>
                      </a:pPr>
                      <a:endParaRPr sz="600"/>
                    </a:p>
                  </a:txBody>
                  <a:tcPr marL="28575" marR="28575" marT="19050" marB="19050" anchor="ctr">
                    <a:lnL w="28575" cap="flat" cmpd="sng">
                      <a:solidFill>
                        <a:srgbClr val="0000FF"/>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CORSAIR RMx Series (2021) RM750x 750 W</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1</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$110</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vMerge="1">
                  <a:txBody>
                    <a:bodyPr/>
                    <a:lstStyle/>
                    <a:p>
                      <a:endParaRPr lang="en-US"/>
                    </a:p>
                  </a:txBody>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28575" cap="flat" cmpd="sng">
                      <a:solidFill>
                        <a:srgbClr val="0000FF"/>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6 Days (free)</a:t>
                      </a:r>
                      <a:endParaRPr sz="600">
                        <a:latin typeface="Open Sans"/>
                        <a:ea typeface="Open Sans"/>
                        <a:cs typeface="Open Sans"/>
                        <a:sym typeface="Open Sans"/>
                      </a:endParaRPr>
                    </a:p>
                  </a:txBody>
                  <a:tcPr marL="28575" marR="28575" marT="19050" marB="19050" anchor="b">
                    <a:lnL w="28575" cap="flat" cmpd="sng">
                      <a:solidFill>
                        <a:srgbClr val="0000FF"/>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8"/>
                  </a:ext>
                </a:extLst>
              </a:tr>
              <a:tr h="225600">
                <a:tc>
                  <a:txBody>
                    <a:bodyPr/>
                    <a:lstStyle/>
                    <a:p>
                      <a:pPr marL="0" lvl="0" indent="0" algn="l" rtl="0">
                        <a:spcBef>
                          <a:spcPts val="0"/>
                        </a:spcBef>
                        <a:spcAft>
                          <a:spcPts val="0"/>
                        </a:spcAft>
                        <a:buNone/>
                      </a:pPr>
                      <a:endParaRPr sz="600"/>
                    </a:p>
                  </a:txBody>
                  <a:tcPr marL="28575" marR="28575" marT="19050" marB="19050" anchor="ctr">
                    <a:lnL w="28575" cap="flat" cmpd="sng">
                      <a:solidFill>
                        <a:srgbClr val="0000FF"/>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Case: Corsair 4000D</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1</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$101</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vMerge="1">
                  <a:txBody>
                    <a:bodyPr/>
                    <a:lstStyle/>
                    <a:p>
                      <a:endParaRPr lang="en-US"/>
                    </a:p>
                  </a:txBody>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28575" cap="flat" cmpd="sng">
                      <a:solidFill>
                        <a:srgbClr val="0000FF"/>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6 Days (free)</a:t>
                      </a:r>
                      <a:endParaRPr sz="600">
                        <a:latin typeface="Open Sans"/>
                        <a:ea typeface="Open Sans"/>
                        <a:cs typeface="Open Sans"/>
                        <a:sym typeface="Open Sans"/>
                      </a:endParaRPr>
                    </a:p>
                  </a:txBody>
                  <a:tcPr marL="28575" marR="28575" marT="19050" marB="19050" anchor="b">
                    <a:lnL w="28575" cap="flat" cmpd="sng">
                      <a:solidFill>
                        <a:srgbClr val="0000FF"/>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9"/>
                  </a:ext>
                </a:extLst>
              </a:tr>
              <a:tr h="208250">
                <a:tc>
                  <a:txBody>
                    <a:bodyPr/>
                    <a:lstStyle/>
                    <a:p>
                      <a:pPr marL="0" lvl="0" indent="0" algn="l" rtl="0">
                        <a:spcBef>
                          <a:spcPts val="0"/>
                        </a:spcBef>
                        <a:spcAft>
                          <a:spcPts val="0"/>
                        </a:spcAft>
                        <a:buNone/>
                      </a:pPr>
                      <a:endParaRPr sz="600"/>
                    </a:p>
                  </a:txBody>
                  <a:tcPr marL="28575" marR="28575" marT="19050" marB="19050" anchor="ctr">
                    <a:lnL w="28575" cap="flat" cmpd="sng">
                      <a:solidFill>
                        <a:srgbClr val="0000FF"/>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0000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0000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0000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0000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0000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0000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0000FF"/>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$1,115</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0000FF"/>
                      </a:solidFill>
                      <a:prstDash val="solid"/>
                      <a:round/>
                      <a:headEnd type="none" w="sm" len="sm"/>
                      <a:tailEnd type="none" w="sm" len="sm"/>
                    </a:lnB>
                    <a:solidFill>
                      <a:srgbClr val="CFE2F3"/>
                    </a:solidFill>
                  </a:tcPr>
                </a:tc>
                <a:tc vMerge="1">
                  <a:txBody>
                    <a:bodyPr/>
                    <a:lstStyle/>
                    <a:p>
                      <a:endParaRPr lang="en-US"/>
                    </a:p>
                  </a:txBody>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28575" cap="flat" cmpd="sng">
                      <a:solidFill>
                        <a:srgbClr val="0000FF"/>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0000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sz="600"/>
                    </a:p>
                  </a:txBody>
                  <a:tcPr marL="28575" marR="28575" marT="19050" marB="19050" anchor="b">
                    <a:lnL w="28575" cap="flat" cmpd="sng">
                      <a:solidFill>
                        <a:srgbClr val="0000FF"/>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
        <p:nvSpPr>
          <p:cNvPr id="1616" name="Google Shape;1616;p135">
            <a:hlinkClick r:id="rId4"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620"/>
        <p:cNvGrpSpPr/>
        <p:nvPr/>
      </p:nvGrpSpPr>
      <p:grpSpPr>
        <a:xfrm>
          <a:off x="0" y="0"/>
          <a:ext cx="0" cy="0"/>
          <a:chOff x="0" y="0"/>
          <a:chExt cx="0" cy="0"/>
        </a:xfrm>
      </p:grpSpPr>
      <p:sp>
        <p:nvSpPr>
          <p:cNvPr id="1621" name="Google Shape;1621;p1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95</a:t>
            </a:fld>
            <a:endParaRPr/>
          </a:p>
        </p:txBody>
      </p:sp>
      <p:graphicFrame>
        <p:nvGraphicFramePr>
          <p:cNvPr id="1622" name="Google Shape;1622;p136"/>
          <p:cNvGraphicFramePr/>
          <p:nvPr/>
        </p:nvGraphicFramePr>
        <p:xfrm>
          <a:off x="152400" y="152400"/>
          <a:ext cx="8520625" cy="4857750"/>
        </p:xfrm>
        <a:graphic>
          <a:graphicData uri="http://schemas.openxmlformats.org/drawingml/2006/table">
            <a:tbl>
              <a:tblPr>
                <a:noFill/>
                <a:tableStyleId>{33122EFE-3A88-4F2C-8FC1-B2E91DAECA11}</a:tableStyleId>
              </a:tblPr>
              <a:tblGrid>
                <a:gridCol w="788300">
                  <a:extLst>
                    <a:ext uri="{9D8B030D-6E8A-4147-A177-3AD203B41FA5}">
                      <a16:colId xmlns:a16="http://schemas.microsoft.com/office/drawing/2014/main" val="20000"/>
                    </a:ext>
                  </a:extLst>
                </a:gridCol>
                <a:gridCol w="1071725">
                  <a:extLst>
                    <a:ext uri="{9D8B030D-6E8A-4147-A177-3AD203B41FA5}">
                      <a16:colId xmlns:a16="http://schemas.microsoft.com/office/drawing/2014/main" val="20001"/>
                    </a:ext>
                  </a:extLst>
                </a:gridCol>
                <a:gridCol w="983150">
                  <a:extLst>
                    <a:ext uri="{9D8B030D-6E8A-4147-A177-3AD203B41FA5}">
                      <a16:colId xmlns:a16="http://schemas.microsoft.com/office/drawing/2014/main" val="20002"/>
                    </a:ext>
                  </a:extLst>
                </a:gridCol>
                <a:gridCol w="1169150">
                  <a:extLst>
                    <a:ext uri="{9D8B030D-6E8A-4147-A177-3AD203B41FA5}">
                      <a16:colId xmlns:a16="http://schemas.microsoft.com/office/drawing/2014/main" val="20003"/>
                    </a:ext>
                  </a:extLst>
                </a:gridCol>
                <a:gridCol w="664300">
                  <a:extLst>
                    <a:ext uri="{9D8B030D-6E8A-4147-A177-3AD203B41FA5}">
                      <a16:colId xmlns:a16="http://schemas.microsoft.com/office/drawing/2014/main" val="20004"/>
                    </a:ext>
                  </a:extLst>
                </a:gridCol>
                <a:gridCol w="717425">
                  <a:extLst>
                    <a:ext uri="{9D8B030D-6E8A-4147-A177-3AD203B41FA5}">
                      <a16:colId xmlns:a16="http://schemas.microsoft.com/office/drawing/2014/main" val="20005"/>
                    </a:ext>
                  </a:extLst>
                </a:gridCol>
                <a:gridCol w="814850">
                  <a:extLst>
                    <a:ext uri="{9D8B030D-6E8A-4147-A177-3AD203B41FA5}">
                      <a16:colId xmlns:a16="http://schemas.microsoft.com/office/drawing/2014/main" val="20006"/>
                    </a:ext>
                  </a:extLst>
                </a:gridCol>
                <a:gridCol w="814850">
                  <a:extLst>
                    <a:ext uri="{9D8B030D-6E8A-4147-A177-3AD203B41FA5}">
                      <a16:colId xmlns:a16="http://schemas.microsoft.com/office/drawing/2014/main" val="20007"/>
                    </a:ext>
                  </a:extLst>
                </a:gridCol>
                <a:gridCol w="726300">
                  <a:extLst>
                    <a:ext uri="{9D8B030D-6E8A-4147-A177-3AD203B41FA5}">
                      <a16:colId xmlns:a16="http://schemas.microsoft.com/office/drawing/2014/main" val="20008"/>
                    </a:ext>
                  </a:extLst>
                </a:gridCol>
                <a:gridCol w="770575">
                  <a:extLst>
                    <a:ext uri="{9D8B030D-6E8A-4147-A177-3AD203B41FA5}">
                      <a16:colId xmlns:a16="http://schemas.microsoft.com/office/drawing/2014/main" val="20009"/>
                    </a:ext>
                  </a:extLst>
                </a:gridCol>
              </a:tblGrid>
              <a:tr h="221175">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28575" cap="flat" cmpd="sng">
                      <a:solidFill>
                        <a:srgbClr val="0000FF"/>
                      </a:solidFill>
                      <a:prstDash val="solid"/>
                      <a:round/>
                      <a:headEnd type="none" w="sm" len="sm"/>
                      <a:tailEnd type="none" w="sm" len="sm"/>
                    </a:lnT>
                    <a:lnB w="9525" cap="flat" cmpd="sng">
                      <a:solidFill>
                        <a:srgbClr val="CCCCCC"/>
                      </a:solidFill>
                      <a:prstDash val="solid"/>
                      <a:round/>
                      <a:headEnd type="none" w="sm" len="sm"/>
                      <a:tailEnd type="none" w="sm" len="sm"/>
                    </a:lnB>
                    <a:solidFill>
                      <a:srgbClr val="FF9900"/>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28575" cap="flat" cmpd="sng">
                      <a:solidFill>
                        <a:srgbClr val="0000FF"/>
                      </a:solidFill>
                      <a:prstDash val="solid"/>
                      <a:round/>
                      <a:headEnd type="none" w="sm" len="sm"/>
                      <a:tailEnd type="none" w="sm" len="sm"/>
                    </a:lnT>
                    <a:lnB w="9525" cap="flat" cmpd="sng">
                      <a:solidFill>
                        <a:srgbClr val="CCCCCC"/>
                      </a:solidFill>
                      <a:prstDash val="solid"/>
                      <a:round/>
                      <a:headEnd type="none" w="sm" len="sm"/>
                      <a:tailEnd type="none" w="sm" len="sm"/>
                    </a:lnB>
                    <a:solidFill>
                      <a:srgbClr val="FF9900"/>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28575" cap="flat" cmpd="sng">
                      <a:solidFill>
                        <a:srgbClr val="0000FF"/>
                      </a:solidFill>
                      <a:prstDash val="solid"/>
                      <a:round/>
                      <a:headEnd type="none" w="sm" len="sm"/>
                      <a:tailEnd type="none" w="sm" len="sm"/>
                    </a:lnT>
                    <a:lnB w="9525" cap="flat" cmpd="sng">
                      <a:solidFill>
                        <a:srgbClr val="CCCCCC"/>
                      </a:solidFill>
                      <a:prstDash val="solid"/>
                      <a:round/>
                      <a:headEnd type="none" w="sm" len="sm"/>
                      <a:tailEnd type="none" w="sm" len="sm"/>
                    </a:lnB>
                    <a:solidFill>
                      <a:srgbClr val="FF9900"/>
                    </a:solidFill>
                  </a:tcPr>
                </a:tc>
                <a:tc>
                  <a:txBody>
                    <a:bodyPr/>
                    <a:lstStyle/>
                    <a:p>
                      <a:pPr marL="0" lvl="0" indent="0" algn="l" rtl="0">
                        <a:lnSpc>
                          <a:spcPct val="115000"/>
                        </a:lnSpc>
                        <a:spcBef>
                          <a:spcPts val="0"/>
                        </a:spcBef>
                        <a:spcAft>
                          <a:spcPts val="0"/>
                        </a:spcAft>
                        <a:buNone/>
                      </a:pPr>
                      <a:r>
                        <a:rPr lang="en" sz="600"/>
                        <a:t>HR Physical Models and Prototypes</a:t>
                      </a: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28575" cap="flat" cmpd="sng">
                      <a:solidFill>
                        <a:srgbClr val="0000FF"/>
                      </a:solidFill>
                      <a:prstDash val="solid"/>
                      <a:round/>
                      <a:headEnd type="none" w="sm" len="sm"/>
                      <a:tailEnd type="none" w="sm" len="sm"/>
                    </a:lnT>
                    <a:lnB w="9525" cap="flat" cmpd="sng">
                      <a:solidFill>
                        <a:srgbClr val="CCCCCC"/>
                      </a:solidFill>
                      <a:prstDash val="solid"/>
                      <a:round/>
                      <a:headEnd type="none" w="sm" len="sm"/>
                      <a:tailEnd type="none" w="sm" len="sm"/>
                    </a:lnB>
                    <a:solidFill>
                      <a:srgbClr val="FF9900"/>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28575" cap="flat" cmpd="sng">
                      <a:solidFill>
                        <a:srgbClr val="0000FF"/>
                      </a:solidFill>
                      <a:prstDash val="solid"/>
                      <a:round/>
                      <a:headEnd type="none" w="sm" len="sm"/>
                      <a:tailEnd type="none" w="sm" len="sm"/>
                    </a:lnT>
                    <a:lnB w="9525" cap="flat" cmpd="sng">
                      <a:solidFill>
                        <a:srgbClr val="CCCCCC"/>
                      </a:solidFill>
                      <a:prstDash val="solid"/>
                      <a:round/>
                      <a:headEnd type="none" w="sm" len="sm"/>
                      <a:tailEnd type="none" w="sm" len="sm"/>
                    </a:lnB>
                    <a:solidFill>
                      <a:srgbClr val="FF9900"/>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28575" cap="flat" cmpd="sng">
                      <a:solidFill>
                        <a:srgbClr val="0000FF"/>
                      </a:solidFill>
                      <a:prstDash val="solid"/>
                      <a:round/>
                      <a:headEnd type="none" w="sm" len="sm"/>
                      <a:tailEnd type="none" w="sm" len="sm"/>
                    </a:lnT>
                    <a:lnB w="9525" cap="flat" cmpd="sng">
                      <a:solidFill>
                        <a:srgbClr val="CCCCCC"/>
                      </a:solidFill>
                      <a:prstDash val="solid"/>
                      <a:round/>
                      <a:headEnd type="none" w="sm" len="sm"/>
                      <a:tailEnd type="none" w="sm" len="sm"/>
                    </a:lnB>
                    <a:solidFill>
                      <a:srgbClr val="FF9900"/>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28575" cap="flat" cmpd="sng">
                      <a:solidFill>
                        <a:srgbClr val="0000FF"/>
                      </a:solidFill>
                      <a:prstDash val="solid"/>
                      <a:round/>
                      <a:headEnd type="none" w="sm" len="sm"/>
                      <a:tailEnd type="none" w="sm" len="sm"/>
                    </a:lnT>
                    <a:lnB w="9525" cap="flat" cmpd="sng">
                      <a:solidFill>
                        <a:srgbClr val="CCCCCC"/>
                      </a:solidFill>
                      <a:prstDash val="solid"/>
                      <a:round/>
                      <a:headEnd type="none" w="sm" len="sm"/>
                      <a:tailEnd type="none" w="sm" len="sm"/>
                    </a:lnB>
                    <a:solidFill>
                      <a:srgbClr val="FF9900"/>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28575" cap="flat" cmpd="sng">
                      <a:solidFill>
                        <a:srgbClr val="0000FF"/>
                      </a:solidFill>
                      <a:prstDash val="solid"/>
                      <a:round/>
                      <a:headEnd type="none" w="sm" len="sm"/>
                      <a:tailEnd type="none" w="sm" len="sm"/>
                    </a:lnT>
                    <a:lnB w="9525" cap="flat" cmpd="sng">
                      <a:solidFill>
                        <a:srgbClr val="CCCCCC"/>
                      </a:solidFill>
                      <a:prstDash val="solid"/>
                      <a:round/>
                      <a:headEnd type="none" w="sm" len="sm"/>
                      <a:tailEnd type="none" w="sm" len="sm"/>
                    </a:lnB>
                    <a:solidFill>
                      <a:srgbClr val="FF9900"/>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28575" cap="flat" cmpd="sng">
                      <a:solidFill>
                        <a:srgbClr val="0000FF"/>
                      </a:solidFill>
                      <a:prstDash val="solid"/>
                      <a:round/>
                      <a:headEnd type="none" w="sm" len="sm"/>
                      <a:tailEnd type="none" w="sm" len="sm"/>
                    </a:lnT>
                    <a:lnB w="9525" cap="flat" cmpd="sng">
                      <a:solidFill>
                        <a:srgbClr val="CCCCCC"/>
                      </a:solidFill>
                      <a:prstDash val="solid"/>
                      <a:round/>
                      <a:headEnd type="none" w="sm" len="sm"/>
                      <a:tailEnd type="none" w="sm" len="sm"/>
                    </a:lnB>
                    <a:solidFill>
                      <a:srgbClr val="FF9900"/>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28575" cap="flat" cmpd="sng">
                      <a:solidFill>
                        <a:srgbClr val="0000FF"/>
                      </a:solidFill>
                      <a:prstDash val="solid"/>
                      <a:round/>
                      <a:headEnd type="none" w="sm" len="sm"/>
                      <a:tailEnd type="none" w="sm" len="sm"/>
                    </a:lnT>
                    <a:lnB w="9525" cap="flat" cmpd="sng">
                      <a:solidFill>
                        <a:srgbClr val="CCCCCC"/>
                      </a:solidFill>
                      <a:prstDash val="solid"/>
                      <a:round/>
                      <a:headEnd type="none" w="sm" len="sm"/>
                      <a:tailEnd type="none" w="sm" len="sm"/>
                    </a:lnB>
                    <a:solidFill>
                      <a:srgbClr val="FF9900"/>
                    </a:solidFill>
                  </a:tcPr>
                </a:tc>
                <a:extLst>
                  <a:ext uri="{0D108BD9-81ED-4DB2-BD59-A6C34878D82A}">
                    <a16:rowId xmlns:a16="http://schemas.microsoft.com/office/drawing/2014/main" val="10000"/>
                  </a:ext>
                </a:extLst>
              </a:tr>
              <a:tr h="195675">
                <a:tc>
                  <a:txBody>
                    <a:bodyPr/>
                    <a:lstStyle/>
                    <a:p>
                      <a:pPr marL="0" lvl="0" indent="0" algn="ctr" rtl="0">
                        <a:lnSpc>
                          <a:spcPct val="115000"/>
                        </a:lnSpc>
                        <a:spcBef>
                          <a:spcPts val="0"/>
                        </a:spcBef>
                        <a:spcAft>
                          <a:spcPts val="0"/>
                        </a:spcAft>
                        <a:buNone/>
                      </a:pPr>
                      <a:r>
                        <a:rPr lang="en" sz="600" b="1">
                          <a:latin typeface="Open Sans"/>
                          <a:ea typeface="Open Sans"/>
                          <a:cs typeface="Open Sans"/>
                          <a:sym typeface="Open Sans"/>
                        </a:rPr>
                        <a:t>Subteam Owner</a:t>
                      </a:r>
                      <a:endParaRPr sz="600" b="1">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b="1">
                          <a:latin typeface="Open Sans"/>
                          <a:ea typeface="Open Sans"/>
                          <a:cs typeface="Open Sans"/>
                          <a:sym typeface="Open Sans"/>
                        </a:rPr>
                        <a:t>Component Name</a:t>
                      </a:r>
                      <a:endParaRPr sz="600" b="1">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b="1">
                          <a:latin typeface="Open Sans"/>
                          <a:ea typeface="Open Sans"/>
                          <a:cs typeface="Open Sans"/>
                          <a:sym typeface="Open Sans"/>
                        </a:rPr>
                        <a:t>Quantity</a:t>
                      </a:r>
                      <a:endParaRPr sz="600" b="1">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b="1">
                          <a:latin typeface="Open Sans"/>
                          <a:ea typeface="Open Sans"/>
                          <a:cs typeface="Open Sans"/>
                          <a:sym typeface="Open Sans"/>
                        </a:rPr>
                        <a:t>Technology/Design Decision</a:t>
                      </a:r>
                      <a:endParaRPr sz="600" b="1">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b="1">
                          <a:latin typeface="Open Sans"/>
                          <a:ea typeface="Open Sans"/>
                          <a:cs typeface="Open Sans"/>
                          <a:sym typeface="Open Sans"/>
                        </a:rPr>
                        <a:t>Inputs</a:t>
                      </a:r>
                      <a:endParaRPr sz="600" b="1">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b="1">
                          <a:latin typeface="Open Sans"/>
                          <a:ea typeface="Open Sans"/>
                          <a:cs typeface="Open Sans"/>
                          <a:sym typeface="Open Sans"/>
                        </a:rPr>
                        <a:t>Outputs</a:t>
                      </a:r>
                      <a:endParaRPr sz="600" b="1">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b="1">
                          <a:latin typeface="Open Sans"/>
                          <a:ea typeface="Open Sans"/>
                          <a:cs typeface="Open Sans"/>
                          <a:sym typeface="Open Sans"/>
                        </a:rPr>
                        <a:t>Cost p/ Unit</a:t>
                      </a:r>
                      <a:endParaRPr sz="600" b="1">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b="1">
                          <a:latin typeface="Open Sans"/>
                          <a:ea typeface="Open Sans"/>
                          <a:cs typeface="Open Sans"/>
                          <a:sym typeface="Open Sans"/>
                        </a:rPr>
                        <a:t>Total Cost</a:t>
                      </a:r>
                      <a:endParaRPr sz="600" b="1">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b="1">
                          <a:latin typeface="Open Sans"/>
                          <a:ea typeface="Open Sans"/>
                          <a:cs typeface="Open Sans"/>
                          <a:sym typeface="Open Sans"/>
                        </a:rPr>
                        <a:t>Power</a:t>
                      </a:r>
                      <a:endParaRPr sz="600" b="1">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b="1">
                          <a:latin typeface="Open Sans"/>
                          <a:ea typeface="Open Sans"/>
                          <a:cs typeface="Open Sans"/>
                          <a:sym typeface="Open Sans"/>
                        </a:rPr>
                        <a:t>Product Links</a:t>
                      </a:r>
                      <a:endParaRPr sz="600" b="1">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195675">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HR</a:t>
                      </a:r>
                      <a:endParaRPr sz="600">
                        <a:latin typeface="Open Sans"/>
                        <a:ea typeface="Open Sans"/>
                        <a:cs typeface="Open Sans"/>
                        <a:sym typeface="Open Sans"/>
                      </a:endParaRPr>
                    </a:p>
                  </a:txBody>
                  <a:tcPr marL="28575" marR="28575" marT="19050" marB="19050" anchor="b">
                    <a:lnL w="28575" cap="flat" cmpd="sng">
                      <a:solidFill>
                        <a:srgbClr val="FF99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Rock</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1</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3D Printed</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600"/>
                        <a:t>0</a:t>
                      </a: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N/A</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28575" cap="flat" cmpd="sng">
                      <a:solidFill>
                        <a:srgbClr val="FF99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195675">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HR</a:t>
                      </a:r>
                      <a:endParaRPr sz="600">
                        <a:latin typeface="Open Sans"/>
                        <a:ea typeface="Open Sans"/>
                        <a:cs typeface="Open Sans"/>
                        <a:sym typeface="Open Sans"/>
                      </a:endParaRPr>
                    </a:p>
                  </a:txBody>
                  <a:tcPr marL="28575" marR="28575" marT="19050" marB="19050" anchor="b">
                    <a:lnL w="28575" cap="flat" cmpd="sng">
                      <a:solidFill>
                        <a:srgbClr val="FF99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PLA</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1</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15.19</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15.19</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600" u="sng">
                          <a:solidFill>
                            <a:schemeClr val="hlink"/>
                          </a:solidFill>
                          <a:latin typeface="Open Sans"/>
                          <a:ea typeface="Open Sans"/>
                          <a:cs typeface="Open Sans"/>
                          <a:sym typeface="Open Sans"/>
                          <a:hlinkClick r:id="rId3"/>
                        </a:rPr>
                        <a:t>Amazon</a:t>
                      </a:r>
                      <a:endParaRPr sz="600" u="sng">
                        <a:solidFill>
                          <a:schemeClr val="hlink"/>
                        </a:solidFill>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28575" cap="flat" cmpd="sng">
                      <a:solidFill>
                        <a:srgbClr val="FF99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195675">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HR</a:t>
                      </a:r>
                      <a:endParaRPr sz="600">
                        <a:latin typeface="Open Sans"/>
                        <a:ea typeface="Open Sans"/>
                        <a:cs typeface="Open Sans"/>
                        <a:sym typeface="Open Sans"/>
                      </a:endParaRPr>
                    </a:p>
                  </a:txBody>
                  <a:tcPr marL="28575" marR="28575" marT="19050" marB="19050" anchor="b">
                    <a:lnL w="28575" cap="flat" cmpd="sng">
                      <a:solidFill>
                        <a:srgbClr val="FF99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Scoop</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1</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Build from COTs</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600"/>
                        <a:t>0</a:t>
                      </a: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N/A</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28575" cap="flat" cmpd="sng">
                      <a:solidFill>
                        <a:srgbClr val="FF99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195675">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HR</a:t>
                      </a:r>
                      <a:endParaRPr sz="600">
                        <a:latin typeface="Open Sans"/>
                        <a:ea typeface="Open Sans"/>
                        <a:cs typeface="Open Sans"/>
                        <a:sym typeface="Open Sans"/>
                      </a:endParaRPr>
                    </a:p>
                  </a:txBody>
                  <a:tcPr marL="28575" marR="28575" marT="19050" marB="19050" anchor="b">
                    <a:lnL w="28575" cap="flat" cmpd="sng">
                      <a:solidFill>
                        <a:srgbClr val="FF99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PVC Pipe</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4.16</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Purchase - Home Depot</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$4.44</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$18.47</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N/A</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600" u="sng">
                          <a:solidFill>
                            <a:schemeClr val="hlink"/>
                          </a:solidFill>
                          <a:latin typeface="Open Sans"/>
                          <a:ea typeface="Open Sans"/>
                          <a:cs typeface="Open Sans"/>
                          <a:sym typeface="Open Sans"/>
                          <a:hlinkClick r:id="rId4"/>
                        </a:rPr>
                        <a:t>Home Depot</a:t>
                      </a:r>
                      <a:endParaRPr sz="600" u="sng">
                        <a:solidFill>
                          <a:schemeClr val="hlink"/>
                        </a:solidFill>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28575" cap="flat" cmpd="sng">
                      <a:solidFill>
                        <a:srgbClr val="FF99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204175">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HR</a:t>
                      </a:r>
                      <a:endParaRPr sz="600">
                        <a:latin typeface="Open Sans"/>
                        <a:ea typeface="Open Sans"/>
                        <a:cs typeface="Open Sans"/>
                        <a:sym typeface="Open Sans"/>
                      </a:endParaRPr>
                    </a:p>
                  </a:txBody>
                  <a:tcPr marL="28575" marR="28575" marT="19050" marB="19050" anchor="b">
                    <a:lnL w="28575" cap="flat" cmpd="sng">
                      <a:solidFill>
                        <a:srgbClr val="FF99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PVC T Connector</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1</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Purchase - Home Depot</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$4.95</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$4.95</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N/A</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600" u="sng">
                          <a:solidFill>
                            <a:schemeClr val="hlink"/>
                          </a:solidFill>
                          <a:latin typeface="Open Sans"/>
                          <a:ea typeface="Open Sans"/>
                          <a:cs typeface="Open Sans"/>
                          <a:sym typeface="Open Sans"/>
                          <a:hlinkClick r:id="rId5"/>
                        </a:rPr>
                        <a:t>Home Depot</a:t>
                      </a:r>
                      <a:endParaRPr sz="600" u="sng">
                        <a:solidFill>
                          <a:schemeClr val="hlink"/>
                        </a:solidFill>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28575" cap="flat" cmpd="sng">
                      <a:solidFill>
                        <a:srgbClr val="FF99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r h="195675">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HR</a:t>
                      </a:r>
                      <a:endParaRPr sz="600">
                        <a:latin typeface="Open Sans"/>
                        <a:ea typeface="Open Sans"/>
                        <a:cs typeface="Open Sans"/>
                        <a:sym typeface="Open Sans"/>
                      </a:endParaRPr>
                    </a:p>
                  </a:txBody>
                  <a:tcPr marL="28575" marR="28575" marT="19050" marB="19050" anchor="b">
                    <a:lnL w="28575" cap="flat" cmpd="sng">
                      <a:solidFill>
                        <a:srgbClr val="FF99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PVC End Caps</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3</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Purchase - Home Depot</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$2.61</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$7.83</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N/A</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600" u="sng">
                          <a:solidFill>
                            <a:schemeClr val="hlink"/>
                          </a:solidFill>
                          <a:latin typeface="Open Sans"/>
                          <a:ea typeface="Open Sans"/>
                          <a:cs typeface="Open Sans"/>
                          <a:sym typeface="Open Sans"/>
                          <a:hlinkClick r:id="rId6"/>
                        </a:rPr>
                        <a:t>Home Depot</a:t>
                      </a:r>
                      <a:endParaRPr sz="600" u="sng">
                        <a:solidFill>
                          <a:schemeClr val="hlink"/>
                        </a:solidFill>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28575" cap="flat" cmpd="sng">
                      <a:solidFill>
                        <a:srgbClr val="FF99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7"/>
                  </a:ext>
                </a:extLst>
              </a:tr>
              <a:tr h="195675">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HR</a:t>
                      </a:r>
                      <a:endParaRPr sz="600">
                        <a:latin typeface="Open Sans"/>
                        <a:ea typeface="Open Sans"/>
                        <a:cs typeface="Open Sans"/>
                        <a:sym typeface="Open Sans"/>
                      </a:endParaRPr>
                    </a:p>
                  </a:txBody>
                  <a:tcPr marL="28575" marR="28575" marT="19050" marB="19050" anchor="b">
                    <a:lnL w="28575" cap="flat" cmpd="sng">
                      <a:solidFill>
                        <a:srgbClr val="FF99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1/4 Bolt</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1</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Purchase - Home Depot</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$0.19</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$0.19</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N/A</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600" u="sng">
                          <a:solidFill>
                            <a:schemeClr val="hlink"/>
                          </a:solidFill>
                          <a:latin typeface="Open Sans"/>
                          <a:ea typeface="Open Sans"/>
                          <a:cs typeface="Open Sans"/>
                          <a:sym typeface="Open Sans"/>
                          <a:hlinkClick r:id="rId7"/>
                        </a:rPr>
                        <a:t>Home Depot</a:t>
                      </a:r>
                      <a:endParaRPr sz="600" u="sng">
                        <a:solidFill>
                          <a:schemeClr val="hlink"/>
                        </a:solidFill>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28575" cap="flat" cmpd="sng">
                      <a:solidFill>
                        <a:srgbClr val="FF99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8"/>
                  </a:ext>
                </a:extLst>
              </a:tr>
              <a:tr h="195675">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HR</a:t>
                      </a:r>
                      <a:endParaRPr sz="600">
                        <a:latin typeface="Open Sans"/>
                        <a:ea typeface="Open Sans"/>
                        <a:cs typeface="Open Sans"/>
                        <a:sym typeface="Open Sans"/>
                      </a:endParaRPr>
                    </a:p>
                  </a:txBody>
                  <a:tcPr marL="28575" marR="28575" marT="19050" marB="19050" anchor="b">
                    <a:lnL w="28575" cap="flat" cmpd="sng">
                      <a:solidFill>
                        <a:srgbClr val="FF99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Tennis Ball</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1</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Obtain from Autumns stash</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$0</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$0</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N/A</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28575" cap="flat" cmpd="sng">
                      <a:solidFill>
                        <a:srgbClr val="FF99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9"/>
                  </a:ext>
                </a:extLst>
              </a:tr>
              <a:tr h="195675">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HR</a:t>
                      </a:r>
                      <a:endParaRPr sz="600">
                        <a:latin typeface="Open Sans"/>
                        <a:ea typeface="Open Sans"/>
                        <a:cs typeface="Open Sans"/>
                        <a:sym typeface="Open Sans"/>
                      </a:endParaRPr>
                    </a:p>
                  </a:txBody>
                  <a:tcPr marL="28575" marR="28575" marT="19050" marB="19050" anchor="b">
                    <a:lnL w="28575" cap="flat" cmpd="sng">
                      <a:solidFill>
                        <a:srgbClr val="FF99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Sample Container</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1</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Purchase - Target</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$10</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600"/>
                        <a:t>$10</a:t>
                      </a: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N/A</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600" u="sng">
                          <a:solidFill>
                            <a:schemeClr val="hlink"/>
                          </a:solidFill>
                          <a:latin typeface="Open Sans"/>
                          <a:ea typeface="Open Sans"/>
                          <a:cs typeface="Open Sans"/>
                          <a:sym typeface="Open Sans"/>
                          <a:hlinkClick r:id="rId8"/>
                        </a:rPr>
                        <a:t>Home Depot</a:t>
                      </a:r>
                      <a:endParaRPr sz="600" u="sng">
                        <a:solidFill>
                          <a:schemeClr val="hlink"/>
                        </a:solidFill>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28575" cap="flat" cmpd="sng">
                      <a:solidFill>
                        <a:srgbClr val="FF99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0"/>
                  </a:ext>
                </a:extLst>
              </a:tr>
              <a:tr h="195675">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HR</a:t>
                      </a:r>
                      <a:endParaRPr sz="600">
                        <a:latin typeface="Open Sans"/>
                        <a:ea typeface="Open Sans"/>
                        <a:cs typeface="Open Sans"/>
                        <a:sym typeface="Open Sans"/>
                      </a:endParaRPr>
                    </a:p>
                  </a:txBody>
                  <a:tcPr marL="28575" marR="28575" marT="19050" marB="19050" anchor="b">
                    <a:lnL w="28575" cap="flat" cmpd="sng">
                      <a:solidFill>
                        <a:srgbClr val="FF99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Velcro Strips</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8</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Purchase - Amazon</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$1.12</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$8.99</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N/A</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600" u="sng">
                          <a:solidFill>
                            <a:schemeClr val="hlink"/>
                          </a:solidFill>
                          <a:latin typeface="Open Sans"/>
                          <a:ea typeface="Open Sans"/>
                          <a:cs typeface="Open Sans"/>
                          <a:sym typeface="Open Sans"/>
                          <a:hlinkClick r:id="rId9"/>
                        </a:rPr>
                        <a:t>Amazon</a:t>
                      </a:r>
                      <a:endParaRPr sz="600" u="sng">
                        <a:solidFill>
                          <a:schemeClr val="hlink"/>
                        </a:solidFill>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1"/>
                  </a:ext>
                </a:extLst>
              </a:tr>
              <a:tr h="195675">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HR</a:t>
                      </a:r>
                      <a:endParaRPr sz="600">
                        <a:latin typeface="Open Sans"/>
                        <a:ea typeface="Open Sans"/>
                        <a:cs typeface="Open Sans"/>
                        <a:sym typeface="Open Sans"/>
                      </a:endParaRPr>
                    </a:p>
                  </a:txBody>
                  <a:tcPr marL="28575" marR="28575" marT="19050" marB="19050" anchor="b">
                    <a:lnL w="28575" cap="flat" cmpd="sng">
                      <a:solidFill>
                        <a:srgbClr val="FF99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Arduino Nano</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2</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Purchase - Arduino</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$24.90</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$49.80</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N/A</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600" u="sng">
                          <a:solidFill>
                            <a:schemeClr val="hlink"/>
                          </a:solidFill>
                          <a:latin typeface="Open Sans"/>
                          <a:ea typeface="Open Sans"/>
                          <a:cs typeface="Open Sans"/>
                          <a:sym typeface="Open Sans"/>
                          <a:hlinkClick r:id="rId10"/>
                        </a:rPr>
                        <a:t>Arduino</a:t>
                      </a:r>
                      <a:endParaRPr sz="600" u="sng">
                        <a:solidFill>
                          <a:schemeClr val="hlink"/>
                        </a:solidFill>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28575" cap="flat" cmpd="sng">
                      <a:solidFill>
                        <a:srgbClr val="FF99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2"/>
                  </a:ext>
                </a:extLst>
              </a:tr>
              <a:tr h="195675">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HR</a:t>
                      </a:r>
                      <a:endParaRPr sz="600">
                        <a:latin typeface="Open Sans"/>
                        <a:ea typeface="Open Sans"/>
                        <a:cs typeface="Open Sans"/>
                        <a:sym typeface="Open Sans"/>
                      </a:endParaRPr>
                    </a:p>
                  </a:txBody>
                  <a:tcPr marL="28575" marR="28575" marT="19050" marB="19050" anchor="b">
                    <a:lnL w="28575" cap="flat" cmpd="sng">
                      <a:solidFill>
                        <a:srgbClr val="FF99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NRF24L01</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4</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Purchase - Amazon</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$1.97</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$7.89</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N/A</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600" u="sng">
                          <a:solidFill>
                            <a:schemeClr val="hlink"/>
                          </a:solidFill>
                          <a:latin typeface="Open Sans"/>
                          <a:ea typeface="Open Sans"/>
                          <a:cs typeface="Open Sans"/>
                          <a:sym typeface="Open Sans"/>
                          <a:hlinkClick r:id="rId11"/>
                        </a:rPr>
                        <a:t>Amazon</a:t>
                      </a:r>
                      <a:endParaRPr sz="600" u="sng">
                        <a:solidFill>
                          <a:schemeClr val="hlink"/>
                        </a:solidFill>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28575" cap="flat" cmpd="sng">
                      <a:solidFill>
                        <a:srgbClr val="FF99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3"/>
                  </a:ext>
                </a:extLst>
              </a:tr>
              <a:tr h="212675">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HR</a:t>
                      </a:r>
                      <a:endParaRPr sz="600">
                        <a:latin typeface="Open Sans"/>
                        <a:ea typeface="Open Sans"/>
                        <a:cs typeface="Open Sans"/>
                        <a:sym typeface="Open Sans"/>
                      </a:endParaRPr>
                    </a:p>
                  </a:txBody>
                  <a:tcPr marL="28575" marR="28575" marT="19050" marB="19050" anchor="b">
                    <a:lnL w="28575" cap="flat" cmpd="sng">
                      <a:solidFill>
                        <a:srgbClr val="FF99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Prototyping Wires</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1</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Purchase - Sparkfun</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$6.50</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$6.50</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N/A</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600" u="sng">
                          <a:solidFill>
                            <a:schemeClr val="hlink"/>
                          </a:solidFill>
                          <a:latin typeface="Lato"/>
                          <a:ea typeface="Lato"/>
                          <a:cs typeface="Lato"/>
                          <a:sym typeface="Lato"/>
                          <a:hlinkClick r:id="rId12"/>
                        </a:rPr>
                        <a:t>SparkFun</a:t>
                      </a:r>
                      <a:endParaRPr sz="600" u="sng">
                        <a:solidFill>
                          <a:schemeClr val="hlink"/>
                        </a:solidFill>
                        <a:latin typeface="Lato"/>
                        <a:ea typeface="Lato"/>
                        <a:cs typeface="Lato"/>
                        <a:sym typeface="La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4"/>
                  </a:ext>
                </a:extLst>
              </a:tr>
              <a:tr h="195675">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HR</a:t>
                      </a:r>
                      <a:endParaRPr sz="600">
                        <a:latin typeface="Open Sans"/>
                        <a:ea typeface="Open Sans"/>
                        <a:cs typeface="Open Sans"/>
                        <a:sym typeface="Open Sans"/>
                      </a:endParaRPr>
                    </a:p>
                  </a:txBody>
                  <a:tcPr marL="28575" marR="28575" marT="19050" marB="19050" anchor="b">
                    <a:lnL w="28575" cap="flat" cmpd="sng">
                      <a:solidFill>
                        <a:srgbClr val="FF99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Electrolytic Capacitor</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4</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Purchase - Sparkfun</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$0.50</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$2.00</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N/A</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600" u="sng">
                          <a:solidFill>
                            <a:schemeClr val="hlink"/>
                          </a:solidFill>
                          <a:latin typeface="Open Sans"/>
                          <a:ea typeface="Open Sans"/>
                          <a:cs typeface="Open Sans"/>
                          <a:sym typeface="Open Sans"/>
                          <a:hlinkClick r:id="rId13"/>
                        </a:rPr>
                        <a:t>SparkFun</a:t>
                      </a:r>
                      <a:endParaRPr sz="600" u="sng">
                        <a:solidFill>
                          <a:schemeClr val="hlink"/>
                        </a:solidFill>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28575" cap="flat" cmpd="sng">
                      <a:solidFill>
                        <a:srgbClr val="FF99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5"/>
                  </a:ext>
                </a:extLst>
              </a:tr>
              <a:tr h="195675">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HR</a:t>
                      </a:r>
                      <a:endParaRPr sz="600">
                        <a:latin typeface="Open Sans"/>
                        <a:ea typeface="Open Sans"/>
                        <a:cs typeface="Open Sans"/>
                        <a:sym typeface="Open Sans"/>
                      </a:endParaRPr>
                    </a:p>
                  </a:txBody>
                  <a:tcPr marL="28575" marR="28575" marT="19050" marB="19050" anchor="b">
                    <a:lnL w="28575" cap="flat" cmpd="sng">
                      <a:solidFill>
                        <a:srgbClr val="FF99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Resistors</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Personal Item</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28575" cap="flat" cmpd="sng">
                      <a:solidFill>
                        <a:srgbClr val="FF99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6"/>
                  </a:ext>
                </a:extLst>
              </a:tr>
              <a:tr h="195675">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HR</a:t>
                      </a:r>
                      <a:endParaRPr sz="600">
                        <a:latin typeface="Open Sans"/>
                        <a:ea typeface="Open Sans"/>
                        <a:cs typeface="Open Sans"/>
                        <a:sym typeface="Open Sans"/>
                      </a:endParaRPr>
                    </a:p>
                  </a:txBody>
                  <a:tcPr marL="28575" marR="28575" marT="19050" marB="19050" anchor="b">
                    <a:lnL w="28575" cap="flat" cmpd="sng">
                      <a:solidFill>
                        <a:srgbClr val="FF99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Breadboard</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1</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Personal Item</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28575" cap="flat" cmpd="sng">
                      <a:solidFill>
                        <a:srgbClr val="FF99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7"/>
                  </a:ext>
                </a:extLst>
              </a:tr>
              <a:tr h="195675">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HR</a:t>
                      </a:r>
                      <a:endParaRPr sz="600">
                        <a:latin typeface="Open Sans"/>
                        <a:ea typeface="Open Sans"/>
                        <a:cs typeface="Open Sans"/>
                        <a:sym typeface="Open Sans"/>
                      </a:endParaRPr>
                    </a:p>
                  </a:txBody>
                  <a:tcPr marL="28575" marR="28575" marT="19050" marB="19050" anchor="b">
                    <a:lnL w="28575" cap="flat" cmpd="sng">
                      <a:solidFill>
                        <a:srgbClr val="FF99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Prototyping Button</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1</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Personal Item</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28575" cap="flat" cmpd="sng">
                      <a:solidFill>
                        <a:srgbClr val="FF99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8"/>
                  </a:ext>
                </a:extLst>
              </a:tr>
              <a:tr h="195675">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HR</a:t>
                      </a:r>
                      <a:endParaRPr sz="600">
                        <a:latin typeface="Open Sans"/>
                        <a:ea typeface="Open Sans"/>
                        <a:cs typeface="Open Sans"/>
                        <a:sym typeface="Open Sans"/>
                      </a:endParaRPr>
                    </a:p>
                  </a:txBody>
                  <a:tcPr marL="28575" marR="28575" marT="19050" marB="19050" anchor="b">
                    <a:lnL w="28575" cap="flat" cmpd="sng">
                      <a:solidFill>
                        <a:srgbClr val="FF99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Final Button/Switch</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2</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28575" cap="flat" cmpd="sng">
                      <a:solidFill>
                        <a:srgbClr val="FF99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9"/>
                  </a:ext>
                </a:extLst>
              </a:tr>
              <a:tr h="195675">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HR</a:t>
                      </a:r>
                      <a:endParaRPr sz="600">
                        <a:latin typeface="Open Sans"/>
                        <a:ea typeface="Open Sans"/>
                        <a:cs typeface="Open Sans"/>
                        <a:sym typeface="Open Sans"/>
                      </a:endParaRPr>
                    </a:p>
                  </a:txBody>
                  <a:tcPr marL="28575" marR="28575" marT="19050" marB="19050" anchor="b">
                    <a:lnL w="28575" cap="flat" cmpd="sng">
                      <a:solidFill>
                        <a:srgbClr val="FF99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PCB/Perfboard</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2</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28575" cap="flat" cmpd="sng">
                      <a:solidFill>
                        <a:srgbClr val="FF99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20"/>
                  </a:ext>
                </a:extLst>
              </a:tr>
              <a:tr h="195675">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HR</a:t>
                      </a:r>
                      <a:endParaRPr sz="600">
                        <a:latin typeface="Open Sans"/>
                        <a:ea typeface="Open Sans"/>
                        <a:cs typeface="Open Sans"/>
                        <a:sym typeface="Open Sans"/>
                      </a:endParaRPr>
                    </a:p>
                  </a:txBody>
                  <a:tcPr marL="28575" marR="28575" marT="19050" marB="19050" anchor="b">
                    <a:lnL w="28575" cap="flat" cmpd="sng">
                      <a:solidFill>
                        <a:srgbClr val="FF99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Final Wires</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28575" cap="flat" cmpd="sng">
                      <a:solidFill>
                        <a:srgbClr val="FF99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21"/>
                  </a:ext>
                </a:extLst>
              </a:tr>
              <a:tr h="195675">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HR</a:t>
                      </a:r>
                      <a:endParaRPr sz="600">
                        <a:latin typeface="Open Sans"/>
                        <a:ea typeface="Open Sans"/>
                        <a:cs typeface="Open Sans"/>
                        <a:sym typeface="Open Sans"/>
                      </a:endParaRPr>
                    </a:p>
                  </a:txBody>
                  <a:tcPr marL="28575" marR="28575" marT="19050" marB="19050" anchor="b">
                    <a:lnL w="28575" cap="flat" cmpd="sng">
                      <a:solidFill>
                        <a:srgbClr val="FF99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Tool Interface- 2x4 wood plank</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3</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Purchase - Home Depot</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$9.22</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$27.66</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173.73</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28575" cap="flat" cmpd="sng">
                      <a:solidFill>
                        <a:srgbClr val="FF99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22"/>
                  </a:ext>
                </a:extLst>
              </a:tr>
              <a:tr h="204175">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HR</a:t>
                      </a:r>
                      <a:endParaRPr sz="600">
                        <a:latin typeface="Open Sans"/>
                        <a:ea typeface="Open Sans"/>
                        <a:cs typeface="Open Sans"/>
                        <a:sym typeface="Open Sans"/>
                      </a:endParaRPr>
                    </a:p>
                  </a:txBody>
                  <a:tcPr marL="28575" marR="28575" marT="19050" marB="19050" anchor="b">
                    <a:lnL w="28575" cap="flat" cmpd="sng">
                      <a:solidFill>
                        <a:srgbClr val="FF99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FF99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Tool Interface- 4x4 wood plank</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FF99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1</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FF99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Purchase - Home Depot</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FF9900"/>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FF99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$14.27</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FF99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$14.27</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a:latin typeface="Open Sans"/>
                          <a:ea typeface="Open Sans"/>
                          <a:cs typeface="Open Sans"/>
                          <a:sym typeface="Open Sans"/>
                        </a:rPr>
                        <a:t>N/A</a:t>
                      </a:r>
                      <a:endParaRPr sz="6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FF99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600"/>
                    </a:p>
                  </a:txBody>
                  <a:tcPr marL="28575" marR="28575" marT="19050" marB="19050" anchor="b">
                    <a:lnL w="9525" cap="flat" cmpd="sng">
                      <a:solidFill>
                        <a:srgbClr val="CCCCCC"/>
                      </a:solidFill>
                      <a:prstDash val="solid"/>
                      <a:round/>
                      <a:headEnd type="none" w="sm" len="sm"/>
                      <a:tailEnd type="none" w="sm" len="sm"/>
                    </a:lnL>
                    <a:lnR w="28575" cap="flat" cmpd="sng">
                      <a:solidFill>
                        <a:srgbClr val="FF9900"/>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FF9900"/>
                      </a:solidFill>
                      <a:prstDash val="solid"/>
                      <a:round/>
                      <a:headEnd type="none" w="sm" len="sm"/>
                      <a:tailEnd type="none" w="sm" len="sm"/>
                    </a:lnB>
                  </a:tcPr>
                </a:tc>
                <a:extLst>
                  <a:ext uri="{0D108BD9-81ED-4DB2-BD59-A6C34878D82A}">
                    <a16:rowId xmlns:a16="http://schemas.microsoft.com/office/drawing/2014/main" val="10023"/>
                  </a:ext>
                </a:extLst>
              </a:tr>
            </a:tbl>
          </a:graphicData>
        </a:graphic>
      </p:graphicFrame>
      <p:sp>
        <p:nvSpPr>
          <p:cNvPr id="1623" name="Google Shape;1623;p136">
            <a:hlinkClick r:id="rId14"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627"/>
        <p:cNvGrpSpPr/>
        <p:nvPr/>
      </p:nvGrpSpPr>
      <p:grpSpPr>
        <a:xfrm>
          <a:off x="0" y="0"/>
          <a:ext cx="0" cy="0"/>
          <a:chOff x="0" y="0"/>
          <a:chExt cx="0" cy="0"/>
        </a:xfrm>
      </p:grpSpPr>
      <p:sp>
        <p:nvSpPr>
          <p:cNvPr id="1628" name="Google Shape;1628;p1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96</a:t>
            </a:fld>
            <a:endParaRPr/>
          </a:p>
        </p:txBody>
      </p:sp>
      <p:graphicFrame>
        <p:nvGraphicFramePr>
          <p:cNvPr id="1629" name="Google Shape;1629;p137"/>
          <p:cNvGraphicFramePr/>
          <p:nvPr/>
        </p:nvGraphicFramePr>
        <p:xfrm>
          <a:off x="162225" y="853188"/>
          <a:ext cx="8716400" cy="3703072"/>
        </p:xfrm>
        <a:graphic>
          <a:graphicData uri="http://schemas.openxmlformats.org/drawingml/2006/table">
            <a:tbl>
              <a:tblPr>
                <a:noFill/>
                <a:tableStyleId>{33122EFE-3A88-4F2C-8FC1-B2E91DAECA11}</a:tableStyleId>
              </a:tblPr>
              <a:tblGrid>
                <a:gridCol w="806400">
                  <a:extLst>
                    <a:ext uri="{9D8B030D-6E8A-4147-A177-3AD203B41FA5}">
                      <a16:colId xmlns:a16="http://schemas.microsoft.com/office/drawing/2014/main" val="20000"/>
                    </a:ext>
                  </a:extLst>
                </a:gridCol>
                <a:gridCol w="1096350">
                  <a:extLst>
                    <a:ext uri="{9D8B030D-6E8A-4147-A177-3AD203B41FA5}">
                      <a16:colId xmlns:a16="http://schemas.microsoft.com/office/drawing/2014/main" val="20001"/>
                    </a:ext>
                  </a:extLst>
                </a:gridCol>
                <a:gridCol w="1005750">
                  <a:extLst>
                    <a:ext uri="{9D8B030D-6E8A-4147-A177-3AD203B41FA5}">
                      <a16:colId xmlns:a16="http://schemas.microsoft.com/office/drawing/2014/main" val="20002"/>
                    </a:ext>
                  </a:extLst>
                </a:gridCol>
                <a:gridCol w="1196000">
                  <a:extLst>
                    <a:ext uri="{9D8B030D-6E8A-4147-A177-3AD203B41FA5}">
                      <a16:colId xmlns:a16="http://schemas.microsoft.com/office/drawing/2014/main" val="20003"/>
                    </a:ext>
                  </a:extLst>
                </a:gridCol>
                <a:gridCol w="679550">
                  <a:extLst>
                    <a:ext uri="{9D8B030D-6E8A-4147-A177-3AD203B41FA5}">
                      <a16:colId xmlns:a16="http://schemas.microsoft.com/office/drawing/2014/main" val="20004"/>
                    </a:ext>
                  </a:extLst>
                </a:gridCol>
                <a:gridCol w="733925">
                  <a:extLst>
                    <a:ext uri="{9D8B030D-6E8A-4147-A177-3AD203B41FA5}">
                      <a16:colId xmlns:a16="http://schemas.microsoft.com/office/drawing/2014/main" val="20005"/>
                    </a:ext>
                  </a:extLst>
                </a:gridCol>
                <a:gridCol w="833575">
                  <a:extLst>
                    <a:ext uri="{9D8B030D-6E8A-4147-A177-3AD203B41FA5}">
                      <a16:colId xmlns:a16="http://schemas.microsoft.com/office/drawing/2014/main" val="20006"/>
                    </a:ext>
                  </a:extLst>
                </a:gridCol>
                <a:gridCol w="833575">
                  <a:extLst>
                    <a:ext uri="{9D8B030D-6E8A-4147-A177-3AD203B41FA5}">
                      <a16:colId xmlns:a16="http://schemas.microsoft.com/office/drawing/2014/main" val="20007"/>
                    </a:ext>
                  </a:extLst>
                </a:gridCol>
                <a:gridCol w="742975">
                  <a:extLst>
                    <a:ext uri="{9D8B030D-6E8A-4147-A177-3AD203B41FA5}">
                      <a16:colId xmlns:a16="http://schemas.microsoft.com/office/drawing/2014/main" val="20008"/>
                    </a:ext>
                  </a:extLst>
                </a:gridCol>
                <a:gridCol w="788300">
                  <a:extLst>
                    <a:ext uri="{9D8B030D-6E8A-4147-A177-3AD203B41FA5}">
                      <a16:colId xmlns:a16="http://schemas.microsoft.com/office/drawing/2014/main" val="20009"/>
                    </a:ext>
                  </a:extLst>
                </a:gridCol>
              </a:tblGrid>
              <a:tr h="136700">
                <a:tc>
                  <a:txBody>
                    <a:bodyPr/>
                    <a:lstStyle/>
                    <a:p>
                      <a:pPr marL="0" lvl="0" indent="0" algn="l" rtl="0">
                        <a:spcBef>
                          <a:spcPts val="0"/>
                        </a:spcBef>
                        <a:spcAft>
                          <a:spcPts val="0"/>
                        </a:spcAft>
                        <a:buNone/>
                      </a:pPr>
                      <a:endParaRPr sz="500"/>
                    </a:p>
                  </a:txBody>
                  <a:tcPr marL="28575" marR="28575" marT="19050" marB="19050" anchor="b">
                    <a:lnL w="28575" cap="flat" cmpd="sng">
                      <a:solidFill>
                        <a:srgbClr val="00FFFF"/>
                      </a:solidFill>
                      <a:prstDash val="solid"/>
                      <a:round/>
                      <a:headEnd type="none" w="sm" len="sm"/>
                      <a:tailEnd type="none" w="sm" len="sm"/>
                    </a:lnL>
                    <a:lnR w="9525" cap="flat" cmpd="sng">
                      <a:solidFill>
                        <a:srgbClr val="CCCCCC"/>
                      </a:solidFill>
                      <a:prstDash val="solid"/>
                      <a:round/>
                      <a:headEnd type="none" w="sm" len="sm"/>
                      <a:tailEnd type="none" w="sm" len="sm"/>
                    </a:lnR>
                    <a:lnT w="28575" cap="flat" cmpd="sng">
                      <a:solidFill>
                        <a:srgbClr val="FF9900"/>
                      </a:solidFill>
                      <a:prstDash val="solid"/>
                      <a:round/>
                      <a:headEnd type="none" w="sm" len="sm"/>
                      <a:tailEnd type="none" w="sm" len="sm"/>
                    </a:lnT>
                    <a:lnB w="9525" cap="flat" cmpd="sng">
                      <a:solidFill>
                        <a:srgbClr val="CCCCCC"/>
                      </a:solidFill>
                      <a:prstDash val="solid"/>
                      <a:round/>
                      <a:headEnd type="none" w="sm" len="sm"/>
                      <a:tailEnd type="none" w="sm" len="sm"/>
                    </a:lnB>
                    <a:solidFill>
                      <a:srgbClr val="00FFF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28575" cap="flat" cmpd="sng">
                      <a:solidFill>
                        <a:srgbClr val="FF9900"/>
                      </a:solidFill>
                      <a:prstDash val="solid"/>
                      <a:round/>
                      <a:headEnd type="none" w="sm" len="sm"/>
                      <a:tailEnd type="none" w="sm" len="sm"/>
                    </a:lnT>
                    <a:lnB w="9525" cap="flat" cmpd="sng">
                      <a:solidFill>
                        <a:srgbClr val="CCCCCC"/>
                      </a:solidFill>
                      <a:prstDash val="solid"/>
                      <a:round/>
                      <a:headEnd type="none" w="sm" len="sm"/>
                      <a:tailEnd type="none" w="sm" len="sm"/>
                    </a:lnB>
                    <a:solidFill>
                      <a:srgbClr val="00FFF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28575" cap="flat" cmpd="sng">
                      <a:solidFill>
                        <a:srgbClr val="FF9900"/>
                      </a:solidFill>
                      <a:prstDash val="solid"/>
                      <a:round/>
                      <a:headEnd type="none" w="sm" len="sm"/>
                      <a:tailEnd type="none" w="sm" len="sm"/>
                    </a:lnT>
                    <a:lnB w="9525" cap="flat" cmpd="sng">
                      <a:solidFill>
                        <a:srgbClr val="CCCCCC"/>
                      </a:solidFill>
                      <a:prstDash val="solid"/>
                      <a:round/>
                      <a:headEnd type="none" w="sm" len="sm"/>
                      <a:tailEnd type="none" w="sm" len="sm"/>
                    </a:lnB>
                    <a:solidFill>
                      <a:srgbClr val="00FFFF"/>
                    </a:solidFill>
                  </a:tcPr>
                </a:tc>
                <a:tc>
                  <a:txBody>
                    <a:bodyPr/>
                    <a:lstStyle/>
                    <a:p>
                      <a:pPr marL="0" lvl="0" indent="0" algn="l" rtl="0">
                        <a:lnSpc>
                          <a:spcPct val="115000"/>
                        </a:lnSpc>
                        <a:spcBef>
                          <a:spcPts val="0"/>
                        </a:spcBef>
                        <a:spcAft>
                          <a:spcPts val="0"/>
                        </a:spcAft>
                        <a:buNone/>
                      </a:pPr>
                      <a:r>
                        <a:rPr lang="en" sz="500"/>
                        <a:t>HR Virtual Assets</a:t>
                      </a: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FFF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28575" cap="flat" cmpd="sng">
                      <a:solidFill>
                        <a:srgbClr val="FF9900"/>
                      </a:solidFill>
                      <a:prstDash val="solid"/>
                      <a:round/>
                      <a:headEnd type="none" w="sm" len="sm"/>
                      <a:tailEnd type="none" w="sm" len="sm"/>
                    </a:lnT>
                    <a:lnB w="9525" cap="flat" cmpd="sng">
                      <a:solidFill>
                        <a:srgbClr val="CCCCCC"/>
                      </a:solidFill>
                      <a:prstDash val="solid"/>
                      <a:round/>
                      <a:headEnd type="none" w="sm" len="sm"/>
                      <a:tailEnd type="none" w="sm" len="sm"/>
                    </a:lnB>
                    <a:solidFill>
                      <a:srgbClr val="00FFF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28575" cap="flat" cmpd="sng">
                      <a:solidFill>
                        <a:srgbClr val="FF9900"/>
                      </a:solidFill>
                      <a:prstDash val="solid"/>
                      <a:round/>
                      <a:headEnd type="none" w="sm" len="sm"/>
                      <a:tailEnd type="none" w="sm" len="sm"/>
                    </a:lnT>
                    <a:lnB w="9525" cap="flat" cmpd="sng">
                      <a:solidFill>
                        <a:srgbClr val="CCCCCC"/>
                      </a:solidFill>
                      <a:prstDash val="solid"/>
                      <a:round/>
                      <a:headEnd type="none" w="sm" len="sm"/>
                      <a:tailEnd type="none" w="sm" len="sm"/>
                    </a:lnB>
                    <a:solidFill>
                      <a:srgbClr val="00FFF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28575" cap="flat" cmpd="sng">
                      <a:solidFill>
                        <a:srgbClr val="FF9900"/>
                      </a:solidFill>
                      <a:prstDash val="solid"/>
                      <a:round/>
                      <a:headEnd type="none" w="sm" len="sm"/>
                      <a:tailEnd type="none" w="sm" len="sm"/>
                    </a:lnT>
                    <a:lnB w="9525" cap="flat" cmpd="sng">
                      <a:solidFill>
                        <a:srgbClr val="CCCCCC"/>
                      </a:solidFill>
                      <a:prstDash val="solid"/>
                      <a:round/>
                      <a:headEnd type="none" w="sm" len="sm"/>
                      <a:tailEnd type="none" w="sm" len="sm"/>
                    </a:lnB>
                    <a:solidFill>
                      <a:srgbClr val="00FFF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FFF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28575" cap="flat" cmpd="sng">
                      <a:solidFill>
                        <a:srgbClr val="FF9900"/>
                      </a:solidFill>
                      <a:prstDash val="solid"/>
                      <a:round/>
                      <a:headEnd type="none" w="sm" len="sm"/>
                      <a:tailEnd type="none" w="sm" len="sm"/>
                    </a:lnT>
                    <a:lnB w="9525" cap="flat" cmpd="sng">
                      <a:solidFill>
                        <a:srgbClr val="CCCCCC"/>
                      </a:solidFill>
                      <a:prstDash val="solid"/>
                      <a:round/>
                      <a:headEnd type="none" w="sm" len="sm"/>
                      <a:tailEnd type="none" w="sm" len="sm"/>
                    </a:lnB>
                    <a:solidFill>
                      <a:srgbClr val="00FFF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28575" cap="flat" cmpd="sng">
                      <a:solidFill>
                        <a:srgbClr val="FF9900"/>
                      </a:solidFill>
                      <a:prstDash val="solid"/>
                      <a:round/>
                      <a:headEnd type="none" w="sm" len="sm"/>
                      <a:tailEnd type="none" w="sm" len="sm"/>
                    </a:lnT>
                    <a:lnB w="9525" cap="flat" cmpd="sng">
                      <a:solidFill>
                        <a:srgbClr val="CCCCCC"/>
                      </a:solidFill>
                      <a:prstDash val="solid"/>
                      <a:round/>
                      <a:headEnd type="none" w="sm" len="sm"/>
                      <a:tailEnd type="none" w="sm" len="sm"/>
                    </a:lnB>
                    <a:solidFill>
                      <a:srgbClr val="00FFFF"/>
                    </a:solidFill>
                  </a:tcPr>
                </a:tc>
                <a:extLst>
                  <a:ext uri="{0D108BD9-81ED-4DB2-BD59-A6C34878D82A}">
                    <a16:rowId xmlns:a16="http://schemas.microsoft.com/office/drawing/2014/main" val="10000"/>
                  </a:ext>
                </a:extLst>
              </a:tr>
              <a:tr h="149725">
                <a:tc>
                  <a:txBody>
                    <a:bodyPr/>
                    <a:lstStyle/>
                    <a:p>
                      <a:pPr marL="0" lvl="0" indent="0" algn="ctr" rtl="0">
                        <a:lnSpc>
                          <a:spcPct val="115000"/>
                        </a:lnSpc>
                        <a:spcBef>
                          <a:spcPts val="0"/>
                        </a:spcBef>
                        <a:spcAft>
                          <a:spcPts val="0"/>
                        </a:spcAft>
                        <a:buNone/>
                      </a:pPr>
                      <a:r>
                        <a:rPr lang="en" sz="600" b="1">
                          <a:latin typeface="Open Sans"/>
                          <a:ea typeface="Open Sans"/>
                          <a:cs typeface="Open Sans"/>
                          <a:sym typeface="Open Sans"/>
                        </a:rPr>
                        <a:t>Subteam Owner</a:t>
                      </a:r>
                      <a:endParaRPr sz="600" b="1">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b="1">
                          <a:latin typeface="Open Sans"/>
                          <a:ea typeface="Open Sans"/>
                          <a:cs typeface="Open Sans"/>
                          <a:sym typeface="Open Sans"/>
                        </a:rPr>
                        <a:t>Component Name</a:t>
                      </a:r>
                      <a:endParaRPr sz="600" b="1">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b="1">
                          <a:latin typeface="Open Sans"/>
                          <a:ea typeface="Open Sans"/>
                          <a:cs typeface="Open Sans"/>
                          <a:sym typeface="Open Sans"/>
                        </a:rPr>
                        <a:t>Quantity</a:t>
                      </a:r>
                      <a:endParaRPr sz="600" b="1">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b="1">
                          <a:latin typeface="Open Sans"/>
                          <a:ea typeface="Open Sans"/>
                          <a:cs typeface="Open Sans"/>
                          <a:sym typeface="Open Sans"/>
                        </a:rPr>
                        <a:t>Technology/Design Decision</a:t>
                      </a:r>
                      <a:endParaRPr sz="600" b="1">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b="1">
                          <a:latin typeface="Open Sans"/>
                          <a:ea typeface="Open Sans"/>
                          <a:cs typeface="Open Sans"/>
                          <a:sym typeface="Open Sans"/>
                        </a:rPr>
                        <a:t>Inputs</a:t>
                      </a:r>
                      <a:endParaRPr sz="600" b="1">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b="1">
                          <a:latin typeface="Open Sans"/>
                          <a:ea typeface="Open Sans"/>
                          <a:cs typeface="Open Sans"/>
                          <a:sym typeface="Open Sans"/>
                        </a:rPr>
                        <a:t>Outputs</a:t>
                      </a:r>
                      <a:endParaRPr sz="600" b="1">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b="1">
                          <a:latin typeface="Open Sans"/>
                          <a:ea typeface="Open Sans"/>
                          <a:cs typeface="Open Sans"/>
                          <a:sym typeface="Open Sans"/>
                        </a:rPr>
                        <a:t>Cost p/ Unit</a:t>
                      </a:r>
                      <a:endParaRPr sz="600" b="1">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b="1">
                          <a:latin typeface="Open Sans"/>
                          <a:ea typeface="Open Sans"/>
                          <a:cs typeface="Open Sans"/>
                          <a:sym typeface="Open Sans"/>
                        </a:rPr>
                        <a:t>Total Cost</a:t>
                      </a:r>
                      <a:endParaRPr sz="600" b="1">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b="1">
                          <a:latin typeface="Open Sans"/>
                          <a:ea typeface="Open Sans"/>
                          <a:cs typeface="Open Sans"/>
                          <a:sym typeface="Open Sans"/>
                        </a:rPr>
                        <a:t>Power</a:t>
                      </a:r>
                      <a:endParaRPr sz="600" b="1">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b="1">
                          <a:latin typeface="Open Sans"/>
                          <a:ea typeface="Open Sans"/>
                          <a:cs typeface="Open Sans"/>
                          <a:sym typeface="Open Sans"/>
                        </a:rPr>
                        <a:t>Product Links</a:t>
                      </a:r>
                      <a:endParaRPr sz="600" b="1">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149725">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HR/VR</a:t>
                      </a:r>
                      <a:endParaRPr sz="500">
                        <a:latin typeface="Open Sans"/>
                        <a:ea typeface="Open Sans"/>
                        <a:cs typeface="Open Sans"/>
                        <a:sym typeface="Open Sans"/>
                      </a:endParaRPr>
                    </a:p>
                  </a:txBody>
                  <a:tcPr marL="28575" marR="28575" marT="19050" marB="19050" anchor="b">
                    <a:lnL w="28575" cap="flat" cmpd="sng">
                      <a:solidFill>
                        <a:srgbClr val="00FFFF"/>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Rock- Virtual Model</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1</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Custom Built</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0</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lnSpc>
                          <a:spcPct val="115000"/>
                        </a:lnSpc>
                        <a:spcBef>
                          <a:spcPts val="0"/>
                        </a:spcBef>
                        <a:spcAft>
                          <a:spcPts val="0"/>
                        </a:spcAft>
                        <a:buNone/>
                      </a:pPr>
                      <a:r>
                        <a:rPr lang="en" sz="500"/>
                        <a:t>0</a:t>
                      </a: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N/A</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28575" cap="flat" cmpd="sng">
                      <a:solidFill>
                        <a:srgbClr val="00FFFF"/>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extLst>
                  <a:ext uri="{0D108BD9-81ED-4DB2-BD59-A6C34878D82A}">
                    <a16:rowId xmlns:a16="http://schemas.microsoft.com/office/drawing/2014/main" val="10002"/>
                  </a:ext>
                </a:extLst>
              </a:tr>
              <a:tr h="149725">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HR/VR</a:t>
                      </a:r>
                      <a:endParaRPr sz="500">
                        <a:latin typeface="Open Sans"/>
                        <a:ea typeface="Open Sans"/>
                        <a:cs typeface="Open Sans"/>
                        <a:sym typeface="Open Sans"/>
                      </a:endParaRPr>
                    </a:p>
                  </a:txBody>
                  <a:tcPr marL="28575" marR="28575" marT="19050" marB="19050" anchor="b">
                    <a:lnL w="28575" cap="flat" cmpd="sng">
                      <a:solidFill>
                        <a:srgbClr val="00FFFF"/>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Scoop- Virtual Model</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1</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ctr" rtl="0">
                        <a:lnSpc>
                          <a:spcPct val="115000"/>
                        </a:lnSpc>
                        <a:spcBef>
                          <a:spcPts val="0"/>
                        </a:spcBef>
                        <a:spcAft>
                          <a:spcPts val="0"/>
                        </a:spcAft>
                        <a:buNone/>
                      </a:pPr>
                      <a:r>
                        <a:rPr lang="en" sz="500">
                          <a:latin typeface="Open Sans"/>
                          <a:ea typeface="Open Sans"/>
                          <a:cs typeface="Open Sans"/>
                          <a:sym typeface="Open Sans"/>
                        </a:rPr>
                        <a:t>Custom Built or pulled from NASA 3D object library</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0</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lnSpc>
                          <a:spcPct val="115000"/>
                        </a:lnSpc>
                        <a:spcBef>
                          <a:spcPts val="0"/>
                        </a:spcBef>
                        <a:spcAft>
                          <a:spcPts val="0"/>
                        </a:spcAft>
                        <a:buNone/>
                      </a:pPr>
                      <a:r>
                        <a:rPr lang="en" sz="500"/>
                        <a:t>0</a:t>
                      </a: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28575" cap="flat" cmpd="sng">
                      <a:solidFill>
                        <a:srgbClr val="00FFFF"/>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extLst>
                  <a:ext uri="{0D108BD9-81ED-4DB2-BD59-A6C34878D82A}">
                    <a16:rowId xmlns:a16="http://schemas.microsoft.com/office/drawing/2014/main" val="10003"/>
                  </a:ext>
                </a:extLst>
              </a:tr>
              <a:tr h="149725">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HR/VR</a:t>
                      </a:r>
                      <a:endParaRPr sz="500">
                        <a:latin typeface="Open Sans"/>
                        <a:ea typeface="Open Sans"/>
                        <a:cs typeface="Open Sans"/>
                        <a:sym typeface="Open Sans"/>
                      </a:endParaRPr>
                    </a:p>
                  </a:txBody>
                  <a:tcPr marL="28575" marR="28575" marT="19050" marB="19050" anchor="b">
                    <a:lnL w="28575" cap="flat" cmpd="sng">
                      <a:solidFill>
                        <a:srgbClr val="00FFFF"/>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Sample Container- Virtual Model</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1</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Purchase- Unity Asset Store</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$5.99</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lnSpc>
                          <a:spcPct val="115000"/>
                        </a:lnSpc>
                        <a:spcBef>
                          <a:spcPts val="0"/>
                        </a:spcBef>
                        <a:spcAft>
                          <a:spcPts val="0"/>
                        </a:spcAft>
                        <a:buNone/>
                      </a:pPr>
                      <a:r>
                        <a:rPr lang="en" sz="500"/>
                        <a:t>$5.99</a:t>
                      </a: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N/A</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500" u="sng">
                          <a:solidFill>
                            <a:schemeClr val="hlink"/>
                          </a:solidFill>
                          <a:latin typeface="Open Sans"/>
                          <a:ea typeface="Open Sans"/>
                          <a:cs typeface="Open Sans"/>
                          <a:sym typeface="Open Sans"/>
                          <a:hlinkClick r:id="rId3"/>
                        </a:rPr>
                        <a:t>Unity</a:t>
                      </a:r>
                      <a:endParaRPr sz="500" u="sng">
                        <a:solidFill>
                          <a:schemeClr val="hlink"/>
                        </a:solidFill>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28575" cap="flat" cmpd="sng">
                      <a:solidFill>
                        <a:srgbClr val="00FFFF"/>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extLst>
                  <a:ext uri="{0D108BD9-81ED-4DB2-BD59-A6C34878D82A}">
                    <a16:rowId xmlns:a16="http://schemas.microsoft.com/office/drawing/2014/main" val="10004"/>
                  </a:ext>
                </a:extLst>
              </a:tr>
              <a:tr h="156225">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HR/VR</a:t>
                      </a:r>
                      <a:endParaRPr sz="500">
                        <a:latin typeface="Open Sans"/>
                        <a:ea typeface="Open Sans"/>
                        <a:cs typeface="Open Sans"/>
                        <a:sym typeface="Open Sans"/>
                      </a:endParaRPr>
                    </a:p>
                  </a:txBody>
                  <a:tcPr marL="28575" marR="28575" marT="19050" marB="19050" anchor="b">
                    <a:lnL w="28575" cap="flat" cmpd="sng">
                      <a:solidFill>
                        <a:srgbClr val="00FFFF"/>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00FFFF"/>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Tool Interface- Virtual Model</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00FFFF"/>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1</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00FFFF"/>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Lunar Rover- Purchase on Turbosquid</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00FFFF"/>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00FFFF"/>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00FFFF"/>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$15</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00FFFF"/>
                      </a:solidFill>
                      <a:prstDash val="solid"/>
                      <a:round/>
                      <a:headEnd type="none" w="sm" len="sm"/>
                      <a:tailEnd type="none" w="sm" len="sm"/>
                    </a:lnB>
                    <a:solidFill>
                      <a:srgbClr val="EFEFEF"/>
                    </a:solidFill>
                  </a:tcPr>
                </a:tc>
                <a:tc>
                  <a:txBody>
                    <a:bodyPr/>
                    <a:lstStyle/>
                    <a:p>
                      <a:pPr marL="0" lvl="0" indent="0" algn="l" rtl="0">
                        <a:lnSpc>
                          <a:spcPct val="115000"/>
                        </a:lnSpc>
                        <a:spcBef>
                          <a:spcPts val="0"/>
                        </a:spcBef>
                        <a:spcAft>
                          <a:spcPts val="0"/>
                        </a:spcAft>
                        <a:buNone/>
                      </a:pPr>
                      <a:r>
                        <a:rPr lang="en" sz="500"/>
                        <a:t>$15</a:t>
                      </a: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00FFFF"/>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N/A</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00FFFF"/>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500" u="sng">
                          <a:solidFill>
                            <a:schemeClr val="hlink"/>
                          </a:solidFill>
                          <a:latin typeface="Open Sans"/>
                          <a:ea typeface="Open Sans"/>
                          <a:cs typeface="Open Sans"/>
                          <a:sym typeface="Open Sans"/>
                          <a:hlinkClick r:id="rId4"/>
                        </a:rPr>
                        <a:t>TurboSquid</a:t>
                      </a:r>
                      <a:endParaRPr sz="500" u="sng">
                        <a:solidFill>
                          <a:schemeClr val="hlink"/>
                        </a:solidFill>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28575" cap="flat" cmpd="sng">
                      <a:solidFill>
                        <a:srgbClr val="00FFFF"/>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00FFFF"/>
                      </a:solidFill>
                      <a:prstDash val="solid"/>
                      <a:round/>
                      <a:headEnd type="none" w="sm" len="sm"/>
                      <a:tailEnd type="none" w="sm" len="sm"/>
                    </a:lnB>
                    <a:solidFill>
                      <a:srgbClr val="EFEFEF"/>
                    </a:solidFill>
                  </a:tcPr>
                </a:tc>
                <a:extLst>
                  <a:ext uri="{0D108BD9-81ED-4DB2-BD59-A6C34878D82A}">
                    <a16:rowId xmlns:a16="http://schemas.microsoft.com/office/drawing/2014/main" val="10005"/>
                  </a:ext>
                </a:extLst>
              </a:tr>
              <a:tr h="156225">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IT</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28575" cap="flat" cmpd="sng">
                      <a:solidFill>
                        <a:srgbClr val="00FFFF"/>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Operator microphone</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28575" cap="flat" cmpd="sng">
                      <a:solidFill>
                        <a:srgbClr val="00FFFF"/>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1</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28575" cap="flat" cmpd="sng">
                      <a:solidFill>
                        <a:srgbClr val="00FFFF"/>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Undecided</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28575" cap="flat" cmpd="sng">
                      <a:solidFill>
                        <a:srgbClr val="00FFFF"/>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28575" cap="flat" cmpd="sng">
                      <a:solidFill>
                        <a:srgbClr val="00FFFF"/>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28575" cap="flat" cmpd="sng">
                      <a:solidFill>
                        <a:srgbClr val="00FFFF"/>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28575" cap="flat" cmpd="sng">
                      <a:solidFill>
                        <a:srgbClr val="00FFFF"/>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28575" cap="flat" cmpd="sng">
                      <a:solidFill>
                        <a:srgbClr val="00FFFF"/>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28575" cap="flat" cmpd="sng">
                      <a:solidFill>
                        <a:srgbClr val="00FFFF"/>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28575" cap="flat" cmpd="sng">
                      <a:solidFill>
                        <a:srgbClr val="00FFFF"/>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extLst>
                  <a:ext uri="{0D108BD9-81ED-4DB2-BD59-A6C34878D82A}">
                    <a16:rowId xmlns:a16="http://schemas.microsoft.com/office/drawing/2014/main" val="10006"/>
                  </a:ext>
                </a:extLst>
              </a:tr>
              <a:tr h="149725">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IT</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Noise Cancelling Headphones</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1</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Airpods</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lnSpc>
                          <a:spcPct val="115000"/>
                        </a:lnSpc>
                        <a:spcBef>
                          <a:spcPts val="0"/>
                        </a:spcBef>
                        <a:spcAft>
                          <a:spcPts val="0"/>
                        </a:spcAft>
                        <a:buNone/>
                      </a:pPr>
                      <a:r>
                        <a:rPr lang="en" sz="500"/>
                        <a:t>$119</a:t>
                      </a: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N/A</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500" u="sng">
                          <a:solidFill>
                            <a:schemeClr val="hlink"/>
                          </a:solidFill>
                          <a:latin typeface="Open Sans"/>
                          <a:ea typeface="Open Sans"/>
                          <a:cs typeface="Open Sans"/>
                          <a:sym typeface="Open Sans"/>
                          <a:hlinkClick r:id="rId5"/>
                        </a:rPr>
                        <a:t>Apple</a:t>
                      </a:r>
                      <a:endParaRPr sz="500" u="sng">
                        <a:solidFill>
                          <a:schemeClr val="hlink"/>
                        </a:solidFill>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extLst>
                  <a:ext uri="{0D108BD9-81ED-4DB2-BD59-A6C34878D82A}">
                    <a16:rowId xmlns:a16="http://schemas.microsoft.com/office/drawing/2014/main" val="10007"/>
                  </a:ext>
                </a:extLst>
              </a:tr>
              <a:tr h="384075">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HR/VR</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Ice Spectrometer Gun- Virtual Model</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1</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VR Model will need to be custom built, Physical Model should be able to be crafted from a COTS product (i.e. Drill)</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500"/>
                        <a:t>0</a:t>
                      </a: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N/A</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8"/>
                  </a:ext>
                </a:extLst>
              </a:tr>
              <a:tr h="384075">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HR</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Ice Spectrometer Gun- Real World Object</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1</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VR Model will need to be custom built, Physical Model should be able to be crafted from a COTS product (i.e. Drill)</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lnSpc>
                          <a:spcPct val="115000"/>
                        </a:lnSpc>
                        <a:spcBef>
                          <a:spcPts val="0"/>
                        </a:spcBef>
                        <a:spcAft>
                          <a:spcPts val="0"/>
                        </a:spcAft>
                        <a:buNone/>
                      </a:pPr>
                      <a:r>
                        <a:rPr lang="en" sz="500"/>
                        <a:t>0</a:t>
                      </a: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N/A</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extLst>
                  <a:ext uri="{0D108BD9-81ED-4DB2-BD59-A6C34878D82A}">
                    <a16:rowId xmlns:a16="http://schemas.microsoft.com/office/drawing/2014/main" val="10009"/>
                  </a:ext>
                </a:extLst>
              </a:tr>
              <a:tr h="149725">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HR</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HTC VIVE Trackers</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9</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$130</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500"/>
                        <a:t>$1,170</a:t>
                      </a: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0"/>
                  </a:ext>
                </a:extLst>
              </a:tr>
              <a:tr h="266900">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HR</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Button- Helmet Lights, Real World Object</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1</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RF Signal</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lnSpc>
                          <a:spcPct val="115000"/>
                        </a:lnSpc>
                        <a:spcBef>
                          <a:spcPts val="0"/>
                        </a:spcBef>
                        <a:spcAft>
                          <a:spcPts val="0"/>
                        </a:spcAft>
                        <a:buNone/>
                      </a:pPr>
                      <a:r>
                        <a:rPr lang="en" sz="500"/>
                        <a:t>0</a:t>
                      </a: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extLst>
                  <a:ext uri="{0D108BD9-81ED-4DB2-BD59-A6C34878D82A}">
                    <a16:rowId xmlns:a16="http://schemas.microsoft.com/office/drawing/2014/main" val="10011"/>
                  </a:ext>
                </a:extLst>
              </a:tr>
              <a:tr h="149725">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HR</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Button- Camera, Real World Object</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1</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500"/>
                        <a:t>0</a:t>
                      </a: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2"/>
                  </a:ext>
                </a:extLst>
              </a:tr>
              <a:tr h="149725">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IT</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Elbow Brace</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2</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lnSpc>
                          <a:spcPct val="115000"/>
                        </a:lnSpc>
                        <a:spcBef>
                          <a:spcPts val="0"/>
                        </a:spcBef>
                        <a:spcAft>
                          <a:spcPts val="0"/>
                        </a:spcAft>
                        <a:buNone/>
                      </a:pPr>
                      <a:r>
                        <a:rPr lang="en" sz="500"/>
                        <a:t>$85</a:t>
                      </a: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lnSpc>
                          <a:spcPct val="115000"/>
                        </a:lnSpc>
                        <a:spcBef>
                          <a:spcPts val="0"/>
                        </a:spcBef>
                        <a:spcAft>
                          <a:spcPts val="0"/>
                        </a:spcAft>
                        <a:buNone/>
                      </a:pPr>
                      <a:r>
                        <a:rPr lang="en" sz="500"/>
                        <a:t>$170</a:t>
                      </a: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N/A</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extLst>
                  <a:ext uri="{0D108BD9-81ED-4DB2-BD59-A6C34878D82A}">
                    <a16:rowId xmlns:a16="http://schemas.microsoft.com/office/drawing/2014/main" val="10013"/>
                  </a:ext>
                </a:extLst>
              </a:tr>
              <a:tr h="149725">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IT</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VIVE Tracker Base Stations</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2</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Tracker Info(?)</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Tracker Information(?)</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$200</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500"/>
                        <a:t>$400</a:t>
                      </a: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Native Battery</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4"/>
                  </a:ext>
                </a:extLst>
              </a:tr>
              <a:tr h="149725">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IT</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Tripod Support for Base Stations</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2</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Box</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Up</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lnSpc>
                          <a:spcPct val="115000"/>
                        </a:lnSpc>
                        <a:spcBef>
                          <a:spcPts val="0"/>
                        </a:spcBef>
                        <a:spcAft>
                          <a:spcPts val="0"/>
                        </a:spcAft>
                        <a:buNone/>
                      </a:pPr>
                      <a:r>
                        <a:rPr lang="en" sz="500"/>
                        <a:t>$20</a:t>
                      </a: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lnSpc>
                          <a:spcPct val="115000"/>
                        </a:lnSpc>
                        <a:spcBef>
                          <a:spcPts val="0"/>
                        </a:spcBef>
                        <a:spcAft>
                          <a:spcPts val="0"/>
                        </a:spcAft>
                        <a:buNone/>
                      </a:pPr>
                      <a:r>
                        <a:rPr lang="en" sz="500"/>
                        <a:t>$40</a:t>
                      </a: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N/A</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500" u="sng">
                          <a:solidFill>
                            <a:schemeClr val="hlink"/>
                          </a:solidFill>
                          <a:latin typeface="Open Sans"/>
                          <a:ea typeface="Open Sans"/>
                          <a:cs typeface="Open Sans"/>
                          <a:sym typeface="Open Sans"/>
                          <a:hlinkClick r:id="rId6"/>
                        </a:rPr>
                        <a:t>Amazon</a:t>
                      </a:r>
                      <a:endParaRPr sz="500" u="sng">
                        <a:solidFill>
                          <a:schemeClr val="hlink"/>
                        </a:solidFill>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extLst>
                  <a:ext uri="{0D108BD9-81ED-4DB2-BD59-A6C34878D82A}">
                    <a16:rowId xmlns:a16="http://schemas.microsoft.com/office/drawing/2014/main" val="10015"/>
                  </a:ext>
                </a:extLst>
              </a:tr>
              <a:tr h="149725">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IT</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15 ft USB 3.0 to USB C cable</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1</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 sz="500">
                          <a:latin typeface="Open Sans"/>
                          <a:ea typeface="Open Sans"/>
                          <a:cs typeface="Open Sans"/>
                          <a:sym typeface="Open Sans"/>
                        </a:rPr>
                        <a:t>User Inputs + Headset Info</a:t>
                      </a:r>
                      <a:endParaRPr sz="500">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$16</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500"/>
                        <a:t>$16</a:t>
                      </a: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N/A</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u="sng">
                          <a:solidFill>
                            <a:schemeClr val="hlink"/>
                          </a:solidFill>
                          <a:latin typeface="Open Sans"/>
                          <a:ea typeface="Open Sans"/>
                          <a:cs typeface="Open Sans"/>
                          <a:sym typeface="Open Sans"/>
                          <a:hlinkClick r:id="rId7"/>
                        </a:rPr>
                        <a:t>Amazon</a:t>
                      </a:r>
                      <a:endParaRPr sz="500" u="sng">
                        <a:solidFill>
                          <a:schemeClr val="hlink"/>
                        </a:solidFill>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6"/>
                  </a:ext>
                </a:extLst>
              </a:tr>
              <a:tr h="149725">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IT</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USB 4-Port Hub</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2</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VIVE Dongles</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lnSpc>
                          <a:spcPct val="115000"/>
                        </a:lnSpc>
                        <a:spcBef>
                          <a:spcPts val="0"/>
                        </a:spcBef>
                        <a:spcAft>
                          <a:spcPts val="0"/>
                        </a:spcAft>
                        <a:buNone/>
                      </a:pPr>
                      <a:r>
                        <a:rPr lang="en" sz="500"/>
                        <a:t>$18</a:t>
                      </a: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lnSpc>
                          <a:spcPct val="115000"/>
                        </a:lnSpc>
                        <a:spcBef>
                          <a:spcPts val="0"/>
                        </a:spcBef>
                        <a:spcAft>
                          <a:spcPts val="0"/>
                        </a:spcAft>
                        <a:buNone/>
                      </a:pPr>
                      <a:r>
                        <a:rPr lang="en" sz="500"/>
                        <a:t>$36</a:t>
                      </a: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N/A</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500" u="sng">
                          <a:solidFill>
                            <a:schemeClr val="hlink"/>
                          </a:solidFill>
                          <a:latin typeface="Open Sans"/>
                          <a:ea typeface="Open Sans"/>
                          <a:cs typeface="Open Sans"/>
                          <a:sym typeface="Open Sans"/>
                          <a:hlinkClick r:id="rId8"/>
                        </a:rPr>
                        <a:t>Amazon</a:t>
                      </a:r>
                      <a:endParaRPr sz="500" u="sng">
                        <a:solidFill>
                          <a:schemeClr val="hlink"/>
                        </a:solidFill>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extLst>
                  <a:ext uri="{0D108BD9-81ED-4DB2-BD59-A6C34878D82A}">
                    <a16:rowId xmlns:a16="http://schemas.microsoft.com/office/drawing/2014/main" val="10017"/>
                  </a:ext>
                </a:extLst>
              </a:tr>
              <a:tr h="149725">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VR</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User suit (Virtual model)</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1</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Undecided</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500"/>
                        <a:t>0</a:t>
                      </a: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N/A</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8"/>
                  </a:ext>
                </a:extLst>
              </a:tr>
              <a:tr h="156225">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VR</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Boundaries for game</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1</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Built into Oculus</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N/A</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N/A</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0</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$0</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N/A</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19"/>
                  </a:ext>
                </a:extLst>
              </a:tr>
            </a:tbl>
          </a:graphicData>
        </a:graphic>
      </p:graphicFrame>
      <p:sp>
        <p:nvSpPr>
          <p:cNvPr id="1630" name="Google Shape;1630;p137">
            <a:hlinkClick r:id="rId9"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634"/>
        <p:cNvGrpSpPr/>
        <p:nvPr/>
      </p:nvGrpSpPr>
      <p:grpSpPr>
        <a:xfrm>
          <a:off x="0" y="0"/>
          <a:ext cx="0" cy="0"/>
          <a:chOff x="0" y="0"/>
          <a:chExt cx="0" cy="0"/>
        </a:xfrm>
      </p:grpSpPr>
      <p:sp>
        <p:nvSpPr>
          <p:cNvPr id="1635" name="Google Shape;1635;p1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97</a:t>
            </a:fld>
            <a:endParaRPr/>
          </a:p>
        </p:txBody>
      </p:sp>
      <p:graphicFrame>
        <p:nvGraphicFramePr>
          <p:cNvPr id="1636" name="Google Shape;1636;p138"/>
          <p:cNvGraphicFramePr/>
          <p:nvPr/>
        </p:nvGraphicFramePr>
        <p:xfrm>
          <a:off x="213800" y="614925"/>
          <a:ext cx="8716400" cy="2811711"/>
        </p:xfrm>
        <a:graphic>
          <a:graphicData uri="http://schemas.openxmlformats.org/drawingml/2006/table">
            <a:tbl>
              <a:tblPr>
                <a:noFill/>
                <a:tableStyleId>{33122EFE-3A88-4F2C-8FC1-B2E91DAECA11}</a:tableStyleId>
              </a:tblPr>
              <a:tblGrid>
                <a:gridCol w="806400">
                  <a:extLst>
                    <a:ext uri="{9D8B030D-6E8A-4147-A177-3AD203B41FA5}">
                      <a16:colId xmlns:a16="http://schemas.microsoft.com/office/drawing/2014/main" val="20000"/>
                    </a:ext>
                  </a:extLst>
                </a:gridCol>
                <a:gridCol w="1096350">
                  <a:extLst>
                    <a:ext uri="{9D8B030D-6E8A-4147-A177-3AD203B41FA5}">
                      <a16:colId xmlns:a16="http://schemas.microsoft.com/office/drawing/2014/main" val="20001"/>
                    </a:ext>
                  </a:extLst>
                </a:gridCol>
                <a:gridCol w="1005750">
                  <a:extLst>
                    <a:ext uri="{9D8B030D-6E8A-4147-A177-3AD203B41FA5}">
                      <a16:colId xmlns:a16="http://schemas.microsoft.com/office/drawing/2014/main" val="20002"/>
                    </a:ext>
                  </a:extLst>
                </a:gridCol>
                <a:gridCol w="1196000">
                  <a:extLst>
                    <a:ext uri="{9D8B030D-6E8A-4147-A177-3AD203B41FA5}">
                      <a16:colId xmlns:a16="http://schemas.microsoft.com/office/drawing/2014/main" val="20003"/>
                    </a:ext>
                  </a:extLst>
                </a:gridCol>
                <a:gridCol w="679550">
                  <a:extLst>
                    <a:ext uri="{9D8B030D-6E8A-4147-A177-3AD203B41FA5}">
                      <a16:colId xmlns:a16="http://schemas.microsoft.com/office/drawing/2014/main" val="20004"/>
                    </a:ext>
                  </a:extLst>
                </a:gridCol>
                <a:gridCol w="733925">
                  <a:extLst>
                    <a:ext uri="{9D8B030D-6E8A-4147-A177-3AD203B41FA5}">
                      <a16:colId xmlns:a16="http://schemas.microsoft.com/office/drawing/2014/main" val="20005"/>
                    </a:ext>
                  </a:extLst>
                </a:gridCol>
                <a:gridCol w="833575">
                  <a:extLst>
                    <a:ext uri="{9D8B030D-6E8A-4147-A177-3AD203B41FA5}">
                      <a16:colId xmlns:a16="http://schemas.microsoft.com/office/drawing/2014/main" val="20006"/>
                    </a:ext>
                  </a:extLst>
                </a:gridCol>
                <a:gridCol w="833575">
                  <a:extLst>
                    <a:ext uri="{9D8B030D-6E8A-4147-A177-3AD203B41FA5}">
                      <a16:colId xmlns:a16="http://schemas.microsoft.com/office/drawing/2014/main" val="20007"/>
                    </a:ext>
                  </a:extLst>
                </a:gridCol>
                <a:gridCol w="742975">
                  <a:extLst>
                    <a:ext uri="{9D8B030D-6E8A-4147-A177-3AD203B41FA5}">
                      <a16:colId xmlns:a16="http://schemas.microsoft.com/office/drawing/2014/main" val="20008"/>
                    </a:ext>
                  </a:extLst>
                </a:gridCol>
                <a:gridCol w="788300">
                  <a:extLst>
                    <a:ext uri="{9D8B030D-6E8A-4147-A177-3AD203B41FA5}">
                      <a16:colId xmlns:a16="http://schemas.microsoft.com/office/drawing/2014/main" val="20009"/>
                    </a:ext>
                  </a:extLst>
                </a:gridCol>
              </a:tblGrid>
              <a:tr h="156225">
                <a:tc>
                  <a:txBody>
                    <a:bodyPr/>
                    <a:lstStyle/>
                    <a:p>
                      <a:pPr marL="0" lvl="0" indent="0" algn="ctr" rtl="0">
                        <a:lnSpc>
                          <a:spcPct val="115000"/>
                        </a:lnSpc>
                        <a:spcBef>
                          <a:spcPts val="0"/>
                        </a:spcBef>
                        <a:spcAft>
                          <a:spcPts val="0"/>
                        </a:spcAft>
                        <a:buNone/>
                      </a:pPr>
                      <a:r>
                        <a:rPr lang="en" sz="600" b="1">
                          <a:latin typeface="Open Sans"/>
                          <a:ea typeface="Open Sans"/>
                          <a:cs typeface="Open Sans"/>
                          <a:sym typeface="Open Sans"/>
                        </a:rPr>
                        <a:t>Subteam Owner</a:t>
                      </a:r>
                      <a:endParaRPr sz="600" b="1">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b="1">
                          <a:latin typeface="Open Sans"/>
                          <a:ea typeface="Open Sans"/>
                          <a:cs typeface="Open Sans"/>
                          <a:sym typeface="Open Sans"/>
                        </a:rPr>
                        <a:t>Component Name</a:t>
                      </a:r>
                      <a:endParaRPr sz="600" b="1">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b="1">
                          <a:latin typeface="Open Sans"/>
                          <a:ea typeface="Open Sans"/>
                          <a:cs typeface="Open Sans"/>
                          <a:sym typeface="Open Sans"/>
                        </a:rPr>
                        <a:t>Quantity</a:t>
                      </a:r>
                      <a:endParaRPr sz="600" b="1">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b="1">
                          <a:latin typeface="Open Sans"/>
                          <a:ea typeface="Open Sans"/>
                          <a:cs typeface="Open Sans"/>
                          <a:sym typeface="Open Sans"/>
                        </a:rPr>
                        <a:t>Technology/Design Decision</a:t>
                      </a:r>
                      <a:endParaRPr sz="600" b="1">
                        <a:solidFill>
                          <a:srgbClr val="FFFFFF"/>
                        </a:solidFill>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b="1">
                          <a:latin typeface="Open Sans"/>
                          <a:ea typeface="Open Sans"/>
                          <a:cs typeface="Open Sans"/>
                          <a:sym typeface="Open Sans"/>
                        </a:rPr>
                        <a:t>Inputs</a:t>
                      </a:r>
                      <a:endParaRPr sz="600" b="1">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b="1">
                          <a:latin typeface="Open Sans"/>
                          <a:ea typeface="Open Sans"/>
                          <a:cs typeface="Open Sans"/>
                          <a:sym typeface="Open Sans"/>
                        </a:rPr>
                        <a:t>Outputs</a:t>
                      </a:r>
                      <a:endParaRPr sz="600" b="1">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b="1">
                          <a:latin typeface="Open Sans"/>
                          <a:ea typeface="Open Sans"/>
                          <a:cs typeface="Open Sans"/>
                          <a:sym typeface="Open Sans"/>
                        </a:rPr>
                        <a:t>Cost p/ Unit</a:t>
                      </a:r>
                      <a:endParaRPr sz="600" b="1">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b="1">
                          <a:latin typeface="Open Sans"/>
                          <a:ea typeface="Open Sans"/>
                          <a:cs typeface="Open Sans"/>
                          <a:sym typeface="Open Sans"/>
                        </a:rPr>
                        <a:t>Total Cost</a:t>
                      </a:r>
                      <a:endParaRPr sz="600" b="1">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b="1">
                          <a:latin typeface="Open Sans"/>
                          <a:ea typeface="Open Sans"/>
                          <a:cs typeface="Open Sans"/>
                          <a:sym typeface="Open Sans"/>
                        </a:rPr>
                        <a:t>Power</a:t>
                      </a:r>
                      <a:endParaRPr sz="600" b="1">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600" b="1">
                          <a:latin typeface="Open Sans"/>
                          <a:ea typeface="Open Sans"/>
                          <a:cs typeface="Open Sans"/>
                          <a:sym typeface="Open Sans"/>
                        </a:rPr>
                        <a:t>Product Links</a:t>
                      </a:r>
                      <a:endParaRPr sz="600" b="1">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0"/>
                  </a:ext>
                </a:extLst>
              </a:tr>
              <a:tr h="156225">
                <a:tc>
                  <a:txBody>
                    <a:bodyPr/>
                    <a:lstStyle/>
                    <a:p>
                      <a:pPr marL="0" lvl="0" indent="0" algn="l" rtl="0">
                        <a:spcBef>
                          <a:spcPts val="0"/>
                        </a:spcBef>
                        <a:spcAft>
                          <a:spcPts val="0"/>
                        </a:spcAft>
                        <a:buNone/>
                      </a:pPr>
                      <a:endParaRPr sz="500"/>
                    </a:p>
                  </a:txBody>
                  <a:tcPr marL="28575" marR="28575" marT="19050" marB="19050" anchor="b">
                    <a:lnL w="2857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500" b="1">
                          <a:solidFill>
                            <a:srgbClr val="FFFFFF"/>
                          </a:solidFill>
                          <a:latin typeface="Open Sans"/>
                          <a:ea typeface="Open Sans"/>
                          <a:cs typeface="Open Sans"/>
                          <a:sym typeface="Open Sans"/>
                        </a:rPr>
                        <a:t>Heads-up Display</a:t>
                      </a:r>
                      <a:endParaRPr sz="500" b="1">
                        <a:solidFill>
                          <a:srgbClr val="FFFFFF"/>
                        </a:solidFill>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2857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0000"/>
                    </a:solidFill>
                  </a:tcPr>
                </a:tc>
                <a:extLst>
                  <a:ext uri="{0D108BD9-81ED-4DB2-BD59-A6C34878D82A}">
                    <a16:rowId xmlns:a16="http://schemas.microsoft.com/office/drawing/2014/main" val="10001"/>
                  </a:ext>
                </a:extLst>
              </a:tr>
              <a:tr h="266900">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VR</a:t>
                      </a:r>
                      <a:endParaRPr sz="500">
                        <a:latin typeface="Open Sans"/>
                        <a:ea typeface="Open Sans"/>
                        <a:cs typeface="Open Sans"/>
                        <a:sym typeface="Open Sans"/>
                      </a:endParaRPr>
                    </a:p>
                  </a:txBody>
                  <a:tcPr marL="28575" marR="28575" marT="19050" marB="19050" anchor="b">
                    <a:lnL w="2857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Task list (HUD)</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1</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Custom build</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HUD Scripts with fake data</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Represented in the Env</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0</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500"/>
                        <a:t>0</a:t>
                      </a: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N/A</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2857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266900">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VR</a:t>
                      </a:r>
                      <a:endParaRPr sz="500">
                        <a:latin typeface="Open Sans"/>
                        <a:ea typeface="Open Sans"/>
                        <a:cs typeface="Open Sans"/>
                        <a:sym typeface="Open Sans"/>
                      </a:endParaRPr>
                    </a:p>
                  </a:txBody>
                  <a:tcPr marL="28575" marR="28575" marT="19050" marB="19050" anchor="b">
                    <a:lnL w="2857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Biometrics lvl 1 (HUD)</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1</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Custom build</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HUD Scripts with fake data</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Represented in the Env</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0</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500"/>
                        <a:t>0</a:t>
                      </a: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N/A</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2857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266900">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VR</a:t>
                      </a:r>
                      <a:endParaRPr sz="500">
                        <a:latin typeface="Open Sans"/>
                        <a:ea typeface="Open Sans"/>
                        <a:cs typeface="Open Sans"/>
                        <a:sym typeface="Open Sans"/>
                      </a:endParaRPr>
                    </a:p>
                  </a:txBody>
                  <a:tcPr marL="28575" marR="28575" marT="19050" marB="19050" anchor="b">
                    <a:lnL w="2857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Biometrics lvl 2 (HUD)</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1</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Custom build</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HUD Scripts with fake data</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Represented in the Env</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0</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500"/>
                        <a:t>0</a:t>
                      </a: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N/A</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2857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266900">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VR</a:t>
                      </a:r>
                      <a:endParaRPr sz="500">
                        <a:latin typeface="Open Sans"/>
                        <a:ea typeface="Open Sans"/>
                        <a:cs typeface="Open Sans"/>
                        <a:sym typeface="Open Sans"/>
                      </a:endParaRPr>
                    </a:p>
                  </a:txBody>
                  <a:tcPr marL="28575" marR="28575" marT="19050" marB="19050" anchor="b">
                    <a:lnL w="2857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Time counter (HUD)</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1</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Custom build</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HUD Scripts with fake data</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Represented in the Env</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0</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0</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N/A</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2857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156225">
                <a:tc>
                  <a:txBody>
                    <a:bodyPr/>
                    <a:lstStyle/>
                    <a:p>
                      <a:pPr marL="0" lvl="0" indent="0" algn="l" rtl="0">
                        <a:spcBef>
                          <a:spcPts val="0"/>
                        </a:spcBef>
                        <a:spcAft>
                          <a:spcPts val="0"/>
                        </a:spcAft>
                        <a:buNone/>
                      </a:pPr>
                      <a:endParaRPr sz="500"/>
                    </a:p>
                  </a:txBody>
                  <a:tcPr marL="28575" marR="28575" marT="19050" marB="19050" anchor="b">
                    <a:lnL w="28575" cap="flat" cmpd="sng">
                      <a:solidFill>
                        <a:srgbClr val="6AA84F"/>
                      </a:solidFill>
                      <a:prstDash val="solid"/>
                      <a:round/>
                      <a:headEnd type="none" w="sm" len="sm"/>
                      <a:tailEnd type="none" w="sm" len="sm"/>
                    </a:lnL>
                    <a:lnR w="9525" cap="flat" cmpd="sng">
                      <a:solidFill>
                        <a:srgbClr val="CCCCCC"/>
                      </a:solidFill>
                      <a:prstDash val="solid"/>
                      <a:round/>
                      <a:headEnd type="none" w="sm" len="sm"/>
                      <a:tailEnd type="none" w="sm" len="sm"/>
                    </a:lnR>
                    <a:lnT w="2857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6AA84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2857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6AA84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2857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6AA84F"/>
                    </a:solidFill>
                  </a:tcPr>
                </a:tc>
                <a:tc>
                  <a:txBody>
                    <a:bodyPr/>
                    <a:lstStyle/>
                    <a:p>
                      <a:pPr marL="0" lvl="0" indent="0" algn="ctr" rtl="0">
                        <a:lnSpc>
                          <a:spcPct val="115000"/>
                        </a:lnSpc>
                        <a:spcBef>
                          <a:spcPts val="0"/>
                        </a:spcBef>
                        <a:spcAft>
                          <a:spcPts val="0"/>
                        </a:spcAft>
                        <a:buNone/>
                      </a:pPr>
                      <a:r>
                        <a:rPr lang="en" sz="500" b="1">
                          <a:solidFill>
                            <a:srgbClr val="FFFFFF"/>
                          </a:solidFill>
                          <a:latin typeface="Open Sans"/>
                          <a:ea typeface="Open Sans"/>
                          <a:cs typeface="Open Sans"/>
                          <a:sym typeface="Open Sans"/>
                        </a:rPr>
                        <a:t>VR Environment</a:t>
                      </a:r>
                      <a:endParaRPr sz="500" b="1">
                        <a:solidFill>
                          <a:srgbClr val="FFFFFF"/>
                        </a:solidFill>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2857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6AA84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6AA84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6AA84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6AA84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2857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6AA84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2857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6AA84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28575" cap="flat" cmpd="sng">
                      <a:solidFill>
                        <a:srgbClr val="6AA84F"/>
                      </a:solidFill>
                      <a:prstDash val="solid"/>
                      <a:round/>
                      <a:headEnd type="none" w="sm" len="sm"/>
                      <a:tailEnd type="none" w="sm" len="sm"/>
                    </a:lnR>
                    <a:lnT w="2857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6AA84F"/>
                    </a:solidFill>
                  </a:tcPr>
                </a:tc>
                <a:extLst>
                  <a:ext uri="{0D108BD9-81ED-4DB2-BD59-A6C34878D82A}">
                    <a16:rowId xmlns:a16="http://schemas.microsoft.com/office/drawing/2014/main" val="10006"/>
                  </a:ext>
                </a:extLst>
              </a:tr>
              <a:tr h="149725">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VR</a:t>
                      </a:r>
                      <a:endParaRPr sz="500">
                        <a:latin typeface="Open Sans"/>
                        <a:ea typeface="Open Sans"/>
                        <a:cs typeface="Open Sans"/>
                        <a:sym typeface="Open Sans"/>
                      </a:endParaRPr>
                    </a:p>
                  </a:txBody>
                  <a:tcPr marL="28575" marR="28575" marT="19050" marB="19050" anchor="b">
                    <a:lnL w="28575" cap="flat" cmpd="sng">
                      <a:solidFill>
                        <a:srgbClr val="6AA84F"/>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Terrain</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1</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Custom build</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LRO topography data</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Represented in the Env</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0</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0</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N/A</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28575" cap="flat" cmpd="sng">
                      <a:solidFill>
                        <a:srgbClr val="6AA84F"/>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7"/>
                  </a:ext>
                </a:extLst>
              </a:tr>
              <a:tr h="266900">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VR</a:t>
                      </a:r>
                      <a:endParaRPr sz="500">
                        <a:latin typeface="Open Sans"/>
                        <a:ea typeface="Open Sans"/>
                        <a:cs typeface="Open Sans"/>
                        <a:sym typeface="Open Sans"/>
                      </a:endParaRPr>
                    </a:p>
                  </a:txBody>
                  <a:tcPr marL="28575" marR="28575" marT="19050" marB="19050" anchor="b">
                    <a:lnL w="28575" cap="flat" cmpd="sng">
                      <a:solidFill>
                        <a:srgbClr val="6AA84F"/>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Surface Textures</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1</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Undecided</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Terrain Sample Asset Pack</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Represented in the Env</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0</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0</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N/A</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500" u="sng">
                          <a:solidFill>
                            <a:schemeClr val="hlink"/>
                          </a:solidFill>
                          <a:latin typeface="Open Sans"/>
                          <a:ea typeface="Open Sans"/>
                          <a:cs typeface="Open Sans"/>
                          <a:sym typeface="Open Sans"/>
                          <a:hlinkClick r:id="rId3"/>
                        </a:rPr>
                        <a:t>Unity Store</a:t>
                      </a:r>
                      <a:endParaRPr sz="500" u="sng">
                        <a:solidFill>
                          <a:schemeClr val="hlink"/>
                        </a:solidFill>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28575" cap="flat" cmpd="sng">
                      <a:solidFill>
                        <a:srgbClr val="6AA84F"/>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8"/>
                  </a:ext>
                </a:extLst>
              </a:tr>
              <a:tr h="266900">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VR</a:t>
                      </a:r>
                      <a:endParaRPr sz="500">
                        <a:latin typeface="Open Sans"/>
                        <a:ea typeface="Open Sans"/>
                        <a:cs typeface="Open Sans"/>
                        <a:sym typeface="Open Sans"/>
                      </a:endParaRPr>
                    </a:p>
                  </a:txBody>
                  <a:tcPr marL="28575" marR="28575" marT="19050" marB="19050" anchor="b">
                    <a:lnL w="28575" cap="flat" cmpd="sng">
                      <a:solidFill>
                        <a:srgbClr val="6AA84F"/>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Lighting (Sun)</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1</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Unity Skybox built-in</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Can use auto generated skybox</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Represented in the Env</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0</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0</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N/A</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28575" cap="flat" cmpd="sng">
                      <a:solidFill>
                        <a:srgbClr val="6AA84F"/>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9"/>
                  </a:ext>
                </a:extLst>
              </a:tr>
              <a:tr h="266900">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VR</a:t>
                      </a:r>
                      <a:endParaRPr sz="500">
                        <a:latin typeface="Open Sans"/>
                        <a:ea typeface="Open Sans"/>
                        <a:cs typeface="Open Sans"/>
                        <a:sym typeface="Open Sans"/>
                      </a:endParaRPr>
                    </a:p>
                  </a:txBody>
                  <a:tcPr marL="28575" marR="28575" marT="19050" marB="19050" anchor="b">
                    <a:lnL w="28575" cap="flat" cmpd="sng">
                      <a:solidFill>
                        <a:srgbClr val="6AA84F"/>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Lighting (helmet on user)</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1</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Undecided</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All aspects are included in unity.</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Represented in the Env</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0</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0</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N/A</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500"/>
                    </a:p>
                  </a:txBody>
                  <a:tcPr marL="28575" marR="28575" marT="19050" marB="19050" anchor="b">
                    <a:lnL w="9525" cap="flat" cmpd="sng">
                      <a:solidFill>
                        <a:srgbClr val="CCCCCC"/>
                      </a:solidFill>
                      <a:prstDash val="solid"/>
                      <a:round/>
                      <a:headEnd type="none" w="sm" len="sm"/>
                      <a:tailEnd type="none" w="sm" len="sm"/>
                    </a:lnL>
                    <a:lnR w="28575" cap="flat" cmpd="sng">
                      <a:solidFill>
                        <a:srgbClr val="6AA84F"/>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0"/>
                  </a:ext>
                </a:extLst>
              </a:tr>
              <a:tr h="266900">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VR</a:t>
                      </a:r>
                      <a:endParaRPr sz="500">
                        <a:latin typeface="Open Sans"/>
                        <a:ea typeface="Open Sans"/>
                        <a:cs typeface="Open Sans"/>
                        <a:sym typeface="Open Sans"/>
                      </a:endParaRPr>
                    </a:p>
                  </a:txBody>
                  <a:tcPr marL="28575" marR="28575" marT="19050" marB="19050" anchor="b">
                    <a:lnL w="28575" cap="flat" cmpd="sng">
                      <a:solidFill>
                        <a:srgbClr val="6AA84F"/>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6AA84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Stars</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6AA84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1</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6AA84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Unity Skybox built-in</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6AA84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Can use auto generated skybox</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Represented in the Env</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0</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6AA84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0</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6AA84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a:latin typeface="Open Sans"/>
                          <a:ea typeface="Open Sans"/>
                          <a:cs typeface="Open Sans"/>
                          <a:sym typeface="Open Sans"/>
                        </a:rPr>
                        <a:t>N/A</a:t>
                      </a:r>
                      <a:endParaRPr sz="500">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6AA84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500" u="sng">
                          <a:solidFill>
                            <a:schemeClr val="hlink"/>
                          </a:solidFill>
                          <a:latin typeface="Open Sans"/>
                          <a:ea typeface="Open Sans"/>
                          <a:cs typeface="Open Sans"/>
                          <a:sym typeface="Open Sans"/>
                          <a:hlinkClick r:id="rId4"/>
                        </a:rPr>
                        <a:t>YouTube</a:t>
                      </a:r>
                      <a:endParaRPr sz="500" u="sng">
                        <a:solidFill>
                          <a:schemeClr val="hlink"/>
                        </a:solidFill>
                        <a:latin typeface="Open Sans"/>
                        <a:ea typeface="Open Sans"/>
                        <a:cs typeface="Open Sans"/>
                        <a:sym typeface="Open Sans"/>
                      </a:endParaRPr>
                    </a:p>
                  </a:txBody>
                  <a:tcPr marL="28575" marR="28575" marT="19050" marB="19050" anchor="b">
                    <a:lnL w="9525" cap="flat" cmpd="sng">
                      <a:solidFill>
                        <a:srgbClr val="CCCCCC"/>
                      </a:solidFill>
                      <a:prstDash val="solid"/>
                      <a:round/>
                      <a:headEnd type="none" w="sm" len="sm"/>
                      <a:tailEnd type="none" w="sm" len="sm"/>
                    </a:lnL>
                    <a:lnR w="28575" cap="flat" cmpd="sng">
                      <a:solidFill>
                        <a:srgbClr val="6AA84F"/>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6AA84F"/>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1637" name="Google Shape;1637;p138">
            <a:hlinkClick r:id="rId5"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641"/>
        <p:cNvGrpSpPr/>
        <p:nvPr/>
      </p:nvGrpSpPr>
      <p:grpSpPr>
        <a:xfrm>
          <a:off x="0" y="0"/>
          <a:ext cx="0" cy="0"/>
          <a:chOff x="0" y="0"/>
          <a:chExt cx="0" cy="0"/>
        </a:xfrm>
      </p:grpSpPr>
      <p:sp>
        <p:nvSpPr>
          <p:cNvPr id="1642" name="Google Shape;1642;p1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Hybrid Reality Objects</a:t>
            </a:r>
            <a:endParaRPr/>
          </a:p>
        </p:txBody>
      </p:sp>
      <p:sp>
        <p:nvSpPr>
          <p:cNvPr id="1643" name="Google Shape;1643;p1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solidFill>
                  <a:schemeClr val="dk1"/>
                </a:solidFill>
              </a:rPr>
              <a:t>HR Objects:</a:t>
            </a:r>
            <a:r>
              <a:rPr lang="en">
                <a:solidFill>
                  <a:schemeClr val="dk1"/>
                </a:solidFill>
              </a:rPr>
              <a:t> </a:t>
            </a:r>
            <a:endParaRPr>
              <a:solidFill>
                <a:schemeClr val="dk1"/>
              </a:solidFill>
            </a:endParaRPr>
          </a:p>
          <a:p>
            <a:pPr marL="914400" lvl="0" indent="-342900" algn="l" rtl="0">
              <a:spcBef>
                <a:spcPts val="1200"/>
              </a:spcBef>
              <a:spcAft>
                <a:spcPts val="0"/>
              </a:spcAft>
              <a:buClr>
                <a:schemeClr val="dk1"/>
              </a:buClr>
              <a:buSzPts val="1800"/>
              <a:buChar char="●"/>
            </a:pPr>
            <a:r>
              <a:rPr lang="en" u="sng">
                <a:solidFill>
                  <a:schemeClr val="hlink"/>
                </a:solidFill>
                <a:hlinkClick r:id="rId3" action="ppaction://hlinksldjump"/>
              </a:rPr>
              <a:t>Lunar Bench</a:t>
            </a:r>
            <a:endParaRPr>
              <a:solidFill>
                <a:schemeClr val="dk1"/>
              </a:solidFill>
            </a:endParaRPr>
          </a:p>
          <a:p>
            <a:pPr marL="914400" lvl="0" indent="-342900" algn="l" rtl="0">
              <a:spcBef>
                <a:spcPts val="0"/>
              </a:spcBef>
              <a:spcAft>
                <a:spcPts val="0"/>
              </a:spcAft>
              <a:buClr>
                <a:schemeClr val="dk1"/>
              </a:buClr>
              <a:buSzPts val="1800"/>
              <a:buChar char="●"/>
            </a:pPr>
            <a:r>
              <a:rPr lang="en" u="sng">
                <a:solidFill>
                  <a:schemeClr val="accent5"/>
                </a:solidFill>
                <a:hlinkClick r:id="rId4" action="ppaction://hlinksldjump">
                  <a:extLst>
                    <a:ext uri="{A12FA001-AC4F-418D-AE19-62706E023703}">
                      <ahyp:hlinkClr xmlns:ahyp="http://schemas.microsoft.com/office/drawing/2018/hyperlinkcolor" xmlns="" val="tx"/>
                    </a:ext>
                  </a:extLst>
                </a:hlinkClick>
              </a:rPr>
              <a:t>Lunar Regolith Scoop</a:t>
            </a:r>
            <a:endParaRPr>
              <a:solidFill>
                <a:schemeClr val="dk1"/>
              </a:solidFill>
            </a:endParaRPr>
          </a:p>
          <a:p>
            <a:pPr marL="914400" lvl="0" indent="-342900" algn="l" rtl="0">
              <a:spcBef>
                <a:spcPts val="0"/>
              </a:spcBef>
              <a:spcAft>
                <a:spcPts val="0"/>
              </a:spcAft>
              <a:buClr>
                <a:schemeClr val="dk1"/>
              </a:buClr>
              <a:buSzPts val="1800"/>
              <a:buChar char="●"/>
            </a:pPr>
            <a:r>
              <a:rPr lang="en" u="sng">
                <a:solidFill>
                  <a:schemeClr val="hlink"/>
                </a:solidFill>
                <a:hlinkClick r:id="rId5" action="ppaction://hlinksldjump"/>
              </a:rPr>
              <a:t>Lunar Sample Container</a:t>
            </a:r>
            <a:endParaRPr>
              <a:solidFill>
                <a:schemeClr val="dk1"/>
              </a:solidFill>
            </a:endParaRPr>
          </a:p>
          <a:p>
            <a:pPr marL="914400" lvl="0" indent="-342900" algn="l" rtl="0">
              <a:spcBef>
                <a:spcPts val="0"/>
              </a:spcBef>
              <a:spcAft>
                <a:spcPts val="0"/>
              </a:spcAft>
              <a:buClr>
                <a:schemeClr val="dk1"/>
              </a:buClr>
              <a:buSzPts val="1800"/>
              <a:buChar char="●"/>
            </a:pPr>
            <a:r>
              <a:rPr lang="en" u="sng">
                <a:solidFill>
                  <a:schemeClr val="hlink"/>
                </a:solidFill>
                <a:hlinkClick r:id="rId6" action="ppaction://hlinksldjump"/>
              </a:rPr>
              <a:t>Lunar Rock</a:t>
            </a:r>
            <a:endParaRPr>
              <a:solidFill>
                <a:schemeClr val="dk1"/>
              </a:solidFill>
            </a:endParaRPr>
          </a:p>
          <a:p>
            <a:pPr marL="914400" lvl="0" indent="-342900" algn="l" rtl="0">
              <a:spcBef>
                <a:spcPts val="0"/>
              </a:spcBef>
              <a:spcAft>
                <a:spcPts val="0"/>
              </a:spcAft>
              <a:buClr>
                <a:schemeClr val="dk1"/>
              </a:buClr>
              <a:buSzPts val="1800"/>
              <a:buChar char="●"/>
            </a:pPr>
            <a:r>
              <a:rPr lang="en" u="sng">
                <a:solidFill>
                  <a:schemeClr val="hlink"/>
                </a:solidFill>
                <a:hlinkClick r:id="rId7" action="ppaction://hlinksldjump"/>
              </a:rPr>
              <a:t>Arduino Controller</a:t>
            </a:r>
            <a:endParaRPr>
              <a:solidFill>
                <a:schemeClr val="dk1"/>
              </a:solidFill>
            </a:endParaRPr>
          </a:p>
        </p:txBody>
      </p:sp>
      <p:sp>
        <p:nvSpPr>
          <p:cNvPr id="1644" name="Google Shape;1644;p1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98</a:t>
            </a:fld>
            <a:endParaRPr/>
          </a:p>
        </p:txBody>
      </p:sp>
      <p:sp>
        <p:nvSpPr>
          <p:cNvPr id="1645" name="Google Shape;1645;p139"/>
          <p:cNvSpPr txBox="1">
            <a:spLocks noGrp="1"/>
          </p:cNvSpPr>
          <p:nvPr>
            <p:ph type="title"/>
          </p:nvPr>
        </p:nvSpPr>
        <p:spPr>
          <a:xfrm>
            <a:off x="624450" y="794225"/>
            <a:ext cx="41079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a:t>Overview</a:t>
            </a:r>
            <a:endParaRPr sz="1620"/>
          </a:p>
        </p:txBody>
      </p:sp>
      <p:sp>
        <p:nvSpPr>
          <p:cNvPr id="1646" name="Google Shape;1646;p139">
            <a:hlinkClick r:id="rId8"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650"/>
        <p:cNvGrpSpPr/>
        <p:nvPr/>
      </p:nvGrpSpPr>
      <p:grpSpPr>
        <a:xfrm>
          <a:off x="0" y="0"/>
          <a:ext cx="0" cy="0"/>
          <a:chOff x="0" y="0"/>
          <a:chExt cx="0" cy="0"/>
        </a:xfrm>
      </p:grpSpPr>
      <p:sp>
        <p:nvSpPr>
          <p:cNvPr id="1651" name="Google Shape;1651;p140"/>
          <p:cNvSpPr txBox="1">
            <a:spLocks noGrp="1"/>
          </p:cNvSpPr>
          <p:nvPr>
            <p:ph type="title"/>
          </p:nvPr>
        </p:nvSpPr>
        <p:spPr>
          <a:xfrm>
            <a:off x="311700" y="4578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Hybrid Reality Objects</a:t>
            </a:r>
            <a:endParaRPr/>
          </a:p>
        </p:txBody>
      </p:sp>
      <p:sp>
        <p:nvSpPr>
          <p:cNvPr id="1652" name="Google Shape;1652;p1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99</a:t>
            </a:fld>
            <a:endParaRPr/>
          </a:p>
        </p:txBody>
      </p:sp>
      <p:sp>
        <p:nvSpPr>
          <p:cNvPr id="1653" name="Google Shape;1653;p140"/>
          <p:cNvSpPr txBox="1">
            <a:spLocks noGrp="1"/>
          </p:cNvSpPr>
          <p:nvPr>
            <p:ph type="title"/>
          </p:nvPr>
        </p:nvSpPr>
        <p:spPr>
          <a:xfrm>
            <a:off x="573400" y="807000"/>
            <a:ext cx="41079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a:t>GENERAL REQUIREMENTS</a:t>
            </a:r>
            <a:endParaRPr sz="1620"/>
          </a:p>
        </p:txBody>
      </p:sp>
      <p:graphicFrame>
        <p:nvGraphicFramePr>
          <p:cNvPr id="1654" name="Google Shape;1654;p140"/>
          <p:cNvGraphicFramePr/>
          <p:nvPr/>
        </p:nvGraphicFramePr>
        <p:xfrm>
          <a:off x="589500" y="1307517"/>
          <a:ext cx="7964975" cy="3244300"/>
        </p:xfrm>
        <a:graphic>
          <a:graphicData uri="http://schemas.openxmlformats.org/drawingml/2006/table">
            <a:tbl>
              <a:tblPr>
                <a:noFill/>
                <a:tableStyleId>{729BDF9F-D1CB-4749-BC5B-06938FECBF3C}</a:tableStyleId>
              </a:tblPr>
              <a:tblGrid>
                <a:gridCol w="699425">
                  <a:extLst>
                    <a:ext uri="{9D8B030D-6E8A-4147-A177-3AD203B41FA5}">
                      <a16:colId xmlns:a16="http://schemas.microsoft.com/office/drawing/2014/main" val="20000"/>
                    </a:ext>
                  </a:extLst>
                </a:gridCol>
                <a:gridCol w="5773900">
                  <a:extLst>
                    <a:ext uri="{9D8B030D-6E8A-4147-A177-3AD203B41FA5}">
                      <a16:colId xmlns:a16="http://schemas.microsoft.com/office/drawing/2014/main" val="20001"/>
                    </a:ext>
                  </a:extLst>
                </a:gridCol>
                <a:gridCol w="1491650">
                  <a:extLst>
                    <a:ext uri="{9D8B030D-6E8A-4147-A177-3AD203B41FA5}">
                      <a16:colId xmlns:a16="http://schemas.microsoft.com/office/drawing/2014/main" val="20002"/>
                    </a:ext>
                  </a:extLst>
                </a:gridCol>
              </a:tblGrid>
              <a:tr h="451775">
                <a:tc>
                  <a:txBody>
                    <a:bodyPr/>
                    <a:lstStyle/>
                    <a:p>
                      <a:pPr marL="0" lvl="0" indent="0" algn="l" rtl="0">
                        <a:spcBef>
                          <a:spcPts val="0"/>
                        </a:spcBef>
                        <a:spcAft>
                          <a:spcPts val="0"/>
                        </a:spcAft>
                        <a:buNone/>
                      </a:pPr>
                      <a:r>
                        <a:rPr lang="en" sz="1300" b="1">
                          <a:latin typeface="Nunito"/>
                          <a:ea typeface="Nunito"/>
                          <a:cs typeface="Nunito"/>
                          <a:sym typeface="Nunito"/>
                        </a:rPr>
                        <a:t>DR #</a:t>
                      </a:r>
                      <a:endParaRPr sz="1300" b="1">
                        <a:latin typeface="Nunito"/>
                        <a:ea typeface="Nunito"/>
                        <a:cs typeface="Nunito"/>
                        <a:sym typeface="Nuni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sz="1300" b="1">
                          <a:latin typeface="Nunito"/>
                          <a:ea typeface="Nunito"/>
                          <a:cs typeface="Nunito"/>
                          <a:sym typeface="Nunito"/>
                        </a:rPr>
                        <a:t>Requirement</a:t>
                      </a:r>
                      <a:endParaRPr sz="1300" b="1">
                        <a:latin typeface="Nunito"/>
                        <a:ea typeface="Nunito"/>
                        <a:cs typeface="Nunito"/>
                        <a:sym typeface="Nuni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1300" b="1">
                          <a:latin typeface="Nunito"/>
                          <a:ea typeface="Nunito"/>
                          <a:cs typeface="Nunito"/>
                          <a:sym typeface="Nunito"/>
                        </a:rPr>
                        <a:t>V&amp;V Method</a:t>
                      </a:r>
                      <a:endParaRPr sz="1300" b="1">
                        <a:latin typeface="Nunito"/>
                        <a:ea typeface="Nunito"/>
                        <a:cs typeface="Nunito"/>
                        <a:sym typeface="Nuni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76525">
                <a:tc>
                  <a:txBody>
                    <a:bodyPr/>
                    <a:lstStyle/>
                    <a:p>
                      <a:pPr marL="0" lvl="0" indent="0" algn="l" rtl="0">
                        <a:spcBef>
                          <a:spcPts val="0"/>
                        </a:spcBef>
                        <a:spcAft>
                          <a:spcPts val="0"/>
                        </a:spcAft>
                        <a:buNone/>
                      </a:pPr>
                      <a:r>
                        <a:rPr lang="en" sz="1200">
                          <a:solidFill>
                            <a:schemeClr val="dk1"/>
                          </a:solidFill>
                          <a:latin typeface="Nunito"/>
                          <a:ea typeface="Nunito"/>
                          <a:cs typeface="Nunito"/>
                          <a:sym typeface="Nunito"/>
                        </a:rPr>
                        <a:t>2.1</a:t>
                      </a:r>
                      <a:endParaRPr sz="1200">
                        <a:solidFill>
                          <a:schemeClr val="dk1"/>
                        </a:solidFill>
                        <a:latin typeface="Nunito"/>
                        <a:ea typeface="Nunito"/>
                        <a:cs typeface="Nunito"/>
                        <a:sym typeface="Nunito"/>
                      </a:endParaRPr>
                    </a:p>
                  </a:txBody>
                  <a:tcPr marL="28575" marR="28575" marT="19050" marB="190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200">
                          <a:solidFill>
                            <a:schemeClr val="dk1"/>
                          </a:solidFill>
                          <a:latin typeface="Nunito"/>
                          <a:ea typeface="Nunito"/>
                          <a:cs typeface="Nunito"/>
                          <a:sym typeface="Nunito"/>
                        </a:rPr>
                        <a:t>Shall include necessary physical object(s)/equipment that represent training utilities used in the VR simulation</a:t>
                      </a:r>
                      <a:endParaRPr sz="1200">
                        <a:solidFill>
                          <a:schemeClr val="dk1"/>
                        </a:solidFill>
                        <a:latin typeface="Nunito"/>
                        <a:ea typeface="Nunito"/>
                        <a:cs typeface="Nunito"/>
                        <a:sym typeface="Nunito"/>
                      </a:endParaRPr>
                    </a:p>
                  </a:txBody>
                  <a:tcPr marL="28575" marR="28575" marT="19050" marB="190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1300">
                          <a:latin typeface="Nunito"/>
                          <a:ea typeface="Nunito"/>
                          <a:cs typeface="Nunito"/>
                          <a:sym typeface="Nunito"/>
                        </a:rPr>
                        <a:t>Demonstration</a:t>
                      </a:r>
                      <a:endParaRPr sz="1300">
                        <a:latin typeface="Nunito"/>
                        <a:ea typeface="Nunito"/>
                        <a:cs typeface="Nunito"/>
                        <a:sym typeface="Nunito"/>
                      </a:endParaRPr>
                    </a:p>
                  </a:txBody>
                  <a:tcPr marL="91425" marR="91425" marT="91425" marB="91425">
                    <a:lnL w="9525" cap="flat" cmpd="sng">
                      <a:solidFill>
                        <a:schemeClr val="dk2"/>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51775">
                <a:tc>
                  <a:txBody>
                    <a:bodyPr/>
                    <a:lstStyle/>
                    <a:p>
                      <a:pPr marL="0" lvl="0" indent="0" algn="l" rtl="0">
                        <a:spcBef>
                          <a:spcPts val="0"/>
                        </a:spcBef>
                        <a:spcAft>
                          <a:spcPts val="0"/>
                        </a:spcAft>
                        <a:buNone/>
                      </a:pPr>
                      <a:r>
                        <a:rPr lang="en" sz="1200">
                          <a:solidFill>
                            <a:schemeClr val="dk1"/>
                          </a:solidFill>
                          <a:latin typeface="Nunito"/>
                          <a:ea typeface="Nunito"/>
                          <a:cs typeface="Nunito"/>
                          <a:sym typeface="Nunito"/>
                        </a:rPr>
                        <a:t>2.1.1</a:t>
                      </a:r>
                      <a:endParaRPr sz="1200">
                        <a:solidFill>
                          <a:schemeClr val="dk1"/>
                        </a:solidFill>
                        <a:latin typeface="Nunito"/>
                        <a:ea typeface="Nunito"/>
                        <a:cs typeface="Nunito"/>
                        <a:sym typeface="Nunito"/>
                      </a:endParaRPr>
                    </a:p>
                  </a:txBody>
                  <a:tcPr marL="28575" marR="28575" marT="19050" marB="190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200">
                          <a:solidFill>
                            <a:schemeClr val="dk1"/>
                          </a:solidFill>
                          <a:latin typeface="Nunito"/>
                          <a:ea typeface="Nunito"/>
                          <a:cs typeface="Nunito"/>
                          <a:sym typeface="Nunito"/>
                        </a:rPr>
                        <a:t>Physical training object(s)/equipment shall be user compatible</a:t>
                      </a:r>
                      <a:endParaRPr sz="1200">
                        <a:solidFill>
                          <a:schemeClr val="dk1"/>
                        </a:solidFill>
                        <a:latin typeface="Nunito"/>
                        <a:ea typeface="Nunito"/>
                        <a:cs typeface="Nunito"/>
                        <a:sym typeface="Nunito"/>
                      </a:endParaRPr>
                    </a:p>
                  </a:txBody>
                  <a:tcPr marL="28575" marR="28575" marT="19050" marB="190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1300">
                          <a:latin typeface="Nunito"/>
                          <a:ea typeface="Nunito"/>
                          <a:cs typeface="Nunito"/>
                          <a:sym typeface="Nunito"/>
                        </a:rPr>
                        <a:t>Demonstration</a:t>
                      </a:r>
                      <a:endParaRPr sz="1300">
                        <a:latin typeface="Nunito"/>
                        <a:ea typeface="Nunito"/>
                        <a:cs typeface="Nunito"/>
                        <a:sym typeface="Nunito"/>
                      </a:endParaRPr>
                    </a:p>
                  </a:txBody>
                  <a:tcPr marL="91425" marR="91425" marT="91425" marB="91425">
                    <a:lnL w="9525" cap="flat" cmpd="sng">
                      <a:solidFill>
                        <a:schemeClr val="dk2"/>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51775">
                <a:tc>
                  <a:txBody>
                    <a:bodyPr/>
                    <a:lstStyle/>
                    <a:p>
                      <a:pPr marL="0" lvl="0" indent="0" algn="l" rtl="0">
                        <a:spcBef>
                          <a:spcPts val="0"/>
                        </a:spcBef>
                        <a:spcAft>
                          <a:spcPts val="0"/>
                        </a:spcAft>
                        <a:buNone/>
                      </a:pPr>
                      <a:r>
                        <a:rPr lang="en" sz="1200">
                          <a:solidFill>
                            <a:schemeClr val="dk1"/>
                          </a:solidFill>
                          <a:latin typeface="Nunito"/>
                          <a:ea typeface="Nunito"/>
                          <a:cs typeface="Nunito"/>
                          <a:sym typeface="Nunito"/>
                        </a:rPr>
                        <a:t>2.1.1.2</a:t>
                      </a:r>
                      <a:endParaRPr sz="1200">
                        <a:solidFill>
                          <a:schemeClr val="dk1"/>
                        </a:solidFill>
                        <a:latin typeface="Nunito"/>
                        <a:ea typeface="Nunito"/>
                        <a:cs typeface="Nunito"/>
                        <a:sym typeface="Nunito"/>
                      </a:endParaRPr>
                    </a:p>
                  </a:txBody>
                  <a:tcPr marL="28575" marR="28575" marT="19050" marB="190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200">
                          <a:solidFill>
                            <a:schemeClr val="dk1"/>
                          </a:solidFill>
                          <a:latin typeface="Nunito"/>
                          <a:ea typeface="Nunito"/>
                          <a:cs typeface="Nunito"/>
                          <a:sym typeface="Nunito"/>
                        </a:rPr>
                        <a:t>Physical model(s) of VR tools shall be mechanically illustrative of VR counterpart</a:t>
                      </a:r>
                      <a:endParaRPr sz="1200">
                        <a:solidFill>
                          <a:schemeClr val="dk1"/>
                        </a:solidFill>
                        <a:latin typeface="Nunito"/>
                        <a:ea typeface="Nunito"/>
                        <a:cs typeface="Nunito"/>
                        <a:sym typeface="Nunito"/>
                      </a:endParaRPr>
                    </a:p>
                  </a:txBody>
                  <a:tcPr marL="28575" marR="28575" marT="19050" marB="190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1300">
                          <a:solidFill>
                            <a:schemeClr val="dk1"/>
                          </a:solidFill>
                          <a:latin typeface="Nunito"/>
                          <a:ea typeface="Nunito"/>
                          <a:cs typeface="Nunito"/>
                          <a:sym typeface="Nunito"/>
                        </a:rPr>
                        <a:t>Demonstration</a:t>
                      </a:r>
                      <a:endParaRPr sz="1300">
                        <a:latin typeface="Nunito"/>
                        <a:ea typeface="Nunito"/>
                        <a:cs typeface="Nunito"/>
                        <a:sym typeface="Nunito"/>
                      </a:endParaRPr>
                    </a:p>
                  </a:txBody>
                  <a:tcPr marL="91425" marR="91425" marT="91425" marB="91425">
                    <a:lnL w="9525" cap="flat" cmpd="sng">
                      <a:solidFill>
                        <a:schemeClr val="dk2"/>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51775">
                <a:tc>
                  <a:txBody>
                    <a:bodyPr/>
                    <a:lstStyle/>
                    <a:p>
                      <a:pPr marL="0" lvl="0" indent="0" algn="l" rtl="0">
                        <a:spcBef>
                          <a:spcPts val="0"/>
                        </a:spcBef>
                        <a:spcAft>
                          <a:spcPts val="0"/>
                        </a:spcAft>
                        <a:buNone/>
                      </a:pPr>
                      <a:r>
                        <a:rPr lang="en" sz="1200">
                          <a:solidFill>
                            <a:schemeClr val="dk1"/>
                          </a:solidFill>
                          <a:latin typeface="Nunito"/>
                          <a:ea typeface="Nunito"/>
                          <a:cs typeface="Nunito"/>
                          <a:sym typeface="Nunito"/>
                        </a:rPr>
                        <a:t>2.1.1.3</a:t>
                      </a:r>
                      <a:endParaRPr sz="1200">
                        <a:solidFill>
                          <a:schemeClr val="dk1"/>
                        </a:solidFill>
                        <a:latin typeface="Nunito"/>
                        <a:ea typeface="Nunito"/>
                        <a:cs typeface="Nunito"/>
                        <a:sym typeface="Nunito"/>
                      </a:endParaRPr>
                    </a:p>
                  </a:txBody>
                  <a:tcPr marL="28575" marR="28575" marT="19050" marB="190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200">
                          <a:solidFill>
                            <a:schemeClr val="dk1"/>
                          </a:solidFill>
                          <a:latin typeface="Nunito"/>
                          <a:ea typeface="Nunito"/>
                          <a:cs typeface="Nunito"/>
                          <a:sym typeface="Nunito"/>
                        </a:rPr>
                        <a:t>Physical model(s) of VR tools shall be relevant to training simulation</a:t>
                      </a:r>
                      <a:endParaRPr sz="1200">
                        <a:solidFill>
                          <a:schemeClr val="dk1"/>
                        </a:solidFill>
                        <a:latin typeface="Nunito"/>
                        <a:ea typeface="Nunito"/>
                        <a:cs typeface="Nunito"/>
                        <a:sym typeface="Nunito"/>
                      </a:endParaRPr>
                    </a:p>
                  </a:txBody>
                  <a:tcPr marL="28575" marR="28575" marT="19050" marB="190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1300">
                          <a:latin typeface="Nunito"/>
                          <a:ea typeface="Nunito"/>
                          <a:cs typeface="Nunito"/>
                          <a:sym typeface="Nunito"/>
                        </a:rPr>
                        <a:t>Demonstration</a:t>
                      </a:r>
                      <a:endParaRPr sz="1300">
                        <a:latin typeface="Nunito"/>
                        <a:ea typeface="Nunito"/>
                        <a:cs typeface="Nunito"/>
                        <a:sym typeface="Nunito"/>
                      </a:endParaRPr>
                    </a:p>
                  </a:txBody>
                  <a:tcPr marL="91425" marR="91425" marT="91425" marB="91425">
                    <a:lnL w="9525" cap="flat" cmpd="sng">
                      <a:solidFill>
                        <a:schemeClr val="dk2"/>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451775">
                <a:tc>
                  <a:txBody>
                    <a:bodyPr/>
                    <a:lstStyle/>
                    <a:p>
                      <a:pPr marL="0" lvl="0" indent="0" algn="l" rtl="0">
                        <a:spcBef>
                          <a:spcPts val="0"/>
                        </a:spcBef>
                        <a:spcAft>
                          <a:spcPts val="0"/>
                        </a:spcAft>
                        <a:buNone/>
                      </a:pPr>
                      <a:r>
                        <a:rPr lang="en" sz="1200">
                          <a:solidFill>
                            <a:schemeClr val="dk1"/>
                          </a:solidFill>
                          <a:latin typeface="Nunito"/>
                          <a:ea typeface="Nunito"/>
                          <a:cs typeface="Nunito"/>
                          <a:sym typeface="Nunito"/>
                        </a:rPr>
                        <a:t>5.3 </a:t>
                      </a:r>
                      <a:endParaRPr sz="1200">
                        <a:solidFill>
                          <a:schemeClr val="dk1"/>
                        </a:solidFill>
                        <a:latin typeface="Nunito"/>
                        <a:ea typeface="Nunito"/>
                        <a:cs typeface="Nunito"/>
                        <a:sym typeface="Nunito"/>
                      </a:endParaRPr>
                    </a:p>
                  </a:txBody>
                  <a:tcPr marL="28575" marR="28575" marT="19050" marB="190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200">
                          <a:solidFill>
                            <a:schemeClr val="dk1"/>
                          </a:solidFill>
                          <a:latin typeface="Nunito"/>
                          <a:ea typeface="Nunito"/>
                          <a:cs typeface="Nunito"/>
                          <a:sym typeface="Nunito"/>
                        </a:rPr>
                        <a:t>Shall keep the user physically safe</a:t>
                      </a:r>
                      <a:endParaRPr sz="1200">
                        <a:solidFill>
                          <a:schemeClr val="dk1"/>
                        </a:solidFill>
                        <a:latin typeface="Nunito"/>
                        <a:ea typeface="Nunito"/>
                        <a:cs typeface="Nunito"/>
                        <a:sym typeface="Nunito"/>
                      </a:endParaRPr>
                    </a:p>
                  </a:txBody>
                  <a:tcPr marL="28575" marR="28575" marT="19050" marB="190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1300">
                          <a:latin typeface="Nunito"/>
                          <a:ea typeface="Nunito"/>
                          <a:cs typeface="Nunito"/>
                          <a:sym typeface="Nunito"/>
                        </a:rPr>
                        <a:t>Test / Analysis</a:t>
                      </a:r>
                      <a:endParaRPr sz="1300">
                        <a:latin typeface="Nunito"/>
                        <a:ea typeface="Nunito"/>
                        <a:cs typeface="Nunito"/>
                        <a:sym typeface="Nunito"/>
                      </a:endParaRPr>
                    </a:p>
                  </a:txBody>
                  <a:tcPr marL="91425" marR="91425" marT="91425" marB="91425">
                    <a:lnL w="9525" cap="flat" cmpd="sng">
                      <a:solidFill>
                        <a:schemeClr val="dk2"/>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508900">
                <a:tc>
                  <a:txBody>
                    <a:bodyPr/>
                    <a:lstStyle/>
                    <a:p>
                      <a:pPr marL="0" lvl="0" indent="0" algn="l" rtl="0">
                        <a:lnSpc>
                          <a:spcPct val="115000"/>
                        </a:lnSpc>
                        <a:spcBef>
                          <a:spcPts val="0"/>
                        </a:spcBef>
                        <a:spcAft>
                          <a:spcPts val="0"/>
                        </a:spcAft>
                        <a:buNone/>
                      </a:pPr>
                      <a:r>
                        <a:rPr lang="en" sz="1200">
                          <a:solidFill>
                            <a:schemeClr val="dk1"/>
                          </a:solidFill>
                          <a:latin typeface="Nunito"/>
                          <a:ea typeface="Nunito"/>
                          <a:cs typeface="Nunito"/>
                          <a:sym typeface="Nunito"/>
                        </a:rPr>
                        <a:t>5.4.1.2</a:t>
                      </a:r>
                      <a:endParaRPr sz="1200">
                        <a:solidFill>
                          <a:schemeClr val="dk1"/>
                        </a:solidFill>
                        <a:latin typeface="Nunito"/>
                        <a:ea typeface="Nunito"/>
                        <a:cs typeface="Nunito"/>
                        <a:sym typeface="Nunito"/>
                      </a:endParaRPr>
                    </a:p>
                  </a:txBody>
                  <a:tcPr marL="28575" marR="28575" marT="19050" marB="190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200">
                          <a:solidFill>
                            <a:schemeClr val="dk1"/>
                          </a:solidFill>
                          <a:latin typeface="Nunito"/>
                          <a:ea typeface="Nunito"/>
                          <a:cs typeface="Nunito"/>
                          <a:sym typeface="Nunito"/>
                        </a:rPr>
                        <a:t>The physical representation of the tool interface shall be safe to handle and shall not pose a risk to the user or other equipment at any time during the simulation</a:t>
                      </a:r>
                      <a:endParaRPr sz="1200">
                        <a:solidFill>
                          <a:schemeClr val="dk1"/>
                        </a:solidFill>
                        <a:latin typeface="Nunito"/>
                        <a:ea typeface="Nunito"/>
                        <a:cs typeface="Nunito"/>
                        <a:sym typeface="Nunito"/>
                      </a:endParaRPr>
                    </a:p>
                  </a:txBody>
                  <a:tcPr marL="28575" marR="28575" marT="19050" marB="190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1300">
                          <a:latin typeface="Nunito"/>
                          <a:ea typeface="Nunito"/>
                          <a:cs typeface="Nunito"/>
                          <a:sym typeface="Nunito"/>
                        </a:rPr>
                        <a:t>Demonstration</a:t>
                      </a:r>
                      <a:endParaRPr sz="1300">
                        <a:latin typeface="Nunito"/>
                        <a:ea typeface="Nunito"/>
                        <a:cs typeface="Nunito"/>
                        <a:sym typeface="Nunito"/>
                      </a:endParaRPr>
                    </a:p>
                  </a:txBody>
                  <a:tcPr marL="91425" marR="91425" marT="91425" marB="91425">
                    <a:lnL w="9525" cap="flat" cmpd="sng">
                      <a:solidFill>
                        <a:schemeClr val="dk2"/>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1655" name="Google Shape;1655;p140">
            <a:hlinkClick r:id="rId3" action="ppaction://hlinksldjump"/>
          </p:cNvPr>
          <p:cNvSpPr/>
          <p:nvPr/>
        </p:nvSpPr>
        <p:spPr>
          <a:xfrm rot="-5400000">
            <a:off x="8817600" y="75375"/>
            <a:ext cx="249600" cy="220200"/>
          </a:xfrm>
          <a:prstGeom prst="curvedUpArrow">
            <a:avLst>
              <a:gd name="adj1" fmla="val 25000"/>
              <a:gd name="adj2" fmla="val 50000"/>
              <a:gd name="adj3" fmla="val 25000"/>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5D1C97D5F27A942A6ECCDFB95DF13FE" ma:contentTypeVersion="2" ma:contentTypeDescription="Create a new document." ma:contentTypeScope="" ma:versionID="5c0e740550673f5f4954bb6797f86aac">
  <xsd:schema xmlns:xsd="http://www.w3.org/2001/XMLSchema" xmlns:xs="http://www.w3.org/2001/XMLSchema" xmlns:p="http://schemas.microsoft.com/office/2006/metadata/properties" xmlns:ns2="808fd839-170a-44a4-85e4-5aff044f8a2d" targetNamespace="http://schemas.microsoft.com/office/2006/metadata/properties" ma:root="true" ma:fieldsID="5619e1ff52abc926600559262f396ca4" ns2:_="">
    <xsd:import namespace="808fd839-170a-44a4-85e4-5aff044f8a2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8fd839-170a-44a4-85e4-5aff044f8a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673C58-6F8C-42B3-93EF-F5DE86792C9A}">
  <ds:schemaRefs>
    <ds:schemaRef ds:uri="http://schemas.microsoft.com/sharepoint/v3/contenttype/forms"/>
  </ds:schemaRefs>
</ds:datastoreItem>
</file>

<file path=customXml/itemProps2.xml><?xml version="1.0" encoding="utf-8"?>
<ds:datastoreItem xmlns:ds="http://schemas.openxmlformats.org/officeDocument/2006/customXml" ds:itemID="{AD118FE4-D2C0-4A78-8C2D-EBF6C65778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8fd839-170a-44a4-85e4-5aff044f8a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15592</Words>
  <Application>Microsoft Office PowerPoint</Application>
  <PresentationFormat>On-screen Show (16:9)</PresentationFormat>
  <Paragraphs>3280</Paragraphs>
  <Slides>152</Slides>
  <Notes>152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152</vt:i4>
      </vt:variant>
    </vt:vector>
  </HeadingPairs>
  <TitlesOfParts>
    <vt:vector size="162" baseType="lpstr">
      <vt:lpstr>Open Sans</vt:lpstr>
      <vt:lpstr>Lato</vt:lpstr>
      <vt:lpstr>Nunito</vt:lpstr>
      <vt:lpstr>Lexend</vt:lpstr>
      <vt:lpstr>Times New Roman</vt:lpstr>
      <vt:lpstr>Georgia</vt:lpstr>
      <vt:lpstr>Arial</vt:lpstr>
      <vt:lpstr>Simple Light</vt:lpstr>
      <vt:lpstr>Simple Dark</vt:lpstr>
      <vt:lpstr>Simple Light</vt:lpstr>
      <vt:lpstr>CTHREEPIO Test Readiness Review</vt:lpstr>
      <vt:lpstr>PowerPoint Presentation</vt:lpstr>
      <vt:lpstr>Outline</vt:lpstr>
      <vt:lpstr>Overview</vt:lpstr>
      <vt:lpstr>Nomenclature</vt:lpstr>
      <vt:lpstr>Project Definition</vt:lpstr>
      <vt:lpstr>Primary Objectives</vt:lpstr>
      <vt:lpstr>High Level Functional Requirements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Functional Block Diagram</vt:lpstr>
      <vt:lpstr>Design Diagram - Physical World</vt:lpstr>
      <vt:lpstr>Design Diagram - Virtual World</vt:lpstr>
      <vt:lpstr>Design Solution Updates</vt:lpstr>
      <vt:lpstr>Critical Project Elements </vt:lpstr>
      <vt:lpstr>Schedule</vt:lpstr>
      <vt:lpstr>Order of Testing: Inspections</vt:lpstr>
      <vt:lpstr>Order of Testing: Tests</vt:lpstr>
      <vt:lpstr>Gantt  Chart</vt:lpstr>
      <vt:lpstr>Gantt Chart - Testing</vt:lpstr>
      <vt:lpstr>Test Schedule</vt:lpstr>
      <vt:lpstr>Test Readiness</vt:lpstr>
      <vt:lpstr>Major Test Overview</vt:lpstr>
      <vt:lpstr>System Computational Performance (SCP)</vt:lpstr>
      <vt:lpstr>System Computational Performance</vt:lpstr>
      <vt:lpstr>System Computational Performance</vt:lpstr>
      <vt:lpstr>System Computational Performance </vt:lpstr>
      <vt:lpstr>System Computational Performance</vt:lpstr>
      <vt:lpstr>System Computational Performance </vt:lpstr>
      <vt:lpstr>System Computational Performance </vt:lpstr>
      <vt:lpstr>System Computational Performance</vt:lpstr>
      <vt:lpstr>System Computational Performance</vt:lpstr>
      <vt:lpstr>System Computational Performance</vt:lpstr>
      <vt:lpstr>System Computational Performance</vt:lpstr>
      <vt:lpstr>Full System Test (FST)</vt:lpstr>
      <vt:lpstr>Full System Test</vt:lpstr>
      <vt:lpstr>Full System Test</vt:lpstr>
      <vt:lpstr>Full System Test</vt:lpstr>
      <vt:lpstr>Full System Test</vt:lpstr>
      <vt:lpstr>Human-in-the-Loop Testing (HITL)</vt:lpstr>
      <vt:lpstr>Human-in-the-Loop Test Flow</vt:lpstr>
      <vt:lpstr>Understanding TACO</vt:lpstr>
      <vt:lpstr>Full System Test</vt:lpstr>
      <vt:lpstr>Full System Test </vt:lpstr>
      <vt:lpstr>Full System Test </vt:lpstr>
      <vt:lpstr>Full System Test </vt:lpstr>
      <vt:lpstr>Full System Test</vt:lpstr>
      <vt:lpstr>Full System Test</vt:lpstr>
      <vt:lpstr>Budget</vt:lpstr>
      <vt:lpstr>Budget</vt:lpstr>
      <vt:lpstr>Budget</vt:lpstr>
      <vt:lpstr>Acknowledgements</vt:lpstr>
      <vt:lpstr>Questions</vt:lpstr>
      <vt:lpstr>References </vt:lpstr>
      <vt:lpstr>Backup Slides</vt:lpstr>
      <vt:lpstr>Table of Contents - TRR Slides</vt:lpstr>
      <vt:lpstr>Table of Contents - Backup Slides</vt:lpstr>
      <vt:lpstr>Background Information</vt:lpstr>
      <vt:lpstr>Complete Nomenclature List</vt:lpstr>
      <vt:lpstr>Background - Lunar/Astronaut Training</vt:lpstr>
      <vt:lpstr>Background - VR</vt:lpstr>
      <vt:lpstr>CTHREEPIO Requirements</vt:lpstr>
      <vt:lpstr>PowerPoint Presentation</vt:lpstr>
      <vt:lpstr>PowerPoint Presentation</vt:lpstr>
      <vt:lpstr>PowerPoint Presentation</vt:lpstr>
      <vt:lpstr>PowerPoint Presentation</vt:lpstr>
      <vt:lpstr>V&amp;V (Tests and Inspections)</vt:lpstr>
      <vt:lpstr>Validation and Verification Breakdown</vt:lpstr>
      <vt:lpstr>Order of Testing: Inspections</vt:lpstr>
      <vt:lpstr>Order of Testing: Tests</vt:lpstr>
      <vt:lpstr>Environmental Realism (ENV)</vt:lpstr>
      <vt:lpstr>Environmental Realism (ENV)</vt:lpstr>
      <vt:lpstr>Heads-Up Display (HUD)</vt:lpstr>
      <vt:lpstr>Heads-Up Display (HUD)</vt:lpstr>
      <vt:lpstr>Hybrid Reality Integration (HRI)</vt:lpstr>
      <vt:lpstr>Hybrid Reality Integration (HRI)</vt:lpstr>
      <vt:lpstr>Simulation Space Boundary (SSB)</vt:lpstr>
      <vt:lpstr>Mobility and Collapsibility (MC)</vt:lpstr>
      <vt:lpstr>Safety Inspection (SI)</vt:lpstr>
      <vt:lpstr>Object Pairing and Tracking (OPT)</vt:lpstr>
      <vt:lpstr>System Battery Life (SBL)</vt:lpstr>
      <vt:lpstr>Arm Brace Comfort and Range of Motion (ABC-ROM)</vt:lpstr>
      <vt:lpstr>Equipment and Object Weigh-In (EOWI)</vt:lpstr>
      <vt:lpstr>Tracker Sensitivity (TSens)</vt:lpstr>
      <vt:lpstr>System Computational Performance (SCP)</vt:lpstr>
      <vt:lpstr>Full System Test (FST)</vt:lpstr>
      <vt:lpstr>Equipment Details</vt:lpstr>
      <vt:lpstr>Master Equipment List</vt:lpstr>
      <vt:lpstr>PowerPoint Presentation</vt:lpstr>
      <vt:lpstr>PowerPoint Presentation</vt:lpstr>
      <vt:lpstr>PowerPoint Presentation</vt:lpstr>
      <vt:lpstr>Hybrid Reality Objects</vt:lpstr>
      <vt:lpstr>Hybrid Reality Objects</vt:lpstr>
      <vt:lpstr>Hybrid Reality Objects</vt:lpstr>
      <vt:lpstr>Lunar Bench</vt:lpstr>
      <vt:lpstr>Lunar Bench </vt:lpstr>
      <vt:lpstr>Lunar Regolith Scoop</vt:lpstr>
      <vt:lpstr>Lunar Regolith Scoop</vt:lpstr>
      <vt:lpstr>Lunar Sample Return Container</vt:lpstr>
      <vt:lpstr>Lunar Sample Return Container</vt:lpstr>
      <vt:lpstr>Lunar Rock</vt:lpstr>
      <vt:lpstr>Lunar Rock</vt:lpstr>
      <vt:lpstr>Lunar Rock</vt:lpstr>
      <vt:lpstr>Lunar Rock</vt:lpstr>
      <vt:lpstr>Arduino Controller</vt:lpstr>
      <vt:lpstr>Arduino Controller</vt:lpstr>
      <vt:lpstr>Arduino Controller</vt:lpstr>
      <vt:lpstr>Arduino Controller</vt:lpstr>
      <vt:lpstr>Risks (Full)</vt:lpstr>
      <vt:lpstr>Risk Metrics</vt:lpstr>
      <vt:lpstr>Risks</vt:lpstr>
      <vt:lpstr>Risks</vt:lpstr>
      <vt:lpstr>Risks</vt:lpstr>
      <vt:lpstr>Risks</vt:lpstr>
      <vt:lpstr>Safety &amp; Human Testing</vt:lpstr>
      <vt:lpstr>Internal or External Recruitment?</vt:lpstr>
      <vt:lpstr>Disclaimers &amp; Rights</vt:lpstr>
      <vt:lpstr>The Oculus Headset</vt:lpstr>
      <vt:lpstr>Screening Standards for Motion Sickness</vt:lpstr>
      <vt:lpstr>Human in the Loop Test: MS Comfort</vt:lpstr>
      <vt:lpstr>Why Constrain?</vt:lpstr>
      <vt:lpstr>The Brace Direct Post-Operation Elbow Brace</vt:lpstr>
      <vt:lpstr>Human in the Loop Test 1: Comfort</vt:lpstr>
      <vt:lpstr>Human in the Loop Test 2: Range of Motion</vt:lpstr>
      <vt:lpstr>Procedure to Put on / Take off Arm Constraint</vt:lpstr>
      <vt:lpstr>Procedure to Test Comfort</vt:lpstr>
      <vt:lpstr>Procedure to Test Range of Motion</vt:lpstr>
      <vt:lpstr>Procedure to Exit Simulation</vt:lpstr>
      <vt:lpstr>Equipment Management</vt:lpstr>
      <vt:lpstr>Sanitation</vt:lpstr>
      <vt:lpstr>Emergency Action Plan </vt:lpstr>
      <vt:lpstr>Full Table of Documentation</vt:lpstr>
      <vt:lpstr>Required Training + Relevant Expertise</vt:lpstr>
      <vt:lpstr>PowerPoint Presentation</vt:lpstr>
      <vt:lpstr>Survey Summary</vt:lpstr>
      <vt:lpstr>Simulator Sickness Questionnaire - SSQ</vt:lpstr>
      <vt:lpstr>SSQ References </vt:lpstr>
      <vt:lpstr>User Safety Considerations for Verification + Validation</vt:lpstr>
      <vt:lpstr>User Safety Considerations Go-No-Go’s Example</vt:lpstr>
      <vt:lpstr>EHS Procedure Recommendations</vt:lpstr>
      <vt:lpstr>PowerPoint Presentation</vt:lpstr>
      <vt:lpstr>Development and Functional Pipelines</vt:lpstr>
      <vt:lpstr>Software Development Pipeline</vt:lpstr>
      <vt:lpstr>PowerPoint Presentation</vt:lpstr>
      <vt:lpstr>Tracking</vt:lpstr>
      <vt:lpstr>Wire Management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CTHREEPIO Test Readiness Review</dc:title>
  <cp:lastModifiedBy>Jeff Zehnder</cp:lastModifiedBy>
  <cp:revision>2</cp:revision>
  <dcterms:modified xsi:type="dcterms:W3CDTF">2023-04-04T15:33:31Z</dcterms:modified>
</cp:coreProperties>
</file>