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1" r:id="rId4"/>
    <p:sldMasterId id="2147483682" r:id="rId5"/>
    <p:sldMasterId id="2147483683" r:id="rId6"/>
  </p:sldMasterIdLst>
  <p:notesMasterIdLst>
    <p:notesMasterId r:id="rId194"/>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Lst>
  <p:sldSz cx="9144000" cy="5143500" type="screen16x9"/>
  <p:notesSz cx="6858000" cy="9144000"/>
  <p:embeddedFontLst>
    <p:embeddedFont>
      <p:font typeface="Open Sans" panose="020B0606030504020204" pitchFamily="34" charset="0"/>
      <p:regular r:id="rId195"/>
      <p:bold r:id="rId196"/>
      <p:italic r:id="rId197"/>
      <p:boldItalic r:id="rId198"/>
    </p:embeddedFont>
    <p:embeddedFont>
      <p:font typeface="Nunito" panose="020B0604020202020204" charset="0"/>
      <p:regular r:id="rId199"/>
      <p:bold r:id="rId200"/>
      <p:italic r:id="rId201"/>
      <p:boldItalic r:id="rId202"/>
    </p:embeddedFont>
    <p:embeddedFont>
      <p:font typeface="Lato" panose="020F0502020204030203" pitchFamily="34" charset="0"/>
      <p:regular r:id="rId203"/>
      <p:bold r:id="rId204"/>
      <p:italic r:id="rId205"/>
      <p:boldItalic r:id="rId206"/>
    </p:embeddedFont>
    <p:embeddedFont>
      <p:font typeface="Georgia" panose="02040502050405020303" pitchFamily="18" charset="0"/>
      <p:regular r:id="rId207"/>
      <p:bold r:id="rId208"/>
      <p:italic r:id="rId209"/>
      <p:boldItalic r:id="rId210"/>
    </p:embeddedFont>
    <p:embeddedFont>
      <p:font typeface="Montserrat" panose="00000500000000000000" pitchFamily="2" charset="0"/>
      <p:regular r:id="rId211"/>
      <p:bold r:id="rId212"/>
      <p:italic r:id="rId213"/>
      <p:boldItalic r:id="rId214"/>
    </p:embeddedFont>
    <p:embeddedFont>
      <p:font typeface="Lexend" panose="020B0604020202020204" charset="0"/>
      <p:regular r:id="rId215"/>
      <p:bold r:id="rId2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D8C519-176E-4E7A-B434-6233866CBDE6}">
  <a:tblStyle styleId="{E9D8C519-176E-4E7A-B434-6233866CBDE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4C112C2-C95C-4236-8074-CD7BC30CAA9A}"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8F2913-265C-4DE4-91AA-1AE31A61DADB}" styleName="Table_2">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font" Target="fonts/font11.fntdata"/><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181" Type="http://schemas.openxmlformats.org/officeDocument/2006/relationships/slide" Target="slides/slide175.xml"/><Relationship Id="rId186" Type="http://schemas.openxmlformats.org/officeDocument/2006/relationships/slide" Target="slides/slide180.xml"/><Relationship Id="rId216" Type="http://schemas.openxmlformats.org/officeDocument/2006/relationships/font" Target="fonts/font22.fntdata"/><Relationship Id="rId211" Type="http://schemas.openxmlformats.org/officeDocument/2006/relationships/font" Target="fonts/font17.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slide" Target="slides/slide165.xml"/><Relationship Id="rId176" Type="http://schemas.openxmlformats.org/officeDocument/2006/relationships/slide" Target="slides/slide170.xml"/><Relationship Id="rId192" Type="http://schemas.openxmlformats.org/officeDocument/2006/relationships/slide" Target="slides/slide186.xml"/><Relationship Id="rId197" Type="http://schemas.openxmlformats.org/officeDocument/2006/relationships/font" Target="fonts/font3.fntdata"/><Relationship Id="rId206" Type="http://schemas.openxmlformats.org/officeDocument/2006/relationships/font" Target="fonts/font12.fntdata"/><Relationship Id="rId201" Type="http://schemas.openxmlformats.org/officeDocument/2006/relationships/font" Target="fonts/font7.fntdata"/><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217"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212" Type="http://schemas.openxmlformats.org/officeDocument/2006/relationships/font" Target="fonts/font18.fntdata"/><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font" Target="fonts/font4.fntdata"/><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font" Target="fonts/font8.fntdata"/><Relationship Id="rId207" Type="http://schemas.openxmlformats.org/officeDocument/2006/relationships/font" Target="fonts/font13.fntdata"/><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13" Type="http://schemas.openxmlformats.org/officeDocument/2006/relationships/font" Target="fonts/font19.fntdata"/><Relationship Id="rId218"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notesMaster" Target="notesMasters/notesMaster1.xml"/><Relationship Id="rId199" Type="http://schemas.openxmlformats.org/officeDocument/2006/relationships/font" Target="fonts/font5.fntdata"/><Relationship Id="rId203" Type="http://schemas.openxmlformats.org/officeDocument/2006/relationships/font" Target="fonts/font9.fntdata"/><Relationship Id="rId208" Type="http://schemas.openxmlformats.org/officeDocument/2006/relationships/font" Target="fonts/font14.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219" Type="http://schemas.openxmlformats.org/officeDocument/2006/relationships/theme" Target="theme/theme1.xml"/><Relationship Id="rId3" Type="http://schemas.openxmlformats.org/officeDocument/2006/relationships/customXml" Target="../customXml/item3.xml"/><Relationship Id="rId214" Type="http://schemas.openxmlformats.org/officeDocument/2006/relationships/font" Target="fonts/font20.fntdata"/><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font" Target="fonts/font1.fntdata"/><Relationship Id="rId209" Type="http://schemas.openxmlformats.org/officeDocument/2006/relationships/font" Target="fonts/font15.fntdata"/><Relationship Id="rId190" Type="http://schemas.openxmlformats.org/officeDocument/2006/relationships/slide" Target="slides/slide184.xml"/><Relationship Id="rId204" Type="http://schemas.openxmlformats.org/officeDocument/2006/relationships/font" Target="fonts/font10.fntdata"/><Relationship Id="rId220" Type="http://schemas.openxmlformats.org/officeDocument/2006/relationships/tableStyles" Target="tableStyle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1.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font" Target="fonts/font16.fntdata"/><Relationship Id="rId215" Type="http://schemas.openxmlformats.org/officeDocument/2006/relationships/font" Target="fonts/font21.fntdata"/><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font" Target="fonts/font2.fntdata"/><Relationship Id="rId200" Type="http://schemas.openxmlformats.org/officeDocument/2006/relationships/font" Target="fonts/font6.fntdata"/><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cs.google.com/document/d/1Bm-yQSAt_C8HoFdT7HQEt11KLd97oww_yfHIwxsFn7s/edit?usp=shar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cs.google.com/document/d/1tpUla_rZYKxubvdgsLTknhZ5EZKNrBwdMMiMEK67Sso/edi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88842c79a8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88842c79a8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g193b59d02a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7" name="Google Shape;1797;g193b59d02a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1"/>
        <p:cNvGrpSpPr/>
        <p:nvPr/>
      </p:nvGrpSpPr>
      <p:grpSpPr>
        <a:xfrm>
          <a:off x="0" y="0"/>
          <a:ext cx="0" cy="0"/>
          <a:chOff x="0" y="0"/>
          <a:chExt cx="0" cy="0"/>
        </a:xfrm>
      </p:grpSpPr>
      <p:sp>
        <p:nvSpPr>
          <p:cNvPr id="1812" name="Google Shape;1812;g192b40eeb16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3" name="Google Shape;1813;g192b40eeb16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g1922ac54782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8" name="Google Shape;1828;g1922ac54782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4"/>
        <p:cNvGrpSpPr/>
        <p:nvPr/>
      </p:nvGrpSpPr>
      <p:grpSpPr>
        <a:xfrm>
          <a:off x="0" y="0"/>
          <a:ext cx="0" cy="0"/>
          <a:chOff x="0" y="0"/>
          <a:chExt cx="0" cy="0"/>
        </a:xfrm>
      </p:grpSpPr>
      <p:sp>
        <p:nvSpPr>
          <p:cNvPr id="1835" name="Google Shape;1835;g18429e687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6" name="Google Shape;1836;g18429e687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p:cNvGrpSpPr/>
        <p:nvPr/>
      </p:nvGrpSpPr>
      <p:grpSpPr>
        <a:xfrm>
          <a:off x="0" y="0"/>
          <a:ext cx="0" cy="0"/>
          <a:chOff x="0" y="0"/>
          <a:chExt cx="0" cy="0"/>
        </a:xfrm>
      </p:grpSpPr>
      <p:sp>
        <p:nvSpPr>
          <p:cNvPr id="1851" name="Google Shape;1851;g1908f388f43_15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2" name="Google Shape;1852;g1908f388f43_15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g1908f388f43_15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2" name="Google Shape;1862;g1908f388f43_15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g1908f388f43_15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2" name="Google Shape;1872;g1908f388f43_15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1908f388f43_3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2" name="Google Shape;1882;g1908f388f43_3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Google Shape;1891;g1908f388f43_3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2" name="Google Shape;1892;g1908f388f43_3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1908f388f43_3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1908f388f43_3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88842c79a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88842c79a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g18bc5dd1f5a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2" name="Google Shape;1912;g18bc5dd1f5a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1"/>
        <p:cNvGrpSpPr/>
        <p:nvPr/>
      </p:nvGrpSpPr>
      <p:grpSpPr>
        <a:xfrm>
          <a:off x="0" y="0"/>
          <a:ext cx="0" cy="0"/>
          <a:chOff x="0" y="0"/>
          <a:chExt cx="0" cy="0"/>
        </a:xfrm>
      </p:grpSpPr>
      <p:sp>
        <p:nvSpPr>
          <p:cNvPr id="1922" name="Google Shape;1922;g1908f388f43_3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3" name="Google Shape;1923;g1908f388f43_3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1908f388f43_3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1908f388f43_3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g1908f388f43_3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4" name="Google Shape;1944;g1908f388f43_3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3"/>
        <p:cNvGrpSpPr/>
        <p:nvPr/>
      </p:nvGrpSpPr>
      <p:grpSpPr>
        <a:xfrm>
          <a:off x="0" y="0"/>
          <a:ext cx="0" cy="0"/>
          <a:chOff x="0" y="0"/>
          <a:chExt cx="0" cy="0"/>
        </a:xfrm>
      </p:grpSpPr>
      <p:sp>
        <p:nvSpPr>
          <p:cNvPr id="1954" name="Google Shape;1954;g18b7f330dc1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5" name="Google Shape;1955;g18b7f330dc1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1"/>
        <p:cNvGrpSpPr/>
        <p:nvPr/>
      </p:nvGrpSpPr>
      <p:grpSpPr>
        <a:xfrm>
          <a:off x="0" y="0"/>
          <a:ext cx="0" cy="0"/>
          <a:chOff x="0" y="0"/>
          <a:chExt cx="0" cy="0"/>
        </a:xfrm>
      </p:grpSpPr>
      <p:sp>
        <p:nvSpPr>
          <p:cNvPr id="1962" name="Google Shape;1962;g18b7f330dc1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3" name="Google Shape;1963;g18b7f330dc1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Google Shape;1975;g18b7f330dc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6" name="Google Shape;1976;g18b7f330dc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5"/>
        <p:cNvGrpSpPr/>
        <p:nvPr/>
      </p:nvGrpSpPr>
      <p:grpSpPr>
        <a:xfrm>
          <a:off x="0" y="0"/>
          <a:ext cx="0" cy="0"/>
          <a:chOff x="0" y="0"/>
          <a:chExt cx="0" cy="0"/>
        </a:xfrm>
      </p:grpSpPr>
      <p:sp>
        <p:nvSpPr>
          <p:cNvPr id="2026" name="Google Shape;2026;g18b7f330dc1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7" name="Google Shape;2027;g18b7f330dc1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1922ac54782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1922ac54782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3"/>
        <p:cNvGrpSpPr/>
        <p:nvPr/>
      </p:nvGrpSpPr>
      <p:grpSpPr>
        <a:xfrm>
          <a:off x="0" y="0"/>
          <a:ext cx="0" cy="0"/>
          <a:chOff x="0" y="0"/>
          <a:chExt cx="0" cy="0"/>
        </a:xfrm>
      </p:grpSpPr>
      <p:sp>
        <p:nvSpPr>
          <p:cNvPr id="2044" name="Google Shape;2044;g187e9bf2e4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5" name="Google Shape;2045;g187e9bf2e4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908f388f43_1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1908f388f43_1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187e9bf2e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187e9bf2e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g187e9bf2e4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3" name="Google Shape;2063;g187e9bf2e4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g187e9bf2e4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2" name="Google Shape;2072;g187e9bf2e4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g187e9bf2e4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2" name="Google Shape;2082;g187e9bf2e4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9"/>
        <p:cNvGrpSpPr/>
        <p:nvPr/>
      </p:nvGrpSpPr>
      <p:grpSpPr>
        <a:xfrm>
          <a:off x="0" y="0"/>
          <a:ext cx="0" cy="0"/>
          <a:chOff x="0" y="0"/>
          <a:chExt cx="0" cy="0"/>
        </a:xfrm>
      </p:grpSpPr>
      <p:sp>
        <p:nvSpPr>
          <p:cNvPr id="2100" name="Google Shape;2100;g187e9bf2e48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1" name="Google Shape;2101;g187e9bf2e4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g187e9bf2e48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3" name="Google Shape;2113;g187e9bf2e48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187e9bf2e48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187e9bf2e4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3"/>
        <p:cNvGrpSpPr/>
        <p:nvPr/>
      </p:nvGrpSpPr>
      <p:grpSpPr>
        <a:xfrm>
          <a:off x="0" y="0"/>
          <a:ext cx="0" cy="0"/>
          <a:chOff x="0" y="0"/>
          <a:chExt cx="0" cy="0"/>
        </a:xfrm>
      </p:grpSpPr>
      <p:sp>
        <p:nvSpPr>
          <p:cNvPr id="2134" name="Google Shape;2134;g187e9bf2e48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5" name="Google Shape;2135;g187e9bf2e48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g187e9bf2e48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2" name="Google Shape;2152;g187e9bf2e48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g187e9bf2e48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6" name="Google Shape;2166;g187e9bf2e48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95a047624c_9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95a047624c_9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g187e9bf2e48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1" name="Google Shape;2181;g187e9bf2e48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0"/>
        <p:cNvGrpSpPr/>
        <p:nvPr/>
      </p:nvGrpSpPr>
      <p:grpSpPr>
        <a:xfrm>
          <a:off x="0" y="0"/>
          <a:ext cx="0" cy="0"/>
          <a:chOff x="0" y="0"/>
          <a:chExt cx="0" cy="0"/>
        </a:xfrm>
      </p:grpSpPr>
      <p:sp>
        <p:nvSpPr>
          <p:cNvPr id="2191" name="Google Shape;2191;g187e9bf2e48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2" name="Google Shape;2192;g187e9bf2e48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9"/>
        <p:cNvGrpSpPr/>
        <p:nvPr/>
      </p:nvGrpSpPr>
      <p:grpSpPr>
        <a:xfrm>
          <a:off x="0" y="0"/>
          <a:ext cx="0" cy="0"/>
          <a:chOff x="0" y="0"/>
          <a:chExt cx="0" cy="0"/>
        </a:xfrm>
      </p:grpSpPr>
      <p:sp>
        <p:nvSpPr>
          <p:cNvPr id="2210" name="Google Shape;2210;g187e9bf2e48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1" name="Google Shape;2211;g187e9bf2e48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187e9bf2e48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187e9bf2e48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9"/>
        <p:cNvGrpSpPr/>
        <p:nvPr/>
      </p:nvGrpSpPr>
      <p:grpSpPr>
        <a:xfrm>
          <a:off x="0" y="0"/>
          <a:ext cx="0" cy="0"/>
          <a:chOff x="0" y="0"/>
          <a:chExt cx="0" cy="0"/>
        </a:xfrm>
      </p:grpSpPr>
      <p:sp>
        <p:nvSpPr>
          <p:cNvPr id="2230" name="Google Shape;2230;g19a97eff9d8_7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1" name="Google Shape;2231;g19a97eff9d8_7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2"/>
        <p:cNvGrpSpPr/>
        <p:nvPr/>
      </p:nvGrpSpPr>
      <p:grpSpPr>
        <a:xfrm>
          <a:off x="0" y="0"/>
          <a:ext cx="0" cy="0"/>
          <a:chOff x="0" y="0"/>
          <a:chExt cx="0" cy="0"/>
        </a:xfrm>
      </p:grpSpPr>
      <p:sp>
        <p:nvSpPr>
          <p:cNvPr id="2253" name="Google Shape;2253;g18effcfb920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4" name="Google Shape;2254;g18effcfb920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1"/>
        <p:cNvGrpSpPr/>
        <p:nvPr/>
      </p:nvGrpSpPr>
      <p:grpSpPr>
        <a:xfrm>
          <a:off x="0" y="0"/>
          <a:ext cx="0" cy="0"/>
          <a:chOff x="0" y="0"/>
          <a:chExt cx="0" cy="0"/>
        </a:xfrm>
      </p:grpSpPr>
      <p:sp>
        <p:nvSpPr>
          <p:cNvPr id="2262" name="Google Shape;2262;g19a97eff9d8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3" name="Google Shape;2263;g19a97eff9d8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1922ac54782_2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1922ac54782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6"/>
        <p:cNvGrpSpPr/>
        <p:nvPr/>
      </p:nvGrpSpPr>
      <p:grpSpPr>
        <a:xfrm>
          <a:off x="0" y="0"/>
          <a:ext cx="0" cy="0"/>
          <a:chOff x="0" y="0"/>
          <a:chExt cx="0" cy="0"/>
        </a:xfrm>
      </p:grpSpPr>
      <p:sp>
        <p:nvSpPr>
          <p:cNvPr id="2287" name="Google Shape;2287;g1908f388f43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8" name="Google Shape;2288;g1908f388f4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Google Shape;2295;g1908f388f43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6" name="Google Shape;2296;g1908f388f43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95a047624c_9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95a047624c_9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1908f388f43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1908f388f43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g1908f388f43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0" name="Google Shape;2310;g1908f388f43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5"/>
        <p:cNvGrpSpPr/>
        <p:nvPr/>
      </p:nvGrpSpPr>
      <p:grpSpPr>
        <a:xfrm>
          <a:off x="0" y="0"/>
          <a:ext cx="0" cy="0"/>
          <a:chOff x="0" y="0"/>
          <a:chExt cx="0" cy="0"/>
        </a:xfrm>
      </p:grpSpPr>
      <p:sp>
        <p:nvSpPr>
          <p:cNvPr id="2316" name="Google Shape;2316;g1908f388f43_9_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7" name="Google Shape;2317;g1908f388f43_9_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4"/>
        <p:cNvGrpSpPr/>
        <p:nvPr/>
      </p:nvGrpSpPr>
      <p:grpSpPr>
        <a:xfrm>
          <a:off x="0" y="0"/>
          <a:ext cx="0" cy="0"/>
          <a:chOff x="0" y="0"/>
          <a:chExt cx="0" cy="0"/>
        </a:xfrm>
      </p:grpSpPr>
      <p:sp>
        <p:nvSpPr>
          <p:cNvPr id="2325" name="Google Shape;2325;g1908f388f43_9_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6" name="Google Shape;2326;g1908f388f43_9_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1908f388f43_9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1908f388f43_9_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g192b40eeb16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4" name="Google Shape;2344;g192b40eeb16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0"/>
        <p:cNvGrpSpPr/>
        <p:nvPr/>
      </p:nvGrpSpPr>
      <p:grpSpPr>
        <a:xfrm>
          <a:off x="0" y="0"/>
          <a:ext cx="0" cy="0"/>
          <a:chOff x="0" y="0"/>
          <a:chExt cx="0" cy="0"/>
        </a:xfrm>
      </p:grpSpPr>
      <p:sp>
        <p:nvSpPr>
          <p:cNvPr id="2361" name="Google Shape;2361;g192b40eeb16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2" name="Google Shape;2362;g192b40eeb16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0"/>
        <p:cNvGrpSpPr/>
        <p:nvPr/>
      </p:nvGrpSpPr>
      <p:grpSpPr>
        <a:xfrm>
          <a:off x="0" y="0"/>
          <a:ext cx="0" cy="0"/>
          <a:chOff x="0" y="0"/>
          <a:chExt cx="0" cy="0"/>
        </a:xfrm>
      </p:grpSpPr>
      <p:sp>
        <p:nvSpPr>
          <p:cNvPr id="2391" name="Google Shape;2391;g1908f388f43_9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2" name="Google Shape;2392;g1908f388f43_9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p:cNvGrpSpPr/>
        <p:nvPr/>
      </p:nvGrpSpPr>
      <p:grpSpPr>
        <a:xfrm>
          <a:off x="0" y="0"/>
          <a:ext cx="0" cy="0"/>
          <a:chOff x="0" y="0"/>
          <a:chExt cx="0" cy="0"/>
        </a:xfrm>
      </p:grpSpPr>
      <p:sp>
        <p:nvSpPr>
          <p:cNvPr id="2400" name="Google Shape;2400;g1908f388f43_9_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1" name="Google Shape;2401;g1908f388f43_9_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1908f388f43_9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1908f388f43_9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95a047624c_9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95a047624c_9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4"/>
        <p:cNvGrpSpPr/>
        <p:nvPr/>
      </p:nvGrpSpPr>
      <p:grpSpPr>
        <a:xfrm>
          <a:off x="0" y="0"/>
          <a:ext cx="0" cy="0"/>
          <a:chOff x="0" y="0"/>
          <a:chExt cx="0" cy="0"/>
        </a:xfrm>
      </p:grpSpPr>
      <p:sp>
        <p:nvSpPr>
          <p:cNvPr id="2425" name="Google Shape;2425;g1908f388f43_9_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6" name="Google Shape;2426;g1908f388f43_9_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1"/>
        <p:cNvGrpSpPr/>
        <p:nvPr/>
      </p:nvGrpSpPr>
      <p:grpSpPr>
        <a:xfrm>
          <a:off x="0" y="0"/>
          <a:ext cx="0" cy="0"/>
          <a:chOff x="0" y="0"/>
          <a:chExt cx="0" cy="0"/>
        </a:xfrm>
      </p:grpSpPr>
      <p:sp>
        <p:nvSpPr>
          <p:cNvPr id="2442" name="Google Shape;2442;g1908f388f43_9_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3" name="Google Shape;2443;g1908f388f43_9_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1908f388f43_9_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1908f388f43_9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1"/>
        <p:cNvGrpSpPr/>
        <p:nvPr/>
      </p:nvGrpSpPr>
      <p:grpSpPr>
        <a:xfrm>
          <a:off x="0" y="0"/>
          <a:ext cx="0" cy="0"/>
          <a:chOff x="0" y="0"/>
          <a:chExt cx="0" cy="0"/>
        </a:xfrm>
      </p:grpSpPr>
      <p:sp>
        <p:nvSpPr>
          <p:cNvPr id="2462" name="Google Shape;2462;g19623adc0c6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3" name="Google Shape;2463;g19623adc0c6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0"/>
        <p:cNvGrpSpPr/>
        <p:nvPr/>
      </p:nvGrpSpPr>
      <p:grpSpPr>
        <a:xfrm>
          <a:off x="0" y="0"/>
          <a:ext cx="0" cy="0"/>
          <a:chOff x="0" y="0"/>
          <a:chExt cx="0" cy="0"/>
        </a:xfrm>
      </p:grpSpPr>
      <p:sp>
        <p:nvSpPr>
          <p:cNvPr id="2471" name="Google Shape;2471;g19623adc0c6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2" name="Google Shape;2472;g19623adc0c6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0"/>
        <p:cNvGrpSpPr/>
        <p:nvPr/>
      </p:nvGrpSpPr>
      <p:grpSpPr>
        <a:xfrm>
          <a:off x="0" y="0"/>
          <a:ext cx="0" cy="0"/>
          <a:chOff x="0" y="0"/>
          <a:chExt cx="0" cy="0"/>
        </a:xfrm>
      </p:grpSpPr>
      <p:sp>
        <p:nvSpPr>
          <p:cNvPr id="2481" name="Google Shape;2481;g1908f388f43_23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2" name="Google Shape;2482;g1908f388f43_2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p:cNvGrpSpPr/>
        <p:nvPr/>
      </p:nvGrpSpPr>
      <p:grpSpPr>
        <a:xfrm>
          <a:off x="0" y="0"/>
          <a:ext cx="0" cy="0"/>
          <a:chOff x="0" y="0"/>
          <a:chExt cx="0" cy="0"/>
        </a:xfrm>
      </p:grpSpPr>
      <p:sp>
        <p:nvSpPr>
          <p:cNvPr id="2490" name="Google Shape;2490;g19623adc0c6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1" name="Google Shape;2491;g19623adc0c6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g1908f388f43_23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1" name="Google Shape;2501;g1908f388f43_2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1922ac54782_4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2" name="Google Shape;2512;g1922ac54782_4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0"/>
        <p:cNvGrpSpPr/>
        <p:nvPr/>
      </p:nvGrpSpPr>
      <p:grpSpPr>
        <a:xfrm>
          <a:off x="0" y="0"/>
          <a:ext cx="0" cy="0"/>
          <a:chOff x="0" y="0"/>
          <a:chExt cx="0" cy="0"/>
        </a:xfrm>
      </p:grpSpPr>
      <p:sp>
        <p:nvSpPr>
          <p:cNvPr id="2521" name="Google Shape;2521;g1908f388f43_9_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2" name="Google Shape;2522;g1908f388f43_9_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95a047624c_9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95a047624c_9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9"/>
        <p:cNvGrpSpPr/>
        <p:nvPr/>
      </p:nvGrpSpPr>
      <p:grpSpPr>
        <a:xfrm>
          <a:off x="0" y="0"/>
          <a:ext cx="0" cy="0"/>
          <a:chOff x="0" y="0"/>
          <a:chExt cx="0" cy="0"/>
        </a:xfrm>
      </p:grpSpPr>
      <p:sp>
        <p:nvSpPr>
          <p:cNvPr id="2530" name="Google Shape;2530;g192b40eeb16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1" name="Google Shape;2531;g192b40eeb16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g195a047624c_2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9" name="Google Shape;2539;g195a047624c_2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195a047624c_2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7" name="Google Shape;2547;g195a047624c_2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3"/>
        <p:cNvGrpSpPr/>
        <p:nvPr/>
      </p:nvGrpSpPr>
      <p:grpSpPr>
        <a:xfrm>
          <a:off x="0" y="0"/>
          <a:ext cx="0" cy="0"/>
          <a:chOff x="0" y="0"/>
          <a:chExt cx="0" cy="0"/>
        </a:xfrm>
      </p:grpSpPr>
      <p:sp>
        <p:nvSpPr>
          <p:cNvPr id="2554" name="Google Shape;2554;g195a047624c_2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5" name="Google Shape;2555;g195a047624c_2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1"/>
        <p:cNvGrpSpPr/>
        <p:nvPr/>
      </p:nvGrpSpPr>
      <p:grpSpPr>
        <a:xfrm>
          <a:off x="0" y="0"/>
          <a:ext cx="0" cy="0"/>
          <a:chOff x="0" y="0"/>
          <a:chExt cx="0" cy="0"/>
        </a:xfrm>
      </p:grpSpPr>
      <p:sp>
        <p:nvSpPr>
          <p:cNvPr id="2562" name="Google Shape;2562;g195a047624c_2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3" name="Google Shape;2563;g195a047624c_2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9"/>
        <p:cNvGrpSpPr/>
        <p:nvPr/>
      </p:nvGrpSpPr>
      <p:grpSpPr>
        <a:xfrm>
          <a:off x="0" y="0"/>
          <a:ext cx="0" cy="0"/>
          <a:chOff x="0" y="0"/>
          <a:chExt cx="0" cy="0"/>
        </a:xfrm>
      </p:grpSpPr>
      <p:sp>
        <p:nvSpPr>
          <p:cNvPr id="2570" name="Google Shape;2570;g19a918aa96e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1" name="Google Shape;2571;g19a918aa96e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5"/>
        <p:cNvGrpSpPr/>
        <p:nvPr/>
      </p:nvGrpSpPr>
      <p:grpSpPr>
        <a:xfrm>
          <a:off x="0" y="0"/>
          <a:ext cx="0" cy="0"/>
          <a:chOff x="0" y="0"/>
          <a:chExt cx="0" cy="0"/>
        </a:xfrm>
      </p:grpSpPr>
      <p:sp>
        <p:nvSpPr>
          <p:cNvPr id="2586" name="Google Shape;2586;g19a918aa96e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7" name="Google Shape;2587;g19a918aa96e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1"/>
        <p:cNvGrpSpPr/>
        <p:nvPr/>
      </p:nvGrpSpPr>
      <p:grpSpPr>
        <a:xfrm>
          <a:off x="0" y="0"/>
          <a:ext cx="0" cy="0"/>
          <a:chOff x="0" y="0"/>
          <a:chExt cx="0" cy="0"/>
        </a:xfrm>
      </p:grpSpPr>
      <p:sp>
        <p:nvSpPr>
          <p:cNvPr id="2602" name="Google Shape;2602;g195a047624c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3" name="Google Shape;2603;g195a047624c_2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Nunito"/>
                <a:ea typeface="Nunito"/>
                <a:cs typeface="Nunito"/>
                <a:sym typeface="Nunito"/>
              </a:rPr>
              <a:t>Simulation must be accessible, intuitive, and operable by a human user and must have the ability to test, validate, and verify requirements as set forth in the PDD and in future documents</a:t>
            </a:r>
            <a:endParaRPr>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a:solidFill>
                  <a:schemeClr val="dk1"/>
                </a:solidFill>
                <a:latin typeface="Nunito"/>
                <a:ea typeface="Nunito"/>
                <a:cs typeface="Nunito"/>
                <a:sym typeface="Nunito"/>
              </a:rPr>
              <a:t>The training simulation must not cause any physical or mental harm to any user or operator</a:t>
            </a:r>
            <a:endParaRPr>
              <a:solidFill>
                <a:schemeClr val="dk1"/>
              </a:solidFill>
              <a:latin typeface="Nunito"/>
              <a:ea typeface="Nunito"/>
              <a:cs typeface="Nunito"/>
              <a:sym typeface="Nunito"/>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9"/>
        <p:cNvGrpSpPr/>
        <p:nvPr/>
      </p:nvGrpSpPr>
      <p:grpSpPr>
        <a:xfrm>
          <a:off x="0" y="0"/>
          <a:ext cx="0" cy="0"/>
          <a:chOff x="0" y="0"/>
          <a:chExt cx="0" cy="0"/>
        </a:xfrm>
      </p:grpSpPr>
      <p:sp>
        <p:nvSpPr>
          <p:cNvPr id="2610" name="Google Shape;2610;g195a047624c_2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1" name="Google Shape;2611;g195a047624c_2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latin typeface="Nunito"/>
              <a:ea typeface="Nunito"/>
              <a:cs typeface="Nunito"/>
              <a:sym typeface="Nunito"/>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3"/>
        <p:cNvGrpSpPr/>
        <p:nvPr/>
      </p:nvGrpSpPr>
      <p:grpSpPr>
        <a:xfrm>
          <a:off x="0" y="0"/>
          <a:ext cx="0" cy="0"/>
          <a:chOff x="0" y="0"/>
          <a:chExt cx="0" cy="0"/>
        </a:xfrm>
      </p:grpSpPr>
      <p:sp>
        <p:nvSpPr>
          <p:cNvPr id="2624" name="Google Shape;2624;g192b40eeb16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5" name="Google Shape;2625;g192b40eeb16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95a047624c_9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95a047624c_9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1"/>
        <p:cNvGrpSpPr/>
        <p:nvPr/>
      </p:nvGrpSpPr>
      <p:grpSpPr>
        <a:xfrm>
          <a:off x="0" y="0"/>
          <a:ext cx="0" cy="0"/>
          <a:chOff x="0" y="0"/>
          <a:chExt cx="0" cy="0"/>
        </a:xfrm>
      </p:grpSpPr>
      <p:sp>
        <p:nvSpPr>
          <p:cNvPr id="2632" name="Google Shape;2632;g192b40eeb16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3" name="Google Shape;2633;g192b40eeb16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4"/>
        <p:cNvGrpSpPr/>
        <p:nvPr/>
      </p:nvGrpSpPr>
      <p:grpSpPr>
        <a:xfrm>
          <a:off x="0" y="0"/>
          <a:ext cx="0" cy="0"/>
          <a:chOff x="0" y="0"/>
          <a:chExt cx="0" cy="0"/>
        </a:xfrm>
      </p:grpSpPr>
      <p:sp>
        <p:nvSpPr>
          <p:cNvPr id="2645" name="Google Shape;2645;g18f6c80600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6" name="Google Shape;2646;g18f6c80600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latin typeface="Nunito"/>
              <a:ea typeface="Nunito"/>
              <a:cs typeface="Nunito"/>
              <a:sym typeface="Nunito"/>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18f6c80600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18f6c80600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latin typeface="Nunito"/>
              <a:ea typeface="Nunito"/>
              <a:cs typeface="Nunito"/>
              <a:sym typeface="Nunito"/>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18f6c806000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18f6c806000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latin typeface="Nunito"/>
              <a:ea typeface="Nunito"/>
              <a:cs typeface="Nunito"/>
              <a:sym typeface="Nunito"/>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5"/>
        <p:cNvGrpSpPr/>
        <p:nvPr/>
      </p:nvGrpSpPr>
      <p:grpSpPr>
        <a:xfrm>
          <a:off x="0" y="0"/>
          <a:ext cx="0" cy="0"/>
          <a:chOff x="0" y="0"/>
          <a:chExt cx="0" cy="0"/>
        </a:xfrm>
      </p:grpSpPr>
      <p:sp>
        <p:nvSpPr>
          <p:cNvPr id="2666" name="Google Shape;2666;g18f6c806000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7" name="Google Shape;2667;g18f6c80600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latin typeface="Nunito"/>
              <a:ea typeface="Nunito"/>
              <a:cs typeface="Nunito"/>
              <a:sym typeface="Nunito"/>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8f6c806000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8f6c806000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latin typeface="Nunito"/>
              <a:ea typeface="Nunito"/>
              <a:cs typeface="Nunito"/>
              <a:sym typeface="Nunito"/>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9"/>
        <p:cNvGrpSpPr/>
        <p:nvPr/>
      </p:nvGrpSpPr>
      <p:grpSpPr>
        <a:xfrm>
          <a:off x="0" y="0"/>
          <a:ext cx="0" cy="0"/>
          <a:chOff x="0" y="0"/>
          <a:chExt cx="0" cy="0"/>
        </a:xfrm>
      </p:grpSpPr>
      <p:sp>
        <p:nvSpPr>
          <p:cNvPr id="2680" name="Google Shape;2680;g18f6c806000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1" name="Google Shape;2681;g18f6c806000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latin typeface="Nunito"/>
              <a:ea typeface="Nunito"/>
              <a:cs typeface="Nunito"/>
              <a:sym typeface="Nunito"/>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6"/>
        <p:cNvGrpSpPr/>
        <p:nvPr/>
      </p:nvGrpSpPr>
      <p:grpSpPr>
        <a:xfrm>
          <a:off x="0" y="0"/>
          <a:ext cx="0" cy="0"/>
          <a:chOff x="0" y="0"/>
          <a:chExt cx="0" cy="0"/>
        </a:xfrm>
      </p:grpSpPr>
      <p:sp>
        <p:nvSpPr>
          <p:cNvPr id="2687" name="Google Shape;2687;g18f6c806000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8" name="Google Shape;2688;g18f6c806000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latin typeface="Nunito"/>
              <a:ea typeface="Nunito"/>
              <a:cs typeface="Nunito"/>
              <a:sym typeface="Nunito"/>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3"/>
        <p:cNvGrpSpPr/>
        <p:nvPr/>
      </p:nvGrpSpPr>
      <p:grpSpPr>
        <a:xfrm>
          <a:off x="0" y="0"/>
          <a:ext cx="0" cy="0"/>
          <a:chOff x="0" y="0"/>
          <a:chExt cx="0" cy="0"/>
        </a:xfrm>
      </p:grpSpPr>
      <p:sp>
        <p:nvSpPr>
          <p:cNvPr id="2694" name="Google Shape;2694;g1922ac54782_2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5" name="Google Shape;2695;g1922ac54782_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1"/>
        <p:cNvGrpSpPr/>
        <p:nvPr/>
      </p:nvGrpSpPr>
      <p:grpSpPr>
        <a:xfrm>
          <a:off x="0" y="0"/>
          <a:ext cx="0" cy="0"/>
          <a:chOff x="0" y="0"/>
          <a:chExt cx="0" cy="0"/>
        </a:xfrm>
      </p:grpSpPr>
      <p:sp>
        <p:nvSpPr>
          <p:cNvPr id="2702" name="Google Shape;2702;g189ab919c72_1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3" name="Google Shape;2703;g189ab919c72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95a047624c_9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195a047624c_9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9"/>
        <p:cNvGrpSpPr/>
        <p:nvPr/>
      </p:nvGrpSpPr>
      <p:grpSpPr>
        <a:xfrm>
          <a:off x="0" y="0"/>
          <a:ext cx="0" cy="0"/>
          <a:chOff x="0" y="0"/>
          <a:chExt cx="0" cy="0"/>
        </a:xfrm>
      </p:grpSpPr>
      <p:sp>
        <p:nvSpPr>
          <p:cNvPr id="2710" name="Google Shape;2710;g189ab919c72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1" name="Google Shape;2711;g189ab919c72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7"/>
        <p:cNvGrpSpPr/>
        <p:nvPr/>
      </p:nvGrpSpPr>
      <p:grpSpPr>
        <a:xfrm>
          <a:off x="0" y="0"/>
          <a:ext cx="0" cy="0"/>
          <a:chOff x="0" y="0"/>
          <a:chExt cx="0" cy="0"/>
        </a:xfrm>
      </p:grpSpPr>
      <p:sp>
        <p:nvSpPr>
          <p:cNvPr id="2718" name="Google Shape;2718;g189ab919c72_1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9" name="Google Shape;2719;g189ab919c72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8"/>
        <p:cNvGrpSpPr/>
        <p:nvPr/>
      </p:nvGrpSpPr>
      <p:grpSpPr>
        <a:xfrm>
          <a:off x="0" y="0"/>
          <a:ext cx="0" cy="0"/>
          <a:chOff x="0" y="0"/>
          <a:chExt cx="0" cy="0"/>
        </a:xfrm>
      </p:grpSpPr>
      <p:sp>
        <p:nvSpPr>
          <p:cNvPr id="2739" name="Google Shape;2739;g189ab919c72_1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0" name="Google Shape;2740;g189ab919c72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7"/>
        <p:cNvGrpSpPr/>
        <p:nvPr/>
      </p:nvGrpSpPr>
      <p:grpSpPr>
        <a:xfrm>
          <a:off x="0" y="0"/>
          <a:ext cx="0" cy="0"/>
          <a:chOff x="0" y="0"/>
          <a:chExt cx="0" cy="0"/>
        </a:xfrm>
      </p:grpSpPr>
      <p:sp>
        <p:nvSpPr>
          <p:cNvPr id="2748" name="Google Shape;2748;g1922ac54782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9" name="Google Shape;2749;g1922ac54782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5"/>
        <p:cNvGrpSpPr/>
        <p:nvPr/>
      </p:nvGrpSpPr>
      <p:grpSpPr>
        <a:xfrm>
          <a:off x="0" y="0"/>
          <a:ext cx="0" cy="0"/>
          <a:chOff x="0" y="0"/>
          <a:chExt cx="0" cy="0"/>
        </a:xfrm>
      </p:grpSpPr>
      <p:sp>
        <p:nvSpPr>
          <p:cNvPr id="2756" name="Google Shape;2756;g189ab919c72_1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7" name="Google Shape;2757;g189ab919c72_1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5"/>
        <p:cNvGrpSpPr/>
        <p:nvPr/>
      </p:nvGrpSpPr>
      <p:grpSpPr>
        <a:xfrm>
          <a:off x="0" y="0"/>
          <a:ext cx="0" cy="0"/>
          <a:chOff x="0" y="0"/>
          <a:chExt cx="0" cy="0"/>
        </a:xfrm>
      </p:grpSpPr>
      <p:sp>
        <p:nvSpPr>
          <p:cNvPr id="2786" name="Google Shape;2786;g189ab919c72_1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7" name="Google Shape;2787;g189ab919c72_1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189ab919c72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189ab919c72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5"/>
        <p:cNvGrpSpPr/>
        <p:nvPr/>
      </p:nvGrpSpPr>
      <p:grpSpPr>
        <a:xfrm>
          <a:off x="0" y="0"/>
          <a:ext cx="0" cy="0"/>
          <a:chOff x="0" y="0"/>
          <a:chExt cx="0" cy="0"/>
        </a:xfrm>
      </p:grpSpPr>
      <p:sp>
        <p:nvSpPr>
          <p:cNvPr id="2846" name="Google Shape;2846;g189ab919c72_1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7" name="Google Shape;2847;g189ab919c72_1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95a047624c_9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195a047624c_9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56c61592f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56c61592f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95a047624c_9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95a047624c_9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908f388f43_1_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1908f388f43_1_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Autumn Script - </a:t>
            </a:r>
            <a:r>
              <a:rPr lang="en" u="sng">
                <a:solidFill>
                  <a:schemeClr val="hlink"/>
                </a:solidFill>
                <a:hlinkClick r:id="rId3"/>
              </a:rPr>
              <a:t>https://docs.google.com/document/d/1Bm-yQSAt_C8HoFdT7HQEt11KLd97oww_yfHIwxsFn7s/edit?usp=sharing</a:t>
            </a:r>
            <a:r>
              <a:rPr lang="en"/>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908f388f43_1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908f388f43_1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908f388f43_1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1908f388f43_1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908f388f43_23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908f388f43_2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8 ounces</a:t>
            </a:r>
            <a:endParaRPr/>
          </a:p>
          <a:p>
            <a:pPr marL="0" lvl="0" indent="0" algn="l" rtl="0">
              <a:spcBef>
                <a:spcPts val="0"/>
              </a:spcBef>
              <a:spcAft>
                <a:spcPts val="0"/>
              </a:spcAft>
              <a:buNone/>
            </a:pPr>
            <a:r>
              <a:rPr lang="en"/>
              <a:t>13”-17”</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6dee8b18b3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6dee8b18b3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5f734d45a7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15f734d45a7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Nunito"/>
                <a:ea typeface="Nunito"/>
                <a:cs typeface="Nunito"/>
                <a:sym typeface="Nunito"/>
              </a:rPr>
              <a:t>HR support equipment shall track user actions/interactions with utilized tools and integrate with virtual reality instruments</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User-associated equipment shall integrate such that all equipment does not impede on overall functionality or safety </a:t>
            </a:r>
            <a:endParaRPr>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a:solidFill>
                  <a:schemeClr val="dk1"/>
                </a:solidFill>
                <a:latin typeface="Nunito"/>
                <a:ea typeface="Nunito"/>
                <a:cs typeface="Nunito"/>
                <a:sym typeface="Nunito"/>
              </a:rPr>
              <a:t>Training simulation will utilize a virtual environment that is recognizable by the user as a lunar surface and must integrate with the real-world equipment</a:t>
            </a:r>
            <a:endParaRPr>
              <a:solidFill>
                <a:schemeClr val="dk1"/>
              </a:solidFill>
              <a:latin typeface="Nunito"/>
              <a:ea typeface="Nunito"/>
              <a:cs typeface="Nunito"/>
              <a:sym typeface="Nuni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8bc5dd1f5a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18bc5dd1f5a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Nunito"/>
                <a:ea typeface="Nunito"/>
                <a:cs typeface="Nunito"/>
                <a:sym typeface="Nunito"/>
              </a:rPr>
              <a:t>Simulation must be accessible, intuitive, and operable by a human user and must have the ability to test, validate, and verify requirements as set forth in the PDD and in future documents</a:t>
            </a:r>
            <a:endParaRPr>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a:solidFill>
                  <a:schemeClr val="dk1"/>
                </a:solidFill>
                <a:latin typeface="Nunito"/>
                <a:ea typeface="Nunito"/>
                <a:cs typeface="Nunito"/>
                <a:sym typeface="Nunito"/>
              </a:rPr>
              <a:t>The training simulation must not cause any physical or mental harm to any user or operator</a:t>
            </a:r>
            <a:endParaRPr>
              <a:solidFill>
                <a:schemeClr val="dk1"/>
              </a:solidFill>
              <a:latin typeface="Nunito"/>
              <a:ea typeface="Nunito"/>
              <a:cs typeface="Nunito"/>
              <a:sym typeface="Nuni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9a918aa96e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9a918aa96e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92b40eeb1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192b40eeb1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5ad4a9c69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5ad4a9c69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6dee8b18b3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6dee8b18b3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6dee8b18b3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6dee8b18b3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8265459a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18265459a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18265459a8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18265459a8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188842c79a8_1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188842c79a8_1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1908f388f43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1908f388f43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908f388f43_1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908f388f43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1908f388f43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1908f388f43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1908f388f43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1908f388f43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908f388f43_1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908f388f43_1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5ad4a9c69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5ad4a9c69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1908f388f43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1908f388f43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908f388f43_1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1908f388f43_1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18effcfb9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18effcfb9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There are multiple ways to track objects within the simulation, the one used in the video is just an example.</a:t>
            </a:r>
            <a:endParaRPr/>
          </a:p>
          <a:p>
            <a:pPr marL="457200" lvl="0" indent="-298450" algn="l" rtl="0">
              <a:spcBef>
                <a:spcPts val="0"/>
              </a:spcBef>
              <a:spcAft>
                <a:spcPts val="0"/>
              </a:spcAft>
              <a:buSzPts val="1100"/>
              <a:buChar char="●"/>
            </a:pPr>
            <a:r>
              <a:rPr lang="en"/>
              <a:t>Should be noted that the lag seen in the virtual environment is a result of the screen capture method and NOT a result of the environment itself</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192b40eeb16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192b40eeb16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Due to budget and equipment constraints, we were not able to integrate the hybrid and real-world parts of CTHREEPIO into our feasibility model. Since two of our six high level functional requirements are related to the hybrid side, we plan to address feasibility for those aspects in the coming weeks and at the beginning of next semester. We have already determined using online documentation for the Vive trackers </a:t>
            </a:r>
            <a:r>
              <a:rPr lang="en">
                <a:solidFill>
                  <a:schemeClr val="dk1"/>
                </a:solidFill>
              </a:rPr>
              <a:t>and created models using fusion 360 for the HR tools that the HR will integrate well with VR. As part of this, we also assessed potential risks with integration from online documentation and determined mitigation strategies for them, details of which can be found in our backup slides. We developed procedures to integrate and test the trackers with the VR side, and purchased the Vive trackers using early access. As soon as the trackers arrive, we plan to use our previously made procedures to integrate HR on a small scale and determine feasibility before we begin building the full product.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18d4f1d600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18d4f1d600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Focus:</a:t>
            </a:r>
            <a:endParaRPr/>
          </a:p>
          <a:p>
            <a:pPr marL="0" lvl="0" indent="0" algn="l" rtl="0">
              <a:spcBef>
                <a:spcPts val="0"/>
              </a:spcBef>
              <a:spcAft>
                <a:spcPts val="0"/>
              </a:spcAft>
              <a:buNone/>
            </a:pPr>
            <a:r>
              <a:rPr lang="en"/>
              <a:t>Driving requirements and </a:t>
            </a:r>
            <a:r>
              <a:rPr lang="en" b="1"/>
              <a:t>risks</a:t>
            </a:r>
            <a:endParaRPr/>
          </a:p>
          <a:p>
            <a:pPr marL="0" lvl="0" indent="0" algn="l" rtl="0">
              <a:spcBef>
                <a:spcPts val="0"/>
              </a:spcBef>
              <a:spcAft>
                <a:spcPts val="0"/>
              </a:spcAft>
              <a:buNone/>
            </a:pPr>
            <a:r>
              <a:rPr lang="en"/>
              <a:t>Key Variables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18b92259d7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18b92259d7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199574c4ee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199574c4ee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595959"/>
              </a:buClr>
              <a:buSzPts val="1400"/>
              <a:buFont typeface="Nunito"/>
              <a:buChar char="●"/>
            </a:pPr>
            <a:r>
              <a:rPr lang="en" sz="1400">
                <a:solidFill>
                  <a:srgbClr val="595959"/>
                </a:solidFill>
                <a:latin typeface="Nunito"/>
                <a:ea typeface="Nunito"/>
                <a:cs typeface="Nunito"/>
                <a:sym typeface="Nunito"/>
              </a:rPr>
              <a:t>Latency appeared consistent across all size tests, all within our maximum allowable delay of 48 ms</a:t>
            </a:r>
            <a:endParaRPr sz="1400">
              <a:solidFill>
                <a:srgbClr val="595959"/>
              </a:solidFill>
              <a:latin typeface="Nunito"/>
              <a:ea typeface="Nunito"/>
              <a:cs typeface="Nunito"/>
              <a:sym typeface="Nunito"/>
            </a:endParaRPr>
          </a:p>
          <a:p>
            <a:pPr marL="0" lvl="0" indent="0" algn="l" rtl="0">
              <a:spcBef>
                <a:spcPts val="120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199574c4ee3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199574c4ee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(30-40 seconds) </a:t>
            </a:r>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After discussing V&amp;V for the environment, its important that we address the performance based requirements the simulation must abide by.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Those are …</a:t>
            </a:r>
            <a:endParaRPr sz="10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1908f388f43_1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1908f388f43_1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16dee8b18b3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16dee8b18b3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56c61592f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56c61592f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software that “will” be developed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18bc5dd1f5a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18bc5dd1f5a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(30-40 seconds) </a:t>
            </a:r>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After discussing V&amp;V for the environment, its important that we address the performance based requirements the simulation must abide by.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Those are …</a:t>
            </a:r>
            <a:endParaRPr sz="10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18e074b5195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18e074b5195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Based on the requirements we observed, it is important that we have a solid method of verifying and validating those. </a:t>
            </a:r>
            <a:endParaRPr/>
          </a:p>
          <a:p>
            <a:pPr marL="457200" lvl="0" indent="-298450" algn="l" rtl="0">
              <a:spcBef>
                <a:spcPts val="0"/>
              </a:spcBef>
              <a:spcAft>
                <a:spcPts val="0"/>
              </a:spcAft>
              <a:buSzPts val="1100"/>
              <a:buChar char="-"/>
            </a:pPr>
            <a:r>
              <a:rPr lang="en"/>
              <a:t>So let me walk you through the approach we will take to verify that the simulation is compliant with those requirements </a:t>
            </a:r>
            <a:endParaRPr/>
          </a:p>
          <a:p>
            <a:pPr marL="914400" lvl="1" indent="-298450" algn="l" rtl="0">
              <a:spcBef>
                <a:spcPts val="0"/>
              </a:spcBef>
              <a:spcAft>
                <a:spcPts val="0"/>
              </a:spcAft>
              <a:buSzPts val="1100"/>
              <a:buChar char="-"/>
            </a:pPr>
            <a:r>
              <a:rPr lang="en"/>
              <a:t>After connecting the headset, making sure the settings are set to 120 FPS, making sure the environment is to the 100% scale, beginning the stream, and finally checking to make sure the Oculus debugging tool is ready,  we can begin the process seen on screen.</a:t>
            </a:r>
            <a:endParaRPr/>
          </a:p>
          <a:p>
            <a:pPr marL="914400" lvl="1" indent="-298450" algn="l" rtl="0">
              <a:spcBef>
                <a:spcPts val="0"/>
              </a:spcBef>
              <a:spcAft>
                <a:spcPts val="0"/>
              </a:spcAft>
              <a:buSzPts val="1100"/>
              <a:buChar char="-"/>
            </a:pPr>
            <a:r>
              <a:rPr lang="en"/>
              <a:t> Step 1. Run the simulation with the LRO based topography and the assets, HUD, biometrics, and a VIVE Tracker</a:t>
            </a:r>
            <a:endParaRPr/>
          </a:p>
          <a:p>
            <a:pPr marL="914400" lvl="1" indent="-298450" algn="l" rtl="0">
              <a:spcBef>
                <a:spcPts val="0"/>
              </a:spcBef>
              <a:spcAft>
                <a:spcPts val="0"/>
              </a:spcAft>
              <a:buSzPts val="1100"/>
              <a:buChar char="-"/>
            </a:pPr>
            <a:r>
              <a:rPr lang="en"/>
              <a:t>Step 2. Have the user stress the system. Have them move, Have them pick up and use the HR object with the tracker. Have them look around and do things that anyone may do in the sim. And simultaneously conduct step 3. </a:t>
            </a:r>
            <a:endParaRPr/>
          </a:p>
          <a:p>
            <a:pPr marL="914400" lvl="1" indent="-298450" algn="l" rtl="0">
              <a:spcBef>
                <a:spcPts val="0"/>
              </a:spcBef>
              <a:spcAft>
                <a:spcPts val="0"/>
              </a:spcAft>
              <a:buSzPts val="1100"/>
              <a:buChar char="-"/>
            </a:pPr>
            <a:r>
              <a:rPr lang="en"/>
              <a:t>Which is to monitor the CPU, the GPU, the RAM, latency, and framerate and get a benchmark. And at the same time, through step 4. We can gather the results from the Oculus debugging tool, which tell us if the latency and framerate of the streamed headset match up with the computer. </a:t>
            </a:r>
            <a:endParaRPr/>
          </a:p>
          <a:p>
            <a:pPr marL="914400" lvl="1" indent="-298450" algn="l" rtl="0">
              <a:spcBef>
                <a:spcPts val="0"/>
              </a:spcBef>
              <a:spcAft>
                <a:spcPts val="0"/>
              </a:spcAft>
              <a:buSzPts val="1100"/>
              <a:buChar char="-"/>
            </a:pPr>
            <a:r>
              <a:rPr lang="en"/>
              <a:t>And Step 5. Complete the same process but with increased number of trackers, meaning increased number of hybrid reality components. </a:t>
            </a:r>
            <a:endParaRPr/>
          </a:p>
          <a:p>
            <a:pPr marL="914400" lvl="1" indent="-298450" algn="l" rtl="0">
              <a:spcBef>
                <a:spcPts val="0"/>
              </a:spcBef>
              <a:spcAft>
                <a:spcPts val="0"/>
              </a:spcAft>
              <a:buSzPts val="1100"/>
              <a:buChar char="-"/>
            </a:pPr>
            <a:r>
              <a:rPr lang="en"/>
              <a:t>And through this we can collect comprehensive results that illustrate whether our computer holds up to our simulation needs and we can predict the limit. </a:t>
            </a:r>
            <a:endParaRPr/>
          </a:p>
          <a:p>
            <a:pPr marL="914400" lvl="1" indent="-298450" algn="l" rtl="0">
              <a:spcBef>
                <a:spcPts val="0"/>
              </a:spcBef>
              <a:spcAft>
                <a:spcPts val="0"/>
              </a:spcAft>
              <a:buSzPts val="1100"/>
              <a:buChar char="-"/>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8e074b5195_5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8e074b5195_5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dk1"/>
                </a:solidFill>
              </a:rPr>
              <a:t>After discussing the approach we will take to verify and validate the system as a whole, this visual demonstrates that there are a lot of components in our design that rely on one another. </a:t>
            </a:r>
            <a:endParaRPr sz="1000">
              <a:solidFill>
                <a:schemeClr val="dk1"/>
              </a:solidFill>
            </a:endParaRPr>
          </a:p>
          <a:p>
            <a:pPr marL="457200" lvl="0" indent="-292100" algn="l" rtl="0">
              <a:lnSpc>
                <a:spcPct val="115000"/>
              </a:lnSpc>
              <a:spcBef>
                <a:spcPts val="1200"/>
              </a:spcBef>
              <a:spcAft>
                <a:spcPts val="0"/>
              </a:spcAft>
              <a:buClr>
                <a:schemeClr val="dk1"/>
              </a:buClr>
              <a:buSzPts val="1000"/>
              <a:buChar char="●"/>
            </a:pPr>
            <a:r>
              <a:rPr lang="en" sz="1000">
                <a:solidFill>
                  <a:schemeClr val="dk1"/>
                </a:solidFill>
              </a:rPr>
              <a:t>The PC is our bread and butter. Every VIVE trackers sends their position to it, even the simulation is ran 100% by the PC. The PC performance has to be exceptional because that performance is then streamed to the Oculus headset and any problems there would only become worse in the headset. Without a robust VR side, none of the low fidelity physical reality equipment can be brought to life in the VR</a:t>
            </a:r>
            <a:endParaRPr sz="1000">
              <a:solidFill>
                <a:schemeClr val="dk1"/>
              </a:solidFill>
            </a:endParaRPr>
          </a:p>
          <a:p>
            <a:pPr marL="0" lvl="0" indent="0" algn="l" rtl="0">
              <a:lnSpc>
                <a:spcPct val="115000"/>
              </a:lnSpc>
              <a:spcBef>
                <a:spcPts val="120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000">
                <a:solidFill>
                  <a:schemeClr val="dk1"/>
                </a:solidFill>
              </a:rPr>
              <a:t>And so, it only makes sense for this VR computational test to include every element when assessing the performance </a:t>
            </a:r>
            <a:endParaRPr sz="10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192b40eeb16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192b40eeb16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18e074b51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1" name="Google Shape;1231;g18e074b51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18e074b5195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18e074b5195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16dee8b18b3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16dee8b18b3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18b92259d7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18b92259d7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922ac54782_2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922ac54782_2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15a22580ea7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0" name="Google Shape;1340;g15a22580ea7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908f388f43_2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908f388f43_2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15ad4a9c697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15ad4a9c697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15d4421eb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15d4421eb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15bebaa193c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15bebaa193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15d4421eb8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7" name="Google Shape;1397;g15d4421eb8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92b40eeb16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92b40eeb16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192b40eeb16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192b40eeb16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1922ac54782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1922ac54782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189ab919c72_1_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189ab919c72_1_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15a2f90733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9" name="Google Shape;1439;g15a2f90733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15a2f90733e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15a2f90733e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pic - </a:t>
            </a:r>
            <a:r>
              <a:rPr lang="en">
                <a:solidFill>
                  <a:srgbClr val="969696"/>
                </a:solidFill>
                <a:highlight>
                  <a:schemeClr val="lt1"/>
                </a:highlight>
                <a:latin typeface="Georgia"/>
                <a:ea typeface="Georgia"/>
                <a:cs typeface="Georgia"/>
                <a:sym typeface="Georgia"/>
              </a:rPr>
              <a:t>(Jennifer Spradlin/Air Force Academy)</a:t>
            </a:r>
            <a:endParaRPr>
              <a:solidFill>
                <a:srgbClr val="969696"/>
              </a:solidFill>
              <a:highlight>
                <a:schemeClr val="lt1"/>
              </a:highlight>
              <a:latin typeface="Georgia"/>
              <a:ea typeface="Georgia"/>
              <a:cs typeface="Georgia"/>
              <a:sym typeface="Georgia"/>
            </a:endParaRPr>
          </a:p>
          <a:p>
            <a:pPr marL="0" lvl="0" indent="0" algn="l" rtl="0">
              <a:spcBef>
                <a:spcPts val="0"/>
              </a:spcBef>
              <a:spcAft>
                <a:spcPts val="0"/>
              </a:spcAft>
              <a:buNone/>
            </a:pPr>
            <a:r>
              <a:rPr lang="en">
                <a:solidFill>
                  <a:srgbClr val="969696"/>
                </a:solidFill>
                <a:highlight>
                  <a:schemeClr val="lt1"/>
                </a:highlight>
                <a:latin typeface="Georgia"/>
                <a:ea typeface="Georgia"/>
                <a:cs typeface="Georgia"/>
                <a:sym typeface="Georgia"/>
              </a:rPr>
              <a:t>2nd pic - https://spacecenter.org/how-nasa-uses-virtual-reality-to-train-astronauts/</a:t>
            </a:r>
            <a:endParaRPr>
              <a:solidFill>
                <a:srgbClr val="969696"/>
              </a:solidFill>
              <a:highlight>
                <a:schemeClr val="lt1"/>
              </a:highlight>
              <a:latin typeface="Georgia"/>
              <a:ea typeface="Georgia"/>
              <a:cs typeface="Georgia"/>
              <a:sym typeface="Georgia"/>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908f388f43_2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908f388f43_2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15fc03a369d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15fc03a369d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1908f388f43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 name="Google Shape;1481;g1908f388f4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18e074b5195_5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9" name="Google Shape;1489;g18e074b5195_5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18e074b5195_5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6" name="Google Shape;1496;g18e074b5195_5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18e074b5195_5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18e074b5195_5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18e074b5195_5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18e074b5195_5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15ad4a9c69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7" name="Google Shape;1517;g15ad4a9c69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15f734d45a7_6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15f734d45a7_6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g15ad4a9c69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5" name="Google Shape;1535;g15ad4a9c69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1594095ca1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6" name="Google Shape;1546;g1594095ca1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922ac54782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922ac54782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Read out biometric data to mission control</a:t>
            </a:r>
            <a:endParaRPr/>
          </a:p>
          <a:p>
            <a:pPr marL="0" lvl="0" indent="0" algn="l" rtl="0">
              <a:spcBef>
                <a:spcPts val="0"/>
              </a:spcBef>
              <a:spcAft>
                <a:spcPts val="0"/>
              </a:spcAft>
              <a:buNone/>
            </a:pPr>
            <a:r>
              <a:rPr lang="en"/>
              <a:t>2) Survey the environment, locate sampling areas</a:t>
            </a:r>
            <a:endParaRPr/>
          </a:p>
          <a:p>
            <a:pPr marL="0" lvl="0" indent="0" algn="l" rtl="0">
              <a:spcBef>
                <a:spcPts val="0"/>
              </a:spcBef>
              <a:spcAft>
                <a:spcPts val="0"/>
              </a:spcAft>
              <a:buNone/>
            </a:pPr>
            <a:r>
              <a:rPr lang="en"/>
              <a:t>3) Navigate to rover, obtain proper equipment</a:t>
            </a:r>
            <a:endParaRPr/>
          </a:p>
          <a:p>
            <a:pPr marL="0" lvl="0" indent="0" algn="l" rtl="0">
              <a:spcBef>
                <a:spcPts val="0"/>
              </a:spcBef>
              <a:spcAft>
                <a:spcPts val="0"/>
              </a:spcAft>
              <a:buNone/>
            </a:pPr>
            <a:r>
              <a:rPr lang="en"/>
              <a:t>4) Regolith and small pebble collection</a:t>
            </a:r>
            <a:endParaRPr/>
          </a:p>
          <a:p>
            <a:pPr marL="0" lvl="0" indent="0" algn="l" rtl="0">
              <a:spcBef>
                <a:spcPts val="0"/>
              </a:spcBef>
              <a:spcAft>
                <a:spcPts val="0"/>
              </a:spcAft>
              <a:buNone/>
            </a:pPr>
            <a:r>
              <a:rPr lang="en"/>
              <a:t>5) Large rock sample collection</a:t>
            </a:r>
            <a:endParaRPr/>
          </a:p>
          <a:p>
            <a:pPr marL="0" lvl="0" indent="0" algn="l" rtl="0">
              <a:spcBef>
                <a:spcPts val="0"/>
              </a:spcBef>
              <a:spcAft>
                <a:spcPts val="0"/>
              </a:spcAft>
              <a:buNone/>
            </a:pPr>
            <a:r>
              <a:rPr lang="en"/>
              <a:t>6) Bring box to rover for transport</a:t>
            </a:r>
            <a:endParaRPr/>
          </a:p>
          <a:p>
            <a:pPr marL="0" lvl="0" indent="0" algn="l" rtl="0">
              <a:spcBef>
                <a:spcPts val="0"/>
              </a:spcBef>
              <a:spcAft>
                <a:spcPts val="0"/>
              </a:spcAft>
              <a:buNone/>
            </a:pPr>
            <a:endParaRPr/>
          </a:p>
          <a:p>
            <a:pPr marL="0" lvl="0" indent="0" algn="l" rtl="0">
              <a:spcBef>
                <a:spcPts val="0"/>
              </a:spcBef>
              <a:spcAft>
                <a:spcPts val="0"/>
              </a:spcAft>
              <a:buNone/>
            </a:pPr>
            <a:r>
              <a:rPr lang="en"/>
              <a:t>Above steps are related to the user task outline, (see </a:t>
            </a:r>
            <a:r>
              <a:rPr lang="en" u="sng">
                <a:solidFill>
                  <a:schemeClr val="hlink"/>
                </a:solidFill>
                <a:hlinkClick r:id="rId3"/>
              </a:rPr>
              <a:t>this</a:t>
            </a:r>
            <a:r>
              <a:rPr lang="en"/>
              <a:t> document)</a:t>
            </a:r>
            <a:endParaRPr/>
          </a:p>
          <a:p>
            <a:pPr marL="0" lvl="0" indent="0" algn="l" rtl="0">
              <a:spcBef>
                <a:spcPts val="0"/>
              </a:spcBef>
              <a:spcAft>
                <a:spcPts val="0"/>
              </a:spcAft>
              <a:buNone/>
            </a:pPr>
            <a:r>
              <a:rPr lang="en"/>
              <a:t>I know Jasmine said maybe to remove the setup and exiting the sim panels, however if I recall correctly, when making the first ConOps for PDR, Dr. Anderson explicitly told me to include the full user experience, including taking on and off the hardware. I think it could be a good idea to run this version of the ConOps by Dr. Anderson and get her input before we start consolidating the panels too much, because I want to make sure that we show our distinct built in capabilities in this ConOps.</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g1922ac54782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7" name="Google Shape;1557;g1922ac54782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15bef63b252_14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4" name="Google Shape;1564;g15bef63b252_1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15bef63b252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15bef63b252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15bebaa193c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15bebaa193c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15ad4a9c69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15ad4a9c69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Should this be a backup slide?</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15f8a5ae46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15f8a5ae46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15ad4a9c697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15ad4a9c697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Lily</a:t>
            </a:r>
            <a:endParaRPr/>
          </a:p>
          <a:p>
            <a:pPr marL="0" lvl="0" indent="0" algn="l" rtl="0">
              <a:lnSpc>
                <a:spcPct val="115000"/>
              </a:lnSpc>
              <a:spcBef>
                <a:spcPts val="0"/>
              </a:spcBef>
              <a:spcAft>
                <a:spcPts val="0"/>
              </a:spcAft>
              <a:buClr>
                <a:schemeClr val="dk1"/>
              </a:buClr>
              <a:buSzPts val="1100"/>
              <a:buFont typeface="Arial"/>
              <a:buNone/>
            </a:pPr>
            <a:r>
              <a:rPr lang="en" sz="1800" b="1">
                <a:solidFill>
                  <a:srgbClr val="595959"/>
                </a:solidFill>
              </a:rPr>
              <a:t>Design Metrics</a:t>
            </a:r>
            <a:endParaRPr sz="1800" b="1">
              <a:solidFill>
                <a:srgbClr val="595959"/>
              </a:solidFill>
            </a:endParaRPr>
          </a:p>
          <a:p>
            <a:pPr marL="0" lvl="0" indent="0" algn="l" rtl="0">
              <a:lnSpc>
                <a:spcPct val="115000"/>
              </a:lnSpc>
              <a:spcBef>
                <a:spcPts val="1200"/>
              </a:spcBef>
              <a:spcAft>
                <a:spcPts val="0"/>
              </a:spcAft>
              <a:buClr>
                <a:schemeClr val="dk1"/>
              </a:buClr>
              <a:buSzPts val="1100"/>
              <a:buFont typeface="Arial"/>
              <a:buNone/>
            </a:pPr>
            <a:endParaRPr sz="1800" b="1">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800" b="1">
                <a:solidFill>
                  <a:srgbClr val="595959"/>
                </a:solidFill>
              </a:rPr>
              <a:t>Risks</a:t>
            </a:r>
            <a:endParaRPr sz="1800" b="1">
              <a:solidFill>
                <a:srgbClr val="595959"/>
              </a:solidFill>
            </a:endParaRPr>
          </a:p>
          <a:p>
            <a:pPr marL="0" lvl="0" indent="0" algn="l" rtl="0">
              <a:lnSpc>
                <a:spcPct val="115000"/>
              </a:lnSpc>
              <a:spcBef>
                <a:spcPts val="1200"/>
              </a:spcBef>
              <a:spcAft>
                <a:spcPts val="0"/>
              </a:spcAft>
              <a:buClr>
                <a:schemeClr val="dk1"/>
              </a:buClr>
              <a:buSzPts val="1100"/>
              <a:buFont typeface="Arial"/>
              <a:buNone/>
            </a:pPr>
            <a:endParaRPr sz="1800" b="1">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800" b="1">
                <a:solidFill>
                  <a:srgbClr val="595959"/>
                </a:solidFill>
              </a:rPr>
              <a:t>Engineering Analyses</a:t>
            </a:r>
            <a:endParaRPr sz="1800" b="1">
              <a:solidFill>
                <a:srgbClr val="595959"/>
              </a:solidFill>
            </a:endParaRPr>
          </a:p>
          <a:p>
            <a:pPr marL="0" lvl="0" indent="0" algn="l" rtl="0">
              <a:lnSpc>
                <a:spcPct val="115000"/>
              </a:lnSpc>
              <a:spcBef>
                <a:spcPts val="1200"/>
              </a:spcBef>
              <a:spcAft>
                <a:spcPts val="0"/>
              </a:spcAft>
              <a:buClr>
                <a:schemeClr val="dk1"/>
              </a:buClr>
              <a:buSzPts val="1100"/>
              <a:buFont typeface="Arial"/>
              <a:buNone/>
            </a:pPr>
            <a:endParaRPr sz="1800" b="1">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800" b="1">
                <a:solidFill>
                  <a:srgbClr val="595959"/>
                </a:solidFill>
              </a:rPr>
              <a:t>Weightings</a:t>
            </a:r>
            <a:endParaRPr sz="1800" b="1">
              <a:solidFill>
                <a:srgbClr val="595959"/>
              </a:solidFill>
            </a:endParaRPr>
          </a:p>
          <a:p>
            <a:pPr marL="0" lvl="0" indent="0" algn="l" rtl="0">
              <a:spcBef>
                <a:spcPts val="120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15f8a5ae464_6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15f8a5ae464_6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g15b9a2275f6_1_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7" name="Google Shape;1657;g15b9a2275f6_1_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15b9a2275f6_1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15b9a2275f6_1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6dee8b18b3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6dee8b18b3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1908f388f43_9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9" name="Google Shape;1679;g1908f388f43_9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18b7f330dc1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18b7f330dc1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18b7f330dc1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18b7f330dc1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g18b7f330dc1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4" name="Google Shape;1714;g18b7f330dc1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1908f388f43_9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0" name="Google Shape;1730;g1908f388f43_9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1908f388f43_9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1908f388f43_9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g1908f388f43_9_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0" name="Google Shape;1750;g1908f388f43_9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1908f388f43_9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9" name="Google Shape;1759;g1908f388f43_9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192b40eeb1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192b40eeb1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6"/>
        <p:cNvGrpSpPr/>
        <p:nvPr/>
      </p:nvGrpSpPr>
      <p:grpSpPr>
        <a:xfrm>
          <a:off x="0" y="0"/>
          <a:ext cx="0" cy="0"/>
          <a:chOff x="0" y="0"/>
          <a:chExt cx="0" cy="0"/>
        </a:xfrm>
      </p:grpSpPr>
      <p:sp>
        <p:nvSpPr>
          <p:cNvPr id="1787" name="Google Shape;1787;g193b59d02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8" name="Google Shape;1788;g193b59d02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1" name="Google Shape;101;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2" name="Google Shape;10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
        <p:cNvGrpSpPr/>
        <p:nvPr/>
      </p:nvGrpSpPr>
      <p:grpSpPr>
        <a:xfrm>
          <a:off x="0" y="0"/>
          <a:ext cx="0" cy="0"/>
          <a:chOff x="0" y="0"/>
          <a:chExt cx="0" cy="0"/>
        </a:xfrm>
      </p:grpSpPr>
      <p:sp>
        <p:nvSpPr>
          <p:cNvPr id="104" name="Google Shape;104;p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5" name="Google Shape;1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6"/>
        <p:cNvGrpSpPr/>
        <p:nvPr/>
      </p:nvGrpSpPr>
      <p:grpSpPr>
        <a:xfrm>
          <a:off x="0" y="0"/>
          <a:ext cx="0" cy="0"/>
          <a:chOff x="0" y="0"/>
          <a:chExt cx="0" cy="0"/>
        </a:xfrm>
      </p:grpSpPr>
      <p:sp>
        <p:nvSpPr>
          <p:cNvPr id="107" name="Google Shape;10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8" name="Google Shape;108;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09" name="Google Shape;10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0"/>
        <p:cNvGrpSpPr/>
        <p:nvPr/>
      </p:nvGrpSpPr>
      <p:grpSpPr>
        <a:xfrm>
          <a:off x="0" y="0"/>
          <a:ext cx="0" cy="0"/>
          <a:chOff x="0" y="0"/>
          <a:chExt cx="0" cy="0"/>
        </a:xfrm>
      </p:grpSpPr>
      <p:sp>
        <p:nvSpPr>
          <p:cNvPr id="111" name="Google Shape;11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2" name="Google Shape;112;p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3" name="Google Shape;113;p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4" name="Google Shape;11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7" name="Google Shape;11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8"/>
        <p:cNvGrpSpPr/>
        <p:nvPr/>
      </p:nvGrpSpPr>
      <p:grpSpPr>
        <a:xfrm>
          <a:off x="0" y="0"/>
          <a:ext cx="0" cy="0"/>
          <a:chOff x="0" y="0"/>
          <a:chExt cx="0" cy="0"/>
        </a:xfrm>
      </p:grpSpPr>
      <p:sp>
        <p:nvSpPr>
          <p:cNvPr id="119" name="Google Shape;119;p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0" name="Google Shape;120;p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21" name="Google Shape;121;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2"/>
        <p:cNvGrpSpPr/>
        <p:nvPr/>
      </p:nvGrpSpPr>
      <p:grpSpPr>
        <a:xfrm>
          <a:off x="0" y="0"/>
          <a:ext cx="0" cy="0"/>
          <a:chOff x="0" y="0"/>
          <a:chExt cx="0" cy="0"/>
        </a:xfrm>
      </p:grpSpPr>
      <p:sp>
        <p:nvSpPr>
          <p:cNvPr id="123" name="Google Shape;123;p3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4" name="Google Shape;124;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atin typeface="Nunito"/>
                <a:ea typeface="Nunito"/>
                <a:cs typeface="Nunito"/>
                <a:sym typeface="Nunito"/>
              </a:defRPr>
            </a:lvl1pPr>
            <a:lvl2pPr lvl="1">
              <a:buNone/>
              <a:defRPr>
                <a:latin typeface="Nunito"/>
                <a:ea typeface="Nunito"/>
                <a:cs typeface="Nunito"/>
                <a:sym typeface="Nunito"/>
              </a:defRPr>
            </a:lvl2pPr>
            <a:lvl3pPr lvl="2">
              <a:buNone/>
              <a:defRPr>
                <a:latin typeface="Nunito"/>
                <a:ea typeface="Nunito"/>
                <a:cs typeface="Nunito"/>
                <a:sym typeface="Nunito"/>
              </a:defRPr>
            </a:lvl3pPr>
            <a:lvl4pPr lvl="3">
              <a:buNone/>
              <a:defRPr>
                <a:latin typeface="Nunito"/>
                <a:ea typeface="Nunito"/>
                <a:cs typeface="Nunito"/>
                <a:sym typeface="Nunito"/>
              </a:defRPr>
            </a:lvl4pPr>
            <a:lvl5pPr lvl="4">
              <a:buNone/>
              <a:defRPr>
                <a:latin typeface="Nunito"/>
                <a:ea typeface="Nunito"/>
                <a:cs typeface="Nunito"/>
                <a:sym typeface="Nunito"/>
              </a:defRPr>
            </a:lvl5pPr>
            <a:lvl6pPr lvl="5">
              <a:buNone/>
              <a:defRPr>
                <a:latin typeface="Nunito"/>
                <a:ea typeface="Nunito"/>
                <a:cs typeface="Nunito"/>
                <a:sym typeface="Nunito"/>
              </a:defRPr>
            </a:lvl6pPr>
            <a:lvl7pPr lvl="6">
              <a:buNone/>
              <a:defRPr>
                <a:latin typeface="Nunito"/>
                <a:ea typeface="Nunito"/>
                <a:cs typeface="Nunito"/>
                <a:sym typeface="Nunito"/>
              </a:defRPr>
            </a:lvl7pPr>
            <a:lvl8pPr lvl="7">
              <a:buNone/>
              <a:defRPr>
                <a:latin typeface="Nunito"/>
                <a:ea typeface="Nunito"/>
                <a:cs typeface="Nunito"/>
                <a:sym typeface="Nunito"/>
              </a:defRPr>
            </a:lvl8pPr>
            <a:lvl9pPr lvl="8">
              <a:buNone/>
              <a:defRPr>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5"/>
        <p:cNvGrpSpPr/>
        <p:nvPr/>
      </p:nvGrpSpPr>
      <p:grpSpPr>
        <a:xfrm>
          <a:off x="0" y="0"/>
          <a:ext cx="0" cy="0"/>
          <a:chOff x="0" y="0"/>
          <a:chExt cx="0" cy="0"/>
        </a:xfrm>
      </p:grpSpPr>
      <p:sp>
        <p:nvSpPr>
          <p:cNvPr id="126" name="Google Shape;126;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8" name="Google Shape;128;p3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9" name="Google Shape;129;p3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30" name="Google Shape;13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1"/>
        <p:cNvGrpSpPr/>
        <p:nvPr/>
      </p:nvGrpSpPr>
      <p:grpSpPr>
        <a:xfrm>
          <a:off x="0" y="0"/>
          <a:ext cx="0" cy="0"/>
          <a:chOff x="0" y="0"/>
          <a:chExt cx="0" cy="0"/>
        </a:xfrm>
      </p:grpSpPr>
      <p:sp>
        <p:nvSpPr>
          <p:cNvPr id="132" name="Google Shape;132;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33" name="Google Shape;133;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4"/>
        <p:cNvGrpSpPr/>
        <p:nvPr/>
      </p:nvGrpSpPr>
      <p:grpSpPr>
        <a:xfrm>
          <a:off x="0" y="0"/>
          <a:ext cx="0" cy="0"/>
          <a:chOff x="0" y="0"/>
          <a:chExt cx="0" cy="0"/>
        </a:xfrm>
      </p:grpSpPr>
      <p:sp>
        <p:nvSpPr>
          <p:cNvPr id="135" name="Google Shape;135;p3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6" name="Google Shape;136;p3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37" name="Google Shape;13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1pPr>
            <a:lvl2pPr lvl="1">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2pPr>
            <a:lvl3pPr lvl="2">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3pPr>
            <a:lvl4pPr lvl="3">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4pPr>
            <a:lvl5pPr lvl="4">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5pPr>
            <a:lvl6pPr lvl="5">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6pPr>
            <a:lvl7pPr lvl="6">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7pPr>
            <a:lvl8pPr lvl="7">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8pPr>
            <a:lvl9pPr lvl="8">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0"/>
              </a:spcBef>
              <a:spcAft>
                <a:spcPts val="0"/>
              </a:spcAft>
              <a:buClr>
                <a:schemeClr val="lt2"/>
              </a:buClr>
              <a:buSzPts val="1400"/>
              <a:buChar char="○"/>
              <a:defRPr>
                <a:solidFill>
                  <a:schemeClr val="lt2"/>
                </a:solidFill>
              </a:defRPr>
            </a:lvl2pPr>
            <a:lvl3pPr marL="1371600" lvl="2" indent="-317500" rtl="0">
              <a:lnSpc>
                <a:spcPct val="115000"/>
              </a:lnSpc>
              <a:spcBef>
                <a:spcPts val="0"/>
              </a:spcBef>
              <a:spcAft>
                <a:spcPts val="0"/>
              </a:spcAft>
              <a:buClr>
                <a:schemeClr val="lt2"/>
              </a:buClr>
              <a:buSzPts val="1400"/>
              <a:buChar char="■"/>
              <a:defRPr>
                <a:solidFill>
                  <a:schemeClr val="lt2"/>
                </a:solidFill>
              </a:defRPr>
            </a:lvl3pPr>
            <a:lvl4pPr marL="1828800" lvl="3" indent="-317500" rtl="0">
              <a:lnSpc>
                <a:spcPct val="115000"/>
              </a:lnSpc>
              <a:spcBef>
                <a:spcPts val="0"/>
              </a:spcBef>
              <a:spcAft>
                <a:spcPts val="0"/>
              </a:spcAft>
              <a:buClr>
                <a:schemeClr val="lt2"/>
              </a:buClr>
              <a:buSzPts val="1400"/>
              <a:buChar char="●"/>
              <a:defRPr>
                <a:solidFill>
                  <a:schemeClr val="lt2"/>
                </a:solidFill>
              </a:defRPr>
            </a:lvl4pPr>
            <a:lvl5pPr marL="2286000" lvl="4" indent="-317500" rtl="0">
              <a:lnSpc>
                <a:spcPct val="115000"/>
              </a:lnSpc>
              <a:spcBef>
                <a:spcPts val="0"/>
              </a:spcBef>
              <a:spcAft>
                <a:spcPts val="0"/>
              </a:spcAft>
              <a:buClr>
                <a:schemeClr val="lt2"/>
              </a:buClr>
              <a:buSzPts val="1400"/>
              <a:buChar char="○"/>
              <a:defRPr>
                <a:solidFill>
                  <a:schemeClr val="lt2"/>
                </a:solidFill>
              </a:defRPr>
            </a:lvl5pPr>
            <a:lvl6pPr marL="2743200" lvl="5" indent="-317500" rtl="0">
              <a:lnSpc>
                <a:spcPct val="115000"/>
              </a:lnSpc>
              <a:spcBef>
                <a:spcPts val="0"/>
              </a:spcBef>
              <a:spcAft>
                <a:spcPts val="0"/>
              </a:spcAft>
              <a:buClr>
                <a:schemeClr val="lt2"/>
              </a:buClr>
              <a:buSzPts val="1400"/>
              <a:buChar char="■"/>
              <a:defRPr>
                <a:solidFill>
                  <a:schemeClr val="lt2"/>
                </a:solidFill>
              </a:defRPr>
            </a:lvl6pPr>
            <a:lvl7pPr marL="3200400" lvl="6" indent="-317500" rtl="0">
              <a:lnSpc>
                <a:spcPct val="115000"/>
              </a:lnSpc>
              <a:spcBef>
                <a:spcPts val="0"/>
              </a:spcBef>
              <a:spcAft>
                <a:spcPts val="0"/>
              </a:spcAft>
              <a:buClr>
                <a:schemeClr val="lt2"/>
              </a:buClr>
              <a:buSzPts val="1400"/>
              <a:buChar char="●"/>
              <a:defRPr>
                <a:solidFill>
                  <a:schemeClr val="lt2"/>
                </a:solidFill>
              </a:defRPr>
            </a:lvl7pPr>
            <a:lvl8pPr marL="3657600" lvl="7" indent="-317500" rtl="0">
              <a:lnSpc>
                <a:spcPct val="115000"/>
              </a:lnSpc>
              <a:spcBef>
                <a:spcPts val="0"/>
              </a:spcBef>
              <a:spcAft>
                <a:spcPts val="0"/>
              </a:spcAft>
              <a:buClr>
                <a:schemeClr val="lt2"/>
              </a:buClr>
              <a:buSzPts val="1400"/>
              <a:buChar char="○"/>
              <a:defRPr>
                <a:solidFill>
                  <a:schemeClr val="lt2"/>
                </a:solidFill>
              </a:defRPr>
            </a:lvl8pPr>
            <a:lvl9pPr marL="4114800" lvl="8" indent="-317500" rtl="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97" name="Google Shape;97;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98" name="Google Shape;9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slide" Target="slide64.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slide" Target="slide64.xml"/><Relationship Id="rId2" Type="http://schemas.openxmlformats.org/officeDocument/2006/relationships/notesSlide" Target="../notesSlides/notesSlide100.xml"/><Relationship Id="rId1" Type="http://schemas.openxmlformats.org/officeDocument/2006/relationships/slideLayout" Target="../slideLayouts/slideLayout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1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1.xml"/><Relationship Id="rId1" Type="http://schemas.openxmlformats.org/officeDocument/2006/relationships/slideLayout" Target="../slideLayouts/slideLayout3.xml"/><Relationship Id="rId6" Type="http://schemas.openxmlformats.org/officeDocument/2006/relationships/slide" Target="slide64.xml"/><Relationship Id="rId5" Type="http://schemas.openxmlformats.org/officeDocument/2006/relationships/image" Target="../media/image134.png"/><Relationship Id="rId4" Type="http://schemas.openxmlformats.org/officeDocument/2006/relationships/image" Target="../media/image133.png"/></Relationships>
</file>

<file path=ppt/slides/_rels/slide102.xml.rels><?xml version="1.0" encoding="UTF-8" standalone="yes"?>
<Relationships xmlns="http://schemas.openxmlformats.org/package/2006/relationships"><Relationship Id="rId3" Type="http://schemas.openxmlformats.org/officeDocument/2006/relationships/slide" Target="slide114.xml"/><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slide" Target="slide64.xml"/></Relationships>
</file>

<file path=ppt/slides/_rels/slide103.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jpeg"/><Relationship Id="rId12" Type="http://schemas.openxmlformats.org/officeDocument/2006/relationships/slide" Target="slide64.xml"/><Relationship Id="rId2" Type="http://schemas.openxmlformats.org/officeDocument/2006/relationships/notesSlide" Target="../notesSlides/notesSlide103.xml"/><Relationship Id="rId1" Type="http://schemas.openxmlformats.org/officeDocument/2006/relationships/slideLayout" Target="../slideLayouts/slideLayout11.xml"/><Relationship Id="rId6" Type="http://schemas.openxmlformats.org/officeDocument/2006/relationships/image" Target="../media/image138.jpeg"/><Relationship Id="rId11" Type="http://schemas.openxmlformats.org/officeDocument/2006/relationships/image" Target="../media/image142.jpeg"/><Relationship Id="rId5" Type="http://schemas.openxmlformats.org/officeDocument/2006/relationships/image" Target="../media/image137.jpeg"/><Relationship Id="rId10" Type="http://schemas.openxmlformats.org/officeDocument/2006/relationships/image" Target="../media/image141.jpeg"/><Relationship Id="rId4" Type="http://schemas.openxmlformats.org/officeDocument/2006/relationships/image" Target="../media/image136.jpeg"/><Relationship Id="rId9" Type="http://schemas.openxmlformats.org/officeDocument/2006/relationships/image" Target="../media/image7.png"/></Relationships>
</file>

<file path=ppt/slides/_rel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4.xml"/><Relationship Id="rId1" Type="http://schemas.openxmlformats.org/officeDocument/2006/relationships/slideLayout" Target="../slideLayouts/slideLayout5.xml"/><Relationship Id="rId4" Type="http://schemas.openxmlformats.org/officeDocument/2006/relationships/slide" Target="slide64.xml"/></Relationships>
</file>

<file path=ppt/slides/_rels/slide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5.xml"/><Relationship Id="rId1" Type="http://schemas.openxmlformats.org/officeDocument/2006/relationships/slideLayout" Target="../slideLayouts/slideLayout5.xml"/><Relationship Id="rId4" Type="http://schemas.openxmlformats.org/officeDocument/2006/relationships/slide" Target="slide64.xml"/></Relationships>
</file>

<file path=ppt/slides/_rels/slide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6.xml"/><Relationship Id="rId1" Type="http://schemas.openxmlformats.org/officeDocument/2006/relationships/slideLayout" Target="../slideLayouts/slideLayout5.xml"/><Relationship Id="rId4" Type="http://schemas.openxmlformats.org/officeDocument/2006/relationships/slide" Target="slide64.xml"/></Relationships>
</file>

<file path=ppt/slides/_rels/slide10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07.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7.png"/></Relationships>
</file>

<file path=ppt/slides/_rels/slide10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8.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7.png"/></Relationships>
</file>

<file path=ppt/slides/_rels/slide10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9.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slide" Target="slide64.xml"/></Relationships>
</file>

<file path=ppt/slides/_rels/slide110.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hyperlink" Target="https://www.newegg.com/p/1FT-001K-004U0?Description=1080ti&amp;cm_re=1080ti-_-1FT-001K-004U0-_-Product&amp;quicklink=true" TargetMode="External"/><Relationship Id="rId7" Type="http://schemas.openxmlformats.org/officeDocument/2006/relationships/image" Target="../media/image7.png"/><Relationship Id="rId2" Type="http://schemas.openxmlformats.org/officeDocument/2006/relationships/notesSlide" Target="../notesSlides/notesSlide110.xml"/><Relationship Id="rId1" Type="http://schemas.openxmlformats.org/officeDocument/2006/relationships/slideLayout" Target="../slideLayouts/slideLayout3.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hyperlink" Target="https://www.newegg.com/gigabyte-geforce-rtx-3070-gv-n3070vision-oc-8gd/p/N82E16814932450?Description=3070&amp;cm_re=3070-_-14-932-450-_-Product"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1.xml"/><Relationship Id="rId1" Type="http://schemas.openxmlformats.org/officeDocument/2006/relationships/slideLayout" Target="../slideLayouts/slideLayout3.xml"/><Relationship Id="rId6" Type="http://schemas.openxmlformats.org/officeDocument/2006/relationships/slide" Target="slide64.xml"/><Relationship Id="rId5" Type="http://schemas.openxmlformats.org/officeDocument/2006/relationships/image" Target="../media/image7.png"/><Relationship Id="rId4" Type="http://schemas.openxmlformats.org/officeDocument/2006/relationships/image" Target="../media/image149.jpeg"/></Relationships>
</file>

<file path=ppt/slides/_rels/slide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150.jpeg"/></Relationships>
</file>

<file path=ppt/slides/_rels/slide11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3.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7.png"/></Relationships>
</file>

<file path=ppt/slides/_rels/slide114.xml.rels><?xml version="1.0" encoding="UTF-8" standalone="yes"?>
<Relationships xmlns="http://schemas.openxmlformats.org/package/2006/relationships"><Relationship Id="rId3" Type="http://schemas.openxmlformats.org/officeDocument/2006/relationships/hyperlink" Target="https://nasa3d.arc.nasa.gov/" TargetMode="External"/><Relationship Id="rId2" Type="http://schemas.openxmlformats.org/officeDocument/2006/relationships/notesSlide" Target="../notesSlides/notesSlide114.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7.png"/></Relationships>
</file>

<file path=ppt/slides/_rels/slide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slide" Target="slide64.xml"/></Relationships>
</file>

<file path=ppt/slides/_rels/slide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slide" Target="slide64.xml"/></Relationships>
</file>

<file path=ppt/slides/_rels/slide1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slide" Target="slide64.xml"/></Relationships>
</file>

<file path=ppt/slides/_rels/slide118.xml.rels><?xml version="1.0" encoding="UTF-8" standalone="yes"?>
<Relationships xmlns="http://schemas.openxmlformats.org/package/2006/relationships"><Relationship Id="rId3" Type="http://schemas.openxmlformats.org/officeDocument/2006/relationships/slide" Target="slide119.xml"/><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slide" Target="slide64.xml"/></Relationships>
</file>

<file path=ppt/slides/_rels/slide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slide" Target="slide64.xml"/></Relationships>
</file>

<file path=ppt/slides/_rels/slide12.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0.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7.png"/></Relationships>
</file>

<file path=ppt/slides/_rels/slide121.xml.rels><?xml version="1.0" encoding="UTF-8" standalone="yes"?>
<Relationships xmlns="http://schemas.openxmlformats.org/package/2006/relationships"><Relationship Id="rId3" Type="http://schemas.openxmlformats.org/officeDocument/2006/relationships/hyperlink" Target="https://iopscience.iop.org/article/10.3847/PSJ/ac88c2/meta" TargetMode="External"/><Relationship Id="rId2" Type="http://schemas.openxmlformats.org/officeDocument/2006/relationships/notesSlide" Target="../notesSlides/notesSlide121.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7.png"/></Relationships>
</file>

<file path=ppt/slides/_rels/slide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slide" Target="slide64.xml"/></Relationships>
</file>

<file path=ppt/slides/_rels/slide12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123.xml"/><Relationship Id="rId1" Type="http://schemas.openxmlformats.org/officeDocument/2006/relationships/slideLayout" Target="../slideLayouts/slideLayout3.xml"/><Relationship Id="rId6" Type="http://schemas.openxmlformats.org/officeDocument/2006/relationships/image" Target="../media/image156.png"/><Relationship Id="rId5" Type="http://schemas.openxmlformats.org/officeDocument/2006/relationships/image" Target="../media/image155.png"/><Relationship Id="rId10" Type="http://schemas.openxmlformats.org/officeDocument/2006/relationships/slide" Target="slide64.xml"/><Relationship Id="rId4" Type="http://schemas.openxmlformats.org/officeDocument/2006/relationships/image" Target="../media/image154.png"/><Relationship Id="rId9" Type="http://schemas.openxmlformats.org/officeDocument/2006/relationships/image" Target="../media/image7.png"/></Relationships>
</file>

<file path=ppt/slides/_rels/slide12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4.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7.png"/></Relationships>
</file>

<file path=ppt/slides/_rels/slide12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5.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7.png"/></Relationships>
</file>

<file path=ppt/slides/_rels/slide126.xml.rels><?xml version="1.0" encoding="UTF-8" standalone="yes"?>
<Relationships xmlns="http://schemas.openxmlformats.org/package/2006/relationships"><Relationship Id="rId3" Type="http://schemas.openxmlformats.org/officeDocument/2006/relationships/hyperlink" Target="https://ode.rsl.wustl.edu/moon/productsearch" TargetMode="External"/><Relationship Id="rId7" Type="http://schemas.openxmlformats.org/officeDocument/2006/relationships/slide" Target="slide64.xml"/><Relationship Id="rId2" Type="http://schemas.openxmlformats.org/officeDocument/2006/relationships/notesSlide" Target="../notesSlides/notesSlide12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61.png"/><Relationship Id="rId4" Type="http://schemas.openxmlformats.org/officeDocument/2006/relationships/hyperlink" Target="https://ode.rsl.wustl.edu/moon/pagehelp/Content/Missions_Instruments/LRO/LOLA/GDR/GDRDEM.htm"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7.xml"/><Relationship Id="rId1" Type="http://schemas.openxmlformats.org/officeDocument/2006/relationships/slideLayout" Target="../slideLayouts/slideLayout3.xml"/><Relationship Id="rId6" Type="http://schemas.openxmlformats.org/officeDocument/2006/relationships/slide" Target="slide64.xml"/><Relationship Id="rId5" Type="http://schemas.openxmlformats.org/officeDocument/2006/relationships/image" Target="../media/image7.png"/><Relationship Id="rId4" Type="http://schemas.openxmlformats.org/officeDocument/2006/relationships/image" Target="../media/image163.png"/></Relationships>
</file>

<file path=ppt/slides/_rels/slide12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8.xml"/><Relationship Id="rId1" Type="http://schemas.openxmlformats.org/officeDocument/2006/relationships/slideLayout" Target="../slideLayouts/slideLayout3.xml"/><Relationship Id="rId6" Type="http://schemas.openxmlformats.org/officeDocument/2006/relationships/slide" Target="slide64.xml"/><Relationship Id="rId5" Type="http://schemas.openxmlformats.org/officeDocument/2006/relationships/image" Target="../media/image7.png"/><Relationship Id="rId4" Type="http://schemas.openxmlformats.org/officeDocument/2006/relationships/image" Target="../media/image165.png"/></Relationships>
</file>

<file path=ppt/slides/_rels/slide12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29.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64.xml"/><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0.xml"/><Relationship Id="rId1" Type="http://schemas.openxmlformats.org/officeDocument/2006/relationships/slideLayout" Target="../slideLayouts/slideLayout3.xml"/><Relationship Id="rId6" Type="http://schemas.openxmlformats.org/officeDocument/2006/relationships/slide" Target="slide64.xml"/><Relationship Id="rId5" Type="http://schemas.openxmlformats.org/officeDocument/2006/relationships/image" Target="../media/image7.png"/><Relationship Id="rId4" Type="http://schemas.openxmlformats.org/officeDocument/2006/relationships/image" Target="../media/image165.png"/></Relationships>
</file>

<file path=ppt/slides/_rels/slide131.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image" Target="../media/image167.png"/><Relationship Id="rId7" Type="http://schemas.openxmlformats.org/officeDocument/2006/relationships/image" Target="../media/image7.png"/><Relationship Id="rId2" Type="http://schemas.openxmlformats.org/officeDocument/2006/relationships/notesSlide" Target="../notesSlides/notesSlide131.xml"/><Relationship Id="rId1" Type="http://schemas.openxmlformats.org/officeDocument/2006/relationships/slideLayout" Target="../slideLayouts/slideLayout3.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13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32.xml"/><Relationship Id="rId1" Type="http://schemas.openxmlformats.org/officeDocument/2006/relationships/slideLayout" Target="../slideLayouts/slideLayout3.xml"/><Relationship Id="rId6" Type="http://schemas.openxmlformats.org/officeDocument/2006/relationships/slide" Target="slide64.xml"/><Relationship Id="rId5" Type="http://schemas.openxmlformats.org/officeDocument/2006/relationships/image" Target="../media/image7.png"/><Relationship Id="rId4" Type="http://schemas.openxmlformats.org/officeDocument/2006/relationships/image" Target="../media/image172.png"/></Relationships>
</file>

<file path=ppt/slides/_rels/slide13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3.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7.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35.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7.png"/></Relationships>
</file>

<file path=ppt/slides/_rels/slide13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6.xml"/><Relationship Id="rId1" Type="http://schemas.openxmlformats.org/officeDocument/2006/relationships/slideLayout" Target="../slideLayouts/slideLayout3.xml"/><Relationship Id="rId6" Type="http://schemas.openxmlformats.org/officeDocument/2006/relationships/slide" Target="slide64.xml"/><Relationship Id="rId5" Type="http://schemas.openxmlformats.org/officeDocument/2006/relationships/image" Target="../media/image6.png"/><Relationship Id="rId4" Type="http://schemas.openxmlformats.org/officeDocument/2006/relationships/image" Target="../media/image7.png"/></Relationships>
</file>

<file path=ppt/slides/_rels/slide137.xml.rels><?xml version="1.0" encoding="UTF-8" standalone="yes"?>
<Relationships xmlns="http://schemas.openxmlformats.org/package/2006/relationships"><Relationship Id="rId3" Type="http://schemas.openxmlformats.org/officeDocument/2006/relationships/slide" Target="slide142.xml"/><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slide" Target="slide64.xml"/></Relationships>
</file>

<file path=ppt/slides/_rels/slide138.xml.rels><?xml version="1.0" encoding="UTF-8" standalone="yes"?>
<Relationships xmlns="http://schemas.openxmlformats.org/package/2006/relationships"><Relationship Id="rId3" Type="http://schemas.openxmlformats.org/officeDocument/2006/relationships/hyperlink" Target="https://www.meta.com/quest/products/quest-2/" TargetMode="External"/><Relationship Id="rId2" Type="http://schemas.openxmlformats.org/officeDocument/2006/relationships/notesSlide" Target="../notesSlides/notesSlide138.xml"/><Relationship Id="rId1" Type="http://schemas.openxmlformats.org/officeDocument/2006/relationships/slideLayout" Target="../slideLayouts/slideLayout25.xml"/><Relationship Id="rId4" Type="http://schemas.openxmlformats.org/officeDocument/2006/relationships/slide" Target="slide64.xml"/></Relationships>
</file>

<file path=ppt/slides/_rels/slide139.xml.rels><?xml version="1.0" encoding="UTF-8" standalone="yes"?>
<Relationships xmlns="http://schemas.openxmlformats.org/package/2006/relationships"><Relationship Id="rId8" Type="http://schemas.openxmlformats.org/officeDocument/2006/relationships/hyperlink" Target="https://www.target.com/p/sterilite-20qt-hinged-lid-latch-box/-/A-85013583?ref=tgt_adv_XS000000&amp;AFID=google_pla_df&amp;fndsrc=tgtao&amp;DFA=71700000012807842&amp;CPNG=PLA_Storage%2BOrganization%2BShopping_Local%7CStorage%2BOrganization_Ecomm_Home&amp;adgroup=SC_Storage%2BOrganization_Plastic+Storage&amp;LID=700000001170770pgs&amp;LNM=PRODUCT_GROUP&amp;network=g&amp;device=c&amp;location=9028818&amp;targetid=pla-1462759428436&amp;ds_rl=1246978&amp;ds_rl=1247068&amp;gclid=CjwKCAiA9qKbBhAzEiwAS4yeDf941l7z8RcYcO5lFnK-9-eL1ebM4lPt9Vq76_KqEuWL-xaO1UEaMhoCy9IQAvD_BwE&amp;gclsrc=aw.ds" TargetMode="External"/><Relationship Id="rId13" Type="http://schemas.openxmlformats.org/officeDocument/2006/relationships/hyperlink" Target="https://www.sparkfun.com/products/523" TargetMode="External"/><Relationship Id="rId3" Type="http://schemas.openxmlformats.org/officeDocument/2006/relationships/hyperlink" Target="https://www.amazon.com/Printer-Filament-SUNLU-Dimensional-Accuracy/dp/B07XG3RM58/ref=mp_s_a_1_3?adgrpid=58758822471&amp;gclid=Cj0KCQiAgribBhDkARIsAASA5btkbQie3Jfv99T2vmNO3pj_PsxzIqLwteoffBLCi0hlhDjRTqQ8nU8aAhG5EALw_wcB&amp;hvadid=274732399144&amp;hvdev=m&amp;hvlocphy=1014448&amp;hvnetw=g&amp;hvqmt=e&amp;hvrand=16096581952578274265&amp;hvtargid=kwd-29312074397&amp;hydadcr=21039_9428334&amp;keywords=pla+filament&amp;qid=1668220638&amp;sr=8-3" TargetMode="External"/><Relationship Id="rId7" Type="http://schemas.openxmlformats.org/officeDocument/2006/relationships/hyperlink" Target="https://www.homedepot.com/p/Everbilt-1-4-in-20-x-1-in-Zinc-Plated-Hex-Bolt-800596/204633241" TargetMode="External"/><Relationship Id="rId12" Type="http://schemas.openxmlformats.org/officeDocument/2006/relationships/hyperlink" Target="https://www.sparkfun.com/products/124" TargetMode="External"/><Relationship Id="rId2" Type="http://schemas.openxmlformats.org/officeDocument/2006/relationships/notesSlide" Target="../notesSlides/notesSlide139.xml"/><Relationship Id="rId1" Type="http://schemas.openxmlformats.org/officeDocument/2006/relationships/slideLayout" Target="../slideLayouts/slideLayout25.xml"/><Relationship Id="rId6" Type="http://schemas.openxmlformats.org/officeDocument/2006/relationships/hyperlink" Target="https://www.homedepot.com/p/Charlotte-Pipe-2-in-PVC-Schedule-40-Socket-Cap-PVC021161600HD/203811678" TargetMode="External"/><Relationship Id="rId11" Type="http://schemas.openxmlformats.org/officeDocument/2006/relationships/hyperlink" Target="https://www.amazon.com/HiLetgo-NRF24L01-Wireless-Transceiver-Module/dp/B00LX47OCY/ref=asc_df_B00LX47OCY/?tag=hyprod-20&amp;linkCode=df0&amp;hvadid=380013417597&amp;hvpos=&amp;hvnetw=g&amp;hvrand=5457739164868204127&amp;hvpone=&amp;hvptwo=&amp;hvqmt=&amp;hvdev=c&amp;hvdvcmdl=&amp;hvlocint=&amp;hvlocphy=1014448&amp;hvtargid=pla-815756879405&amp;psc=1&amp;tag=&amp;ref=&amp;adgrpid=77922879259&amp;hvpone=&amp;hvptwo=&amp;hvadid=380013417597&amp;hvpos=&amp;hvnetw=g&amp;hvrand=5457739164868204127&amp;hvqmt=&amp;hvdev=c&amp;hvdvcmdl=&amp;hvlocint=&amp;hvlocphy=1014448&amp;hvtargid=pla-815756879405" TargetMode="External"/><Relationship Id="rId5" Type="http://schemas.openxmlformats.org/officeDocument/2006/relationships/hyperlink" Target="https://www.homedepot.com/p/Charlotte-Pipe-2-in-PVC-Schedule-40-S-x-S-x-S-Tee-PVC024001600HD/203812205" TargetMode="External"/><Relationship Id="rId10" Type="http://schemas.openxmlformats.org/officeDocument/2006/relationships/hyperlink" Target="https://store-usa.arduino.cc/products/arduino-nano" TargetMode="External"/><Relationship Id="rId4" Type="http://schemas.openxmlformats.org/officeDocument/2006/relationships/hyperlink" Target="https://www.homedepot.com/p/Charlotte-Pipe-2-in-x-2-ft-PVC-DWV-Schedule-40-Pipe-PVC072000200HA/100585960" TargetMode="External"/><Relationship Id="rId9" Type="http://schemas.openxmlformats.org/officeDocument/2006/relationships/hyperlink" Target="https://www.amazon.com/VELCRO-Brand-Fasteners-Industrial-VEL-30703-USA/dp/B09BNPX3XJ/ref=sr_1_6_mod_primary_new?crid=247AVXAC2QL0Y&amp;keywords=velcro+patch&amp;qid=1667852324&amp;sbo=RZvfv%2F%2FHxDF%2BO5021pAnSA%3D%3D&amp;sprefix=velcro+patch%2Caps%2C129&amp;sr=8-6" TargetMode="External"/><Relationship Id="rId14" Type="http://schemas.openxmlformats.org/officeDocument/2006/relationships/slide" Target="slide6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slide" Target="slide64.xml"/><Relationship Id="rId5" Type="http://schemas.openxmlformats.org/officeDocument/2006/relationships/image" Target="../media/image6.png"/><Relationship Id="rId4" Type="http://schemas.openxmlformats.org/officeDocument/2006/relationships/image" Target="../media/image39.png"/></Relationships>
</file>

<file path=ppt/slides/_rels/slide140.xml.rels><?xml version="1.0" encoding="UTF-8" standalone="yes"?>
<Relationships xmlns="http://schemas.openxmlformats.org/package/2006/relationships"><Relationship Id="rId8" Type="http://schemas.openxmlformats.org/officeDocument/2006/relationships/hyperlink" Target="https://www.amazon.com/Anker-Extended-MacBook-Surface-Notebook/dp/B07L32B9C2/ref=zg_bs_17387627011_sccl_4/133-2138971-6128045?pd_rd_i=B07L32B9C2&amp;psc=1" TargetMode="External"/><Relationship Id="rId3" Type="http://schemas.openxmlformats.org/officeDocument/2006/relationships/hyperlink" Target="https://assetstore.unity.com/packages/3d/environments/sci-fi/animated-sci-fi-loot-crate-155285" TargetMode="External"/><Relationship Id="rId7" Type="http://schemas.openxmlformats.org/officeDocument/2006/relationships/hyperlink" Target="https://www.amazon.com/Oculus-Headset-Support-Transfer-Charging/dp/B09TSHQ4XD/ref=asc_df_B09TSHQ4XD/?tag=hyprod-20&amp;linkCode=df0&amp;hvadid=632022213282&amp;hvpos=&amp;hvnetw=g&amp;hvrand=16491928613226932912&amp;hvpone=&amp;hvptwo=&amp;hvqmt=&amp;hvdev=c&amp;hvdvcmdl=&amp;hvlocint=&amp;hvlocphy=9028821&amp;hvtargid=pla-1879970243493&amp;psc=1" TargetMode="External"/><Relationship Id="rId2" Type="http://schemas.openxmlformats.org/officeDocument/2006/relationships/notesSlide" Target="../notesSlides/notesSlide140.xml"/><Relationship Id="rId1" Type="http://schemas.openxmlformats.org/officeDocument/2006/relationships/slideLayout" Target="../slideLayouts/slideLayout25.xml"/><Relationship Id="rId6" Type="http://schemas.openxmlformats.org/officeDocument/2006/relationships/hyperlink" Target="https://www.amazon.com/Skywin-Compatible-Station-Sensors-Constellation-PC/dp/B07B6FDKZ8/ref=pd_lpo_2?pd_rd_w=BaVfJ&amp;content-id=amzn1.sym.116f529c-aa4d-4763-b2b6-4d614ec7dc00&amp;pf_rd_p=116f529c-aa4d-4763-b2b6-4d614ec7dc00&amp;pf_rd_r=HTAZSSA83TEA88WMXMJS&amp;pd_rd_wg=vcgpB&amp;pd_rd_r=f3011760-f09b-42b9-972c-f2203b40f228&amp;pd_rd_i=B07B6FDKZ8&amp;psc=1" TargetMode="External"/><Relationship Id="rId5" Type="http://schemas.openxmlformats.org/officeDocument/2006/relationships/hyperlink" Target="https://www.google.com/aclk?sa=l&amp;ai=DChcSEwiJpaHYuKH7AhXzNa0GHXoPAxMYABAPGgJwdg&amp;sig=AOD64_1EKPKbqiV6cRlleX9agizrDC88dw&amp;ctype=46&amp;q=&amp;ved=2ahUKEwj3xJrYuKH7AhVqIzQIHVpkCdQQ9aACKAB6BAgFEBY&amp;adurl=" TargetMode="External"/><Relationship Id="rId4" Type="http://schemas.openxmlformats.org/officeDocument/2006/relationships/hyperlink" Target="https://www.turbosquid.com/3d-models/lunar-rover-3ds/1073309" TargetMode="External"/><Relationship Id="rId9" Type="http://schemas.openxmlformats.org/officeDocument/2006/relationships/slide" Target="slide64.xml"/></Relationships>
</file>

<file path=ppt/slides/_rels/slide141.xml.rels><?xml version="1.0" encoding="UTF-8" standalone="yes"?>
<Relationships xmlns="http://schemas.openxmlformats.org/package/2006/relationships"><Relationship Id="rId3" Type="http://schemas.openxmlformats.org/officeDocument/2006/relationships/hyperlink" Target="https://assetstore.unity.com/packages/3d/environments/landscapes/terrain-sample-asset-pack-145808" TargetMode="External"/><Relationship Id="rId2" Type="http://schemas.openxmlformats.org/officeDocument/2006/relationships/notesSlide" Target="../notesSlides/notesSlide141.xml"/><Relationship Id="rId1" Type="http://schemas.openxmlformats.org/officeDocument/2006/relationships/slideLayout" Target="../slideLayouts/slideLayout25.xml"/><Relationship Id="rId5" Type="http://schemas.openxmlformats.org/officeDocument/2006/relationships/slide" Target="slide64.xml"/><Relationship Id="rId4" Type="http://schemas.openxmlformats.org/officeDocument/2006/relationships/hyperlink" Target="https://www.youtube.com/redirect?event=video_description&amp;redir_token=QUFFLUhqbUFZSm5TZTdKM0pkbDlUdkFCQkZhbXU4S1RKQXxBQ3Jtc0trempBcU55RE54WmxQUXpzekt4amlGSDhmX2xndEJLS2pRODFxemN4Q2xjQ2ZGOEhUYWVEckJ5SWFsbkNqY3dhNkQ2VElPNVdULW8za1l3Y3NDTGxRU3J0SHZSYjdmYm1rUThFMTBYWUZLc19sZ0c3QQ&amp;q=https%3A%2F%2Ftools.wwwtyro.net%2Fspace-3d%2Findex.html%23animationSpeed%3D0.1%26fov%3D107%26nebulae%3Dtrue%26pointStars%3Dtrue%26resolution%3D1024%26seed%3D5d5z520wq7ls%26stars%3Dtrue%26sun%3Dtrue&amp;v=-BVMoFtGL8g" TargetMode="External"/></Relationships>
</file>

<file path=ppt/slides/_rels/slide142.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slide" Target="slide145.xml"/><Relationship Id="rId7" Type="http://schemas.openxmlformats.org/officeDocument/2006/relationships/slide" Target="slide155.xml"/><Relationship Id="rId2" Type="http://schemas.openxmlformats.org/officeDocument/2006/relationships/notesSlide" Target="../notesSlides/notesSlide142.xml"/><Relationship Id="rId1" Type="http://schemas.openxmlformats.org/officeDocument/2006/relationships/slideLayout" Target="../slideLayouts/slideLayout3.xml"/><Relationship Id="rId6" Type="http://schemas.openxmlformats.org/officeDocument/2006/relationships/slide" Target="slide151.xml"/><Relationship Id="rId5" Type="http://schemas.openxmlformats.org/officeDocument/2006/relationships/slide" Target="slide149.xml"/><Relationship Id="rId4" Type="http://schemas.openxmlformats.org/officeDocument/2006/relationships/slide" Target="slide147.xml"/></Relationships>
</file>

<file path=ppt/slides/_rels/slide143.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5.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6.png"/></Relationships>
</file>

<file path=ppt/slides/_rels/slide146.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6.png"/><Relationship Id="rId7" Type="http://schemas.openxmlformats.org/officeDocument/2006/relationships/image" Target="../media/image178.png"/><Relationship Id="rId2" Type="http://schemas.openxmlformats.org/officeDocument/2006/relationships/notesSlide" Target="../notesSlides/notesSlide146.xml"/><Relationship Id="rId1" Type="http://schemas.openxmlformats.org/officeDocument/2006/relationships/slideLayout" Target="../slideLayouts/slideLayout3.xml"/><Relationship Id="rId6" Type="http://schemas.openxmlformats.org/officeDocument/2006/relationships/image" Target="../media/image177.png"/><Relationship Id="rId5"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slide" Target="slide64.xml"/></Relationships>
</file>

<file path=ppt/slides/_rels/slide147.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8.xml"/><Relationship Id="rId1" Type="http://schemas.openxmlformats.org/officeDocument/2006/relationships/slideLayout" Target="../slideLayouts/slideLayout3.xml"/><Relationship Id="rId6" Type="http://schemas.openxmlformats.org/officeDocument/2006/relationships/image" Target="../media/image182.png"/><Relationship Id="rId5" Type="http://schemas.openxmlformats.org/officeDocument/2006/relationships/slide" Target="slide64.xml"/><Relationship Id="rId4" Type="http://schemas.openxmlformats.org/officeDocument/2006/relationships/image" Target="../media/image181.jpeg"/></Relationships>
</file>

<file path=ppt/slides/_rels/slide149.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slide" Target="slide64.xml"/><Relationship Id="rId5" Type="http://schemas.openxmlformats.org/officeDocument/2006/relationships/image" Target="../media/image6.png"/><Relationship Id="rId4" Type="http://schemas.openxmlformats.org/officeDocument/2006/relationships/image" Target="../media/image41.png"/></Relationships>
</file>

<file path=ppt/slides/_rels/slide150.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image" Target="../media/image183.png"/><Relationship Id="rId7" Type="http://schemas.openxmlformats.org/officeDocument/2006/relationships/image" Target="../media/image187.jpeg"/><Relationship Id="rId2" Type="http://schemas.openxmlformats.org/officeDocument/2006/relationships/notesSlide" Target="../notesSlides/notesSlide150.xml"/><Relationship Id="rId1" Type="http://schemas.openxmlformats.org/officeDocument/2006/relationships/slideLayout" Target="../slideLayouts/slideLayout3.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151.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52.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189.png"/></Relationships>
</file>

<file path=ppt/slides/_rels/slide153.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54.xml"/><Relationship Id="rId1" Type="http://schemas.openxmlformats.org/officeDocument/2006/relationships/slideLayout" Target="../slideLayouts/slideLayout3.xml"/><Relationship Id="rId4" Type="http://schemas.openxmlformats.org/officeDocument/2006/relationships/slide" Target="slide64.xml"/></Relationships>
</file>

<file path=ppt/slides/_rels/slide155.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56.xml"/><Relationship Id="rId1" Type="http://schemas.openxmlformats.org/officeDocument/2006/relationships/slideLayout" Target="../slideLayouts/slideLayout3.xml"/><Relationship Id="rId4" Type="http://schemas.openxmlformats.org/officeDocument/2006/relationships/slide" Target="slide64.xml"/></Relationships>
</file>

<file path=ppt/slides/_rels/slide15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57.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193.png"/></Relationships>
</file>

<file path=ppt/slides/_rels/slide15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58.xml"/><Relationship Id="rId1" Type="http://schemas.openxmlformats.org/officeDocument/2006/relationships/slideLayout" Target="../slideLayouts/slideLayout3.xml"/><Relationship Id="rId4" Type="http://schemas.openxmlformats.org/officeDocument/2006/relationships/slide" Target="slide64.xml"/></Relationships>
</file>

<file path=ppt/slides/_rels/slide159.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slide" Target="slide64.xml"/><Relationship Id="rId5" Type="http://schemas.openxmlformats.org/officeDocument/2006/relationships/image" Target="../media/image6.png"/><Relationship Id="rId4" Type="http://schemas.openxmlformats.org/officeDocument/2006/relationships/image" Target="../media/image43.png"/></Relationships>
</file>

<file path=ppt/slides/_rels/slide160.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slide" Target="slide64.xml"/></Relationships>
</file>

<file path=ppt/slides/_rels/slide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slide" Target="slide64.xml"/></Relationships>
</file>

<file path=ppt/slides/_rels/slide167.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slide" Target="slide64.xml"/><Relationship Id="rId5" Type="http://schemas.openxmlformats.org/officeDocument/2006/relationships/image" Target="../media/image6.png"/><Relationship Id="rId4" Type="http://schemas.openxmlformats.org/officeDocument/2006/relationships/image" Target="../media/image45.png"/></Relationships>
</file>

<file path=ppt/slides/_rels/slide170.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hyperlink" Target="https://dl.acm.org/doi/full/10.1145/3514244" TargetMode="External"/><Relationship Id="rId2" Type="http://schemas.openxmlformats.org/officeDocument/2006/relationships/notesSlide" Target="../notesSlides/notesSlide171.xml"/><Relationship Id="rId1" Type="http://schemas.openxmlformats.org/officeDocument/2006/relationships/slideLayout" Target="../slideLayouts/slideLayout3.xml"/><Relationship Id="rId4" Type="http://schemas.openxmlformats.org/officeDocument/2006/relationships/slide" Target="slide64.xml"/></Relationships>
</file>

<file path=ppt/slides/_rels/slide172.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hyperlink" Target="https://docs.google.com/document/d/1tpUla_rZYKxubvdgsLTknhZ5EZKNrBwdMMiMEK67Sso/edit?usp=sharing" TargetMode="External"/><Relationship Id="rId2" Type="http://schemas.openxmlformats.org/officeDocument/2006/relationships/notesSlide" Target="../notesSlides/notesSlide174.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hyperlink" Target="https://dl.acm.org/doi/full/10.1145/3514244" TargetMode="External"/></Relationships>
</file>

<file path=ppt/slides/_rels/slide175.xml.rels><?xml version="1.0" encoding="UTF-8" standalone="yes"?>
<Relationships xmlns="http://schemas.openxmlformats.org/package/2006/relationships"><Relationship Id="rId3" Type="http://schemas.openxmlformats.org/officeDocument/2006/relationships/hyperlink" Target="https://dl.acm.org/doi/full/10.1145/3514244" TargetMode="External"/><Relationship Id="rId2" Type="http://schemas.openxmlformats.org/officeDocument/2006/relationships/notesSlide" Target="../notesSlides/notesSlide175.xml"/><Relationship Id="rId1" Type="http://schemas.openxmlformats.org/officeDocument/2006/relationships/slideLayout" Target="../slideLayouts/slideLayout3.xml"/><Relationship Id="rId4" Type="http://schemas.openxmlformats.org/officeDocument/2006/relationships/slide" Target="slide64.xml"/></Relationships>
</file>

<file path=ppt/slides/_rels/slide176.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slide" Target="slide179.xml"/><Relationship Id="rId7" Type="http://schemas.openxmlformats.org/officeDocument/2006/relationships/slide" Target="slide64.xml"/><Relationship Id="rId2" Type="http://schemas.openxmlformats.org/officeDocument/2006/relationships/notesSlide" Target="../notesSlides/notesSlide178.xml"/><Relationship Id="rId1" Type="http://schemas.openxmlformats.org/officeDocument/2006/relationships/slideLayout" Target="../slideLayouts/slideLayout2.xml"/><Relationship Id="rId6" Type="http://schemas.openxmlformats.org/officeDocument/2006/relationships/slide" Target="slide182.xml"/><Relationship Id="rId5" Type="http://schemas.openxmlformats.org/officeDocument/2006/relationships/slide" Target="slide181.xml"/><Relationship Id="rId4" Type="http://schemas.openxmlformats.org/officeDocument/2006/relationships/slide" Target="slide180.xml"/></Relationships>
</file>

<file path=ppt/slides/_rels/slide1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9.xml"/><Relationship Id="rId1" Type="http://schemas.openxmlformats.org/officeDocument/2006/relationships/slideLayout" Target="../slideLayouts/slideLayout25.xml"/><Relationship Id="rId4" Type="http://schemas.openxmlformats.org/officeDocument/2006/relationships/slide" Target="slide64.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slide" Target="slide64.xml"/><Relationship Id="rId5" Type="http://schemas.openxmlformats.org/officeDocument/2006/relationships/image" Target="../media/image6.png"/><Relationship Id="rId4" Type="http://schemas.openxmlformats.org/officeDocument/2006/relationships/image" Target="../media/image47.png"/></Relationships>
</file>

<file path=ppt/slides/_rels/slide1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0.xml"/><Relationship Id="rId1" Type="http://schemas.openxmlformats.org/officeDocument/2006/relationships/slideLayout" Target="../slideLayouts/slideLayout25.xml"/><Relationship Id="rId4" Type="http://schemas.openxmlformats.org/officeDocument/2006/relationships/slide" Target="slide64.xml"/></Relationships>
</file>

<file path=ppt/slides/_rels/slide181.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81.xml"/><Relationship Id="rId1" Type="http://schemas.openxmlformats.org/officeDocument/2006/relationships/slideLayout" Target="../slideLayouts/slideLayout25.xml"/></Relationships>
</file>

<file path=ppt/slides/_rels/slide182.xml.rels><?xml version="1.0" encoding="UTF-8" standalone="yes"?>
<Relationships xmlns="http://schemas.openxmlformats.org/package/2006/relationships"><Relationship Id="rId8" Type="http://schemas.openxmlformats.org/officeDocument/2006/relationships/hyperlink" Target="https://docs.google.com/spreadsheets/d/1IjQn8Dyn8UAlUt1qD8F2iNH3VONHvISAhlsNxwu0NGY/edit?usp=sharing" TargetMode="External"/><Relationship Id="rId3" Type="http://schemas.openxmlformats.org/officeDocument/2006/relationships/hyperlink" Target="https://www.researchgate.net/publication/343806191_Comfort_Mobility_and_Durability_Assessment_of_a_Wearable_IMU_System_for_EVA_Suits" TargetMode="External"/><Relationship Id="rId7" Type="http://schemas.openxmlformats.org/officeDocument/2006/relationships/hyperlink" Target="https://downloads.bbc.co.uk/scotland/tv/trustme/motion_sickness_susceptibility_questionnaire.pdf" TargetMode="External"/><Relationship Id="rId2" Type="http://schemas.openxmlformats.org/officeDocument/2006/relationships/notesSlide" Target="../notesSlides/notesSlide182.xml"/><Relationship Id="rId1" Type="http://schemas.openxmlformats.org/officeDocument/2006/relationships/slideLayout" Target="../slideLayouts/slideLayout25.xml"/><Relationship Id="rId6" Type="http://schemas.openxmlformats.org/officeDocument/2006/relationships/hyperlink" Target="https://ntrs.nasa.gov/citations/20000021488" TargetMode="External"/><Relationship Id="rId5" Type="http://schemas.openxmlformats.org/officeDocument/2006/relationships/hyperlink" Target="http://igroup.org/pq/ipq/index.php" TargetMode="External"/><Relationship Id="rId10" Type="http://schemas.openxmlformats.org/officeDocument/2006/relationships/slide" Target="slide64.xml"/><Relationship Id="rId4" Type="http://schemas.openxmlformats.org/officeDocument/2006/relationships/hyperlink" Target="https://dl.acm.org/doi/10.1145/3514244" TargetMode="External"/><Relationship Id="rId9" Type="http://schemas.openxmlformats.org/officeDocument/2006/relationships/image" Target="../media/image7.png"/></Relationships>
</file>

<file path=ppt/slides/_rels/slide183.xml.rels><?xml version="1.0" encoding="UTF-8" standalone="yes"?>
<Relationships xmlns="http://schemas.openxmlformats.org/package/2006/relationships"><Relationship Id="rId3" Type="http://schemas.openxmlformats.org/officeDocument/2006/relationships/slide" Target="slide184.xml"/><Relationship Id="rId7" Type="http://schemas.openxmlformats.org/officeDocument/2006/relationships/slide" Target="slide64.xml"/><Relationship Id="rId2" Type="http://schemas.openxmlformats.org/officeDocument/2006/relationships/notesSlide" Target="../notesSlides/notesSlide183.xml"/><Relationship Id="rId1" Type="http://schemas.openxmlformats.org/officeDocument/2006/relationships/slideLayout" Target="../slideLayouts/slideLayout2.xml"/><Relationship Id="rId6" Type="http://schemas.openxmlformats.org/officeDocument/2006/relationships/slide" Target="slide187.xml"/><Relationship Id="rId5" Type="http://schemas.openxmlformats.org/officeDocument/2006/relationships/slide" Target="slide186.xml"/><Relationship Id="rId4" Type="http://schemas.openxmlformats.org/officeDocument/2006/relationships/slide" Target="slide185.xml"/></Relationships>
</file>

<file path=ppt/slides/_rels/slide1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4.xml"/><Relationship Id="rId1" Type="http://schemas.openxmlformats.org/officeDocument/2006/relationships/slideLayout" Target="../slideLayouts/slideLayout25.xml"/><Relationship Id="rId4" Type="http://schemas.openxmlformats.org/officeDocument/2006/relationships/slide" Target="slide64.xml"/></Relationships>
</file>

<file path=ppt/slides/_rels/slide185.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pn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204.png"/><Relationship Id="rId2" Type="http://schemas.openxmlformats.org/officeDocument/2006/relationships/notesSlide" Target="../notesSlides/notesSlide185.xml"/><Relationship Id="rId16" Type="http://schemas.openxmlformats.org/officeDocument/2006/relationships/slide" Target="slide64.xml"/><Relationship Id="rId1" Type="http://schemas.openxmlformats.org/officeDocument/2006/relationships/slideLayout" Target="../slideLayouts/slideLayout25.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png"/><Relationship Id="rId15" Type="http://schemas.openxmlformats.org/officeDocument/2006/relationships/image" Target="../media/image7.pn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png"/><Relationship Id="rId14" Type="http://schemas.openxmlformats.org/officeDocument/2006/relationships/image" Target="../media/image206.png"/></Relationships>
</file>

<file path=ppt/slides/_rels/slide186.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12" Type="http://schemas.openxmlformats.org/officeDocument/2006/relationships/slide" Target="slide64.xml"/><Relationship Id="rId2" Type="http://schemas.openxmlformats.org/officeDocument/2006/relationships/notesSlide" Target="../notesSlides/notesSlide186.xml"/><Relationship Id="rId1" Type="http://schemas.openxmlformats.org/officeDocument/2006/relationships/slideLayout" Target="../slideLayouts/slideLayout25.xml"/><Relationship Id="rId6" Type="http://schemas.openxmlformats.org/officeDocument/2006/relationships/image" Target="../media/image210.png"/><Relationship Id="rId11" Type="http://schemas.openxmlformats.org/officeDocument/2006/relationships/image" Target="../media/image7.png"/><Relationship Id="rId5" Type="http://schemas.openxmlformats.org/officeDocument/2006/relationships/image" Target="../media/image209.png"/><Relationship Id="rId10" Type="http://schemas.openxmlformats.org/officeDocument/2006/relationships/image" Target="../media/image214.png"/><Relationship Id="rId4" Type="http://schemas.openxmlformats.org/officeDocument/2006/relationships/image" Target="../media/image208.png"/><Relationship Id="rId9" Type="http://schemas.openxmlformats.org/officeDocument/2006/relationships/image" Target="../media/image213.png"/></Relationships>
</file>

<file path=ppt/slides/_rels/slide187.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image" Target="../media/image215.png"/><Relationship Id="rId7" Type="http://schemas.openxmlformats.org/officeDocument/2006/relationships/image" Target="../media/image7.png"/><Relationship Id="rId2" Type="http://schemas.openxmlformats.org/officeDocument/2006/relationships/notesSlide" Target="../notesSlides/notesSlide187.xml"/><Relationship Id="rId1" Type="http://schemas.openxmlformats.org/officeDocument/2006/relationships/slideLayout" Target="../slideLayouts/slideLayout25.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slide" Target="slide64.xml"/><Relationship Id="rId5" Type="http://schemas.openxmlformats.org/officeDocument/2006/relationships/image" Target="../media/image6.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7.png"/><Relationship Id="rId4" Type="http://schemas.openxmlformats.org/officeDocument/2006/relationships/slide" Target="slide64.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6.png"/><Relationship Id="rId10" Type="http://schemas.openxmlformats.org/officeDocument/2006/relationships/image" Target="../media/image55.png"/><Relationship Id="rId4" Type="http://schemas.openxmlformats.org/officeDocument/2006/relationships/image" Target="../media/image7.png"/><Relationship Id="rId9" Type="http://schemas.openxmlformats.org/officeDocument/2006/relationships/slide" Target="slide64.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slide" Target="slide6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slide" Target="slide64.xml"/><Relationship Id="rId5" Type="http://schemas.openxmlformats.org/officeDocument/2006/relationships/image" Target="../media/image60.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slide" Target="slide64.xml"/><Relationship Id="rId5" Type="http://schemas.openxmlformats.org/officeDocument/2006/relationships/image" Target="../media/image61.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64.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slide" Target="slide64.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slide" Target="slide64.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slide" Target="slide64.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slide" Target="slide6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slide" Target="slide64.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64.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64.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image" Target="../media/image7.png"/><Relationship Id="rId7"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png"/><Relationship Id="rId7"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png"/><Relationship Id="rId9" Type="http://schemas.openxmlformats.org/officeDocument/2006/relationships/slide" Target="slide64.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64.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6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3.xml"/><Relationship Id="rId7" Type="http://schemas.openxmlformats.org/officeDocument/2006/relationships/slide" Target="slide6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slide" Target="slide64.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6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image" Target="../media/image7.png"/><Relationship Id="rId7"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58.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png"/><Relationship Id="rId7"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slide" Target="slide64.xml"/><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6.png"/><Relationship Id="rId9"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image" Target="../media/image7.png"/><Relationship Id="rId7"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64.xml"/><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slide" Target="slide64.xml"/><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slide" Target="slide64.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image" Target="../media/image7.pn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30.xml"/><Relationship Id="rId18" Type="http://schemas.openxmlformats.org/officeDocument/2006/relationships/slide" Target="slide50.xml"/><Relationship Id="rId3" Type="http://schemas.openxmlformats.org/officeDocument/2006/relationships/slide" Target="slide3.xml"/><Relationship Id="rId7" Type="http://schemas.openxmlformats.org/officeDocument/2006/relationships/slide" Target="slide8.xml"/><Relationship Id="rId12" Type="http://schemas.openxmlformats.org/officeDocument/2006/relationships/slide" Target="slide25.xml"/><Relationship Id="rId17" Type="http://schemas.openxmlformats.org/officeDocument/2006/relationships/slide" Target="slide49.xml"/><Relationship Id="rId2" Type="http://schemas.openxmlformats.org/officeDocument/2006/relationships/notesSlide" Target="../notesSlides/notesSlide64.xml"/><Relationship Id="rId16" Type="http://schemas.openxmlformats.org/officeDocument/2006/relationships/slide" Target="slide44.xml"/><Relationship Id="rId20" Type="http://schemas.openxmlformats.org/officeDocument/2006/relationships/slide" Target="slide56.xml"/><Relationship Id="rId1" Type="http://schemas.openxmlformats.org/officeDocument/2006/relationships/slideLayout" Target="../slideLayouts/slideLayout3.xml"/><Relationship Id="rId6" Type="http://schemas.openxmlformats.org/officeDocument/2006/relationships/slide" Target="slide7.xml"/><Relationship Id="rId11" Type="http://schemas.openxmlformats.org/officeDocument/2006/relationships/slide" Target="slide10.xml"/><Relationship Id="rId5" Type="http://schemas.openxmlformats.org/officeDocument/2006/relationships/slide" Target="slide5.xml"/><Relationship Id="rId15" Type="http://schemas.openxmlformats.org/officeDocument/2006/relationships/slide" Target="slide33.xml"/><Relationship Id="rId10" Type="http://schemas.openxmlformats.org/officeDocument/2006/relationships/slide" Target="slide21.xml"/><Relationship Id="rId19" Type="http://schemas.openxmlformats.org/officeDocument/2006/relationships/slide" Target="slide53.xml"/><Relationship Id="rId4" Type="http://schemas.openxmlformats.org/officeDocument/2006/relationships/slide" Target="slide4.xml"/><Relationship Id="rId9" Type="http://schemas.openxmlformats.org/officeDocument/2006/relationships/slide" Target="slide20.xml"/><Relationship Id="rId14" Type="http://schemas.openxmlformats.org/officeDocument/2006/relationships/slide" Target="slide32.xml"/></Relationships>
</file>

<file path=ppt/slides/_rels/slide65.xml.rels><?xml version="1.0" encoding="UTF-8" standalone="yes"?>
<Relationships xmlns="http://schemas.openxmlformats.org/package/2006/relationships"><Relationship Id="rId8" Type="http://schemas.openxmlformats.org/officeDocument/2006/relationships/slide" Target="slide160.xml"/><Relationship Id="rId3" Type="http://schemas.openxmlformats.org/officeDocument/2006/relationships/slide" Target="slide66.xml"/><Relationship Id="rId7" Type="http://schemas.openxmlformats.org/officeDocument/2006/relationships/slide" Target="slide137.xml"/><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slide" Target="slide183.xml"/><Relationship Id="rId5" Type="http://schemas.openxmlformats.org/officeDocument/2006/relationships/slide" Target="slide102.xml"/><Relationship Id="rId10" Type="http://schemas.openxmlformats.org/officeDocument/2006/relationships/slide" Target="slide178.xml"/><Relationship Id="rId4" Type="http://schemas.openxmlformats.org/officeDocument/2006/relationships/slide" Target="slide80.xml"/><Relationship Id="rId9" Type="http://schemas.openxmlformats.org/officeDocument/2006/relationships/slide" Target="slide169.xml"/></Relationships>
</file>

<file path=ppt/slides/_rels/slide66.xml.rels><?xml version="1.0" encoding="UTF-8" standalone="yes"?>
<Relationships xmlns="http://schemas.openxmlformats.org/package/2006/relationships"><Relationship Id="rId8" Type="http://schemas.openxmlformats.org/officeDocument/2006/relationships/slide" Target="slide78.xml"/><Relationship Id="rId3" Type="http://schemas.openxmlformats.org/officeDocument/2006/relationships/slide" Target="slide67.xml"/><Relationship Id="rId7" Type="http://schemas.openxmlformats.org/officeDocument/2006/relationships/slide" Target="slide76.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slide" Target="slide71.xml"/><Relationship Id="rId5" Type="http://schemas.openxmlformats.org/officeDocument/2006/relationships/slide" Target="slide70.xml"/><Relationship Id="rId4" Type="http://schemas.openxmlformats.org/officeDocument/2006/relationships/slide" Target="slide68.xml"/><Relationship Id="rId9" Type="http://schemas.openxmlformats.org/officeDocument/2006/relationships/slide" Target="slide64.xml"/></Relationships>
</file>

<file path=ppt/slides/_rels/slide67.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slide" Target="slide64.xm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image" Target="../media/image94.png"/><Relationship Id="rId7" Type="http://schemas.openxmlformats.org/officeDocument/2006/relationships/image" Target="../media/image7.png"/><Relationship Id="rId2" Type="http://schemas.openxmlformats.org/officeDocument/2006/relationships/notesSlide" Target="../notesSlides/notesSlide70.xml"/><Relationship Id="rId1" Type="http://schemas.openxmlformats.org/officeDocument/2006/relationships/slideLayout" Target="../slideLayouts/slideLayout14.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slide" Target="slide64.xml"/></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slide" Target="slide64.xml"/></Relationships>
</file>

<file path=ppt/slides/_rels/slide78.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jpeg"/><Relationship Id="rId21" Type="http://schemas.openxmlformats.org/officeDocument/2006/relationships/image" Target="../media/image10.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8.xml"/><Relationship Id="rId16" Type="http://schemas.openxmlformats.org/officeDocument/2006/relationships/image" Target="../media/image30.png"/><Relationship Id="rId20" Type="http://schemas.openxmlformats.org/officeDocument/2006/relationships/slide" Target="slide64.xml"/><Relationship Id="rId1" Type="http://schemas.openxmlformats.org/officeDocument/2006/relationships/slideLayout" Target="../slideLayouts/slideLayout1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80.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slide" Target="slide90.xml"/><Relationship Id="rId13" Type="http://schemas.openxmlformats.org/officeDocument/2006/relationships/image" Target="../media/image99.png"/><Relationship Id="rId3" Type="http://schemas.openxmlformats.org/officeDocument/2006/relationships/slide" Target="slide82.xml"/><Relationship Id="rId7" Type="http://schemas.openxmlformats.org/officeDocument/2006/relationships/slide" Target="slide86.xml"/><Relationship Id="rId12" Type="http://schemas.openxmlformats.org/officeDocument/2006/relationships/image" Target="../media/image98.pn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slide" Target="slide94.xml"/><Relationship Id="rId11" Type="http://schemas.openxmlformats.org/officeDocument/2006/relationships/slide" Target="slide101.xml"/><Relationship Id="rId5" Type="http://schemas.openxmlformats.org/officeDocument/2006/relationships/slide" Target="slide89.xml"/><Relationship Id="rId10" Type="http://schemas.openxmlformats.org/officeDocument/2006/relationships/slide" Target="slide98.xml"/><Relationship Id="rId4" Type="http://schemas.openxmlformats.org/officeDocument/2006/relationships/slide" Target="slide84.xml"/><Relationship Id="rId9" Type="http://schemas.openxmlformats.org/officeDocument/2006/relationships/slide" Target="slide96.xml"/><Relationship Id="rId14" Type="http://schemas.openxmlformats.org/officeDocument/2006/relationships/slide" Target="slide64.xml"/></Relationships>
</file>

<file path=ppt/slides/_rels/slide82.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slide" Target="slide64.xml"/><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84.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slide" Target="slide64.xml"/></Relationships>
</file>

<file path=ppt/slides/_rels/slide86.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image" Target="../media/image110.png"/><Relationship Id="rId7" Type="http://schemas.openxmlformats.org/officeDocument/2006/relationships/image" Target="../media/image7.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slide" Target="slide64.xml"/></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slide" Target="slide6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64.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slide" Target="slide64.xml"/></Relationships>
</file>

<file path=ppt/slides/_rels/slide92.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image" Target="../media/image114.png"/><Relationship Id="rId7" Type="http://schemas.openxmlformats.org/officeDocument/2006/relationships/image" Target="../media/image7.png"/><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9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hyperlink" Target="https://bracedirect.com/products/brace-direct-rom-adjustable-post-op-rehabilitation-elbow-brace?variant=42663652098288" TargetMode="External"/><Relationship Id="rId7" Type="http://schemas.openxmlformats.org/officeDocument/2006/relationships/image" Target="../media/image118.png"/><Relationship Id="rId12" Type="http://schemas.openxmlformats.org/officeDocument/2006/relationships/slide" Target="slide64.xml"/><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hyperlink" Target="https://www.alimed.com/alimed-easy-on-elbow-brace.html?pid=117524&amp;gclid=Cj0KCQjwqc6aBhC4ARIsAN06NmPZs_-RypBee2SUWSHdRW59zT-b1qQdC8opK2BgwVaxIKSJOH9SylAaAnyCEALw_wcB" TargetMode="External"/><Relationship Id="rId11" Type="http://schemas.openxmlformats.org/officeDocument/2006/relationships/image" Target="../media/image7.png"/><Relationship Id="rId5" Type="http://schemas.openxmlformats.org/officeDocument/2006/relationships/hyperlink" Target="https://www.amazon.com/Mueller-Adjustable-Elbow-Support-Packaging/dp/B0027VMV16" TargetMode="External"/><Relationship Id="rId10" Type="http://schemas.openxmlformats.org/officeDocument/2006/relationships/image" Target="../media/image121.png"/><Relationship Id="rId4" Type="http://schemas.openxmlformats.org/officeDocument/2006/relationships/hyperlink" Target="https://www.walmart.com/ip/Ergo-Brace-by-Ergoactives-Left-Elbow/881579562?wmlspartner=wlpa&amp;selectedSellerId=1148" TargetMode="External"/><Relationship Id="rId9" Type="http://schemas.openxmlformats.org/officeDocument/2006/relationships/image" Target="../media/image120.png"/></Relationships>
</file>

<file path=ppt/slides/_rels/slide94.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slide" Target="slide64.xml"/><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slide" Target="slide64.xml"/><Relationship Id="rId4" Type="http://schemas.openxmlformats.org/officeDocument/2006/relationships/image" Target="../media/image127.png"/></Relationships>
</file>

<file path=ppt/slides/_rels/slide99.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3"/>
        <p:cNvGrpSpPr/>
        <p:nvPr/>
      </p:nvGrpSpPr>
      <p:grpSpPr>
        <a:xfrm>
          <a:off x="0" y="0"/>
          <a:ext cx="0" cy="0"/>
          <a:chOff x="0" y="0"/>
          <a:chExt cx="0" cy="0"/>
        </a:xfrm>
      </p:grpSpPr>
      <p:pic>
        <p:nvPicPr>
          <p:cNvPr id="144" name="Google Shape;144;p37"/>
          <p:cNvPicPr preferRelativeResize="0"/>
          <p:nvPr/>
        </p:nvPicPr>
        <p:blipFill>
          <a:blip r:embed="rId3" cstate="email">
            <a:alphaModFix amt="71000"/>
            <a:extLst>
              <a:ext uri="{28A0092B-C50C-407E-A947-70E740481C1C}">
                <a14:useLocalDpi xmlns:a14="http://schemas.microsoft.com/office/drawing/2010/main"/>
              </a:ext>
            </a:extLst>
          </a:blip>
          <a:stretch>
            <a:fillRect/>
          </a:stretch>
        </p:blipFill>
        <p:spPr>
          <a:xfrm rot="-5400000">
            <a:off x="2003138" y="-2010545"/>
            <a:ext cx="5150900" cy="9157175"/>
          </a:xfrm>
          <a:prstGeom prst="rect">
            <a:avLst/>
          </a:prstGeom>
          <a:noFill/>
          <a:ln>
            <a:noFill/>
          </a:ln>
        </p:spPr>
      </p:pic>
      <p:sp>
        <p:nvSpPr>
          <p:cNvPr id="145" name="Google Shape;145;p3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rPr>
              <a:t>CTHREEPIO</a:t>
            </a:r>
            <a:endParaRPr>
              <a:solidFill>
                <a:schemeClr val="lt1"/>
              </a:solidFill>
            </a:endParaRPr>
          </a:p>
          <a:p>
            <a:pPr marL="0" lvl="0" indent="0" algn="ctr" rtl="0">
              <a:spcBef>
                <a:spcPts val="0"/>
              </a:spcBef>
              <a:spcAft>
                <a:spcPts val="0"/>
              </a:spcAft>
              <a:buNone/>
            </a:pPr>
            <a:r>
              <a:rPr lang="en">
                <a:solidFill>
                  <a:schemeClr val="lt1"/>
                </a:solidFill>
              </a:rPr>
              <a:t>Critical Design Review</a:t>
            </a:r>
            <a:endParaRPr>
              <a:solidFill>
                <a:schemeClr val="lt1"/>
              </a:solidFill>
            </a:endParaRPr>
          </a:p>
        </p:txBody>
      </p:sp>
      <p:sp>
        <p:nvSpPr>
          <p:cNvPr id="146" name="Google Shape;146;p3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
                <a:solidFill>
                  <a:schemeClr val="lt1"/>
                </a:solidFill>
              </a:rPr>
              <a:t>November 30, 2022</a:t>
            </a:r>
            <a:endParaRPr>
              <a:solidFill>
                <a:schemeClr val="lt1"/>
              </a:solidFill>
            </a:endParaRPr>
          </a:p>
          <a:p>
            <a:pPr marL="0" lvl="0" indent="0" algn="ctr" rtl="0">
              <a:spcBef>
                <a:spcPts val="0"/>
              </a:spcBef>
              <a:spcAft>
                <a:spcPts val="0"/>
              </a:spcAft>
              <a:buNone/>
            </a:pPr>
            <a:r>
              <a:rPr lang="en">
                <a:solidFill>
                  <a:schemeClr val="lt1"/>
                </a:solidFill>
              </a:rPr>
              <a:t>ASEN 4018 Team 6</a:t>
            </a:r>
            <a:endParaRPr>
              <a:solidFill>
                <a:schemeClr val="lt1"/>
              </a:solidFill>
            </a:endParaRPr>
          </a:p>
        </p:txBody>
      </p:sp>
      <p:sp>
        <p:nvSpPr>
          <p:cNvPr id="147" name="Google Shape;147;p37"/>
          <p:cNvSpPr txBox="1">
            <a:spLocks noGrp="1"/>
          </p:cNvSpPr>
          <p:nvPr>
            <p:ph type="subTitle" idx="1"/>
          </p:nvPr>
        </p:nvSpPr>
        <p:spPr>
          <a:xfrm>
            <a:off x="311700" y="3599375"/>
            <a:ext cx="8520600" cy="617400"/>
          </a:xfrm>
          <a:prstGeom prst="rect">
            <a:avLst/>
          </a:prstGeom>
        </p:spPr>
        <p:txBody>
          <a:bodyPr spcFirstLastPara="1" wrap="square" lIns="91425" tIns="91425" rIns="91425" bIns="91425" anchor="t" anchorCtr="0">
            <a:normAutofit fontScale="55000" lnSpcReduction="20000"/>
          </a:bodyPr>
          <a:lstStyle/>
          <a:p>
            <a:pPr marL="0" lvl="0" indent="0" algn="ctr" rtl="0">
              <a:spcBef>
                <a:spcPts val="0"/>
              </a:spcBef>
              <a:spcAft>
                <a:spcPts val="0"/>
              </a:spcAft>
              <a:buNone/>
            </a:pPr>
            <a:r>
              <a:rPr lang="en">
                <a:solidFill>
                  <a:schemeClr val="lt1"/>
                </a:solidFill>
              </a:rPr>
              <a:t>Team Advisor: Dr. Allie Anderson</a:t>
            </a:r>
            <a:endParaRPr>
              <a:solidFill>
                <a:schemeClr val="lt1"/>
              </a:solidFill>
            </a:endParaRPr>
          </a:p>
          <a:p>
            <a:pPr marL="0" lvl="0" indent="0" algn="ctr" rtl="0">
              <a:spcBef>
                <a:spcPts val="0"/>
              </a:spcBef>
              <a:spcAft>
                <a:spcPts val="0"/>
              </a:spcAft>
              <a:buNone/>
            </a:pPr>
            <a:r>
              <a:rPr lang="en">
                <a:solidFill>
                  <a:schemeClr val="lt1"/>
                </a:solidFill>
              </a:rPr>
              <a:t>Team Sponsor: Blue Origin</a:t>
            </a:r>
            <a:endParaRPr sz="2436">
              <a:solidFill>
                <a:schemeClr val="lt1"/>
              </a:solidFill>
            </a:endParaRPr>
          </a:p>
        </p:txBody>
      </p:sp>
      <p:sp>
        <p:nvSpPr>
          <p:cNvPr id="148" name="Google Shape;148;p37"/>
          <p:cNvSpPr txBox="1"/>
          <p:nvPr/>
        </p:nvSpPr>
        <p:spPr>
          <a:xfrm>
            <a:off x="54325" y="4216775"/>
            <a:ext cx="9089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lt1"/>
                </a:solidFill>
                <a:latin typeface="Nunito"/>
                <a:ea typeface="Nunito"/>
                <a:cs typeface="Nunito"/>
                <a:sym typeface="Nunito"/>
              </a:rPr>
              <a:t>Presenters:</a:t>
            </a:r>
            <a:r>
              <a:rPr lang="en" sz="1200">
                <a:solidFill>
                  <a:schemeClr val="lt1"/>
                </a:solidFill>
                <a:latin typeface="Nunito"/>
                <a:ea typeface="Nunito"/>
                <a:cs typeface="Nunito"/>
                <a:sym typeface="Nunito"/>
              </a:rPr>
              <a:t> Luca Bonarrigo, Nick Bottieri, Andrew Czekay, Skylar Edwards, Autumn Martinez, Sarah Martinez, Thomas O’Connor</a:t>
            </a:r>
            <a:endParaRPr sz="1200">
              <a:solidFill>
                <a:schemeClr val="lt1"/>
              </a:solidFill>
              <a:latin typeface="Nunito"/>
              <a:ea typeface="Nunito"/>
              <a:cs typeface="Nunito"/>
              <a:sym typeface="Nunito"/>
            </a:endParaRPr>
          </a:p>
          <a:p>
            <a:pPr marL="0" lvl="0" indent="0" algn="ctr" rtl="0">
              <a:spcBef>
                <a:spcPts val="0"/>
              </a:spcBef>
              <a:spcAft>
                <a:spcPts val="0"/>
              </a:spcAft>
              <a:buClr>
                <a:schemeClr val="dk1"/>
              </a:buClr>
              <a:buSzPts val="1100"/>
              <a:buFont typeface="Arial"/>
              <a:buNone/>
            </a:pPr>
            <a:r>
              <a:rPr lang="en" sz="1200" b="1">
                <a:solidFill>
                  <a:schemeClr val="lt1"/>
                </a:solidFill>
                <a:latin typeface="Nunito"/>
                <a:ea typeface="Nunito"/>
                <a:cs typeface="Nunito"/>
                <a:sym typeface="Nunito"/>
              </a:rPr>
              <a:t>Other team members:</a:t>
            </a:r>
            <a:r>
              <a:rPr lang="en" sz="1200">
                <a:solidFill>
                  <a:schemeClr val="lt1"/>
                </a:solidFill>
                <a:latin typeface="Nunito"/>
                <a:ea typeface="Nunito"/>
                <a:cs typeface="Nunito"/>
                <a:sym typeface="Nunito"/>
              </a:rPr>
              <a:t> Lily Allen, Geoff Lord, Hannah Obolsky, Nathaniel Shiba, Elijah Stubbs</a:t>
            </a:r>
            <a:endParaRPr sz="1200">
              <a:solidFill>
                <a:schemeClr val="lt1"/>
              </a:solidFill>
              <a:latin typeface="Nunito"/>
              <a:ea typeface="Nunito"/>
              <a:cs typeface="Nunito"/>
              <a:sym typeface="Nunito"/>
            </a:endParaRPr>
          </a:p>
        </p:txBody>
      </p:sp>
      <p:pic>
        <p:nvPicPr>
          <p:cNvPr id="149" name="Google Shape;149;p3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37700" y="147725"/>
            <a:ext cx="3047682" cy="617400"/>
          </a:xfrm>
          <a:prstGeom prst="rect">
            <a:avLst/>
          </a:prstGeom>
          <a:noFill/>
          <a:ln>
            <a:noFill/>
          </a:ln>
        </p:spPr>
      </p:pic>
      <p:pic>
        <p:nvPicPr>
          <p:cNvPr id="150" name="Google Shape;150;p3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854375" y="80625"/>
            <a:ext cx="2211526" cy="7515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4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212779" cy="5143500"/>
          </a:xfrm>
          <a:prstGeom prst="rect">
            <a:avLst/>
          </a:prstGeom>
          <a:noFill/>
          <a:ln>
            <a:noFill/>
          </a:ln>
        </p:spPr>
      </p:pic>
      <p:sp>
        <p:nvSpPr>
          <p:cNvPr id="373" name="Google Shape;373;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
        <p:nvSpPr>
          <p:cNvPr id="374" name="Google Shape;374;p46"/>
          <p:cNvSpPr txBox="1">
            <a:spLocks noGrp="1"/>
          </p:cNvSpPr>
          <p:nvPr>
            <p:ph type="title" idx="4294967295"/>
          </p:nvPr>
        </p:nvSpPr>
        <p:spPr>
          <a:xfrm>
            <a:off x="2332650" y="-117075"/>
            <a:ext cx="4478700" cy="45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20">
                <a:highlight>
                  <a:schemeClr val="lt1"/>
                </a:highlight>
              </a:rPr>
              <a:t>Design Diagram - Physical World</a:t>
            </a:r>
            <a:endParaRPr sz="2220">
              <a:highlight>
                <a:schemeClr val="lt1"/>
              </a:highlight>
            </a:endParaRPr>
          </a:p>
        </p:txBody>
      </p:sp>
      <p:pic>
        <p:nvPicPr>
          <p:cNvPr id="375" name="Google Shape;375;p46">
            <a:hlinkClick r:id="rId4" action="ppaction://hlinksldjump"/>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405200" y="-1"/>
            <a:ext cx="738804" cy="2751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137"/>
          <p:cNvSpPr/>
          <p:nvPr/>
        </p:nvSpPr>
        <p:spPr>
          <a:xfrm>
            <a:off x="1963975" y="1457850"/>
            <a:ext cx="1892100" cy="32907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100</a:t>
            </a:fld>
            <a:endParaRPr/>
          </a:p>
        </p:txBody>
      </p:sp>
      <p:graphicFrame>
        <p:nvGraphicFramePr>
          <p:cNvPr id="1801" name="Google Shape;1801;p137"/>
          <p:cNvGraphicFramePr/>
          <p:nvPr/>
        </p:nvGraphicFramePr>
        <p:xfrm>
          <a:off x="61150" y="1681925"/>
          <a:ext cx="9051375" cy="3145230"/>
        </p:xfrm>
        <a:graphic>
          <a:graphicData uri="http://schemas.openxmlformats.org/drawingml/2006/table">
            <a:tbl>
              <a:tblPr>
                <a:noFill/>
                <a:tableStyleId>{34C112C2-C95C-4236-8074-CD7BC30CAA9A}</a:tableStyleId>
              </a:tblPr>
              <a:tblGrid>
                <a:gridCol w="1317425">
                  <a:extLst>
                    <a:ext uri="{9D8B030D-6E8A-4147-A177-3AD203B41FA5}">
                      <a16:colId xmlns:a16="http://schemas.microsoft.com/office/drawing/2014/main" val="20000"/>
                    </a:ext>
                  </a:extLst>
                </a:gridCol>
                <a:gridCol w="585400">
                  <a:extLst>
                    <a:ext uri="{9D8B030D-6E8A-4147-A177-3AD203B41FA5}">
                      <a16:colId xmlns:a16="http://schemas.microsoft.com/office/drawing/2014/main" val="20001"/>
                    </a:ext>
                  </a:extLst>
                </a:gridCol>
                <a:gridCol w="724000">
                  <a:extLst>
                    <a:ext uri="{9D8B030D-6E8A-4147-A177-3AD203B41FA5}">
                      <a16:colId xmlns:a16="http://schemas.microsoft.com/office/drawing/2014/main" val="20002"/>
                    </a:ext>
                  </a:extLst>
                </a:gridCol>
                <a:gridCol w="584050">
                  <a:extLst>
                    <a:ext uri="{9D8B030D-6E8A-4147-A177-3AD203B41FA5}">
                      <a16:colId xmlns:a16="http://schemas.microsoft.com/office/drawing/2014/main" val="20003"/>
                    </a:ext>
                  </a:extLst>
                </a:gridCol>
                <a:gridCol w="584050">
                  <a:extLst>
                    <a:ext uri="{9D8B030D-6E8A-4147-A177-3AD203B41FA5}">
                      <a16:colId xmlns:a16="http://schemas.microsoft.com/office/drawing/2014/main" val="20004"/>
                    </a:ext>
                  </a:extLst>
                </a:gridCol>
                <a:gridCol w="584050">
                  <a:extLst>
                    <a:ext uri="{9D8B030D-6E8A-4147-A177-3AD203B41FA5}">
                      <a16:colId xmlns:a16="http://schemas.microsoft.com/office/drawing/2014/main" val="20005"/>
                    </a:ext>
                  </a:extLst>
                </a:gridCol>
                <a:gridCol w="584050">
                  <a:extLst>
                    <a:ext uri="{9D8B030D-6E8A-4147-A177-3AD203B41FA5}">
                      <a16:colId xmlns:a16="http://schemas.microsoft.com/office/drawing/2014/main" val="20006"/>
                    </a:ext>
                  </a:extLst>
                </a:gridCol>
                <a:gridCol w="584050">
                  <a:extLst>
                    <a:ext uri="{9D8B030D-6E8A-4147-A177-3AD203B41FA5}">
                      <a16:colId xmlns:a16="http://schemas.microsoft.com/office/drawing/2014/main" val="20007"/>
                    </a:ext>
                  </a:extLst>
                </a:gridCol>
                <a:gridCol w="584050">
                  <a:extLst>
                    <a:ext uri="{9D8B030D-6E8A-4147-A177-3AD203B41FA5}">
                      <a16:colId xmlns:a16="http://schemas.microsoft.com/office/drawing/2014/main" val="20008"/>
                    </a:ext>
                  </a:extLst>
                </a:gridCol>
                <a:gridCol w="584050">
                  <a:extLst>
                    <a:ext uri="{9D8B030D-6E8A-4147-A177-3AD203B41FA5}">
                      <a16:colId xmlns:a16="http://schemas.microsoft.com/office/drawing/2014/main" val="20009"/>
                    </a:ext>
                  </a:extLst>
                </a:gridCol>
                <a:gridCol w="584050">
                  <a:extLst>
                    <a:ext uri="{9D8B030D-6E8A-4147-A177-3AD203B41FA5}">
                      <a16:colId xmlns:a16="http://schemas.microsoft.com/office/drawing/2014/main" val="20010"/>
                    </a:ext>
                  </a:extLst>
                </a:gridCol>
                <a:gridCol w="584050">
                  <a:extLst>
                    <a:ext uri="{9D8B030D-6E8A-4147-A177-3AD203B41FA5}">
                      <a16:colId xmlns:a16="http://schemas.microsoft.com/office/drawing/2014/main" val="20011"/>
                    </a:ext>
                  </a:extLst>
                </a:gridCol>
                <a:gridCol w="584050">
                  <a:extLst>
                    <a:ext uri="{9D8B030D-6E8A-4147-A177-3AD203B41FA5}">
                      <a16:colId xmlns:a16="http://schemas.microsoft.com/office/drawing/2014/main" val="20012"/>
                    </a:ext>
                  </a:extLst>
                </a:gridCol>
                <a:gridCol w="584050">
                  <a:extLst>
                    <a:ext uri="{9D8B030D-6E8A-4147-A177-3AD203B41FA5}">
                      <a16:colId xmlns:a16="http://schemas.microsoft.com/office/drawing/2014/main" val="20013"/>
                    </a:ext>
                  </a:extLst>
                </a:gridCol>
              </a:tblGrid>
              <a:tr h="251450">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lt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Option 1</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Option 2</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Option 3</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Clr>
                          <a:schemeClr val="dk1"/>
                        </a:buClr>
                        <a:buSzPts val="1100"/>
                        <a:buFont typeface="Arial"/>
                        <a:buNone/>
                      </a:pPr>
                      <a:r>
                        <a:rPr lang="en" sz="1000" b="1">
                          <a:solidFill>
                            <a:schemeClr val="dk1"/>
                          </a:solidFill>
                          <a:latin typeface="Nunito"/>
                          <a:ea typeface="Nunito"/>
                          <a:cs typeface="Nunito"/>
                          <a:sym typeface="Nunito"/>
                        </a:rPr>
                        <a:t>Option 4</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0025">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Metric</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9E9E9E"/>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Weight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666666"/>
                    </a:solidFill>
                  </a:tcPr>
                </a:tc>
                <a:extLst>
                  <a:ext uri="{0D108BD9-81ED-4DB2-BD59-A6C34878D82A}">
                    <a16:rowId xmlns:a16="http://schemas.microsoft.com/office/drawing/2014/main" val="10001"/>
                  </a:ext>
                </a:extLst>
              </a:tr>
              <a:tr h="342000">
                <a:tc>
                  <a:txBody>
                    <a:bodyPr/>
                    <a:lstStyle/>
                    <a:p>
                      <a:pPr marL="0" lvl="0" indent="0" algn="l" rtl="0">
                        <a:spcBef>
                          <a:spcPts val="0"/>
                        </a:spcBef>
                        <a:spcAft>
                          <a:spcPts val="0"/>
                        </a:spcAft>
                        <a:buNone/>
                      </a:pPr>
                      <a:r>
                        <a:rPr lang="en" sz="1000" b="1">
                          <a:solidFill>
                            <a:schemeClr val="dk2"/>
                          </a:solidFill>
                          <a:latin typeface="Nunito"/>
                          <a:ea typeface="Nunito"/>
                          <a:cs typeface="Nunito"/>
                          <a:sym typeface="Nunito"/>
                        </a:rPr>
                        <a:t>Price</a:t>
                      </a:r>
                      <a:endParaRPr sz="1000" b="1">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4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ctr" rtl="0">
                        <a:lnSpc>
                          <a:spcPct val="115000"/>
                        </a:lnSpc>
                        <a:spcBef>
                          <a:spcPts val="0"/>
                        </a:spcBef>
                        <a:spcAft>
                          <a:spcPts val="0"/>
                        </a:spcAft>
                        <a:buNone/>
                      </a:pPr>
                      <a:r>
                        <a:rPr lang="en" sz="1300">
                          <a:solidFill>
                            <a:srgbClr val="FF0000"/>
                          </a:solidFill>
                          <a:latin typeface="Nunito"/>
                          <a:ea typeface="Nunito"/>
                          <a:cs typeface="Nunito"/>
                          <a:sym typeface="Nunito"/>
                        </a:rPr>
                        <a:t>20%</a:t>
                      </a:r>
                      <a:endParaRPr sz="1300">
                        <a:solidFill>
                          <a:srgbClr val="FF0000"/>
                        </a:solidFill>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24.9</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5.1</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1.02</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27.5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0.5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24.9</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5.1</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1.02</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27.6</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2.4</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0.48</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42000">
                <a:tc>
                  <a:txBody>
                    <a:bodyPr/>
                    <a:lstStyle/>
                    <a:p>
                      <a:pPr marL="0" lvl="0" indent="0" algn="l" rtl="0">
                        <a:spcBef>
                          <a:spcPts val="0"/>
                        </a:spcBef>
                        <a:spcAft>
                          <a:spcPts val="0"/>
                        </a:spcAft>
                        <a:buNone/>
                      </a:pPr>
                      <a:r>
                        <a:rPr lang="en" sz="1000" b="1">
                          <a:solidFill>
                            <a:schemeClr val="dk2"/>
                          </a:solidFill>
                          <a:latin typeface="Nunito"/>
                          <a:ea typeface="Nunito"/>
                          <a:cs typeface="Nunito"/>
                          <a:sym typeface="Nunito"/>
                        </a:rPr>
                        <a:t>Operating Voltage</a:t>
                      </a:r>
                      <a:endParaRPr sz="1000" b="1">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4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ctr" rtl="0">
                        <a:lnSpc>
                          <a:spcPct val="115000"/>
                        </a:lnSpc>
                        <a:spcBef>
                          <a:spcPts val="0"/>
                        </a:spcBef>
                        <a:spcAft>
                          <a:spcPts val="0"/>
                        </a:spcAft>
                        <a:buNone/>
                      </a:pPr>
                      <a:r>
                        <a:rPr lang="en" sz="1300">
                          <a:solidFill>
                            <a:srgbClr val="FF0000"/>
                          </a:solidFill>
                          <a:latin typeface="Nunito"/>
                          <a:ea typeface="Nunito"/>
                          <a:cs typeface="Nunito"/>
                          <a:sym typeface="Nunito"/>
                        </a:rPr>
                        <a:t>15%</a:t>
                      </a:r>
                      <a:endParaRPr sz="1300">
                        <a:solidFill>
                          <a:srgbClr val="FF0000"/>
                        </a:solidFill>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9</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1.35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3.3</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7</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1.05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9</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1.35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9</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1.35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52425">
                <a:tc>
                  <a:txBody>
                    <a:bodyPr/>
                    <a:lstStyle/>
                    <a:p>
                      <a:pPr marL="0" lvl="0" indent="0" algn="l" rtl="0">
                        <a:spcBef>
                          <a:spcPts val="0"/>
                        </a:spcBef>
                        <a:spcAft>
                          <a:spcPts val="0"/>
                        </a:spcAft>
                        <a:buNone/>
                      </a:pPr>
                      <a:r>
                        <a:rPr lang="en" sz="1000" b="1">
                          <a:solidFill>
                            <a:schemeClr val="dk2"/>
                          </a:solidFill>
                          <a:latin typeface="Nunito"/>
                          <a:ea typeface="Nunito"/>
                          <a:cs typeface="Nunito"/>
                          <a:sym typeface="Nunito"/>
                        </a:rPr>
                        <a:t>Size</a:t>
                      </a:r>
                      <a:endParaRPr sz="1000" b="1">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4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ctr" rtl="0">
                        <a:lnSpc>
                          <a:spcPct val="115000"/>
                        </a:lnSpc>
                        <a:spcBef>
                          <a:spcPts val="0"/>
                        </a:spcBef>
                        <a:spcAft>
                          <a:spcPts val="0"/>
                        </a:spcAft>
                        <a:buNone/>
                      </a:pPr>
                      <a:r>
                        <a:rPr lang="en" sz="1300">
                          <a:solidFill>
                            <a:srgbClr val="FF0000"/>
                          </a:solidFill>
                          <a:latin typeface="Nunito"/>
                          <a:ea typeface="Nunito"/>
                          <a:cs typeface="Nunito"/>
                          <a:sym typeface="Nunito"/>
                        </a:rPr>
                        <a:t>20%</a:t>
                      </a:r>
                      <a:endParaRPr sz="1300">
                        <a:solidFill>
                          <a:srgbClr val="FF0000"/>
                        </a:solidFill>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6.25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1.25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8.75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1.75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48</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1.1</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68.6</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0.35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0.07</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52425">
                <a:tc>
                  <a:txBody>
                    <a:bodyPr/>
                    <a:lstStyle/>
                    <a:p>
                      <a:pPr marL="0" lvl="0" indent="0" algn="l" rtl="0">
                        <a:spcBef>
                          <a:spcPts val="0"/>
                        </a:spcBef>
                        <a:spcAft>
                          <a:spcPts val="0"/>
                        </a:spcAft>
                        <a:buNone/>
                      </a:pPr>
                      <a:r>
                        <a:rPr lang="en" sz="1000" b="1">
                          <a:solidFill>
                            <a:schemeClr val="dk2"/>
                          </a:solidFill>
                          <a:latin typeface="Nunito"/>
                          <a:ea typeface="Nunito"/>
                          <a:cs typeface="Nunito"/>
                          <a:sym typeface="Nunito"/>
                        </a:rPr>
                        <a:t>Flash Memory</a:t>
                      </a:r>
                      <a:endParaRPr sz="1000" b="1">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4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ctr" rtl="0">
                        <a:lnSpc>
                          <a:spcPct val="115000"/>
                        </a:lnSpc>
                        <a:spcBef>
                          <a:spcPts val="0"/>
                        </a:spcBef>
                        <a:spcAft>
                          <a:spcPts val="0"/>
                        </a:spcAft>
                        <a:buNone/>
                      </a:pPr>
                      <a:r>
                        <a:rPr lang="en" sz="1300">
                          <a:solidFill>
                            <a:srgbClr val="FF0000"/>
                          </a:solidFill>
                          <a:latin typeface="Nunito"/>
                          <a:ea typeface="Nunito"/>
                          <a:cs typeface="Nunito"/>
                          <a:sym typeface="Nunito"/>
                        </a:rPr>
                        <a:t>10%</a:t>
                      </a:r>
                      <a:endParaRPr sz="1300">
                        <a:solidFill>
                          <a:srgbClr val="FF0000"/>
                        </a:solidFill>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32</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0.4</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256</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10</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28</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3.8</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0.38</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32</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0.4</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52425">
                <a:tc>
                  <a:txBody>
                    <a:bodyPr/>
                    <a:lstStyle/>
                    <a:p>
                      <a:pPr marL="0" lvl="0" indent="0" algn="l" rtl="0">
                        <a:spcBef>
                          <a:spcPts val="0"/>
                        </a:spcBef>
                        <a:spcAft>
                          <a:spcPts val="0"/>
                        </a:spcAft>
                        <a:buNone/>
                      </a:pPr>
                      <a:r>
                        <a:rPr lang="en" sz="1000" b="1">
                          <a:solidFill>
                            <a:schemeClr val="dk2"/>
                          </a:solidFill>
                          <a:latin typeface="Nunito"/>
                          <a:ea typeface="Nunito"/>
                          <a:cs typeface="Nunito"/>
                          <a:sym typeface="Nunito"/>
                        </a:rPr>
                        <a:t>Processor</a:t>
                      </a:r>
                      <a:endParaRPr sz="1000" b="1">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4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ctr" rtl="0">
                        <a:lnSpc>
                          <a:spcPct val="115000"/>
                        </a:lnSpc>
                        <a:spcBef>
                          <a:spcPts val="0"/>
                        </a:spcBef>
                        <a:spcAft>
                          <a:spcPts val="0"/>
                        </a:spcAft>
                        <a:buNone/>
                      </a:pPr>
                      <a:r>
                        <a:rPr lang="en" sz="1300">
                          <a:solidFill>
                            <a:srgbClr val="FF0000"/>
                          </a:solidFill>
                          <a:latin typeface="Nunito"/>
                          <a:ea typeface="Nunito"/>
                          <a:cs typeface="Nunito"/>
                          <a:sym typeface="Nunito"/>
                        </a:rPr>
                        <a:t>15%</a:t>
                      </a:r>
                      <a:endParaRPr sz="1300">
                        <a:solidFill>
                          <a:srgbClr val="FF0000"/>
                        </a:solidFill>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ATMega328</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8</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1.2</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Cortex-M4 72 MHz</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8</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1.2</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ATMega32U4</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6</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0.9</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ATMega328p</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9</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1.35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58325">
                <a:tc>
                  <a:txBody>
                    <a:bodyPr/>
                    <a:lstStyle/>
                    <a:p>
                      <a:pPr marL="0" lvl="0" indent="0" algn="l" rtl="0">
                        <a:spcBef>
                          <a:spcPts val="0"/>
                        </a:spcBef>
                        <a:spcAft>
                          <a:spcPts val="0"/>
                        </a:spcAft>
                        <a:buNone/>
                      </a:pPr>
                      <a:r>
                        <a:rPr lang="en" sz="1000" b="1">
                          <a:solidFill>
                            <a:schemeClr val="dk2"/>
                          </a:solidFill>
                          <a:latin typeface="Nunito"/>
                          <a:ea typeface="Nunito"/>
                          <a:cs typeface="Nunito"/>
                          <a:sym typeface="Nunito"/>
                        </a:rPr>
                        <a:t>Power Consumption</a:t>
                      </a:r>
                      <a:endParaRPr sz="1000" b="1">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4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ctr" rtl="0">
                        <a:lnSpc>
                          <a:spcPct val="115000"/>
                        </a:lnSpc>
                        <a:spcBef>
                          <a:spcPts val="0"/>
                        </a:spcBef>
                        <a:spcAft>
                          <a:spcPts val="0"/>
                        </a:spcAft>
                        <a:buNone/>
                      </a:pPr>
                      <a:r>
                        <a:rPr lang="en" sz="1300">
                          <a:solidFill>
                            <a:srgbClr val="FF0000"/>
                          </a:solidFill>
                          <a:latin typeface="Nunito"/>
                          <a:ea typeface="Nunito"/>
                          <a:cs typeface="Nunito"/>
                          <a:sym typeface="Nunito"/>
                        </a:rPr>
                        <a:t>20%</a:t>
                      </a:r>
                      <a:endParaRPr sz="1300">
                        <a:solidFill>
                          <a:srgbClr val="FF0000"/>
                        </a:solidFill>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19</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9.35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1.87</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100</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3.5</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0.7</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50</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7.14</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1.428</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50</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7.14</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1.428</a:t>
                      </a:r>
                      <a:endParaRPr sz="1000">
                        <a:latin typeface="Nunito"/>
                        <a:ea typeface="Nunito"/>
                        <a:cs typeface="Nunito"/>
                        <a:sym typeface="Nunito"/>
                      </a:endParaRPr>
                    </a:p>
                  </a:txBody>
                  <a:tcPr marL="28575" marR="28575" marT="19050" marB="19050" anchor="b">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51450">
                <a:tc>
                  <a:txBody>
                    <a:bodyPr/>
                    <a:lstStyle/>
                    <a:p>
                      <a:pPr marL="0" lvl="0" indent="0" algn="ctr" rtl="0">
                        <a:lnSpc>
                          <a:spcPct val="115000"/>
                        </a:lnSpc>
                        <a:spcBef>
                          <a:spcPts val="0"/>
                        </a:spcBef>
                        <a:spcAft>
                          <a:spcPts val="0"/>
                        </a:spcAft>
                        <a:buNone/>
                      </a:pPr>
                      <a:r>
                        <a:rPr lang="en" sz="1000">
                          <a:solidFill>
                            <a:schemeClr val="lt1"/>
                          </a:solidFill>
                          <a:latin typeface="Nunito"/>
                          <a:ea typeface="Nunito"/>
                          <a:cs typeface="Nunito"/>
                          <a:sym typeface="Nunito"/>
                        </a:rPr>
                        <a:t>Total (0-10)</a:t>
                      </a:r>
                      <a:endParaRPr sz="1000">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100%</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6.07</a:t>
                      </a:r>
                      <a:endParaRPr sz="1000" b="1">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5.7</a:t>
                      </a:r>
                      <a:endParaRPr sz="1000" b="1">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5.158</a:t>
                      </a:r>
                      <a:endParaRPr sz="1000" b="1">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4.598</a:t>
                      </a:r>
                      <a:endParaRPr sz="1000" b="1">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8"/>
                  </a:ext>
                </a:extLst>
              </a:tr>
            </a:tbl>
          </a:graphicData>
        </a:graphic>
      </p:graphicFrame>
      <p:sp>
        <p:nvSpPr>
          <p:cNvPr id="1802" name="Google Shape;1802;p137"/>
          <p:cNvSpPr txBox="1"/>
          <p:nvPr/>
        </p:nvSpPr>
        <p:spPr>
          <a:xfrm>
            <a:off x="6349850" y="4823350"/>
            <a:ext cx="2301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chemeClr val="dk1"/>
                </a:solidFill>
                <a:latin typeface="Nunito"/>
                <a:ea typeface="Nunito"/>
                <a:cs typeface="Nunito"/>
                <a:sym typeface="Nunito"/>
              </a:rPr>
              <a:t>*WT = Weighted Total Score</a:t>
            </a:r>
            <a:endParaRPr sz="1100">
              <a:latin typeface="Nunito"/>
              <a:ea typeface="Nunito"/>
              <a:cs typeface="Nunito"/>
              <a:sym typeface="Nunito"/>
            </a:endParaRPr>
          </a:p>
        </p:txBody>
      </p:sp>
      <p:sp>
        <p:nvSpPr>
          <p:cNvPr id="1803" name="Google Shape;1803;p137"/>
          <p:cNvSpPr txBox="1">
            <a:spLocks noGrp="1"/>
          </p:cNvSpPr>
          <p:nvPr>
            <p:ph type="title"/>
          </p:nvPr>
        </p:nvSpPr>
        <p:spPr>
          <a:xfrm>
            <a:off x="311700" y="149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Trade 7 - Microcontroller</a:t>
            </a:r>
            <a:endParaRPr/>
          </a:p>
        </p:txBody>
      </p:sp>
      <p:sp>
        <p:nvSpPr>
          <p:cNvPr id="1804" name="Google Shape;1804;p137"/>
          <p:cNvSpPr txBox="1"/>
          <p:nvPr/>
        </p:nvSpPr>
        <p:spPr>
          <a:xfrm>
            <a:off x="2012718" y="4748558"/>
            <a:ext cx="17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6AA84F"/>
                </a:solidFill>
                <a:latin typeface="Nunito"/>
                <a:ea typeface="Nunito"/>
                <a:cs typeface="Nunito"/>
                <a:sym typeface="Nunito"/>
              </a:rPr>
              <a:t>Final Selection</a:t>
            </a:r>
            <a:endParaRPr b="1">
              <a:solidFill>
                <a:srgbClr val="6AA84F"/>
              </a:solidFill>
              <a:latin typeface="Nunito"/>
              <a:ea typeface="Nunito"/>
              <a:cs typeface="Nunito"/>
              <a:sym typeface="Nunito"/>
            </a:endParaRPr>
          </a:p>
        </p:txBody>
      </p:sp>
      <p:sp>
        <p:nvSpPr>
          <p:cNvPr id="1805" name="Google Shape;1805;p137"/>
          <p:cNvSpPr txBox="1">
            <a:spLocks noGrp="1"/>
          </p:cNvSpPr>
          <p:nvPr>
            <p:ph type="title"/>
          </p:nvPr>
        </p:nvSpPr>
        <p:spPr>
          <a:xfrm>
            <a:off x="410725" y="601350"/>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FULL TRADE MATRIX</a:t>
            </a:r>
            <a:endParaRPr sz="1620"/>
          </a:p>
        </p:txBody>
      </p:sp>
      <p:pic>
        <p:nvPicPr>
          <p:cNvPr id="1806" name="Google Shape;1806;p1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598616" y="775400"/>
            <a:ext cx="1137108" cy="852825"/>
          </a:xfrm>
          <a:prstGeom prst="rect">
            <a:avLst/>
          </a:prstGeom>
          <a:noFill/>
          <a:ln>
            <a:noFill/>
          </a:ln>
        </p:spPr>
      </p:pic>
      <p:pic>
        <p:nvPicPr>
          <p:cNvPr id="1807" name="Google Shape;1807;p13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002249" y="320899"/>
            <a:ext cx="1307325" cy="1307325"/>
          </a:xfrm>
          <a:prstGeom prst="rect">
            <a:avLst/>
          </a:prstGeom>
          <a:noFill/>
          <a:ln>
            <a:noFill/>
          </a:ln>
        </p:spPr>
      </p:pic>
      <p:pic>
        <p:nvPicPr>
          <p:cNvPr id="1808" name="Google Shape;1808;p13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76100" y="721702"/>
            <a:ext cx="1537200" cy="768600"/>
          </a:xfrm>
          <a:prstGeom prst="rect">
            <a:avLst/>
          </a:prstGeom>
          <a:noFill/>
          <a:ln>
            <a:noFill/>
          </a:ln>
        </p:spPr>
      </p:pic>
      <p:pic>
        <p:nvPicPr>
          <p:cNvPr id="1809" name="Google Shape;1809;p13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511350" y="320900"/>
            <a:ext cx="1205149" cy="1205150"/>
          </a:xfrm>
          <a:prstGeom prst="rect">
            <a:avLst/>
          </a:prstGeom>
          <a:noFill/>
          <a:ln>
            <a:noFill/>
          </a:ln>
        </p:spPr>
      </p:pic>
      <p:sp>
        <p:nvSpPr>
          <p:cNvPr id="1810" name="Google Shape;1810;p137">
            <a:hlinkClick r:id="rId7"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pic>
        <p:nvPicPr>
          <p:cNvPr id="1815" name="Google Shape;1815;p13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16550" y="601350"/>
            <a:ext cx="1012750" cy="1012750"/>
          </a:xfrm>
          <a:prstGeom prst="rect">
            <a:avLst/>
          </a:prstGeom>
          <a:noFill/>
          <a:ln>
            <a:noFill/>
          </a:ln>
        </p:spPr>
      </p:pic>
      <p:sp>
        <p:nvSpPr>
          <p:cNvPr id="1816" name="Google Shape;1816;p138"/>
          <p:cNvSpPr/>
          <p:nvPr/>
        </p:nvSpPr>
        <p:spPr>
          <a:xfrm>
            <a:off x="2442575" y="1438675"/>
            <a:ext cx="2360700" cy="33135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101</a:t>
            </a:fld>
            <a:endParaRPr/>
          </a:p>
        </p:txBody>
      </p:sp>
      <p:graphicFrame>
        <p:nvGraphicFramePr>
          <p:cNvPr id="1818" name="Google Shape;1818;p138"/>
          <p:cNvGraphicFramePr/>
          <p:nvPr/>
        </p:nvGraphicFramePr>
        <p:xfrm>
          <a:off x="31475" y="1681925"/>
          <a:ext cx="9144000" cy="2910631"/>
        </p:xfrm>
        <a:graphic>
          <a:graphicData uri="http://schemas.openxmlformats.org/drawingml/2006/table">
            <a:tbl>
              <a:tblPr>
                <a:noFill/>
                <a:tableStyleId>{34C112C2-C95C-4236-8074-CD7BC30CAA9A}</a:tableStyleId>
              </a:tblPr>
              <a:tblGrid>
                <a:gridCol w="1680725">
                  <a:extLst>
                    <a:ext uri="{9D8B030D-6E8A-4147-A177-3AD203B41FA5}">
                      <a16:colId xmlns:a16="http://schemas.microsoft.com/office/drawing/2014/main" val="20000"/>
                    </a:ext>
                  </a:extLst>
                </a:gridCol>
                <a:gridCol w="730375">
                  <a:extLst>
                    <a:ext uri="{9D8B030D-6E8A-4147-A177-3AD203B41FA5}">
                      <a16:colId xmlns:a16="http://schemas.microsoft.com/office/drawing/2014/main" val="20001"/>
                    </a:ext>
                  </a:extLst>
                </a:gridCol>
                <a:gridCol w="903300">
                  <a:extLst>
                    <a:ext uri="{9D8B030D-6E8A-4147-A177-3AD203B41FA5}">
                      <a16:colId xmlns:a16="http://schemas.microsoft.com/office/drawing/2014/main" val="20002"/>
                    </a:ext>
                  </a:extLst>
                </a:gridCol>
                <a:gridCol w="728700">
                  <a:extLst>
                    <a:ext uri="{9D8B030D-6E8A-4147-A177-3AD203B41FA5}">
                      <a16:colId xmlns:a16="http://schemas.microsoft.com/office/drawing/2014/main" val="20003"/>
                    </a:ext>
                  </a:extLst>
                </a:gridCol>
                <a:gridCol w="728700">
                  <a:extLst>
                    <a:ext uri="{9D8B030D-6E8A-4147-A177-3AD203B41FA5}">
                      <a16:colId xmlns:a16="http://schemas.microsoft.com/office/drawing/2014/main" val="20004"/>
                    </a:ext>
                  </a:extLst>
                </a:gridCol>
                <a:gridCol w="728700">
                  <a:extLst>
                    <a:ext uri="{9D8B030D-6E8A-4147-A177-3AD203B41FA5}">
                      <a16:colId xmlns:a16="http://schemas.microsoft.com/office/drawing/2014/main" val="20005"/>
                    </a:ext>
                  </a:extLst>
                </a:gridCol>
                <a:gridCol w="728700">
                  <a:extLst>
                    <a:ext uri="{9D8B030D-6E8A-4147-A177-3AD203B41FA5}">
                      <a16:colId xmlns:a16="http://schemas.microsoft.com/office/drawing/2014/main" val="20006"/>
                    </a:ext>
                  </a:extLst>
                </a:gridCol>
                <a:gridCol w="728700">
                  <a:extLst>
                    <a:ext uri="{9D8B030D-6E8A-4147-A177-3AD203B41FA5}">
                      <a16:colId xmlns:a16="http://schemas.microsoft.com/office/drawing/2014/main" val="20007"/>
                    </a:ext>
                  </a:extLst>
                </a:gridCol>
                <a:gridCol w="728700">
                  <a:extLst>
                    <a:ext uri="{9D8B030D-6E8A-4147-A177-3AD203B41FA5}">
                      <a16:colId xmlns:a16="http://schemas.microsoft.com/office/drawing/2014/main" val="20008"/>
                    </a:ext>
                  </a:extLst>
                </a:gridCol>
                <a:gridCol w="728700">
                  <a:extLst>
                    <a:ext uri="{9D8B030D-6E8A-4147-A177-3AD203B41FA5}">
                      <a16:colId xmlns:a16="http://schemas.microsoft.com/office/drawing/2014/main" val="20009"/>
                    </a:ext>
                  </a:extLst>
                </a:gridCol>
                <a:gridCol w="728700">
                  <a:extLst>
                    <a:ext uri="{9D8B030D-6E8A-4147-A177-3AD203B41FA5}">
                      <a16:colId xmlns:a16="http://schemas.microsoft.com/office/drawing/2014/main" val="20010"/>
                    </a:ext>
                  </a:extLst>
                </a:gridCol>
              </a:tblGrid>
              <a:tr h="251450">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lt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1000" b="1">
                          <a:solidFill>
                            <a:schemeClr val="dk1"/>
                          </a:solidFill>
                          <a:highlight>
                            <a:srgbClr val="D9EAD3"/>
                          </a:highlight>
                        </a:rPr>
                        <a:t>nrf24l01 </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 sz="1000" b="1">
                          <a:solidFill>
                            <a:schemeClr val="dk1"/>
                          </a:solidFill>
                        </a:rPr>
                        <a:t>1597-1223-ND</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 sz="1000" b="1">
                          <a:solidFill>
                            <a:schemeClr val="dk1"/>
                          </a:solidFill>
                        </a:rPr>
                        <a:t>XBee Pro</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0025">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Metric</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Weight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extLst>
                  <a:ext uri="{0D108BD9-81ED-4DB2-BD59-A6C34878D82A}">
                    <a16:rowId xmlns:a16="http://schemas.microsoft.com/office/drawing/2014/main" val="10001"/>
                  </a:ext>
                </a:extLst>
              </a:tr>
              <a:tr h="342000">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Frequency (GHz)</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a:solidFill>
                            <a:srgbClr val="CC3311"/>
                          </a:solidFill>
                          <a:latin typeface="Nunito"/>
                          <a:ea typeface="Nunito"/>
                          <a:cs typeface="Nunito"/>
                          <a:sym typeface="Nunito"/>
                        </a:rPr>
                        <a:t>25%</a:t>
                      </a:r>
                      <a:endParaRPr>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2.4</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9.55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2.3875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0.433</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0.8</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0.2</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2.4</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9.55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2.3875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52425">
                <a:tc>
                  <a:txBody>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Nunito"/>
                          <a:ea typeface="Nunito"/>
                          <a:cs typeface="Nunito"/>
                          <a:sym typeface="Nunito"/>
                        </a:rPr>
                        <a:t>Data Rate (kbps)</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a:solidFill>
                            <a:srgbClr val="CC3311"/>
                          </a:solidFill>
                          <a:latin typeface="Nunito"/>
                          <a:ea typeface="Nunito"/>
                          <a:cs typeface="Nunito"/>
                          <a:sym typeface="Nunito"/>
                        </a:rPr>
                        <a:t>15%</a:t>
                      </a:r>
                      <a:endParaRPr>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250</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10</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1.5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10</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0.04</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0.006</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250</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10</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1.5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52425">
                <a:tc>
                  <a:txBody>
                    <a:bodyPr/>
                    <a:lstStyle/>
                    <a:p>
                      <a:pPr marL="0" lvl="0" indent="0" algn="ctr" rtl="0">
                        <a:lnSpc>
                          <a:spcPct val="115000"/>
                        </a:lnSpc>
                        <a:spcBef>
                          <a:spcPts val="0"/>
                        </a:spcBef>
                        <a:spcAft>
                          <a:spcPts val="0"/>
                        </a:spcAft>
                        <a:buNone/>
                      </a:pPr>
                      <a:r>
                        <a:rPr lang="en" sz="1200">
                          <a:solidFill>
                            <a:schemeClr val="dk1"/>
                          </a:solidFill>
                          <a:latin typeface="Nunito"/>
                          <a:ea typeface="Nunito"/>
                          <a:cs typeface="Nunito"/>
                          <a:sym typeface="Nunito"/>
                        </a:rPr>
                        <a:t>Power Consumption (mA)</a:t>
                      </a:r>
                      <a:endParaRPr sz="1200">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a:solidFill>
                            <a:srgbClr val="CC3311"/>
                          </a:solidFill>
                          <a:latin typeface="Nunito"/>
                          <a:ea typeface="Nunito"/>
                          <a:cs typeface="Nunito"/>
                          <a:sym typeface="Nunito"/>
                        </a:rPr>
                        <a:t>15%</a:t>
                      </a:r>
                      <a:endParaRPr>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250</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1.6</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0.24</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5.5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9.9</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1.485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215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2.8</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0.42</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52425">
                <a:tc>
                  <a:txBody>
                    <a:bodyPr/>
                    <a:lstStyle/>
                    <a:p>
                      <a:pPr marL="0" lvl="0" indent="0" algn="ctr" rtl="0">
                        <a:lnSpc>
                          <a:spcPct val="115000"/>
                        </a:lnSpc>
                        <a:spcBef>
                          <a:spcPts val="0"/>
                        </a:spcBef>
                        <a:spcAft>
                          <a:spcPts val="0"/>
                        </a:spcAft>
                        <a:buNone/>
                      </a:pPr>
                      <a:r>
                        <a:rPr lang="en" sz="1200">
                          <a:solidFill>
                            <a:schemeClr val="dk1"/>
                          </a:solidFill>
                          <a:latin typeface="Nunito"/>
                          <a:ea typeface="Nunito"/>
                          <a:cs typeface="Nunito"/>
                          <a:sym typeface="Nunito"/>
                        </a:rPr>
                        <a:t>Price</a:t>
                      </a:r>
                      <a:endParaRPr sz="1200">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a:solidFill>
                            <a:srgbClr val="CC3311"/>
                          </a:solidFill>
                          <a:latin typeface="Nunito"/>
                          <a:ea typeface="Nunito"/>
                          <a:cs typeface="Nunito"/>
                          <a:sym typeface="Nunito"/>
                        </a:rPr>
                        <a:t>10%</a:t>
                      </a:r>
                      <a:endParaRPr>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14.19</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7.4</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0.74</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8.79</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8.9</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0.89</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37.95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0.5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0.05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52425">
                <a:tc>
                  <a:txBody>
                    <a:bodyPr/>
                    <a:lstStyle/>
                    <a:p>
                      <a:pPr marL="0" lvl="0" indent="0" algn="ctr" rtl="0">
                        <a:lnSpc>
                          <a:spcPct val="115000"/>
                        </a:lnSpc>
                        <a:spcBef>
                          <a:spcPts val="0"/>
                        </a:spcBef>
                        <a:spcAft>
                          <a:spcPts val="0"/>
                        </a:spcAft>
                        <a:buNone/>
                      </a:pPr>
                      <a:r>
                        <a:rPr lang="en" sz="1200">
                          <a:solidFill>
                            <a:schemeClr val="dk1"/>
                          </a:solidFill>
                          <a:latin typeface="Nunito"/>
                          <a:ea typeface="Nunito"/>
                          <a:cs typeface="Nunito"/>
                          <a:sym typeface="Nunito"/>
                        </a:rPr>
                        <a:t>Range (m)</a:t>
                      </a:r>
                      <a:endParaRPr sz="1200">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a:solidFill>
                            <a:srgbClr val="CC3311"/>
                          </a:solidFill>
                          <a:latin typeface="Nunito"/>
                          <a:ea typeface="Nunito"/>
                          <a:cs typeface="Nunito"/>
                          <a:sym typeface="Nunito"/>
                        </a:rPr>
                        <a:t>25%</a:t>
                      </a:r>
                      <a:endParaRPr>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60</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5.56</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1.39</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100</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10</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2.5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60</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5.56</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1.39</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48925">
                <a:tc>
                  <a:txBody>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Nunito"/>
                          <a:ea typeface="Nunito"/>
                          <a:cs typeface="Nunito"/>
                          <a:sym typeface="Nunito"/>
                        </a:rPr>
                        <a:t>Size (mm)</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a:solidFill>
                            <a:srgbClr val="CC3311"/>
                          </a:solidFill>
                          <a:latin typeface="Nunito"/>
                          <a:ea typeface="Nunito"/>
                          <a:cs typeface="Nunito"/>
                          <a:sym typeface="Nunito"/>
                        </a:rPr>
                        <a:t>10%</a:t>
                      </a:r>
                      <a:endParaRPr>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29</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6</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0.6</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30</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0.5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34</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1</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300">
                          <a:latin typeface="Nunito"/>
                          <a:ea typeface="Nunito"/>
                          <a:cs typeface="Nunito"/>
                          <a:sym typeface="Nunito"/>
                        </a:rPr>
                        <a:t>0.1</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51450">
                <a:tc>
                  <a:txBody>
                    <a:bodyPr/>
                    <a:lstStyle/>
                    <a:p>
                      <a:pPr marL="0" lvl="0" indent="0" algn="ctr" rtl="0">
                        <a:lnSpc>
                          <a:spcPct val="115000"/>
                        </a:lnSpc>
                        <a:spcBef>
                          <a:spcPts val="0"/>
                        </a:spcBef>
                        <a:spcAft>
                          <a:spcPts val="0"/>
                        </a:spcAft>
                        <a:buNone/>
                      </a:pPr>
                      <a:r>
                        <a:rPr lang="en" sz="1000">
                          <a:solidFill>
                            <a:schemeClr val="lt1"/>
                          </a:solidFill>
                          <a:latin typeface="Nunito"/>
                          <a:ea typeface="Nunito"/>
                          <a:cs typeface="Nunito"/>
                          <a:sym typeface="Nunito"/>
                        </a:rPr>
                        <a:t>Total (0-10)</a:t>
                      </a:r>
                      <a:endParaRPr sz="1000">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100%</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6.8757</a:t>
                      </a:r>
                      <a:endParaRPr sz="1000" b="1">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5.581</a:t>
                      </a:r>
                      <a:endParaRPr sz="1000" b="1">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5.8475</a:t>
                      </a:r>
                      <a:endParaRPr sz="1000" b="1">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extLst>
                  <a:ext uri="{0D108BD9-81ED-4DB2-BD59-A6C34878D82A}">
                    <a16:rowId xmlns:a16="http://schemas.microsoft.com/office/drawing/2014/main" val="10008"/>
                  </a:ext>
                </a:extLst>
              </a:tr>
            </a:tbl>
          </a:graphicData>
        </a:graphic>
      </p:graphicFrame>
      <p:sp>
        <p:nvSpPr>
          <p:cNvPr id="1819" name="Google Shape;1819;p138"/>
          <p:cNvSpPr txBox="1"/>
          <p:nvPr/>
        </p:nvSpPr>
        <p:spPr>
          <a:xfrm>
            <a:off x="6361750" y="4752175"/>
            <a:ext cx="2301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chemeClr val="dk1"/>
                </a:solidFill>
                <a:latin typeface="Nunito"/>
                <a:ea typeface="Nunito"/>
                <a:cs typeface="Nunito"/>
                <a:sym typeface="Nunito"/>
              </a:rPr>
              <a:t>*WT = Weighted Total Score</a:t>
            </a:r>
            <a:endParaRPr sz="1100">
              <a:latin typeface="Nunito"/>
              <a:ea typeface="Nunito"/>
              <a:cs typeface="Nunito"/>
              <a:sym typeface="Nunito"/>
            </a:endParaRPr>
          </a:p>
        </p:txBody>
      </p:sp>
      <p:sp>
        <p:nvSpPr>
          <p:cNvPr id="1820" name="Google Shape;1820;p138"/>
          <p:cNvSpPr txBox="1">
            <a:spLocks noGrp="1"/>
          </p:cNvSpPr>
          <p:nvPr>
            <p:ph type="title"/>
          </p:nvPr>
        </p:nvSpPr>
        <p:spPr>
          <a:xfrm>
            <a:off x="311700" y="149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8 - Wireless Transmitter/Receiver</a:t>
            </a:r>
            <a:endParaRPr/>
          </a:p>
        </p:txBody>
      </p:sp>
      <p:sp>
        <p:nvSpPr>
          <p:cNvPr id="1821" name="Google Shape;1821;p138"/>
          <p:cNvSpPr txBox="1">
            <a:spLocks noGrp="1"/>
          </p:cNvSpPr>
          <p:nvPr>
            <p:ph type="title"/>
          </p:nvPr>
        </p:nvSpPr>
        <p:spPr>
          <a:xfrm>
            <a:off x="410725" y="601350"/>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FULL TRADE MATRIX</a:t>
            </a:r>
            <a:endParaRPr sz="1620"/>
          </a:p>
        </p:txBody>
      </p:sp>
      <p:sp>
        <p:nvSpPr>
          <p:cNvPr id="1822" name="Google Shape;1822;p138"/>
          <p:cNvSpPr txBox="1"/>
          <p:nvPr/>
        </p:nvSpPr>
        <p:spPr>
          <a:xfrm>
            <a:off x="3056468" y="4721433"/>
            <a:ext cx="17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6AA84F"/>
                </a:solidFill>
                <a:latin typeface="Nunito"/>
                <a:ea typeface="Nunito"/>
                <a:cs typeface="Nunito"/>
                <a:sym typeface="Nunito"/>
              </a:rPr>
              <a:t>Final Selection</a:t>
            </a:r>
            <a:endParaRPr b="1">
              <a:solidFill>
                <a:srgbClr val="6AA84F"/>
              </a:solidFill>
              <a:latin typeface="Nunito"/>
              <a:ea typeface="Nunito"/>
              <a:cs typeface="Nunito"/>
              <a:sym typeface="Nunito"/>
            </a:endParaRPr>
          </a:p>
        </p:txBody>
      </p:sp>
      <p:pic>
        <p:nvPicPr>
          <p:cNvPr id="1823" name="Google Shape;1823;p13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flipH="1">
            <a:off x="5457175" y="691577"/>
            <a:ext cx="1012750" cy="990349"/>
          </a:xfrm>
          <a:prstGeom prst="rect">
            <a:avLst/>
          </a:prstGeom>
          <a:noFill/>
          <a:ln>
            <a:noFill/>
          </a:ln>
        </p:spPr>
      </p:pic>
      <p:pic>
        <p:nvPicPr>
          <p:cNvPr id="1824" name="Google Shape;1824;p13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408470" y="432495"/>
            <a:ext cx="1249400" cy="1249425"/>
          </a:xfrm>
          <a:prstGeom prst="rect">
            <a:avLst/>
          </a:prstGeom>
          <a:noFill/>
          <a:ln>
            <a:noFill/>
          </a:ln>
        </p:spPr>
      </p:pic>
      <p:sp>
        <p:nvSpPr>
          <p:cNvPr id="1825" name="Google Shape;1825;p138">
            <a:hlinkClick r:id="rId6"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p13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Supplemental Budget Information</a:t>
            </a:r>
            <a:endParaRPr/>
          </a:p>
        </p:txBody>
      </p:sp>
      <p:sp>
        <p:nvSpPr>
          <p:cNvPr id="1831" name="Google Shape;1831;p1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102</a:t>
            </a:fld>
            <a:endParaRPr/>
          </a:p>
        </p:txBody>
      </p:sp>
      <p:sp>
        <p:nvSpPr>
          <p:cNvPr id="1832" name="Google Shape;1832;p139"/>
          <p:cNvSpPr txBox="1">
            <a:spLocks noGrp="1"/>
          </p:cNvSpPr>
          <p:nvPr>
            <p:ph type="body" idx="4294967295"/>
          </p:nvPr>
        </p:nvSpPr>
        <p:spPr>
          <a:xfrm>
            <a:off x="2441850" y="3069350"/>
            <a:ext cx="4260300" cy="1508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u="sng" dirty="0">
                <a:solidFill>
                  <a:schemeClr val="hlink"/>
                </a:solidFill>
                <a:hlinkClick r:id="" action="ppaction://hlinkshowjump?jump=nextslide"/>
              </a:rPr>
              <a:t>VR PC Parts &amp; Budget Breakdown</a:t>
            </a:r>
            <a:endParaRPr dirty="0"/>
          </a:p>
          <a:p>
            <a:pPr marL="0" lvl="0" indent="0" algn="ctr" rtl="0">
              <a:spcBef>
                <a:spcPts val="1200"/>
              </a:spcBef>
              <a:spcAft>
                <a:spcPts val="1200"/>
              </a:spcAft>
              <a:buNone/>
            </a:pPr>
            <a:r>
              <a:rPr lang="en" u="sng" dirty="0">
                <a:solidFill>
                  <a:schemeClr val="hlink"/>
                </a:solidFill>
                <a:hlinkClick r:id="rId3" action="ppaction://hlinksldjump"/>
              </a:rPr>
              <a:t>Physical Constraint Budget Breakdown</a:t>
            </a:r>
            <a:endParaRPr dirty="0"/>
          </a:p>
        </p:txBody>
      </p:sp>
      <p:sp>
        <p:nvSpPr>
          <p:cNvPr id="1833" name="Google Shape;1833;p139">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837"/>
        <p:cNvGrpSpPr/>
        <p:nvPr/>
      </p:nvGrpSpPr>
      <p:grpSpPr>
        <a:xfrm>
          <a:off x="0" y="0"/>
          <a:ext cx="0" cy="0"/>
          <a:chOff x="0" y="0"/>
          <a:chExt cx="0" cy="0"/>
        </a:xfrm>
      </p:grpSpPr>
      <p:sp>
        <p:nvSpPr>
          <p:cNvPr id="1838" name="Google Shape;1838;p140"/>
          <p:cNvSpPr txBox="1"/>
          <p:nvPr/>
        </p:nvSpPr>
        <p:spPr>
          <a:xfrm>
            <a:off x="229425" y="74000"/>
            <a:ext cx="4262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Nunito"/>
                <a:ea typeface="Nunito"/>
                <a:cs typeface="Nunito"/>
                <a:sym typeface="Nunito"/>
              </a:rPr>
              <a:t>PC Parts List</a:t>
            </a:r>
            <a:endParaRPr sz="3000">
              <a:latin typeface="Nunito"/>
              <a:ea typeface="Nunito"/>
              <a:cs typeface="Nunito"/>
              <a:sym typeface="Nunito"/>
            </a:endParaRPr>
          </a:p>
        </p:txBody>
      </p:sp>
      <p:sp>
        <p:nvSpPr>
          <p:cNvPr id="1839" name="Google Shape;1839;p140"/>
          <p:cNvSpPr txBox="1"/>
          <p:nvPr/>
        </p:nvSpPr>
        <p:spPr>
          <a:xfrm>
            <a:off x="229425" y="806675"/>
            <a:ext cx="4853700" cy="3460200"/>
          </a:xfrm>
          <a:prstGeom prst="rect">
            <a:avLst/>
          </a:prstGeom>
          <a:solidFill>
            <a:srgbClr val="FFD666"/>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latin typeface="Nunito"/>
                <a:ea typeface="Nunito"/>
                <a:cs typeface="Nunito"/>
                <a:sym typeface="Nunito"/>
              </a:rPr>
              <a:t>CPU: AMD Ryzen 5 5600X                                         $160</a:t>
            </a:r>
            <a:endParaRPr>
              <a:latin typeface="Nunito"/>
              <a:ea typeface="Nunito"/>
              <a:cs typeface="Nunito"/>
              <a:sym typeface="Nunito"/>
            </a:endParaRPr>
          </a:p>
          <a:p>
            <a:pPr marL="0" lvl="0" indent="0" algn="l" rtl="0">
              <a:lnSpc>
                <a:spcPct val="115000"/>
              </a:lnSpc>
              <a:spcBef>
                <a:spcPts val="0"/>
              </a:spcBef>
              <a:spcAft>
                <a:spcPts val="0"/>
              </a:spcAft>
              <a:buNone/>
            </a:pPr>
            <a:r>
              <a:rPr lang="en">
                <a:latin typeface="Nunito"/>
                <a:ea typeface="Nunito"/>
                <a:cs typeface="Nunito"/>
                <a:sym typeface="Nunito"/>
              </a:rPr>
              <a:t>GPU: Gigabyte 2080 Super (refurbished)                 $440</a:t>
            </a:r>
            <a:endParaRPr>
              <a:latin typeface="Nunito"/>
              <a:ea typeface="Nunito"/>
              <a:cs typeface="Nunito"/>
              <a:sym typeface="Nunito"/>
            </a:endParaRPr>
          </a:p>
          <a:p>
            <a:pPr marL="0" lvl="0" indent="0" algn="l" rtl="0">
              <a:lnSpc>
                <a:spcPct val="115000"/>
              </a:lnSpc>
              <a:spcBef>
                <a:spcPts val="0"/>
              </a:spcBef>
              <a:spcAft>
                <a:spcPts val="0"/>
              </a:spcAft>
              <a:buNone/>
            </a:pPr>
            <a:r>
              <a:rPr lang="en">
                <a:latin typeface="Nunito"/>
                <a:ea typeface="Nunito"/>
                <a:cs typeface="Nunito"/>
                <a:sym typeface="Nunito"/>
              </a:rPr>
              <a:t>Motherboard:Gigabyte B550 w/ Bluetooth + Wifi  $170</a:t>
            </a:r>
            <a:endParaRPr>
              <a:latin typeface="Nunito"/>
              <a:ea typeface="Nunito"/>
              <a:cs typeface="Nunito"/>
              <a:sym typeface="Nunito"/>
            </a:endParaRPr>
          </a:p>
          <a:p>
            <a:pPr marL="0" lvl="0" indent="0" algn="l" rtl="0">
              <a:lnSpc>
                <a:spcPct val="115000"/>
              </a:lnSpc>
              <a:spcBef>
                <a:spcPts val="0"/>
              </a:spcBef>
              <a:spcAft>
                <a:spcPts val="0"/>
              </a:spcAft>
              <a:buNone/>
            </a:pPr>
            <a:r>
              <a:rPr lang="en">
                <a:latin typeface="Nunito"/>
                <a:ea typeface="Nunito"/>
                <a:cs typeface="Nunito"/>
                <a:sym typeface="Nunito"/>
              </a:rPr>
              <a:t>RAM: </a:t>
            </a:r>
            <a:r>
              <a:rPr lang="en">
                <a:solidFill>
                  <a:schemeClr val="dk1"/>
                </a:solidFill>
                <a:latin typeface="Nunito"/>
                <a:ea typeface="Nunito"/>
                <a:cs typeface="Nunito"/>
                <a:sym typeface="Nunito"/>
              </a:rPr>
              <a:t>G.Skill Ripjaws V series 16GB                         $54</a:t>
            </a:r>
            <a:endParaRPr>
              <a:solidFill>
                <a:schemeClr val="dk1"/>
              </a:solidFill>
              <a:latin typeface="Nunito"/>
              <a:ea typeface="Nunito"/>
              <a:cs typeface="Nunito"/>
              <a:sym typeface="Nunito"/>
            </a:endParaRPr>
          </a:p>
          <a:p>
            <a:pPr marL="0" lvl="0" indent="0" algn="l" rtl="0">
              <a:lnSpc>
                <a:spcPct val="115000"/>
              </a:lnSpc>
              <a:spcBef>
                <a:spcPts val="0"/>
              </a:spcBef>
              <a:spcAft>
                <a:spcPts val="0"/>
              </a:spcAft>
              <a:buNone/>
            </a:pPr>
            <a:r>
              <a:rPr lang="en">
                <a:solidFill>
                  <a:schemeClr val="dk1"/>
                </a:solidFill>
                <a:latin typeface="Nunito"/>
                <a:ea typeface="Nunito"/>
                <a:cs typeface="Nunito"/>
                <a:sym typeface="Nunito"/>
              </a:rPr>
              <a:t>Storage: Samsung 980 Pro 500GB SSD                   $80</a:t>
            </a:r>
            <a:endParaRPr>
              <a:solidFill>
                <a:schemeClr val="dk1"/>
              </a:solidFill>
              <a:latin typeface="Nunito"/>
              <a:ea typeface="Nunito"/>
              <a:cs typeface="Nunito"/>
              <a:sym typeface="Nunito"/>
            </a:endParaRPr>
          </a:p>
          <a:p>
            <a:pPr marL="0" lvl="0" indent="0" algn="l" rtl="0">
              <a:lnSpc>
                <a:spcPct val="115000"/>
              </a:lnSpc>
              <a:spcBef>
                <a:spcPts val="0"/>
              </a:spcBef>
              <a:spcAft>
                <a:spcPts val="0"/>
              </a:spcAft>
              <a:buNone/>
            </a:pPr>
            <a:r>
              <a:rPr lang="en">
                <a:solidFill>
                  <a:schemeClr val="dk1"/>
                </a:solidFill>
                <a:latin typeface="Nunito"/>
                <a:ea typeface="Nunito"/>
                <a:cs typeface="Nunito"/>
                <a:sym typeface="Nunito"/>
              </a:rPr>
              <a:t>PSU: Corsair RM750x 750 Watt                                $110</a:t>
            </a:r>
            <a:endParaRPr>
              <a:solidFill>
                <a:schemeClr val="dk1"/>
              </a:solidFill>
              <a:latin typeface="Nunito"/>
              <a:ea typeface="Nunito"/>
              <a:cs typeface="Nunito"/>
              <a:sym typeface="Nunito"/>
            </a:endParaRPr>
          </a:p>
          <a:p>
            <a:pPr marL="0" lvl="0" indent="0" algn="l" rtl="0">
              <a:lnSpc>
                <a:spcPct val="115000"/>
              </a:lnSpc>
              <a:spcBef>
                <a:spcPts val="0"/>
              </a:spcBef>
              <a:spcAft>
                <a:spcPts val="0"/>
              </a:spcAft>
              <a:buNone/>
            </a:pPr>
            <a:r>
              <a:rPr lang="en">
                <a:solidFill>
                  <a:schemeClr val="dk1"/>
                </a:solidFill>
                <a:latin typeface="Nunito"/>
                <a:ea typeface="Nunito"/>
                <a:cs typeface="Nunito"/>
                <a:sym typeface="Nunito"/>
              </a:rPr>
              <a:t>Case: Corsair 4000D                                                   $101</a:t>
            </a:r>
            <a:endParaRPr>
              <a:solidFill>
                <a:schemeClr val="dk1"/>
              </a:solidFill>
              <a:latin typeface="Nunito"/>
              <a:ea typeface="Nunito"/>
              <a:cs typeface="Nunito"/>
              <a:sym typeface="Nunito"/>
            </a:endParaRPr>
          </a:p>
          <a:p>
            <a:pPr marL="0" lvl="0" indent="0" algn="l" rtl="0">
              <a:lnSpc>
                <a:spcPct val="115000"/>
              </a:lnSpc>
              <a:spcBef>
                <a:spcPts val="0"/>
              </a:spcBef>
              <a:spcAft>
                <a:spcPts val="0"/>
              </a:spcAft>
              <a:buNone/>
            </a:pPr>
            <a:r>
              <a:rPr lang="en">
                <a:solidFill>
                  <a:schemeClr val="dk1"/>
                </a:solidFill>
                <a:latin typeface="Nunito"/>
                <a:ea typeface="Nunito"/>
                <a:cs typeface="Nunito"/>
                <a:sym typeface="Nunito"/>
              </a:rPr>
              <a:t>OS: Windows 10 (unregistered)                               $0</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TOTAL:                                                                         $1115</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 Monitor, Keyboard, and Mouse supplied by CU Boulder</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p:txBody>
      </p:sp>
      <p:pic>
        <p:nvPicPr>
          <p:cNvPr id="1840" name="Google Shape;1840;p14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247250" y="216813"/>
            <a:ext cx="1065550" cy="1034050"/>
          </a:xfrm>
          <a:prstGeom prst="rect">
            <a:avLst/>
          </a:prstGeom>
          <a:noFill/>
          <a:ln>
            <a:noFill/>
          </a:ln>
        </p:spPr>
      </p:pic>
      <p:pic>
        <p:nvPicPr>
          <p:cNvPr id="1841" name="Google Shape;1841;p14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773025" y="171751"/>
            <a:ext cx="1574974" cy="1124177"/>
          </a:xfrm>
          <a:prstGeom prst="rect">
            <a:avLst/>
          </a:prstGeom>
          <a:noFill/>
          <a:ln>
            <a:noFill/>
          </a:ln>
        </p:spPr>
      </p:pic>
      <p:pic>
        <p:nvPicPr>
          <p:cNvPr id="1842" name="Google Shape;1842;p14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177863" y="1350025"/>
            <a:ext cx="1204318" cy="1134600"/>
          </a:xfrm>
          <a:prstGeom prst="rect">
            <a:avLst/>
          </a:prstGeom>
          <a:noFill/>
          <a:ln>
            <a:noFill/>
          </a:ln>
        </p:spPr>
      </p:pic>
      <p:pic>
        <p:nvPicPr>
          <p:cNvPr id="1843" name="Google Shape;1843;p14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997072" y="1350023"/>
            <a:ext cx="1463974" cy="989121"/>
          </a:xfrm>
          <a:prstGeom prst="rect">
            <a:avLst/>
          </a:prstGeom>
          <a:noFill/>
          <a:ln>
            <a:noFill/>
          </a:ln>
        </p:spPr>
      </p:pic>
      <p:pic>
        <p:nvPicPr>
          <p:cNvPr id="1844" name="Google Shape;1844;p14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542775" y="3587725"/>
            <a:ext cx="983927" cy="1203550"/>
          </a:xfrm>
          <a:prstGeom prst="rect">
            <a:avLst/>
          </a:prstGeom>
          <a:noFill/>
          <a:ln>
            <a:noFill/>
          </a:ln>
        </p:spPr>
      </p:pic>
      <p:pic>
        <p:nvPicPr>
          <p:cNvPr id="1845" name="Google Shape;1845;p140"/>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7319250" y="3757250"/>
            <a:ext cx="1028751" cy="1034025"/>
          </a:xfrm>
          <a:prstGeom prst="rect">
            <a:avLst/>
          </a:prstGeom>
          <a:noFill/>
          <a:ln>
            <a:noFill/>
          </a:ln>
        </p:spPr>
      </p:pic>
      <p:pic>
        <p:nvPicPr>
          <p:cNvPr id="1846" name="Google Shape;1846;p140">
            <a:hlinkClick r:id="" action="ppaction://noaction"/>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229425" y="4791274"/>
            <a:ext cx="738804" cy="275100"/>
          </a:xfrm>
          <a:prstGeom prst="rect">
            <a:avLst/>
          </a:prstGeom>
          <a:noFill/>
          <a:ln>
            <a:noFill/>
          </a:ln>
        </p:spPr>
      </p:pic>
      <p:pic>
        <p:nvPicPr>
          <p:cNvPr id="1847" name="Google Shape;1847;p140"/>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5345388" y="2519150"/>
            <a:ext cx="1378701" cy="1034026"/>
          </a:xfrm>
          <a:prstGeom prst="rect">
            <a:avLst/>
          </a:prstGeom>
          <a:noFill/>
          <a:ln>
            <a:noFill/>
          </a:ln>
        </p:spPr>
      </p:pic>
      <p:pic>
        <p:nvPicPr>
          <p:cNvPr id="1848" name="Google Shape;1848;p140"/>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7126913" y="2596588"/>
            <a:ext cx="1204301" cy="903226"/>
          </a:xfrm>
          <a:prstGeom prst="rect">
            <a:avLst/>
          </a:prstGeom>
          <a:noFill/>
          <a:ln>
            <a:noFill/>
          </a:ln>
        </p:spPr>
      </p:pic>
      <p:sp>
        <p:nvSpPr>
          <p:cNvPr id="1849" name="Google Shape;1849;p140">
            <a:hlinkClick r:id="rId12"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853"/>
        <p:cNvGrpSpPr/>
        <p:nvPr/>
      </p:nvGrpSpPr>
      <p:grpSpPr>
        <a:xfrm>
          <a:off x="0" y="0"/>
          <a:ext cx="0" cy="0"/>
          <a:chOff x="0" y="0"/>
          <a:chExt cx="0" cy="0"/>
        </a:xfrm>
      </p:grpSpPr>
      <p:sp>
        <p:nvSpPr>
          <p:cNvPr id="1854" name="Google Shape;1854;p1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Detailed Budget Breakdown - PC Components</a:t>
            </a:r>
            <a:endParaRPr/>
          </a:p>
        </p:txBody>
      </p:sp>
      <p:graphicFrame>
        <p:nvGraphicFramePr>
          <p:cNvPr id="1855" name="Google Shape;1855;p141"/>
          <p:cNvGraphicFramePr/>
          <p:nvPr/>
        </p:nvGraphicFramePr>
        <p:xfrm>
          <a:off x="311700" y="1017725"/>
          <a:ext cx="7844475" cy="3108720"/>
        </p:xfrm>
        <a:graphic>
          <a:graphicData uri="http://schemas.openxmlformats.org/drawingml/2006/table">
            <a:tbl>
              <a:tblPr>
                <a:noFill/>
                <a:tableStyleId>{E9D8C519-176E-4E7A-B434-6233866CBDE6}</a:tableStyleId>
              </a:tblPr>
              <a:tblGrid>
                <a:gridCol w="3128750">
                  <a:extLst>
                    <a:ext uri="{9D8B030D-6E8A-4147-A177-3AD203B41FA5}">
                      <a16:colId xmlns:a16="http://schemas.microsoft.com/office/drawing/2014/main" val="20000"/>
                    </a:ext>
                  </a:extLst>
                </a:gridCol>
                <a:gridCol w="1605600">
                  <a:extLst>
                    <a:ext uri="{9D8B030D-6E8A-4147-A177-3AD203B41FA5}">
                      <a16:colId xmlns:a16="http://schemas.microsoft.com/office/drawing/2014/main" val="20001"/>
                    </a:ext>
                  </a:extLst>
                </a:gridCol>
                <a:gridCol w="1196325">
                  <a:extLst>
                    <a:ext uri="{9D8B030D-6E8A-4147-A177-3AD203B41FA5}">
                      <a16:colId xmlns:a16="http://schemas.microsoft.com/office/drawing/2014/main" val="20002"/>
                    </a:ext>
                  </a:extLst>
                </a:gridCol>
                <a:gridCol w="1913800">
                  <a:extLst>
                    <a:ext uri="{9D8B030D-6E8A-4147-A177-3AD203B41FA5}">
                      <a16:colId xmlns:a16="http://schemas.microsoft.com/office/drawing/2014/main" val="20003"/>
                    </a:ext>
                  </a:extLst>
                </a:gridCol>
              </a:tblGrid>
              <a:tr h="316200">
                <a:tc>
                  <a:txBody>
                    <a:bodyPr/>
                    <a:lstStyle/>
                    <a:p>
                      <a:pPr marL="0" lvl="0" indent="0" algn="ctr" rtl="0">
                        <a:spcBef>
                          <a:spcPts val="0"/>
                        </a:spcBef>
                        <a:spcAft>
                          <a:spcPts val="0"/>
                        </a:spcAft>
                        <a:buNone/>
                      </a:pPr>
                      <a:r>
                        <a:rPr lang="en" sz="1200"/>
                        <a:t>Item Description</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Cost per Unit</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chemeClr val="dk1"/>
                          </a:solidFill>
                        </a:rPr>
                        <a:t># of Units</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Total Cost</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16200">
                <a:tc>
                  <a:txBody>
                    <a:bodyPr/>
                    <a:lstStyle/>
                    <a:p>
                      <a:pPr marL="0" lvl="0" indent="0" algn="l" rtl="0">
                        <a:spcBef>
                          <a:spcPts val="0"/>
                        </a:spcBef>
                        <a:spcAft>
                          <a:spcPts val="0"/>
                        </a:spcAft>
                        <a:buNone/>
                      </a:pPr>
                      <a:r>
                        <a:rPr lang="en" sz="1200"/>
                        <a:t>CPU: AMD Ryzen 5 5600X</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$159.99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$159.99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16200">
                <a:tc>
                  <a:txBody>
                    <a:bodyPr/>
                    <a:lstStyle/>
                    <a:p>
                      <a:pPr marL="0" lvl="0" indent="0" algn="l" rtl="0">
                        <a:spcBef>
                          <a:spcPts val="0"/>
                        </a:spcBef>
                        <a:spcAft>
                          <a:spcPts val="0"/>
                        </a:spcAft>
                        <a:buNone/>
                      </a:pPr>
                      <a:r>
                        <a:rPr lang="en" sz="1200"/>
                        <a:t>GPU: Gigabyte 2080 Super</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$439.00</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$439.00</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16200">
                <a:tc>
                  <a:txBody>
                    <a:bodyPr/>
                    <a:lstStyle/>
                    <a:p>
                      <a:pPr marL="0" lvl="0" indent="0" algn="l" rtl="0">
                        <a:spcBef>
                          <a:spcPts val="0"/>
                        </a:spcBef>
                        <a:spcAft>
                          <a:spcPts val="0"/>
                        </a:spcAft>
                        <a:buNone/>
                      </a:pPr>
                      <a:r>
                        <a:rPr lang="en" sz="1200"/>
                        <a:t>Motherboard: Gigabyte </a:t>
                      </a:r>
                      <a:r>
                        <a:rPr lang="en" sz="1200">
                          <a:solidFill>
                            <a:schemeClr val="dk1"/>
                          </a:solidFill>
                        </a:rPr>
                        <a:t>B550</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$169.99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$169.99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16200">
                <a:tc>
                  <a:txBody>
                    <a:bodyPr/>
                    <a:lstStyle/>
                    <a:p>
                      <a:pPr marL="0" lvl="0" indent="0" algn="l" rtl="0">
                        <a:spcBef>
                          <a:spcPts val="0"/>
                        </a:spcBef>
                        <a:spcAft>
                          <a:spcPts val="0"/>
                        </a:spcAft>
                        <a:buNone/>
                      </a:pPr>
                      <a:r>
                        <a:rPr lang="en" sz="1200"/>
                        <a:t>RAM: G.Skill Ripjaws V series 16GB</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$53.99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$53.99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sz="1200"/>
                        <a:t>Storage: Samsung 980 Pro 500GB</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$79.99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$79.99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 sz="1200"/>
                        <a:t>PSU: CORSAIR RMx Series (2021) RM750x 750 W</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$109.99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$109.99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16200">
                <a:tc>
                  <a:txBody>
                    <a:bodyPr/>
                    <a:lstStyle/>
                    <a:p>
                      <a:pPr marL="0" lvl="0" indent="0" algn="l" rtl="0">
                        <a:spcBef>
                          <a:spcPts val="0"/>
                        </a:spcBef>
                        <a:spcAft>
                          <a:spcPts val="0"/>
                        </a:spcAft>
                        <a:buNone/>
                      </a:pPr>
                      <a:r>
                        <a:rPr lang="en" sz="1200">
                          <a:solidFill>
                            <a:schemeClr val="dk1"/>
                          </a:solidFill>
                        </a:rPr>
                        <a:t>Case: Corsair 4000D</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$100.99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$100.99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aphicFrame>
        <p:nvGraphicFramePr>
          <p:cNvPr id="1856" name="Google Shape;1856;p141"/>
          <p:cNvGraphicFramePr/>
          <p:nvPr/>
        </p:nvGraphicFramePr>
        <p:xfrm>
          <a:off x="3277025" y="4715950"/>
          <a:ext cx="1913800" cy="396210"/>
        </p:xfrm>
        <a:graphic>
          <a:graphicData uri="http://schemas.openxmlformats.org/drawingml/2006/table">
            <a:tbl>
              <a:tblPr>
                <a:noFill/>
                <a:tableStyleId>{E9D8C519-176E-4E7A-B434-6233866CBDE6}</a:tableStyleId>
              </a:tblPr>
              <a:tblGrid>
                <a:gridCol w="1913800">
                  <a:extLst>
                    <a:ext uri="{9D8B030D-6E8A-4147-A177-3AD203B41FA5}">
                      <a16:colId xmlns:a16="http://schemas.microsoft.com/office/drawing/2014/main" val="20000"/>
                    </a:ext>
                  </a:extLst>
                </a:gridCol>
              </a:tblGrid>
              <a:tr h="396200">
                <a:tc>
                  <a:txBody>
                    <a:bodyPr/>
                    <a:lstStyle/>
                    <a:p>
                      <a:pPr marL="0" lvl="0" indent="0" algn="ctr" rtl="0">
                        <a:spcBef>
                          <a:spcPts val="0"/>
                        </a:spcBef>
                        <a:spcAft>
                          <a:spcPts val="0"/>
                        </a:spcAft>
                        <a:buNone/>
                      </a:pPr>
                      <a:r>
                        <a:rPr lang="en"/>
                        <a:t>Total: $1,113.94</a:t>
                      </a: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00"/>
                  </a:ext>
                </a:extLst>
              </a:tr>
            </a:tbl>
          </a:graphicData>
        </a:graphic>
      </p:graphicFrame>
      <p:sp>
        <p:nvSpPr>
          <p:cNvPr id="1857" name="Google Shape;1857;p1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104</a:t>
            </a:fld>
            <a:endParaRPr/>
          </a:p>
        </p:txBody>
      </p:sp>
      <p:pic>
        <p:nvPicPr>
          <p:cNvPr id="1858" name="Google Shape;1858;p141">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56850" y="4722474"/>
            <a:ext cx="738804" cy="275100"/>
          </a:xfrm>
          <a:prstGeom prst="rect">
            <a:avLst/>
          </a:prstGeom>
          <a:noFill/>
          <a:ln>
            <a:noFill/>
          </a:ln>
        </p:spPr>
      </p:pic>
      <p:sp>
        <p:nvSpPr>
          <p:cNvPr id="1859" name="Google Shape;1859;p141">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863"/>
        <p:cNvGrpSpPr/>
        <p:nvPr/>
      </p:nvGrpSpPr>
      <p:grpSpPr>
        <a:xfrm>
          <a:off x="0" y="0"/>
          <a:ext cx="0" cy="0"/>
          <a:chOff x="0" y="0"/>
          <a:chExt cx="0" cy="0"/>
        </a:xfrm>
      </p:grpSpPr>
      <p:sp>
        <p:nvSpPr>
          <p:cNvPr id="1864" name="Google Shape;1864;p1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Detailed Budget Breakdown - Manufacturing Materials</a:t>
            </a:r>
            <a:endParaRPr/>
          </a:p>
        </p:txBody>
      </p:sp>
      <p:graphicFrame>
        <p:nvGraphicFramePr>
          <p:cNvPr id="1865" name="Google Shape;1865;p142"/>
          <p:cNvGraphicFramePr/>
          <p:nvPr/>
        </p:nvGraphicFramePr>
        <p:xfrm>
          <a:off x="311700" y="1017725"/>
          <a:ext cx="7844475" cy="3291570"/>
        </p:xfrm>
        <a:graphic>
          <a:graphicData uri="http://schemas.openxmlformats.org/drawingml/2006/table">
            <a:tbl>
              <a:tblPr>
                <a:noFill/>
                <a:tableStyleId>{E9D8C519-176E-4E7A-B434-6233866CBDE6}</a:tableStyleId>
              </a:tblPr>
              <a:tblGrid>
                <a:gridCol w="3128750">
                  <a:extLst>
                    <a:ext uri="{9D8B030D-6E8A-4147-A177-3AD203B41FA5}">
                      <a16:colId xmlns:a16="http://schemas.microsoft.com/office/drawing/2014/main" val="20000"/>
                    </a:ext>
                  </a:extLst>
                </a:gridCol>
                <a:gridCol w="1605600">
                  <a:extLst>
                    <a:ext uri="{9D8B030D-6E8A-4147-A177-3AD203B41FA5}">
                      <a16:colId xmlns:a16="http://schemas.microsoft.com/office/drawing/2014/main" val="20001"/>
                    </a:ext>
                  </a:extLst>
                </a:gridCol>
                <a:gridCol w="1196325">
                  <a:extLst>
                    <a:ext uri="{9D8B030D-6E8A-4147-A177-3AD203B41FA5}">
                      <a16:colId xmlns:a16="http://schemas.microsoft.com/office/drawing/2014/main" val="20002"/>
                    </a:ext>
                  </a:extLst>
                </a:gridCol>
                <a:gridCol w="1913800">
                  <a:extLst>
                    <a:ext uri="{9D8B030D-6E8A-4147-A177-3AD203B41FA5}">
                      <a16:colId xmlns:a16="http://schemas.microsoft.com/office/drawing/2014/main" val="20003"/>
                    </a:ext>
                  </a:extLst>
                </a:gridCol>
              </a:tblGrid>
              <a:tr h="316200">
                <a:tc>
                  <a:txBody>
                    <a:bodyPr/>
                    <a:lstStyle/>
                    <a:p>
                      <a:pPr marL="0" lvl="0" indent="0" algn="ctr" rtl="0">
                        <a:spcBef>
                          <a:spcPts val="0"/>
                        </a:spcBef>
                        <a:spcAft>
                          <a:spcPts val="0"/>
                        </a:spcAft>
                        <a:buNone/>
                      </a:pPr>
                      <a:r>
                        <a:rPr lang="en" sz="1200"/>
                        <a:t>Item Description</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Cost per Unit</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chemeClr val="dk1"/>
                          </a:solidFill>
                        </a:rPr>
                        <a:t># of Units</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Total Cost</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47625">
                <a:tc>
                  <a:txBody>
                    <a:bodyPr/>
                    <a:lstStyle/>
                    <a:p>
                      <a:pPr marL="0" lvl="0" indent="0" algn="l" rtl="0">
                        <a:spcBef>
                          <a:spcPts val="0"/>
                        </a:spcBef>
                        <a:spcAft>
                          <a:spcPts val="0"/>
                        </a:spcAft>
                        <a:buNone/>
                      </a:pPr>
                      <a:r>
                        <a:rPr lang="en" sz="1200"/>
                        <a:t>PLA Filament</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$15.19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$15.19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16200">
                <a:tc>
                  <a:txBody>
                    <a:bodyPr/>
                    <a:lstStyle/>
                    <a:p>
                      <a:pPr marL="0" lvl="0" indent="0" algn="l" rtl="0">
                        <a:spcBef>
                          <a:spcPts val="0"/>
                        </a:spcBef>
                        <a:spcAft>
                          <a:spcPts val="0"/>
                        </a:spcAft>
                        <a:buNone/>
                      </a:pPr>
                      <a:r>
                        <a:rPr lang="en" sz="1200"/>
                        <a:t>2x4’ Wooden Plank</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$9.22</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3</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$27.66</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16200">
                <a:tc>
                  <a:txBody>
                    <a:bodyPr/>
                    <a:lstStyle/>
                    <a:p>
                      <a:pPr marL="0" lvl="0" indent="0" algn="l" rtl="0">
                        <a:spcBef>
                          <a:spcPts val="0"/>
                        </a:spcBef>
                        <a:spcAft>
                          <a:spcPts val="0"/>
                        </a:spcAft>
                        <a:buNone/>
                      </a:pPr>
                      <a:r>
                        <a:rPr lang="en" sz="1200"/>
                        <a:t>4x4’ Wooden Plank</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$14.27</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$14.27</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16200">
                <a:tc>
                  <a:txBody>
                    <a:bodyPr/>
                    <a:lstStyle/>
                    <a:p>
                      <a:pPr marL="0" lvl="0" indent="0" algn="l" rtl="0">
                        <a:spcBef>
                          <a:spcPts val="0"/>
                        </a:spcBef>
                        <a:spcAft>
                          <a:spcPts val="0"/>
                        </a:spcAft>
                        <a:buNone/>
                      </a:pPr>
                      <a:r>
                        <a:rPr lang="en" sz="1200"/>
                        <a:t>PVC Pipe</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$4.44</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4</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$17.76</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16200">
                <a:tc>
                  <a:txBody>
                    <a:bodyPr/>
                    <a:lstStyle/>
                    <a:p>
                      <a:pPr marL="0" lvl="0" indent="0" algn="l" rtl="0">
                        <a:spcBef>
                          <a:spcPts val="0"/>
                        </a:spcBef>
                        <a:spcAft>
                          <a:spcPts val="0"/>
                        </a:spcAft>
                        <a:buNone/>
                      </a:pPr>
                      <a:r>
                        <a:rPr lang="en" sz="1200"/>
                        <a:t>PVC T Connector</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$4.95</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$4.95</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16200">
                <a:tc>
                  <a:txBody>
                    <a:bodyPr/>
                    <a:lstStyle/>
                    <a:p>
                      <a:pPr marL="0" lvl="0" indent="0" algn="l" rtl="0">
                        <a:spcBef>
                          <a:spcPts val="0"/>
                        </a:spcBef>
                        <a:spcAft>
                          <a:spcPts val="0"/>
                        </a:spcAft>
                        <a:buNone/>
                      </a:pPr>
                      <a:r>
                        <a:rPr lang="en" sz="1200"/>
                        <a:t>PVC End Caps</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$2.61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3</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$7.83</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spcBef>
                          <a:spcPts val="0"/>
                        </a:spcBef>
                        <a:spcAft>
                          <a:spcPts val="0"/>
                        </a:spcAft>
                        <a:buNone/>
                      </a:pPr>
                      <a:r>
                        <a:rPr lang="en" sz="1200"/>
                        <a:t>Sample Container</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$10.00</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$10.00</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16200">
                <a:tc>
                  <a:txBody>
                    <a:bodyPr/>
                    <a:lstStyle/>
                    <a:p>
                      <a:pPr marL="0" lvl="0" indent="0" algn="l" rtl="0">
                        <a:spcBef>
                          <a:spcPts val="0"/>
                        </a:spcBef>
                        <a:spcAft>
                          <a:spcPts val="0"/>
                        </a:spcAft>
                        <a:buNone/>
                      </a:pPr>
                      <a:r>
                        <a:rPr lang="en" sz="1200"/>
                        <a:t>Set of 8 Velcro Strips</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$8.99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$8.99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aphicFrame>
        <p:nvGraphicFramePr>
          <p:cNvPr id="1866" name="Google Shape;1866;p142"/>
          <p:cNvGraphicFramePr/>
          <p:nvPr/>
        </p:nvGraphicFramePr>
        <p:xfrm>
          <a:off x="3277038" y="4716525"/>
          <a:ext cx="1913800" cy="396200"/>
        </p:xfrm>
        <a:graphic>
          <a:graphicData uri="http://schemas.openxmlformats.org/drawingml/2006/table">
            <a:tbl>
              <a:tblPr>
                <a:noFill/>
                <a:tableStyleId>{E9D8C519-176E-4E7A-B434-6233866CBDE6}</a:tableStyleId>
              </a:tblPr>
              <a:tblGrid>
                <a:gridCol w="1913800">
                  <a:extLst>
                    <a:ext uri="{9D8B030D-6E8A-4147-A177-3AD203B41FA5}">
                      <a16:colId xmlns:a16="http://schemas.microsoft.com/office/drawing/2014/main" val="20000"/>
                    </a:ext>
                  </a:extLst>
                </a:gridCol>
              </a:tblGrid>
              <a:tr h="396200">
                <a:tc>
                  <a:txBody>
                    <a:bodyPr/>
                    <a:lstStyle/>
                    <a:p>
                      <a:pPr marL="0" lvl="0" indent="0" algn="ctr" rtl="0">
                        <a:spcBef>
                          <a:spcPts val="0"/>
                        </a:spcBef>
                        <a:spcAft>
                          <a:spcPts val="0"/>
                        </a:spcAft>
                        <a:buNone/>
                      </a:pPr>
                      <a:r>
                        <a:rPr lang="en" sz="1200"/>
                        <a:t>Total: $106.65</a:t>
                      </a:r>
                      <a:endParaRPr sz="1200"/>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00"/>
                  </a:ext>
                </a:extLst>
              </a:tr>
            </a:tbl>
          </a:graphicData>
        </a:graphic>
      </p:graphicFrame>
      <p:sp>
        <p:nvSpPr>
          <p:cNvPr id="1867" name="Google Shape;1867;p1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105</a:t>
            </a:fld>
            <a:endParaRPr/>
          </a:p>
        </p:txBody>
      </p:sp>
      <p:pic>
        <p:nvPicPr>
          <p:cNvPr id="1868" name="Google Shape;1868;p142">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56850" y="4722474"/>
            <a:ext cx="738804" cy="275100"/>
          </a:xfrm>
          <a:prstGeom prst="rect">
            <a:avLst/>
          </a:prstGeom>
          <a:noFill/>
          <a:ln>
            <a:noFill/>
          </a:ln>
        </p:spPr>
      </p:pic>
      <p:sp>
        <p:nvSpPr>
          <p:cNvPr id="1869" name="Google Shape;1869;p142">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sp>
        <p:nvSpPr>
          <p:cNvPr id="1874" name="Google Shape;1874;p1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Detailed Budget Breakdown - Electronics</a:t>
            </a:r>
            <a:endParaRPr/>
          </a:p>
        </p:txBody>
      </p:sp>
      <p:graphicFrame>
        <p:nvGraphicFramePr>
          <p:cNvPr id="1875" name="Google Shape;1875;p143"/>
          <p:cNvGraphicFramePr/>
          <p:nvPr/>
        </p:nvGraphicFramePr>
        <p:xfrm>
          <a:off x="311700" y="1017725"/>
          <a:ext cx="7844475" cy="2560110"/>
        </p:xfrm>
        <a:graphic>
          <a:graphicData uri="http://schemas.openxmlformats.org/drawingml/2006/table">
            <a:tbl>
              <a:tblPr>
                <a:noFill/>
                <a:tableStyleId>{E9D8C519-176E-4E7A-B434-6233866CBDE6}</a:tableStyleId>
              </a:tblPr>
              <a:tblGrid>
                <a:gridCol w="3128750">
                  <a:extLst>
                    <a:ext uri="{9D8B030D-6E8A-4147-A177-3AD203B41FA5}">
                      <a16:colId xmlns:a16="http://schemas.microsoft.com/office/drawing/2014/main" val="20000"/>
                    </a:ext>
                  </a:extLst>
                </a:gridCol>
                <a:gridCol w="1605600">
                  <a:extLst>
                    <a:ext uri="{9D8B030D-6E8A-4147-A177-3AD203B41FA5}">
                      <a16:colId xmlns:a16="http://schemas.microsoft.com/office/drawing/2014/main" val="20001"/>
                    </a:ext>
                  </a:extLst>
                </a:gridCol>
                <a:gridCol w="1196325">
                  <a:extLst>
                    <a:ext uri="{9D8B030D-6E8A-4147-A177-3AD203B41FA5}">
                      <a16:colId xmlns:a16="http://schemas.microsoft.com/office/drawing/2014/main" val="20002"/>
                    </a:ext>
                  </a:extLst>
                </a:gridCol>
                <a:gridCol w="1913800">
                  <a:extLst>
                    <a:ext uri="{9D8B030D-6E8A-4147-A177-3AD203B41FA5}">
                      <a16:colId xmlns:a16="http://schemas.microsoft.com/office/drawing/2014/main" val="20003"/>
                    </a:ext>
                  </a:extLst>
                </a:gridCol>
              </a:tblGrid>
              <a:tr h="316200">
                <a:tc>
                  <a:txBody>
                    <a:bodyPr/>
                    <a:lstStyle/>
                    <a:p>
                      <a:pPr marL="0" lvl="0" indent="0" algn="ctr" rtl="0">
                        <a:spcBef>
                          <a:spcPts val="0"/>
                        </a:spcBef>
                        <a:spcAft>
                          <a:spcPts val="0"/>
                        </a:spcAft>
                        <a:buNone/>
                      </a:pPr>
                      <a:r>
                        <a:rPr lang="en" sz="1200"/>
                        <a:t>Item Description</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Cost per Unit</a:t>
                      </a:r>
                      <a:endParaRPr sz="12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chemeClr val="dk1"/>
                          </a:solidFill>
                        </a:rPr>
                        <a:t># of Units</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Total Cost</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10075">
                <a:tc>
                  <a:txBody>
                    <a:bodyPr/>
                    <a:lstStyle/>
                    <a:p>
                      <a:pPr marL="0" lvl="0" indent="0" algn="l" rtl="0">
                        <a:spcBef>
                          <a:spcPts val="0"/>
                        </a:spcBef>
                        <a:spcAft>
                          <a:spcPts val="0"/>
                        </a:spcAft>
                        <a:buNone/>
                      </a:pPr>
                      <a:r>
                        <a:rPr lang="en" sz="1200"/>
                        <a:t>Arduino Nano</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24.90</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2</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$49.80</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16200">
                <a:tc>
                  <a:txBody>
                    <a:bodyPr/>
                    <a:lstStyle/>
                    <a:p>
                      <a:pPr marL="0" lvl="0" indent="0" algn="l" rtl="0">
                        <a:spcBef>
                          <a:spcPts val="0"/>
                        </a:spcBef>
                        <a:spcAft>
                          <a:spcPts val="0"/>
                        </a:spcAft>
                        <a:buNone/>
                      </a:pPr>
                      <a:r>
                        <a:rPr lang="en" sz="1200"/>
                        <a:t>4 Pc NRF24L01 Transceiver Module</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$7.89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rPr>
                        <a:t>$7.89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17150">
                <a:tc>
                  <a:txBody>
                    <a:bodyPr/>
                    <a:lstStyle/>
                    <a:p>
                      <a:pPr marL="0" lvl="0" indent="0" algn="l" rtl="0">
                        <a:spcBef>
                          <a:spcPts val="0"/>
                        </a:spcBef>
                        <a:spcAft>
                          <a:spcPts val="0"/>
                        </a:spcAft>
                        <a:buNone/>
                      </a:pPr>
                      <a:r>
                        <a:rPr lang="en" sz="1200"/>
                        <a:t>Prototyping Wire</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$6.50</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rPr>
                        <a:t>$6.50</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16200">
                <a:tc>
                  <a:txBody>
                    <a:bodyPr/>
                    <a:lstStyle/>
                    <a:p>
                      <a:pPr marL="0" lvl="0" indent="0" algn="l" rtl="0">
                        <a:spcBef>
                          <a:spcPts val="0"/>
                        </a:spcBef>
                        <a:spcAft>
                          <a:spcPts val="0"/>
                        </a:spcAft>
                        <a:buNone/>
                      </a:pPr>
                      <a:r>
                        <a:rPr lang="en" sz="1200"/>
                        <a:t>4 Pc Electrolytic Capacitor</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$2.00</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rPr>
                        <a:t>$2.00</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16200">
                <a:tc>
                  <a:txBody>
                    <a:bodyPr/>
                    <a:lstStyle/>
                    <a:p>
                      <a:pPr marL="0" lvl="0" indent="0" algn="l" rtl="0">
                        <a:spcBef>
                          <a:spcPts val="0"/>
                        </a:spcBef>
                        <a:spcAft>
                          <a:spcPts val="0"/>
                        </a:spcAft>
                        <a:buNone/>
                      </a:pPr>
                      <a:r>
                        <a:rPr lang="en" sz="1200"/>
                        <a:t>15 ft USB 3.0 to USB C cable</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$15.99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rPr>
                        <a:t>$15.99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16200">
                <a:tc>
                  <a:txBody>
                    <a:bodyPr/>
                    <a:lstStyle/>
                    <a:p>
                      <a:pPr marL="0" lvl="0" indent="0" algn="l" rtl="0">
                        <a:spcBef>
                          <a:spcPts val="0"/>
                        </a:spcBef>
                        <a:spcAft>
                          <a:spcPts val="0"/>
                        </a:spcAft>
                        <a:buNone/>
                      </a:pPr>
                      <a:r>
                        <a:rPr lang="en" sz="1200"/>
                        <a:t>USB 4-Port Hub</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$17.99</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2</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$35.98</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1876" name="Google Shape;1876;p143"/>
          <p:cNvGraphicFramePr/>
          <p:nvPr/>
        </p:nvGraphicFramePr>
        <p:xfrm>
          <a:off x="3277038" y="4716525"/>
          <a:ext cx="1913800" cy="396200"/>
        </p:xfrm>
        <a:graphic>
          <a:graphicData uri="http://schemas.openxmlformats.org/drawingml/2006/table">
            <a:tbl>
              <a:tblPr>
                <a:noFill/>
                <a:tableStyleId>{E9D8C519-176E-4E7A-B434-6233866CBDE6}</a:tableStyleId>
              </a:tblPr>
              <a:tblGrid>
                <a:gridCol w="1913800">
                  <a:extLst>
                    <a:ext uri="{9D8B030D-6E8A-4147-A177-3AD203B41FA5}">
                      <a16:colId xmlns:a16="http://schemas.microsoft.com/office/drawing/2014/main" val="20000"/>
                    </a:ext>
                  </a:extLst>
                </a:gridCol>
              </a:tblGrid>
              <a:tr h="396200">
                <a:tc>
                  <a:txBody>
                    <a:bodyPr/>
                    <a:lstStyle/>
                    <a:p>
                      <a:pPr marL="0" lvl="0" indent="0" algn="ctr" rtl="0">
                        <a:spcBef>
                          <a:spcPts val="0"/>
                        </a:spcBef>
                        <a:spcAft>
                          <a:spcPts val="0"/>
                        </a:spcAft>
                        <a:buNone/>
                      </a:pPr>
                      <a:r>
                        <a:rPr lang="en" sz="1200">
                          <a:solidFill>
                            <a:schemeClr val="dk1"/>
                          </a:solidFill>
                        </a:rPr>
                        <a:t>Total: $118.16</a:t>
                      </a:r>
                      <a:endParaRPr sz="1200"/>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B6D7A8"/>
                    </a:solidFill>
                  </a:tcPr>
                </a:tc>
                <a:extLst>
                  <a:ext uri="{0D108BD9-81ED-4DB2-BD59-A6C34878D82A}">
                    <a16:rowId xmlns:a16="http://schemas.microsoft.com/office/drawing/2014/main" val="10000"/>
                  </a:ext>
                </a:extLst>
              </a:tr>
            </a:tbl>
          </a:graphicData>
        </a:graphic>
      </p:graphicFrame>
      <p:sp>
        <p:nvSpPr>
          <p:cNvPr id="1877" name="Google Shape;1877;p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106</a:t>
            </a:fld>
            <a:endParaRPr/>
          </a:p>
        </p:txBody>
      </p:sp>
      <p:pic>
        <p:nvPicPr>
          <p:cNvPr id="1878" name="Google Shape;1878;p143">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56850" y="4722474"/>
            <a:ext cx="738804" cy="275100"/>
          </a:xfrm>
          <a:prstGeom prst="rect">
            <a:avLst/>
          </a:prstGeom>
          <a:noFill/>
          <a:ln>
            <a:noFill/>
          </a:ln>
        </p:spPr>
      </p:pic>
      <p:sp>
        <p:nvSpPr>
          <p:cNvPr id="1879" name="Google Shape;1879;p143">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4" name="Google Shape;1884;p1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CPU Specs</a:t>
            </a:r>
            <a:endParaRPr/>
          </a:p>
        </p:txBody>
      </p:sp>
      <p:sp>
        <p:nvSpPr>
          <p:cNvPr id="1885" name="Google Shape;1885;p1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t>AMD Ryzen 5 5600X</a:t>
            </a:r>
            <a:endParaRPr/>
          </a:p>
          <a:p>
            <a:pPr marL="457200" lvl="0" indent="-342900" algn="l" rtl="0">
              <a:spcBef>
                <a:spcPts val="1200"/>
              </a:spcBef>
              <a:spcAft>
                <a:spcPts val="0"/>
              </a:spcAft>
              <a:buSzPts val="1800"/>
              <a:buChar char="●"/>
            </a:pPr>
            <a:r>
              <a:rPr lang="en"/>
              <a:t>6 core, 12 threads</a:t>
            </a:r>
            <a:endParaRPr/>
          </a:p>
          <a:p>
            <a:pPr marL="457200" lvl="0" indent="-342900" algn="l" rtl="0">
              <a:spcBef>
                <a:spcPts val="0"/>
              </a:spcBef>
              <a:spcAft>
                <a:spcPts val="0"/>
              </a:spcAft>
              <a:buSzPts val="1800"/>
              <a:buChar char="●"/>
            </a:pPr>
            <a:r>
              <a:rPr lang="en"/>
              <a:t>Socket AM4</a:t>
            </a:r>
            <a:endParaRPr/>
          </a:p>
          <a:p>
            <a:pPr marL="457200" lvl="0" indent="-342900" algn="l" rtl="0">
              <a:spcBef>
                <a:spcPts val="0"/>
              </a:spcBef>
              <a:spcAft>
                <a:spcPts val="0"/>
              </a:spcAft>
              <a:buSzPts val="1800"/>
              <a:buChar char="●"/>
            </a:pPr>
            <a:r>
              <a:rPr lang="en"/>
              <a:t>Operating Frequency: 3.7 GHz</a:t>
            </a:r>
            <a:endParaRPr/>
          </a:p>
          <a:p>
            <a:pPr marL="457200" lvl="0" indent="-342900" algn="l" rtl="0">
              <a:spcBef>
                <a:spcPts val="0"/>
              </a:spcBef>
              <a:spcAft>
                <a:spcPts val="0"/>
              </a:spcAft>
              <a:buSzPts val="1800"/>
              <a:buChar char="●"/>
            </a:pPr>
            <a:r>
              <a:rPr lang="en"/>
              <a:t>Max Turbo Frequency: 4.6 GHz</a:t>
            </a:r>
            <a:endParaRPr/>
          </a:p>
          <a:p>
            <a:pPr marL="457200" lvl="0" indent="-342900" algn="l" rtl="0">
              <a:spcBef>
                <a:spcPts val="0"/>
              </a:spcBef>
              <a:spcAft>
                <a:spcPts val="0"/>
              </a:spcAft>
              <a:buSzPts val="1800"/>
              <a:buChar char="●"/>
            </a:pPr>
            <a:r>
              <a:rPr lang="en">
                <a:highlight>
                  <a:srgbClr val="FFFFFF"/>
                </a:highlight>
              </a:rPr>
              <a:t>Manufacturing Tech: 7 nm</a:t>
            </a:r>
            <a:endParaRPr>
              <a:highlight>
                <a:srgbClr val="FFFFFF"/>
              </a:highlight>
            </a:endParaRPr>
          </a:p>
          <a:p>
            <a:pPr marL="457200" lvl="0" indent="-342900" algn="l" rtl="0">
              <a:spcBef>
                <a:spcPts val="0"/>
              </a:spcBef>
              <a:spcAft>
                <a:spcPts val="0"/>
              </a:spcAft>
              <a:buSzPts val="1800"/>
              <a:buChar char="●"/>
            </a:pPr>
            <a:r>
              <a:rPr lang="en">
                <a:highlight>
                  <a:srgbClr val="FFFFFF"/>
                </a:highlight>
              </a:rPr>
              <a:t>Memory Types: DDR4 3200</a:t>
            </a:r>
            <a:endParaRPr>
              <a:highlight>
                <a:srgbClr val="FFFFFF"/>
              </a:highlight>
            </a:endParaRPr>
          </a:p>
          <a:p>
            <a:pPr marL="457200" lvl="0" indent="-342900" algn="l" rtl="0">
              <a:spcBef>
                <a:spcPts val="0"/>
              </a:spcBef>
              <a:spcAft>
                <a:spcPts val="0"/>
              </a:spcAft>
              <a:buSzPts val="1800"/>
              <a:buChar char="●"/>
            </a:pPr>
            <a:r>
              <a:rPr lang="en">
                <a:highlight>
                  <a:srgbClr val="FFFFFF"/>
                </a:highlight>
              </a:rPr>
              <a:t>Thermal Design Power: 65 W</a:t>
            </a:r>
            <a:endParaRPr>
              <a:highlight>
                <a:srgbClr val="FFFFFF"/>
              </a:highlight>
            </a:endParaRPr>
          </a:p>
          <a:p>
            <a:pPr marL="457200" lvl="0" indent="-342900" algn="l" rtl="0">
              <a:spcBef>
                <a:spcPts val="0"/>
              </a:spcBef>
              <a:spcAft>
                <a:spcPts val="0"/>
              </a:spcAft>
              <a:buSzPts val="1800"/>
              <a:buChar char="●"/>
            </a:pPr>
            <a:r>
              <a:rPr lang="en">
                <a:highlight>
                  <a:srgbClr val="FFFFFF"/>
                </a:highlight>
              </a:rPr>
              <a:t>32MB L3 Cache</a:t>
            </a:r>
            <a:endParaRPr>
              <a:highlight>
                <a:srgbClr val="FFFFFF"/>
              </a:highlight>
            </a:endParaRPr>
          </a:p>
          <a:p>
            <a:pPr marL="457200" lvl="0" indent="-342900" algn="l" rtl="0">
              <a:spcBef>
                <a:spcPts val="0"/>
              </a:spcBef>
              <a:spcAft>
                <a:spcPts val="0"/>
              </a:spcAft>
              <a:buSzPts val="1800"/>
              <a:buChar char="●"/>
            </a:pPr>
            <a:r>
              <a:rPr lang="en">
                <a:highlight>
                  <a:srgbClr val="FFFFFF"/>
                </a:highlight>
              </a:rPr>
              <a:t>3MB L2 Cache</a:t>
            </a:r>
            <a:endParaRPr>
              <a:highlight>
                <a:srgbClr val="FFFFFF"/>
              </a:highlight>
            </a:endParaRPr>
          </a:p>
          <a:p>
            <a:pPr marL="457200" lvl="0" indent="-342900" algn="l" rtl="0">
              <a:spcBef>
                <a:spcPts val="0"/>
              </a:spcBef>
              <a:spcAft>
                <a:spcPts val="0"/>
              </a:spcAft>
              <a:buSzPts val="1800"/>
              <a:buChar char="●"/>
            </a:pPr>
            <a:r>
              <a:rPr lang="en">
                <a:highlight>
                  <a:srgbClr val="FFFFFF"/>
                </a:highlight>
              </a:rPr>
              <a:t>Wraith Stealth Cooler</a:t>
            </a:r>
            <a:endParaRPr>
              <a:highlight>
                <a:srgbClr val="FFFFFF"/>
              </a:highlight>
            </a:endParaRPr>
          </a:p>
        </p:txBody>
      </p:sp>
      <p:sp>
        <p:nvSpPr>
          <p:cNvPr id="1886" name="Google Shape;1886;p1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107</a:t>
            </a:fld>
            <a:endParaRPr/>
          </a:p>
        </p:txBody>
      </p:sp>
      <p:pic>
        <p:nvPicPr>
          <p:cNvPr id="1887" name="Google Shape;1887;p14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926646" y="965800"/>
            <a:ext cx="3309700" cy="3211900"/>
          </a:xfrm>
          <a:prstGeom prst="rect">
            <a:avLst/>
          </a:prstGeom>
          <a:noFill/>
          <a:ln>
            <a:noFill/>
          </a:ln>
        </p:spPr>
      </p:pic>
      <p:pic>
        <p:nvPicPr>
          <p:cNvPr id="1888" name="Google Shape;1888;p144">
            <a:hlinkClick r:id="" action="ppaction://noaction"/>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9425" y="4791274"/>
            <a:ext cx="738804" cy="275100"/>
          </a:xfrm>
          <a:prstGeom prst="rect">
            <a:avLst/>
          </a:prstGeom>
          <a:noFill/>
          <a:ln>
            <a:noFill/>
          </a:ln>
        </p:spPr>
      </p:pic>
      <p:sp>
        <p:nvSpPr>
          <p:cNvPr id="1889" name="Google Shape;1889;p144">
            <a:hlinkClick r:id="rId5"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Google Shape;1894;p1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GPU Specs</a:t>
            </a:r>
            <a:endParaRPr/>
          </a:p>
        </p:txBody>
      </p:sp>
      <p:sp>
        <p:nvSpPr>
          <p:cNvPr id="1895" name="Google Shape;1895;p1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Gigabyte GeForce RTX 2080 Super (refurbished)</a:t>
            </a:r>
            <a:endParaRPr/>
          </a:p>
          <a:p>
            <a:pPr marL="457200" lvl="0" indent="-342900" algn="l" rtl="0">
              <a:spcBef>
                <a:spcPts val="1200"/>
              </a:spcBef>
              <a:spcAft>
                <a:spcPts val="0"/>
              </a:spcAft>
              <a:buSzPts val="1800"/>
              <a:buChar char="●"/>
            </a:pPr>
            <a:r>
              <a:rPr lang="en"/>
              <a:t>Version: Gaming OC</a:t>
            </a:r>
            <a:endParaRPr/>
          </a:p>
          <a:p>
            <a:pPr marL="457200" lvl="0" indent="-342900" algn="l" rtl="0">
              <a:spcBef>
                <a:spcPts val="0"/>
              </a:spcBef>
              <a:spcAft>
                <a:spcPts val="0"/>
              </a:spcAft>
              <a:buSzPts val="1800"/>
              <a:buChar char="●"/>
            </a:pPr>
            <a:r>
              <a:rPr lang="en"/>
              <a:t>Chipset Manufacturer: NVIDIA</a:t>
            </a:r>
            <a:endParaRPr/>
          </a:p>
          <a:p>
            <a:pPr marL="457200" lvl="0" indent="-342900" algn="l" rtl="0">
              <a:spcBef>
                <a:spcPts val="0"/>
              </a:spcBef>
              <a:spcAft>
                <a:spcPts val="0"/>
              </a:spcAft>
              <a:buSzPts val="1800"/>
              <a:buChar char="●"/>
            </a:pPr>
            <a:r>
              <a:rPr lang="en"/>
              <a:t>Memory size: 8 GB</a:t>
            </a:r>
            <a:endParaRPr/>
          </a:p>
          <a:p>
            <a:pPr marL="457200" lvl="0" indent="-342900" algn="l" rtl="0">
              <a:spcBef>
                <a:spcPts val="0"/>
              </a:spcBef>
              <a:spcAft>
                <a:spcPts val="0"/>
              </a:spcAft>
              <a:buSzPts val="1800"/>
              <a:buChar char="●"/>
            </a:pPr>
            <a:r>
              <a:rPr lang="en"/>
              <a:t>Memory type: GDDR6</a:t>
            </a:r>
            <a:endParaRPr/>
          </a:p>
          <a:p>
            <a:pPr marL="457200" lvl="0" indent="-342900" algn="l" rtl="0">
              <a:spcBef>
                <a:spcPts val="0"/>
              </a:spcBef>
              <a:spcAft>
                <a:spcPts val="0"/>
              </a:spcAft>
              <a:buSzPts val="1800"/>
              <a:buChar char="●"/>
            </a:pPr>
            <a:r>
              <a:rPr lang="en">
                <a:highlight>
                  <a:srgbClr val="FFFFFF"/>
                </a:highlight>
              </a:rPr>
              <a:t>Interface: PCIe 3.0 x16</a:t>
            </a:r>
            <a:endParaRPr>
              <a:highlight>
                <a:srgbClr val="FFFFFF"/>
              </a:highlight>
            </a:endParaRPr>
          </a:p>
          <a:p>
            <a:pPr marL="457200" lvl="0" indent="-342900" algn="l" rtl="0">
              <a:spcBef>
                <a:spcPts val="0"/>
              </a:spcBef>
              <a:spcAft>
                <a:spcPts val="0"/>
              </a:spcAft>
              <a:buSzPts val="1800"/>
              <a:buChar char="●"/>
            </a:pPr>
            <a:r>
              <a:rPr lang="en">
                <a:highlight>
                  <a:srgbClr val="FFFFFF"/>
                </a:highlight>
              </a:rPr>
              <a:t>Cooler: Triple fans</a:t>
            </a:r>
            <a:endParaRPr>
              <a:highlight>
                <a:srgbClr val="FFFFFF"/>
              </a:highlight>
            </a:endParaRPr>
          </a:p>
          <a:p>
            <a:pPr marL="457200" lvl="0" indent="-342900" algn="l" rtl="0">
              <a:spcBef>
                <a:spcPts val="0"/>
              </a:spcBef>
              <a:spcAft>
                <a:spcPts val="0"/>
              </a:spcAft>
              <a:buSzPts val="1800"/>
              <a:buChar char="●"/>
            </a:pPr>
            <a:r>
              <a:rPr lang="en">
                <a:highlight>
                  <a:srgbClr val="FFFFFF"/>
                </a:highlight>
              </a:rPr>
              <a:t>Multi Monitor, VR Ready</a:t>
            </a:r>
            <a:endParaRPr>
              <a:highlight>
                <a:srgbClr val="FFFFFF"/>
              </a:highlight>
            </a:endParaRPr>
          </a:p>
        </p:txBody>
      </p:sp>
      <p:sp>
        <p:nvSpPr>
          <p:cNvPr id="1896" name="Google Shape;1896;p1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108</a:t>
            </a:fld>
            <a:endParaRPr/>
          </a:p>
        </p:txBody>
      </p:sp>
      <p:pic>
        <p:nvPicPr>
          <p:cNvPr id="1897" name="Google Shape;1897;p14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594376" y="1285875"/>
            <a:ext cx="2729774" cy="2571751"/>
          </a:xfrm>
          <a:prstGeom prst="rect">
            <a:avLst/>
          </a:prstGeom>
          <a:noFill/>
          <a:ln>
            <a:noFill/>
          </a:ln>
        </p:spPr>
      </p:pic>
      <p:pic>
        <p:nvPicPr>
          <p:cNvPr id="1898" name="Google Shape;1898;p145">
            <a:hlinkClick r:id="" action="ppaction://noaction"/>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9425" y="4791274"/>
            <a:ext cx="738804" cy="275100"/>
          </a:xfrm>
          <a:prstGeom prst="rect">
            <a:avLst/>
          </a:prstGeom>
          <a:noFill/>
          <a:ln>
            <a:noFill/>
          </a:ln>
        </p:spPr>
      </p:pic>
      <p:sp>
        <p:nvSpPr>
          <p:cNvPr id="1899" name="Google Shape;1899;p145">
            <a:hlinkClick r:id="rId5"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p1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Motherboard Specs</a:t>
            </a:r>
            <a:endParaRPr/>
          </a:p>
        </p:txBody>
      </p:sp>
      <p:sp>
        <p:nvSpPr>
          <p:cNvPr id="1905" name="Google Shape;1905;p1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109</a:t>
            </a:fld>
            <a:endParaRPr/>
          </a:p>
        </p:txBody>
      </p:sp>
      <p:pic>
        <p:nvPicPr>
          <p:cNvPr id="1906" name="Google Shape;1906;p14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871548" y="2901849"/>
            <a:ext cx="2467675" cy="1761376"/>
          </a:xfrm>
          <a:prstGeom prst="rect">
            <a:avLst/>
          </a:prstGeom>
          <a:noFill/>
          <a:ln>
            <a:noFill/>
          </a:ln>
        </p:spPr>
      </p:pic>
      <p:sp>
        <p:nvSpPr>
          <p:cNvPr id="1907" name="Google Shape;1907;p146"/>
          <p:cNvSpPr txBox="1">
            <a:spLocks noGrp="1"/>
          </p:cNvSpPr>
          <p:nvPr>
            <p:ph type="body" idx="1"/>
          </p:nvPr>
        </p:nvSpPr>
        <p:spPr>
          <a:xfrm>
            <a:off x="311700" y="1122875"/>
            <a:ext cx="7007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1018"/>
              <a:buNone/>
            </a:pPr>
            <a:r>
              <a:rPr lang="en" sz="1500"/>
              <a:t>Gigabyte B550 AORUS ELITE AX2 V2</a:t>
            </a:r>
            <a:endParaRPr sz="1500"/>
          </a:p>
          <a:p>
            <a:pPr marL="457200" lvl="0" indent="-323850" algn="l" rtl="0">
              <a:spcBef>
                <a:spcPts val="1200"/>
              </a:spcBef>
              <a:spcAft>
                <a:spcPts val="0"/>
              </a:spcAft>
              <a:buSzPts val="1500"/>
              <a:buChar char="●"/>
            </a:pPr>
            <a:r>
              <a:rPr lang="en" sz="1500"/>
              <a:t>Supports AMD Ryzen 5000 Series</a:t>
            </a:r>
            <a:endParaRPr sz="1500"/>
          </a:p>
          <a:p>
            <a:pPr marL="457200" lvl="0" indent="-323850" algn="l" rtl="0">
              <a:spcBef>
                <a:spcPts val="0"/>
              </a:spcBef>
              <a:spcAft>
                <a:spcPts val="0"/>
              </a:spcAft>
              <a:buSzPts val="1500"/>
              <a:buChar char="●"/>
            </a:pPr>
            <a:r>
              <a:rPr lang="en" sz="1500">
                <a:highlight>
                  <a:srgbClr val="FFFFFF"/>
                </a:highlight>
              </a:rPr>
              <a:t>Dual Channel ECC/Non-ECC Unbuffered DDR4, 4 DIMMs</a:t>
            </a:r>
            <a:endParaRPr sz="1500">
              <a:highlight>
                <a:srgbClr val="FFFFFF"/>
              </a:highlight>
            </a:endParaRPr>
          </a:p>
          <a:p>
            <a:pPr marL="457200" lvl="0" indent="-323850" algn="l" rtl="0">
              <a:spcBef>
                <a:spcPts val="0"/>
              </a:spcBef>
              <a:spcAft>
                <a:spcPts val="0"/>
              </a:spcAft>
              <a:buSzPts val="1500"/>
              <a:buChar char="●"/>
            </a:pPr>
            <a:r>
              <a:rPr lang="en" sz="1500">
                <a:highlight>
                  <a:srgbClr val="FFFFFF"/>
                </a:highlight>
              </a:rPr>
              <a:t>Dual Ultra-Fast NVMe PCIe 4.0/3.0 x4 M.2 with Dual Thermal Guards</a:t>
            </a:r>
            <a:endParaRPr sz="1500">
              <a:highlight>
                <a:srgbClr val="FFFFFF"/>
              </a:highlight>
            </a:endParaRPr>
          </a:p>
          <a:p>
            <a:pPr marL="457200" lvl="0" indent="-323850" algn="l" rtl="0">
              <a:spcBef>
                <a:spcPts val="0"/>
              </a:spcBef>
              <a:spcAft>
                <a:spcPts val="0"/>
              </a:spcAft>
              <a:buSzPts val="1500"/>
              <a:buChar char="●"/>
            </a:pPr>
            <a:r>
              <a:rPr lang="en" sz="1500">
                <a:highlight>
                  <a:srgbClr val="FFFFFF"/>
                </a:highlight>
              </a:rPr>
              <a:t>Onboard Intel WiFi 6 802.11ax 2T2R &amp; BT5 with AORUS Antenna</a:t>
            </a:r>
            <a:endParaRPr sz="1500">
              <a:highlight>
                <a:srgbClr val="FFFFFF"/>
              </a:highlight>
            </a:endParaRPr>
          </a:p>
          <a:p>
            <a:pPr marL="457200" lvl="0" indent="-323850" algn="l" rtl="0">
              <a:spcBef>
                <a:spcPts val="0"/>
              </a:spcBef>
              <a:spcAft>
                <a:spcPts val="0"/>
              </a:spcAft>
              <a:buSzPts val="1500"/>
              <a:buChar char="●"/>
            </a:pPr>
            <a:r>
              <a:rPr lang="en" sz="1500">
                <a:highlight>
                  <a:srgbClr val="FFFFFF"/>
                </a:highlight>
              </a:rPr>
              <a:t>Front USB 3.2 Gen1 Type-C and DisplayPort &amp; HDMI for Multiple Display</a:t>
            </a:r>
            <a:endParaRPr sz="1500">
              <a:highlight>
                <a:srgbClr val="FFFFFF"/>
              </a:highlight>
            </a:endParaRPr>
          </a:p>
          <a:p>
            <a:pPr marL="457200" lvl="0" indent="-323850" algn="l" rtl="0">
              <a:spcBef>
                <a:spcPts val="0"/>
              </a:spcBef>
              <a:spcAft>
                <a:spcPts val="0"/>
              </a:spcAft>
              <a:buSzPts val="1500"/>
              <a:buChar char="●"/>
            </a:pPr>
            <a:r>
              <a:rPr lang="en" sz="1500">
                <a:highlight>
                  <a:srgbClr val="FFFFFF"/>
                </a:highlight>
              </a:rPr>
              <a:t>Advanced Thermal Design with Enlarged Surface Heatsinks</a:t>
            </a:r>
            <a:endParaRPr sz="1500">
              <a:highlight>
                <a:srgbClr val="FFFFFF"/>
              </a:highlight>
            </a:endParaRPr>
          </a:p>
          <a:p>
            <a:pPr marL="457200" lvl="0" indent="-323850" algn="l" rtl="0">
              <a:spcBef>
                <a:spcPts val="0"/>
              </a:spcBef>
              <a:spcAft>
                <a:spcPts val="0"/>
              </a:spcAft>
              <a:buSzPts val="1500"/>
              <a:buChar char="●"/>
            </a:pPr>
            <a:r>
              <a:rPr lang="en" sz="1500">
                <a:highlight>
                  <a:srgbClr val="FFFFFF"/>
                </a:highlight>
              </a:rPr>
              <a:t>Ultra Durable PCIe 4.0 x16 Slot</a:t>
            </a:r>
            <a:endParaRPr sz="1500"/>
          </a:p>
        </p:txBody>
      </p:sp>
      <p:pic>
        <p:nvPicPr>
          <p:cNvPr id="1908" name="Google Shape;1908;p146">
            <a:hlinkClick r:id="" action="ppaction://noaction"/>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9425" y="4791274"/>
            <a:ext cx="738804" cy="275100"/>
          </a:xfrm>
          <a:prstGeom prst="rect">
            <a:avLst/>
          </a:prstGeom>
          <a:noFill/>
          <a:ln>
            <a:noFill/>
          </a:ln>
        </p:spPr>
      </p:pic>
      <p:sp>
        <p:nvSpPr>
          <p:cNvPr id="1909" name="Google Shape;1909;p146">
            <a:hlinkClick r:id="rId5"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4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1" cy="5105101"/>
          </a:xfrm>
          <a:prstGeom prst="rect">
            <a:avLst/>
          </a:prstGeom>
          <a:noFill/>
          <a:ln>
            <a:noFill/>
          </a:ln>
        </p:spPr>
      </p:pic>
      <p:sp>
        <p:nvSpPr>
          <p:cNvPr id="381" name="Google Shape;381;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11</a:t>
            </a:fld>
            <a:endParaRPr>
              <a:solidFill>
                <a:schemeClr val="lt1"/>
              </a:solidFill>
            </a:endParaRPr>
          </a:p>
        </p:txBody>
      </p:sp>
      <p:sp>
        <p:nvSpPr>
          <p:cNvPr id="382" name="Google Shape;382;p47"/>
          <p:cNvSpPr txBox="1">
            <a:spLocks noGrp="1"/>
          </p:cNvSpPr>
          <p:nvPr>
            <p:ph type="title"/>
          </p:nvPr>
        </p:nvSpPr>
        <p:spPr>
          <a:xfrm>
            <a:off x="2332650" y="-88975"/>
            <a:ext cx="4478700" cy="45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20">
                <a:highlight>
                  <a:schemeClr val="lt1"/>
                </a:highlight>
              </a:rPr>
              <a:t>Design Diagram - Virtual World</a:t>
            </a:r>
            <a:endParaRPr sz="2220">
              <a:highlight>
                <a:schemeClr val="lt1"/>
              </a:highlight>
            </a:endParaRPr>
          </a:p>
        </p:txBody>
      </p:sp>
      <p:pic>
        <p:nvPicPr>
          <p:cNvPr id="383" name="Google Shape;383;p47">
            <a:hlinkClick r:id="rId4" action="ppaction://hlinksldjump"/>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405200" y="-1"/>
            <a:ext cx="738804" cy="2751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1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110</a:t>
            </a:fld>
            <a:endParaRPr/>
          </a:p>
        </p:txBody>
      </p:sp>
      <p:sp>
        <p:nvSpPr>
          <p:cNvPr id="1915" name="Google Shape;1915;p1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Alternative GPU Options</a:t>
            </a:r>
            <a:endParaRPr/>
          </a:p>
        </p:txBody>
      </p:sp>
      <p:sp>
        <p:nvSpPr>
          <p:cNvPr id="1916" name="Google Shape;1916;p1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GTX 1080ti 11GB - $400</a:t>
            </a:r>
            <a:endParaRPr/>
          </a:p>
          <a:p>
            <a:pPr marL="457200" lvl="0" indent="-342900" algn="l" rtl="0">
              <a:spcBef>
                <a:spcPts val="1200"/>
              </a:spcBef>
              <a:spcAft>
                <a:spcPts val="0"/>
              </a:spcAft>
              <a:buSzPts val="1800"/>
              <a:buChar char="●"/>
            </a:pPr>
            <a:r>
              <a:rPr lang="en" u="sng">
                <a:solidFill>
                  <a:schemeClr val="hlink"/>
                </a:solidFill>
                <a:hlinkClick r:id="rId3"/>
              </a:rPr>
              <a:t>https://www.newegg.com/p/1FT-001K-004U0?Description=1080ti&amp;cm_re=1080ti-_-1FT-001K-004U0-_-Product&amp;quicklink=true</a:t>
            </a:r>
            <a:endParaRPr/>
          </a:p>
          <a:p>
            <a:pPr marL="0" lvl="0" indent="0" algn="l" rtl="0">
              <a:spcBef>
                <a:spcPts val="1200"/>
              </a:spcBef>
              <a:spcAft>
                <a:spcPts val="0"/>
              </a:spcAft>
              <a:buNone/>
            </a:pPr>
            <a:r>
              <a:rPr lang="en"/>
              <a:t>RTX 3070 8GB - $530</a:t>
            </a:r>
            <a:endParaRPr/>
          </a:p>
          <a:p>
            <a:pPr marL="457200" lvl="0" indent="-342900" algn="l" rtl="0">
              <a:spcBef>
                <a:spcPts val="1200"/>
              </a:spcBef>
              <a:spcAft>
                <a:spcPts val="0"/>
              </a:spcAft>
              <a:buSzPts val="1800"/>
              <a:buChar char="●"/>
            </a:pPr>
            <a:r>
              <a:rPr lang="en" u="sng">
                <a:solidFill>
                  <a:schemeClr val="hlink"/>
                </a:solidFill>
                <a:hlinkClick r:id="rId4"/>
              </a:rPr>
              <a:t>https://www.newegg.com/gigabyte-geforce-rtx-3070-gv-n3070vision-oc-8gd/p/N82E16814932450?Description=3070&amp;cm_re=3070-_-14-932-450-_-Product</a:t>
            </a:r>
            <a:endParaRPr/>
          </a:p>
          <a:p>
            <a:pPr marL="0" lvl="0" indent="0" algn="l" rtl="0">
              <a:spcBef>
                <a:spcPts val="1200"/>
              </a:spcBef>
              <a:spcAft>
                <a:spcPts val="1200"/>
              </a:spcAft>
              <a:buNone/>
            </a:pPr>
            <a:endParaRPr/>
          </a:p>
        </p:txBody>
      </p:sp>
      <p:pic>
        <p:nvPicPr>
          <p:cNvPr id="1917" name="Google Shape;1917;p14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722825" y="3621800"/>
            <a:ext cx="1913376" cy="1435025"/>
          </a:xfrm>
          <a:prstGeom prst="rect">
            <a:avLst/>
          </a:prstGeom>
          <a:noFill/>
          <a:ln>
            <a:noFill/>
          </a:ln>
        </p:spPr>
      </p:pic>
      <p:pic>
        <p:nvPicPr>
          <p:cNvPr id="1918" name="Google Shape;1918;p14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116875" y="546850"/>
            <a:ext cx="1485200" cy="1113876"/>
          </a:xfrm>
          <a:prstGeom prst="rect">
            <a:avLst/>
          </a:prstGeom>
          <a:noFill/>
          <a:ln>
            <a:noFill/>
          </a:ln>
        </p:spPr>
      </p:pic>
      <p:pic>
        <p:nvPicPr>
          <p:cNvPr id="1919" name="Google Shape;1919;p147">
            <a:hlinkClick r:id="" action="ppaction://noaction"/>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29425" y="4791274"/>
            <a:ext cx="738804" cy="275100"/>
          </a:xfrm>
          <a:prstGeom prst="rect">
            <a:avLst/>
          </a:prstGeom>
          <a:noFill/>
          <a:ln>
            <a:noFill/>
          </a:ln>
        </p:spPr>
      </p:pic>
      <p:sp>
        <p:nvSpPr>
          <p:cNvPr id="1920" name="Google Shape;1920;p147">
            <a:hlinkClick r:id="rId8"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924"/>
        <p:cNvGrpSpPr/>
        <p:nvPr/>
      </p:nvGrpSpPr>
      <p:grpSpPr>
        <a:xfrm>
          <a:off x="0" y="0"/>
          <a:ext cx="0" cy="0"/>
          <a:chOff x="0" y="0"/>
          <a:chExt cx="0" cy="0"/>
        </a:xfrm>
      </p:grpSpPr>
      <p:sp>
        <p:nvSpPr>
          <p:cNvPr id="1925" name="Google Shape;1925;p1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111</a:t>
            </a:fld>
            <a:endParaRPr/>
          </a:p>
        </p:txBody>
      </p:sp>
      <p:sp>
        <p:nvSpPr>
          <p:cNvPr id="1926" name="Google Shape;1926;p1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Additional Fan Option</a:t>
            </a:r>
            <a:endParaRPr/>
          </a:p>
        </p:txBody>
      </p:sp>
      <p:pic>
        <p:nvPicPr>
          <p:cNvPr id="1927" name="Google Shape;1927;p14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516750" y="0"/>
            <a:ext cx="4348810" cy="3261624"/>
          </a:xfrm>
          <a:prstGeom prst="rect">
            <a:avLst/>
          </a:prstGeom>
          <a:noFill/>
          <a:ln>
            <a:noFill/>
          </a:ln>
        </p:spPr>
      </p:pic>
      <p:pic>
        <p:nvPicPr>
          <p:cNvPr id="1928" name="Google Shape;1928;p14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909845" y="3065425"/>
            <a:ext cx="3562601" cy="2027801"/>
          </a:xfrm>
          <a:prstGeom prst="rect">
            <a:avLst/>
          </a:prstGeom>
          <a:noFill/>
          <a:ln>
            <a:noFill/>
          </a:ln>
        </p:spPr>
      </p:pic>
      <p:sp>
        <p:nvSpPr>
          <p:cNvPr id="1929" name="Google Shape;1929;p148"/>
          <p:cNvSpPr txBox="1">
            <a:spLocks noGrp="1"/>
          </p:cNvSpPr>
          <p:nvPr>
            <p:ph type="body" idx="1"/>
          </p:nvPr>
        </p:nvSpPr>
        <p:spPr>
          <a:xfrm>
            <a:off x="311700" y="116860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Corsair AF Series 120mm case fans, 3-pack</a:t>
            </a:r>
            <a:endParaRPr/>
          </a:p>
          <a:p>
            <a:pPr marL="457200" lvl="0" indent="-342900" algn="l" rtl="0">
              <a:spcBef>
                <a:spcPts val="1200"/>
              </a:spcBef>
              <a:spcAft>
                <a:spcPts val="0"/>
              </a:spcAft>
              <a:buSzPts val="1800"/>
              <a:buChar char="●"/>
            </a:pPr>
            <a:r>
              <a:rPr lang="en"/>
              <a:t>$34 for pack of 3</a:t>
            </a:r>
            <a:endParaRPr/>
          </a:p>
          <a:p>
            <a:pPr marL="457200" lvl="0" indent="-342900" algn="l" rtl="0">
              <a:spcBef>
                <a:spcPts val="0"/>
              </a:spcBef>
              <a:spcAft>
                <a:spcPts val="0"/>
              </a:spcAft>
              <a:buSzPts val="1800"/>
              <a:buChar char="●"/>
            </a:pPr>
            <a:r>
              <a:rPr lang="en"/>
              <a:t>RPM: 1400</a:t>
            </a:r>
            <a:endParaRPr/>
          </a:p>
          <a:p>
            <a:pPr marL="457200" lvl="0" indent="-342900" algn="l" rtl="0">
              <a:spcBef>
                <a:spcPts val="0"/>
              </a:spcBef>
              <a:spcAft>
                <a:spcPts val="0"/>
              </a:spcAft>
              <a:buSzPts val="1800"/>
              <a:buChar char="●"/>
            </a:pPr>
            <a:r>
              <a:rPr lang="en"/>
              <a:t>Air Flow: 52 CFM</a:t>
            </a:r>
            <a:endParaRPr/>
          </a:p>
          <a:p>
            <a:pPr marL="457200" lvl="0" indent="-342900" algn="l" rtl="0">
              <a:spcBef>
                <a:spcPts val="0"/>
              </a:spcBef>
              <a:spcAft>
                <a:spcPts val="0"/>
              </a:spcAft>
              <a:buSzPts val="1800"/>
              <a:buChar char="●"/>
            </a:pPr>
            <a:r>
              <a:rPr lang="en"/>
              <a:t>Noise Level: 26 dBA</a:t>
            </a:r>
            <a:endParaRPr/>
          </a:p>
          <a:p>
            <a:pPr marL="457200" lvl="0" indent="-342900" algn="l" rtl="0">
              <a:spcBef>
                <a:spcPts val="0"/>
              </a:spcBef>
              <a:spcAft>
                <a:spcPts val="0"/>
              </a:spcAft>
              <a:buSzPts val="1800"/>
              <a:buChar char="●"/>
            </a:pPr>
            <a:r>
              <a:rPr lang="en"/>
              <a:t>Power Connector: 3 pin</a:t>
            </a:r>
            <a:endParaRPr/>
          </a:p>
          <a:p>
            <a:pPr marL="457200" lvl="0" indent="-342900" algn="l" rtl="0">
              <a:spcBef>
                <a:spcPts val="0"/>
              </a:spcBef>
              <a:spcAft>
                <a:spcPts val="0"/>
              </a:spcAft>
              <a:buSzPts val="1800"/>
              <a:buChar char="●"/>
            </a:pPr>
            <a:r>
              <a:rPr lang="en"/>
              <a:t>Compatible with Corsair 4000D Case</a:t>
            </a:r>
            <a:endParaRPr/>
          </a:p>
          <a:p>
            <a:pPr marL="0" lvl="0" indent="0" algn="l" rtl="0">
              <a:spcBef>
                <a:spcPts val="1200"/>
              </a:spcBef>
              <a:spcAft>
                <a:spcPts val="1200"/>
              </a:spcAft>
              <a:buNone/>
            </a:pPr>
            <a:endParaRPr/>
          </a:p>
        </p:txBody>
      </p:sp>
      <p:pic>
        <p:nvPicPr>
          <p:cNvPr id="1930" name="Google Shape;1930;p148">
            <a:hlinkClick r:id="" action="ppaction://noaction"/>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29425" y="4791274"/>
            <a:ext cx="738804" cy="275100"/>
          </a:xfrm>
          <a:prstGeom prst="rect">
            <a:avLst/>
          </a:prstGeom>
          <a:noFill/>
          <a:ln>
            <a:noFill/>
          </a:ln>
        </p:spPr>
      </p:pic>
      <p:sp>
        <p:nvSpPr>
          <p:cNvPr id="1931" name="Google Shape;1931;p148">
            <a:hlinkClick r:id="rId6"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1936" name="Google Shape;1936;p1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Windows 10 Unregistered Restrictions</a:t>
            </a:r>
            <a:endParaRPr/>
          </a:p>
        </p:txBody>
      </p:sp>
      <p:sp>
        <p:nvSpPr>
          <p:cNvPr id="1937" name="Google Shape;1937;p1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arenR"/>
            </a:pPr>
            <a:r>
              <a:rPr lang="en"/>
              <a:t>No premium features (such as Dark Mode)</a:t>
            </a:r>
            <a:endParaRPr/>
          </a:p>
          <a:p>
            <a:pPr marL="457200" lvl="0" indent="-342900" algn="l" rtl="0">
              <a:spcBef>
                <a:spcPts val="0"/>
              </a:spcBef>
              <a:spcAft>
                <a:spcPts val="0"/>
              </a:spcAft>
              <a:buSzPts val="1800"/>
              <a:buAutoNum type="arabicParenR"/>
            </a:pPr>
            <a:r>
              <a:rPr lang="en"/>
              <a:t>No security updates</a:t>
            </a:r>
            <a:endParaRPr/>
          </a:p>
          <a:p>
            <a:pPr marL="457200" lvl="0" indent="-342900" algn="l" rtl="0">
              <a:spcBef>
                <a:spcPts val="0"/>
              </a:spcBef>
              <a:spcAft>
                <a:spcPts val="0"/>
              </a:spcAft>
              <a:buSzPts val="1800"/>
              <a:buAutoNum type="arabicParenR"/>
            </a:pPr>
            <a:r>
              <a:rPr lang="en"/>
              <a:t>No bug fixes &amp; patches</a:t>
            </a:r>
            <a:endParaRPr/>
          </a:p>
          <a:p>
            <a:pPr marL="457200" lvl="0" indent="-342900" algn="l" rtl="0">
              <a:spcBef>
                <a:spcPts val="0"/>
              </a:spcBef>
              <a:spcAft>
                <a:spcPts val="0"/>
              </a:spcAft>
              <a:buSzPts val="1800"/>
              <a:buAutoNum type="arabicParenR"/>
            </a:pPr>
            <a:r>
              <a:rPr lang="en"/>
              <a:t>Limited Personalization Settings</a:t>
            </a:r>
            <a:endParaRPr/>
          </a:p>
          <a:p>
            <a:pPr marL="914400" lvl="1" indent="-317500" algn="l" rtl="0">
              <a:spcBef>
                <a:spcPts val="0"/>
              </a:spcBef>
              <a:spcAft>
                <a:spcPts val="0"/>
              </a:spcAft>
              <a:buSzPts val="1400"/>
              <a:buAutoNum type="alphaLcParenR"/>
            </a:pPr>
            <a:r>
              <a:rPr lang="en"/>
              <a:t>Default Wallpaper, lock screen, fonts, start menu, taskbar</a:t>
            </a:r>
            <a:endParaRPr/>
          </a:p>
          <a:p>
            <a:pPr marL="914400" lvl="1" indent="-317500" algn="l" rtl="0">
              <a:spcBef>
                <a:spcPts val="0"/>
              </a:spcBef>
              <a:spcAft>
                <a:spcPts val="0"/>
              </a:spcAft>
              <a:buSzPts val="1400"/>
              <a:buAutoNum type="alphaLcParenR"/>
            </a:pPr>
            <a:r>
              <a:rPr lang="en"/>
              <a:t>Default colors for taskbar &amp; applications</a:t>
            </a:r>
            <a:endParaRPr/>
          </a:p>
          <a:p>
            <a:pPr marL="914400" lvl="1" indent="-317500" algn="l" rtl="0">
              <a:spcBef>
                <a:spcPts val="0"/>
              </a:spcBef>
              <a:spcAft>
                <a:spcPts val="0"/>
              </a:spcAft>
              <a:buSzPts val="1400"/>
              <a:buAutoNum type="alphaLcParenR"/>
            </a:pPr>
            <a:r>
              <a:rPr lang="en"/>
              <a:t>Default theme (OS’s color, background, cursor, sound)</a:t>
            </a:r>
            <a:endParaRPr/>
          </a:p>
          <a:p>
            <a:pPr marL="457200" lvl="0" indent="-342900" algn="l" rtl="0">
              <a:spcBef>
                <a:spcPts val="0"/>
              </a:spcBef>
              <a:spcAft>
                <a:spcPts val="0"/>
              </a:spcAft>
              <a:buSzPts val="1800"/>
              <a:buAutoNum type="arabicParenR"/>
            </a:pPr>
            <a:r>
              <a:rPr lang="en"/>
              <a:t>Activate Windows Watermark in bottom corner</a:t>
            </a:r>
            <a:endParaRPr/>
          </a:p>
          <a:p>
            <a:pPr marL="457200" lvl="0" indent="-342900" algn="l" rtl="0">
              <a:spcBef>
                <a:spcPts val="0"/>
              </a:spcBef>
              <a:spcAft>
                <a:spcPts val="0"/>
              </a:spcAft>
              <a:buSzPts val="1800"/>
              <a:buAutoNum type="arabicParenR"/>
            </a:pPr>
            <a:r>
              <a:rPr lang="en"/>
              <a:t>Persistent notifications to activate Windows 10</a:t>
            </a:r>
            <a:endParaRPr/>
          </a:p>
        </p:txBody>
      </p:sp>
      <p:sp>
        <p:nvSpPr>
          <p:cNvPr id="1938" name="Google Shape;1938;p1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112</a:t>
            </a:fld>
            <a:endParaRPr/>
          </a:p>
        </p:txBody>
      </p:sp>
      <p:pic>
        <p:nvPicPr>
          <p:cNvPr id="1939" name="Google Shape;1939;p149">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9425" y="4791274"/>
            <a:ext cx="738804" cy="275100"/>
          </a:xfrm>
          <a:prstGeom prst="rect">
            <a:avLst/>
          </a:prstGeom>
          <a:noFill/>
          <a:ln>
            <a:noFill/>
          </a:ln>
        </p:spPr>
      </p:pic>
      <p:pic>
        <p:nvPicPr>
          <p:cNvPr id="1940" name="Google Shape;1940;p14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383150" y="1487550"/>
            <a:ext cx="2089300" cy="2100025"/>
          </a:xfrm>
          <a:prstGeom prst="rect">
            <a:avLst/>
          </a:prstGeom>
          <a:noFill/>
          <a:ln>
            <a:noFill/>
          </a:ln>
        </p:spPr>
      </p:pic>
      <p:sp>
        <p:nvSpPr>
          <p:cNvPr id="1941" name="Google Shape;1941;p149">
            <a:hlinkClick r:id="rId5"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sp>
        <p:nvSpPr>
          <p:cNvPr id="1946" name="Google Shape;1946;p1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Computer Power Wattage</a:t>
            </a:r>
            <a:endParaRPr/>
          </a:p>
        </p:txBody>
      </p:sp>
      <p:sp>
        <p:nvSpPr>
          <p:cNvPr id="1947" name="Google Shape;1947;p1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a:t>CPU:                       Max   97 W</a:t>
            </a:r>
            <a:endParaRPr/>
          </a:p>
          <a:p>
            <a:pPr marL="0" lvl="0" indent="0" algn="l" rtl="0">
              <a:lnSpc>
                <a:spcPct val="100000"/>
              </a:lnSpc>
              <a:spcBef>
                <a:spcPts val="600"/>
              </a:spcBef>
              <a:spcAft>
                <a:spcPts val="0"/>
              </a:spcAft>
              <a:buNone/>
            </a:pPr>
            <a:r>
              <a:rPr lang="en"/>
              <a:t>Motherboard:        Max 135 W</a:t>
            </a:r>
            <a:endParaRPr/>
          </a:p>
          <a:p>
            <a:pPr marL="0" lvl="0" indent="0" algn="l" rtl="0">
              <a:lnSpc>
                <a:spcPct val="100000"/>
              </a:lnSpc>
              <a:spcBef>
                <a:spcPts val="600"/>
              </a:spcBef>
              <a:spcAft>
                <a:spcPts val="0"/>
              </a:spcAft>
              <a:buNone/>
            </a:pPr>
            <a:r>
              <a:rPr lang="en"/>
              <a:t>GPU:                      Max 250 W</a:t>
            </a:r>
            <a:endParaRPr/>
          </a:p>
          <a:p>
            <a:pPr marL="0" lvl="0" indent="0" algn="l" rtl="0">
              <a:lnSpc>
                <a:spcPct val="100000"/>
              </a:lnSpc>
              <a:spcBef>
                <a:spcPts val="600"/>
              </a:spcBef>
              <a:spcAft>
                <a:spcPts val="0"/>
              </a:spcAft>
              <a:buNone/>
            </a:pPr>
            <a:r>
              <a:rPr lang="en"/>
              <a:t>RAM:                                  6 W</a:t>
            </a:r>
            <a:endParaRPr/>
          </a:p>
          <a:p>
            <a:pPr marL="0" lvl="0" indent="0" algn="l" rtl="0">
              <a:lnSpc>
                <a:spcPct val="100000"/>
              </a:lnSpc>
              <a:spcBef>
                <a:spcPts val="600"/>
              </a:spcBef>
              <a:spcAft>
                <a:spcPts val="0"/>
              </a:spcAft>
              <a:buNone/>
            </a:pPr>
            <a:r>
              <a:rPr lang="en"/>
              <a:t>SSD:                                   5 W</a:t>
            </a:r>
            <a:endParaRPr/>
          </a:p>
          <a:p>
            <a:pPr marL="0" lvl="0" indent="0" algn="l" rtl="0">
              <a:lnSpc>
                <a:spcPct val="100000"/>
              </a:lnSpc>
              <a:spcBef>
                <a:spcPts val="600"/>
              </a:spcBef>
              <a:spcAft>
                <a:spcPts val="0"/>
              </a:spcAft>
              <a:buNone/>
            </a:pPr>
            <a:r>
              <a:rPr lang="en"/>
              <a:t>120mm Fan:                      3 W (per fan)</a:t>
            </a:r>
            <a:endParaRPr/>
          </a:p>
          <a:p>
            <a:pPr marL="0" lvl="0" indent="0" algn="l" rtl="0">
              <a:lnSpc>
                <a:spcPct val="100000"/>
              </a:lnSpc>
              <a:spcBef>
                <a:spcPts val="600"/>
              </a:spcBef>
              <a:spcAft>
                <a:spcPts val="0"/>
              </a:spcAft>
              <a:buNone/>
            </a:pPr>
            <a:endParaRPr/>
          </a:p>
          <a:p>
            <a:pPr marL="0" lvl="0" indent="0" algn="l" rtl="0">
              <a:spcBef>
                <a:spcPts val="600"/>
              </a:spcBef>
              <a:spcAft>
                <a:spcPts val="1200"/>
              </a:spcAft>
              <a:buNone/>
            </a:pPr>
            <a:r>
              <a:rPr lang="en"/>
              <a:t>Total:                   499 - 508 Watts</a:t>
            </a:r>
            <a:endParaRPr/>
          </a:p>
        </p:txBody>
      </p:sp>
      <p:sp>
        <p:nvSpPr>
          <p:cNvPr id="1948" name="Google Shape;1948;p1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113</a:t>
            </a:fld>
            <a:endParaRPr/>
          </a:p>
        </p:txBody>
      </p:sp>
      <p:cxnSp>
        <p:nvCxnSpPr>
          <p:cNvPr id="1949" name="Google Shape;1949;p150"/>
          <p:cNvCxnSpPr/>
          <p:nvPr/>
        </p:nvCxnSpPr>
        <p:spPr>
          <a:xfrm>
            <a:off x="259025" y="3500550"/>
            <a:ext cx="4188900" cy="0"/>
          </a:xfrm>
          <a:prstGeom prst="straightConnector1">
            <a:avLst/>
          </a:prstGeom>
          <a:noFill/>
          <a:ln w="9525" cap="flat" cmpd="sng">
            <a:solidFill>
              <a:schemeClr val="dk2"/>
            </a:solidFill>
            <a:prstDash val="solid"/>
            <a:round/>
            <a:headEnd type="none" w="med" len="med"/>
            <a:tailEnd type="none" w="med" len="med"/>
          </a:ln>
        </p:spPr>
      </p:cxnSp>
      <p:pic>
        <p:nvPicPr>
          <p:cNvPr id="1950" name="Google Shape;1950;p15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821150" y="1224213"/>
            <a:ext cx="3593450" cy="2695075"/>
          </a:xfrm>
          <a:prstGeom prst="rect">
            <a:avLst/>
          </a:prstGeom>
          <a:noFill/>
          <a:ln>
            <a:noFill/>
          </a:ln>
        </p:spPr>
      </p:pic>
      <p:pic>
        <p:nvPicPr>
          <p:cNvPr id="1951" name="Google Shape;1951;p150">
            <a:hlinkClick r:id="" action="ppaction://noaction"/>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9425" y="4791274"/>
            <a:ext cx="738804" cy="275100"/>
          </a:xfrm>
          <a:prstGeom prst="rect">
            <a:avLst/>
          </a:prstGeom>
          <a:noFill/>
          <a:ln>
            <a:noFill/>
          </a:ln>
        </p:spPr>
      </p:pic>
      <p:sp>
        <p:nvSpPr>
          <p:cNvPr id="1952" name="Google Shape;1952;p150">
            <a:hlinkClick r:id="rId5"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956"/>
        <p:cNvGrpSpPr/>
        <p:nvPr/>
      </p:nvGrpSpPr>
      <p:grpSpPr>
        <a:xfrm>
          <a:off x="0" y="0"/>
          <a:ext cx="0" cy="0"/>
          <a:chOff x="0" y="0"/>
          <a:chExt cx="0" cy="0"/>
        </a:xfrm>
      </p:grpSpPr>
      <p:sp>
        <p:nvSpPr>
          <p:cNvPr id="1957" name="Google Shape;1957;p1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Physical Constraint - In-House versus COTS?</a:t>
            </a:r>
            <a:endParaRPr/>
          </a:p>
        </p:txBody>
      </p:sp>
      <p:sp>
        <p:nvSpPr>
          <p:cNvPr id="1958" name="Google Shape;1958;p1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 sz="1600"/>
              <a:t>Availability</a:t>
            </a:r>
            <a:endParaRPr sz="1600"/>
          </a:p>
          <a:p>
            <a:pPr marL="914400" lvl="1" indent="-317500" algn="l" rtl="0">
              <a:spcBef>
                <a:spcPts val="0"/>
              </a:spcBef>
              <a:spcAft>
                <a:spcPts val="0"/>
              </a:spcAft>
              <a:buSzPts val="1400"/>
              <a:buChar char="○"/>
            </a:pPr>
            <a:r>
              <a:rPr lang="en" b="1"/>
              <a:t>Arm Brace: </a:t>
            </a:r>
            <a:r>
              <a:rPr lang="en"/>
              <a:t>Dozens of braces that have already been designed to constrain movement </a:t>
            </a:r>
            <a:endParaRPr/>
          </a:p>
          <a:p>
            <a:pPr marL="914400" lvl="1" indent="-317500" algn="l" rtl="0">
              <a:spcBef>
                <a:spcPts val="0"/>
              </a:spcBef>
              <a:spcAft>
                <a:spcPts val="0"/>
              </a:spcAft>
              <a:buSzPts val="1400"/>
              <a:buChar char="○"/>
            </a:pPr>
            <a:r>
              <a:rPr lang="en" b="1"/>
              <a:t>HUT: </a:t>
            </a:r>
            <a:r>
              <a:rPr lang="en"/>
              <a:t>Very few avenues to get a HUT and would likely need an expensive custom order</a:t>
            </a:r>
            <a:endParaRPr b="1"/>
          </a:p>
          <a:p>
            <a:pPr marL="457200" lvl="0" indent="-330200" algn="l" rtl="0">
              <a:spcBef>
                <a:spcPts val="1000"/>
              </a:spcBef>
              <a:spcAft>
                <a:spcPts val="0"/>
              </a:spcAft>
              <a:buSzPts val="1600"/>
              <a:buChar char="●"/>
            </a:pPr>
            <a:r>
              <a:rPr lang="en" sz="1600"/>
              <a:t>Learning Opportunities</a:t>
            </a:r>
            <a:endParaRPr sz="1600"/>
          </a:p>
          <a:p>
            <a:pPr marL="914400" lvl="1" indent="-317500" algn="l" rtl="0">
              <a:spcBef>
                <a:spcPts val="0"/>
              </a:spcBef>
              <a:spcAft>
                <a:spcPts val="0"/>
              </a:spcAft>
              <a:buSzPts val="1400"/>
              <a:buChar char="○"/>
            </a:pPr>
            <a:r>
              <a:rPr lang="en" b="1"/>
              <a:t>Arm Brace: </a:t>
            </a:r>
            <a:r>
              <a:rPr lang="en"/>
              <a:t>Here the NASA standards (3001 document) is the biggest learning opportunity (what NASA uses to build all of their human spaceflight projects)</a:t>
            </a:r>
            <a:endParaRPr/>
          </a:p>
          <a:p>
            <a:pPr marL="914400" lvl="1" indent="-317500" algn="l" rtl="0">
              <a:spcBef>
                <a:spcPts val="0"/>
              </a:spcBef>
              <a:spcAft>
                <a:spcPts val="0"/>
              </a:spcAft>
              <a:buSzPts val="1400"/>
              <a:buChar char="○"/>
            </a:pPr>
            <a:r>
              <a:rPr lang="en" b="1"/>
              <a:t>HUT: </a:t>
            </a:r>
            <a:r>
              <a:rPr lang="en"/>
              <a:t>full engineering process, from design to build to testing to deployment</a:t>
            </a:r>
            <a:endParaRPr/>
          </a:p>
          <a:p>
            <a:pPr marL="457200" lvl="0" indent="-330200" algn="l" rtl="0">
              <a:spcBef>
                <a:spcPts val="1000"/>
              </a:spcBef>
              <a:spcAft>
                <a:spcPts val="0"/>
              </a:spcAft>
              <a:buSzPts val="1600"/>
              <a:buChar char="●"/>
            </a:pPr>
            <a:r>
              <a:rPr lang="en" sz="1600"/>
              <a:t>Cost</a:t>
            </a:r>
            <a:endParaRPr sz="1600"/>
          </a:p>
          <a:p>
            <a:pPr marL="914400" lvl="1" indent="-317500" algn="l" rtl="0">
              <a:spcBef>
                <a:spcPts val="0"/>
              </a:spcBef>
              <a:spcAft>
                <a:spcPts val="0"/>
              </a:spcAft>
              <a:buSzPts val="1400"/>
              <a:buChar char="○"/>
            </a:pPr>
            <a:r>
              <a:rPr lang="en" b="1"/>
              <a:t>Arm Brace: </a:t>
            </a:r>
            <a:r>
              <a:rPr lang="en"/>
              <a:t>Relatively cheap</a:t>
            </a:r>
            <a:endParaRPr/>
          </a:p>
          <a:p>
            <a:pPr marL="914400" lvl="1" indent="-317500" algn="l" rtl="0">
              <a:spcBef>
                <a:spcPts val="0"/>
              </a:spcBef>
              <a:spcAft>
                <a:spcPts val="0"/>
              </a:spcAft>
              <a:buSzPts val="1400"/>
              <a:buChar char="○"/>
            </a:pPr>
            <a:r>
              <a:rPr lang="en" b="1"/>
              <a:t>HUT: </a:t>
            </a:r>
            <a:r>
              <a:rPr lang="en"/>
              <a:t>more expensive, but with plenty of scaling down options</a:t>
            </a:r>
            <a:endParaRPr/>
          </a:p>
          <a:p>
            <a:pPr marL="457200" lvl="0" indent="-342900" algn="l" rtl="0">
              <a:spcBef>
                <a:spcPts val="1000"/>
              </a:spcBef>
              <a:spcAft>
                <a:spcPts val="0"/>
              </a:spcAft>
              <a:buSzPts val="1800"/>
              <a:buChar char="●"/>
            </a:pPr>
            <a:r>
              <a:rPr lang="en" sz="1600"/>
              <a:t>Virtual Resources</a:t>
            </a:r>
            <a:r>
              <a:rPr lang="en"/>
              <a:t> </a:t>
            </a:r>
            <a:endParaRPr/>
          </a:p>
          <a:p>
            <a:pPr marL="914400" lvl="1" indent="-317500" algn="l" rtl="0">
              <a:spcBef>
                <a:spcPts val="0"/>
              </a:spcBef>
              <a:spcAft>
                <a:spcPts val="0"/>
              </a:spcAft>
              <a:buSzPts val="1400"/>
              <a:buChar char="○"/>
            </a:pPr>
            <a:r>
              <a:rPr lang="en" b="1"/>
              <a:t>Both</a:t>
            </a:r>
            <a:r>
              <a:rPr lang="en"/>
              <a:t>: Using Spacesuit design from </a:t>
            </a:r>
            <a:r>
              <a:rPr lang="en" u="sng">
                <a:solidFill>
                  <a:schemeClr val="hlink"/>
                </a:solidFill>
                <a:hlinkClick r:id="rId3"/>
              </a:rPr>
              <a:t>NASA 3D Resources</a:t>
            </a:r>
            <a:endParaRPr/>
          </a:p>
        </p:txBody>
      </p:sp>
      <p:pic>
        <p:nvPicPr>
          <p:cNvPr id="1959" name="Google Shape;1959;p151">
            <a:hlinkClick r:id="" action="ppaction://noaction"/>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51975" y="4641399"/>
            <a:ext cx="738804" cy="275100"/>
          </a:xfrm>
          <a:prstGeom prst="rect">
            <a:avLst/>
          </a:prstGeom>
          <a:noFill/>
          <a:ln>
            <a:noFill/>
          </a:ln>
        </p:spPr>
      </p:pic>
      <p:sp>
        <p:nvSpPr>
          <p:cNvPr id="1960" name="Google Shape;1960;p151">
            <a:hlinkClick r:id="rId5"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964"/>
        <p:cNvGrpSpPr/>
        <p:nvPr/>
      </p:nvGrpSpPr>
      <p:grpSpPr>
        <a:xfrm>
          <a:off x="0" y="0"/>
          <a:ext cx="0" cy="0"/>
          <a:chOff x="0" y="0"/>
          <a:chExt cx="0" cy="0"/>
        </a:xfrm>
      </p:grpSpPr>
      <p:graphicFrame>
        <p:nvGraphicFramePr>
          <p:cNvPr id="1965" name="Google Shape;1965;p152"/>
          <p:cNvGraphicFramePr/>
          <p:nvPr/>
        </p:nvGraphicFramePr>
        <p:xfrm>
          <a:off x="260200" y="922375"/>
          <a:ext cx="5581650" cy="3827785"/>
        </p:xfrm>
        <a:graphic>
          <a:graphicData uri="http://schemas.openxmlformats.org/drawingml/2006/table">
            <a:tbl>
              <a:tblPr>
                <a:noFill/>
                <a:tableStyleId>{34C112C2-C95C-4236-8074-CD7BC30CAA9A}</a:tableStyleId>
              </a:tblPr>
              <a:tblGrid>
                <a:gridCol w="272415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gridCol w="952500">
                  <a:extLst>
                    <a:ext uri="{9D8B030D-6E8A-4147-A177-3AD203B41FA5}">
                      <a16:colId xmlns:a16="http://schemas.microsoft.com/office/drawing/2014/main" val="20002"/>
                    </a:ext>
                  </a:extLst>
                </a:gridCol>
                <a:gridCol w="952500">
                  <a:extLst>
                    <a:ext uri="{9D8B030D-6E8A-4147-A177-3AD203B41FA5}">
                      <a16:colId xmlns:a16="http://schemas.microsoft.com/office/drawing/2014/main" val="20003"/>
                    </a:ext>
                  </a:extLst>
                </a:gridCol>
              </a:tblGrid>
              <a:tr h="209550">
                <a:tc>
                  <a:txBody>
                    <a:bodyPr/>
                    <a:lstStyle/>
                    <a:p>
                      <a:pPr marL="0" lvl="0" indent="0" algn="ctr" rtl="0">
                        <a:lnSpc>
                          <a:spcPct val="115000"/>
                        </a:lnSpc>
                        <a:spcBef>
                          <a:spcPts val="0"/>
                        </a:spcBef>
                        <a:spcAft>
                          <a:spcPts val="0"/>
                        </a:spcAft>
                        <a:buNone/>
                      </a:pPr>
                      <a:r>
                        <a:rPr lang="en" sz="1100" b="1">
                          <a:solidFill>
                            <a:schemeClr val="lt1"/>
                          </a:solidFill>
                        </a:rPr>
                        <a:t>Item Description</a:t>
                      </a:r>
                      <a:endParaRPr sz="1100" b="1">
                        <a:solidFill>
                          <a:schemeClr val="lt1"/>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2"/>
                    </a:solidFill>
                  </a:tcPr>
                </a:tc>
                <a:tc>
                  <a:txBody>
                    <a:bodyPr/>
                    <a:lstStyle/>
                    <a:p>
                      <a:pPr marL="0" lvl="0" indent="0" algn="ctr" rtl="0">
                        <a:lnSpc>
                          <a:spcPct val="115000"/>
                        </a:lnSpc>
                        <a:spcBef>
                          <a:spcPts val="0"/>
                        </a:spcBef>
                        <a:spcAft>
                          <a:spcPts val="0"/>
                        </a:spcAft>
                        <a:buNone/>
                      </a:pPr>
                      <a:r>
                        <a:rPr lang="en" sz="1100" b="1">
                          <a:solidFill>
                            <a:schemeClr val="lt1"/>
                          </a:solidFill>
                        </a:rPr>
                        <a:t>$ per Unit</a:t>
                      </a:r>
                      <a:endParaRPr sz="1100" b="1">
                        <a:solidFill>
                          <a:schemeClr val="lt1"/>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2"/>
                    </a:solidFill>
                  </a:tcPr>
                </a:tc>
                <a:tc>
                  <a:txBody>
                    <a:bodyPr/>
                    <a:lstStyle/>
                    <a:p>
                      <a:pPr marL="0" lvl="0" indent="0" algn="ctr" rtl="0">
                        <a:lnSpc>
                          <a:spcPct val="115000"/>
                        </a:lnSpc>
                        <a:spcBef>
                          <a:spcPts val="0"/>
                        </a:spcBef>
                        <a:spcAft>
                          <a:spcPts val="0"/>
                        </a:spcAft>
                        <a:buNone/>
                      </a:pPr>
                      <a:r>
                        <a:rPr lang="en" sz="1100" b="1">
                          <a:solidFill>
                            <a:schemeClr val="lt1"/>
                          </a:solidFill>
                        </a:rPr>
                        <a:t># Units</a:t>
                      </a:r>
                      <a:endParaRPr sz="1100" b="1">
                        <a:solidFill>
                          <a:schemeClr val="lt1"/>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2"/>
                    </a:solidFill>
                  </a:tcPr>
                </a:tc>
                <a:tc>
                  <a:txBody>
                    <a:bodyPr/>
                    <a:lstStyle/>
                    <a:p>
                      <a:pPr marL="0" lvl="0" indent="0" algn="ctr" rtl="0">
                        <a:lnSpc>
                          <a:spcPct val="115000"/>
                        </a:lnSpc>
                        <a:spcBef>
                          <a:spcPts val="0"/>
                        </a:spcBef>
                        <a:spcAft>
                          <a:spcPts val="0"/>
                        </a:spcAft>
                        <a:buNone/>
                      </a:pPr>
                      <a:r>
                        <a:rPr lang="en" sz="1100" b="1">
                          <a:solidFill>
                            <a:schemeClr val="lt1"/>
                          </a:solidFill>
                        </a:rPr>
                        <a:t>$ Amount</a:t>
                      </a:r>
                      <a:endParaRPr sz="1100" b="1">
                        <a:solidFill>
                          <a:schemeClr val="lt1"/>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209550">
                <a:tc>
                  <a:txBody>
                    <a:bodyPr/>
                    <a:lstStyle/>
                    <a:p>
                      <a:pPr marL="0" lvl="0" indent="0" algn="l" rtl="0">
                        <a:lnSpc>
                          <a:spcPct val="115000"/>
                        </a:lnSpc>
                        <a:spcBef>
                          <a:spcPts val="0"/>
                        </a:spcBef>
                        <a:spcAft>
                          <a:spcPts val="0"/>
                        </a:spcAft>
                        <a:buNone/>
                      </a:pPr>
                      <a:r>
                        <a:rPr lang="en">
                          <a:solidFill>
                            <a:schemeClr val="accent2"/>
                          </a:solidFill>
                        </a:rPr>
                        <a:t>HTC Vive Tracker (3.0)</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$130</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9</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$1,170</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09550">
                <a:tc>
                  <a:txBody>
                    <a:bodyPr/>
                    <a:lstStyle/>
                    <a:p>
                      <a:pPr marL="0" lvl="0" indent="0" algn="l" rtl="0">
                        <a:lnSpc>
                          <a:spcPct val="115000"/>
                        </a:lnSpc>
                        <a:spcBef>
                          <a:spcPts val="0"/>
                        </a:spcBef>
                        <a:spcAft>
                          <a:spcPts val="0"/>
                        </a:spcAft>
                        <a:buNone/>
                      </a:pPr>
                      <a:r>
                        <a:rPr lang="en">
                          <a:solidFill>
                            <a:schemeClr val="accent2"/>
                          </a:solidFill>
                        </a:rPr>
                        <a:t>Dedicated Desktop</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$1,155</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1</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$1,155</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09550">
                <a:tc>
                  <a:txBody>
                    <a:bodyPr/>
                    <a:lstStyle/>
                    <a:p>
                      <a:pPr marL="0" lvl="0" indent="0" algn="l" rtl="0">
                        <a:lnSpc>
                          <a:spcPct val="115000"/>
                        </a:lnSpc>
                        <a:spcBef>
                          <a:spcPts val="0"/>
                        </a:spcBef>
                        <a:spcAft>
                          <a:spcPts val="0"/>
                        </a:spcAft>
                        <a:buNone/>
                      </a:pPr>
                      <a:r>
                        <a:rPr lang="en" b="1">
                          <a:solidFill>
                            <a:schemeClr val="accent2"/>
                          </a:solidFill>
                        </a:rPr>
                        <a:t>Prototyping &amp; Manufacturing Materials</a:t>
                      </a:r>
                      <a:endParaRPr b="1">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1"/>
                    </a:solidFill>
                  </a:tcPr>
                </a:tc>
                <a:tc>
                  <a:txBody>
                    <a:bodyPr/>
                    <a:lstStyle/>
                    <a:p>
                      <a:pPr marL="0" lvl="0" indent="0" algn="r" rtl="0">
                        <a:lnSpc>
                          <a:spcPct val="115000"/>
                        </a:lnSpc>
                        <a:spcBef>
                          <a:spcPts val="0"/>
                        </a:spcBef>
                        <a:spcAft>
                          <a:spcPts val="0"/>
                        </a:spcAft>
                        <a:buNone/>
                      </a:pPr>
                      <a:r>
                        <a:rPr lang="en" b="1">
                          <a:solidFill>
                            <a:schemeClr val="accent2"/>
                          </a:solidFill>
                        </a:rPr>
                        <a:t>$200</a:t>
                      </a:r>
                      <a:endParaRPr b="1">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1"/>
                    </a:solidFill>
                  </a:tcPr>
                </a:tc>
                <a:tc>
                  <a:txBody>
                    <a:bodyPr/>
                    <a:lstStyle/>
                    <a:p>
                      <a:pPr marL="0" lvl="0" indent="0" algn="l" rtl="0">
                        <a:lnSpc>
                          <a:spcPct val="115000"/>
                        </a:lnSpc>
                        <a:spcBef>
                          <a:spcPts val="0"/>
                        </a:spcBef>
                        <a:spcAft>
                          <a:spcPts val="0"/>
                        </a:spcAft>
                        <a:buNone/>
                      </a:pPr>
                      <a:r>
                        <a:rPr lang="en" b="1">
                          <a:solidFill>
                            <a:schemeClr val="accent2"/>
                          </a:solidFill>
                        </a:rPr>
                        <a:t>-</a:t>
                      </a:r>
                      <a:endParaRPr b="1">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1"/>
                    </a:solidFill>
                  </a:tcPr>
                </a:tc>
                <a:tc>
                  <a:txBody>
                    <a:bodyPr/>
                    <a:lstStyle/>
                    <a:p>
                      <a:pPr marL="0" lvl="0" indent="0" algn="r" rtl="0">
                        <a:lnSpc>
                          <a:spcPct val="115000"/>
                        </a:lnSpc>
                        <a:spcBef>
                          <a:spcPts val="0"/>
                        </a:spcBef>
                        <a:spcAft>
                          <a:spcPts val="0"/>
                        </a:spcAft>
                        <a:buNone/>
                      </a:pPr>
                      <a:r>
                        <a:rPr lang="en" b="1">
                          <a:solidFill>
                            <a:schemeClr val="accent2"/>
                          </a:solidFill>
                        </a:rPr>
                        <a:t>$500</a:t>
                      </a:r>
                      <a:endParaRPr b="1">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1"/>
                    </a:solidFill>
                  </a:tcPr>
                </a:tc>
                <a:extLst>
                  <a:ext uri="{0D108BD9-81ED-4DB2-BD59-A6C34878D82A}">
                    <a16:rowId xmlns:a16="http://schemas.microsoft.com/office/drawing/2014/main" val="10003"/>
                  </a:ext>
                </a:extLst>
              </a:tr>
              <a:tr h="209550">
                <a:tc>
                  <a:txBody>
                    <a:bodyPr/>
                    <a:lstStyle/>
                    <a:p>
                      <a:pPr marL="0" lvl="0" indent="0" algn="l" rtl="0">
                        <a:lnSpc>
                          <a:spcPct val="115000"/>
                        </a:lnSpc>
                        <a:spcBef>
                          <a:spcPts val="0"/>
                        </a:spcBef>
                        <a:spcAft>
                          <a:spcPts val="0"/>
                        </a:spcAft>
                        <a:buNone/>
                      </a:pPr>
                      <a:r>
                        <a:rPr lang="en" b="1">
                          <a:solidFill>
                            <a:schemeClr val="accent2"/>
                          </a:solidFill>
                        </a:rPr>
                        <a:t>Asset Manufacturing Expenses</a:t>
                      </a:r>
                      <a:endParaRPr b="1">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b="1">
                          <a:solidFill>
                            <a:schemeClr val="accent2"/>
                          </a:solidFill>
                        </a:rPr>
                        <a:t>$200</a:t>
                      </a:r>
                      <a:endParaRPr b="1">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b="1">
                          <a:solidFill>
                            <a:schemeClr val="accent2"/>
                          </a:solidFill>
                        </a:rPr>
                        <a:t>-</a:t>
                      </a:r>
                      <a:endParaRPr b="1">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b="1">
                          <a:solidFill>
                            <a:schemeClr val="accent2"/>
                          </a:solidFill>
                        </a:rPr>
                        <a:t>$500</a:t>
                      </a:r>
                      <a:endParaRPr b="1">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09550">
                <a:tc>
                  <a:txBody>
                    <a:bodyPr/>
                    <a:lstStyle/>
                    <a:p>
                      <a:pPr marL="0" lvl="0" indent="0" algn="l" rtl="0">
                        <a:lnSpc>
                          <a:spcPct val="115000"/>
                        </a:lnSpc>
                        <a:spcBef>
                          <a:spcPts val="0"/>
                        </a:spcBef>
                        <a:spcAft>
                          <a:spcPts val="0"/>
                        </a:spcAft>
                        <a:buNone/>
                      </a:pPr>
                      <a:r>
                        <a:rPr lang="en">
                          <a:solidFill>
                            <a:schemeClr val="accent2"/>
                          </a:solidFill>
                        </a:rPr>
                        <a:t>Oculus Quest 2 VR Headset</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$400</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1</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$400</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09550">
                <a:tc>
                  <a:txBody>
                    <a:bodyPr/>
                    <a:lstStyle/>
                    <a:p>
                      <a:pPr marL="0" lvl="0" indent="0" algn="l" rtl="0">
                        <a:lnSpc>
                          <a:spcPct val="115000"/>
                        </a:lnSpc>
                        <a:spcBef>
                          <a:spcPts val="0"/>
                        </a:spcBef>
                        <a:spcAft>
                          <a:spcPts val="0"/>
                        </a:spcAft>
                        <a:buNone/>
                      </a:pPr>
                      <a:r>
                        <a:rPr lang="en">
                          <a:solidFill>
                            <a:schemeClr val="accent2"/>
                          </a:solidFill>
                        </a:rPr>
                        <a:t>HTC Vive Steam VR Base Station (2.0)</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$200</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2</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$400</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09550">
                <a:tc>
                  <a:txBody>
                    <a:bodyPr/>
                    <a:lstStyle/>
                    <a:p>
                      <a:pPr marL="0" lvl="0" indent="0" algn="l" rtl="0">
                        <a:lnSpc>
                          <a:spcPct val="115000"/>
                        </a:lnSpc>
                        <a:spcBef>
                          <a:spcPts val="0"/>
                        </a:spcBef>
                        <a:spcAft>
                          <a:spcPts val="0"/>
                        </a:spcAft>
                        <a:buNone/>
                      </a:pPr>
                      <a:r>
                        <a:rPr lang="en" b="1">
                          <a:solidFill>
                            <a:schemeClr val="accent2"/>
                          </a:solidFill>
                        </a:rPr>
                        <a:t>Motion Inhibiting Equipment</a:t>
                      </a:r>
                      <a:endParaRPr b="1">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1"/>
                    </a:solidFill>
                  </a:tcPr>
                </a:tc>
                <a:tc>
                  <a:txBody>
                    <a:bodyPr/>
                    <a:lstStyle/>
                    <a:p>
                      <a:pPr marL="0" lvl="0" indent="0" algn="r" rtl="0">
                        <a:lnSpc>
                          <a:spcPct val="115000"/>
                        </a:lnSpc>
                        <a:spcBef>
                          <a:spcPts val="0"/>
                        </a:spcBef>
                        <a:spcAft>
                          <a:spcPts val="0"/>
                        </a:spcAft>
                        <a:buNone/>
                      </a:pPr>
                      <a:r>
                        <a:rPr lang="en" b="1">
                          <a:solidFill>
                            <a:schemeClr val="accent2"/>
                          </a:solidFill>
                        </a:rPr>
                        <a:t>$300</a:t>
                      </a:r>
                      <a:endParaRPr b="1">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1"/>
                    </a:solidFill>
                  </a:tcPr>
                </a:tc>
                <a:tc>
                  <a:txBody>
                    <a:bodyPr/>
                    <a:lstStyle/>
                    <a:p>
                      <a:pPr marL="0" lvl="0" indent="0" algn="l" rtl="0">
                        <a:lnSpc>
                          <a:spcPct val="115000"/>
                        </a:lnSpc>
                        <a:spcBef>
                          <a:spcPts val="0"/>
                        </a:spcBef>
                        <a:spcAft>
                          <a:spcPts val="0"/>
                        </a:spcAft>
                        <a:buNone/>
                      </a:pPr>
                      <a:r>
                        <a:rPr lang="en" b="1">
                          <a:solidFill>
                            <a:schemeClr val="accent2"/>
                          </a:solidFill>
                        </a:rPr>
                        <a:t>-</a:t>
                      </a:r>
                      <a:endParaRPr b="1">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1"/>
                    </a:solidFill>
                  </a:tcPr>
                </a:tc>
                <a:tc>
                  <a:txBody>
                    <a:bodyPr/>
                    <a:lstStyle/>
                    <a:p>
                      <a:pPr marL="0" lvl="0" indent="0" algn="r" rtl="0">
                        <a:lnSpc>
                          <a:spcPct val="115000"/>
                        </a:lnSpc>
                        <a:spcBef>
                          <a:spcPts val="0"/>
                        </a:spcBef>
                        <a:spcAft>
                          <a:spcPts val="0"/>
                        </a:spcAft>
                        <a:buNone/>
                      </a:pPr>
                      <a:r>
                        <a:rPr lang="en" b="1">
                          <a:solidFill>
                            <a:schemeClr val="accent2"/>
                          </a:solidFill>
                        </a:rPr>
                        <a:t>$250</a:t>
                      </a:r>
                      <a:endParaRPr b="1">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1"/>
                    </a:solidFill>
                  </a:tcPr>
                </a:tc>
                <a:extLst>
                  <a:ext uri="{0D108BD9-81ED-4DB2-BD59-A6C34878D82A}">
                    <a16:rowId xmlns:a16="http://schemas.microsoft.com/office/drawing/2014/main" val="10007"/>
                  </a:ext>
                </a:extLst>
              </a:tr>
              <a:tr h="209550">
                <a:tc>
                  <a:txBody>
                    <a:bodyPr/>
                    <a:lstStyle/>
                    <a:p>
                      <a:pPr marL="0" lvl="0" indent="0" algn="l" rtl="0">
                        <a:lnSpc>
                          <a:spcPct val="115000"/>
                        </a:lnSpc>
                        <a:spcBef>
                          <a:spcPts val="0"/>
                        </a:spcBef>
                        <a:spcAft>
                          <a:spcPts val="0"/>
                        </a:spcAft>
                        <a:buNone/>
                      </a:pPr>
                      <a:r>
                        <a:rPr lang="en">
                          <a:solidFill>
                            <a:schemeClr val="accent2"/>
                          </a:solidFill>
                        </a:rPr>
                        <a:t>Noise Canceling Headphones / Earbuds</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$150</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1</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$150</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209550">
                <a:tc>
                  <a:txBody>
                    <a:bodyPr/>
                    <a:lstStyle/>
                    <a:p>
                      <a:pPr marL="0" lvl="0" indent="0" algn="l" rtl="0">
                        <a:lnSpc>
                          <a:spcPct val="115000"/>
                        </a:lnSpc>
                        <a:spcBef>
                          <a:spcPts val="0"/>
                        </a:spcBef>
                        <a:spcAft>
                          <a:spcPts val="0"/>
                        </a:spcAft>
                        <a:buNone/>
                      </a:pPr>
                      <a:r>
                        <a:rPr lang="en">
                          <a:solidFill>
                            <a:schemeClr val="accent2"/>
                          </a:solidFill>
                        </a:rPr>
                        <a:t>Shipping</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$150</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solidFill>
                            <a:schemeClr val="accent2"/>
                          </a:solidFill>
                        </a:rPr>
                        <a:t>-</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$150</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209550">
                <a:tc>
                  <a:txBody>
                    <a:bodyPr/>
                    <a:lstStyle/>
                    <a:p>
                      <a:pPr marL="0" lvl="0" indent="0" algn="l" rtl="0">
                        <a:lnSpc>
                          <a:spcPct val="115000"/>
                        </a:lnSpc>
                        <a:spcBef>
                          <a:spcPts val="0"/>
                        </a:spcBef>
                        <a:spcAft>
                          <a:spcPts val="0"/>
                        </a:spcAft>
                        <a:buNone/>
                      </a:pPr>
                      <a:r>
                        <a:rPr lang="en">
                          <a:solidFill>
                            <a:schemeClr val="accent2"/>
                          </a:solidFill>
                        </a:rPr>
                        <a:t>Reserve Funds</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$300</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solidFill>
                            <a:schemeClr val="accent2"/>
                          </a:solidFill>
                        </a:rPr>
                        <a:t>-</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accent2"/>
                          </a:solidFill>
                        </a:rPr>
                        <a:t>$225</a:t>
                      </a:r>
                      <a:endParaRPr>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r h="209550">
                <a:tc>
                  <a:txBody>
                    <a:bodyPr/>
                    <a:lstStyle/>
                    <a:p>
                      <a:pPr marL="0" lvl="0" indent="0" algn="l" rtl="0">
                        <a:spcBef>
                          <a:spcPts val="0"/>
                        </a:spcBef>
                        <a:spcAft>
                          <a:spcPts val="0"/>
                        </a:spcAft>
                        <a:buNone/>
                      </a:pPr>
                      <a:endParaRPr>
                        <a:solidFill>
                          <a:schemeClr val="accent2"/>
                        </a:solidFill>
                      </a:endParaRPr>
                    </a:p>
                  </a:txBody>
                  <a:tcPr marL="28575" marR="28575" marT="19050" marB="190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solidFill>
                          <a:schemeClr val="accent2"/>
                        </a:solidFill>
                      </a:endParaRPr>
                    </a:p>
                  </a:txBody>
                  <a:tcPr marL="28575" marR="28575" marT="19050" marB="190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solidFill>
                            <a:schemeClr val="accent2"/>
                          </a:solidFill>
                        </a:rPr>
                        <a:t>Total:</a:t>
                      </a:r>
                      <a:endParaRPr sz="1100" b="1">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b="1">
                          <a:solidFill>
                            <a:schemeClr val="accent2"/>
                          </a:solidFill>
                        </a:rPr>
                        <a:t>$4,900</a:t>
                      </a:r>
                      <a:endParaRPr sz="1100" b="1">
                        <a:solidFill>
                          <a:schemeClr val="accent2"/>
                        </a:solidFill>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1966" name="Google Shape;1966;p152"/>
          <p:cNvSpPr txBox="1"/>
          <p:nvPr/>
        </p:nvSpPr>
        <p:spPr>
          <a:xfrm>
            <a:off x="260200" y="220600"/>
            <a:ext cx="5654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2"/>
                </a:solidFill>
                <a:latin typeface="Nunito"/>
                <a:ea typeface="Nunito"/>
                <a:cs typeface="Nunito"/>
                <a:sym typeface="Nunito"/>
              </a:rPr>
              <a:t>Physical Constraint - Budget Breakdown</a:t>
            </a:r>
            <a:endParaRPr sz="2000" b="1">
              <a:solidFill>
                <a:schemeClr val="accent2"/>
              </a:solidFill>
              <a:latin typeface="Nunito"/>
              <a:ea typeface="Nunito"/>
              <a:cs typeface="Nunito"/>
              <a:sym typeface="Nunito"/>
            </a:endParaRPr>
          </a:p>
        </p:txBody>
      </p:sp>
      <p:sp>
        <p:nvSpPr>
          <p:cNvPr id="1967" name="Google Shape;1967;p152"/>
          <p:cNvSpPr/>
          <p:nvPr/>
        </p:nvSpPr>
        <p:spPr>
          <a:xfrm>
            <a:off x="6221000" y="922375"/>
            <a:ext cx="2554200" cy="18468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1"/>
                </a:solidFill>
                <a:latin typeface="Nunito"/>
                <a:ea typeface="Nunito"/>
                <a:cs typeface="Nunito"/>
                <a:sym typeface="Nunito"/>
              </a:rPr>
              <a:t>Arm Brace: $70-$140</a:t>
            </a:r>
            <a:endParaRPr b="1">
              <a:solidFill>
                <a:schemeClr val="accent1"/>
              </a:solidFill>
              <a:latin typeface="Nunito"/>
              <a:ea typeface="Nunito"/>
              <a:cs typeface="Nunito"/>
              <a:sym typeface="Nunito"/>
            </a:endParaRPr>
          </a:p>
          <a:p>
            <a:pPr marL="0" lvl="0" indent="0" algn="ctr" rtl="0">
              <a:spcBef>
                <a:spcPts val="0"/>
              </a:spcBef>
              <a:spcAft>
                <a:spcPts val="0"/>
              </a:spcAft>
              <a:buNone/>
            </a:pPr>
            <a:r>
              <a:rPr lang="en" sz="1100">
                <a:solidFill>
                  <a:schemeClr val="accent1"/>
                </a:solidFill>
                <a:latin typeface="Nunito"/>
                <a:ea typeface="Nunito"/>
                <a:cs typeface="Nunito"/>
                <a:sym typeface="Nunito"/>
              </a:rPr>
              <a:t>(depends on quantity, includes tax/shipping)</a:t>
            </a:r>
            <a:endParaRPr sz="1100">
              <a:solidFill>
                <a:schemeClr val="accent1"/>
              </a:solidFill>
              <a:latin typeface="Nunito"/>
              <a:ea typeface="Nunito"/>
              <a:cs typeface="Nunito"/>
              <a:sym typeface="Nunito"/>
            </a:endParaRPr>
          </a:p>
          <a:p>
            <a:pPr marL="0" lvl="0" indent="0" algn="ctr" rtl="0">
              <a:spcBef>
                <a:spcPts val="1000"/>
              </a:spcBef>
              <a:spcAft>
                <a:spcPts val="0"/>
              </a:spcAft>
              <a:buNone/>
            </a:pPr>
            <a:r>
              <a:rPr lang="en" b="1">
                <a:solidFill>
                  <a:schemeClr val="accent1"/>
                </a:solidFill>
                <a:latin typeface="Nunito"/>
                <a:ea typeface="Nunito"/>
                <a:cs typeface="Nunito"/>
                <a:sym typeface="Nunito"/>
              </a:rPr>
              <a:t>Assets: Free </a:t>
            </a:r>
            <a:endParaRPr b="1">
              <a:solidFill>
                <a:schemeClr val="accent1"/>
              </a:solidFill>
              <a:latin typeface="Nunito"/>
              <a:ea typeface="Nunito"/>
              <a:cs typeface="Nunito"/>
              <a:sym typeface="Nunito"/>
            </a:endParaRPr>
          </a:p>
          <a:p>
            <a:pPr marL="0" lvl="0" indent="0" algn="ctr" rtl="0">
              <a:spcBef>
                <a:spcPts val="0"/>
              </a:spcBef>
              <a:spcAft>
                <a:spcPts val="0"/>
              </a:spcAft>
              <a:buNone/>
            </a:pPr>
            <a:r>
              <a:rPr lang="en" sz="1100">
                <a:solidFill>
                  <a:schemeClr val="accent1"/>
                </a:solidFill>
                <a:latin typeface="Nunito"/>
                <a:ea typeface="Nunito"/>
                <a:cs typeface="Nunito"/>
                <a:sym typeface="Nunito"/>
              </a:rPr>
              <a:t>(in-house built)</a:t>
            </a:r>
            <a:endParaRPr sz="1100">
              <a:solidFill>
                <a:schemeClr val="accent1"/>
              </a:solidFill>
              <a:latin typeface="Nunito"/>
              <a:ea typeface="Nunito"/>
              <a:cs typeface="Nunito"/>
              <a:sym typeface="Nunito"/>
            </a:endParaRPr>
          </a:p>
          <a:p>
            <a:pPr marL="0" lvl="0" indent="0" algn="ctr" rtl="0">
              <a:spcBef>
                <a:spcPts val="1000"/>
              </a:spcBef>
              <a:spcAft>
                <a:spcPts val="0"/>
              </a:spcAft>
              <a:buNone/>
            </a:pPr>
            <a:r>
              <a:rPr lang="en" b="1">
                <a:solidFill>
                  <a:schemeClr val="accent1"/>
                </a:solidFill>
                <a:latin typeface="Nunito"/>
                <a:ea typeface="Nunito"/>
                <a:cs typeface="Nunito"/>
                <a:sym typeface="Nunito"/>
              </a:rPr>
              <a:t>HUT: TBD</a:t>
            </a:r>
            <a:endParaRPr b="1">
              <a:solidFill>
                <a:schemeClr val="accent1"/>
              </a:solidFill>
              <a:latin typeface="Nunito"/>
              <a:ea typeface="Nunito"/>
              <a:cs typeface="Nunito"/>
              <a:sym typeface="Nunito"/>
            </a:endParaRPr>
          </a:p>
          <a:p>
            <a:pPr marL="0" lvl="0" indent="0" algn="ctr" rtl="0">
              <a:spcBef>
                <a:spcPts val="0"/>
              </a:spcBef>
              <a:spcAft>
                <a:spcPts val="0"/>
              </a:spcAft>
              <a:buNone/>
            </a:pPr>
            <a:r>
              <a:rPr lang="en" sz="1100">
                <a:solidFill>
                  <a:schemeClr val="accent1"/>
                </a:solidFill>
                <a:latin typeface="Nunito"/>
                <a:ea typeface="Nunito"/>
                <a:cs typeface="Nunito"/>
                <a:sym typeface="Nunito"/>
              </a:rPr>
              <a:t>(depends on available funds + material chosen)</a:t>
            </a:r>
            <a:endParaRPr sz="1100">
              <a:solidFill>
                <a:schemeClr val="accent1"/>
              </a:solidFill>
              <a:latin typeface="Nunito"/>
              <a:ea typeface="Nunito"/>
              <a:cs typeface="Nunito"/>
              <a:sym typeface="Nunito"/>
            </a:endParaRPr>
          </a:p>
        </p:txBody>
      </p:sp>
      <p:sp>
        <p:nvSpPr>
          <p:cNvPr id="1968" name="Google Shape;1968;p152"/>
          <p:cNvSpPr/>
          <p:nvPr/>
        </p:nvSpPr>
        <p:spPr>
          <a:xfrm>
            <a:off x="6066350" y="4505650"/>
            <a:ext cx="2863500" cy="249600"/>
          </a:xfrm>
          <a:prstGeom prst="wedgeRectCallout">
            <a:avLst>
              <a:gd name="adj1" fmla="val -56161"/>
              <a:gd name="adj2" fmla="val 1524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Nunito"/>
                <a:ea typeface="Nunito"/>
                <a:cs typeface="Nunito"/>
                <a:sym typeface="Nunito"/>
              </a:rPr>
              <a:t>Current budget includes EEF</a:t>
            </a:r>
            <a:endParaRPr b="1">
              <a:latin typeface="Nunito"/>
              <a:ea typeface="Nunito"/>
              <a:cs typeface="Nunito"/>
              <a:sym typeface="Nunito"/>
            </a:endParaRPr>
          </a:p>
        </p:txBody>
      </p:sp>
      <p:sp>
        <p:nvSpPr>
          <p:cNvPr id="1969" name="Google Shape;1969;p152"/>
          <p:cNvSpPr/>
          <p:nvPr/>
        </p:nvSpPr>
        <p:spPr>
          <a:xfrm>
            <a:off x="6220975" y="3100025"/>
            <a:ext cx="2554200" cy="1065600"/>
          </a:xfrm>
          <a:prstGeom prst="roundRect">
            <a:avLst>
              <a:gd name="adj" fmla="val 16667"/>
            </a:avLst>
          </a:prstGeom>
          <a:solidFill>
            <a:schemeClr val="accent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latin typeface="Nunito"/>
                <a:ea typeface="Nunito"/>
                <a:cs typeface="Nunito"/>
                <a:sym typeface="Nunito"/>
              </a:rPr>
              <a:t>Arm Brace </a:t>
            </a:r>
            <a:r>
              <a:rPr lang="en" b="1">
                <a:solidFill>
                  <a:schemeClr val="accent1"/>
                </a:solidFill>
                <a:latin typeface="Nunito"/>
                <a:ea typeface="Nunito"/>
                <a:cs typeface="Nunito"/>
                <a:sym typeface="Nunito"/>
              </a:rPr>
              <a:t>will </a:t>
            </a:r>
            <a:r>
              <a:rPr lang="en">
                <a:solidFill>
                  <a:schemeClr val="accent1"/>
                </a:solidFill>
                <a:latin typeface="Nunito"/>
                <a:ea typeface="Nunito"/>
                <a:cs typeface="Nunito"/>
                <a:sym typeface="Nunito"/>
              </a:rPr>
              <a:t>be COTS</a:t>
            </a:r>
            <a:endParaRPr>
              <a:solidFill>
                <a:schemeClr val="accent1"/>
              </a:solidFill>
              <a:latin typeface="Nunito"/>
              <a:ea typeface="Nunito"/>
              <a:cs typeface="Nunito"/>
              <a:sym typeface="Nunito"/>
            </a:endParaRPr>
          </a:p>
          <a:p>
            <a:pPr marL="0" lvl="0" indent="0" algn="ctr" rtl="0">
              <a:spcBef>
                <a:spcPts val="0"/>
              </a:spcBef>
              <a:spcAft>
                <a:spcPts val="0"/>
              </a:spcAft>
              <a:buNone/>
            </a:pPr>
            <a:r>
              <a:rPr lang="en">
                <a:solidFill>
                  <a:schemeClr val="accent1"/>
                </a:solidFill>
                <a:latin typeface="Nunito"/>
                <a:ea typeface="Nunito"/>
                <a:cs typeface="Nunito"/>
                <a:sym typeface="Nunito"/>
              </a:rPr>
              <a:t>Assets </a:t>
            </a:r>
            <a:r>
              <a:rPr lang="en" b="1">
                <a:solidFill>
                  <a:schemeClr val="accent1"/>
                </a:solidFill>
                <a:latin typeface="Nunito"/>
                <a:ea typeface="Nunito"/>
                <a:cs typeface="Nunito"/>
                <a:sym typeface="Nunito"/>
              </a:rPr>
              <a:t>will not </a:t>
            </a:r>
            <a:r>
              <a:rPr lang="en">
                <a:solidFill>
                  <a:schemeClr val="accent1"/>
                </a:solidFill>
                <a:latin typeface="Nunito"/>
                <a:ea typeface="Nunito"/>
                <a:cs typeface="Nunito"/>
                <a:sym typeface="Nunito"/>
              </a:rPr>
              <a:t>be COTS</a:t>
            </a:r>
            <a:endParaRPr>
              <a:solidFill>
                <a:schemeClr val="accent1"/>
              </a:solidFill>
              <a:latin typeface="Nunito"/>
              <a:ea typeface="Nunito"/>
              <a:cs typeface="Nunito"/>
              <a:sym typeface="Nunito"/>
            </a:endParaRPr>
          </a:p>
          <a:p>
            <a:pPr marL="0" lvl="0" indent="0" algn="ctr" rtl="0">
              <a:spcBef>
                <a:spcPts val="0"/>
              </a:spcBef>
              <a:spcAft>
                <a:spcPts val="0"/>
              </a:spcAft>
              <a:buNone/>
            </a:pPr>
            <a:r>
              <a:rPr lang="en">
                <a:solidFill>
                  <a:schemeClr val="accent1"/>
                </a:solidFill>
                <a:latin typeface="Nunito"/>
                <a:ea typeface="Nunito"/>
                <a:cs typeface="Nunito"/>
                <a:sym typeface="Nunito"/>
              </a:rPr>
              <a:t>HUT </a:t>
            </a:r>
            <a:r>
              <a:rPr lang="en" b="1">
                <a:solidFill>
                  <a:schemeClr val="accent1"/>
                </a:solidFill>
                <a:latin typeface="Nunito"/>
                <a:ea typeface="Nunito"/>
                <a:cs typeface="Nunito"/>
                <a:sym typeface="Nunito"/>
              </a:rPr>
              <a:t>will not </a:t>
            </a:r>
            <a:r>
              <a:rPr lang="en">
                <a:solidFill>
                  <a:schemeClr val="accent1"/>
                </a:solidFill>
                <a:latin typeface="Nunito"/>
                <a:ea typeface="Nunito"/>
                <a:cs typeface="Nunito"/>
                <a:sym typeface="Nunito"/>
              </a:rPr>
              <a:t>be COTS</a:t>
            </a:r>
            <a:endParaRPr>
              <a:solidFill>
                <a:schemeClr val="accent1"/>
              </a:solidFill>
              <a:latin typeface="Nunito"/>
              <a:ea typeface="Nunito"/>
              <a:cs typeface="Nunito"/>
              <a:sym typeface="Nunito"/>
            </a:endParaRPr>
          </a:p>
        </p:txBody>
      </p:sp>
      <p:cxnSp>
        <p:nvCxnSpPr>
          <p:cNvPr id="1970" name="Google Shape;1970;p152"/>
          <p:cNvCxnSpPr>
            <a:stCxn id="1967" idx="2"/>
            <a:endCxn id="1969" idx="0"/>
          </p:cNvCxnSpPr>
          <p:nvPr/>
        </p:nvCxnSpPr>
        <p:spPr>
          <a:xfrm>
            <a:off x="7498100" y="2769175"/>
            <a:ext cx="0" cy="330900"/>
          </a:xfrm>
          <a:prstGeom prst="straightConnector1">
            <a:avLst/>
          </a:prstGeom>
          <a:noFill/>
          <a:ln w="28575" cap="flat" cmpd="sng">
            <a:solidFill>
              <a:srgbClr val="4DD0E1"/>
            </a:solidFill>
            <a:prstDash val="solid"/>
            <a:round/>
            <a:headEnd type="none" w="med" len="med"/>
            <a:tailEnd type="triangle" w="med" len="med"/>
          </a:ln>
        </p:spPr>
      </p:cxnSp>
      <p:sp>
        <p:nvSpPr>
          <p:cNvPr id="1971" name="Google Shape;1971;p152"/>
          <p:cNvSpPr/>
          <p:nvPr/>
        </p:nvSpPr>
        <p:spPr>
          <a:xfrm>
            <a:off x="6255350" y="216375"/>
            <a:ext cx="2637900" cy="574500"/>
          </a:xfrm>
          <a:prstGeom prst="wedgeRoundRectCallout">
            <a:avLst>
              <a:gd name="adj1" fmla="val 14789"/>
              <a:gd name="adj2" fmla="val 80335"/>
              <a:gd name="adj3" fmla="val 0"/>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Arm Brace can scale down if needs to be replaced but sufficient funds unavailable</a:t>
            </a:r>
            <a:endParaRPr sz="1100">
              <a:latin typeface="Nunito"/>
              <a:ea typeface="Nunito"/>
              <a:cs typeface="Nunito"/>
              <a:sym typeface="Nunito"/>
            </a:endParaRPr>
          </a:p>
        </p:txBody>
      </p:sp>
      <p:pic>
        <p:nvPicPr>
          <p:cNvPr id="1972" name="Google Shape;1972;p152">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51975" y="4793799"/>
            <a:ext cx="738804" cy="275100"/>
          </a:xfrm>
          <a:prstGeom prst="rect">
            <a:avLst/>
          </a:prstGeom>
          <a:noFill/>
          <a:ln>
            <a:noFill/>
          </a:ln>
        </p:spPr>
      </p:pic>
      <p:sp>
        <p:nvSpPr>
          <p:cNvPr id="1973" name="Google Shape;1973;p152">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977"/>
        <p:cNvGrpSpPr/>
        <p:nvPr/>
      </p:nvGrpSpPr>
      <p:grpSpPr>
        <a:xfrm>
          <a:off x="0" y="0"/>
          <a:ext cx="0" cy="0"/>
          <a:chOff x="0" y="0"/>
          <a:chExt cx="0" cy="0"/>
        </a:xfrm>
      </p:grpSpPr>
      <p:sp>
        <p:nvSpPr>
          <p:cNvPr id="1978" name="Google Shape;1978;p153"/>
          <p:cNvSpPr txBox="1">
            <a:spLocks noGrp="1"/>
          </p:cNvSpPr>
          <p:nvPr>
            <p:ph type="title"/>
          </p:nvPr>
        </p:nvSpPr>
        <p:spPr>
          <a:xfrm>
            <a:off x="411750" y="2167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Manufacturing + Prototyping Scalability Plan</a:t>
            </a:r>
            <a:endParaRPr/>
          </a:p>
        </p:txBody>
      </p:sp>
      <p:sp>
        <p:nvSpPr>
          <p:cNvPr id="1979" name="Google Shape;1979;p1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116</a:t>
            </a:fld>
            <a:endParaRPr/>
          </a:p>
        </p:txBody>
      </p:sp>
      <p:sp>
        <p:nvSpPr>
          <p:cNvPr id="1980" name="Google Shape;1980;p153"/>
          <p:cNvSpPr/>
          <p:nvPr/>
        </p:nvSpPr>
        <p:spPr>
          <a:xfrm>
            <a:off x="879740" y="913225"/>
            <a:ext cx="1516800" cy="568200"/>
          </a:xfrm>
          <a:prstGeom prst="roundRect">
            <a:avLst>
              <a:gd name="adj" fmla="val 16667"/>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Hard Upper Torso Initial Design</a:t>
            </a:r>
            <a:endParaRPr sz="1300">
              <a:latin typeface="Nunito"/>
              <a:ea typeface="Nunito"/>
              <a:cs typeface="Nunito"/>
              <a:sym typeface="Nunito"/>
            </a:endParaRPr>
          </a:p>
        </p:txBody>
      </p:sp>
      <p:sp>
        <p:nvSpPr>
          <p:cNvPr id="1981" name="Google Shape;1981;p153"/>
          <p:cNvSpPr/>
          <p:nvPr/>
        </p:nvSpPr>
        <p:spPr>
          <a:xfrm>
            <a:off x="854994" y="1702790"/>
            <a:ext cx="1516800" cy="568200"/>
          </a:xfrm>
          <a:prstGeom prst="rect">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Research current design</a:t>
            </a:r>
            <a:endParaRPr sz="1300">
              <a:latin typeface="Nunito"/>
              <a:ea typeface="Nunito"/>
              <a:cs typeface="Nunito"/>
              <a:sym typeface="Nunito"/>
            </a:endParaRPr>
          </a:p>
        </p:txBody>
      </p:sp>
      <p:sp>
        <p:nvSpPr>
          <p:cNvPr id="1982" name="Google Shape;1982;p153"/>
          <p:cNvSpPr/>
          <p:nvPr/>
        </p:nvSpPr>
        <p:spPr>
          <a:xfrm>
            <a:off x="854994" y="2524885"/>
            <a:ext cx="1516800" cy="568200"/>
          </a:xfrm>
          <a:prstGeom prst="rect">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t>Initial Drawing (Fusion 360)</a:t>
            </a:r>
            <a:endParaRPr sz="1300"/>
          </a:p>
        </p:txBody>
      </p:sp>
      <p:sp>
        <p:nvSpPr>
          <p:cNvPr id="1983" name="Google Shape;1983;p153"/>
          <p:cNvSpPr/>
          <p:nvPr/>
        </p:nvSpPr>
        <p:spPr>
          <a:xfrm>
            <a:off x="854994" y="3350107"/>
            <a:ext cx="1516800" cy="568200"/>
          </a:xfrm>
          <a:prstGeom prst="rect">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SME Consultation</a:t>
            </a:r>
            <a:endParaRPr sz="1300">
              <a:latin typeface="Nunito"/>
              <a:ea typeface="Nunito"/>
              <a:cs typeface="Nunito"/>
              <a:sym typeface="Nunito"/>
            </a:endParaRPr>
          </a:p>
        </p:txBody>
      </p:sp>
      <p:sp>
        <p:nvSpPr>
          <p:cNvPr id="1984" name="Google Shape;1984;p153"/>
          <p:cNvSpPr/>
          <p:nvPr/>
        </p:nvSpPr>
        <p:spPr>
          <a:xfrm>
            <a:off x="854994" y="4175319"/>
            <a:ext cx="1516800" cy="568200"/>
          </a:xfrm>
          <a:prstGeom prst="rect">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Scaled Model </a:t>
            </a:r>
            <a:br>
              <a:rPr lang="en" sz="1300">
                <a:latin typeface="Nunito"/>
                <a:ea typeface="Nunito"/>
                <a:cs typeface="Nunito"/>
                <a:sym typeface="Nunito"/>
              </a:rPr>
            </a:br>
            <a:r>
              <a:rPr lang="en" sz="1300">
                <a:latin typeface="Nunito"/>
                <a:ea typeface="Nunito"/>
                <a:cs typeface="Nunito"/>
                <a:sym typeface="Nunito"/>
              </a:rPr>
              <a:t>(3D print)</a:t>
            </a:r>
            <a:endParaRPr sz="1300">
              <a:latin typeface="Nunito"/>
              <a:ea typeface="Nunito"/>
              <a:cs typeface="Nunito"/>
              <a:sym typeface="Nunito"/>
            </a:endParaRPr>
          </a:p>
        </p:txBody>
      </p:sp>
      <p:sp>
        <p:nvSpPr>
          <p:cNvPr id="1985" name="Google Shape;1985;p153"/>
          <p:cNvSpPr/>
          <p:nvPr/>
        </p:nvSpPr>
        <p:spPr>
          <a:xfrm>
            <a:off x="3326576" y="956782"/>
            <a:ext cx="1296600" cy="480900"/>
          </a:xfrm>
          <a:prstGeom prst="hexagon">
            <a:avLst>
              <a:gd name="adj" fmla="val 25000"/>
              <a:gd name="vf" fmla="val 115470"/>
            </a:avLst>
          </a:prstGeom>
          <a:gradFill>
            <a:gsLst>
              <a:gs pos="0">
                <a:srgbClr val="F5D0D0"/>
              </a:gs>
              <a:gs pos="100000">
                <a:srgbClr val="D96868"/>
              </a:gs>
            </a:gsLst>
            <a:path path="circle">
              <a:fillToRect l="50000" t="50000" r="50000" b="50000"/>
            </a:path>
            <a:tileRect/>
          </a:gra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Off Ramp Options</a:t>
            </a:r>
            <a:endParaRPr sz="1300">
              <a:latin typeface="Nunito"/>
              <a:ea typeface="Nunito"/>
              <a:cs typeface="Nunito"/>
              <a:sym typeface="Nunito"/>
            </a:endParaRPr>
          </a:p>
        </p:txBody>
      </p:sp>
      <p:sp>
        <p:nvSpPr>
          <p:cNvPr id="1986" name="Google Shape;1986;p153"/>
          <p:cNvSpPr/>
          <p:nvPr/>
        </p:nvSpPr>
        <p:spPr>
          <a:xfrm>
            <a:off x="3216507" y="2340387"/>
            <a:ext cx="1516800" cy="568200"/>
          </a:xfrm>
          <a:prstGeom prst="rect">
            <a:avLst/>
          </a:prstGeom>
          <a:gradFill>
            <a:gsLst>
              <a:gs pos="0">
                <a:srgbClr val="F5D0D0"/>
              </a:gs>
              <a:gs pos="100000">
                <a:srgbClr val="D96868"/>
              </a:gs>
            </a:gsLst>
            <a:path path="circle">
              <a:fillToRect l="50000" t="50000" r="50000" b="50000"/>
            </a:path>
            <a:tileRect/>
          </a:gra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Switch focus to only arm brace</a:t>
            </a:r>
            <a:endParaRPr sz="1300">
              <a:latin typeface="Nunito"/>
              <a:ea typeface="Nunito"/>
              <a:cs typeface="Nunito"/>
              <a:sym typeface="Nunito"/>
            </a:endParaRPr>
          </a:p>
        </p:txBody>
      </p:sp>
      <p:sp>
        <p:nvSpPr>
          <p:cNvPr id="1987" name="Google Shape;1987;p153"/>
          <p:cNvSpPr/>
          <p:nvPr/>
        </p:nvSpPr>
        <p:spPr>
          <a:xfrm>
            <a:off x="3216507" y="3086641"/>
            <a:ext cx="1516800" cy="568200"/>
          </a:xfrm>
          <a:prstGeom prst="rect">
            <a:avLst/>
          </a:prstGeom>
          <a:gradFill>
            <a:gsLst>
              <a:gs pos="0">
                <a:srgbClr val="F5D0D0"/>
              </a:gs>
              <a:gs pos="100000">
                <a:srgbClr val="D96868"/>
              </a:gs>
            </a:gsLst>
            <a:path path="circle">
              <a:fillToRect l="50000" t="50000" r="50000" b="50000"/>
            </a:path>
            <a:tileRect/>
          </a:gra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Redesign HUT</a:t>
            </a:r>
            <a:endParaRPr sz="1300">
              <a:latin typeface="Nunito"/>
              <a:ea typeface="Nunito"/>
              <a:cs typeface="Nunito"/>
              <a:sym typeface="Nunito"/>
            </a:endParaRPr>
          </a:p>
        </p:txBody>
      </p:sp>
      <p:sp>
        <p:nvSpPr>
          <p:cNvPr id="1988" name="Google Shape;1988;p153"/>
          <p:cNvSpPr/>
          <p:nvPr/>
        </p:nvSpPr>
        <p:spPr>
          <a:xfrm>
            <a:off x="3216507" y="1605022"/>
            <a:ext cx="1516800" cy="568200"/>
          </a:xfrm>
          <a:prstGeom prst="rect">
            <a:avLst/>
          </a:prstGeom>
          <a:gradFill>
            <a:gsLst>
              <a:gs pos="0">
                <a:srgbClr val="F5D0D0"/>
              </a:gs>
              <a:gs pos="100000">
                <a:srgbClr val="D96868"/>
              </a:gs>
            </a:gsLst>
            <a:path path="circle">
              <a:fillToRect l="50000" t="50000" r="50000" b="50000"/>
            </a:path>
            <a:tileRect/>
          </a:gra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Switch to cheaper arm brace</a:t>
            </a:r>
            <a:endParaRPr sz="1300">
              <a:latin typeface="Nunito"/>
              <a:ea typeface="Nunito"/>
              <a:cs typeface="Nunito"/>
              <a:sym typeface="Nunito"/>
            </a:endParaRPr>
          </a:p>
        </p:txBody>
      </p:sp>
      <p:cxnSp>
        <p:nvCxnSpPr>
          <p:cNvPr id="1989" name="Google Shape;1989;p153"/>
          <p:cNvCxnSpPr>
            <a:endCxn id="1985" idx="3"/>
          </p:cNvCxnSpPr>
          <p:nvPr/>
        </p:nvCxnSpPr>
        <p:spPr>
          <a:xfrm rot="10800000" flipH="1">
            <a:off x="2396576" y="1197232"/>
            <a:ext cx="930000" cy="724800"/>
          </a:xfrm>
          <a:prstGeom prst="bentConnector3">
            <a:avLst>
              <a:gd name="adj1" fmla="val 48822"/>
            </a:avLst>
          </a:prstGeom>
          <a:noFill/>
          <a:ln w="28575" cap="flat" cmpd="sng">
            <a:solidFill>
              <a:srgbClr val="E24A38"/>
            </a:solidFill>
            <a:prstDash val="solid"/>
            <a:round/>
            <a:headEnd type="none" w="med" len="med"/>
            <a:tailEnd type="none" w="med" len="med"/>
          </a:ln>
        </p:spPr>
      </p:cxnSp>
      <p:cxnSp>
        <p:nvCxnSpPr>
          <p:cNvPr id="1990" name="Google Shape;1990;p153"/>
          <p:cNvCxnSpPr>
            <a:stCxn id="1983" idx="3"/>
            <a:endCxn id="1985" idx="3"/>
          </p:cNvCxnSpPr>
          <p:nvPr/>
        </p:nvCxnSpPr>
        <p:spPr>
          <a:xfrm rot="10800000" flipH="1">
            <a:off x="2371794" y="1197307"/>
            <a:ext cx="954900" cy="2436900"/>
          </a:xfrm>
          <a:prstGeom prst="bentConnector3">
            <a:avLst>
              <a:gd name="adj1" fmla="val 50001"/>
            </a:avLst>
          </a:prstGeom>
          <a:noFill/>
          <a:ln w="28575" cap="flat" cmpd="sng">
            <a:solidFill>
              <a:srgbClr val="E24A38"/>
            </a:solidFill>
            <a:prstDash val="solid"/>
            <a:round/>
            <a:headEnd type="none" w="med" len="med"/>
            <a:tailEnd type="none" w="med" len="med"/>
          </a:ln>
        </p:spPr>
      </p:cxnSp>
      <p:cxnSp>
        <p:nvCxnSpPr>
          <p:cNvPr id="1991" name="Google Shape;1991;p153"/>
          <p:cNvCxnSpPr>
            <a:stCxn id="1984" idx="3"/>
            <a:endCxn id="1985" idx="3"/>
          </p:cNvCxnSpPr>
          <p:nvPr/>
        </p:nvCxnSpPr>
        <p:spPr>
          <a:xfrm rot="10800000" flipH="1">
            <a:off x="2371794" y="1197219"/>
            <a:ext cx="954900" cy="3262200"/>
          </a:xfrm>
          <a:prstGeom prst="bentConnector3">
            <a:avLst>
              <a:gd name="adj1" fmla="val 50001"/>
            </a:avLst>
          </a:prstGeom>
          <a:noFill/>
          <a:ln w="28575" cap="flat" cmpd="sng">
            <a:solidFill>
              <a:srgbClr val="E24A38"/>
            </a:solidFill>
            <a:prstDash val="solid"/>
            <a:round/>
            <a:headEnd type="none" w="med" len="med"/>
            <a:tailEnd type="none" w="med" len="med"/>
          </a:ln>
        </p:spPr>
      </p:cxnSp>
      <p:sp>
        <p:nvSpPr>
          <p:cNvPr id="1992" name="Google Shape;1992;p153"/>
          <p:cNvSpPr/>
          <p:nvPr/>
        </p:nvSpPr>
        <p:spPr>
          <a:xfrm>
            <a:off x="6033059" y="913225"/>
            <a:ext cx="1516800" cy="568200"/>
          </a:xfrm>
          <a:prstGeom prst="roundRect">
            <a:avLst>
              <a:gd name="adj" fmla="val 16667"/>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Arm Brace </a:t>
            </a:r>
            <a:br>
              <a:rPr lang="en" sz="1300">
                <a:latin typeface="Nunito"/>
                <a:ea typeface="Nunito"/>
                <a:cs typeface="Nunito"/>
                <a:sym typeface="Nunito"/>
              </a:rPr>
            </a:br>
            <a:r>
              <a:rPr lang="en" sz="1300">
                <a:latin typeface="Nunito"/>
                <a:ea typeface="Nunito"/>
                <a:cs typeface="Nunito"/>
                <a:sym typeface="Nunito"/>
              </a:rPr>
              <a:t>Initial Trade Study</a:t>
            </a:r>
            <a:endParaRPr sz="1300">
              <a:latin typeface="Nunito"/>
              <a:ea typeface="Nunito"/>
              <a:cs typeface="Nunito"/>
              <a:sym typeface="Nunito"/>
            </a:endParaRPr>
          </a:p>
        </p:txBody>
      </p:sp>
      <p:sp>
        <p:nvSpPr>
          <p:cNvPr id="1993" name="Google Shape;1993;p153"/>
          <p:cNvSpPr/>
          <p:nvPr/>
        </p:nvSpPr>
        <p:spPr>
          <a:xfrm>
            <a:off x="5247315" y="1670112"/>
            <a:ext cx="880800" cy="568200"/>
          </a:xfrm>
          <a:prstGeom prst="rect">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Range of Motion</a:t>
            </a:r>
            <a:endParaRPr sz="1300">
              <a:latin typeface="Nunito"/>
              <a:ea typeface="Nunito"/>
              <a:cs typeface="Nunito"/>
              <a:sym typeface="Nunito"/>
            </a:endParaRPr>
          </a:p>
        </p:txBody>
      </p:sp>
      <p:sp>
        <p:nvSpPr>
          <p:cNvPr id="1994" name="Google Shape;1994;p153"/>
          <p:cNvSpPr/>
          <p:nvPr/>
        </p:nvSpPr>
        <p:spPr>
          <a:xfrm>
            <a:off x="6351097" y="1670112"/>
            <a:ext cx="880800" cy="568200"/>
          </a:xfrm>
          <a:prstGeom prst="rect">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Cost</a:t>
            </a:r>
            <a:endParaRPr sz="1300">
              <a:latin typeface="Nunito"/>
              <a:ea typeface="Nunito"/>
              <a:cs typeface="Nunito"/>
              <a:sym typeface="Nunito"/>
            </a:endParaRPr>
          </a:p>
        </p:txBody>
      </p:sp>
      <p:sp>
        <p:nvSpPr>
          <p:cNvPr id="1995" name="Google Shape;1995;p153"/>
          <p:cNvSpPr/>
          <p:nvPr/>
        </p:nvSpPr>
        <p:spPr>
          <a:xfrm>
            <a:off x="7454879" y="1670112"/>
            <a:ext cx="880800" cy="568200"/>
          </a:xfrm>
          <a:prstGeom prst="rect">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User Comfort + Safety</a:t>
            </a:r>
            <a:endParaRPr sz="1300">
              <a:latin typeface="Nunito"/>
              <a:ea typeface="Nunito"/>
              <a:cs typeface="Nunito"/>
              <a:sym typeface="Nunito"/>
            </a:endParaRPr>
          </a:p>
        </p:txBody>
      </p:sp>
      <p:sp>
        <p:nvSpPr>
          <p:cNvPr id="1996" name="Google Shape;1996;p153"/>
          <p:cNvSpPr/>
          <p:nvPr/>
        </p:nvSpPr>
        <p:spPr>
          <a:xfrm>
            <a:off x="6351097" y="2899015"/>
            <a:ext cx="880800" cy="568200"/>
          </a:xfrm>
          <a:prstGeom prst="rect">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Purchase</a:t>
            </a:r>
            <a:endParaRPr sz="1300">
              <a:latin typeface="Nunito"/>
              <a:ea typeface="Nunito"/>
              <a:cs typeface="Nunito"/>
              <a:sym typeface="Nunito"/>
            </a:endParaRPr>
          </a:p>
        </p:txBody>
      </p:sp>
      <p:sp>
        <p:nvSpPr>
          <p:cNvPr id="1997" name="Google Shape;1997;p153"/>
          <p:cNvSpPr/>
          <p:nvPr/>
        </p:nvSpPr>
        <p:spPr>
          <a:xfrm>
            <a:off x="6351097" y="3607285"/>
            <a:ext cx="880800" cy="568200"/>
          </a:xfrm>
          <a:prstGeom prst="rect">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User Test</a:t>
            </a:r>
            <a:endParaRPr sz="1300">
              <a:latin typeface="Nunito"/>
              <a:ea typeface="Nunito"/>
              <a:cs typeface="Nunito"/>
              <a:sym typeface="Nunito"/>
            </a:endParaRPr>
          </a:p>
        </p:txBody>
      </p:sp>
      <p:sp>
        <p:nvSpPr>
          <p:cNvPr id="1998" name="Google Shape;1998;p153"/>
          <p:cNvSpPr/>
          <p:nvPr/>
        </p:nvSpPr>
        <p:spPr>
          <a:xfrm>
            <a:off x="6351097" y="4315555"/>
            <a:ext cx="880800" cy="568200"/>
          </a:xfrm>
          <a:prstGeom prst="rect">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Test ROM</a:t>
            </a:r>
            <a:endParaRPr sz="1300">
              <a:latin typeface="Nunito"/>
              <a:ea typeface="Nunito"/>
              <a:cs typeface="Nunito"/>
              <a:sym typeface="Nunito"/>
            </a:endParaRPr>
          </a:p>
        </p:txBody>
      </p:sp>
      <p:sp>
        <p:nvSpPr>
          <p:cNvPr id="1999" name="Google Shape;1999;p153"/>
          <p:cNvSpPr/>
          <p:nvPr/>
        </p:nvSpPr>
        <p:spPr>
          <a:xfrm>
            <a:off x="3216507" y="3832895"/>
            <a:ext cx="1516800" cy="568200"/>
          </a:xfrm>
          <a:prstGeom prst="rect">
            <a:avLst/>
          </a:prstGeom>
          <a:gradFill>
            <a:gsLst>
              <a:gs pos="0">
                <a:srgbClr val="F5D0D0"/>
              </a:gs>
              <a:gs pos="100000">
                <a:srgbClr val="D96868"/>
              </a:gs>
            </a:gsLst>
            <a:path path="circle">
              <a:fillToRect l="50000" t="50000" r="50000" b="50000"/>
            </a:path>
            <a:tileRect/>
          </a:gra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Modify arm brace + HUT</a:t>
            </a:r>
            <a:endParaRPr sz="1300">
              <a:latin typeface="Nunito"/>
              <a:ea typeface="Nunito"/>
              <a:cs typeface="Nunito"/>
              <a:sym typeface="Nunito"/>
            </a:endParaRPr>
          </a:p>
        </p:txBody>
      </p:sp>
      <p:sp>
        <p:nvSpPr>
          <p:cNvPr id="2000" name="Google Shape;2000;p153"/>
          <p:cNvSpPr/>
          <p:nvPr/>
        </p:nvSpPr>
        <p:spPr>
          <a:xfrm>
            <a:off x="5247315" y="4315555"/>
            <a:ext cx="880800" cy="568200"/>
          </a:xfrm>
          <a:prstGeom prst="rect">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Integrate Sensors </a:t>
            </a:r>
            <a:endParaRPr sz="1300">
              <a:latin typeface="Nunito"/>
              <a:ea typeface="Nunito"/>
              <a:cs typeface="Nunito"/>
              <a:sym typeface="Nunito"/>
            </a:endParaRPr>
          </a:p>
        </p:txBody>
      </p:sp>
      <p:sp>
        <p:nvSpPr>
          <p:cNvPr id="2001" name="Google Shape;2001;p153"/>
          <p:cNvSpPr/>
          <p:nvPr/>
        </p:nvSpPr>
        <p:spPr>
          <a:xfrm>
            <a:off x="7454879" y="4315555"/>
            <a:ext cx="880800" cy="568200"/>
          </a:xfrm>
          <a:prstGeom prst="rect">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Model in Blender</a:t>
            </a:r>
            <a:endParaRPr sz="1300">
              <a:latin typeface="Nunito"/>
              <a:ea typeface="Nunito"/>
              <a:cs typeface="Nunito"/>
              <a:sym typeface="Nunito"/>
            </a:endParaRPr>
          </a:p>
        </p:txBody>
      </p:sp>
      <p:sp>
        <p:nvSpPr>
          <p:cNvPr id="2002" name="Google Shape;2002;p153"/>
          <p:cNvSpPr/>
          <p:nvPr/>
        </p:nvSpPr>
        <p:spPr>
          <a:xfrm>
            <a:off x="6098911" y="2327993"/>
            <a:ext cx="1385400" cy="481200"/>
          </a:xfrm>
          <a:prstGeom prst="rect">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Nunito"/>
                <a:ea typeface="Nunito"/>
                <a:cs typeface="Nunito"/>
                <a:sym typeface="Nunito"/>
              </a:rPr>
              <a:t>Performance Modeling</a:t>
            </a:r>
            <a:endParaRPr sz="1300">
              <a:latin typeface="Nunito"/>
              <a:ea typeface="Nunito"/>
              <a:cs typeface="Nunito"/>
              <a:sym typeface="Nunito"/>
            </a:endParaRPr>
          </a:p>
        </p:txBody>
      </p:sp>
      <p:cxnSp>
        <p:nvCxnSpPr>
          <p:cNvPr id="2003" name="Google Shape;2003;p153"/>
          <p:cNvCxnSpPr>
            <a:stCxn id="1980" idx="2"/>
            <a:endCxn id="1981" idx="0"/>
          </p:cNvCxnSpPr>
          <p:nvPr/>
        </p:nvCxnSpPr>
        <p:spPr>
          <a:xfrm flipH="1">
            <a:off x="1613540" y="1481425"/>
            <a:ext cx="24600" cy="221400"/>
          </a:xfrm>
          <a:prstGeom prst="straightConnector1">
            <a:avLst/>
          </a:prstGeom>
          <a:noFill/>
          <a:ln w="19050" cap="flat" cmpd="sng">
            <a:solidFill>
              <a:srgbClr val="1D7E74"/>
            </a:solidFill>
            <a:prstDash val="solid"/>
            <a:round/>
            <a:headEnd type="none" w="med" len="med"/>
            <a:tailEnd type="triangle" w="med" len="med"/>
          </a:ln>
        </p:spPr>
      </p:cxnSp>
      <p:cxnSp>
        <p:nvCxnSpPr>
          <p:cNvPr id="2004" name="Google Shape;2004;p153"/>
          <p:cNvCxnSpPr>
            <a:stCxn id="1981" idx="2"/>
            <a:endCxn id="1982" idx="0"/>
          </p:cNvCxnSpPr>
          <p:nvPr/>
        </p:nvCxnSpPr>
        <p:spPr>
          <a:xfrm>
            <a:off x="1613394" y="2270990"/>
            <a:ext cx="0" cy="253800"/>
          </a:xfrm>
          <a:prstGeom prst="straightConnector1">
            <a:avLst/>
          </a:prstGeom>
          <a:noFill/>
          <a:ln w="19050" cap="flat" cmpd="sng">
            <a:solidFill>
              <a:srgbClr val="009688"/>
            </a:solidFill>
            <a:prstDash val="solid"/>
            <a:round/>
            <a:headEnd type="none" w="med" len="med"/>
            <a:tailEnd type="triangle" w="med" len="med"/>
          </a:ln>
        </p:spPr>
      </p:cxnSp>
      <p:cxnSp>
        <p:nvCxnSpPr>
          <p:cNvPr id="2005" name="Google Shape;2005;p153"/>
          <p:cNvCxnSpPr>
            <a:stCxn id="1982" idx="2"/>
            <a:endCxn id="1983" idx="0"/>
          </p:cNvCxnSpPr>
          <p:nvPr/>
        </p:nvCxnSpPr>
        <p:spPr>
          <a:xfrm>
            <a:off x="1613394" y="3093085"/>
            <a:ext cx="0" cy="257100"/>
          </a:xfrm>
          <a:prstGeom prst="straightConnector1">
            <a:avLst/>
          </a:prstGeom>
          <a:noFill/>
          <a:ln w="19050" cap="flat" cmpd="sng">
            <a:solidFill>
              <a:srgbClr val="009688"/>
            </a:solidFill>
            <a:prstDash val="solid"/>
            <a:round/>
            <a:headEnd type="none" w="med" len="med"/>
            <a:tailEnd type="triangle" w="med" len="med"/>
          </a:ln>
        </p:spPr>
      </p:cxnSp>
      <p:cxnSp>
        <p:nvCxnSpPr>
          <p:cNvPr id="2006" name="Google Shape;2006;p153"/>
          <p:cNvCxnSpPr>
            <a:stCxn id="1983" idx="2"/>
            <a:endCxn id="1984" idx="0"/>
          </p:cNvCxnSpPr>
          <p:nvPr/>
        </p:nvCxnSpPr>
        <p:spPr>
          <a:xfrm>
            <a:off x="1613394" y="3918307"/>
            <a:ext cx="0" cy="257100"/>
          </a:xfrm>
          <a:prstGeom prst="straightConnector1">
            <a:avLst/>
          </a:prstGeom>
          <a:noFill/>
          <a:ln w="19050" cap="flat" cmpd="sng">
            <a:solidFill>
              <a:srgbClr val="009688"/>
            </a:solidFill>
            <a:prstDash val="solid"/>
            <a:round/>
            <a:headEnd type="none" w="med" len="med"/>
            <a:tailEnd type="triangle" w="med" len="med"/>
          </a:ln>
        </p:spPr>
      </p:cxnSp>
      <p:cxnSp>
        <p:nvCxnSpPr>
          <p:cNvPr id="2007" name="Google Shape;2007;p153"/>
          <p:cNvCxnSpPr>
            <a:stCxn id="1992" idx="2"/>
            <a:endCxn id="1994" idx="0"/>
          </p:cNvCxnSpPr>
          <p:nvPr/>
        </p:nvCxnSpPr>
        <p:spPr>
          <a:xfrm>
            <a:off x="6791459" y="1481425"/>
            <a:ext cx="0" cy="188700"/>
          </a:xfrm>
          <a:prstGeom prst="straightConnector1">
            <a:avLst/>
          </a:prstGeom>
          <a:noFill/>
          <a:ln w="19050" cap="flat" cmpd="sng">
            <a:solidFill>
              <a:srgbClr val="009688"/>
            </a:solidFill>
            <a:prstDash val="solid"/>
            <a:round/>
            <a:headEnd type="none" w="med" len="med"/>
            <a:tailEnd type="none" w="med" len="med"/>
          </a:ln>
        </p:spPr>
      </p:cxnSp>
      <p:cxnSp>
        <p:nvCxnSpPr>
          <p:cNvPr id="2008" name="Google Shape;2008;p153"/>
          <p:cNvCxnSpPr>
            <a:stCxn id="1992" idx="2"/>
            <a:endCxn id="1993" idx="0"/>
          </p:cNvCxnSpPr>
          <p:nvPr/>
        </p:nvCxnSpPr>
        <p:spPr>
          <a:xfrm rot="5400000">
            <a:off x="6145259" y="1023925"/>
            <a:ext cx="188700" cy="1103700"/>
          </a:xfrm>
          <a:prstGeom prst="bentConnector3">
            <a:avLst>
              <a:gd name="adj1" fmla="val 50006"/>
            </a:avLst>
          </a:prstGeom>
          <a:noFill/>
          <a:ln w="19050" cap="flat" cmpd="sng">
            <a:solidFill>
              <a:srgbClr val="009688"/>
            </a:solidFill>
            <a:prstDash val="solid"/>
            <a:round/>
            <a:headEnd type="none" w="med" len="med"/>
            <a:tailEnd type="none" w="med" len="med"/>
          </a:ln>
        </p:spPr>
      </p:cxnSp>
      <p:cxnSp>
        <p:nvCxnSpPr>
          <p:cNvPr id="2009" name="Google Shape;2009;p153"/>
          <p:cNvCxnSpPr>
            <a:stCxn id="1992" idx="2"/>
            <a:endCxn id="1995" idx="0"/>
          </p:cNvCxnSpPr>
          <p:nvPr/>
        </p:nvCxnSpPr>
        <p:spPr>
          <a:xfrm rot="-5400000" flipH="1">
            <a:off x="7248959" y="1023925"/>
            <a:ext cx="188700" cy="1103700"/>
          </a:xfrm>
          <a:prstGeom prst="bentConnector3">
            <a:avLst>
              <a:gd name="adj1" fmla="val 50006"/>
            </a:avLst>
          </a:prstGeom>
          <a:noFill/>
          <a:ln w="19050" cap="flat" cmpd="sng">
            <a:solidFill>
              <a:srgbClr val="009688"/>
            </a:solidFill>
            <a:prstDash val="solid"/>
            <a:round/>
            <a:headEnd type="none" w="med" len="med"/>
            <a:tailEnd type="none" w="med" len="med"/>
          </a:ln>
        </p:spPr>
      </p:cxnSp>
      <p:cxnSp>
        <p:nvCxnSpPr>
          <p:cNvPr id="2010" name="Google Shape;2010;p153"/>
          <p:cNvCxnSpPr>
            <a:stCxn id="2002" idx="2"/>
            <a:endCxn id="1996" idx="0"/>
          </p:cNvCxnSpPr>
          <p:nvPr/>
        </p:nvCxnSpPr>
        <p:spPr>
          <a:xfrm>
            <a:off x="6791611" y="2809193"/>
            <a:ext cx="0" cy="89700"/>
          </a:xfrm>
          <a:prstGeom prst="straightConnector1">
            <a:avLst/>
          </a:prstGeom>
          <a:noFill/>
          <a:ln w="19050" cap="flat" cmpd="sng">
            <a:solidFill>
              <a:srgbClr val="009688"/>
            </a:solidFill>
            <a:prstDash val="solid"/>
            <a:round/>
            <a:headEnd type="none" w="med" len="med"/>
            <a:tailEnd type="none" w="med" len="med"/>
          </a:ln>
        </p:spPr>
      </p:cxnSp>
      <p:cxnSp>
        <p:nvCxnSpPr>
          <p:cNvPr id="2011" name="Google Shape;2011;p153"/>
          <p:cNvCxnSpPr>
            <a:stCxn id="1996" idx="2"/>
            <a:endCxn id="1997" idx="0"/>
          </p:cNvCxnSpPr>
          <p:nvPr/>
        </p:nvCxnSpPr>
        <p:spPr>
          <a:xfrm>
            <a:off x="6791497" y="3467215"/>
            <a:ext cx="0" cy="140100"/>
          </a:xfrm>
          <a:prstGeom prst="straightConnector1">
            <a:avLst/>
          </a:prstGeom>
          <a:noFill/>
          <a:ln w="19050" cap="flat" cmpd="sng">
            <a:solidFill>
              <a:srgbClr val="009688"/>
            </a:solidFill>
            <a:prstDash val="solid"/>
            <a:round/>
            <a:headEnd type="none" w="med" len="med"/>
            <a:tailEnd type="none" w="med" len="med"/>
          </a:ln>
        </p:spPr>
      </p:cxnSp>
      <p:cxnSp>
        <p:nvCxnSpPr>
          <p:cNvPr id="2012" name="Google Shape;2012;p153"/>
          <p:cNvCxnSpPr>
            <a:stCxn id="1997" idx="2"/>
            <a:endCxn id="1998" idx="0"/>
          </p:cNvCxnSpPr>
          <p:nvPr/>
        </p:nvCxnSpPr>
        <p:spPr>
          <a:xfrm>
            <a:off x="6791497" y="4175485"/>
            <a:ext cx="0" cy="140100"/>
          </a:xfrm>
          <a:prstGeom prst="straightConnector1">
            <a:avLst/>
          </a:prstGeom>
          <a:noFill/>
          <a:ln w="19050" cap="flat" cmpd="sng">
            <a:solidFill>
              <a:srgbClr val="009688"/>
            </a:solidFill>
            <a:prstDash val="solid"/>
            <a:round/>
            <a:headEnd type="none" w="med" len="med"/>
            <a:tailEnd type="none" w="med" len="med"/>
          </a:ln>
        </p:spPr>
      </p:cxnSp>
      <p:cxnSp>
        <p:nvCxnSpPr>
          <p:cNvPr id="2013" name="Google Shape;2013;p153"/>
          <p:cNvCxnSpPr>
            <a:stCxn id="1997" idx="2"/>
            <a:endCxn id="2000" idx="0"/>
          </p:cNvCxnSpPr>
          <p:nvPr/>
        </p:nvCxnSpPr>
        <p:spPr>
          <a:xfrm rot="5400000">
            <a:off x="6169597" y="3693685"/>
            <a:ext cx="140100" cy="1103700"/>
          </a:xfrm>
          <a:prstGeom prst="bentConnector3">
            <a:avLst>
              <a:gd name="adj1" fmla="val 49989"/>
            </a:avLst>
          </a:prstGeom>
          <a:noFill/>
          <a:ln w="19050" cap="flat" cmpd="sng">
            <a:solidFill>
              <a:srgbClr val="009688"/>
            </a:solidFill>
            <a:prstDash val="solid"/>
            <a:round/>
            <a:headEnd type="none" w="med" len="med"/>
            <a:tailEnd type="none" w="med" len="med"/>
          </a:ln>
        </p:spPr>
      </p:cxnSp>
      <p:cxnSp>
        <p:nvCxnSpPr>
          <p:cNvPr id="2014" name="Google Shape;2014;p153"/>
          <p:cNvCxnSpPr>
            <a:stCxn id="1997" idx="2"/>
            <a:endCxn id="2001" idx="0"/>
          </p:cNvCxnSpPr>
          <p:nvPr/>
        </p:nvCxnSpPr>
        <p:spPr>
          <a:xfrm rot="-5400000" flipH="1">
            <a:off x="7273297" y="3693685"/>
            <a:ext cx="140100" cy="1103700"/>
          </a:xfrm>
          <a:prstGeom prst="bentConnector3">
            <a:avLst>
              <a:gd name="adj1" fmla="val 48351"/>
            </a:avLst>
          </a:prstGeom>
          <a:noFill/>
          <a:ln w="19050" cap="flat" cmpd="sng">
            <a:solidFill>
              <a:srgbClr val="009688"/>
            </a:solidFill>
            <a:prstDash val="solid"/>
            <a:round/>
            <a:headEnd type="none" w="med" len="med"/>
            <a:tailEnd type="none" w="med" len="med"/>
          </a:ln>
        </p:spPr>
      </p:cxnSp>
      <p:sp>
        <p:nvSpPr>
          <p:cNvPr id="2015" name="Google Shape;2015;p153"/>
          <p:cNvSpPr/>
          <p:nvPr/>
        </p:nvSpPr>
        <p:spPr>
          <a:xfrm>
            <a:off x="823060" y="2515757"/>
            <a:ext cx="1573500" cy="568200"/>
          </a:xfrm>
          <a:prstGeom prst="rect">
            <a:avLst/>
          </a:prstGeom>
          <a:noFill/>
          <a:ln w="38100" cap="flat" cmpd="sng">
            <a:solidFill>
              <a:srgbClr val="4DD0E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2016" name="Google Shape;2016;p153"/>
          <p:cNvSpPr/>
          <p:nvPr/>
        </p:nvSpPr>
        <p:spPr>
          <a:xfrm>
            <a:off x="5228812" y="1670112"/>
            <a:ext cx="3107100" cy="568200"/>
          </a:xfrm>
          <a:prstGeom prst="rect">
            <a:avLst/>
          </a:prstGeom>
          <a:noFill/>
          <a:ln w="38100" cap="flat" cmpd="sng">
            <a:solidFill>
              <a:srgbClr val="4DD0E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17" name="Google Shape;2017;p153"/>
          <p:cNvCxnSpPr>
            <a:stCxn id="2015" idx="3"/>
            <a:endCxn id="1985" idx="3"/>
          </p:cNvCxnSpPr>
          <p:nvPr/>
        </p:nvCxnSpPr>
        <p:spPr>
          <a:xfrm rot="10800000" flipH="1">
            <a:off x="2396560" y="1197257"/>
            <a:ext cx="930000" cy="1602600"/>
          </a:xfrm>
          <a:prstGeom prst="bentConnector3">
            <a:avLst>
              <a:gd name="adj1" fmla="val 50001"/>
            </a:avLst>
          </a:prstGeom>
          <a:noFill/>
          <a:ln w="28575" cap="flat" cmpd="sng">
            <a:solidFill>
              <a:srgbClr val="E24A38"/>
            </a:solidFill>
            <a:prstDash val="solid"/>
            <a:round/>
            <a:headEnd type="none" w="med" len="med"/>
            <a:tailEnd type="none" w="med" len="med"/>
          </a:ln>
        </p:spPr>
      </p:cxnSp>
      <p:cxnSp>
        <p:nvCxnSpPr>
          <p:cNvPr id="2018" name="Google Shape;2018;p153"/>
          <p:cNvCxnSpPr>
            <a:stCxn id="1993" idx="1"/>
            <a:endCxn id="1985" idx="0"/>
          </p:cNvCxnSpPr>
          <p:nvPr/>
        </p:nvCxnSpPr>
        <p:spPr>
          <a:xfrm rot="10800000">
            <a:off x="4623315" y="1197312"/>
            <a:ext cx="624000" cy="756900"/>
          </a:xfrm>
          <a:prstGeom prst="bentConnector3">
            <a:avLst>
              <a:gd name="adj1" fmla="val 31048"/>
            </a:avLst>
          </a:prstGeom>
          <a:noFill/>
          <a:ln w="28575" cap="flat" cmpd="sng">
            <a:solidFill>
              <a:srgbClr val="E24A38"/>
            </a:solidFill>
            <a:prstDash val="solid"/>
            <a:round/>
            <a:headEnd type="none" w="med" len="med"/>
            <a:tailEnd type="none" w="med" len="med"/>
          </a:ln>
        </p:spPr>
      </p:cxnSp>
      <p:cxnSp>
        <p:nvCxnSpPr>
          <p:cNvPr id="2019" name="Google Shape;2019;p153"/>
          <p:cNvCxnSpPr>
            <a:stCxn id="1997" idx="1"/>
            <a:endCxn id="1985" idx="0"/>
          </p:cNvCxnSpPr>
          <p:nvPr/>
        </p:nvCxnSpPr>
        <p:spPr>
          <a:xfrm rot="10800000">
            <a:off x="4623097" y="1197085"/>
            <a:ext cx="1728000" cy="2694300"/>
          </a:xfrm>
          <a:prstGeom prst="bentConnector3">
            <a:avLst>
              <a:gd name="adj1" fmla="val 75088"/>
            </a:avLst>
          </a:prstGeom>
          <a:noFill/>
          <a:ln w="28575" cap="flat" cmpd="sng">
            <a:solidFill>
              <a:srgbClr val="E24A38"/>
            </a:solidFill>
            <a:prstDash val="solid"/>
            <a:round/>
            <a:headEnd type="none" w="med" len="med"/>
            <a:tailEnd type="none" w="med" len="med"/>
          </a:ln>
        </p:spPr>
      </p:cxnSp>
      <p:cxnSp>
        <p:nvCxnSpPr>
          <p:cNvPr id="2020" name="Google Shape;2020;p153"/>
          <p:cNvCxnSpPr>
            <a:stCxn id="2000" idx="1"/>
            <a:endCxn id="1985" idx="0"/>
          </p:cNvCxnSpPr>
          <p:nvPr/>
        </p:nvCxnSpPr>
        <p:spPr>
          <a:xfrm rot="10800000">
            <a:off x="4623315" y="1197355"/>
            <a:ext cx="624000" cy="3402300"/>
          </a:xfrm>
          <a:prstGeom prst="bentConnector3">
            <a:avLst>
              <a:gd name="adj1" fmla="val 31048"/>
            </a:avLst>
          </a:prstGeom>
          <a:noFill/>
          <a:ln w="28575" cap="flat" cmpd="sng">
            <a:solidFill>
              <a:srgbClr val="E24A38"/>
            </a:solidFill>
            <a:prstDash val="solid"/>
            <a:round/>
            <a:headEnd type="none" w="med" len="med"/>
            <a:tailEnd type="none" w="med" len="med"/>
          </a:ln>
        </p:spPr>
      </p:cxnSp>
      <p:cxnSp>
        <p:nvCxnSpPr>
          <p:cNvPr id="2021" name="Google Shape;2021;p153"/>
          <p:cNvCxnSpPr>
            <a:stCxn id="2002" idx="1"/>
            <a:endCxn id="1985" idx="0"/>
          </p:cNvCxnSpPr>
          <p:nvPr/>
        </p:nvCxnSpPr>
        <p:spPr>
          <a:xfrm rot="10800000">
            <a:off x="4623211" y="1197293"/>
            <a:ext cx="1475700" cy="1371300"/>
          </a:xfrm>
          <a:prstGeom prst="bentConnector3">
            <a:avLst>
              <a:gd name="adj1" fmla="val 70837"/>
            </a:avLst>
          </a:prstGeom>
          <a:noFill/>
          <a:ln w="28575" cap="flat" cmpd="sng">
            <a:solidFill>
              <a:srgbClr val="E24A38"/>
            </a:solidFill>
            <a:prstDash val="solid"/>
            <a:round/>
            <a:headEnd type="none" w="med" len="med"/>
            <a:tailEnd type="none" w="med" len="med"/>
          </a:ln>
        </p:spPr>
      </p:cxnSp>
      <p:cxnSp>
        <p:nvCxnSpPr>
          <p:cNvPr id="2022" name="Google Shape;2022;p153"/>
          <p:cNvCxnSpPr>
            <a:stCxn id="1996" idx="1"/>
            <a:endCxn id="1985" idx="0"/>
          </p:cNvCxnSpPr>
          <p:nvPr/>
        </p:nvCxnSpPr>
        <p:spPr>
          <a:xfrm rot="10800000">
            <a:off x="4623097" y="1197115"/>
            <a:ext cx="1728000" cy="1986000"/>
          </a:xfrm>
          <a:prstGeom prst="bentConnector3">
            <a:avLst>
              <a:gd name="adj1" fmla="val 75088"/>
            </a:avLst>
          </a:prstGeom>
          <a:noFill/>
          <a:ln w="28575" cap="flat" cmpd="sng">
            <a:solidFill>
              <a:srgbClr val="E24A38"/>
            </a:solidFill>
            <a:prstDash val="solid"/>
            <a:round/>
            <a:headEnd type="none" w="med" len="med"/>
            <a:tailEnd type="none" w="med" len="med"/>
          </a:ln>
        </p:spPr>
      </p:cxnSp>
      <p:pic>
        <p:nvPicPr>
          <p:cNvPr id="2023" name="Google Shape;2023;p153">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8300" y="4722474"/>
            <a:ext cx="738804" cy="275100"/>
          </a:xfrm>
          <a:prstGeom prst="rect">
            <a:avLst/>
          </a:prstGeom>
          <a:noFill/>
          <a:ln>
            <a:noFill/>
          </a:ln>
        </p:spPr>
      </p:pic>
      <p:sp>
        <p:nvSpPr>
          <p:cNvPr id="2024" name="Google Shape;2024;p153">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028"/>
        <p:cNvGrpSpPr/>
        <p:nvPr/>
      </p:nvGrpSpPr>
      <p:grpSpPr>
        <a:xfrm>
          <a:off x="0" y="0"/>
          <a:ext cx="0" cy="0"/>
          <a:chOff x="0" y="0"/>
          <a:chExt cx="0" cy="0"/>
        </a:xfrm>
      </p:grpSpPr>
      <p:sp>
        <p:nvSpPr>
          <p:cNvPr id="2029" name="Google Shape;2029;p1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Requirements</a:t>
            </a:r>
            <a:endParaRPr/>
          </a:p>
        </p:txBody>
      </p:sp>
      <p:sp>
        <p:nvSpPr>
          <p:cNvPr id="2030" name="Google Shape;2030;p154"/>
          <p:cNvSpPr txBox="1">
            <a:spLocks noGrp="1"/>
          </p:cNvSpPr>
          <p:nvPr>
            <p:ph type="body" idx="1"/>
          </p:nvPr>
        </p:nvSpPr>
        <p:spPr>
          <a:xfrm>
            <a:off x="586200" y="3140350"/>
            <a:ext cx="7971600" cy="919800"/>
          </a:xfrm>
          <a:prstGeom prst="rect">
            <a:avLst/>
          </a:prstGeom>
          <a:solidFill>
            <a:srgbClr val="D9EAD3"/>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t>This requirement is specifically for the elbow brace</a:t>
            </a:r>
            <a:endParaRPr/>
          </a:p>
          <a:p>
            <a:pPr marL="0" lvl="0" indent="0" algn="ctr" rtl="0">
              <a:spcBef>
                <a:spcPts val="1200"/>
              </a:spcBef>
              <a:spcAft>
                <a:spcPts val="1200"/>
              </a:spcAft>
              <a:buNone/>
            </a:pPr>
            <a:r>
              <a:rPr lang="en" i="1"/>
              <a:t>The elbow brace will be </a:t>
            </a:r>
            <a:r>
              <a:rPr lang="en" b="1" i="1"/>
              <a:t>required</a:t>
            </a:r>
            <a:r>
              <a:rPr lang="en" i="1"/>
              <a:t>, the hard upper torso will be a </a:t>
            </a:r>
            <a:r>
              <a:rPr lang="en" b="1" i="1"/>
              <a:t>goal</a:t>
            </a:r>
            <a:endParaRPr b="1" i="1"/>
          </a:p>
        </p:txBody>
      </p:sp>
      <p:sp>
        <p:nvSpPr>
          <p:cNvPr id="2031" name="Google Shape;2031;p1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117</a:t>
            </a:fld>
            <a:endParaRPr/>
          </a:p>
        </p:txBody>
      </p:sp>
      <p:graphicFrame>
        <p:nvGraphicFramePr>
          <p:cNvPr id="2032" name="Google Shape;2032;p154"/>
          <p:cNvGraphicFramePr/>
          <p:nvPr/>
        </p:nvGraphicFramePr>
        <p:xfrm>
          <a:off x="614675" y="1083350"/>
          <a:ext cx="7914650" cy="1820825"/>
        </p:xfrm>
        <a:graphic>
          <a:graphicData uri="http://schemas.openxmlformats.org/drawingml/2006/table">
            <a:tbl>
              <a:tblPr>
                <a:noFill/>
                <a:tableStyleId>{34C112C2-C95C-4236-8074-CD7BC30CAA9A}</a:tableStyleId>
              </a:tblPr>
              <a:tblGrid>
                <a:gridCol w="729150">
                  <a:extLst>
                    <a:ext uri="{9D8B030D-6E8A-4147-A177-3AD203B41FA5}">
                      <a16:colId xmlns:a16="http://schemas.microsoft.com/office/drawing/2014/main" val="20000"/>
                    </a:ext>
                  </a:extLst>
                </a:gridCol>
                <a:gridCol w="7185500">
                  <a:extLst>
                    <a:ext uri="{9D8B030D-6E8A-4147-A177-3AD203B41FA5}">
                      <a16:colId xmlns:a16="http://schemas.microsoft.com/office/drawing/2014/main" val="20001"/>
                    </a:ext>
                  </a:extLst>
                </a:gridCol>
              </a:tblGrid>
              <a:tr h="687125">
                <a:tc>
                  <a:txBody>
                    <a:bodyPr/>
                    <a:lstStyle/>
                    <a:p>
                      <a:pPr marL="0" lvl="0" indent="0" algn="l" rtl="0">
                        <a:lnSpc>
                          <a:spcPct val="115000"/>
                        </a:lnSpc>
                        <a:spcBef>
                          <a:spcPts val="0"/>
                        </a:spcBef>
                        <a:spcAft>
                          <a:spcPts val="0"/>
                        </a:spcAft>
                        <a:buNone/>
                      </a:pPr>
                      <a:r>
                        <a:rPr lang="en" sz="1200">
                          <a:latin typeface="Times New Roman"/>
                          <a:ea typeface="Times New Roman"/>
                          <a:cs typeface="Times New Roman"/>
                          <a:sym typeface="Times New Roman"/>
                        </a:rPr>
                        <a:t>2.1.1.7</a:t>
                      </a:r>
                      <a:endParaRPr sz="1200">
                        <a:latin typeface="Times New Roman"/>
                        <a:ea typeface="Times New Roman"/>
                        <a:cs typeface="Times New Roman"/>
                        <a:sym typeface="Times New Roman"/>
                      </a:endParaRPr>
                    </a:p>
                  </a:txBody>
                  <a:tcPr marL="28575" marR="28575" marT="19050" marB="19050" anchor="b">
                    <a:lnL w="9500" cap="flat" cmpd="sng">
                      <a:solidFill>
                        <a:srgbClr val="CCCCCC"/>
                      </a:solidFill>
                      <a:prstDash val="solid"/>
                      <a:round/>
                      <a:headEnd type="none" w="sm" len="sm"/>
                      <a:tailEnd type="none" w="sm" len="sm"/>
                    </a:lnL>
                    <a:lnR w="9500" cap="flat" cmpd="sng">
                      <a:solidFill>
                        <a:srgbClr val="CCCCCC"/>
                      </a:solidFill>
                      <a:prstDash val="solid"/>
                      <a:round/>
                      <a:headEnd type="none" w="sm" len="sm"/>
                      <a:tailEnd type="none" w="sm" len="sm"/>
                    </a:lnR>
                    <a:lnT w="9500" cap="flat" cmpd="sng">
                      <a:solidFill>
                        <a:srgbClr val="CCCCCC"/>
                      </a:solidFill>
                      <a:prstDash val="solid"/>
                      <a:round/>
                      <a:headEnd type="none" w="sm" len="sm"/>
                      <a:tailEnd type="none" w="sm" len="sm"/>
                    </a:lnT>
                    <a:lnB w="9500"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 sz="1200">
                          <a:latin typeface="Times New Roman"/>
                          <a:ea typeface="Times New Roman"/>
                          <a:cs typeface="Times New Roman"/>
                          <a:sym typeface="Times New Roman"/>
                        </a:rPr>
                        <a:t>Physical model(s) of the VR spacesuit shall recreate elbow extension/flexion range of motion (from 0 degrees to 120 degrees) as listed in the NASA Spaceflight Human System Standard Volume 2 Rev C</a:t>
                      </a:r>
                      <a:endParaRPr sz="1200">
                        <a:latin typeface="Times New Roman"/>
                        <a:ea typeface="Times New Roman"/>
                        <a:cs typeface="Times New Roman"/>
                        <a:sym typeface="Times New Roman"/>
                      </a:endParaRPr>
                    </a:p>
                  </a:txBody>
                  <a:tcPr marL="28575" marR="28575" marT="19050" marB="19050" anchor="b">
                    <a:lnL w="9500" cap="flat" cmpd="sng">
                      <a:solidFill>
                        <a:srgbClr val="CCCCCC"/>
                      </a:solidFill>
                      <a:prstDash val="solid"/>
                      <a:round/>
                      <a:headEnd type="none" w="sm" len="sm"/>
                      <a:tailEnd type="none" w="sm" len="sm"/>
                    </a:lnL>
                    <a:lnR w="9500" cap="flat" cmpd="sng">
                      <a:solidFill>
                        <a:srgbClr val="CCCCCC"/>
                      </a:solidFill>
                      <a:prstDash val="solid"/>
                      <a:round/>
                      <a:headEnd type="none" w="sm" len="sm"/>
                      <a:tailEnd type="none" w="sm" len="sm"/>
                    </a:lnR>
                    <a:lnT w="9500" cap="flat" cmpd="sng">
                      <a:solidFill>
                        <a:srgbClr val="CCCCCC"/>
                      </a:solidFill>
                      <a:prstDash val="solid"/>
                      <a:round/>
                      <a:headEnd type="none" w="sm" len="sm"/>
                      <a:tailEnd type="none" w="sm" len="sm"/>
                    </a:lnT>
                    <a:lnB w="9500" cap="flat" cmpd="sng">
                      <a:solidFill>
                        <a:srgbClr val="CCCCCC"/>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r h="377900">
                <a:tc>
                  <a:txBody>
                    <a:bodyPr/>
                    <a:lstStyle/>
                    <a:p>
                      <a:pPr marL="0" lvl="0" indent="0" algn="l" rtl="0">
                        <a:lnSpc>
                          <a:spcPct val="115000"/>
                        </a:lnSpc>
                        <a:spcBef>
                          <a:spcPts val="0"/>
                        </a:spcBef>
                        <a:spcAft>
                          <a:spcPts val="0"/>
                        </a:spcAft>
                        <a:buNone/>
                      </a:pPr>
                      <a:r>
                        <a:rPr lang="en" sz="1200">
                          <a:latin typeface="Times New Roman"/>
                          <a:ea typeface="Times New Roman"/>
                          <a:cs typeface="Times New Roman"/>
                          <a:sym typeface="Times New Roman"/>
                        </a:rPr>
                        <a:t>2.1.1.8</a:t>
                      </a:r>
                      <a:endParaRPr sz="1200">
                        <a:latin typeface="Times New Roman"/>
                        <a:ea typeface="Times New Roman"/>
                        <a:cs typeface="Times New Roman"/>
                        <a:sym typeface="Times New Roman"/>
                      </a:endParaRPr>
                    </a:p>
                  </a:txBody>
                  <a:tcPr marL="28575" marR="28575" marT="19050" marB="19050" anchor="b">
                    <a:lnL w="9500" cap="flat" cmpd="sng">
                      <a:solidFill>
                        <a:srgbClr val="CCCCCC"/>
                      </a:solidFill>
                      <a:prstDash val="solid"/>
                      <a:round/>
                      <a:headEnd type="none" w="sm" len="sm"/>
                      <a:tailEnd type="none" w="sm" len="sm"/>
                    </a:lnL>
                    <a:lnR w="9500" cap="flat" cmpd="sng">
                      <a:solidFill>
                        <a:srgbClr val="CCCCCC"/>
                      </a:solidFill>
                      <a:prstDash val="solid"/>
                      <a:round/>
                      <a:headEnd type="none" w="sm" len="sm"/>
                      <a:tailEnd type="none" w="sm" len="sm"/>
                    </a:lnR>
                    <a:lnT w="9500" cap="flat" cmpd="sng">
                      <a:solidFill>
                        <a:srgbClr val="CCCCCC"/>
                      </a:solidFill>
                      <a:prstDash val="solid"/>
                      <a:round/>
                      <a:headEnd type="none" w="sm" len="sm"/>
                      <a:tailEnd type="none" w="sm" len="sm"/>
                    </a:lnT>
                    <a:lnB w="950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Times New Roman"/>
                          <a:ea typeface="Times New Roman"/>
                          <a:cs typeface="Times New Roman"/>
                          <a:sym typeface="Times New Roman"/>
                        </a:rPr>
                        <a:t>Physical model(s) of the VR spacesuit shall be non-invasive</a:t>
                      </a:r>
                      <a:endParaRPr sz="1200">
                        <a:latin typeface="Times New Roman"/>
                        <a:ea typeface="Times New Roman"/>
                        <a:cs typeface="Times New Roman"/>
                        <a:sym typeface="Times New Roman"/>
                      </a:endParaRPr>
                    </a:p>
                  </a:txBody>
                  <a:tcPr marL="28575" marR="28575" marT="19050" marB="19050" anchor="b">
                    <a:lnL w="9500" cap="flat" cmpd="sng">
                      <a:solidFill>
                        <a:srgbClr val="CCCCCC"/>
                      </a:solidFill>
                      <a:prstDash val="solid"/>
                      <a:round/>
                      <a:headEnd type="none" w="sm" len="sm"/>
                      <a:tailEnd type="none" w="sm" len="sm"/>
                    </a:lnL>
                    <a:lnR w="9500" cap="flat" cmpd="sng">
                      <a:solidFill>
                        <a:srgbClr val="CCCCCC"/>
                      </a:solidFill>
                      <a:prstDash val="solid"/>
                      <a:round/>
                      <a:headEnd type="none" w="sm" len="sm"/>
                      <a:tailEnd type="none" w="sm" len="sm"/>
                    </a:lnR>
                    <a:lnT w="9500" cap="flat" cmpd="sng">
                      <a:solidFill>
                        <a:srgbClr val="CCCCCC"/>
                      </a:solidFill>
                      <a:prstDash val="solid"/>
                      <a:round/>
                      <a:headEnd type="none" w="sm" len="sm"/>
                      <a:tailEnd type="none" w="sm" len="sm"/>
                    </a:lnT>
                    <a:lnB w="9500"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77900">
                <a:tc>
                  <a:txBody>
                    <a:bodyPr/>
                    <a:lstStyle/>
                    <a:p>
                      <a:pPr marL="0" lvl="0" indent="0" algn="l" rtl="0">
                        <a:lnSpc>
                          <a:spcPct val="115000"/>
                        </a:lnSpc>
                        <a:spcBef>
                          <a:spcPts val="0"/>
                        </a:spcBef>
                        <a:spcAft>
                          <a:spcPts val="0"/>
                        </a:spcAft>
                        <a:buNone/>
                      </a:pPr>
                      <a:r>
                        <a:rPr lang="en" sz="1200">
                          <a:latin typeface="Times New Roman"/>
                          <a:ea typeface="Times New Roman"/>
                          <a:cs typeface="Times New Roman"/>
                          <a:sym typeface="Times New Roman"/>
                        </a:rPr>
                        <a:t>2.1.1.9</a:t>
                      </a:r>
                      <a:endParaRPr sz="1200">
                        <a:latin typeface="Times New Roman"/>
                        <a:ea typeface="Times New Roman"/>
                        <a:cs typeface="Times New Roman"/>
                        <a:sym typeface="Times New Roman"/>
                      </a:endParaRPr>
                    </a:p>
                  </a:txBody>
                  <a:tcPr marL="28575" marR="28575" marT="19050" marB="19050" anchor="b">
                    <a:lnL w="9500" cap="flat" cmpd="sng">
                      <a:solidFill>
                        <a:srgbClr val="CCCCCC"/>
                      </a:solidFill>
                      <a:prstDash val="solid"/>
                      <a:round/>
                      <a:headEnd type="none" w="sm" len="sm"/>
                      <a:tailEnd type="none" w="sm" len="sm"/>
                    </a:lnL>
                    <a:lnR w="9500" cap="flat" cmpd="sng">
                      <a:solidFill>
                        <a:srgbClr val="CCCCCC"/>
                      </a:solidFill>
                      <a:prstDash val="solid"/>
                      <a:round/>
                      <a:headEnd type="none" w="sm" len="sm"/>
                      <a:tailEnd type="none" w="sm" len="sm"/>
                    </a:lnR>
                    <a:lnT w="9500" cap="flat" cmpd="sng">
                      <a:solidFill>
                        <a:srgbClr val="CCCCCC"/>
                      </a:solidFill>
                      <a:prstDash val="solid"/>
                      <a:round/>
                      <a:headEnd type="none" w="sm" len="sm"/>
                      <a:tailEnd type="none" w="sm" len="sm"/>
                    </a:lnT>
                    <a:lnB w="950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Times New Roman"/>
                          <a:ea typeface="Times New Roman"/>
                          <a:cs typeface="Times New Roman"/>
                          <a:sym typeface="Times New Roman"/>
                        </a:rPr>
                        <a:t>Physical model(s) of the VR spacesuit shall be user adjustable</a:t>
                      </a:r>
                      <a:endParaRPr sz="1200">
                        <a:latin typeface="Times New Roman"/>
                        <a:ea typeface="Times New Roman"/>
                        <a:cs typeface="Times New Roman"/>
                        <a:sym typeface="Times New Roman"/>
                      </a:endParaRPr>
                    </a:p>
                  </a:txBody>
                  <a:tcPr marL="28575" marR="28575" marT="19050" marB="19050" anchor="b">
                    <a:lnL w="9500" cap="flat" cmpd="sng">
                      <a:solidFill>
                        <a:srgbClr val="CCCCCC"/>
                      </a:solidFill>
                      <a:prstDash val="solid"/>
                      <a:round/>
                      <a:headEnd type="none" w="sm" len="sm"/>
                      <a:tailEnd type="none" w="sm" len="sm"/>
                    </a:lnL>
                    <a:lnR w="9500" cap="flat" cmpd="sng">
                      <a:solidFill>
                        <a:srgbClr val="CCCCCC"/>
                      </a:solidFill>
                      <a:prstDash val="solid"/>
                      <a:round/>
                      <a:headEnd type="none" w="sm" len="sm"/>
                      <a:tailEnd type="none" w="sm" len="sm"/>
                    </a:lnR>
                    <a:lnT w="9500" cap="flat" cmpd="sng">
                      <a:solidFill>
                        <a:srgbClr val="CCCCCC"/>
                      </a:solidFill>
                      <a:prstDash val="solid"/>
                      <a:round/>
                      <a:headEnd type="none" w="sm" len="sm"/>
                      <a:tailEnd type="none" w="sm" len="sm"/>
                    </a:lnT>
                    <a:lnB w="9500"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377900">
                <a:tc>
                  <a:txBody>
                    <a:bodyPr/>
                    <a:lstStyle/>
                    <a:p>
                      <a:pPr marL="0" lvl="0" indent="0" algn="l" rtl="0">
                        <a:lnSpc>
                          <a:spcPct val="115000"/>
                        </a:lnSpc>
                        <a:spcBef>
                          <a:spcPts val="0"/>
                        </a:spcBef>
                        <a:spcAft>
                          <a:spcPts val="0"/>
                        </a:spcAft>
                        <a:buNone/>
                      </a:pPr>
                      <a:r>
                        <a:rPr lang="en" sz="1200">
                          <a:latin typeface="Times New Roman"/>
                          <a:ea typeface="Times New Roman"/>
                          <a:cs typeface="Times New Roman"/>
                          <a:sym typeface="Times New Roman"/>
                        </a:rPr>
                        <a:t>2.1.1.10</a:t>
                      </a:r>
                      <a:endParaRPr sz="1200">
                        <a:latin typeface="Times New Roman"/>
                        <a:ea typeface="Times New Roman"/>
                        <a:cs typeface="Times New Roman"/>
                        <a:sym typeface="Times New Roman"/>
                      </a:endParaRPr>
                    </a:p>
                  </a:txBody>
                  <a:tcPr marL="28575" marR="28575" marT="19050" marB="19050" anchor="b">
                    <a:lnL w="9500" cap="flat" cmpd="sng">
                      <a:solidFill>
                        <a:srgbClr val="CCCCCC"/>
                      </a:solidFill>
                      <a:prstDash val="solid"/>
                      <a:round/>
                      <a:headEnd type="none" w="sm" len="sm"/>
                      <a:tailEnd type="none" w="sm" len="sm"/>
                    </a:lnL>
                    <a:lnR w="9500" cap="flat" cmpd="sng">
                      <a:solidFill>
                        <a:srgbClr val="CCCCCC"/>
                      </a:solidFill>
                      <a:prstDash val="solid"/>
                      <a:round/>
                      <a:headEnd type="none" w="sm" len="sm"/>
                      <a:tailEnd type="none" w="sm" len="sm"/>
                    </a:lnR>
                    <a:lnT w="9500" cap="flat" cmpd="sng">
                      <a:solidFill>
                        <a:srgbClr val="CCCCCC"/>
                      </a:solidFill>
                      <a:prstDash val="solid"/>
                      <a:round/>
                      <a:headEnd type="none" w="sm" len="sm"/>
                      <a:tailEnd type="none" w="sm" len="sm"/>
                    </a:lnT>
                    <a:lnB w="950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Times New Roman"/>
                          <a:ea typeface="Times New Roman"/>
                          <a:cs typeface="Times New Roman"/>
                          <a:sym typeface="Times New Roman"/>
                        </a:rPr>
                        <a:t>Physical model(s) of the VR spacesuit shall be able to house any HR support hardware</a:t>
                      </a:r>
                      <a:endParaRPr sz="1200">
                        <a:latin typeface="Times New Roman"/>
                        <a:ea typeface="Times New Roman"/>
                        <a:cs typeface="Times New Roman"/>
                        <a:sym typeface="Times New Roman"/>
                      </a:endParaRPr>
                    </a:p>
                  </a:txBody>
                  <a:tcPr marL="28575" marR="28575" marT="19050" marB="19050" anchor="b">
                    <a:lnL w="9500" cap="flat" cmpd="sng">
                      <a:solidFill>
                        <a:srgbClr val="CCCCCC"/>
                      </a:solidFill>
                      <a:prstDash val="solid"/>
                      <a:round/>
                      <a:headEnd type="none" w="sm" len="sm"/>
                      <a:tailEnd type="none" w="sm" len="sm"/>
                    </a:lnL>
                    <a:lnR w="9500" cap="flat" cmpd="sng">
                      <a:solidFill>
                        <a:srgbClr val="CCCCCC"/>
                      </a:solidFill>
                      <a:prstDash val="solid"/>
                      <a:round/>
                      <a:headEnd type="none" w="sm" len="sm"/>
                      <a:tailEnd type="none" w="sm" len="sm"/>
                    </a:lnR>
                    <a:lnT w="9500" cap="flat" cmpd="sng">
                      <a:solidFill>
                        <a:srgbClr val="CCCCCC"/>
                      </a:solidFill>
                      <a:prstDash val="solid"/>
                      <a:round/>
                      <a:headEnd type="none" w="sm" len="sm"/>
                      <a:tailEnd type="none" w="sm" len="sm"/>
                    </a:lnT>
                    <a:lnB w="9500"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2033" name="Google Shape;2033;p154">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51975" y="4641399"/>
            <a:ext cx="738804" cy="275100"/>
          </a:xfrm>
          <a:prstGeom prst="rect">
            <a:avLst/>
          </a:prstGeom>
          <a:noFill/>
          <a:ln>
            <a:noFill/>
          </a:ln>
        </p:spPr>
      </p:pic>
      <p:sp>
        <p:nvSpPr>
          <p:cNvPr id="2034" name="Google Shape;2034;p154">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15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Prototyping &amp; Modeling Process Details</a:t>
            </a:r>
            <a:endParaRPr/>
          </a:p>
        </p:txBody>
      </p:sp>
      <p:sp>
        <p:nvSpPr>
          <p:cNvPr id="2040" name="Google Shape;2040;p1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118</a:t>
            </a:fld>
            <a:endParaRPr/>
          </a:p>
        </p:txBody>
      </p:sp>
      <p:sp>
        <p:nvSpPr>
          <p:cNvPr id="2041" name="Google Shape;2041;p155"/>
          <p:cNvSpPr txBox="1">
            <a:spLocks noGrp="1"/>
          </p:cNvSpPr>
          <p:nvPr>
            <p:ph type="body" idx="4294967295"/>
          </p:nvPr>
        </p:nvSpPr>
        <p:spPr>
          <a:xfrm>
            <a:off x="2441850" y="3060300"/>
            <a:ext cx="4260300" cy="1508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u="sng">
                <a:solidFill>
                  <a:schemeClr val="hlink"/>
                </a:solidFill>
                <a:hlinkClick r:id="rId3" action="ppaction://hlinksldjump"/>
              </a:rPr>
              <a:t>Lunar Data Integration</a:t>
            </a:r>
            <a:endParaRPr/>
          </a:p>
          <a:p>
            <a:pPr marL="0" lvl="0" indent="0" algn="ctr" rtl="0">
              <a:spcBef>
                <a:spcPts val="1200"/>
              </a:spcBef>
              <a:spcAft>
                <a:spcPts val="0"/>
              </a:spcAft>
              <a:buNone/>
            </a:pPr>
            <a:r>
              <a:rPr lang="en" u="sng">
                <a:solidFill>
                  <a:schemeClr val="hlink"/>
                </a:solidFill>
                <a:hlinkClick r:id="" action="ppaction://noaction"/>
              </a:rPr>
              <a:t>HUD Integration</a:t>
            </a:r>
            <a:endParaRPr/>
          </a:p>
          <a:p>
            <a:pPr marL="0" lvl="0" indent="0" algn="ctr" rtl="0">
              <a:spcBef>
                <a:spcPts val="1200"/>
              </a:spcBef>
              <a:spcAft>
                <a:spcPts val="1200"/>
              </a:spcAft>
              <a:buNone/>
            </a:pPr>
            <a:endParaRPr/>
          </a:p>
        </p:txBody>
      </p:sp>
      <p:sp>
        <p:nvSpPr>
          <p:cNvPr id="2042" name="Google Shape;2042;p155">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046"/>
        <p:cNvGrpSpPr/>
        <p:nvPr/>
      </p:nvGrpSpPr>
      <p:grpSpPr>
        <a:xfrm>
          <a:off x="0" y="0"/>
          <a:ext cx="0" cy="0"/>
          <a:chOff x="0" y="0"/>
          <a:chExt cx="0" cy="0"/>
        </a:xfrm>
      </p:grpSpPr>
      <p:sp>
        <p:nvSpPr>
          <p:cNvPr id="2047" name="Google Shape;2047;p1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Lunar Data Integration - P&amp;M Process</a:t>
            </a:r>
            <a:endParaRPr/>
          </a:p>
        </p:txBody>
      </p:sp>
      <p:sp>
        <p:nvSpPr>
          <p:cNvPr id="2048" name="Google Shape;2048;p1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t>Determine Artemis III Landing Site</a:t>
            </a:r>
            <a:endParaRPr/>
          </a:p>
          <a:p>
            <a:pPr marL="457200" lvl="0" indent="-342900" algn="l" rtl="0">
              <a:spcBef>
                <a:spcPts val="0"/>
              </a:spcBef>
              <a:spcAft>
                <a:spcPts val="0"/>
              </a:spcAft>
              <a:buSzPts val="1800"/>
              <a:buAutoNum type="arabicPeriod"/>
            </a:pPr>
            <a:r>
              <a:rPr lang="en"/>
              <a:t>Download lunar topographical data focused on those coordinates</a:t>
            </a:r>
            <a:endParaRPr/>
          </a:p>
          <a:p>
            <a:pPr marL="457200" lvl="0" indent="-342900" algn="l" rtl="0">
              <a:spcBef>
                <a:spcPts val="0"/>
              </a:spcBef>
              <a:spcAft>
                <a:spcPts val="0"/>
              </a:spcAft>
              <a:buSzPts val="1800"/>
              <a:buAutoNum type="arabicPeriod"/>
            </a:pPr>
            <a:r>
              <a:rPr lang="en"/>
              <a:t>Implement data into Unity</a:t>
            </a:r>
            <a:endParaRPr/>
          </a:p>
        </p:txBody>
      </p:sp>
      <p:pic>
        <p:nvPicPr>
          <p:cNvPr id="2049" name="Google Shape;2049;p156">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56850" y="4722474"/>
            <a:ext cx="738804" cy="275100"/>
          </a:xfrm>
          <a:prstGeom prst="rect">
            <a:avLst/>
          </a:prstGeom>
          <a:noFill/>
          <a:ln>
            <a:noFill/>
          </a:ln>
        </p:spPr>
      </p:pic>
      <p:sp>
        <p:nvSpPr>
          <p:cNvPr id="2050" name="Google Shape;2050;p156">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
        <p:nvSpPr>
          <p:cNvPr id="389" name="Google Shape;389;p48"/>
          <p:cNvSpPr txBox="1">
            <a:spLocks noGrp="1"/>
          </p:cNvSpPr>
          <p:nvPr>
            <p:ph type="title"/>
          </p:nvPr>
        </p:nvSpPr>
        <p:spPr>
          <a:xfrm>
            <a:off x="250650" y="220475"/>
            <a:ext cx="2543100" cy="45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20">
                <a:highlight>
                  <a:schemeClr val="lt1"/>
                </a:highlight>
              </a:rPr>
              <a:t>Design Diagram - Top-Down View</a:t>
            </a:r>
            <a:endParaRPr sz="2220">
              <a:highlight>
                <a:schemeClr val="lt1"/>
              </a:highlight>
            </a:endParaRPr>
          </a:p>
        </p:txBody>
      </p:sp>
      <p:pic>
        <p:nvPicPr>
          <p:cNvPr id="390" name="Google Shape;390;p48">
            <a:hlinkClick r:id="rId3" action="ppaction://hlinksldjump"/>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05200" y="-1"/>
            <a:ext cx="738804" cy="275100"/>
          </a:xfrm>
          <a:prstGeom prst="rect">
            <a:avLst/>
          </a:prstGeom>
          <a:noFill/>
          <a:ln>
            <a:noFill/>
          </a:ln>
        </p:spPr>
      </p:pic>
      <p:pic>
        <p:nvPicPr>
          <p:cNvPr id="391" name="Google Shape;391;p4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692900" y="0"/>
            <a:ext cx="6328240" cy="5143499"/>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sp>
        <p:nvSpPr>
          <p:cNvPr id="2055" name="Google Shape;2055;p1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Artemis III Landing Site Candidates</a:t>
            </a:r>
            <a:endParaRPr/>
          </a:p>
        </p:txBody>
      </p:sp>
      <p:sp>
        <p:nvSpPr>
          <p:cNvPr id="2056" name="Google Shape;2056;p157"/>
          <p:cNvSpPr txBox="1">
            <a:spLocks noGrp="1"/>
          </p:cNvSpPr>
          <p:nvPr>
            <p:ph type="body" idx="1"/>
          </p:nvPr>
        </p:nvSpPr>
        <p:spPr>
          <a:xfrm>
            <a:off x="311700" y="1152475"/>
            <a:ext cx="2287200" cy="3416400"/>
          </a:xfrm>
          <a:prstGeom prst="rect">
            <a:avLst/>
          </a:prstGeom>
        </p:spPr>
        <p:txBody>
          <a:bodyPr spcFirstLastPara="1" wrap="square" lIns="91425" tIns="91425" rIns="91425" bIns="91425" anchor="t" anchorCtr="0">
            <a:normAutofit fontScale="70000" lnSpcReduction="20000"/>
          </a:bodyPr>
          <a:lstStyle/>
          <a:p>
            <a:pPr marL="457200" lvl="0" indent="-308610" algn="l" rtl="0">
              <a:spcBef>
                <a:spcPts val="0"/>
              </a:spcBef>
              <a:spcAft>
                <a:spcPts val="0"/>
              </a:spcAft>
              <a:buSzPct val="100000"/>
              <a:buAutoNum type="arabicPeriod"/>
            </a:pPr>
            <a:r>
              <a:rPr lang="en"/>
              <a:t>Faustini Rim A</a:t>
            </a:r>
            <a:endParaRPr/>
          </a:p>
          <a:p>
            <a:pPr marL="457200" lvl="0" indent="-308610" algn="l" rtl="0">
              <a:spcBef>
                <a:spcPts val="0"/>
              </a:spcBef>
              <a:spcAft>
                <a:spcPts val="0"/>
              </a:spcAft>
              <a:buClr>
                <a:schemeClr val="accent4"/>
              </a:buClr>
              <a:buSzPct val="100000"/>
              <a:buAutoNum type="arabicPeriod"/>
            </a:pPr>
            <a:r>
              <a:rPr lang="en">
                <a:solidFill>
                  <a:schemeClr val="accent4"/>
                </a:solidFill>
              </a:rPr>
              <a:t>Peak near Shackleton</a:t>
            </a:r>
            <a:endParaRPr>
              <a:solidFill>
                <a:schemeClr val="accent4"/>
              </a:solidFill>
            </a:endParaRPr>
          </a:p>
          <a:p>
            <a:pPr marL="457200" lvl="0" indent="-308610" algn="l" rtl="0">
              <a:spcBef>
                <a:spcPts val="0"/>
              </a:spcBef>
              <a:spcAft>
                <a:spcPts val="0"/>
              </a:spcAft>
              <a:buSzPct val="100000"/>
              <a:buAutoNum type="arabicPeriod"/>
            </a:pPr>
            <a:r>
              <a:rPr lang="en"/>
              <a:t>Connecting Ridge</a:t>
            </a:r>
            <a:endParaRPr/>
          </a:p>
          <a:p>
            <a:pPr marL="457200" lvl="0" indent="-308610" algn="l" rtl="0">
              <a:spcBef>
                <a:spcPts val="0"/>
              </a:spcBef>
              <a:spcAft>
                <a:spcPts val="0"/>
              </a:spcAft>
              <a:buSzPct val="100000"/>
              <a:buAutoNum type="arabicPeriod"/>
            </a:pPr>
            <a:r>
              <a:rPr lang="en"/>
              <a:t>Connecting Ridge Extension</a:t>
            </a:r>
            <a:endParaRPr/>
          </a:p>
          <a:p>
            <a:pPr marL="457200" lvl="0" indent="-308610" algn="l" rtl="0">
              <a:spcBef>
                <a:spcPts val="0"/>
              </a:spcBef>
              <a:spcAft>
                <a:spcPts val="0"/>
              </a:spcAft>
              <a:buClr>
                <a:schemeClr val="accent5"/>
              </a:buClr>
              <a:buSzPct val="100000"/>
              <a:buAutoNum type="arabicPeriod"/>
            </a:pPr>
            <a:r>
              <a:rPr lang="en">
                <a:solidFill>
                  <a:schemeClr val="accent5"/>
                </a:solidFill>
              </a:rPr>
              <a:t>de Gerlache Rim 1</a:t>
            </a:r>
            <a:endParaRPr>
              <a:solidFill>
                <a:schemeClr val="accent5"/>
              </a:solidFill>
            </a:endParaRPr>
          </a:p>
          <a:p>
            <a:pPr marL="457200" lvl="0" indent="-308610" algn="l" rtl="0">
              <a:spcBef>
                <a:spcPts val="0"/>
              </a:spcBef>
              <a:spcAft>
                <a:spcPts val="0"/>
              </a:spcAft>
              <a:buSzPct val="100000"/>
              <a:buAutoNum type="arabicPeriod"/>
            </a:pPr>
            <a:r>
              <a:rPr lang="en"/>
              <a:t>de Gerlache Rim 2</a:t>
            </a:r>
            <a:endParaRPr/>
          </a:p>
          <a:p>
            <a:pPr marL="457200" lvl="0" indent="-308610" algn="l" rtl="0">
              <a:spcBef>
                <a:spcPts val="0"/>
              </a:spcBef>
              <a:spcAft>
                <a:spcPts val="0"/>
              </a:spcAft>
              <a:buSzPct val="100000"/>
              <a:buAutoNum type="arabicPeriod"/>
            </a:pPr>
            <a:r>
              <a:rPr lang="en"/>
              <a:t>de Gerlache-Kocher Massif</a:t>
            </a:r>
            <a:endParaRPr/>
          </a:p>
          <a:p>
            <a:pPr marL="457200" lvl="0" indent="-308610" algn="l" rtl="0">
              <a:spcBef>
                <a:spcPts val="0"/>
              </a:spcBef>
              <a:spcAft>
                <a:spcPts val="0"/>
              </a:spcAft>
              <a:buSzPct val="100000"/>
              <a:buAutoNum type="arabicPeriod"/>
            </a:pPr>
            <a:r>
              <a:rPr lang="en"/>
              <a:t>Haworth</a:t>
            </a:r>
            <a:endParaRPr/>
          </a:p>
          <a:p>
            <a:pPr marL="457200" lvl="0" indent="-308610" algn="l" rtl="0">
              <a:spcBef>
                <a:spcPts val="0"/>
              </a:spcBef>
              <a:spcAft>
                <a:spcPts val="0"/>
              </a:spcAft>
              <a:buSzPct val="100000"/>
              <a:buAutoNum type="arabicPeriod"/>
            </a:pPr>
            <a:r>
              <a:rPr lang="en"/>
              <a:t>Malapert Massif</a:t>
            </a:r>
            <a:endParaRPr/>
          </a:p>
          <a:p>
            <a:pPr marL="457200" lvl="0" indent="-308610" algn="l" rtl="0">
              <a:spcBef>
                <a:spcPts val="0"/>
              </a:spcBef>
              <a:spcAft>
                <a:spcPts val="0"/>
              </a:spcAft>
              <a:buSzPct val="100000"/>
              <a:buAutoNum type="arabicPeriod"/>
            </a:pPr>
            <a:r>
              <a:rPr lang="en"/>
              <a:t>Leibnitz Beta Plateau</a:t>
            </a:r>
            <a:endParaRPr/>
          </a:p>
          <a:p>
            <a:pPr marL="457200" lvl="0" indent="-308610" algn="l" rtl="0">
              <a:spcBef>
                <a:spcPts val="0"/>
              </a:spcBef>
              <a:spcAft>
                <a:spcPts val="0"/>
              </a:spcAft>
              <a:buSzPct val="100000"/>
              <a:buAutoNum type="arabicPeriod"/>
            </a:pPr>
            <a:r>
              <a:rPr lang="en"/>
              <a:t>Nobile Rim 1</a:t>
            </a:r>
            <a:endParaRPr/>
          </a:p>
          <a:p>
            <a:pPr marL="457200" lvl="0" indent="-308610" algn="l" rtl="0">
              <a:spcBef>
                <a:spcPts val="0"/>
              </a:spcBef>
              <a:spcAft>
                <a:spcPts val="0"/>
              </a:spcAft>
              <a:buSzPct val="100000"/>
              <a:buAutoNum type="arabicPeriod"/>
            </a:pPr>
            <a:r>
              <a:rPr lang="en"/>
              <a:t>Nobile Rim 2</a:t>
            </a:r>
            <a:endParaRPr/>
          </a:p>
          <a:p>
            <a:pPr marL="457200" lvl="0" indent="-308610" algn="l" rtl="0">
              <a:spcBef>
                <a:spcPts val="0"/>
              </a:spcBef>
              <a:spcAft>
                <a:spcPts val="0"/>
              </a:spcAft>
              <a:buSzPct val="100000"/>
              <a:buAutoNum type="arabicPeriod"/>
            </a:pPr>
            <a:r>
              <a:rPr lang="en"/>
              <a:t>Amundsen Rim</a:t>
            </a:r>
            <a:endParaRPr/>
          </a:p>
        </p:txBody>
      </p:sp>
      <p:pic>
        <p:nvPicPr>
          <p:cNvPr id="2057" name="Google Shape;2057;p15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816174" y="1152475"/>
            <a:ext cx="6074300" cy="3416400"/>
          </a:xfrm>
          <a:prstGeom prst="rect">
            <a:avLst/>
          </a:prstGeom>
          <a:noFill/>
          <a:ln>
            <a:noFill/>
          </a:ln>
        </p:spPr>
      </p:pic>
      <p:sp>
        <p:nvSpPr>
          <p:cNvPr id="2058" name="Google Shape;2058;p157"/>
          <p:cNvSpPr txBox="1">
            <a:spLocks noGrp="1"/>
          </p:cNvSpPr>
          <p:nvPr>
            <p:ph type="title"/>
          </p:nvPr>
        </p:nvSpPr>
        <p:spPr>
          <a:xfrm>
            <a:off x="6087550" y="0"/>
            <a:ext cx="3056400" cy="27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SzPts val="891"/>
              <a:buNone/>
            </a:pPr>
            <a:r>
              <a:rPr lang="en" sz="1428"/>
              <a:t>STEP 1: Pick Landing Site</a:t>
            </a:r>
            <a:endParaRPr sz="1428"/>
          </a:p>
        </p:txBody>
      </p:sp>
      <p:pic>
        <p:nvPicPr>
          <p:cNvPr id="2059" name="Google Shape;2059;p157">
            <a:hlinkClick r:id="" action="ppaction://noaction"/>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956850" y="4722474"/>
            <a:ext cx="738804" cy="275100"/>
          </a:xfrm>
          <a:prstGeom prst="rect">
            <a:avLst/>
          </a:prstGeom>
          <a:noFill/>
          <a:ln>
            <a:noFill/>
          </a:ln>
        </p:spPr>
      </p:pic>
      <p:sp>
        <p:nvSpPr>
          <p:cNvPr id="2060" name="Google Shape;2060;p157">
            <a:hlinkClick r:id="rId5" action="ppaction://hlinksldjump"/>
          </p:cNvPr>
          <p:cNvSpPr/>
          <p:nvPr/>
        </p:nvSpPr>
        <p:spPr>
          <a:xfrm rot="-5400000">
            <a:off x="42100" y="8272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064"/>
        <p:cNvGrpSpPr/>
        <p:nvPr/>
      </p:nvGrpSpPr>
      <p:grpSpPr>
        <a:xfrm>
          <a:off x="0" y="0"/>
          <a:ext cx="0" cy="0"/>
          <a:chOff x="0" y="0"/>
          <a:chExt cx="0" cy="0"/>
        </a:xfrm>
      </p:grpSpPr>
      <p:sp>
        <p:nvSpPr>
          <p:cNvPr id="2065" name="Google Shape;2065;p1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Research: Study of 2 Sites</a:t>
            </a:r>
            <a:endParaRPr/>
          </a:p>
        </p:txBody>
      </p:sp>
      <p:sp>
        <p:nvSpPr>
          <p:cNvPr id="2066" name="Google Shape;2066;p158"/>
          <p:cNvSpPr txBox="1">
            <a:spLocks noGrp="1"/>
          </p:cNvSpPr>
          <p:nvPr>
            <p:ph type="body" idx="1"/>
          </p:nvPr>
        </p:nvSpPr>
        <p:spPr>
          <a:xfrm>
            <a:off x="311700" y="1152475"/>
            <a:ext cx="8520600" cy="36741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
              <a:t>A </a:t>
            </a:r>
            <a:r>
              <a:rPr lang="en" u="sng">
                <a:solidFill>
                  <a:schemeClr val="hlink"/>
                </a:solidFill>
                <a:hlinkClick r:id="rId3"/>
              </a:rPr>
              <a:t>2022 study</a:t>
            </a:r>
            <a:r>
              <a:rPr lang="en"/>
              <a:t> examined the tradeoffs between 2 of the 13 potential Artemis III landing sites:</a:t>
            </a:r>
            <a:endParaRPr/>
          </a:p>
          <a:p>
            <a:pPr marL="914400" lvl="1" indent="-317500" algn="l" rtl="0">
              <a:spcBef>
                <a:spcPts val="0"/>
              </a:spcBef>
              <a:spcAft>
                <a:spcPts val="0"/>
              </a:spcAft>
              <a:buSzPts val="1400"/>
              <a:buChar char="○"/>
            </a:pPr>
            <a:r>
              <a:rPr lang="en">
                <a:solidFill>
                  <a:schemeClr val="accent4"/>
                </a:solidFill>
              </a:rPr>
              <a:t>Site 007:</a:t>
            </a:r>
            <a:r>
              <a:rPr lang="en"/>
              <a:t> a 15km x 15km site within the</a:t>
            </a:r>
            <a:r>
              <a:rPr lang="en">
                <a:solidFill>
                  <a:schemeClr val="accent4"/>
                </a:solidFill>
              </a:rPr>
              <a:t> Peak near Shackleton</a:t>
            </a:r>
            <a:r>
              <a:rPr lang="en"/>
              <a:t> area</a:t>
            </a:r>
            <a:endParaRPr/>
          </a:p>
          <a:p>
            <a:pPr marL="914400" lvl="1" indent="-317500" algn="l" rtl="0">
              <a:spcBef>
                <a:spcPts val="0"/>
              </a:spcBef>
              <a:spcAft>
                <a:spcPts val="0"/>
              </a:spcAft>
              <a:buSzPts val="1400"/>
              <a:buChar char="○"/>
            </a:pPr>
            <a:r>
              <a:rPr lang="en">
                <a:solidFill>
                  <a:schemeClr val="accent5"/>
                </a:solidFill>
              </a:rPr>
              <a:t>Site 011: </a:t>
            </a:r>
            <a:r>
              <a:rPr lang="en"/>
              <a:t>a 15km x 15km site within the </a:t>
            </a:r>
            <a:r>
              <a:rPr lang="en">
                <a:solidFill>
                  <a:schemeClr val="accent5"/>
                </a:solidFill>
              </a:rPr>
              <a:t>de Gerlache Rim 1 </a:t>
            </a:r>
            <a:r>
              <a:rPr lang="en"/>
              <a:t>area</a:t>
            </a:r>
            <a:endParaRPr/>
          </a:p>
          <a:p>
            <a:pPr marL="457200" lvl="0" indent="-342900" algn="l" rtl="0">
              <a:spcBef>
                <a:spcPts val="0"/>
              </a:spcBef>
              <a:spcAft>
                <a:spcPts val="0"/>
              </a:spcAft>
              <a:buSzPts val="1800"/>
              <a:buChar char="●"/>
            </a:pPr>
            <a:r>
              <a:rPr lang="en"/>
              <a:t>Looked at 5 metrics: </a:t>
            </a:r>
            <a:endParaRPr/>
          </a:p>
          <a:p>
            <a:pPr marL="914400" lvl="1" indent="-317500" algn="l" rtl="0">
              <a:spcBef>
                <a:spcPts val="0"/>
              </a:spcBef>
              <a:spcAft>
                <a:spcPts val="0"/>
              </a:spcAft>
              <a:buSzPts val="1400"/>
              <a:buChar char="○"/>
            </a:pPr>
            <a:r>
              <a:rPr lang="en" b="1">
                <a:solidFill>
                  <a:schemeClr val="dk1"/>
                </a:solidFill>
              </a:rPr>
              <a:t>Topography </a:t>
            </a:r>
            <a:r>
              <a:rPr lang="en"/>
              <a:t>→ for ease of landing and navigation for both walking and rover EVAs</a:t>
            </a:r>
            <a:endParaRPr/>
          </a:p>
          <a:p>
            <a:pPr marL="1371600" lvl="2" indent="-317500" algn="l" rtl="0">
              <a:spcBef>
                <a:spcPts val="0"/>
              </a:spcBef>
              <a:spcAft>
                <a:spcPts val="0"/>
              </a:spcAft>
              <a:buSzPts val="1400"/>
              <a:buChar char="■"/>
            </a:pPr>
            <a:r>
              <a:rPr lang="en"/>
              <a:t>Walking EVAs require slopes of &lt;15</a:t>
            </a:r>
            <a:r>
              <a:rPr lang="en" baseline="30000"/>
              <a:t>o</a:t>
            </a:r>
            <a:endParaRPr/>
          </a:p>
          <a:p>
            <a:pPr marL="1371600" lvl="2" indent="-317500" algn="l" rtl="0">
              <a:spcBef>
                <a:spcPts val="0"/>
              </a:spcBef>
              <a:spcAft>
                <a:spcPts val="0"/>
              </a:spcAft>
              <a:buSzPts val="1400"/>
              <a:buChar char="■"/>
            </a:pPr>
            <a:r>
              <a:rPr lang="en"/>
              <a:t>Rover EVAs require slopes of &lt;25</a:t>
            </a:r>
            <a:r>
              <a:rPr lang="en" baseline="30000"/>
              <a:t>o</a:t>
            </a:r>
            <a:endParaRPr/>
          </a:p>
          <a:p>
            <a:pPr marL="914400" lvl="1" indent="-317500" algn="l" rtl="0">
              <a:spcBef>
                <a:spcPts val="0"/>
              </a:spcBef>
              <a:spcAft>
                <a:spcPts val="0"/>
              </a:spcAft>
              <a:buSzPts val="1400"/>
              <a:buChar char="○"/>
            </a:pPr>
            <a:r>
              <a:rPr lang="en" b="1">
                <a:solidFill>
                  <a:schemeClr val="dk1"/>
                </a:solidFill>
              </a:rPr>
              <a:t>Lighting </a:t>
            </a:r>
            <a:r>
              <a:rPr lang="en"/>
              <a:t>→ for access to solar power</a:t>
            </a:r>
            <a:endParaRPr/>
          </a:p>
          <a:p>
            <a:pPr marL="914400" lvl="1" indent="-317500" algn="l" rtl="0">
              <a:spcBef>
                <a:spcPts val="0"/>
              </a:spcBef>
              <a:spcAft>
                <a:spcPts val="0"/>
              </a:spcAft>
              <a:buSzPts val="1400"/>
              <a:buChar char="○"/>
            </a:pPr>
            <a:r>
              <a:rPr lang="en" b="1">
                <a:solidFill>
                  <a:schemeClr val="dk1"/>
                </a:solidFill>
              </a:rPr>
              <a:t>Permanently Shadowed Regions (PSRs)</a:t>
            </a:r>
            <a:r>
              <a:rPr lang="en"/>
              <a:t> → for scientific objective interest (volatiles and lunar ice potential within PSRs)</a:t>
            </a:r>
            <a:endParaRPr/>
          </a:p>
          <a:p>
            <a:pPr marL="914400" lvl="1" indent="-317500" algn="l" rtl="0">
              <a:spcBef>
                <a:spcPts val="0"/>
              </a:spcBef>
              <a:spcAft>
                <a:spcPts val="0"/>
              </a:spcAft>
              <a:buSzPts val="1400"/>
              <a:buChar char="○"/>
            </a:pPr>
            <a:r>
              <a:rPr lang="en" b="1">
                <a:solidFill>
                  <a:schemeClr val="dk1"/>
                </a:solidFill>
              </a:rPr>
              <a:t>Temperatures </a:t>
            </a:r>
            <a:r>
              <a:rPr lang="en"/>
              <a:t>→ for variability during lunar seasons</a:t>
            </a:r>
            <a:endParaRPr/>
          </a:p>
          <a:p>
            <a:pPr marL="914400" lvl="1" indent="-317500" algn="l" rtl="0">
              <a:spcBef>
                <a:spcPts val="0"/>
              </a:spcBef>
              <a:spcAft>
                <a:spcPts val="0"/>
              </a:spcAft>
              <a:buSzPts val="1400"/>
              <a:buChar char="○"/>
            </a:pPr>
            <a:r>
              <a:rPr lang="en" b="1">
                <a:solidFill>
                  <a:schemeClr val="dk1"/>
                </a:solidFill>
              </a:rPr>
              <a:t>Geological Diversity</a:t>
            </a:r>
            <a:r>
              <a:rPr lang="en"/>
              <a:t> → including boulder distribution and lunar ejecta patterns for geological-based EVAs</a:t>
            </a:r>
            <a:endParaRPr/>
          </a:p>
          <a:p>
            <a:pPr marL="457200" lvl="0" indent="-342900" algn="l" rtl="0">
              <a:spcBef>
                <a:spcPts val="0"/>
              </a:spcBef>
              <a:spcAft>
                <a:spcPts val="0"/>
              </a:spcAft>
              <a:buSzPts val="1800"/>
              <a:buChar char="●"/>
            </a:pPr>
            <a:r>
              <a:rPr lang="en"/>
              <a:t>Proposed 10 sampling sites for each of the two sites </a:t>
            </a:r>
            <a:endParaRPr/>
          </a:p>
        </p:txBody>
      </p:sp>
      <p:sp>
        <p:nvSpPr>
          <p:cNvPr id="2067" name="Google Shape;2067;p158"/>
          <p:cNvSpPr txBox="1">
            <a:spLocks noGrp="1"/>
          </p:cNvSpPr>
          <p:nvPr>
            <p:ph type="title"/>
          </p:nvPr>
        </p:nvSpPr>
        <p:spPr>
          <a:xfrm>
            <a:off x="6087550" y="0"/>
            <a:ext cx="3056400" cy="27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SzPts val="891"/>
              <a:buNone/>
            </a:pPr>
            <a:r>
              <a:rPr lang="en" sz="1428"/>
              <a:t>STEP 1: Pick Landing Site</a:t>
            </a:r>
            <a:endParaRPr sz="1428"/>
          </a:p>
        </p:txBody>
      </p:sp>
      <p:pic>
        <p:nvPicPr>
          <p:cNvPr id="2068" name="Google Shape;2068;p158">
            <a:hlinkClick r:id="" action="ppaction://noaction"/>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956850" y="4722474"/>
            <a:ext cx="738804" cy="275100"/>
          </a:xfrm>
          <a:prstGeom prst="rect">
            <a:avLst/>
          </a:prstGeom>
          <a:noFill/>
          <a:ln>
            <a:noFill/>
          </a:ln>
        </p:spPr>
      </p:pic>
      <p:sp>
        <p:nvSpPr>
          <p:cNvPr id="2069" name="Google Shape;2069;p158">
            <a:hlinkClick r:id="rId5" action="ppaction://hlinksldjump"/>
          </p:cNvPr>
          <p:cNvSpPr/>
          <p:nvPr/>
        </p:nvSpPr>
        <p:spPr>
          <a:xfrm rot="-5400000">
            <a:off x="42100" y="8272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073"/>
        <p:cNvGrpSpPr/>
        <p:nvPr/>
      </p:nvGrpSpPr>
      <p:grpSpPr>
        <a:xfrm>
          <a:off x="0" y="0"/>
          <a:ext cx="0" cy="0"/>
          <a:chOff x="0" y="0"/>
          <a:chExt cx="0" cy="0"/>
        </a:xfrm>
      </p:grpSpPr>
      <p:sp>
        <p:nvSpPr>
          <p:cNvPr id="2074" name="Google Shape;2074;p1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Research: Site 007 vs 011 Results</a:t>
            </a:r>
            <a:endParaRPr/>
          </a:p>
        </p:txBody>
      </p:sp>
      <p:graphicFrame>
        <p:nvGraphicFramePr>
          <p:cNvPr id="2075" name="Google Shape;2075;p159"/>
          <p:cNvGraphicFramePr/>
          <p:nvPr/>
        </p:nvGraphicFramePr>
        <p:xfrm>
          <a:off x="628300" y="1017725"/>
          <a:ext cx="7887400" cy="3513392"/>
        </p:xfrm>
        <a:graphic>
          <a:graphicData uri="http://schemas.openxmlformats.org/drawingml/2006/table">
            <a:tbl>
              <a:tblPr>
                <a:noFill/>
                <a:tableStyleId>{C18F2913-265C-4DE4-91AA-1AE31A61DADB}</a:tableStyleId>
              </a:tblPr>
              <a:tblGrid>
                <a:gridCol w="1087475">
                  <a:extLst>
                    <a:ext uri="{9D8B030D-6E8A-4147-A177-3AD203B41FA5}">
                      <a16:colId xmlns:a16="http://schemas.microsoft.com/office/drawing/2014/main" val="20000"/>
                    </a:ext>
                  </a:extLst>
                </a:gridCol>
                <a:gridCol w="1814925">
                  <a:extLst>
                    <a:ext uri="{9D8B030D-6E8A-4147-A177-3AD203B41FA5}">
                      <a16:colId xmlns:a16="http://schemas.microsoft.com/office/drawing/2014/main" val="20001"/>
                    </a:ext>
                  </a:extLst>
                </a:gridCol>
                <a:gridCol w="1780700">
                  <a:extLst>
                    <a:ext uri="{9D8B030D-6E8A-4147-A177-3AD203B41FA5}">
                      <a16:colId xmlns:a16="http://schemas.microsoft.com/office/drawing/2014/main" val="20002"/>
                    </a:ext>
                  </a:extLst>
                </a:gridCol>
                <a:gridCol w="1581525">
                  <a:extLst>
                    <a:ext uri="{9D8B030D-6E8A-4147-A177-3AD203B41FA5}">
                      <a16:colId xmlns:a16="http://schemas.microsoft.com/office/drawing/2014/main" val="20003"/>
                    </a:ext>
                  </a:extLst>
                </a:gridCol>
                <a:gridCol w="1622775">
                  <a:extLst>
                    <a:ext uri="{9D8B030D-6E8A-4147-A177-3AD203B41FA5}">
                      <a16:colId xmlns:a16="http://schemas.microsoft.com/office/drawing/2014/main" val="20004"/>
                    </a:ext>
                  </a:extLst>
                </a:gridCol>
              </a:tblGrid>
              <a:tr h="273875">
                <a:tc>
                  <a:txBody>
                    <a:bodyPr/>
                    <a:lstStyle/>
                    <a:p>
                      <a:pPr marL="0" lvl="0" indent="0" algn="l" rtl="0">
                        <a:spcBef>
                          <a:spcPts val="0"/>
                        </a:spcBef>
                        <a:spcAft>
                          <a:spcPts val="0"/>
                        </a:spcAft>
                        <a:buNone/>
                      </a:pPr>
                      <a:endParaRPr sz="1100">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2">
                  <a:txBody>
                    <a:bodyPr/>
                    <a:lstStyle/>
                    <a:p>
                      <a:pPr marL="0" lvl="0" indent="0" algn="ctr" rtl="0">
                        <a:spcBef>
                          <a:spcPts val="0"/>
                        </a:spcBef>
                        <a:spcAft>
                          <a:spcPts val="0"/>
                        </a:spcAft>
                        <a:buNone/>
                      </a:pPr>
                      <a:r>
                        <a:rPr lang="en" sz="1100" b="1">
                          <a:solidFill>
                            <a:schemeClr val="accent4"/>
                          </a:solidFill>
                          <a:latin typeface="Nunito"/>
                          <a:ea typeface="Nunito"/>
                          <a:cs typeface="Nunito"/>
                          <a:sym typeface="Nunito"/>
                        </a:rPr>
                        <a:t>007 (within Peak near Shackleton)</a:t>
                      </a:r>
                      <a:endParaRPr sz="1100" b="1">
                        <a:solidFill>
                          <a:schemeClr val="accent4"/>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gridSpan="2">
                  <a:txBody>
                    <a:bodyPr/>
                    <a:lstStyle/>
                    <a:p>
                      <a:pPr marL="0" lvl="0" indent="0" algn="ctr" rtl="0">
                        <a:spcBef>
                          <a:spcPts val="0"/>
                        </a:spcBef>
                        <a:spcAft>
                          <a:spcPts val="0"/>
                        </a:spcAft>
                        <a:buNone/>
                      </a:pPr>
                      <a:r>
                        <a:rPr lang="en" sz="1100" b="1">
                          <a:solidFill>
                            <a:schemeClr val="accent5"/>
                          </a:solidFill>
                          <a:latin typeface="Nunito"/>
                          <a:ea typeface="Nunito"/>
                          <a:cs typeface="Nunito"/>
                          <a:sym typeface="Nunito"/>
                        </a:rPr>
                        <a:t>011 (within de Gerlache Rim 1)</a:t>
                      </a:r>
                      <a:endParaRPr sz="1100" b="1">
                        <a:solidFill>
                          <a:schemeClr val="accent5"/>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211425">
                <a:tc>
                  <a:txBody>
                    <a:bodyPr/>
                    <a:lstStyle/>
                    <a:p>
                      <a:pPr marL="0" lvl="0" indent="0" algn="ctr" rtl="0">
                        <a:spcBef>
                          <a:spcPts val="0"/>
                        </a:spcBef>
                        <a:spcAft>
                          <a:spcPts val="0"/>
                        </a:spcAft>
                        <a:buNone/>
                      </a:pPr>
                      <a:r>
                        <a:rPr lang="en" sz="1100" b="1">
                          <a:solidFill>
                            <a:schemeClr val="dk1"/>
                          </a:solidFill>
                          <a:latin typeface="Nunito"/>
                          <a:ea typeface="Nunito"/>
                          <a:cs typeface="Nunito"/>
                          <a:sym typeface="Nunito"/>
                        </a:rPr>
                        <a:t>Topography</a:t>
                      </a:r>
                      <a:endParaRPr sz="1100" b="1">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2">
                  <a:txBody>
                    <a:bodyPr/>
                    <a:lstStyle/>
                    <a:p>
                      <a:pPr marL="457200" lvl="0" indent="-298450" algn="l" rtl="0">
                        <a:lnSpc>
                          <a:spcPct val="115000"/>
                        </a:lnSpc>
                        <a:spcBef>
                          <a:spcPts val="0"/>
                        </a:spcBef>
                        <a:spcAft>
                          <a:spcPts val="0"/>
                        </a:spcAft>
                        <a:buClr>
                          <a:schemeClr val="dk1"/>
                        </a:buClr>
                        <a:buSzPts val="1100"/>
                        <a:buFont typeface="Nunito"/>
                        <a:buChar char="●"/>
                      </a:pPr>
                      <a:r>
                        <a:rPr lang="en" sz="1100">
                          <a:solidFill>
                            <a:schemeClr val="dk1"/>
                          </a:solidFill>
                          <a:latin typeface="Nunito"/>
                          <a:ea typeface="Nunito"/>
                          <a:cs typeface="Nunito"/>
                          <a:sym typeface="Nunito"/>
                        </a:rPr>
                        <a:t>Mostly &lt;25</a:t>
                      </a:r>
                      <a:r>
                        <a:rPr lang="en" sz="1100" baseline="30000">
                          <a:solidFill>
                            <a:schemeClr val="dk1"/>
                          </a:solidFill>
                          <a:latin typeface="Nunito"/>
                          <a:ea typeface="Nunito"/>
                          <a:cs typeface="Nunito"/>
                          <a:sym typeface="Nunito"/>
                        </a:rPr>
                        <a:t>o</a:t>
                      </a:r>
                      <a:r>
                        <a:rPr lang="en" sz="1100">
                          <a:solidFill>
                            <a:schemeClr val="dk1"/>
                          </a:solidFill>
                          <a:latin typeface="Nunito"/>
                          <a:ea typeface="Nunito"/>
                          <a:cs typeface="Nunito"/>
                          <a:sym typeface="Nunito"/>
                        </a:rPr>
                        <a:t> slopes</a:t>
                      </a:r>
                      <a:endParaRPr sz="1100">
                        <a:solidFill>
                          <a:schemeClr val="dk1"/>
                        </a:solidFill>
                        <a:latin typeface="Nunito"/>
                        <a:ea typeface="Nunito"/>
                        <a:cs typeface="Nunito"/>
                        <a:sym typeface="Nunito"/>
                      </a:endParaRPr>
                    </a:p>
                    <a:p>
                      <a:pPr marL="457200" lvl="0" indent="-298450" algn="l" rtl="0">
                        <a:lnSpc>
                          <a:spcPct val="115000"/>
                        </a:lnSpc>
                        <a:spcBef>
                          <a:spcPts val="0"/>
                        </a:spcBef>
                        <a:spcAft>
                          <a:spcPts val="0"/>
                        </a:spcAft>
                        <a:buClr>
                          <a:schemeClr val="dk1"/>
                        </a:buClr>
                        <a:buSzPts val="1100"/>
                        <a:buFont typeface="Nunito"/>
                        <a:buChar char="●"/>
                      </a:pPr>
                      <a:r>
                        <a:rPr lang="en" sz="1100">
                          <a:solidFill>
                            <a:schemeClr val="dk1"/>
                          </a:solidFill>
                          <a:latin typeface="Nunito"/>
                          <a:ea typeface="Nunito"/>
                          <a:cs typeface="Nunito"/>
                          <a:sym typeface="Nunito"/>
                        </a:rPr>
                        <a:t>Majority &lt;15</a:t>
                      </a:r>
                      <a:r>
                        <a:rPr lang="en" sz="1100" baseline="30000">
                          <a:solidFill>
                            <a:schemeClr val="dk1"/>
                          </a:solidFill>
                          <a:latin typeface="Nunito"/>
                          <a:ea typeface="Nunito"/>
                          <a:cs typeface="Nunito"/>
                          <a:sym typeface="Nunito"/>
                        </a:rPr>
                        <a:t>o</a:t>
                      </a:r>
                      <a:endParaRPr sz="1100">
                        <a:solidFill>
                          <a:schemeClr val="dk1"/>
                        </a:solidFill>
                        <a:latin typeface="Nunito"/>
                        <a:ea typeface="Nunito"/>
                        <a:cs typeface="Nunito"/>
                        <a:sym typeface="Nunito"/>
                      </a:endParaRPr>
                    </a:p>
                    <a:p>
                      <a:pPr marL="457200" lvl="0" indent="-298450" algn="l" rtl="0">
                        <a:lnSpc>
                          <a:spcPct val="115000"/>
                        </a:lnSpc>
                        <a:spcBef>
                          <a:spcPts val="0"/>
                        </a:spcBef>
                        <a:spcAft>
                          <a:spcPts val="0"/>
                        </a:spcAft>
                        <a:buClr>
                          <a:schemeClr val="dk1"/>
                        </a:buClr>
                        <a:buSzPts val="1100"/>
                        <a:buFont typeface="Nunito"/>
                        <a:buChar char="●"/>
                      </a:pPr>
                      <a:r>
                        <a:rPr lang="en" sz="1100">
                          <a:solidFill>
                            <a:schemeClr val="dk1"/>
                          </a:solidFill>
                          <a:latin typeface="Nunito"/>
                          <a:ea typeface="Nunito"/>
                          <a:cs typeface="Nunito"/>
                          <a:sym typeface="Nunito"/>
                        </a:rPr>
                        <a:t>Smoother terrain</a:t>
                      </a:r>
                      <a:endParaRPr sz="1100">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gridSpan="2">
                  <a:txBody>
                    <a:bodyPr/>
                    <a:lstStyle/>
                    <a:p>
                      <a:pPr marL="457200" lvl="0" indent="-298450" algn="l" rtl="0">
                        <a:spcBef>
                          <a:spcPts val="0"/>
                        </a:spcBef>
                        <a:spcAft>
                          <a:spcPts val="0"/>
                        </a:spcAft>
                        <a:buClr>
                          <a:schemeClr val="dk1"/>
                        </a:buClr>
                        <a:buSzPts val="1100"/>
                        <a:buFont typeface="Nunito"/>
                        <a:buChar char="●"/>
                      </a:pPr>
                      <a:r>
                        <a:rPr lang="en" sz="1100">
                          <a:solidFill>
                            <a:schemeClr val="dk1"/>
                          </a:solidFill>
                          <a:latin typeface="Nunito"/>
                          <a:ea typeface="Nunito"/>
                          <a:cs typeface="Nunito"/>
                          <a:sym typeface="Nunito"/>
                        </a:rPr>
                        <a:t>Some &gt;25</a:t>
                      </a:r>
                      <a:r>
                        <a:rPr lang="en" sz="1100" baseline="30000">
                          <a:solidFill>
                            <a:schemeClr val="dk1"/>
                          </a:solidFill>
                          <a:latin typeface="Nunito"/>
                          <a:ea typeface="Nunito"/>
                          <a:cs typeface="Nunito"/>
                          <a:sym typeface="Nunito"/>
                        </a:rPr>
                        <a:t>o</a:t>
                      </a:r>
                      <a:r>
                        <a:rPr lang="en" sz="1100">
                          <a:solidFill>
                            <a:schemeClr val="dk1"/>
                          </a:solidFill>
                          <a:latin typeface="Nunito"/>
                          <a:ea typeface="Nunito"/>
                          <a:cs typeface="Nunito"/>
                          <a:sym typeface="Nunito"/>
                        </a:rPr>
                        <a:t> slopes</a:t>
                      </a:r>
                      <a:endParaRPr sz="1100">
                        <a:solidFill>
                          <a:schemeClr val="dk1"/>
                        </a:solidFill>
                        <a:latin typeface="Nunito"/>
                        <a:ea typeface="Nunito"/>
                        <a:cs typeface="Nunito"/>
                        <a:sym typeface="Nunito"/>
                      </a:endParaRPr>
                    </a:p>
                    <a:p>
                      <a:pPr marL="457200" lvl="0" indent="-298450" algn="l" rtl="0">
                        <a:spcBef>
                          <a:spcPts val="0"/>
                        </a:spcBef>
                        <a:spcAft>
                          <a:spcPts val="0"/>
                        </a:spcAft>
                        <a:buClr>
                          <a:schemeClr val="dk1"/>
                        </a:buClr>
                        <a:buSzPts val="1100"/>
                        <a:buFont typeface="Nunito"/>
                        <a:buChar char="●"/>
                      </a:pPr>
                      <a:r>
                        <a:rPr lang="en" sz="1100">
                          <a:solidFill>
                            <a:schemeClr val="dk1"/>
                          </a:solidFill>
                          <a:latin typeface="Nunito"/>
                          <a:ea typeface="Nunito"/>
                          <a:cs typeface="Nunito"/>
                          <a:sym typeface="Nunito"/>
                        </a:rPr>
                        <a:t>Majority &gt;15</a:t>
                      </a:r>
                      <a:r>
                        <a:rPr lang="en" sz="1100" baseline="30000">
                          <a:solidFill>
                            <a:schemeClr val="dk1"/>
                          </a:solidFill>
                          <a:latin typeface="Nunito"/>
                          <a:ea typeface="Nunito"/>
                          <a:cs typeface="Nunito"/>
                          <a:sym typeface="Nunito"/>
                        </a:rPr>
                        <a:t>o</a:t>
                      </a:r>
                      <a:r>
                        <a:rPr lang="en" sz="1100">
                          <a:solidFill>
                            <a:schemeClr val="dk1"/>
                          </a:solidFill>
                          <a:latin typeface="Nunito"/>
                          <a:ea typeface="Nunito"/>
                          <a:cs typeface="Nunito"/>
                          <a:sym typeface="Nunito"/>
                        </a:rPr>
                        <a:t> slopes</a:t>
                      </a:r>
                      <a:endParaRPr sz="1100">
                        <a:solidFill>
                          <a:schemeClr val="dk1"/>
                        </a:solidFill>
                        <a:latin typeface="Nunito"/>
                        <a:ea typeface="Nunito"/>
                        <a:cs typeface="Nunito"/>
                        <a:sym typeface="Nunito"/>
                      </a:endParaRPr>
                    </a:p>
                    <a:p>
                      <a:pPr marL="457200" lvl="0" indent="-298450" algn="l" rtl="0">
                        <a:spcBef>
                          <a:spcPts val="0"/>
                        </a:spcBef>
                        <a:spcAft>
                          <a:spcPts val="0"/>
                        </a:spcAft>
                        <a:buClr>
                          <a:schemeClr val="dk1"/>
                        </a:buClr>
                        <a:buSzPts val="1100"/>
                        <a:buFont typeface="Nunito"/>
                        <a:buChar char="●"/>
                      </a:pPr>
                      <a:r>
                        <a:rPr lang="en" sz="1100">
                          <a:solidFill>
                            <a:schemeClr val="dk1"/>
                          </a:solidFill>
                          <a:latin typeface="Nunito"/>
                          <a:ea typeface="Nunito"/>
                          <a:cs typeface="Nunito"/>
                          <a:sym typeface="Nunito"/>
                        </a:rPr>
                        <a:t>Rougher terrain</a:t>
                      </a:r>
                      <a:endParaRPr sz="1100">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431200">
                <a:tc>
                  <a:txBody>
                    <a:bodyPr/>
                    <a:lstStyle/>
                    <a:p>
                      <a:pPr marL="0" lvl="0" indent="0" algn="ctr" rtl="0">
                        <a:spcBef>
                          <a:spcPts val="0"/>
                        </a:spcBef>
                        <a:spcAft>
                          <a:spcPts val="0"/>
                        </a:spcAft>
                        <a:buNone/>
                      </a:pPr>
                      <a:r>
                        <a:rPr lang="en" sz="1100" b="1">
                          <a:solidFill>
                            <a:schemeClr val="dk1"/>
                          </a:solidFill>
                          <a:latin typeface="Nunito"/>
                          <a:ea typeface="Nunito"/>
                          <a:cs typeface="Nunito"/>
                          <a:sym typeface="Nunito"/>
                        </a:rPr>
                        <a:t>Lighting</a:t>
                      </a:r>
                      <a:endParaRPr sz="1100" b="1">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2">
                  <a:txBody>
                    <a:bodyPr/>
                    <a:lstStyle/>
                    <a:p>
                      <a:pPr marL="457200" lvl="0" indent="-298450" algn="l" rtl="0">
                        <a:spcBef>
                          <a:spcPts val="0"/>
                        </a:spcBef>
                        <a:spcAft>
                          <a:spcPts val="0"/>
                        </a:spcAft>
                        <a:buClr>
                          <a:schemeClr val="dk1"/>
                        </a:buClr>
                        <a:buSzPts val="1100"/>
                        <a:buFont typeface="Nunito"/>
                        <a:buChar char="●"/>
                      </a:pPr>
                      <a:r>
                        <a:rPr lang="en" sz="1100">
                          <a:solidFill>
                            <a:schemeClr val="dk1"/>
                          </a:solidFill>
                          <a:latin typeface="Nunito"/>
                          <a:ea typeface="Nunito"/>
                          <a:cs typeface="Nunito"/>
                          <a:sym typeface="Nunito"/>
                        </a:rPr>
                        <a:t>Entire 10km radius area is lit during 3 windows of lunar summer</a:t>
                      </a:r>
                      <a:endParaRPr sz="1100">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gridSpan="2">
                  <a:txBody>
                    <a:bodyPr/>
                    <a:lstStyle/>
                    <a:p>
                      <a:pPr marL="457200" lvl="0" indent="-298450" algn="l" rtl="0">
                        <a:spcBef>
                          <a:spcPts val="0"/>
                        </a:spcBef>
                        <a:spcAft>
                          <a:spcPts val="0"/>
                        </a:spcAft>
                        <a:buClr>
                          <a:schemeClr val="dk1"/>
                        </a:buClr>
                        <a:buSzPts val="1100"/>
                        <a:buFont typeface="Nunito"/>
                        <a:buChar char="●"/>
                      </a:pPr>
                      <a:r>
                        <a:rPr lang="en" sz="1100">
                          <a:solidFill>
                            <a:schemeClr val="dk1"/>
                          </a:solidFill>
                          <a:latin typeface="Nunito"/>
                          <a:ea typeface="Nunito"/>
                          <a:cs typeface="Nunito"/>
                          <a:sym typeface="Nunito"/>
                        </a:rPr>
                        <a:t>Only 1 of 3 portions of area are lit at a time during the lunar summer</a:t>
                      </a:r>
                      <a:endParaRPr sz="1100">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1100" b="1">
                          <a:solidFill>
                            <a:schemeClr val="dk1"/>
                          </a:solidFill>
                          <a:latin typeface="Nunito"/>
                          <a:ea typeface="Nunito"/>
                          <a:cs typeface="Nunito"/>
                          <a:sym typeface="Nunito"/>
                        </a:rPr>
                        <a:t>Permanently Shadowed Regions (PSRs)</a:t>
                      </a:r>
                      <a:endParaRPr sz="1100" b="1">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b="1">
                          <a:solidFill>
                            <a:schemeClr val="dk1"/>
                          </a:solidFill>
                          <a:latin typeface="Nunito"/>
                          <a:ea typeface="Nunito"/>
                          <a:cs typeface="Nunito"/>
                          <a:sym typeface="Nunito"/>
                        </a:rPr>
                        <a:t>2 km radius</a:t>
                      </a:r>
                      <a:r>
                        <a:rPr lang="en" sz="1100">
                          <a:solidFill>
                            <a:schemeClr val="dk1"/>
                          </a:solidFill>
                          <a:latin typeface="Nunito"/>
                          <a:ea typeface="Nunito"/>
                          <a:cs typeface="Nunito"/>
                          <a:sym typeface="Nunito"/>
                        </a:rPr>
                        <a:t>: </a:t>
                      </a:r>
                      <a:endParaRPr sz="1100">
                        <a:solidFill>
                          <a:schemeClr val="dk1"/>
                        </a:solidFill>
                        <a:latin typeface="Nunito"/>
                        <a:ea typeface="Nunito"/>
                        <a:cs typeface="Nunito"/>
                        <a:sym typeface="Nunito"/>
                      </a:endParaRPr>
                    </a:p>
                    <a:p>
                      <a:pPr marL="0" lvl="0" indent="0" algn="l" rtl="0">
                        <a:spcBef>
                          <a:spcPts val="0"/>
                        </a:spcBef>
                        <a:spcAft>
                          <a:spcPts val="0"/>
                        </a:spcAft>
                        <a:buNone/>
                      </a:pPr>
                      <a:r>
                        <a:rPr lang="en" sz="1100">
                          <a:solidFill>
                            <a:schemeClr val="dk1"/>
                          </a:solidFill>
                          <a:latin typeface="Nunito"/>
                          <a:ea typeface="Nunito"/>
                          <a:cs typeface="Nunito"/>
                          <a:sym typeface="Nunito"/>
                        </a:rPr>
                        <a:t>0.0396 km</a:t>
                      </a:r>
                      <a:r>
                        <a:rPr lang="en" sz="1100" baseline="30000">
                          <a:solidFill>
                            <a:schemeClr val="dk1"/>
                          </a:solidFill>
                          <a:latin typeface="Nunito"/>
                          <a:ea typeface="Nunito"/>
                          <a:cs typeface="Nunito"/>
                          <a:sym typeface="Nunito"/>
                        </a:rPr>
                        <a:t>2</a:t>
                      </a:r>
                      <a:r>
                        <a:rPr lang="en" sz="1100">
                          <a:solidFill>
                            <a:schemeClr val="dk1"/>
                          </a:solidFill>
                          <a:latin typeface="Nunito"/>
                          <a:ea typeface="Nunito"/>
                          <a:cs typeface="Nunito"/>
                          <a:sym typeface="Nunito"/>
                        </a:rPr>
                        <a:t> small PSRs</a:t>
                      </a:r>
                      <a:endParaRPr sz="1100">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b="1">
                          <a:solidFill>
                            <a:schemeClr val="dk1"/>
                          </a:solidFill>
                          <a:latin typeface="Nunito"/>
                          <a:ea typeface="Nunito"/>
                          <a:cs typeface="Nunito"/>
                          <a:sym typeface="Nunito"/>
                        </a:rPr>
                        <a:t>10 km radius:</a:t>
                      </a:r>
                      <a:r>
                        <a:rPr lang="en" sz="1100">
                          <a:solidFill>
                            <a:schemeClr val="dk1"/>
                          </a:solidFill>
                          <a:latin typeface="Nunito"/>
                          <a:ea typeface="Nunito"/>
                          <a:cs typeface="Nunito"/>
                          <a:sym typeface="Nunito"/>
                        </a:rPr>
                        <a:t> </a:t>
                      </a:r>
                      <a:endParaRPr sz="1100">
                        <a:solidFill>
                          <a:schemeClr val="dk1"/>
                        </a:solidFill>
                        <a:latin typeface="Nunito"/>
                        <a:ea typeface="Nunito"/>
                        <a:cs typeface="Nunito"/>
                        <a:sym typeface="Nunito"/>
                      </a:endParaRPr>
                    </a:p>
                    <a:p>
                      <a:pPr marL="0" lvl="0" indent="0" algn="l" rtl="0">
                        <a:spcBef>
                          <a:spcPts val="0"/>
                        </a:spcBef>
                        <a:spcAft>
                          <a:spcPts val="0"/>
                        </a:spcAft>
                        <a:buNone/>
                      </a:pPr>
                      <a:r>
                        <a:rPr lang="en" sz="1100">
                          <a:solidFill>
                            <a:schemeClr val="dk1"/>
                          </a:solidFill>
                          <a:latin typeface="Nunito"/>
                          <a:ea typeface="Nunito"/>
                          <a:cs typeface="Nunito"/>
                          <a:sym typeface="Nunito"/>
                        </a:rPr>
                        <a:t>7.3 km</a:t>
                      </a:r>
                      <a:r>
                        <a:rPr lang="en" sz="1100" baseline="30000">
                          <a:solidFill>
                            <a:schemeClr val="dk1"/>
                          </a:solidFill>
                          <a:latin typeface="Nunito"/>
                          <a:ea typeface="Nunito"/>
                          <a:cs typeface="Nunito"/>
                          <a:sym typeface="Nunito"/>
                        </a:rPr>
                        <a:t>2</a:t>
                      </a:r>
                      <a:r>
                        <a:rPr lang="en" sz="1100">
                          <a:solidFill>
                            <a:schemeClr val="dk1"/>
                          </a:solidFill>
                          <a:latin typeface="Nunito"/>
                          <a:ea typeface="Nunito"/>
                          <a:cs typeface="Nunito"/>
                          <a:sym typeface="Nunito"/>
                        </a:rPr>
                        <a:t> PSR on the floor of unnamed crater (water ice directly detected there!)</a:t>
                      </a:r>
                      <a:endParaRPr sz="1100">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b="1">
                          <a:solidFill>
                            <a:schemeClr val="dk1"/>
                          </a:solidFill>
                          <a:latin typeface="Nunito"/>
                          <a:ea typeface="Nunito"/>
                          <a:cs typeface="Nunito"/>
                          <a:sym typeface="Nunito"/>
                        </a:rPr>
                        <a:t>2 km radius:</a:t>
                      </a:r>
                      <a:endParaRPr sz="1100" b="1">
                        <a:solidFill>
                          <a:schemeClr val="dk1"/>
                        </a:solidFill>
                        <a:latin typeface="Nunito"/>
                        <a:ea typeface="Nunito"/>
                        <a:cs typeface="Nunito"/>
                        <a:sym typeface="Nunito"/>
                      </a:endParaRPr>
                    </a:p>
                    <a:p>
                      <a:pPr marL="0" lvl="0" indent="0" algn="l" rtl="0">
                        <a:spcBef>
                          <a:spcPts val="0"/>
                        </a:spcBef>
                        <a:spcAft>
                          <a:spcPts val="0"/>
                        </a:spcAft>
                        <a:buNone/>
                      </a:pPr>
                      <a:r>
                        <a:rPr lang="en" sz="1100">
                          <a:solidFill>
                            <a:schemeClr val="dk1"/>
                          </a:solidFill>
                          <a:latin typeface="Nunito"/>
                          <a:ea typeface="Nunito"/>
                          <a:cs typeface="Nunito"/>
                          <a:sym typeface="Nunito"/>
                        </a:rPr>
                        <a:t>0.108 km</a:t>
                      </a:r>
                      <a:r>
                        <a:rPr lang="en" sz="1100" baseline="30000">
                          <a:solidFill>
                            <a:schemeClr val="dk1"/>
                          </a:solidFill>
                          <a:latin typeface="Nunito"/>
                          <a:ea typeface="Nunito"/>
                          <a:cs typeface="Nunito"/>
                          <a:sym typeface="Nunito"/>
                        </a:rPr>
                        <a:t>2</a:t>
                      </a:r>
                      <a:r>
                        <a:rPr lang="en" sz="1100">
                          <a:solidFill>
                            <a:schemeClr val="dk1"/>
                          </a:solidFill>
                          <a:latin typeface="Nunito"/>
                          <a:ea typeface="Nunito"/>
                          <a:cs typeface="Nunito"/>
                          <a:sym typeface="Nunito"/>
                        </a:rPr>
                        <a:t> small PSRs</a:t>
                      </a:r>
                      <a:endParaRPr sz="1100">
                        <a:solidFill>
                          <a:schemeClr val="dk1"/>
                        </a:solidFill>
                        <a:latin typeface="Nunito"/>
                        <a:ea typeface="Nunito"/>
                        <a:cs typeface="Nunito"/>
                        <a:sym typeface="Nunito"/>
                      </a:endParaRPr>
                    </a:p>
                    <a:p>
                      <a:pPr marL="0" lvl="0" indent="0" algn="l" rtl="0">
                        <a:spcBef>
                          <a:spcPts val="0"/>
                        </a:spcBef>
                        <a:spcAft>
                          <a:spcPts val="0"/>
                        </a:spcAft>
                        <a:buNone/>
                      </a:pPr>
                      <a:endParaRPr sz="1100">
                        <a:solidFill>
                          <a:schemeClr val="dk1"/>
                        </a:solidFill>
                        <a:latin typeface="Nunito"/>
                        <a:ea typeface="Nunito"/>
                        <a:cs typeface="Nunito"/>
                        <a:sym typeface="Nunito"/>
                      </a:endParaRPr>
                    </a:p>
                    <a:p>
                      <a:pPr marL="0" lvl="0" indent="0" algn="l" rtl="0">
                        <a:spcBef>
                          <a:spcPts val="0"/>
                        </a:spcBef>
                        <a:spcAft>
                          <a:spcPts val="0"/>
                        </a:spcAft>
                        <a:buNone/>
                      </a:pPr>
                      <a:r>
                        <a:rPr lang="en" sz="1100">
                          <a:solidFill>
                            <a:schemeClr val="dk1"/>
                          </a:solidFill>
                          <a:latin typeface="Nunito"/>
                          <a:ea typeface="Nunito"/>
                          <a:cs typeface="Nunito"/>
                          <a:sym typeface="Nunito"/>
                        </a:rPr>
                        <a:t>(PSR in de Gerlache is inaccessible)</a:t>
                      </a:r>
                      <a:endParaRPr sz="1100">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b="1">
                          <a:solidFill>
                            <a:schemeClr val="dk1"/>
                          </a:solidFill>
                          <a:latin typeface="Nunito"/>
                          <a:ea typeface="Nunito"/>
                          <a:cs typeface="Nunito"/>
                          <a:sym typeface="Nunito"/>
                        </a:rPr>
                        <a:t>10 km radius:</a:t>
                      </a:r>
                      <a:endParaRPr sz="1100" b="1">
                        <a:solidFill>
                          <a:schemeClr val="dk1"/>
                        </a:solidFill>
                        <a:latin typeface="Nunito"/>
                        <a:ea typeface="Nunito"/>
                        <a:cs typeface="Nunito"/>
                        <a:sym typeface="Nunito"/>
                      </a:endParaRPr>
                    </a:p>
                    <a:p>
                      <a:pPr marL="0" lvl="0" indent="0" algn="l" rtl="0">
                        <a:spcBef>
                          <a:spcPts val="0"/>
                        </a:spcBef>
                        <a:spcAft>
                          <a:spcPts val="0"/>
                        </a:spcAft>
                        <a:buNone/>
                      </a:pPr>
                      <a:r>
                        <a:rPr lang="en" sz="1100">
                          <a:solidFill>
                            <a:schemeClr val="dk1"/>
                          </a:solidFill>
                          <a:latin typeface="Nunito"/>
                          <a:ea typeface="Nunito"/>
                          <a:cs typeface="Nunito"/>
                          <a:sym typeface="Nunito"/>
                        </a:rPr>
                        <a:t>6.05 km</a:t>
                      </a:r>
                      <a:r>
                        <a:rPr lang="en" sz="1100" baseline="30000">
                          <a:solidFill>
                            <a:schemeClr val="dk1"/>
                          </a:solidFill>
                          <a:latin typeface="Nunito"/>
                          <a:ea typeface="Nunito"/>
                          <a:cs typeface="Nunito"/>
                          <a:sym typeface="Nunito"/>
                        </a:rPr>
                        <a:t>2</a:t>
                      </a:r>
                      <a:r>
                        <a:rPr lang="en" sz="1100">
                          <a:solidFill>
                            <a:schemeClr val="dk1"/>
                          </a:solidFill>
                          <a:latin typeface="Nunito"/>
                          <a:ea typeface="Nunito"/>
                          <a:cs typeface="Nunito"/>
                          <a:sym typeface="Nunito"/>
                        </a:rPr>
                        <a:t> small PSRs</a:t>
                      </a:r>
                      <a:endParaRPr sz="1100">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1100" b="1">
                          <a:solidFill>
                            <a:schemeClr val="dk1"/>
                          </a:solidFill>
                          <a:latin typeface="Nunito"/>
                          <a:ea typeface="Nunito"/>
                          <a:cs typeface="Nunito"/>
                          <a:sym typeface="Nunito"/>
                        </a:rPr>
                        <a:t>Temperatures</a:t>
                      </a:r>
                      <a:endParaRPr sz="1100" b="1">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2">
                  <a:txBody>
                    <a:bodyPr/>
                    <a:lstStyle/>
                    <a:p>
                      <a:pPr marL="457200" lvl="0" indent="-298450" algn="l" rtl="0">
                        <a:spcBef>
                          <a:spcPts val="0"/>
                        </a:spcBef>
                        <a:spcAft>
                          <a:spcPts val="0"/>
                        </a:spcAft>
                        <a:buClr>
                          <a:schemeClr val="dk1"/>
                        </a:buClr>
                        <a:buSzPts val="1100"/>
                        <a:buFont typeface="Nunito"/>
                        <a:buChar char="●"/>
                      </a:pPr>
                      <a:r>
                        <a:rPr lang="en" sz="1100">
                          <a:solidFill>
                            <a:schemeClr val="dk1"/>
                          </a:solidFill>
                          <a:latin typeface="Nunito"/>
                          <a:ea typeface="Nunito"/>
                          <a:cs typeface="Nunito"/>
                          <a:sym typeface="Nunito"/>
                        </a:rPr>
                        <a:t>Lower temp variations</a:t>
                      </a:r>
                      <a:endParaRPr sz="1100">
                        <a:solidFill>
                          <a:schemeClr val="dk1"/>
                        </a:solidFill>
                        <a:latin typeface="Nunito"/>
                        <a:ea typeface="Nunito"/>
                        <a:cs typeface="Nunito"/>
                        <a:sym typeface="Nunito"/>
                      </a:endParaRPr>
                    </a:p>
                    <a:p>
                      <a:pPr marL="457200" lvl="0" indent="-298450" algn="l" rtl="0">
                        <a:spcBef>
                          <a:spcPts val="0"/>
                        </a:spcBef>
                        <a:spcAft>
                          <a:spcPts val="0"/>
                        </a:spcAft>
                        <a:buClr>
                          <a:schemeClr val="dk1"/>
                        </a:buClr>
                        <a:buSzPts val="1100"/>
                        <a:buFont typeface="Nunito"/>
                        <a:buChar char="●"/>
                      </a:pPr>
                      <a:r>
                        <a:rPr lang="en" sz="1100">
                          <a:solidFill>
                            <a:schemeClr val="dk1"/>
                          </a:solidFill>
                          <a:latin typeface="Nunito"/>
                          <a:ea typeface="Nunito"/>
                          <a:cs typeface="Nunito"/>
                          <a:sym typeface="Nunito"/>
                        </a:rPr>
                        <a:t>Same amount of sunlight as 011</a:t>
                      </a:r>
                      <a:endParaRPr sz="1100">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gridSpan="2">
                  <a:txBody>
                    <a:bodyPr/>
                    <a:lstStyle/>
                    <a:p>
                      <a:pPr marL="457200" lvl="0" indent="-298450" algn="l" rtl="0">
                        <a:spcBef>
                          <a:spcPts val="0"/>
                        </a:spcBef>
                        <a:spcAft>
                          <a:spcPts val="0"/>
                        </a:spcAft>
                        <a:buClr>
                          <a:schemeClr val="dk1"/>
                        </a:buClr>
                        <a:buSzPts val="1100"/>
                        <a:buFont typeface="Nunito"/>
                        <a:buChar char="●"/>
                      </a:pPr>
                      <a:r>
                        <a:rPr lang="en" sz="1100">
                          <a:solidFill>
                            <a:schemeClr val="dk1"/>
                          </a:solidFill>
                          <a:latin typeface="Nunito"/>
                          <a:ea typeface="Nunito"/>
                          <a:cs typeface="Nunito"/>
                          <a:sym typeface="Nunito"/>
                        </a:rPr>
                        <a:t>Higher variations both in the 2 km and 10 km radius</a:t>
                      </a:r>
                      <a:endParaRPr sz="1100">
                        <a:solidFill>
                          <a:schemeClr val="dk1"/>
                        </a:solidFill>
                        <a:latin typeface="Nunito"/>
                        <a:ea typeface="Nunito"/>
                        <a:cs typeface="Nunito"/>
                        <a:sym typeface="Nunito"/>
                      </a:endParaRPr>
                    </a:p>
                    <a:p>
                      <a:pPr marL="457200" lvl="0" indent="-298450" algn="l" rtl="0">
                        <a:spcBef>
                          <a:spcPts val="0"/>
                        </a:spcBef>
                        <a:spcAft>
                          <a:spcPts val="0"/>
                        </a:spcAft>
                        <a:buClr>
                          <a:schemeClr val="dk1"/>
                        </a:buClr>
                        <a:buSzPts val="1100"/>
                        <a:buFont typeface="Nunito"/>
                        <a:buChar char="●"/>
                      </a:pPr>
                      <a:r>
                        <a:rPr lang="en" sz="1100">
                          <a:solidFill>
                            <a:schemeClr val="dk1"/>
                          </a:solidFill>
                          <a:latin typeface="Nunito"/>
                          <a:ea typeface="Nunito"/>
                          <a:cs typeface="Nunito"/>
                          <a:sym typeface="Nunito"/>
                        </a:rPr>
                        <a:t>More temp fluctuations within PSRs</a:t>
                      </a:r>
                      <a:endParaRPr sz="1100">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1100" b="1">
                          <a:solidFill>
                            <a:schemeClr val="dk1"/>
                          </a:solidFill>
                          <a:latin typeface="Nunito"/>
                          <a:ea typeface="Nunito"/>
                          <a:cs typeface="Nunito"/>
                          <a:sym typeface="Nunito"/>
                        </a:rPr>
                        <a:t>Geological Diversity</a:t>
                      </a:r>
                      <a:endParaRPr sz="1100" b="1">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2">
                  <a:txBody>
                    <a:bodyPr/>
                    <a:lstStyle/>
                    <a:p>
                      <a:pPr marL="0" lvl="0" indent="0" algn="l" rtl="0">
                        <a:spcBef>
                          <a:spcPts val="0"/>
                        </a:spcBef>
                        <a:spcAft>
                          <a:spcPts val="0"/>
                        </a:spcAft>
                        <a:buNone/>
                      </a:pPr>
                      <a:r>
                        <a:rPr lang="en" sz="1100">
                          <a:solidFill>
                            <a:schemeClr val="dk1"/>
                          </a:solidFill>
                          <a:latin typeface="Nunito"/>
                          <a:ea typeface="Nunito"/>
                          <a:cs typeface="Nunito"/>
                          <a:sym typeface="Nunito"/>
                        </a:rPr>
                        <a:t>3204 boulders* within 10 km radius, high density in unnamed crater</a:t>
                      </a:r>
                      <a:endParaRPr sz="1100">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gridSpan="2">
                  <a:txBody>
                    <a:bodyPr/>
                    <a:lstStyle/>
                    <a:p>
                      <a:pPr marL="0" lvl="0" indent="0" algn="l" rtl="0">
                        <a:spcBef>
                          <a:spcPts val="0"/>
                        </a:spcBef>
                        <a:spcAft>
                          <a:spcPts val="0"/>
                        </a:spcAft>
                        <a:buNone/>
                      </a:pPr>
                      <a:r>
                        <a:rPr lang="en" sz="1100">
                          <a:solidFill>
                            <a:schemeClr val="dk1"/>
                          </a:solidFill>
                          <a:latin typeface="Nunito"/>
                          <a:ea typeface="Nunito"/>
                          <a:cs typeface="Nunito"/>
                          <a:sym typeface="Nunito"/>
                        </a:rPr>
                        <a:t>3774 boulders** within 10 km radius, high density on de Gerlache rim</a:t>
                      </a:r>
                      <a:endParaRPr sz="1100">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2076" name="Google Shape;2076;p159"/>
          <p:cNvSpPr txBox="1"/>
          <p:nvPr/>
        </p:nvSpPr>
        <p:spPr>
          <a:xfrm>
            <a:off x="6144000" y="4565250"/>
            <a:ext cx="3000000" cy="48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a:solidFill>
                  <a:schemeClr val="dk1"/>
                </a:solidFill>
                <a:latin typeface="Nunito"/>
                <a:ea typeface="Nunito"/>
                <a:cs typeface="Nunito"/>
                <a:sym typeface="Nunito"/>
              </a:rPr>
              <a:t>*boulders range 0.7m to 14m in size, average of 2.8m **boulders range 0.7m to 27m in size, average of 3m</a:t>
            </a:r>
            <a:endParaRPr sz="900">
              <a:solidFill>
                <a:schemeClr val="dk1"/>
              </a:solidFill>
              <a:latin typeface="Nunito"/>
              <a:ea typeface="Nunito"/>
              <a:cs typeface="Nunito"/>
              <a:sym typeface="Nunito"/>
            </a:endParaRPr>
          </a:p>
        </p:txBody>
      </p:sp>
      <p:sp>
        <p:nvSpPr>
          <p:cNvPr id="2077" name="Google Shape;2077;p159"/>
          <p:cNvSpPr txBox="1">
            <a:spLocks noGrp="1"/>
          </p:cNvSpPr>
          <p:nvPr>
            <p:ph type="title"/>
          </p:nvPr>
        </p:nvSpPr>
        <p:spPr>
          <a:xfrm>
            <a:off x="6087550" y="0"/>
            <a:ext cx="3056400" cy="27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SzPts val="891"/>
              <a:buNone/>
            </a:pPr>
            <a:r>
              <a:rPr lang="en" sz="1428"/>
              <a:t>STEP 1: Pick Landing Site</a:t>
            </a:r>
            <a:endParaRPr sz="1428"/>
          </a:p>
        </p:txBody>
      </p:sp>
      <p:pic>
        <p:nvPicPr>
          <p:cNvPr id="2078" name="Google Shape;2078;p159">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1700" y="4772549"/>
            <a:ext cx="738804" cy="275100"/>
          </a:xfrm>
          <a:prstGeom prst="rect">
            <a:avLst/>
          </a:prstGeom>
          <a:noFill/>
          <a:ln>
            <a:noFill/>
          </a:ln>
        </p:spPr>
      </p:pic>
      <p:sp>
        <p:nvSpPr>
          <p:cNvPr id="2079" name="Google Shape;2079;p159">
            <a:hlinkClick r:id="rId4" action="ppaction://hlinksldjump"/>
          </p:cNvPr>
          <p:cNvSpPr/>
          <p:nvPr/>
        </p:nvSpPr>
        <p:spPr>
          <a:xfrm rot="-5400000">
            <a:off x="42100" y="8272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sp>
        <p:nvSpPr>
          <p:cNvPr id="2084" name="Google Shape;2084;p1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Research: Site 007 &amp; 011 Figures</a:t>
            </a:r>
            <a:endParaRPr/>
          </a:p>
        </p:txBody>
      </p:sp>
      <p:sp>
        <p:nvSpPr>
          <p:cNvPr id="2085" name="Google Shape;2085;p160"/>
          <p:cNvSpPr txBox="1">
            <a:spLocks noGrp="1"/>
          </p:cNvSpPr>
          <p:nvPr>
            <p:ph type="body" idx="1"/>
          </p:nvPr>
        </p:nvSpPr>
        <p:spPr>
          <a:xfrm rot="-5400000">
            <a:off x="-286825" y="1963288"/>
            <a:ext cx="1482000" cy="5121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1200"/>
              </a:spcAft>
              <a:buNone/>
            </a:pPr>
            <a:r>
              <a:rPr lang="en" b="1">
                <a:solidFill>
                  <a:schemeClr val="accent4"/>
                </a:solidFill>
              </a:rPr>
              <a:t>Site 007</a:t>
            </a:r>
            <a:endParaRPr b="1">
              <a:solidFill>
                <a:schemeClr val="accent4"/>
              </a:solidFill>
            </a:endParaRPr>
          </a:p>
        </p:txBody>
      </p:sp>
      <p:sp>
        <p:nvSpPr>
          <p:cNvPr id="2086" name="Google Shape;2086;p160"/>
          <p:cNvSpPr txBox="1">
            <a:spLocks noGrp="1"/>
          </p:cNvSpPr>
          <p:nvPr>
            <p:ph type="body" idx="1"/>
          </p:nvPr>
        </p:nvSpPr>
        <p:spPr>
          <a:xfrm rot="-5400000">
            <a:off x="-286825" y="3795100"/>
            <a:ext cx="1482000" cy="5121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1200"/>
              </a:spcAft>
              <a:buNone/>
            </a:pPr>
            <a:r>
              <a:rPr lang="en" b="1">
                <a:solidFill>
                  <a:schemeClr val="accent5"/>
                </a:solidFill>
              </a:rPr>
              <a:t>Site 011</a:t>
            </a:r>
            <a:endParaRPr b="1">
              <a:solidFill>
                <a:schemeClr val="accent5"/>
              </a:solidFill>
            </a:endParaRPr>
          </a:p>
        </p:txBody>
      </p:sp>
      <p:pic>
        <p:nvPicPr>
          <p:cNvPr id="2087" name="Google Shape;2087;p16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17900" y="3127187"/>
            <a:ext cx="4173709" cy="1847962"/>
          </a:xfrm>
          <a:prstGeom prst="rect">
            <a:avLst/>
          </a:prstGeom>
          <a:noFill/>
          <a:ln>
            <a:noFill/>
          </a:ln>
        </p:spPr>
      </p:pic>
      <p:pic>
        <p:nvPicPr>
          <p:cNvPr id="2088" name="Google Shape;2088;p16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17892" y="1393225"/>
            <a:ext cx="4173709" cy="1652217"/>
          </a:xfrm>
          <a:prstGeom prst="rect">
            <a:avLst/>
          </a:prstGeom>
          <a:noFill/>
          <a:ln>
            <a:noFill/>
          </a:ln>
        </p:spPr>
      </p:pic>
      <p:pic>
        <p:nvPicPr>
          <p:cNvPr id="2089" name="Google Shape;2089;p16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86300" y="1392950"/>
            <a:ext cx="1643674" cy="1652775"/>
          </a:xfrm>
          <a:prstGeom prst="rect">
            <a:avLst/>
          </a:prstGeom>
          <a:noFill/>
          <a:ln>
            <a:noFill/>
          </a:ln>
        </p:spPr>
      </p:pic>
      <p:pic>
        <p:nvPicPr>
          <p:cNvPr id="2090" name="Google Shape;2090;p16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086300" y="3224763"/>
            <a:ext cx="1643674" cy="1652775"/>
          </a:xfrm>
          <a:prstGeom prst="rect">
            <a:avLst/>
          </a:prstGeom>
          <a:noFill/>
          <a:ln>
            <a:noFill/>
          </a:ln>
        </p:spPr>
      </p:pic>
      <p:sp>
        <p:nvSpPr>
          <p:cNvPr id="2091" name="Google Shape;2091;p160"/>
          <p:cNvSpPr txBox="1">
            <a:spLocks noGrp="1"/>
          </p:cNvSpPr>
          <p:nvPr>
            <p:ph type="body" idx="1"/>
          </p:nvPr>
        </p:nvSpPr>
        <p:spPr>
          <a:xfrm>
            <a:off x="2063750" y="881113"/>
            <a:ext cx="1482000" cy="5121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1200"/>
              </a:spcAft>
              <a:buNone/>
            </a:pPr>
            <a:r>
              <a:rPr lang="en" b="1">
                <a:solidFill>
                  <a:schemeClr val="dk1"/>
                </a:solidFill>
              </a:rPr>
              <a:t>Topography</a:t>
            </a:r>
            <a:endParaRPr b="1">
              <a:solidFill>
                <a:schemeClr val="dk1"/>
              </a:solidFill>
            </a:endParaRPr>
          </a:p>
        </p:txBody>
      </p:sp>
      <p:sp>
        <p:nvSpPr>
          <p:cNvPr id="2092" name="Google Shape;2092;p160"/>
          <p:cNvSpPr txBox="1">
            <a:spLocks noGrp="1"/>
          </p:cNvSpPr>
          <p:nvPr>
            <p:ph type="body" idx="1"/>
          </p:nvPr>
        </p:nvSpPr>
        <p:spPr>
          <a:xfrm>
            <a:off x="5086289" y="881125"/>
            <a:ext cx="1643700" cy="5121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1200"/>
              </a:spcAft>
              <a:buNone/>
            </a:pPr>
            <a:r>
              <a:rPr lang="en" b="1">
                <a:solidFill>
                  <a:schemeClr val="dk1"/>
                </a:solidFill>
              </a:rPr>
              <a:t>Temperature</a:t>
            </a:r>
            <a:endParaRPr b="1">
              <a:solidFill>
                <a:schemeClr val="dk1"/>
              </a:solidFill>
            </a:endParaRPr>
          </a:p>
        </p:txBody>
      </p:sp>
      <p:pic>
        <p:nvPicPr>
          <p:cNvPr id="2093" name="Google Shape;2093;p16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924675" y="1392963"/>
            <a:ext cx="1571507" cy="1652774"/>
          </a:xfrm>
          <a:prstGeom prst="rect">
            <a:avLst/>
          </a:prstGeom>
          <a:noFill/>
          <a:ln>
            <a:noFill/>
          </a:ln>
        </p:spPr>
      </p:pic>
      <p:pic>
        <p:nvPicPr>
          <p:cNvPr id="2094" name="Google Shape;2094;p160"/>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924675" y="3224769"/>
            <a:ext cx="1571502" cy="1652768"/>
          </a:xfrm>
          <a:prstGeom prst="rect">
            <a:avLst/>
          </a:prstGeom>
          <a:noFill/>
          <a:ln>
            <a:noFill/>
          </a:ln>
        </p:spPr>
      </p:pic>
      <p:sp>
        <p:nvSpPr>
          <p:cNvPr id="2095" name="Google Shape;2095;p160"/>
          <p:cNvSpPr txBox="1">
            <a:spLocks noGrp="1"/>
          </p:cNvSpPr>
          <p:nvPr>
            <p:ph type="body" idx="1"/>
          </p:nvPr>
        </p:nvSpPr>
        <p:spPr>
          <a:xfrm>
            <a:off x="6888564" y="881125"/>
            <a:ext cx="1643700" cy="5121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1200"/>
              </a:spcAft>
              <a:buNone/>
            </a:pPr>
            <a:r>
              <a:rPr lang="en" b="1">
                <a:solidFill>
                  <a:schemeClr val="dk1"/>
                </a:solidFill>
              </a:rPr>
              <a:t>Boulders</a:t>
            </a:r>
            <a:endParaRPr b="1">
              <a:solidFill>
                <a:schemeClr val="dk1"/>
              </a:solidFill>
            </a:endParaRPr>
          </a:p>
        </p:txBody>
      </p:sp>
      <p:sp>
        <p:nvSpPr>
          <p:cNvPr id="2096" name="Google Shape;2096;p160"/>
          <p:cNvSpPr txBox="1">
            <a:spLocks noGrp="1"/>
          </p:cNvSpPr>
          <p:nvPr>
            <p:ph type="title"/>
          </p:nvPr>
        </p:nvSpPr>
        <p:spPr>
          <a:xfrm>
            <a:off x="6087550" y="0"/>
            <a:ext cx="3056400" cy="27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SzPts val="891"/>
              <a:buNone/>
            </a:pPr>
            <a:r>
              <a:rPr lang="en" sz="1428"/>
              <a:t>STEP 1: Pick Landing Site</a:t>
            </a:r>
            <a:endParaRPr sz="1428"/>
          </a:p>
        </p:txBody>
      </p:sp>
      <p:pic>
        <p:nvPicPr>
          <p:cNvPr id="2097" name="Google Shape;2097;p160">
            <a:hlinkClick r:id="" action="ppaction://noaction"/>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8233950" y="4700049"/>
            <a:ext cx="738804" cy="275100"/>
          </a:xfrm>
          <a:prstGeom prst="rect">
            <a:avLst/>
          </a:prstGeom>
          <a:noFill/>
          <a:ln>
            <a:noFill/>
          </a:ln>
        </p:spPr>
      </p:pic>
      <p:sp>
        <p:nvSpPr>
          <p:cNvPr id="2098" name="Google Shape;2098;p160">
            <a:hlinkClick r:id="rId10" action="ppaction://hlinksldjump"/>
          </p:cNvPr>
          <p:cNvSpPr/>
          <p:nvPr/>
        </p:nvSpPr>
        <p:spPr>
          <a:xfrm rot="-5400000">
            <a:off x="42100" y="8272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1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Research: Site 007 &amp; 011 Proposed Sampling Sites</a:t>
            </a:r>
            <a:endParaRPr/>
          </a:p>
        </p:txBody>
      </p:sp>
      <p:sp>
        <p:nvSpPr>
          <p:cNvPr id="2104" name="Google Shape;2104;p161"/>
          <p:cNvSpPr txBox="1">
            <a:spLocks noGrp="1"/>
          </p:cNvSpPr>
          <p:nvPr>
            <p:ph type="body" idx="1"/>
          </p:nvPr>
        </p:nvSpPr>
        <p:spPr>
          <a:xfrm>
            <a:off x="311700" y="1152475"/>
            <a:ext cx="3319500" cy="36741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solidFill>
                  <a:schemeClr val="dk1"/>
                </a:solidFill>
              </a:rPr>
              <a:t>The proposed sampling sites were chosen for:</a:t>
            </a:r>
            <a:endParaRPr>
              <a:solidFill>
                <a:schemeClr val="dk1"/>
              </a:solidFill>
            </a:endParaRPr>
          </a:p>
          <a:p>
            <a:pPr marL="457200" lvl="0" indent="-334327" algn="l" rtl="0">
              <a:spcBef>
                <a:spcPts val="1200"/>
              </a:spcBef>
              <a:spcAft>
                <a:spcPts val="0"/>
              </a:spcAft>
              <a:buSzPct val="100000"/>
              <a:buChar char="●"/>
            </a:pPr>
            <a:r>
              <a:rPr lang="en">
                <a:solidFill>
                  <a:schemeClr val="dk1"/>
                </a:solidFill>
              </a:rPr>
              <a:t>Geological interest </a:t>
            </a:r>
            <a:r>
              <a:rPr lang="en"/>
              <a:t>(PSRs, water, high boulder density, volatiles, and ejecta)</a:t>
            </a:r>
            <a:endParaRPr/>
          </a:p>
          <a:p>
            <a:pPr marL="457200" lvl="0" indent="-334327" algn="l" rtl="0">
              <a:spcBef>
                <a:spcPts val="0"/>
              </a:spcBef>
              <a:spcAft>
                <a:spcPts val="0"/>
              </a:spcAft>
              <a:buSzPct val="100000"/>
              <a:buChar char="●"/>
            </a:pPr>
            <a:r>
              <a:rPr lang="en">
                <a:solidFill>
                  <a:schemeClr val="dk1"/>
                </a:solidFill>
              </a:rPr>
              <a:t>Accessibility</a:t>
            </a:r>
            <a:r>
              <a:rPr lang="en"/>
              <a:t> (all accessible by rover or walking, &lt;25</a:t>
            </a:r>
            <a:r>
              <a:rPr lang="en" baseline="30000"/>
              <a:t>o</a:t>
            </a:r>
            <a:r>
              <a:rPr lang="en"/>
              <a:t> slopes, avoiding rough topography)</a:t>
            </a:r>
            <a:endParaRPr/>
          </a:p>
          <a:p>
            <a:pPr marL="457200" lvl="0" indent="-334327" algn="l" rtl="0">
              <a:spcBef>
                <a:spcPts val="0"/>
              </a:spcBef>
              <a:spcAft>
                <a:spcPts val="0"/>
              </a:spcAft>
              <a:buSzPct val="100000"/>
              <a:buChar char="●"/>
            </a:pPr>
            <a:r>
              <a:rPr lang="en"/>
              <a:t>Within 2 km (walking) or 10 km (rover) radius</a:t>
            </a:r>
            <a:endParaRPr/>
          </a:p>
        </p:txBody>
      </p:sp>
      <p:pic>
        <p:nvPicPr>
          <p:cNvPr id="2105" name="Google Shape;2105;p16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851525" y="1629302"/>
            <a:ext cx="5216199" cy="3076549"/>
          </a:xfrm>
          <a:prstGeom prst="rect">
            <a:avLst/>
          </a:prstGeom>
          <a:noFill/>
          <a:ln>
            <a:noFill/>
          </a:ln>
        </p:spPr>
      </p:pic>
      <p:sp>
        <p:nvSpPr>
          <p:cNvPr id="2106" name="Google Shape;2106;p161"/>
          <p:cNvSpPr txBox="1">
            <a:spLocks noGrp="1"/>
          </p:cNvSpPr>
          <p:nvPr>
            <p:ph type="body" idx="1"/>
          </p:nvPr>
        </p:nvSpPr>
        <p:spPr>
          <a:xfrm>
            <a:off x="4503525" y="1117200"/>
            <a:ext cx="1482000" cy="5121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1200"/>
              </a:spcAft>
              <a:buNone/>
            </a:pPr>
            <a:r>
              <a:rPr lang="en" b="1">
                <a:solidFill>
                  <a:schemeClr val="accent4"/>
                </a:solidFill>
              </a:rPr>
              <a:t>Site 007</a:t>
            </a:r>
            <a:endParaRPr b="1">
              <a:solidFill>
                <a:schemeClr val="accent4"/>
              </a:solidFill>
            </a:endParaRPr>
          </a:p>
        </p:txBody>
      </p:sp>
      <p:sp>
        <p:nvSpPr>
          <p:cNvPr id="2107" name="Google Shape;2107;p161"/>
          <p:cNvSpPr txBox="1">
            <a:spLocks noGrp="1"/>
          </p:cNvSpPr>
          <p:nvPr>
            <p:ph type="body" idx="1"/>
          </p:nvPr>
        </p:nvSpPr>
        <p:spPr>
          <a:xfrm>
            <a:off x="7028450" y="1117200"/>
            <a:ext cx="1482000" cy="5121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1200"/>
              </a:spcAft>
              <a:buNone/>
            </a:pPr>
            <a:r>
              <a:rPr lang="en" b="1">
                <a:solidFill>
                  <a:schemeClr val="accent5"/>
                </a:solidFill>
              </a:rPr>
              <a:t>Site 011</a:t>
            </a:r>
            <a:endParaRPr b="1">
              <a:solidFill>
                <a:schemeClr val="accent5"/>
              </a:solidFill>
            </a:endParaRPr>
          </a:p>
        </p:txBody>
      </p:sp>
      <p:sp>
        <p:nvSpPr>
          <p:cNvPr id="2108" name="Google Shape;2108;p161"/>
          <p:cNvSpPr txBox="1">
            <a:spLocks noGrp="1"/>
          </p:cNvSpPr>
          <p:nvPr>
            <p:ph type="title"/>
          </p:nvPr>
        </p:nvSpPr>
        <p:spPr>
          <a:xfrm>
            <a:off x="6087550" y="0"/>
            <a:ext cx="3056400" cy="27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SzPts val="891"/>
              <a:buNone/>
            </a:pPr>
            <a:r>
              <a:rPr lang="en" sz="1428"/>
              <a:t>STEP 1: Pick Landing Site</a:t>
            </a:r>
            <a:endParaRPr sz="1428"/>
          </a:p>
        </p:txBody>
      </p:sp>
      <p:pic>
        <p:nvPicPr>
          <p:cNvPr id="2109" name="Google Shape;2109;p161">
            <a:hlinkClick r:id="" action="ppaction://noaction"/>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956850" y="4722474"/>
            <a:ext cx="738804" cy="275100"/>
          </a:xfrm>
          <a:prstGeom prst="rect">
            <a:avLst/>
          </a:prstGeom>
          <a:noFill/>
          <a:ln>
            <a:noFill/>
          </a:ln>
        </p:spPr>
      </p:pic>
      <p:sp>
        <p:nvSpPr>
          <p:cNvPr id="2110" name="Google Shape;2110;p161">
            <a:hlinkClick r:id="rId5" action="ppaction://hlinksldjump"/>
          </p:cNvPr>
          <p:cNvSpPr/>
          <p:nvPr/>
        </p:nvSpPr>
        <p:spPr>
          <a:xfrm rot="-5400000">
            <a:off x="42100" y="8272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114"/>
        <p:cNvGrpSpPr/>
        <p:nvPr/>
      </p:nvGrpSpPr>
      <p:grpSpPr>
        <a:xfrm>
          <a:off x="0" y="0"/>
          <a:ext cx="0" cy="0"/>
          <a:chOff x="0" y="0"/>
          <a:chExt cx="0" cy="0"/>
        </a:xfrm>
      </p:grpSpPr>
      <p:sp>
        <p:nvSpPr>
          <p:cNvPr id="2115" name="Google Shape;2115;p1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Landing Site &amp; Sampling Site Selection</a:t>
            </a:r>
            <a:endParaRPr/>
          </a:p>
        </p:txBody>
      </p:sp>
      <p:sp>
        <p:nvSpPr>
          <p:cNvPr id="2116" name="Google Shape;2116;p162"/>
          <p:cNvSpPr txBox="1">
            <a:spLocks noGrp="1"/>
          </p:cNvSpPr>
          <p:nvPr>
            <p:ph type="body" idx="1"/>
          </p:nvPr>
        </p:nvSpPr>
        <p:spPr>
          <a:xfrm>
            <a:off x="311700" y="1152475"/>
            <a:ext cx="37452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Chosen site:</a:t>
            </a:r>
            <a:r>
              <a:rPr lang="en"/>
              <a:t> </a:t>
            </a:r>
            <a:r>
              <a:rPr lang="en">
                <a:solidFill>
                  <a:schemeClr val="accent4"/>
                </a:solidFill>
              </a:rPr>
              <a:t>Site 007 (Peak near Shackleton)</a:t>
            </a:r>
            <a:endParaRPr>
              <a:solidFill>
                <a:schemeClr val="accent4"/>
              </a:solidFill>
            </a:endParaRPr>
          </a:p>
          <a:p>
            <a:pPr marL="0" lvl="0" indent="0" algn="l" rtl="0">
              <a:spcBef>
                <a:spcPts val="1200"/>
              </a:spcBef>
              <a:spcAft>
                <a:spcPts val="0"/>
              </a:spcAft>
              <a:buNone/>
            </a:pPr>
            <a:r>
              <a:rPr lang="en">
                <a:solidFill>
                  <a:schemeClr val="dk1"/>
                </a:solidFill>
              </a:rPr>
              <a:t>Chosen sampling site: </a:t>
            </a:r>
            <a:r>
              <a:rPr lang="en">
                <a:solidFill>
                  <a:schemeClr val="accent4"/>
                </a:solidFill>
              </a:rPr>
              <a:t>C3</a:t>
            </a:r>
            <a:endParaRPr>
              <a:solidFill>
                <a:schemeClr val="accent4"/>
              </a:solidFill>
            </a:endParaRPr>
          </a:p>
          <a:p>
            <a:pPr marL="0" lvl="0" indent="0" algn="l" rtl="0">
              <a:spcBef>
                <a:spcPts val="1200"/>
              </a:spcBef>
              <a:spcAft>
                <a:spcPts val="0"/>
              </a:spcAft>
              <a:buNone/>
            </a:pPr>
            <a:endParaRPr>
              <a:solidFill>
                <a:schemeClr val="accent4"/>
              </a:solidFill>
            </a:endParaRPr>
          </a:p>
          <a:p>
            <a:pPr marL="0" lvl="0" indent="0" algn="l" rtl="0">
              <a:spcBef>
                <a:spcPts val="1200"/>
              </a:spcBef>
              <a:spcAft>
                <a:spcPts val="1200"/>
              </a:spcAft>
              <a:buNone/>
            </a:pPr>
            <a:r>
              <a:rPr lang="en">
                <a:solidFill>
                  <a:schemeClr val="dk1"/>
                </a:solidFill>
              </a:rPr>
              <a:t>Coordinates: 88.71</a:t>
            </a:r>
            <a:r>
              <a:rPr lang="en" baseline="30000">
                <a:solidFill>
                  <a:schemeClr val="dk1"/>
                </a:solidFill>
              </a:rPr>
              <a:t>o</a:t>
            </a:r>
            <a:r>
              <a:rPr lang="en">
                <a:solidFill>
                  <a:schemeClr val="dk1"/>
                </a:solidFill>
              </a:rPr>
              <a:t>S, 133.15</a:t>
            </a:r>
            <a:r>
              <a:rPr lang="en" baseline="30000">
                <a:solidFill>
                  <a:schemeClr val="dk1"/>
                </a:solidFill>
              </a:rPr>
              <a:t>o</a:t>
            </a:r>
            <a:r>
              <a:rPr lang="en">
                <a:solidFill>
                  <a:schemeClr val="dk1"/>
                </a:solidFill>
              </a:rPr>
              <a:t>W  </a:t>
            </a:r>
            <a:endParaRPr>
              <a:solidFill>
                <a:schemeClr val="dk1"/>
              </a:solidFill>
            </a:endParaRPr>
          </a:p>
        </p:txBody>
      </p:sp>
      <p:pic>
        <p:nvPicPr>
          <p:cNvPr id="2117" name="Google Shape;2117;p16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284775" y="1152475"/>
            <a:ext cx="4547525" cy="3782325"/>
          </a:xfrm>
          <a:prstGeom prst="rect">
            <a:avLst/>
          </a:prstGeom>
          <a:noFill/>
          <a:ln>
            <a:noFill/>
          </a:ln>
        </p:spPr>
      </p:pic>
      <p:sp>
        <p:nvSpPr>
          <p:cNvPr id="2118" name="Google Shape;2118;p162"/>
          <p:cNvSpPr/>
          <p:nvPr/>
        </p:nvSpPr>
        <p:spPr>
          <a:xfrm>
            <a:off x="4319450" y="2888700"/>
            <a:ext cx="4446300" cy="316800"/>
          </a:xfrm>
          <a:prstGeom prst="rect">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19" name="Google Shape;2119;p162"/>
          <p:cNvCxnSpPr>
            <a:endCxn id="2118" idx="1"/>
          </p:cNvCxnSpPr>
          <p:nvPr/>
        </p:nvCxnSpPr>
        <p:spPr>
          <a:xfrm>
            <a:off x="3087950" y="2182500"/>
            <a:ext cx="1231500" cy="864600"/>
          </a:xfrm>
          <a:prstGeom prst="straightConnector1">
            <a:avLst/>
          </a:prstGeom>
          <a:noFill/>
          <a:ln w="9525" cap="flat" cmpd="sng">
            <a:solidFill>
              <a:schemeClr val="accent4"/>
            </a:solidFill>
            <a:prstDash val="solid"/>
            <a:round/>
            <a:headEnd type="triangle" w="med" len="med"/>
            <a:tailEnd type="none" w="med" len="med"/>
          </a:ln>
        </p:spPr>
      </p:cxnSp>
      <p:sp>
        <p:nvSpPr>
          <p:cNvPr id="2120" name="Google Shape;2120;p162"/>
          <p:cNvSpPr txBox="1">
            <a:spLocks noGrp="1"/>
          </p:cNvSpPr>
          <p:nvPr>
            <p:ph type="title"/>
          </p:nvPr>
        </p:nvSpPr>
        <p:spPr>
          <a:xfrm>
            <a:off x="6087550" y="0"/>
            <a:ext cx="3056400" cy="27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SzPts val="891"/>
              <a:buNone/>
            </a:pPr>
            <a:r>
              <a:rPr lang="en" sz="1428"/>
              <a:t>STEP 1: Pick Landing Site</a:t>
            </a:r>
            <a:endParaRPr sz="1428"/>
          </a:p>
        </p:txBody>
      </p:sp>
      <p:pic>
        <p:nvPicPr>
          <p:cNvPr id="2121" name="Google Shape;2121;p162">
            <a:hlinkClick r:id="" action="ppaction://noaction"/>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7800" y="4659699"/>
            <a:ext cx="738804" cy="275100"/>
          </a:xfrm>
          <a:prstGeom prst="rect">
            <a:avLst/>
          </a:prstGeom>
          <a:noFill/>
          <a:ln>
            <a:noFill/>
          </a:ln>
        </p:spPr>
      </p:pic>
      <p:sp>
        <p:nvSpPr>
          <p:cNvPr id="2122" name="Google Shape;2122;p162">
            <a:hlinkClick r:id="rId5" action="ppaction://hlinksldjump"/>
          </p:cNvPr>
          <p:cNvSpPr/>
          <p:nvPr/>
        </p:nvSpPr>
        <p:spPr>
          <a:xfrm rot="-5400000">
            <a:off x="42100" y="8272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27" name="Google Shape;2127;p1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Lunar Topographical Data</a:t>
            </a:r>
            <a:endParaRPr/>
          </a:p>
        </p:txBody>
      </p:sp>
      <p:sp>
        <p:nvSpPr>
          <p:cNvPr id="2128" name="Google Shape;2128;p163"/>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Data was accessed and downloaded via the </a:t>
            </a:r>
            <a:r>
              <a:rPr lang="en" u="sng">
                <a:solidFill>
                  <a:schemeClr val="hlink"/>
                </a:solidFill>
                <a:hlinkClick r:id="rId3"/>
              </a:rPr>
              <a:t>NASA Planetary Data System</a:t>
            </a:r>
            <a:endParaRPr/>
          </a:p>
          <a:p>
            <a:pPr marL="914400" lvl="1" indent="-317500" algn="l" rtl="0">
              <a:spcBef>
                <a:spcPts val="0"/>
              </a:spcBef>
              <a:spcAft>
                <a:spcPts val="0"/>
              </a:spcAft>
              <a:buSzPts val="1400"/>
              <a:buChar char="○"/>
            </a:pPr>
            <a:r>
              <a:rPr lang="en"/>
              <a:t>Hosted by the Washington University in St. Louis</a:t>
            </a:r>
            <a:endParaRPr/>
          </a:p>
          <a:p>
            <a:pPr marL="457200" lvl="0" indent="-342900" algn="l" rtl="0">
              <a:spcBef>
                <a:spcPts val="0"/>
              </a:spcBef>
              <a:spcAft>
                <a:spcPts val="0"/>
              </a:spcAft>
              <a:buSzPts val="1800"/>
              <a:buChar char="●"/>
            </a:pPr>
            <a:r>
              <a:rPr lang="en"/>
              <a:t>Data used: </a:t>
            </a:r>
            <a:r>
              <a:rPr lang="en" u="sng">
                <a:solidFill>
                  <a:schemeClr val="hlink"/>
                </a:solidFill>
                <a:hlinkClick r:id="rId4"/>
              </a:rPr>
              <a:t>LRO LOLA Gridded Data Record Shape Map (GDRDEM)</a:t>
            </a:r>
            <a:endParaRPr/>
          </a:p>
          <a:p>
            <a:pPr marL="914400" lvl="1" indent="-317500" algn="l" rtl="0">
              <a:spcBef>
                <a:spcPts val="0"/>
              </a:spcBef>
              <a:spcAft>
                <a:spcPts val="0"/>
              </a:spcAft>
              <a:buSzPts val="1400"/>
              <a:buChar char="○"/>
            </a:pPr>
            <a:r>
              <a:rPr lang="en"/>
              <a:t>87.5</a:t>
            </a:r>
            <a:r>
              <a:rPr lang="en" baseline="30000"/>
              <a:t>o</a:t>
            </a:r>
            <a:r>
              <a:rPr lang="en"/>
              <a:t>S-90</a:t>
            </a:r>
            <a:r>
              <a:rPr lang="en" baseline="30000"/>
              <a:t>o</a:t>
            </a:r>
            <a:r>
              <a:rPr lang="en"/>
              <a:t>S, 5m/px resolution (highest possible resolution)</a:t>
            </a:r>
            <a:endParaRPr/>
          </a:p>
        </p:txBody>
      </p:sp>
      <p:pic>
        <p:nvPicPr>
          <p:cNvPr id="2129" name="Google Shape;2129;p16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733450" y="684525"/>
            <a:ext cx="3778675" cy="4087400"/>
          </a:xfrm>
          <a:prstGeom prst="rect">
            <a:avLst/>
          </a:prstGeom>
          <a:noFill/>
          <a:ln w="114300" cap="flat" cmpd="sng">
            <a:solidFill>
              <a:schemeClr val="dk1"/>
            </a:solidFill>
            <a:prstDash val="solid"/>
            <a:round/>
            <a:headEnd type="none" w="sm" len="sm"/>
            <a:tailEnd type="none" w="sm" len="sm"/>
          </a:ln>
        </p:spPr>
      </p:pic>
      <p:sp>
        <p:nvSpPr>
          <p:cNvPr id="2130" name="Google Shape;2130;p163"/>
          <p:cNvSpPr txBox="1">
            <a:spLocks noGrp="1"/>
          </p:cNvSpPr>
          <p:nvPr>
            <p:ph type="title"/>
          </p:nvPr>
        </p:nvSpPr>
        <p:spPr>
          <a:xfrm>
            <a:off x="6087550" y="0"/>
            <a:ext cx="3056400" cy="27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SzPts val="891"/>
              <a:buNone/>
            </a:pPr>
            <a:r>
              <a:rPr lang="en" sz="1428"/>
              <a:t>STEP 2: Access LRO Data</a:t>
            </a:r>
            <a:endParaRPr sz="1428"/>
          </a:p>
        </p:txBody>
      </p:sp>
      <p:pic>
        <p:nvPicPr>
          <p:cNvPr id="2131" name="Google Shape;2131;p163">
            <a:hlinkClick r:id="" action="ppaction://noaction"/>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15625" y="4771924"/>
            <a:ext cx="738804" cy="275100"/>
          </a:xfrm>
          <a:prstGeom prst="rect">
            <a:avLst/>
          </a:prstGeom>
          <a:noFill/>
          <a:ln>
            <a:noFill/>
          </a:ln>
        </p:spPr>
      </p:pic>
      <p:sp>
        <p:nvSpPr>
          <p:cNvPr id="2132" name="Google Shape;2132;p163">
            <a:hlinkClick r:id="rId7" action="ppaction://hlinksldjump"/>
          </p:cNvPr>
          <p:cNvSpPr/>
          <p:nvPr/>
        </p:nvSpPr>
        <p:spPr>
          <a:xfrm rot="-5400000">
            <a:off x="42100" y="8272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136"/>
        <p:cNvGrpSpPr/>
        <p:nvPr/>
      </p:nvGrpSpPr>
      <p:grpSpPr>
        <a:xfrm>
          <a:off x="0" y="0"/>
          <a:ext cx="0" cy="0"/>
          <a:chOff x="0" y="0"/>
          <a:chExt cx="0" cy="0"/>
        </a:xfrm>
      </p:grpSpPr>
      <p:pic>
        <p:nvPicPr>
          <p:cNvPr id="2137" name="Google Shape;2137;p16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77450" y="417950"/>
            <a:ext cx="4632600" cy="4642500"/>
          </a:xfrm>
          <a:prstGeom prst="rect">
            <a:avLst/>
          </a:prstGeom>
          <a:noFill/>
          <a:ln>
            <a:noFill/>
          </a:ln>
        </p:spPr>
      </p:pic>
      <p:sp>
        <p:nvSpPr>
          <p:cNvPr id="2138" name="Google Shape;2138;p164"/>
          <p:cNvSpPr/>
          <p:nvPr/>
        </p:nvSpPr>
        <p:spPr>
          <a:xfrm>
            <a:off x="4377450" y="417950"/>
            <a:ext cx="4632600" cy="4642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64"/>
          <p:cNvSpPr txBox="1"/>
          <p:nvPr/>
        </p:nvSpPr>
        <p:spPr>
          <a:xfrm>
            <a:off x="6560738" y="2385456"/>
            <a:ext cx="160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Nunito"/>
                <a:ea typeface="Nunito"/>
                <a:cs typeface="Nunito"/>
                <a:sym typeface="Nunito"/>
              </a:rPr>
              <a:t>Shackleton</a:t>
            </a:r>
            <a:endParaRPr sz="1000" b="1">
              <a:latin typeface="Nunito"/>
              <a:ea typeface="Nunito"/>
              <a:cs typeface="Nunito"/>
              <a:sym typeface="Nunito"/>
            </a:endParaRPr>
          </a:p>
        </p:txBody>
      </p:sp>
      <p:sp>
        <p:nvSpPr>
          <p:cNvPr id="2140" name="Google Shape;2140;p164"/>
          <p:cNvSpPr txBox="1"/>
          <p:nvPr/>
        </p:nvSpPr>
        <p:spPr>
          <a:xfrm>
            <a:off x="7594670" y="1368243"/>
            <a:ext cx="160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Nunito"/>
                <a:ea typeface="Nunito"/>
                <a:cs typeface="Nunito"/>
                <a:sym typeface="Nunito"/>
              </a:rPr>
              <a:t>Shoemaker</a:t>
            </a:r>
            <a:endParaRPr sz="1000" b="1">
              <a:solidFill>
                <a:schemeClr val="dk1"/>
              </a:solidFill>
              <a:latin typeface="Nunito"/>
              <a:ea typeface="Nunito"/>
              <a:cs typeface="Nunito"/>
              <a:sym typeface="Nunito"/>
            </a:endParaRPr>
          </a:p>
        </p:txBody>
      </p:sp>
      <p:sp>
        <p:nvSpPr>
          <p:cNvPr id="2141" name="Google Shape;2141;p164"/>
          <p:cNvSpPr txBox="1"/>
          <p:nvPr/>
        </p:nvSpPr>
        <p:spPr>
          <a:xfrm>
            <a:off x="6212615" y="417948"/>
            <a:ext cx="160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Nunito"/>
                <a:ea typeface="Nunito"/>
                <a:cs typeface="Nunito"/>
                <a:sym typeface="Nunito"/>
              </a:rPr>
              <a:t>Haworth</a:t>
            </a:r>
            <a:endParaRPr sz="1000" b="1">
              <a:solidFill>
                <a:schemeClr val="dk1"/>
              </a:solidFill>
              <a:latin typeface="Nunito"/>
              <a:ea typeface="Nunito"/>
              <a:cs typeface="Nunito"/>
              <a:sym typeface="Nunito"/>
            </a:endParaRPr>
          </a:p>
        </p:txBody>
      </p:sp>
      <p:sp>
        <p:nvSpPr>
          <p:cNvPr id="2142" name="Google Shape;2142;p164"/>
          <p:cNvSpPr txBox="1"/>
          <p:nvPr/>
        </p:nvSpPr>
        <p:spPr>
          <a:xfrm>
            <a:off x="5508702" y="3963623"/>
            <a:ext cx="160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Nunito"/>
                <a:ea typeface="Nunito"/>
                <a:cs typeface="Nunito"/>
                <a:sym typeface="Nunito"/>
              </a:rPr>
              <a:t>Sverdrup</a:t>
            </a:r>
            <a:endParaRPr sz="1000" b="1">
              <a:solidFill>
                <a:schemeClr val="dk1"/>
              </a:solidFill>
              <a:latin typeface="Nunito"/>
              <a:ea typeface="Nunito"/>
              <a:cs typeface="Nunito"/>
              <a:sym typeface="Nunito"/>
            </a:endParaRPr>
          </a:p>
        </p:txBody>
      </p:sp>
      <p:sp>
        <p:nvSpPr>
          <p:cNvPr id="2143" name="Google Shape;2143;p164"/>
          <p:cNvSpPr txBox="1"/>
          <p:nvPr/>
        </p:nvSpPr>
        <p:spPr>
          <a:xfrm>
            <a:off x="4834218" y="2493027"/>
            <a:ext cx="160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Nunito"/>
                <a:ea typeface="Nunito"/>
                <a:cs typeface="Nunito"/>
                <a:sym typeface="Nunito"/>
              </a:rPr>
              <a:t>de Gerlache</a:t>
            </a:r>
            <a:endParaRPr sz="1000" b="1">
              <a:solidFill>
                <a:schemeClr val="lt1"/>
              </a:solidFill>
              <a:latin typeface="Nunito"/>
              <a:ea typeface="Nunito"/>
              <a:cs typeface="Nunito"/>
              <a:sym typeface="Nunito"/>
            </a:endParaRPr>
          </a:p>
        </p:txBody>
      </p:sp>
      <p:pic>
        <p:nvPicPr>
          <p:cNvPr id="2144" name="Google Shape;2144;p16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685800"/>
            <a:ext cx="4032677" cy="4032677"/>
          </a:xfrm>
          <a:prstGeom prst="rect">
            <a:avLst/>
          </a:prstGeom>
          <a:noFill/>
          <a:ln>
            <a:noFill/>
          </a:ln>
        </p:spPr>
      </p:pic>
      <p:sp>
        <p:nvSpPr>
          <p:cNvPr id="2145" name="Google Shape;2145;p164"/>
          <p:cNvSpPr/>
          <p:nvPr/>
        </p:nvSpPr>
        <p:spPr>
          <a:xfrm>
            <a:off x="1530375" y="2225225"/>
            <a:ext cx="996000" cy="978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46" name="Google Shape;2146;p164"/>
          <p:cNvCxnSpPr>
            <a:stCxn id="2145" idx="3"/>
            <a:endCxn id="2138" idx="1"/>
          </p:cNvCxnSpPr>
          <p:nvPr/>
        </p:nvCxnSpPr>
        <p:spPr>
          <a:xfrm>
            <a:off x="2526375" y="2714225"/>
            <a:ext cx="1851000" cy="24900"/>
          </a:xfrm>
          <a:prstGeom prst="straightConnector1">
            <a:avLst/>
          </a:prstGeom>
          <a:noFill/>
          <a:ln w="38100" cap="flat" cmpd="sng">
            <a:solidFill>
              <a:srgbClr val="FF0000"/>
            </a:solidFill>
            <a:prstDash val="solid"/>
            <a:round/>
            <a:headEnd type="none" w="med" len="med"/>
            <a:tailEnd type="triangle" w="med" len="med"/>
          </a:ln>
        </p:spPr>
      </p:cxnSp>
      <p:sp>
        <p:nvSpPr>
          <p:cNvPr id="2147" name="Google Shape;2147;p164"/>
          <p:cNvSpPr txBox="1">
            <a:spLocks noGrp="1"/>
          </p:cNvSpPr>
          <p:nvPr>
            <p:ph type="title"/>
          </p:nvPr>
        </p:nvSpPr>
        <p:spPr>
          <a:xfrm>
            <a:off x="6087550" y="0"/>
            <a:ext cx="3056400" cy="27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SzPts val="891"/>
              <a:buNone/>
            </a:pPr>
            <a:r>
              <a:rPr lang="en" sz="1428"/>
              <a:t>STEP 2: Access LRO Data</a:t>
            </a:r>
            <a:endParaRPr sz="1428"/>
          </a:p>
        </p:txBody>
      </p:sp>
      <p:pic>
        <p:nvPicPr>
          <p:cNvPr id="2148" name="Google Shape;2148;p164">
            <a:hlinkClick r:id="" action="ppaction://noaction"/>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24300" y="4785349"/>
            <a:ext cx="738804" cy="275100"/>
          </a:xfrm>
          <a:prstGeom prst="rect">
            <a:avLst/>
          </a:prstGeom>
          <a:noFill/>
          <a:ln>
            <a:noFill/>
          </a:ln>
        </p:spPr>
      </p:pic>
      <p:sp>
        <p:nvSpPr>
          <p:cNvPr id="2149" name="Google Shape;2149;p164">
            <a:hlinkClick r:id="rId6" action="ppaction://hlinksldjump"/>
          </p:cNvPr>
          <p:cNvSpPr/>
          <p:nvPr/>
        </p:nvSpPr>
        <p:spPr>
          <a:xfrm rot="-5400000">
            <a:off x="42100" y="8272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153"/>
        <p:cNvGrpSpPr/>
        <p:nvPr/>
      </p:nvGrpSpPr>
      <p:grpSpPr>
        <a:xfrm>
          <a:off x="0" y="0"/>
          <a:ext cx="0" cy="0"/>
          <a:chOff x="0" y="0"/>
          <a:chExt cx="0" cy="0"/>
        </a:xfrm>
      </p:grpSpPr>
      <p:sp>
        <p:nvSpPr>
          <p:cNvPr id="2154" name="Google Shape;2154;p1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Processing Data</a:t>
            </a:r>
            <a:endParaRPr/>
          </a:p>
        </p:txBody>
      </p:sp>
      <p:sp>
        <p:nvSpPr>
          <p:cNvPr id="2155" name="Google Shape;2155;p1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The topographical data was imported into MATLAB through a .jp2 file </a:t>
            </a:r>
            <a:endParaRPr/>
          </a:p>
          <a:p>
            <a:pPr marL="457200" lvl="0" indent="-342900" algn="l" rtl="0">
              <a:spcBef>
                <a:spcPts val="0"/>
              </a:spcBef>
              <a:spcAft>
                <a:spcPts val="0"/>
              </a:spcAft>
              <a:buSzPts val="1800"/>
              <a:buChar char="●"/>
            </a:pPr>
            <a:r>
              <a:rPr lang="en"/>
              <a:t>Once parsed using imread(), the image was replotted using image()</a:t>
            </a:r>
            <a:endParaRPr/>
          </a:p>
          <a:p>
            <a:pPr marL="457200" lvl="0" indent="-342900" algn="l" rtl="0">
              <a:spcBef>
                <a:spcPts val="0"/>
              </a:spcBef>
              <a:spcAft>
                <a:spcPts val="0"/>
              </a:spcAft>
              <a:buSzPts val="1800"/>
              <a:buChar char="●"/>
            </a:pPr>
            <a:r>
              <a:rPr lang="en"/>
              <a:t>The resulting image (right) was exported for use in a Unity terrain map </a:t>
            </a:r>
            <a:endParaRPr/>
          </a:p>
        </p:txBody>
      </p:sp>
      <p:pic>
        <p:nvPicPr>
          <p:cNvPr id="2156" name="Google Shape;2156;p16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50825" y="2345350"/>
            <a:ext cx="2829925" cy="2688976"/>
          </a:xfrm>
          <a:prstGeom prst="rect">
            <a:avLst/>
          </a:prstGeom>
          <a:noFill/>
          <a:ln>
            <a:noFill/>
          </a:ln>
        </p:spPr>
      </p:pic>
      <p:cxnSp>
        <p:nvCxnSpPr>
          <p:cNvPr id="2157" name="Google Shape;2157;p165"/>
          <p:cNvCxnSpPr>
            <a:stCxn id="2156" idx="3"/>
          </p:cNvCxnSpPr>
          <p:nvPr/>
        </p:nvCxnSpPr>
        <p:spPr>
          <a:xfrm>
            <a:off x="3780750" y="3689838"/>
            <a:ext cx="719700" cy="0"/>
          </a:xfrm>
          <a:prstGeom prst="straightConnector1">
            <a:avLst/>
          </a:prstGeom>
          <a:noFill/>
          <a:ln w="9525" cap="flat" cmpd="sng">
            <a:solidFill>
              <a:schemeClr val="dk1"/>
            </a:solidFill>
            <a:prstDash val="solid"/>
            <a:round/>
            <a:headEnd type="none" w="med" len="med"/>
            <a:tailEnd type="triangle" w="med" len="med"/>
          </a:ln>
        </p:spPr>
      </p:cxnSp>
      <p:pic>
        <p:nvPicPr>
          <p:cNvPr id="2158" name="Google Shape;2158;p165"/>
          <p:cNvPicPr preferRelativeResize="0"/>
          <p:nvPr/>
        </p:nvPicPr>
        <p:blipFill rotWithShape="1">
          <a:blip r:embed="rId4" cstate="email">
            <a:alphaModFix/>
            <a:extLst>
              <a:ext uri="{28A0092B-C50C-407E-A947-70E740481C1C}">
                <a14:useLocalDpi xmlns:a14="http://schemas.microsoft.com/office/drawing/2010/main"/>
              </a:ext>
            </a:extLst>
          </a:blip>
          <a:srcRect l="10785" b="10023"/>
          <a:stretch/>
        </p:blipFill>
        <p:spPr>
          <a:xfrm>
            <a:off x="4944275" y="2262425"/>
            <a:ext cx="3645126" cy="2854825"/>
          </a:xfrm>
          <a:prstGeom prst="rect">
            <a:avLst/>
          </a:prstGeom>
          <a:noFill/>
          <a:ln>
            <a:noFill/>
          </a:ln>
        </p:spPr>
      </p:pic>
      <p:sp>
        <p:nvSpPr>
          <p:cNvPr id="2159" name="Google Shape;2159;p165"/>
          <p:cNvSpPr txBox="1">
            <a:spLocks noGrp="1"/>
          </p:cNvSpPr>
          <p:nvPr>
            <p:ph type="body" idx="1"/>
          </p:nvPr>
        </p:nvSpPr>
        <p:spPr>
          <a:xfrm rot="-5400000">
            <a:off x="29975" y="3433800"/>
            <a:ext cx="1482000" cy="5121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1200"/>
              </a:spcAft>
              <a:buNone/>
            </a:pPr>
            <a:r>
              <a:rPr lang="en" b="1">
                <a:solidFill>
                  <a:schemeClr val="dk1"/>
                </a:solidFill>
              </a:rPr>
              <a:t>Original</a:t>
            </a:r>
            <a:endParaRPr b="1">
              <a:solidFill>
                <a:schemeClr val="dk1"/>
              </a:solidFill>
            </a:endParaRPr>
          </a:p>
        </p:txBody>
      </p:sp>
      <p:sp>
        <p:nvSpPr>
          <p:cNvPr id="2160" name="Google Shape;2160;p165"/>
          <p:cNvSpPr txBox="1">
            <a:spLocks noGrp="1"/>
          </p:cNvSpPr>
          <p:nvPr>
            <p:ph type="body" idx="1"/>
          </p:nvPr>
        </p:nvSpPr>
        <p:spPr>
          <a:xfrm rot="-5400000">
            <a:off x="4051825" y="3433788"/>
            <a:ext cx="1482000" cy="5121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1200"/>
              </a:spcAft>
              <a:buNone/>
            </a:pPr>
            <a:r>
              <a:rPr lang="en" b="1">
                <a:solidFill>
                  <a:schemeClr val="dk1"/>
                </a:solidFill>
              </a:rPr>
              <a:t>MATLAB</a:t>
            </a:r>
            <a:endParaRPr b="1">
              <a:solidFill>
                <a:schemeClr val="dk1"/>
              </a:solidFill>
            </a:endParaRPr>
          </a:p>
        </p:txBody>
      </p:sp>
      <p:sp>
        <p:nvSpPr>
          <p:cNvPr id="2161" name="Google Shape;2161;p165"/>
          <p:cNvSpPr txBox="1">
            <a:spLocks noGrp="1"/>
          </p:cNvSpPr>
          <p:nvPr>
            <p:ph type="title"/>
          </p:nvPr>
        </p:nvSpPr>
        <p:spPr>
          <a:xfrm>
            <a:off x="6087550" y="0"/>
            <a:ext cx="3056400" cy="27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SzPts val="891"/>
              <a:buNone/>
            </a:pPr>
            <a:r>
              <a:rPr lang="en" sz="1428"/>
              <a:t>STEP 2: Access LRO Data</a:t>
            </a:r>
            <a:endParaRPr sz="1428"/>
          </a:p>
        </p:txBody>
      </p:sp>
      <p:pic>
        <p:nvPicPr>
          <p:cNvPr id="2162" name="Google Shape;2162;p165">
            <a:hlinkClick r:id="" action="ppaction://noaction"/>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12025" y="4703624"/>
            <a:ext cx="738804" cy="275100"/>
          </a:xfrm>
          <a:prstGeom prst="rect">
            <a:avLst/>
          </a:prstGeom>
          <a:noFill/>
          <a:ln>
            <a:noFill/>
          </a:ln>
        </p:spPr>
      </p:pic>
      <p:sp>
        <p:nvSpPr>
          <p:cNvPr id="2163" name="Google Shape;2163;p165">
            <a:hlinkClick r:id="rId6" action="ppaction://hlinksldjump"/>
          </p:cNvPr>
          <p:cNvSpPr/>
          <p:nvPr/>
        </p:nvSpPr>
        <p:spPr>
          <a:xfrm rot="-5400000">
            <a:off x="42100" y="8272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167"/>
        <p:cNvGrpSpPr/>
        <p:nvPr/>
      </p:nvGrpSpPr>
      <p:grpSpPr>
        <a:xfrm>
          <a:off x="0" y="0"/>
          <a:ext cx="0" cy="0"/>
          <a:chOff x="0" y="0"/>
          <a:chExt cx="0" cy="0"/>
        </a:xfrm>
      </p:grpSpPr>
      <p:pic>
        <p:nvPicPr>
          <p:cNvPr id="2168" name="Google Shape;2168;p166"/>
          <p:cNvPicPr preferRelativeResize="0"/>
          <p:nvPr/>
        </p:nvPicPr>
        <p:blipFill rotWithShape="1">
          <a:blip r:embed="rId3" cstate="email">
            <a:alphaModFix/>
            <a:extLst>
              <a:ext uri="{28A0092B-C50C-407E-A947-70E740481C1C}">
                <a14:useLocalDpi xmlns:a14="http://schemas.microsoft.com/office/drawing/2010/main"/>
              </a:ext>
            </a:extLst>
          </a:blip>
          <a:srcRect l="10785" b="10023"/>
          <a:stretch/>
        </p:blipFill>
        <p:spPr>
          <a:xfrm>
            <a:off x="1171432" y="0"/>
            <a:ext cx="6799793" cy="5143500"/>
          </a:xfrm>
          <a:prstGeom prst="rect">
            <a:avLst/>
          </a:prstGeom>
          <a:noFill/>
          <a:ln>
            <a:noFill/>
          </a:ln>
        </p:spPr>
      </p:pic>
      <p:sp>
        <p:nvSpPr>
          <p:cNvPr id="2169" name="Google Shape;2169;p166"/>
          <p:cNvSpPr txBox="1"/>
          <p:nvPr/>
        </p:nvSpPr>
        <p:spPr>
          <a:xfrm>
            <a:off x="3682875" y="2786259"/>
            <a:ext cx="1503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Nunito"/>
                <a:ea typeface="Nunito"/>
                <a:cs typeface="Nunito"/>
                <a:sym typeface="Nunito"/>
              </a:rPr>
              <a:t>Shackleton</a:t>
            </a:r>
            <a:endParaRPr sz="1000" b="1">
              <a:solidFill>
                <a:schemeClr val="dk1"/>
              </a:solidFill>
              <a:latin typeface="Nunito"/>
              <a:ea typeface="Nunito"/>
              <a:cs typeface="Nunito"/>
              <a:sym typeface="Nunito"/>
            </a:endParaRPr>
          </a:p>
        </p:txBody>
      </p:sp>
      <p:sp>
        <p:nvSpPr>
          <p:cNvPr id="2170" name="Google Shape;2170;p166"/>
          <p:cNvSpPr txBox="1"/>
          <p:nvPr/>
        </p:nvSpPr>
        <p:spPr>
          <a:xfrm>
            <a:off x="4853274" y="1424415"/>
            <a:ext cx="1503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Nunito"/>
                <a:ea typeface="Nunito"/>
                <a:cs typeface="Nunito"/>
                <a:sym typeface="Nunito"/>
              </a:rPr>
              <a:t>Shoemaker</a:t>
            </a:r>
            <a:endParaRPr sz="1000" b="1">
              <a:solidFill>
                <a:schemeClr val="dk1"/>
              </a:solidFill>
              <a:latin typeface="Nunito"/>
              <a:ea typeface="Nunito"/>
              <a:cs typeface="Nunito"/>
              <a:sym typeface="Nunito"/>
            </a:endParaRPr>
          </a:p>
        </p:txBody>
      </p:sp>
      <p:sp>
        <p:nvSpPr>
          <p:cNvPr id="2171" name="Google Shape;2171;p166"/>
          <p:cNvSpPr txBox="1"/>
          <p:nvPr/>
        </p:nvSpPr>
        <p:spPr>
          <a:xfrm>
            <a:off x="3349664" y="456500"/>
            <a:ext cx="1503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Nunito"/>
                <a:ea typeface="Nunito"/>
                <a:cs typeface="Nunito"/>
                <a:sym typeface="Nunito"/>
              </a:rPr>
              <a:t>Haworth</a:t>
            </a:r>
            <a:endParaRPr sz="1000" b="1">
              <a:solidFill>
                <a:schemeClr val="dk1"/>
              </a:solidFill>
              <a:latin typeface="Nunito"/>
              <a:ea typeface="Nunito"/>
              <a:cs typeface="Nunito"/>
              <a:sym typeface="Nunito"/>
            </a:endParaRPr>
          </a:p>
        </p:txBody>
      </p:sp>
      <p:sp>
        <p:nvSpPr>
          <p:cNvPr id="2172" name="Google Shape;2172;p166"/>
          <p:cNvSpPr txBox="1"/>
          <p:nvPr/>
        </p:nvSpPr>
        <p:spPr>
          <a:xfrm>
            <a:off x="2707877" y="3982675"/>
            <a:ext cx="1503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Nunito"/>
                <a:ea typeface="Nunito"/>
                <a:cs typeface="Nunito"/>
                <a:sym typeface="Nunito"/>
              </a:rPr>
              <a:t>Sverdrup</a:t>
            </a:r>
            <a:endParaRPr sz="1000" b="1">
              <a:solidFill>
                <a:schemeClr val="dk1"/>
              </a:solidFill>
              <a:latin typeface="Nunito"/>
              <a:ea typeface="Nunito"/>
              <a:cs typeface="Nunito"/>
              <a:sym typeface="Nunito"/>
            </a:endParaRPr>
          </a:p>
        </p:txBody>
      </p:sp>
      <p:sp>
        <p:nvSpPr>
          <p:cNvPr id="2173" name="Google Shape;2173;p166"/>
          <p:cNvSpPr txBox="1"/>
          <p:nvPr/>
        </p:nvSpPr>
        <p:spPr>
          <a:xfrm>
            <a:off x="1886800" y="2571746"/>
            <a:ext cx="1503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Nunito"/>
                <a:ea typeface="Nunito"/>
                <a:cs typeface="Nunito"/>
                <a:sym typeface="Nunito"/>
              </a:rPr>
              <a:t>de Gerlache</a:t>
            </a:r>
            <a:endParaRPr sz="1000" b="1">
              <a:solidFill>
                <a:schemeClr val="dk1"/>
              </a:solidFill>
              <a:latin typeface="Nunito"/>
              <a:ea typeface="Nunito"/>
              <a:cs typeface="Nunito"/>
              <a:sym typeface="Nunito"/>
            </a:endParaRPr>
          </a:p>
        </p:txBody>
      </p:sp>
      <p:sp>
        <p:nvSpPr>
          <p:cNvPr id="2174" name="Google Shape;2174;p166"/>
          <p:cNvSpPr txBox="1"/>
          <p:nvPr/>
        </p:nvSpPr>
        <p:spPr>
          <a:xfrm>
            <a:off x="4587675" y="3205225"/>
            <a:ext cx="446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Nunito"/>
                <a:ea typeface="Nunito"/>
                <a:cs typeface="Nunito"/>
                <a:sym typeface="Nunito"/>
              </a:rPr>
              <a:t>007</a:t>
            </a:r>
            <a:endParaRPr sz="1000" b="1">
              <a:solidFill>
                <a:schemeClr val="dk1"/>
              </a:solidFill>
              <a:latin typeface="Nunito"/>
              <a:ea typeface="Nunito"/>
              <a:cs typeface="Nunito"/>
              <a:sym typeface="Nunito"/>
            </a:endParaRPr>
          </a:p>
        </p:txBody>
      </p:sp>
      <p:sp>
        <p:nvSpPr>
          <p:cNvPr id="2175" name="Google Shape;2175;p166"/>
          <p:cNvSpPr txBox="1"/>
          <p:nvPr/>
        </p:nvSpPr>
        <p:spPr>
          <a:xfrm>
            <a:off x="2550675" y="2236375"/>
            <a:ext cx="446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Nunito"/>
                <a:ea typeface="Nunito"/>
                <a:cs typeface="Nunito"/>
                <a:sym typeface="Nunito"/>
              </a:rPr>
              <a:t>011</a:t>
            </a:r>
            <a:endParaRPr sz="1000" b="1">
              <a:solidFill>
                <a:schemeClr val="dk1"/>
              </a:solidFill>
              <a:latin typeface="Nunito"/>
              <a:ea typeface="Nunito"/>
              <a:cs typeface="Nunito"/>
              <a:sym typeface="Nunito"/>
            </a:endParaRPr>
          </a:p>
        </p:txBody>
      </p:sp>
      <p:sp>
        <p:nvSpPr>
          <p:cNvPr id="2176" name="Google Shape;2176;p166"/>
          <p:cNvSpPr txBox="1">
            <a:spLocks noGrp="1"/>
          </p:cNvSpPr>
          <p:nvPr>
            <p:ph type="title"/>
          </p:nvPr>
        </p:nvSpPr>
        <p:spPr>
          <a:xfrm>
            <a:off x="6087550" y="0"/>
            <a:ext cx="3056400" cy="27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SzPts val="891"/>
              <a:buNone/>
            </a:pPr>
            <a:r>
              <a:rPr lang="en" sz="1428"/>
              <a:t>STEP 2: Access LRO Data</a:t>
            </a:r>
            <a:endParaRPr sz="1428"/>
          </a:p>
        </p:txBody>
      </p:sp>
      <p:pic>
        <p:nvPicPr>
          <p:cNvPr id="2177" name="Google Shape;2177;p166">
            <a:hlinkClick r:id="" action="ppaction://noaction"/>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130050" y="4817724"/>
            <a:ext cx="738804" cy="275100"/>
          </a:xfrm>
          <a:prstGeom prst="rect">
            <a:avLst/>
          </a:prstGeom>
          <a:noFill/>
          <a:ln>
            <a:noFill/>
          </a:ln>
        </p:spPr>
      </p:pic>
      <p:sp>
        <p:nvSpPr>
          <p:cNvPr id="2178" name="Google Shape;2178;p166">
            <a:hlinkClick r:id="rId5" action="ppaction://hlinksldjump"/>
          </p:cNvPr>
          <p:cNvSpPr/>
          <p:nvPr/>
        </p:nvSpPr>
        <p:spPr>
          <a:xfrm rot="-5400000">
            <a:off x="42100" y="8272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397" name="Google Shape;397;p49"/>
          <p:cNvPicPr preferRelativeResize="0"/>
          <p:nvPr/>
        </p:nvPicPr>
        <p:blipFill>
          <a:blip r:embed="rId3">
            <a:alphaModFix/>
          </a:blip>
          <a:stretch>
            <a:fillRect/>
          </a:stretch>
        </p:blipFill>
        <p:spPr>
          <a:xfrm>
            <a:off x="5465275" y="771525"/>
            <a:ext cx="3505200" cy="3600450"/>
          </a:xfrm>
          <a:prstGeom prst="rect">
            <a:avLst/>
          </a:prstGeom>
          <a:noFill/>
          <a:ln>
            <a:noFill/>
          </a:ln>
        </p:spPr>
      </p:pic>
      <p:sp>
        <p:nvSpPr>
          <p:cNvPr id="398" name="Google Shape;398;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399" name="Google Shape;399;p4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400" name="Google Shape;400;p49"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401" name="Google Shape;401;p49"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402" name="Google Shape;402;p49"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403" name="Google Shape;403;p49" descr="Timeline background shape"/>
          <p:cNvSpPr/>
          <p:nvPr/>
        </p:nvSpPr>
        <p:spPr>
          <a:xfrm>
            <a:off x="2110376"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III: Risks</a:t>
            </a:r>
            <a:endParaRPr sz="900" i="0" u="none" strike="noStrike" cap="none">
              <a:solidFill>
                <a:schemeClr val="dk1"/>
              </a:solidFill>
              <a:latin typeface="Nunito"/>
              <a:ea typeface="Nunito"/>
              <a:cs typeface="Nunito"/>
              <a:sym typeface="Nunito"/>
            </a:endParaRPr>
          </a:p>
        </p:txBody>
      </p:sp>
      <p:sp>
        <p:nvSpPr>
          <p:cNvPr id="404" name="Google Shape;404;p49"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405" name="Google Shape;405;p49"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406" name="Google Shape;406;p49">
            <a:hlinkClick r:id="rId5" action="ppaction://hlinksldjump"/>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sp>
        <p:nvSpPr>
          <p:cNvPr id="2183" name="Google Shape;2183;p1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Convert image to greyscale</a:t>
            </a:r>
            <a:endParaRPr/>
          </a:p>
        </p:txBody>
      </p:sp>
      <p:sp>
        <p:nvSpPr>
          <p:cNvPr id="2184" name="Google Shape;2184;p1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185" name="Google Shape;2185;p16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33447" y="1152474"/>
            <a:ext cx="4181951" cy="3720250"/>
          </a:xfrm>
          <a:prstGeom prst="rect">
            <a:avLst/>
          </a:prstGeom>
          <a:noFill/>
          <a:ln>
            <a:noFill/>
          </a:ln>
        </p:spPr>
      </p:pic>
      <p:pic>
        <p:nvPicPr>
          <p:cNvPr id="2186" name="Google Shape;2186;p167"/>
          <p:cNvPicPr preferRelativeResize="0"/>
          <p:nvPr/>
        </p:nvPicPr>
        <p:blipFill rotWithShape="1">
          <a:blip r:embed="rId4" cstate="email">
            <a:alphaModFix/>
            <a:extLst>
              <a:ext uri="{28A0092B-C50C-407E-A947-70E740481C1C}">
                <a14:useLocalDpi xmlns:a14="http://schemas.microsoft.com/office/drawing/2010/main"/>
              </a:ext>
            </a:extLst>
          </a:blip>
          <a:srcRect l="12288" t="8685" r="20230" b="11626"/>
          <a:stretch/>
        </p:blipFill>
        <p:spPr>
          <a:xfrm>
            <a:off x="219125" y="1152475"/>
            <a:ext cx="4200723" cy="3720250"/>
          </a:xfrm>
          <a:prstGeom prst="rect">
            <a:avLst/>
          </a:prstGeom>
          <a:noFill/>
          <a:ln>
            <a:noFill/>
          </a:ln>
        </p:spPr>
      </p:pic>
      <p:sp>
        <p:nvSpPr>
          <p:cNvPr id="2187" name="Google Shape;2187;p167"/>
          <p:cNvSpPr txBox="1">
            <a:spLocks noGrp="1"/>
          </p:cNvSpPr>
          <p:nvPr>
            <p:ph type="title"/>
          </p:nvPr>
        </p:nvSpPr>
        <p:spPr>
          <a:xfrm>
            <a:off x="6087550" y="0"/>
            <a:ext cx="3056400" cy="27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SzPts val="891"/>
              <a:buNone/>
            </a:pPr>
            <a:r>
              <a:rPr lang="en" sz="1428"/>
              <a:t>STEP 3: Import into Unity</a:t>
            </a:r>
            <a:endParaRPr sz="1428"/>
          </a:p>
        </p:txBody>
      </p:sp>
      <p:pic>
        <p:nvPicPr>
          <p:cNvPr id="2188" name="Google Shape;2188;p167">
            <a:hlinkClick r:id="" action="ppaction://noaction"/>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093500" y="4703624"/>
            <a:ext cx="738804" cy="275100"/>
          </a:xfrm>
          <a:prstGeom prst="rect">
            <a:avLst/>
          </a:prstGeom>
          <a:noFill/>
          <a:ln>
            <a:noFill/>
          </a:ln>
        </p:spPr>
      </p:pic>
      <p:sp>
        <p:nvSpPr>
          <p:cNvPr id="2189" name="Google Shape;2189;p167">
            <a:hlinkClick r:id="rId6" action="ppaction://hlinksldjump"/>
          </p:cNvPr>
          <p:cNvSpPr/>
          <p:nvPr/>
        </p:nvSpPr>
        <p:spPr>
          <a:xfrm rot="-5400000">
            <a:off x="42100" y="8272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193"/>
        <p:cNvGrpSpPr/>
        <p:nvPr/>
      </p:nvGrpSpPr>
      <p:grpSpPr>
        <a:xfrm>
          <a:off x="0" y="0"/>
          <a:ext cx="0" cy="0"/>
          <a:chOff x="0" y="0"/>
          <a:chExt cx="0" cy="0"/>
        </a:xfrm>
      </p:grpSpPr>
      <p:sp>
        <p:nvSpPr>
          <p:cNvPr id="2194" name="Google Shape;2194;p1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Importing Data into Unity</a:t>
            </a:r>
            <a:endParaRPr/>
          </a:p>
        </p:txBody>
      </p:sp>
      <p:sp>
        <p:nvSpPr>
          <p:cNvPr id="2195" name="Google Shape;2195;p1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Inserted MATLAB image into height map (full color vs grayscale)</a:t>
            </a:r>
            <a:endParaRPr/>
          </a:p>
        </p:txBody>
      </p:sp>
      <p:pic>
        <p:nvPicPr>
          <p:cNvPr id="2196" name="Google Shape;2196;p16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3" y="2340625"/>
            <a:ext cx="4562375" cy="2685949"/>
          </a:xfrm>
          <a:prstGeom prst="rect">
            <a:avLst/>
          </a:prstGeom>
          <a:noFill/>
          <a:ln>
            <a:noFill/>
          </a:ln>
        </p:spPr>
      </p:pic>
      <p:pic>
        <p:nvPicPr>
          <p:cNvPr id="2197" name="Google Shape;2197;p16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581625" y="2335992"/>
            <a:ext cx="4562374" cy="2695208"/>
          </a:xfrm>
          <a:prstGeom prst="rect">
            <a:avLst/>
          </a:prstGeom>
          <a:noFill/>
          <a:ln>
            <a:noFill/>
          </a:ln>
        </p:spPr>
      </p:pic>
      <p:sp>
        <p:nvSpPr>
          <p:cNvPr id="2198" name="Google Shape;2198;p168"/>
          <p:cNvSpPr txBox="1">
            <a:spLocks noGrp="1"/>
          </p:cNvSpPr>
          <p:nvPr>
            <p:ph type="body" idx="1"/>
          </p:nvPr>
        </p:nvSpPr>
        <p:spPr>
          <a:xfrm>
            <a:off x="1002887" y="1622300"/>
            <a:ext cx="2556600" cy="7899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1200"/>
              </a:spcAft>
              <a:buNone/>
            </a:pPr>
            <a:r>
              <a:rPr lang="en" b="1">
                <a:solidFill>
                  <a:schemeClr val="dk1"/>
                </a:solidFill>
              </a:rPr>
              <a:t>Using MATLAB image (full color) as height map</a:t>
            </a:r>
            <a:endParaRPr b="1">
              <a:solidFill>
                <a:schemeClr val="dk1"/>
              </a:solidFill>
            </a:endParaRPr>
          </a:p>
        </p:txBody>
      </p:sp>
      <p:sp>
        <p:nvSpPr>
          <p:cNvPr id="2199" name="Google Shape;2199;p168"/>
          <p:cNvSpPr txBox="1">
            <a:spLocks noGrp="1"/>
          </p:cNvSpPr>
          <p:nvPr>
            <p:ph type="body" idx="1"/>
          </p:nvPr>
        </p:nvSpPr>
        <p:spPr>
          <a:xfrm>
            <a:off x="5584512" y="1622300"/>
            <a:ext cx="2556600" cy="7899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1200"/>
              </a:spcAft>
              <a:buNone/>
            </a:pPr>
            <a:r>
              <a:rPr lang="en" b="1">
                <a:solidFill>
                  <a:schemeClr val="dk1"/>
                </a:solidFill>
              </a:rPr>
              <a:t>Using MATLAB image (greyscale) as height map</a:t>
            </a:r>
            <a:endParaRPr b="1">
              <a:solidFill>
                <a:schemeClr val="dk1"/>
              </a:solidFill>
            </a:endParaRPr>
          </a:p>
        </p:txBody>
      </p:sp>
      <p:pic>
        <p:nvPicPr>
          <p:cNvPr id="2200" name="Google Shape;2200;p16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559486" y="1730901"/>
            <a:ext cx="621658" cy="572701"/>
          </a:xfrm>
          <a:prstGeom prst="rect">
            <a:avLst/>
          </a:prstGeom>
          <a:noFill/>
          <a:ln>
            <a:noFill/>
          </a:ln>
        </p:spPr>
      </p:pic>
      <p:pic>
        <p:nvPicPr>
          <p:cNvPr id="2201" name="Google Shape;2201;p16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950950" y="1478499"/>
            <a:ext cx="933699" cy="933699"/>
          </a:xfrm>
          <a:prstGeom prst="rect">
            <a:avLst/>
          </a:prstGeom>
          <a:noFill/>
          <a:ln>
            <a:noFill/>
          </a:ln>
        </p:spPr>
      </p:pic>
      <p:sp>
        <p:nvSpPr>
          <p:cNvPr id="2202" name="Google Shape;2202;p168"/>
          <p:cNvSpPr txBox="1">
            <a:spLocks noGrp="1"/>
          </p:cNvSpPr>
          <p:nvPr>
            <p:ph type="body" idx="1"/>
          </p:nvPr>
        </p:nvSpPr>
        <p:spPr>
          <a:xfrm>
            <a:off x="5824075" y="2775488"/>
            <a:ext cx="676200" cy="320400"/>
          </a:xfrm>
          <a:prstGeom prst="rect">
            <a:avLst/>
          </a:prstGeom>
        </p:spPr>
        <p:txBody>
          <a:bodyPr spcFirstLastPara="1" wrap="square" lIns="91425" tIns="91425" rIns="91425" bIns="91425" anchor="t" anchorCtr="0">
            <a:normAutofit fontScale="25000" lnSpcReduction="20000"/>
          </a:bodyPr>
          <a:lstStyle/>
          <a:p>
            <a:pPr marL="0" lvl="0" indent="0" algn="ctr" rtl="0">
              <a:spcBef>
                <a:spcPts val="0"/>
              </a:spcBef>
              <a:spcAft>
                <a:spcPts val="1200"/>
              </a:spcAft>
              <a:buNone/>
            </a:pPr>
            <a:r>
              <a:rPr lang="en" sz="900" b="1">
                <a:solidFill>
                  <a:schemeClr val="accent4"/>
                </a:solidFill>
              </a:rPr>
              <a:t>Site 007</a:t>
            </a:r>
            <a:endParaRPr sz="900" b="1">
              <a:solidFill>
                <a:schemeClr val="accent4"/>
              </a:solidFill>
            </a:endParaRPr>
          </a:p>
        </p:txBody>
      </p:sp>
      <p:cxnSp>
        <p:nvCxnSpPr>
          <p:cNvPr id="2203" name="Google Shape;2203;p168"/>
          <p:cNvCxnSpPr/>
          <p:nvPr/>
        </p:nvCxnSpPr>
        <p:spPr>
          <a:xfrm rot="10800000" flipH="1">
            <a:off x="6556150" y="2906700"/>
            <a:ext cx="271800" cy="815100"/>
          </a:xfrm>
          <a:prstGeom prst="straightConnector1">
            <a:avLst/>
          </a:prstGeom>
          <a:noFill/>
          <a:ln w="9525" cap="flat" cmpd="sng">
            <a:solidFill>
              <a:schemeClr val="dk1"/>
            </a:solidFill>
            <a:prstDash val="solid"/>
            <a:round/>
            <a:headEnd type="none" w="med" len="med"/>
            <a:tailEnd type="none" w="med" len="med"/>
          </a:ln>
        </p:spPr>
      </p:cxnSp>
      <p:sp>
        <p:nvSpPr>
          <p:cNvPr id="2204" name="Google Shape;2204;p168"/>
          <p:cNvSpPr txBox="1"/>
          <p:nvPr/>
        </p:nvSpPr>
        <p:spPr>
          <a:xfrm>
            <a:off x="6447350" y="2644247"/>
            <a:ext cx="1503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Nunito"/>
                <a:ea typeface="Nunito"/>
                <a:cs typeface="Nunito"/>
                <a:sym typeface="Nunito"/>
              </a:rPr>
              <a:t>Shackleton Crater</a:t>
            </a:r>
            <a:endParaRPr sz="1000" b="1">
              <a:solidFill>
                <a:schemeClr val="dk1"/>
              </a:solidFill>
              <a:latin typeface="Nunito"/>
              <a:ea typeface="Nunito"/>
              <a:cs typeface="Nunito"/>
              <a:sym typeface="Nunito"/>
            </a:endParaRPr>
          </a:p>
        </p:txBody>
      </p:sp>
      <p:cxnSp>
        <p:nvCxnSpPr>
          <p:cNvPr id="2205" name="Google Shape;2205;p168"/>
          <p:cNvCxnSpPr/>
          <p:nvPr/>
        </p:nvCxnSpPr>
        <p:spPr>
          <a:xfrm>
            <a:off x="6175550" y="3024475"/>
            <a:ext cx="127200" cy="525300"/>
          </a:xfrm>
          <a:prstGeom prst="straightConnector1">
            <a:avLst/>
          </a:prstGeom>
          <a:noFill/>
          <a:ln w="9525" cap="flat" cmpd="sng">
            <a:solidFill>
              <a:schemeClr val="accent4"/>
            </a:solidFill>
            <a:prstDash val="solid"/>
            <a:round/>
            <a:headEnd type="none" w="med" len="med"/>
            <a:tailEnd type="none" w="med" len="med"/>
          </a:ln>
        </p:spPr>
      </p:cxnSp>
      <p:sp>
        <p:nvSpPr>
          <p:cNvPr id="2206" name="Google Shape;2206;p168"/>
          <p:cNvSpPr txBox="1">
            <a:spLocks noGrp="1"/>
          </p:cNvSpPr>
          <p:nvPr>
            <p:ph type="title"/>
          </p:nvPr>
        </p:nvSpPr>
        <p:spPr>
          <a:xfrm>
            <a:off x="6087550" y="0"/>
            <a:ext cx="3056400" cy="27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SzPts val="891"/>
              <a:buNone/>
            </a:pPr>
            <a:r>
              <a:rPr lang="en" sz="1428"/>
              <a:t>STEP 3: Import into Unity</a:t>
            </a:r>
            <a:endParaRPr sz="1428"/>
          </a:p>
        </p:txBody>
      </p:sp>
      <p:pic>
        <p:nvPicPr>
          <p:cNvPr id="2207" name="Google Shape;2207;p168">
            <a:hlinkClick r:id="" action="ppaction://noaction"/>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242600" y="4751474"/>
            <a:ext cx="738804" cy="275100"/>
          </a:xfrm>
          <a:prstGeom prst="rect">
            <a:avLst/>
          </a:prstGeom>
          <a:noFill/>
          <a:ln>
            <a:noFill/>
          </a:ln>
        </p:spPr>
      </p:pic>
      <p:sp>
        <p:nvSpPr>
          <p:cNvPr id="2208" name="Google Shape;2208;p168">
            <a:hlinkClick r:id="rId8" action="ppaction://hlinksldjump"/>
          </p:cNvPr>
          <p:cNvSpPr/>
          <p:nvPr/>
        </p:nvSpPr>
        <p:spPr>
          <a:xfrm rot="-5400000">
            <a:off x="42100" y="8272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212"/>
        <p:cNvGrpSpPr/>
        <p:nvPr/>
      </p:nvGrpSpPr>
      <p:grpSpPr>
        <a:xfrm>
          <a:off x="0" y="0"/>
          <a:ext cx="0" cy="0"/>
          <a:chOff x="0" y="0"/>
          <a:chExt cx="0" cy="0"/>
        </a:xfrm>
      </p:grpSpPr>
      <p:sp>
        <p:nvSpPr>
          <p:cNvPr id="2213" name="Google Shape;2213;p1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Unity Camera POV Pictures at Site 007</a:t>
            </a:r>
            <a:endParaRPr/>
          </a:p>
        </p:txBody>
      </p:sp>
      <p:sp>
        <p:nvSpPr>
          <p:cNvPr id="2214" name="Google Shape;2214;p169"/>
          <p:cNvSpPr txBox="1">
            <a:spLocks noGrp="1"/>
          </p:cNvSpPr>
          <p:nvPr>
            <p:ph type="body" idx="1"/>
          </p:nvPr>
        </p:nvSpPr>
        <p:spPr>
          <a:xfrm>
            <a:off x="5016600" y="1251875"/>
            <a:ext cx="3815700" cy="3471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Stark shadow/light contrast</a:t>
            </a:r>
            <a:endParaRPr/>
          </a:p>
          <a:p>
            <a:pPr marL="457200" lvl="0" indent="-342900" algn="l" rtl="0">
              <a:spcBef>
                <a:spcPts val="0"/>
              </a:spcBef>
              <a:spcAft>
                <a:spcPts val="0"/>
              </a:spcAft>
              <a:buSzPts val="1800"/>
              <a:buChar char="●"/>
            </a:pPr>
            <a:r>
              <a:rPr lang="en"/>
              <a:t>Semi-realistic lunar surface appearance</a:t>
            </a:r>
            <a:endParaRPr/>
          </a:p>
          <a:p>
            <a:pPr marL="457200" lvl="0" indent="-342900" algn="l" rtl="0">
              <a:spcBef>
                <a:spcPts val="0"/>
              </a:spcBef>
              <a:spcAft>
                <a:spcPts val="0"/>
              </a:spcAft>
              <a:buSzPts val="1800"/>
              <a:buChar char="●"/>
            </a:pPr>
            <a:r>
              <a:rPr lang="en"/>
              <a:t>Taken from approximate chosen sampling location (site 007) </a:t>
            </a:r>
            <a:endParaRPr/>
          </a:p>
          <a:p>
            <a:pPr marL="457200" lvl="0" indent="-342900" algn="l" rtl="0">
              <a:spcBef>
                <a:spcPts val="0"/>
              </a:spcBef>
              <a:spcAft>
                <a:spcPts val="0"/>
              </a:spcAft>
              <a:buSzPts val="1800"/>
              <a:buChar char="●"/>
            </a:pPr>
            <a:r>
              <a:rPr lang="en"/>
              <a:t>Will be combined with accurate surface textures and more complex skybox</a:t>
            </a:r>
            <a:endParaRPr/>
          </a:p>
        </p:txBody>
      </p:sp>
      <p:pic>
        <p:nvPicPr>
          <p:cNvPr id="2215" name="Google Shape;2215;p16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097950"/>
            <a:ext cx="4636401" cy="2052100"/>
          </a:xfrm>
          <a:prstGeom prst="rect">
            <a:avLst/>
          </a:prstGeom>
          <a:noFill/>
          <a:ln>
            <a:noFill/>
          </a:ln>
        </p:spPr>
      </p:pic>
      <p:pic>
        <p:nvPicPr>
          <p:cNvPr id="2216" name="Google Shape;2216;p16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2988300"/>
            <a:ext cx="4636401" cy="2155200"/>
          </a:xfrm>
          <a:prstGeom prst="rect">
            <a:avLst/>
          </a:prstGeom>
          <a:noFill/>
          <a:ln>
            <a:noFill/>
          </a:ln>
        </p:spPr>
      </p:pic>
      <p:sp>
        <p:nvSpPr>
          <p:cNvPr id="2217" name="Google Shape;2217;p169"/>
          <p:cNvSpPr txBox="1">
            <a:spLocks noGrp="1"/>
          </p:cNvSpPr>
          <p:nvPr>
            <p:ph type="title"/>
          </p:nvPr>
        </p:nvSpPr>
        <p:spPr>
          <a:xfrm>
            <a:off x="6087550" y="0"/>
            <a:ext cx="3056400" cy="27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SzPts val="891"/>
              <a:buNone/>
            </a:pPr>
            <a:r>
              <a:rPr lang="en" sz="1428"/>
              <a:t>STEP 3: Import into Unity</a:t>
            </a:r>
            <a:endParaRPr sz="1428"/>
          </a:p>
        </p:txBody>
      </p:sp>
      <p:pic>
        <p:nvPicPr>
          <p:cNvPr id="2218" name="Google Shape;2218;p169">
            <a:hlinkClick r:id="" action="ppaction://noaction"/>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956850" y="4722474"/>
            <a:ext cx="738804" cy="275100"/>
          </a:xfrm>
          <a:prstGeom prst="rect">
            <a:avLst/>
          </a:prstGeom>
          <a:noFill/>
          <a:ln>
            <a:noFill/>
          </a:ln>
        </p:spPr>
      </p:pic>
      <p:sp>
        <p:nvSpPr>
          <p:cNvPr id="2219" name="Google Shape;2219;p169">
            <a:hlinkClick r:id="rId6" action="ppaction://hlinksldjump"/>
          </p:cNvPr>
          <p:cNvSpPr/>
          <p:nvPr/>
        </p:nvSpPr>
        <p:spPr>
          <a:xfrm rot="-5400000">
            <a:off x="42100" y="8272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24" name="Google Shape;2224;p1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225" name="Google Shape;2225;p17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226" name="Google Shape;2226;p17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99239" y="0"/>
            <a:ext cx="8745524" cy="5143501"/>
          </a:xfrm>
          <a:prstGeom prst="rect">
            <a:avLst/>
          </a:prstGeom>
          <a:noFill/>
          <a:ln>
            <a:noFill/>
          </a:ln>
        </p:spPr>
      </p:pic>
      <p:pic>
        <p:nvPicPr>
          <p:cNvPr id="2227" name="Google Shape;2227;p170">
            <a:hlinkClick r:id="" action="ppaction://noaction"/>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956850" y="4722474"/>
            <a:ext cx="738804" cy="275100"/>
          </a:xfrm>
          <a:prstGeom prst="rect">
            <a:avLst/>
          </a:prstGeom>
          <a:noFill/>
          <a:ln>
            <a:noFill/>
          </a:ln>
        </p:spPr>
      </p:pic>
      <p:sp>
        <p:nvSpPr>
          <p:cNvPr id="2228" name="Google Shape;2228;p170">
            <a:hlinkClick r:id="rId5"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232"/>
        <p:cNvGrpSpPr/>
        <p:nvPr/>
      </p:nvGrpSpPr>
      <p:grpSpPr>
        <a:xfrm>
          <a:off x="0" y="0"/>
          <a:ext cx="0" cy="0"/>
          <a:chOff x="0" y="0"/>
          <a:chExt cx="0" cy="0"/>
        </a:xfrm>
      </p:grpSpPr>
      <p:sp>
        <p:nvSpPr>
          <p:cNvPr id="2233" name="Google Shape;2233;p171"/>
          <p:cNvSpPr/>
          <p:nvPr/>
        </p:nvSpPr>
        <p:spPr>
          <a:xfrm>
            <a:off x="192225" y="126350"/>
            <a:ext cx="8733600" cy="490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71"/>
          <p:cNvSpPr/>
          <p:nvPr/>
        </p:nvSpPr>
        <p:spPr>
          <a:xfrm>
            <a:off x="448000" y="252725"/>
            <a:ext cx="8247900" cy="46410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35" name="Google Shape;2235;p171"/>
          <p:cNvCxnSpPr/>
          <p:nvPr/>
        </p:nvCxnSpPr>
        <p:spPr>
          <a:xfrm>
            <a:off x="2504250" y="11475"/>
            <a:ext cx="0" cy="5169300"/>
          </a:xfrm>
          <a:prstGeom prst="straightConnector1">
            <a:avLst/>
          </a:prstGeom>
          <a:noFill/>
          <a:ln w="28575" cap="flat" cmpd="sng">
            <a:solidFill>
              <a:schemeClr val="dk1"/>
            </a:solidFill>
            <a:prstDash val="solid"/>
            <a:round/>
            <a:headEnd type="none" w="med" len="med"/>
            <a:tailEnd type="none" w="med" len="med"/>
          </a:ln>
        </p:spPr>
      </p:cxnSp>
      <p:cxnSp>
        <p:nvCxnSpPr>
          <p:cNvPr id="2236" name="Google Shape;2236;p171"/>
          <p:cNvCxnSpPr/>
          <p:nvPr/>
        </p:nvCxnSpPr>
        <p:spPr>
          <a:xfrm>
            <a:off x="6631325" y="11475"/>
            <a:ext cx="0" cy="5169300"/>
          </a:xfrm>
          <a:prstGeom prst="straightConnector1">
            <a:avLst/>
          </a:prstGeom>
          <a:noFill/>
          <a:ln w="28575" cap="flat" cmpd="sng">
            <a:solidFill>
              <a:schemeClr val="dk1"/>
            </a:solidFill>
            <a:prstDash val="solid"/>
            <a:round/>
            <a:headEnd type="none" w="med" len="med"/>
            <a:tailEnd type="none" w="med" len="med"/>
          </a:ln>
        </p:spPr>
      </p:cxnSp>
      <p:cxnSp>
        <p:nvCxnSpPr>
          <p:cNvPr id="2237" name="Google Shape;2237;p171"/>
          <p:cNvCxnSpPr/>
          <p:nvPr/>
        </p:nvCxnSpPr>
        <p:spPr>
          <a:xfrm>
            <a:off x="11475" y="1298075"/>
            <a:ext cx="2492700" cy="0"/>
          </a:xfrm>
          <a:prstGeom prst="straightConnector1">
            <a:avLst/>
          </a:prstGeom>
          <a:noFill/>
          <a:ln w="28575" cap="flat" cmpd="sng">
            <a:solidFill>
              <a:schemeClr val="dk1"/>
            </a:solidFill>
            <a:prstDash val="solid"/>
            <a:round/>
            <a:headEnd type="none" w="med" len="med"/>
            <a:tailEnd type="none" w="med" len="med"/>
          </a:ln>
        </p:spPr>
      </p:cxnSp>
      <p:cxnSp>
        <p:nvCxnSpPr>
          <p:cNvPr id="2238" name="Google Shape;2238;p171"/>
          <p:cNvCxnSpPr/>
          <p:nvPr/>
        </p:nvCxnSpPr>
        <p:spPr>
          <a:xfrm>
            <a:off x="11550" y="3782425"/>
            <a:ext cx="2492700" cy="0"/>
          </a:xfrm>
          <a:prstGeom prst="straightConnector1">
            <a:avLst/>
          </a:prstGeom>
          <a:noFill/>
          <a:ln w="28575" cap="flat" cmpd="sng">
            <a:solidFill>
              <a:schemeClr val="dk1"/>
            </a:solidFill>
            <a:prstDash val="solid"/>
            <a:round/>
            <a:headEnd type="none" w="med" len="med"/>
            <a:tailEnd type="none" w="med" len="med"/>
          </a:ln>
        </p:spPr>
      </p:cxnSp>
      <p:cxnSp>
        <p:nvCxnSpPr>
          <p:cNvPr id="2239" name="Google Shape;2239;p171"/>
          <p:cNvCxnSpPr/>
          <p:nvPr/>
        </p:nvCxnSpPr>
        <p:spPr>
          <a:xfrm>
            <a:off x="6631325" y="3782425"/>
            <a:ext cx="2492700" cy="0"/>
          </a:xfrm>
          <a:prstGeom prst="straightConnector1">
            <a:avLst/>
          </a:prstGeom>
          <a:noFill/>
          <a:ln w="28575" cap="flat" cmpd="sng">
            <a:solidFill>
              <a:schemeClr val="dk1"/>
            </a:solidFill>
            <a:prstDash val="solid"/>
            <a:round/>
            <a:headEnd type="none" w="med" len="med"/>
            <a:tailEnd type="none" w="med" len="med"/>
          </a:ln>
        </p:spPr>
      </p:cxnSp>
      <p:cxnSp>
        <p:nvCxnSpPr>
          <p:cNvPr id="2240" name="Google Shape;2240;p171"/>
          <p:cNvCxnSpPr/>
          <p:nvPr/>
        </p:nvCxnSpPr>
        <p:spPr>
          <a:xfrm>
            <a:off x="6631325" y="1298075"/>
            <a:ext cx="2492700" cy="0"/>
          </a:xfrm>
          <a:prstGeom prst="straightConnector1">
            <a:avLst/>
          </a:prstGeom>
          <a:noFill/>
          <a:ln w="28575" cap="flat" cmpd="sng">
            <a:solidFill>
              <a:schemeClr val="dk1"/>
            </a:solidFill>
            <a:prstDash val="solid"/>
            <a:round/>
            <a:headEnd type="none" w="med" len="med"/>
            <a:tailEnd type="none" w="med" len="med"/>
          </a:ln>
        </p:spPr>
      </p:cxnSp>
      <p:cxnSp>
        <p:nvCxnSpPr>
          <p:cNvPr id="2241" name="Google Shape;2241;p171"/>
          <p:cNvCxnSpPr/>
          <p:nvPr/>
        </p:nvCxnSpPr>
        <p:spPr>
          <a:xfrm rot="10800000" flipH="1">
            <a:off x="2504175" y="919050"/>
            <a:ext cx="4129800" cy="3000"/>
          </a:xfrm>
          <a:prstGeom prst="straightConnector1">
            <a:avLst/>
          </a:prstGeom>
          <a:noFill/>
          <a:ln w="28575" cap="flat" cmpd="sng">
            <a:solidFill>
              <a:schemeClr val="dk1"/>
            </a:solidFill>
            <a:prstDash val="solid"/>
            <a:round/>
            <a:headEnd type="none" w="med" len="med"/>
            <a:tailEnd type="none" w="med" len="med"/>
          </a:ln>
        </p:spPr>
      </p:cxnSp>
      <p:cxnSp>
        <p:nvCxnSpPr>
          <p:cNvPr id="2242" name="Google Shape;2242;p171"/>
          <p:cNvCxnSpPr/>
          <p:nvPr/>
        </p:nvCxnSpPr>
        <p:spPr>
          <a:xfrm>
            <a:off x="2509900" y="4141600"/>
            <a:ext cx="4141200" cy="16800"/>
          </a:xfrm>
          <a:prstGeom prst="straightConnector1">
            <a:avLst/>
          </a:prstGeom>
          <a:noFill/>
          <a:ln w="28575" cap="flat" cmpd="sng">
            <a:solidFill>
              <a:schemeClr val="dk1"/>
            </a:solidFill>
            <a:prstDash val="solid"/>
            <a:round/>
            <a:headEnd type="none" w="med" len="med"/>
            <a:tailEnd type="none" w="med" len="med"/>
          </a:ln>
        </p:spPr>
      </p:cxnSp>
      <p:sp>
        <p:nvSpPr>
          <p:cNvPr id="2243" name="Google Shape;2243;p171"/>
          <p:cNvSpPr txBox="1"/>
          <p:nvPr/>
        </p:nvSpPr>
        <p:spPr>
          <a:xfrm>
            <a:off x="390275" y="252725"/>
            <a:ext cx="20292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Nunito"/>
                <a:ea typeface="Nunito"/>
                <a:cs typeface="Nunito"/>
                <a:sym typeface="Nunito"/>
              </a:rPr>
              <a:t>Top Left - Highly visible area</a:t>
            </a:r>
            <a:endParaRPr sz="1200" b="1">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High-Level Menus</a:t>
            </a:r>
            <a:endParaRPr sz="1200">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Health and Stats</a:t>
            </a:r>
            <a:endParaRPr sz="1200">
              <a:latin typeface="Nunito"/>
              <a:ea typeface="Nunito"/>
              <a:cs typeface="Nunito"/>
              <a:sym typeface="Nunito"/>
            </a:endParaRPr>
          </a:p>
        </p:txBody>
      </p:sp>
      <p:sp>
        <p:nvSpPr>
          <p:cNvPr id="2244" name="Google Shape;2244;p171"/>
          <p:cNvSpPr txBox="1"/>
          <p:nvPr/>
        </p:nvSpPr>
        <p:spPr>
          <a:xfrm>
            <a:off x="2540875" y="183150"/>
            <a:ext cx="41412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latin typeface="Nunito"/>
                <a:ea typeface="Nunito"/>
                <a:cs typeface="Nunito"/>
                <a:sym typeface="Nunito"/>
              </a:rPr>
              <a:t>Top - Easy to register area while maintaining focus</a:t>
            </a:r>
            <a:endParaRPr sz="1300" b="1">
              <a:latin typeface="Nunito"/>
              <a:ea typeface="Nunito"/>
              <a:cs typeface="Nunito"/>
              <a:sym typeface="Nunito"/>
            </a:endParaRPr>
          </a:p>
          <a:p>
            <a:pPr marL="457200" lvl="0" indent="-311150" algn="l" rtl="0">
              <a:spcBef>
                <a:spcPts val="0"/>
              </a:spcBef>
              <a:spcAft>
                <a:spcPts val="0"/>
              </a:spcAft>
              <a:buSzPts val="1300"/>
              <a:buFont typeface="Nunito"/>
              <a:buChar char="●"/>
            </a:pPr>
            <a:r>
              <a:rPr lang="en" sz="1300">
                <a:latin typeface="Nunito"/>
                <a:ea typeface="Nunito"/>
                <a:cs typeface="Nunito"/>
                <a:sym typeface="Nunito"/>
              </a:rPr>
              <a:t>Compass Maps</a:t>
            </a:r>
            <a:endParaRPr sz="1300">
              <a:latin typeface="Nunito"/>
              <a:ea typeface="Nunito"/>
              <a:cs typeface="Nunito"/>
              <a:sym typeface="Nunito"/>
            </a:endParaRPr>
          </a:p>
          <a:p>
            <a:pPr marL="457200" lvl="0" indent="-311150" algn="l" rtl="0">
              <a:spcBef>
                <a:spcPts val="0"/>
              </a:spcBef>
              <a:spcAft>
                <a:spcPts val="0"/>
              </a:spcAft>
              <a:buSzPts val="1300"/>
              <a:buFont typeface="Nunito"/>
              <a:buChar char="●"/>
            </a:pPr>
            <a:r>
              <a:rPr lang="en" sz="1300">
                <a:latin typeface="Nunito"/>
                <a:ea typeface="Nunito"/>
                <a:cs typeface="Nunito"/>
                <a:sym typeface="Nunito"/>
              </a:rPr>
              <a:t>Timers</a:t>
            </a:r>
            <a:endParaRPr sz="1300">
              <a:latin typeface="Nunito"/>
              <a:ea typeface="Nunito"/>
              <a:cs typeface="Nunito"/>
              <a:sym typeface="Nunito"/>
            </a:endParaRPr>
          </a:p>
        </p:txBody>
      </p:sp>
      <p:sp>
        <p:nvSpPr>
          <p:cNvPr id="2245" name="Google Shape;2245;p171"/>
          <p:cNvSpPr txBox="1"/>
          <p:nvPr/>
        </p:nvSpPr>
        <p:spPr>
          <a:xfrm>
            <a:off x="6718675" y="270725"/>
            <a:ext cx="18783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Nunito"/>
                <a:ea typeface="Nunito"/>
                <a:cs typeface="Nunito"/>
                <a:sym typeface="Nunito"/>
              </a:rPr>
              <a:t>Top Right - Secondary information</a:t>
            </a:r>
            <a:endParaRPr sz="1200" b="1">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Navigation (Waypoints) </a:t>
            </a:r>
            <a:endParaRPr sz="1200">
              <a:latin typeface="Nunito"/>
              <a:ea typeface="Nunito"/>
              <a:cs typeface="Nunito"/>
              <a:sym typeface="Nunito"/>
            </a:endParaRPr>
          </a:p>
        </p:txBody>
      </p:sp>
      <p:sp>
        <p:nvSpPr>
          <p:cNvPr id="2246" name="Google Shape;2246;p171"/>
          <p:cNvSpPr txBox="1"/>
          <p:nvPr/>
        </p:nvSpPr>
        <p:spPr>
          <a:xfrm>
            <a:off x="475075" y="1749525"/>
            <a:ext cx="1878300" cy="169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Nunito"/>
                <a:ea typeface="Nunito"/>
                <a:cs typeface="Nunito"/>
                <a:sym typeface="Nunito"/>
              </a:rPr>
              <a:t>Left - Menu Lists and Notifications</a:t>
            </a:r>
            <a:endParaRPr b="1">
              <a:latin typeface="Nunito"/>
              <a:ea typeface="Nunito"/>
              <a:cs typeface="Nunito"/>
              <a:sym typeface="Nunito"/>
            </a:endParaRPr>
          </a:p>
          <a:p>
            <a:pPr marL="457200" lvl="0" indent="-317500" algn="l" rtl="0">
              <a:spcBef>
                <a:spcPts val="0"/>
              </a:spcBef>
              <a:spcAft>
                <a:spcPts val="0"/>
              </a:spcAft>
              <a:buSzPts val="1400"/>
              <a:buFont typeface="Nunito"/>
              <a:buChar char="●"/>
            </a:pPr>
            <a:r>
              <a:rPr lang="en">
                <a:latin typeface="Nunito"/>
                <a:ea typeface="Nunito"/>
                <a:cs typeface="Nunito"/>
                <a:sym typeface="Nunito"/>
              </a:rPr>
              <a:t>Try to preserve this area for users view and only use to display popups</a:t>
            </a:r>
            <a:endParaRPr>
              <a:latin typeface="Nunito"/>
              <a:ea typeface="Nunito"/>
              <a:cs typeface="Nunito"/>
              <a:sym typeface="Nunito"/>
            </a:endParaRPr>
          </a:p>
        </p:txBody>
      </p:sp>
      <p:sp>
        <p:nvSpPr>
          <p:cNvPr id="2247" name="Google Shape;2247;p171"/>
          <p:cNvSpPr txBox="1"/>
          <p:nvPr/>
        </p:nvSpPr>
        <p:spPr>
          <a:xfrm>
            <a:off x="2857500" y="1833000"/>
            <a:ext cx="34290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Nunito"/>
                <a:ea typeface="Nunito"/>
                <a:cs typeface="Nunito"/>
                <a:sym typeface="Nunito"/>
              </a:rPr>
              <a:t>Center Focus</a:t>
            </a:r>
            <a:endParaRPr b="1">
              <a:latin typeface="Nunito"/>
              <a:ea typeface="Nunito"/>
              <a:cs typeface="Nunito"/>
              <a:sym typeface="Nunito"/>
            </a:endParaRPr>
          </a:p>
          <a:p>
            <a:pPr marL="457200" lvl="0" indent="-317500" algn="l" rtl="0">
              <a:spcBef>
                <a:spcPts val="0"/>
              </a:spcBef>
              <a:spcAft>
                <a:spcPts val="0"/>
              </a:spcAft>
              <a:buSzPts val="1400"/>
              <a:buFont typeface="Nunito"/>
              <a:buChar char="-"/>
            </a:pPr>
            <a:r>
              <a:rPr lang="en">
                <a:latin typeface="Nunito"/>
                <a:ea typeface="Nunito"/>
                <a:cs typeface="Nunito"/>
                <a:sym typeface="Nunito"/>
              </a:rPr>
              <a:t>Do not want to obstruct the users view</a:t>
            </a:r>
            <a:endParaRPr>
              <a:latin typeface="Nunito"/>
              <a:ea typeface="Nunito"/>
              <a:cs typeface="Nunito"/>
              <a:sym typeface="Nunito"/>
            </a:endParaRPr>
          </a:p>
          <a:p>
            <a:pPr marL="457200" lvl="0" indent="-317500" algn="l" rtl="0">
              <a:spcBef>
                <a:spcPts val="0"/>
              </a:spcBef>
              <a:spcAft>
                <a:spcPts val="0"/>
              </a:spcAft>
              <a:buSzPts val="1400"/>
              <a:buFont typeface="Nunito"/>
              <a:buChar char="-"/>
            </a:pPr>
            <a:r>
              <a:rPr lang="en">
                <a:latin typeface="Nunito"/>
                <a:ea typeface="Nunito"/>
                <a:cs typeface="Nunito"/>
                <a:sym typeface="Nunito"/>
              </a:rPr>
              <a:t>Display only Emergencies (ie. Suit Integrity Issues)</a:t>
            </a:r>
            <a:endParaRPr>
              <a:latin typeface="Nunito"/>
              <a:ea typeface="Nunito"/>
              <a:cs typeface="Nunito"/>
              <a:sym typeface="Nunito"/>
            </a:endParaRPr>
          </a:p>
        </p:txBody>
      </p:sp>
      <p:sp>
        <p:nvSpPr>
          <p:cNvPr id="2248" name="Google Shape;2248;p171"/>
          <p:cNvSpPr txBox="1"/>
          <p:nvPr/>
        </p:nvSpPr>
        <p:spPr>
          <a:xfrm>
            <a:off x="6790625" y="1749525"/>
            <a:ext cx="18783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Nunito"/>
                <a:ea typeface="Nunito"/>
                <a:cs typeface="Nunito"/>
                <a:sym typeface="Nunito"/>
              </a:rPr>
              <a:t>Right </a:t>
            </a:r>
            <a:endParaRPr b="1">
              <a:latin typeface="Nunito"/>
              <a:ea typeface="Nunito"/>
              <a:cs typeface="Nunito"/>
              <a:sym typeface="Nunito"/>
            </a:endParaRPr>
          </a:p>
          <a:p>
            <a:pPr marL="457200" lvl="0" indent="-317500" algn="l" rtl="0">
              <a:spcBef>
                <a:spcPts val="0"/>
              </a:spcBef>
              <a:spcAft>
                <a:spcPts val="0"/>
              </a:spcAft>
              <a:buSzPts val="1400"/>
              <a:buFont typeface="Nunito"/>
              <a:buChar char="●"/>
            </a:pPr>
            <a:r>
              <a:rPr lang="en">
                <a:latin typeface="Nunito"/>
                <a:ea typeface="Nunito"/>
                <a:cs typeface="Nunito"/>
                <a:sym typeface="Nunito"/>
              </a:rPr>
              <a:t>Try to preserve this area for users view and only use to display popups</a:t>
            </a:r>
            <a:endParaRPr>
              <a:latin typeface="Nunito"/>
              <a:ea typeface="Nunito"/>
              <a:cs typeface="Nunito"/>
              <a:sym typeface="Nunito"/>
            </a:endParaRPr>
          </a:p>
        </p:txBody>
      </p:sp>
      <p:sp>
        <p:nvSpPr>
          <p:cNvPr id="2249" name="Google Shape;2249;p171"/>
          <p:cNvSpPr txBox="1"/>
          <p:nvPr/>
        </p:nvSpPr>
        <p:spPr>
          <a:xfrm>
            <a:off x="399625" y="4016125"/>
            <a:ext cx="202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Nunito"/>
                <a:ea typeface="Nunito"/>
                <a:cs typeface="Nunito"/>
                <a:sym typeface="Nunito"/>
              </a:rPr>
              <a:t>Bottom Left</a:t>
            </a:r>
            <a:endParaRPr sz="1200" b="1">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High-Level Menus</a:t>
            </a:r>
            <a:endParaRPr sz="1200">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Inventory Stats</a:t>
            </a:r>
            <a:endParaRPr sz="1200">
              <a:latin typeface="Nunito"/>
              <a:ea typeface="Nunito"/>
              <a:cs typeface="Nunito"/>
              <a:sym typeface="Nunito"/>
            </a:endParaRPr>
          </a:p>
        </p:txBody>
      </p:sp>
      <p:sp>
        <p:nvSpPr>
          <p:cNvPr id="2250" name="Google Shape;2250;p171"/>
          <p:cNvSpPr txBox="1"/>
          <p:nvPr/>
        </p:nvSpPr>
        <p:spPr>
          <a:xfrm>
            <a:off x="2501400" y="4141600"/>
            <a:ext cx="41412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latin typeface="Nunito"/>
                <a:ea typeface="Nunito"/>
                <a:cs typeface="Nunito"/>
                <a:sym typeface="Nunito"/>
              </a:rPr>
              <a:t>Bottom - Secondary Information that supports the menus</a:t>
            </a:r>
            <a:endParaRPr sz="1300" b="1">
              <a:latin typeface="Nunito"/>
              <a:ea typeface="Nunito"/>
              <a:cs typeface="Nunito"/>
              <a:sym typeface="Nunito"/>
            </a:endParaRPr>
          </a:p>
          <a:p>
            <a:pPr marL="457200" lvl="0" indent="0" algn="l" rtl="0">
              <a:spcBef>
                <a:spcPts val="0"/>
              </a:spcBef>
              <a:spcAft>
                <a:spcPts val="0"/>
              </a:spcAft>
              <a:buNone/>
            </a:pPr>
            <a:endParaRPr sz="1300">
              <a:latin typeface="Nunito"/>
              <a:ea typeface="Nunito"/>
              <a:cs typeface="Nunito"/>
              <a:sym typeface="Nunito"/>
            </a:endParaRPr>
          </a:p>
        </p:txBody>
      </p:sp>
      <p:sp>
        <p:nvSpPr>
          <p:cNvPr id="2251" name="Google Shape;2251;p171"/>
          <p:cNvSpPr txBox="1"/>
          <p:nvPr/>
        </p:nvSpPr>
        <p:spPr>
          <a:xfrm>
            <a:off x="6732175" y="4016125"/>
            <a:ext cx="202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Nunito"/>
                <a:ea typeface="Nunito"/>
                <a:cs typeface="Nunito"/>
                <a:sym typeface="Nunito"/>
              </a:rPr>
              <a:t>Bottom Right</a:t>
            </a:r>
            <a:endParaRPr sz="1200" b="1">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Buttons for various functions </a:t>
            </a:r>
            <a:endParaRPr sz="1200">
              <a:latin typeface="Nunito"/>
              <a:ea typeface="Nunito"/>
              <a:cs typeface="Nunito"/>
              <a:sym typeface="Nunito"/>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255"/>
        <p:cNvGrpSpPr/>
        <p:nvPr/>
      </p:nvGrpSpPr>
      <p:grpSpPr>
        <a:xfrm>
          <a:off x="0" y="0"/>
          <a:ext cx="0" cy="0"/>
          <a:chOff x="0" y="0"/>
          <a:chExt cx="0" cy="0"/>
        </a:xfrm>
      </p:grpSpPr>
      <p:sp>
        <p:nvSpPr>
          <p:cNvPr id="2256" name="Google Shape;2256;p172"/>
          <p:cNvSpPr txBox="1">
            <a:spLocks noGrp="1"/>
          </p:cNvSpPr>
          <p:nvPr>
            <p:ph type="title"/>
          </p:nvPr>
        </p:nvSpPr>
        <p:spPr>
          <a:xfrm>
            <a:off x="311700" y="3157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HUD Integration -  P&amp;M Process</a:t>
            </a:r>
            <a:endParaRPr/>
          </a:p>
        </p:txBody>
      </p:sp>
      <p:sp>
        <p:nvSpPr>
          <p:cNvPr id="2257" name="Google Shape;2257;p1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135</a:t>
            </a:fld>
            <a:endParaRPr/>
          </a:p>
        </p:txBody>
      </p:sp>
      <p:pic>
        <p:nvPicPr>
          <p:cNvPr id="2258" name="Google Shape;2258;p17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74525" y="888400"/>
            <a:ext cx="7194949" cy="4039274"/>
          </a:xfrm>
          <a:prstGeom prst="rect">
            <a:avLst/>
          </a:prstGeom>
          <a:noFill/>
          <a:ln>
            <a:noFill/>
          </a:ln>
        </p:spPr>
      </p:pic>
      <p:pic>
        <p:nvPicPr>
          <p:cNvPr id="2259" name="Google Shape;2259;p172">
            <a:hlinkClick r:id="" action="ppaction://noaction"/>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823750" y="4722474"/>
            <a:ext cx="738804" cy="275100"/>
          </a:xfrm>
          <a:prstGeom prst="rect">
            <a:avLst/>
          </a:prstGeom>
          <a:noFill/>
          <a:ln>
            <a:noFill/>
          </a:ln>
        </p:spPr>
      </p:pic>
      <p:sp>
        <p:nvSpPr>
          <p:cNvPr id="2260" name="Google Shape;2260;p172">
            <a:hlinkClick r:id="rId5"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264"/>
        <p:cNvGrpSpPr/>
        <p:nvPr/>
      </p:nvGrpSpPr>
      <p:grpSpPr>
        <a:xfrm>
          <a:off x="0" y="0"/>
          <a:ext cx="0" cy="0"/>
          <a:chOff x="0" y="0"/>
          <a:chExt cx="0" cy="0"/>
        </a:xfrm>
      </p:grpSpPr>
      <p:sp>
        <p:nvSpPr>
          <p:cNvPr id="2265" name="Google Shape;2265;p1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P&amp;M 1: VR Environment</a:t>
            </a:r>
            <a:endParaRPr/>
          </a:p>
          <a:p>
            <a:pPr marL="0" lvl="0" indent="0" algn="l" rtl="0">
              <a:spcBef>
                <a:spcPts val="0"/>
              </a:spcBef>
              <a:spcAft>
                <a:spcPts val="0"/>
              </a:spcAft>
              <a:buNone/>
            </a:pPr>
            <a:endParaRPr/>
          </a:p>
        </p:txBody>
      </p:sp>
      <p:sp>
        <p:nvSpPr>
          <p:cNvPr id="2266" name="Google Shape;2266;p1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136</a:t>
            </a:fld>
            <a:endParaRPr/>
          </a:p>
        </p:txBody>
      </p:sp>
      <p:sp>
        <p:nvSpPr>
          <p:cNvPr id="2267" name="Google Shape;2267;p173"/>
          <p:cNvSpPr txBox="1">
            <a:spLocks noGrp="1"/>
          </p:cNvSpPr>
          <p:nvPr>
            <p:ph type="title"/>
          </p:nvPr>
        </p:nvSpPr>
        <p:spPr>
          <a:xfrm>
            <a:off x="624450" y="794225"/>
            <a:ext cx="73143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USER INTERFACE DESIGN AND EVA INTERACTION PROCESS</a:t>
            </a:r>
            <a:endParaRPr sz="1620"/>
          </a:p>
        </p:txBody>
      </p:sp>
      <p:pic>
        <p:nvPicPr>
          <p:cNvPr id="2268" name="Google Shape;2268;p17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1700" y="1265338"/>
            <a:ext cx="8669375" cy="3357572"/>
          </a:xfrm>
          <a:prstGeom prst="rect">
            <a:avLst/>
          </a:prstGeom>
          <a:noFill/>
          <a:ln>
            <a:noFill/>
          </a:ln>
        </p:spPr>
      </p:pic>
      <p:pic>
        <p:nvPicPr>
          <p:cNvPr id="2269" name="Google Shape;2269;p17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2270" name="Google Shape;2270;p17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2271" name="Google Shape;2271;p173"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2272" name="Google Shape;2272;p173"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2273" name="Google Shape;2273;p173"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2274" name="Google Shape;2274;p173"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2275" name="Google Shape;2275;p173"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2276" name="Google Shape;2276;p173"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2277" name="Google Shape;2277;p173">
            <a:hlinkClick r:id="rId6" action="ppaction://hlinksldjump"/>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sp>
        <p:nvSpPr>
          <p:cNvPr id="2282" name="Google Shape;2282;p17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Equipment Details</a:t>
            </a:r>
            <a:endParaRPr/>
          </a:p>
        </p:txBody>
      </p:sp>
      <p:sp>
        <p:nvSpPr>
          <p:cNvPr id="2283" name="Google Shape;2283;p1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137</a:t>
            </a:fld>
            <a:endParaRPr/>
          </a:p>
        </p:txBody>
      </p:sp>
      <p:sp>
        <p:nvSpPr>
          <p:cNvPr id="2284" name="Google Shape;2284;p174"/>
          <p:cNvSpPr txBox="1">
            <a:spLocks noGrp="1"/>
          </p:cNvSpPr>
          <p:nvPr>
            <p:ph type="body" idx="4294967295"/>
          </p:nvPr>
        </p:nvSpPr>
        <p:spPr>
          <a:xfrm>
            <a:off x="2441850" y="3060300"/>
            <a:ext cx="4260300" cy="15087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852"/>
              <a:buNone/>
            </a:pPr>
            <a:r>
              <a:rPr lang="en" u="sng">
                <a:solidFill>
                  <a:schemeClr val="hlink"/>
                </a:solidFill>
                <a:hlinkClick r:id="" action="ppaction://hlinkshowjump?jump=nextslide"/>
              </a:rPr>
              <a:t>Master Equipment List (MEL)</a:t>
            </a:r>
            <a:endParaRPr/>
          </a:p>
          <a:p>
            <a:pPr marL="0" lvl="0" indent="0" algn="ctr" rtl="0">
              <a:lnSpc>
                <a:spcPct val="95000"/>
              </a:lnSpc>
              <a:spcBef>
                <a:spcPts val="1200"/>
              </a:spcBef>
              <a:spcAft>
                <a:spcPts val="1200"/>
              </a:spcAft>
              <a:buSzPts val="852"/>
              <a:buNone/>
            </a:pPr>
            <a:r>
              <a:rPr lang="en" u="sng">
                <a:solidFill>
                  <a:schemeClr val="hlink"/>
                </a:solidFill>
                <a:hlinkClick r:id="rId3" action="ppaction://hlinksldjump"/>
              </a:rPr>
              <a:t>HR Object Modeling Processes</a:t>
            </a:r>
            <a:endParaRPr/>
          </a:p>
        </p:txBody>
      </p:sp>
      <p:sp>
        <p:nvSpPr>
          <p:cNvPr id="2285" name="Google Shape;2285;p174">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289"/>
        <p:cNvGrpSpPr/>
        <p:nvPr/>
      </p:nvGrpSpPr>
      <p:grpSpPr>
        <a:xfrm>
          <a:off x="0" y="0"/>
          <a:ext cx="0" cy="0"/>
          <a:chOff x="0" y="0"/>
          <a:chExt cx="0" cy="0"/>
        </a:xfrm>
      </p:grpSpPr>
      <p:sp>
        <p:nvSpPr>
          <p:cNvPr id="2290" name="Google Shape;2290;p175"/>
          <p:cNvSpPr txBox="1">
            <a:spLocks noGrp="1"/>
          </p:cNvSpPr>
          <p:nvPr>
            <p:ph type="title"/>
          </p:nvPr>
        </p:nvSpPr>
        <p:spPr>
          <a:xfrm>
            <a:off x="311700" y="28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Nunito"/>
                <a:ea typeface="Nunito"/>
                <a:cs typeface="Nunito"/>
                <a:sym typeface="Nunito"/>
              </a:rPr>
              <a:t>Master Equipment List</a:t>
            </a:r>
            <a:endParaRPr>
              <a:latin typeface="Nunito"/>
              <a:ea typeface="Nunito"/>
              <a:cs typeface="Nunito"/>
              <a:sym typeface="Nunito"/>
            </a:endParaRPr>
          </a:p>
        </p:txBody>
      </p:sp>
      <p:sp>
        <p:nvSpPr>
          <p:cNvPr id="2291" name="Google Shape;2291;p1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138</a:t>
            </a:fld>
            <a:endParaRPr/>
          </a:p>
        </p:txBody>
      </p:sp>
      <p:graphicFrame>
        <p:nvGraphicFramePr>
          <p:cNvPr id="2292" name="Google Shape;2292;p175"/>
          <p:cNvGraphicFramePr/>
          <p:nvPr/>
        </p:nvGraphicFramePr>
        <p:xfrm>
          <a:off x="259988" y="1030900"/>
          <a:ext cx="8624025" cy="2976831"/>
        </p:xfrm>
        <a:graphic>
          <a:graphicData uri="http://schemas.openxmlformats.org/drawingml/2006/table">
            <a:tbl>
              <a:tblPr>
                <a:noFill/>
                <a:tableStyleId>{34C112C2-C95C-4236-8074-CD7BC30CAA9A}</a:tableStyleId>
              </a:tblPr>
              <a:tblGrid>
                <a:gridCol w="765200">
                  <a:extLst>
                    <a:ext uri="{9D8B030D-6E8A-4147-A177-3AD203B41FA5}">
                      <a16:colId xmlns:a16="http://schemas.microsoft.com/office/drawing/2014/main" val="20000"/>
                    </a:ext>
                  </a:extLst>
                </a:gridCol>
                <a:gridCol w="1035300">
                  <a:extLst>
                    <a:ext uri="{9D8B030D-6E8A-4147-A177-3AD203B41FA5}">
                      <a16:colId xmlns:a16="http://schemas.microsoft.com/office/drawing/2014/main" val="20001"/>
                    </a:ext>
                  </a:extLst>
                </a:gridCol>
                <a:gridCol w="954250">
                  <a:extLst>
                    <a:ext uri="{9D8B030D-6E8A-4147-A177-3AD203B41FA5}">
                      <a16:colId xmlns:a16="http://schemas.microsoft.com/office/drawing/2014/main" val="20002"/>
                    </a:ext>
                  </a:extLst>
                </a:gridCol>
                <a:gridCol w="1125300">
                  <a:extLst>
                    <a:ext uri="{9D8B030D-6E8A-4147-A177-3AD203B41FA5}">
                      <a16:colId xmlns:a16="http://schemas.microsoft.com/office/drawing/2014/main" val="20003"/>
                    </a:ext>
                  </a:extLst>
                </a:gridCol>
                <a:gridCol w="639175">
                  <a:extLst>
                    <a:ext uri="{9D8B030D-6E8A-4147-A177-3AD203B41FA5}">
                      <a16:colId xmlns:a16="http://schemas.microsoft.com/office/drawing/2014/main" val="20004"/>
                    </a:ext>
                  </a:extLst>
                </a:gridCol>
                <a:gridCol w="693175">
                  <a:extLst>
                    <a:ext uri="{9D8B030D-6E8A-4147-A177-3AD203B41FA5}">
                      <a16:colId xmlns:a16="http://schemas.microsoft.com/office/drawing/2014/main" val="20005"/>
                    </a:ext>
                  </a:extLst>
                </a:gridCol>
                <a:gridCol w="783200">
                  <a:extLst>
                    <a:ext uri="{9D8B030D-6E8A-4147-A177-3AD203B41FA5}">
                      <a16:colId xmlns:a16="http://schemas.microsoft.com/office/drawing/2014/main" val="20006"/>
                    </a:ext>
                  </a:extLst>
                </a:gridCol>
                <a:gridCol w="783200">
                  <a:extLst>
                    <a:ext uri="{9D8B030D-6E8A-4147-A177-3AD203B41FA5}">
                      <a16:colId xmlns:a16="http://schemas.microsoft.com/office/drawing/2014/main" val="20007"/>
                    </a:ext>
                  </a:extLst>
                </a:gridCol>
                <a:gridCol w="702200">
                  <a:extLst>
                    <a:ext uri="{9D8B030D-6E8A-4147-A177-3AD203B41FA5}">
                      <a16:colId xmlns:a16="http://schemas.microsoft.com/office/drawing/2014/main" val="20008"/>
                    </a:ext>
                  </a:extLst>
                </a:gridCol>
                <a:gridCol w="747200">
                  <a:extLst>
                    <a:ext uri="{9D8B030D-6E8A-4147-A177-3AD203B41FA5}">
                      <a16:colId xmlns:a16="http://schemas.microsoft.com/office/drawing/2014/main" val="20009"/>
                    </a:ext>
                  </a:extLst>
                </a:gridCol>
                <a:gridCol w="395825">
                  <a:extLst>
                    <a:ext uri="{9D8B030D-6E8A-4147-A177-3AD203B41FA5}">
                      <a16:colId xmlns:a16="http://schemas.microsoft.com/office/drawing/2014/main" val="20010"/>
                    </a:ext>
                  </a:extLst>
                </a:gridCol>
              </a:tblGrid>
              <a:tr h="199575">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Subteam Owner</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Component Name</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Quantity</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Technology/Design Decision</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Inputs</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Outputs</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Cost p/ Unit</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Total Cost</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Power</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Product Links</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600" b="1">
                          <a:latin typeface="Open Sans"/>
                          <a:ea typeface="Open Sans"/>
                          <a:cs typeface="Open Sans"/>
                          <a:sym typeface="Open Sans"/>
                        </a:rPr>
                        <a:t>Shipping Time</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36442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IT/VR</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Oculus Quest 2 headset</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$400</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600"/>
                        <a:t>$400</a:t>
                      </a: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3.85V Rechargable Battery</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600" u="sng">
                          <a:solidFill>
                            <a:schemeClr val="hlink"/>
                          </a:solidFill>
                          <a:latin typeface="Open Sans"/>
                          <a:ea typeface="Open Sans"/>
                          <a:cs typeface="Open Sans"/>
                          <a:sym typeface="Open Sans"/>
                          <a:hlinkClick r:id="rId3"/>
                        </a:rPr>
                        <a:t>Meta</a:t>
                      </a:r>
                      <a:endParaRPr sz="6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25600">
                <a:tc>
                  <a:txBody>
                    <a:bodyPr/>
                    <a:lstStyle/>
                    <a:p>
                      <a:pPr marL="0" lvl="0" indent="0" algn="l" rtl="0">
                        <a:spcBef>
                          <a:spcPts val="0"/>
                        </a:spcBef>
                        <a:spcAft>
                          <a:spcPts val="0"/>
                        </a:spcAft>
                        <a:buNone/>
                      </a:pPr>
                      <a:endParaRPr sz="600"/>
                    </a:p>
                  </a:txBody>
                  <a:tcPr marL="28575" marR="28575" marT="19050" marB="19050" anchor="ctr">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FF"/>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FF"/>
                    </a:solidFill>
                  </a:tcPr>
                </a:tc>
                <a:tc gridSpan="6">
                  <a:txBody>
                    <a:bodyPr/>
                    <a:lstStyle/>
                    <a:p>
                      <a:pPr marL="0" lvl="0" indent="0" algn="ctr" rtl="0">
                        <a:lnSpc>
                          <a:spcPct val="115000"/>
                        </a:lnSpc>
                        <a:spcBef>
                          <a:spcPts val="0"/>
                        </a:spcBef>
                        <a:spcAft>
                          <a:spcPts val="0"/>
                        </a:spcAft>
                        <a:buNone/>
                      </a:pPr>
                      <a:r>
                        <a:rPr lang="en" sz="600" b="1">
                          <a:solidFill>
                            <a:srgbClr val="FFFFFF"/>
                          </a:solidFill>
                          <a:latin typeface="Open Sans"/>
                          <a:ea typeface="Open Sans"/>
                          <a:cs typeface="Open Sans"/>
                          <a:sym typeface="Open Sans"/>
                        </a:rPr>
                        <a:t>VR PC</a:t>
                      </a:r>
                      <a:endParaRPr sz="600" b="1">
                        <a:solidFill>
                          <a:srgbClr val="FFFFFF"/>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FF"/>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FF"/>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FF"/>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FF"/>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FF"/>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FF"/>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6 Days (free)</a:t>
                      </a:r>
                      <a:endParaRPr sz="600">
                        <a:latin typeface="Open Sans"/>
                        <a:ea typeface="Open Sans"/>
                        <a:cs typeface="Open Sans"/>
                        <a:sym typeface="Open Sans"/>
                      </a:endParaRPr>
                    </a:p>
                  </a:txBody>
                  <a:tcPr marL="28575" marR="28575" marT="19050" marB="19050" anchor="b">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25600">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IT</a:t>
                      </a:r>
                      <a:endParaRPr sz="600">
                        <a:latin typeface="Open Sans"/>
                        <a:ea typeface="Open Sans"/>
                        <a:cs typeface="Open Sans"/>
                        <a:sym typeface="Open Sans"/>
                      </a:endParaRPr>
                    </a:p>
                  </a:txBody>
                  <a:tcPr marL="28575" marR="28575" marT="19050" marB="19050" anchor="ctr">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CPU: AMD Ryzen 5 5600X</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$160</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rowSpan="8">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Standard 120V Supply</a:t>
                      </a:r>
                      <a:endParaRPr sz="600">
                        <a:latin typeface="Open Sans"/>
                        <a:ea typeface="Open Sans"/>
                        <a:cs typeface="Open Sans"/>
                        <a:sym typeface="Open Sans"/>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0000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6 Days (free)</a:t>
                      </a:r>
                      <a:endParaRPr sz="600">
                        <a:latin typeface="Open Sans"/>
                        <a:ea typeface="Open Sans"/>
                        <a:cs typeface="Open Sans"/>
                        <a:sym typeface="Open Sans"/>
                      </a:endParaRPr>
                    </a:p>
                  </a:txBody>
                  <a:tcPr marL="28575" marR="28575" marT="19050" marB="19050" anchor="b">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25600">
                <a:tc>
                  <a:txBody>
                    <a:bodyPr/>
                    <a:lstStyle/>
                    <a:p>
                      <a:pPr marL="0" lvl="0" indent="0" algn="l" rtl="0">
                        <a:spcBef>
                          <a:spcPts val="0"/>
                        </a:spcBef>
                        <a:spcAft>
                          <a:spcPts val="0"/>
                        </a:spcAft>
                        <a:buNone/>
                      </a:pPr>
                      <a:endParaRPr sz="600"/>
                    </a:p>
                  </a:txBody>
                  <a:tcPr marL="28575" marR="28575" marT="19050" marB="19050" anchor="ctr">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GPU: Gigabyte 2080 Super</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$440</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vMerge="1">
                  <a:txBody>
                    <a:bodyPr/>
                    <a:lstStyle/>
                    <a:p>
                      <a:endParaRPr lang="en-US"/>
                    </a:p>
                  </a:txBody>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0000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6 Days (free)</a:t>
                      </a:r>
                      <a:endParaRPr sz="600">
                        <a:latin typeface="Open Sans"/>
                        <a:ea typeface="Open Sans"/>
                        <a:cs typeface="Open Sans"/>
                        <a:sym typeface="Open Sans"/>
                      </a:endParaRPr>
                    </a:p>
                  </a:txBody>
                  <a:tcPr marL="28575" marR="28575" marT="19050" marB="19050" anchor="b">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55750">
                <a:tc>
                  <a:txBody>
                    <a:bodyPr/>
                    <a:lstStyle/>
                    <a:p>
                      <a:pPr marL="0" lvl="0" indent="0" algn="l" rtl="0">
                        <a:spcBef>
                          <a:spcPts val="0"/>
                        </a:spcBef>
                        <a:spcAft>
                          <a:spcPts val="0"/>
                        </a:spcAft>
                        <a:buNone/>
                      </a:pPr>
                      <a:endParaRPr sz="600"/>
                    </a:p>
                  </a:txBody>
                  <a:tcPr marL="28575" marR="28575" marT="19050" marB="19050" anchor="ctr">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Motherboard: Gigabyte B550 w/ Bluetooth + Wifi</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$170</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vMerge="1">
                  <a:txBody>
                    <a:bodyPr/>
                    <a:lstStyle/>
                    <a:p>
                      <a:endParaRPr lang="en-US"/>
                    </a:p>
                  </a:txBody>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0000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6 Days (free)</a:t>
                      </a:r>
                      <a:endParaRPr sz="600">
                        <a:latin typeface="Open Sans"/>
                        <a:ea typeface="Open Sans"/>
                        <a:cs typeface="Open Sans"/>
                        <a:sym typeface="Open Sans"/>
                      </a:endParaRPr>
                    </a:p>
                  </a:txBody>
                  <a:tcPr marL="28575" marR="28575" marT="19050" marB="19050" anchor="b">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25600">
                <a:tc>
                  <a:txBody>
                    <a:bodyPr/>
                    <a:lstStyle/>
                    <a:p>
                      <a:pPr marL="0" lvl="0" indent="0" algn="l" rtl="0">
                        <a:spcBef>
                          <a:spcPts val="0"/>
                        </a:spcBef>
                        <a:spcAft>
                          <a:spcPts val="0"/>
                        </a:spcAft>
                        <a:buNone/>
                      </a:pPr>
                      <a:endParaRPr sz="600"/>
                    </a:p>
                  </a:txBody>
                  <a:tcPr marL="28575" marR="28575" marT="19050" marB="19050" anchor="ctr">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RAM: G.Skill Ripjaws V series 16GB</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$54</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vMerge="1">
                  <a:txBody>
                    <a:bodyPr/>
                    <a:lstStyle/>
                    <a:p>
                      <a:endParaRPr lang="en-US"/>
                    </a:p>
                  </a:txBody>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0000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6 Days (free)</a:t>
                      </a:r>
                      <a:endParaRPr sz="600">
                        <a:latin typeface="Open Sans"/>
                        <a:ea typeface="Open Sans"/>
                        <a:cs typeface="Open Sans"/>
                        <a:sym typeface="Open Sans"/>
                      </a:endParaRPr>
                    </a:p>
                  </a:txBody>
                  <a:tcPr marL="28575" marR="28575" marT="19050" marB="19050" anchor="b">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25600">
                <a:tc>
                  <a:txBody>
                    <a:bodyPr/>
                    <a:lstStyle/>
                    <a:p>
                      <a:pPr marL="0" lvl="0" indent="0" algn="l" rtl="0">
                        <a:spcBef>
                          <a:spcPts val="0"/>
                        </a:spcBef>
                        <a:spcAft>
                          <a:spcPts val="0"/>
                        </a:spcAft>
                        <a:buNone/>
                      </a:pPr>
                      <a:endParaRPr sz="600"/>
                    </a:p>
                  </a:txBody>
                  <a:tcPr marL="28575" marR="28575" marT="19050" marB="19050" anchor="ctr">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Storage: Samsung 980 Pro 500GB</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$80</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vMerge="1">
                  <a:txBody>
                    <a:bodyPr/>
                    <a:lstStyle/>
                    <a:p>
                      <a:endParaRPr lang="en-US"/>
                    </a:p>
                  </a:txBody>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0000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6 Days (free)</a:t>
                      </a:r>
                      <a:endParaRPr sz="600">
                        <a:latin typeface="Open Sans"/>
                        <a:ea typeface="Open Sans"/>
                        <a:cs typeface="Open Sans"/>
                        <a:sym typeface="Open Sans"/>
                      </a:endParaRPr>
                    </a:p>
                  </a:txBody>
                  <a:tcPr marL="28575" marR="28575" marT="19050" marB="19050" anchor="b">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355750">
                <a:tc>
                  <a:txBody>
                    <a:bodyPr/>
                    <a:lstStyle/>
                    <a:p>
                      <a:pPr marL="0" lvl="0" indent="0" algn="l" rtl="0">
                        <a:spcBef>
                          <a:spcPts val="0"/>
                        </a:spcBef>
                        <a:spcAft>
                          <a:spcPts val="0"/>
                        </a:spcAft>
                        <a:buNone/>
                      </a:pPr>
                      <a:endParaRPr sz="600"/>
                    </a:p>
                  </a:txBody>
                  <a:tcPr marL="28575" marR="28575" marT="19050" marB="19050" anchor="ctr">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CORSAIR RMx Series (2021) RM750x 750 W</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$110</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vMerge="1">
                  <a:txBody>
                    <a:bodyPr/>
                    <a:lstStyle/>
                    <a:p>
                      <a:endParaRPr lang="en-US"/>
                    </a:p>
                  </a:txBody>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0000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6 Days (free)</a:t>
                      </a:r>
                      <a:endParaRPr sz="600">
                        <a:latin typeface="Open Sans"/>
                        <a:ea typeface="Open Sans"/>
                        <a:cs typeface="Open Sans"/>
                        <a:sym typeface="Open Sans"/>
                      </a:endParaRPr>
                    </a:p>
                  </a:txBody>
                  <a:tcPr marL="28575" marR="28575" marT="19050" marB="19050" anchor="b">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25600">
                <a:tc>
                  <a:txBody>
                    <a:bodyPr/>
                    <a:lstStyle/>
                    <a:p>
                      <a:pPr marL="0" lvl="0" indent="0" algn="l" rtl="0">
                        <a:spcBef>
                          <a:spcPts val="0"/>
                        </a:spcBef>
                        <a:spcAft>
                          <a:spcPts val="0"/>
                        </a:spcAft>
                        <a:buNone/>
                      </a:pPr>
                      <a:endParaRPr sz="600"/>
                    </a:p>
                  </a:txBody>
                  <a:tcPr marL="28575" marR="28575" marT="19050" marB="19050" anchor="ctr">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Case: Corsair 4000D</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$101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vMerge="1">
                  <a:txBody>
                    <a:bodyPr/>
                    <a:lstStyle/>
                    <a:p>
                      <a:endParaRPr lang="en-US"/>
                    </a:p>
                  </a:txBody>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0000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6 Days (free)</a:t>
                      </a:r>
                      <a:endParaRPr sz="600">
                        <a:latin typeface="Open Sans"/>
                        <a:ea typeface="Open Sans"/>
                        <a:cs typeface="Open Sans"/>
                        <a:sym typeface="Open Sans"/>
                      </a:endParaRPr>
                    </a:p>
                  </a:txBody>
                  <a:tcPr marL="28575" marR="28575" marT="19050" marB="19050" anchor="b">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08250">
                <a:tc>
                  <a:txBody>
                    <a:bodyPr/>
                    <a:lstStyle/>
                    <a:p>
                      <a:pPr marL="0" lvl="0" indent="0" algn="l" rtl="0">
                        <a:spcBef>
                          <a:spcPts val="0"/>
                        </a:spcBef>
                        <a:spcAft>
                          <a:spcPts val="0"/>
                        </a:spcAft>
                        <a:buNone/>
                      </a:pPr>
                      <a:endParaRPr sz="600"/>
                    </a:p>
                  </a:txBody>
                  <a:tcPr marL="28575" marR="28575" marT="19050" marB="19050" anchor="ctr">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$1,115</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CFE2F3"/>
                    </a:solidFill>
                  </a:tcPr>
                </a:tc>
                <a:tc vMerge="1">
                  <a:txBody>
                    <a:bodyPr/>
                    <a:lstStyle/>
                    <a:p>
                      <a:endParaRPr lang="en-US"/>
                    </a:p>
                  </a:txBody>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0000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FF"/>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sz="600"/>
                    </a:p>
                  </a:txBody>
                  <a:tcPr marL="28575" marR="28575" marT="19050" marB="19050" anchor="b">
                    <a:lnL w="28575" cap="flat" cmpd="sng">
                      <a:solidFill>
                        <a:srgbClr val="0000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2293" name="Google Shape;2293;p175">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297"/>
        <p:cNvGrpSpPr/>
        <p:nvPr/>
      </p:nvGrpSpPr>
      <p:grpSpPr>
        <a:xfrm>
          <a:off x="0" y="0"/>
          <a:ext cx="0" cy="0"/>
          <a:chOff x="0" y="0"/>
          <a:chExt cx="0" cy="0"/>
        </a:xfrm>
      </p:grpSpPr>
      <p:sp>
        <p:nvSpPr>
          <p:cNvPr id="2298" name="Google Shape;2298;p1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139</a:t>
            </a:fld>
            <a:endParaRPr/>
          </a:p>
        </p:txBody>
      </p:sp>
      <p:graphicFrame>
        <p:nvGraphicFramePr>
          <p:cNvPr id="2299" name="Google Shape;2299;p176"/>
          <p:cNvGraphicFramePr/>
          <p:nvPr/>
        </p:nvGraphicFramePr>
        <p:xfrm>
          <a:off x="152400" y="152400"/>
          <a:ext cx="8520625" cy="4857750"/>
        </p:xfrm>
        <a:graphic>
          <a:graphicData uri="http://schemas.openxmlformats.org/drawingml/2006/table">
            <a:tbl>
              <a:tblPr>
                <a:noFill/>
                <a:tableStyleId>{34C112C2-C95C-4236-8074-CD7BC30CAA9A}</a:tableStyleId>
              </a:tblPr>
              <a:tblGrid>
                <a:gridCol w="788300">
                  <a:extLst>
                    <a:ext uri="{9D8B030D-6E8A-4147-A177-3AD203B41FA5}">
                      <a16:colId xmlns:a16="http://schemas.microsoft.com/office/drawing/2014/main" val="20000"/>
                    </a:ext>
                  </a:extLst>
                </a:gridCol>
                <a:gridCol w="1071725">
                  <a:extLst>
                    <a:ext uri="{9D8B030D-6E8A-4147-A177-3AD203B41FA5}">
                      <a16:colId xmlns:a16="http://schemas.microsoft.com/office/drawing/2014/main" val="20001"/>
                    </a:ext>
                  </a:extLst>
                </a:gridCol>
                <a:gridCol w="983150">
                  <a:extLst>
                    <a:ext uri="{9D8B030D-6E8A-4147-A177-3AD203B41FA5}">
                      <a16:colId xmlns:a16="http://schemas.microsoft.com/office/drawing/2014/main" val="20002"/>
                    </a:ext>
                  </a:extLst>
                </a:gridCol>
                <a:gridCol w="1169150">
                  <a:extLst>
                    <a:ext uri="{9D8B030D-6E8A-4147-A177-3AD203B41FA5}">
                      <a16:colId xmlns:a16="http://schemas.microsoft.com/office/drawing/2014/main" val="20003"/>
                    </a:ext>
                  </a:extLst>
                </a:gridCol>
                <a:gridCol w="664300">
                  <a:extLst>
                    <a:ext uri="{9D8B030D-6E8A-4147-A177-3AD203B41FA5}">
                      <a16:colId xmlns:a16="http://schemas.microsoft.com/office/drawing/2014/main" val="20004"/>
                    </a:ext>
                  </a:extLst>
                </a:gridCol>
                <a:gridCol w="717425">
                  <a:extLst>
                    <a:ext uri="{9D8B030D-6E8A-4147-A177-3AD203B41FA5}">
                      <a16:colId xmlns:a16="http://schemas.microsoft.com/office/drawing/2014/main" val="20005"/>
                    </a:ext>
                  </a:extLst>
                </a:gridCol>
                <a:gridCol w="814850">
                  <a:extLst>
                    <a:ext uri="{9D8B030D-6E8A-4147-A177-3AD203B41FA5}">
                      <a16:colId xmlns:a16="http://schemas.microsoft.com/office/drawing/2014/main" val="20006"/>
                    </a:ext>
                  </a:extLst>
                </a:gridCol>
                <a:gridCol w="814850">
                  <a:extLst>
                    <a:ext uri="{9D8B030D-6E8A-4147-A177-3AD203B41FA5}">
                      <a16:colId xmlns:a16="http://schemas.microsoft.com/office/drawing/2014/main" val="20007"/>
                    </a:ext>
                  </a:extLst>
                </a:gridCol>
                <a:gridCol w="726300">
                  <a:extLst>
                    <a:ext uri="{9D8B030D-6E8A-4147-A177-3AD203B41FA5}">
                      <a16:colId xmlns:a16="http://schemas.microsoft.com/office/drawing/2014/main" val="20008"/>
                    </a:ext>
                  </a:extLst>
                </a:gridCol>
                <a:gridCol w="770575">
                  <a:extLst>
                    <a:ext uri="{9D8B030D-6E8A-4147-A177-3AD203B41FA5}">
                      <a16:colId xmlns:a16="http://schemas.microsoft.com/office/drawing/2014/main" val="20009"/>
                    </a:ext>
                  </a:extLst>
                </a:gridCol>
              </a:tblGrid>
              <a:tr h="221175">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FF"/>
                      </a:solidFill>
                      <a:prstDash val="solid"/>
                      <a:round/>
                      <a:headEnd type="none" w="sm" len="sm"/>
                      <a:tailEnd type="none" w="sm" len="sm"/>
                    </a:lnT>
                    <a:lnB w="9525" cap="flat" cmpd="sng">
                      <a:solidFill>
                        <a:srgbClr val="CCCCCC"/>
                      </a:solidFill>
                      <a:prstDash val="solid"/>
                      <a:round/>
                      <a:headEnd type="none" w="sm" len="sm"/>
                      <a:tailEnd type="none" w="sm" len="sm"/>
                    </a:lnB>
                    <a:solidFill>
                      <a:srgbClr val="FF9900"/>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FF"/>
                      </a:solidFill>
                      <a:prstDash val="solid"/>
                      <a:round/>
                      <a:headEnd type="none" w="sm" len="sm"/>
                      <a:tailEnd type="none" w="sm" len="sm"/>
                    </a:lnT>
                    <a:lnB w="9525" cap="flat" cmpd="sng">
                      <a:solidFill>
                        <a:srgbClr val="CCCCCC"/>
                      </a:solidFill>
                      <a:prstDash val="solid"/>
                      <a:round/>
                      <a:headEnd type="none" w="sm" len="sm"/>
                      <a:tailEnd type="none" w="sm" len="sm"/>
                    </a:lnB>
                    <a:solidFill>
                      <a:srgbClr val="FF9900"/>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FF"/>
                      </a:solidFill>
                      <a:prstDash val="solid"/>
                      <a:round/>
                      <a:headEnd type="none" w="sm" len="sm"/>
                      <a:tailEnd type="none" w="sm" len="sm"/>
                    </a:lnT>
                    <a:lnB w="9525" cap="flat" cmpd="sng">
                      <a:solidFill>
                        <a:srgbClr val="CCCCCC"/>
                      </a:solidFill>
                      <a:prstDash val="solid"/>
                      <a:round/>
                      <a:headEnd type="none" w="sm" len="sm"/>
                      <a:tailEnd type="none" w="sm" len="sm"/>
                    </a:lnB>
                    <a:solidFill>
                      <a:srgbClr val="FF9900"/>
                    </a:solidFill>
                  </a:tcPr>
                </a:tc>
                <a:tc>
                  <a:txBody>
                    <a:bodyPr/>
                    <a:lstStyle/>
                    <a:p>
                      <a:pPr marL="0" lvl="0" indent="0" algn="l" rtl="0">
                        <a:lnSpc>
                          <a:spcPct val="115000"/>
                        </a:lnSpc>
                        <a:spcBef>
                          <a:spcPts val="0"/>
                        </a:spcBef>
                        <a:spcAft>
                          <a:spcPts val="0"/>
                        </a:spcAft>
                        <a:buNone/>
                      </a:pPr>
                      <a:r>
                        <a:rPr lang="en" sz="600"/>
                        <a:t>HR Physical Models and Prototypes</a:t>
                      </a: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FF"/>
                      </a:solidFill>
                      <a:prstDash val="solid"/>
                      <a:round/>
                      <a:headEnd type="none" w="sm" len="sm"/>
                      <a:tailEnd type="none" w="sm" len="sm"/>
                    </a:lnT>
                    <a:lnB w="9525" cap="flat" cmpd="sng">
                      <a:solidFill>
                        <a:srgbClr val="CCCCCC"/>
                      </a:solidFill>
                      <a:prstDash val="solid"/>
                      <a:round/>
                      <a:headEnd type="none" w="sm" len="sm"/>
                      <a:tailEnd type="none" w="sm" len="sm"/>
                    </a:lnB>
                    <a:solidFill>
                      <a:srgbClr val="FF9900"/>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FF"/>
                      </a:solidFill>
                      <a:prstDash val="solid"/>
                      <a:round/>
                      <a:headEnd type="none" w="sm" len="sm"/>
                      <a:tailEnd type="none" w="sm" len="sm"/>
                    </a:lnT>
                    <a:lnB w="9525" cap="flat" cmpd="sng">
                      <a:solidFill>
                        <a:srgbClr val="CCCCCC"/>
                      </a:solidFill>
                      <a:prstDash val="solid"/>
                      <a:round/>
                      <a:headEnd type="none" w="sm" len="sm"/>
                      <a:tailEnd type="none" w="sm" len="sm"/>
                    </a:lnB>
                    <a:solidFill>
                      <a:srgbClr val="FF9900"/>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FF"/>
                      </a:solidFill>
                      <a:prstDash val="solid"/>
                      <a:round/>
                      <a:headEnd type="none" w="sm" len="sm"/>
                      <a:tailEnd type="none" w="sm" len="sm"/>
                    </a:lnT>
                    <a:lnB w="9525" cap="flat" cmpd="sng">
                      <a:solidFill>
                        <a:srgbClr val="CCCCCC"/>
                      </a:solidFill>
                      <a:prstDash val="solid"/>
                      <a:round/>
                      <a:headEnd type="none" w="sm" len="sm"/>
                      <a:tailEnd type="none" w="sm" len="sm"/>
                    </a:lnB>
                    <a:solidFill>
                      <a:srgbClr val="FF9900"/>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FF"/>
                      </a:solidFill>
                      <a:prstDash val="solid"/>
                      <a:round/>
                      <a:headEnd type="none" w="sm" len="sm"/>
                      <a:tailEnd type="none" w="sm" len="sm"/>
                    </a:lnT>
                    <a:lnB w="9525" cap="flat" cmpd="sng">
                      <a:solidFill>
                        <a:srgbClr val="CCCCCC"/>
                      </a:solidFill>
                      <a:prstDash val="solid"/>
                      <a:round/>
                      <a:headEnd type="none" w="sm" len="sm"/>
                      <a:tailEnd type="none" w="sm" len="sm"/>
                    </a:lnB>
                    <a:solidFill>
                      <a:srgbClr val="FF9900"/>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FF"/>
                      </a:solidFill>
                      <a:prstDash val="solid"/>
                      <a:round/>
                      <a:headEnd type="none" w="sm" len="sm"/>
                      <a:tailEnd type="none" w="sm" len="sm"/>
                    </a:lnT>
                    <a:lnB w="9525" cap="flat" cmpd="sng">
                      <a:solidFill>
                        <a:srgbClr val="CCCCCC"/>
                      </a:solidFill>
                      <a:prstDash val="solid"/>
                      <a:round/>
                      <a:headEnd type="none" w="sm" len="sm"/>
                      <a:tailEnd type="none" w="sm" len="sm"/>
                    </a:lnB>
                    <a:solidFill>
                      <a:srgbClr val="FF9900"/>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FF"/>
                      </a:solidFill>
                      <a:prstDash val="solid"/>
                      <a:round/>
                      <a:headEnd type="none" w="sm" len="sm"/>
                      <a:tailEnd type="none" w="sm" len="sm"/>
                    </a:lnT>
                    <a:lnB w="9525" cap="flat" cmpd="sng">
                      <a:solidFill>
                        <a:srgbClr val="CCCCCC"/>
                      </a:solidFill>
                      <a:prstDash val="solid"/>
                      <a:round/>
                      <a:headEnd type="none" w="sm" len="sm"/>
                      <a:tailEnd type="none" w="sm" len="sm"/>
                    </a:lnB>
                    <a:solidFill>
                      <a:srgbClr val="FF9900"/>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FF"/>
                      </a:solidFill>
                      <a:prstDash val="solid"/>
                      <a:round/>
                      <a:headEnd type="none" w="sm" len="sm"/>
                      <a:tailEnd type="none" w="sm" len="sm"/>
                    </a:lnT>
                    <a:lnB w="9525" cap="flat" cmpd="sng">
                      <a:solidFill>
                        <a:srgbClr val="CCCCCC"/>
                      </a:solidFill>
                      <a:prstDash val="solid"/>
                      <a:round/>
                      <a:headEnd type="none" w="sm" len="sm"/>
                      <a:tailEnd type="none" w="sm" len="sm"/>
                    </a:lnB>
                    <a:solidFill>
                      <a:srgbClr val="FF9900"/>
                    </a:solidFill>
                  </a:tcPr>
                </a:tc>
                <a:extLst>
                  <a:ext uri="{0D108BD9-81ED-4DB2-BD59-A6C34878D82A}">
                    <a16:rowId xmlns:a16="http://schemas.microsoft.com/office/drawing/2014/main" val="10000"/>
                  </a:ext>
                </a:extLst>
              </a:tr>
              <a:tr h="195675">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Subteam Owner</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Component Name</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Quantity</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Technology/Design Decision</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Inputs</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Outputs</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Cost p/ Unit</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Total Cost</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Power</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Product Links</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Rock</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3D Printed</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600"/>
                        <a:t>0</a:t>
                      </a: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N/A</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PLA</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15.19</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15.19</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600" u="sng">
                          <a:solidFill>
                            <a:schemeClr val="hlink"/>
                          </a:solidFill>
                          <a:latin typeface="Open Sans"/>
                          <a:ea typeface="Open Sans"/>
                          <a:cs typeface="Open Sans"/>
                          <a:sym typeface="Open Sans"/>
                          <a:hlinkClick r:id="rId3"/>
                        </a:rPr>
                        <a:t>Amazon</a:t>
                      </a:r>
                      <a:endParaRPr sz="6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Scoop</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Build from COTs</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600"/>
                        <a:t>0</a:t>
                      </a: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N/A</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PVC Pipe</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4.16</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Purchase - Home Depot</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$4.44</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$18.47</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N/A</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600" u="sng">
                          <a:solidFill>
                            <a:schemeClr val="hlink"/>
                          </a:solidFill>
                          <a:latin typeface="Open Sans"/>
                          <a:ea typeface="Open Sans"/>
                          <a:cs typeface="Open Sans"/>
                          <a:sym typeface="Open Sans"/>
                          <a:hlinkClick r:id="rId4"/>
                        </a:rPr>
                        <a:t>Home Depot</a:t>
                      </a:r>
                      <a:endParaRPr sz="6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41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PVC T Connector</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Purchase - Home Depot</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$4.95</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$4.95</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N/A</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600" u="sng">
                          <a:solidFill>
                            <a:schemeClr val="hlink"/>
                          </a:solidFill>
                          <a:latin typeface="Open Sans"/>
                          <a:ea typeface="Open Sans"/>
                          <a:cs typeface="Open Sans"/>
                          <a:sym typeface="Open Sans"/>
                          <a:hlinkClick r:id="rId5"/>
                        </a:rPr>
                        <a:t>Home Depot</a:t>
                      </a:r>
                      <a:endParaRPr sz="6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PVC End Caps</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3</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Purchase - Home Depot</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$2.61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$7.83</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N/A</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600" u="sng">
                          <a:solidFill>
                            <a:schemeClr val="hlink"/>
                          </a:solidFill>
                          <a:latin typeface="Open Sans"/>
                          <a:ea typeface="Open Sans"/>
                          <a:cs typeface="Open Sans"/>
                          <a:sym typeface="Open Sans"/>
                          <a:hlinkClick r:id="rId6"/>
                        </a:rPr>
                        <a:t>Home Depot</a:t>
                      </a:r>
                      <a:endParaRPr sz="6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1/4 Bolt</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Purchase - Home Depot</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$0.19</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$0.19</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N/A</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600" u="sng">
                          <a:solidFill>
                            <a:schemeClr val="hlink"/>
                          </a:solidFill>
                          <a:latin typeface="Open Sans"/>
                          <a:ea typeface="Open Sans"/>
                          <a:cs typeface="Open Sans"/>
                          <a:sym typeface="Open Sans"/>
                          <a:hlinkClick r:id="rId7"/>
                        </a:rPr>
                        <a:t>Home Depot</a:t>
                      </a:r>
                      <a:endParaRPr sz="6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Tennis Ball</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Obtain from Autumns stash</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$0</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$0</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N/A</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Sample Container</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Purchase - Target</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$10</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600"/>
                        <a:t>$10</a:t>
                      </a: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N/A</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600" u="sng">
                          <a:solidFill>
                            <a:schemeClr val="hlink"/>
                          </a:solidFill>
                          <a:latin typeface="Open Sans"/>
                          <a:ea typeface="Open Sans"/>
                          <a:cs typeface="Open Sans"/>
                          <a:sym typeface="Open Sans"/>
                          <a:hlinkClick r:id="rId8"/>
                        </a:rPr>
                        <a:t>Home Depot</a:t>
                      </a:r>
                      <a:endParaRPr sz="6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Velcro Strips</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8</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Purchase - Amazon</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$1.12</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$8.99</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N/A</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600" u="sng">
                          <a:solidFill>
                            <a:schemeClr val="hlink"/>
                          </a:solidFill>
                          <a:latin typeface="Open Sans"/>
                          <a:ea typeface="Open Sans"/>
                          <a:cs typeface="Open Sans"/>
                          <a:sym typeface="Open Sans"/>
                          <a:hlinkClick r:id="rId9"/>
                        </a:rPr>
                        <a:t>Amazon</a:t>
                      </a:r>
                      <a:endParaRPr sz="6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1"/>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Arduino Nano</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2</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Purchase - Arduino</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$24.90</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$49.80</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N/A</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600" u="sng">
                          <a:solidFill>
                            <a:schemeClr val="hlink"/>
                          </a:solidFill>
                          <a:latin typeface="Open Sans"/>
                          <a:ea typeface="Open Sans"/>
                          <a:cs typeface="Open Sans"/>
                          <a:sym typeface="Open Sans"/>
                          <a:hlinkClick r:id="rId10"/>
                        </a:rPr>
                        <a:t>Arduino</a:t>
                      </a:r>
                      <a:endParaRPr sz="6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NRF24L01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4</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Purchase - Amazon</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$1.97</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$7.89</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N/A</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600" u="sng">
                          <a:solidFill>
                            <a:schemeClr val="hlink"/>
                          </a:solidFill>
                          <a:latin typeface="Open Sans"/>
                          <a:ea typeface="Open Sans"/>
                          <a:cs typeface="Open Sans"/>
                          <a:sym typeface="Open Sans"/>
                          <a:hlinkClick r:id="rId11"/>
                        </a:rPr>
                        <a:t>Amazon</a:t>
                      </a:r>
                      <a:endParaRPr sz="6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r h="212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Prototyping Wires</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Purchase - Sparkfun</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$6.50</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$6.50</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N/A</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600" u="sng">
                          <a:solidFill>
                            <a:schemeClr val="hlink"/>
                          </a:solidFill>
                          <a:latin typeface="Lato"/>
                          <a:ea typeface="Lato"/>
                          <a:cs typeface="Lato"/>
                          <a:sym typeface="Lato"/>
                          <a:hlinkClick r:id="rId12"/>
                        </a:rPr>
                        <a:t>SparkFun</a:t>
                      </a:r>
                      <a:endParaRPr sz="600" u="sng">
                        <a:solidFill>
                          <a:schemeClr val="hlink"/>
                        </a:solidFill>
                        <a:latin typeface="Lato"/>
                        <a:ea typeface="Lato"/>
                        <a:cs typeface="Lato"/>
                        <a:sym typeface="La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4"/>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Electrolytic Capacitor</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4</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Purchase - Sparkfun</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$0.50</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$2.00</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N/A</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600" u="sng">
                          <a:solidFill>
                            <a:schemeClr val="hlink"/>
                          </a:solidFill>
                          <a:latin typeface="Open Sans"/>
                          <a:ea typeface="Open Sans"/>
                          <a:cs typeface="Open Sans"/>
                          <a:sym typeface="Open Sans"/>
                          <a:hlinkClick r:id="rId13"/>
                        </a:rPr>
                        <a:t>SparkFun</a:t>
                      </a:r>
                      <a:endParaRPr sz="6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5"/>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Resistors</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Personal Item</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6"/>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Breadboard</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Personal Item</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7"/>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Prototyping Button</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Personal Item</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8"/>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Final Button/Switch</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2</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9"/>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PCB/Perfboard</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2</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20"/>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Final Wires</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21"/>
                  </a:ext>
                </a:extLst>
              </a:tr>
              <a:tr h="1956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Tool Interface- 2x4 wood plank</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3</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Purchase - Home Depot</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$9.22</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$27.66</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173.73</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22"/>
                  </a:ext>
                </a:extLst>
              </a:tr>
              <a:tr h="204175">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HR</a:t>
                      </a:r>
                      <a:endParaRPr sz="600">
                        <a:latin typeface="Open Sans"/>
                        <a:ea typeface="Open Sans"/>
                        <a:cs typeface="Open Sans"/>
                        <a:sym typeface="Open Sans"/>
                      </a:endParaRPr>
                    </a:p>
                  </a:txBody>
                  <a:tcPr marL="28575" marR="28575" marT="19050" marB="19050" anchor="b">
                    <a:lnL w="28575" cap="flat" cmpd="sng">
                      <a:solidFill>
                        <a:srgbClr val="FF99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99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Tool Interface- 4x4 wood plank</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99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99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Purchase - Home Depot</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9900"/>
                      </a:solidFill>
                      <a:prstDash val="solid"/>
                      <a:round/>
                      <a:headEnd type="none" w="sm" len="sm"/>
                      <a:tailEnd type="none" w="sm" len="sm"/>
                    </a:lnB>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99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$14.27</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99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$14.27</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a:latin typeface="Open Sans"/>
                          <a:ea typeface="Open Sans"/>
                          <a:cs typeface="Open Sans"/>
                          <a:sym typeface="Open Sans"/>
                        </a:rPr>
                        <a:t>N/A</a:t>
                      </a:r>
                      <a:endParaRPr sz="6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99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600"/>
                    </a:p>
                  </a:txBody>
                  <a:tcPr marL="28575" marR="28575" marT="19050" marB="19050" anchor="b">
                    <a:lnL w="9525" cap="flat" cmpd="sng">
                      <a:solidFill>
                        <a:srgbClr val="CCCCCC"/>
                      </a:solidFill>
                      <a:prstDash val="solid"/>
                      <a:round/>
                      <a:headEnd type="none" w="sm" len="sm"/>
                      <a:tailEnd type="none" w="sm" len="sm"/>
                    </a:lnL>
                    <a:lnR w="28575" cap="flat" cmpd="sng">
                      <a:solidFill>
                        <a:srgbClr val="FF9900"/>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9900"/>
                      </a:solidFill>
                      <a:prstDash val="solid"/>
                      <a:round/>
                      <a:headEnd type="none" w="sm" len="sm"/>
                      <a:tailEnd type="none" w="sm" len="sm"/>
                    </a:lnB>
                  </a:tcPr>
                </a:tc>
                <a:extLst>
                  <a:ext uri="{0D108BD9-81ED-4DB2-BD59-A6C34878D82A}">
                    <a16:rowId xmlns:a16="http://schemas.microsoft.com/office/drawing/2014/main" val="10023"/>
                  </a:ext>
                </a:extLst>
              </a:tr>
            </a:tbl>
          </a:graphicData>
        </a:graphic>
      </p:graphicFrame>
      <p:sp>
        <p:nvSpPr>
          <p:cNvPr id="2300" name="Google Shape;2300;p176">
            <a:hlinkClick r:id="rId1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pic>
        <p:nvPicPr>
          <p:cNvPr id="412" name="Google Shape;412;p5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170975" y="343900"/>
            <a:ext cx="2093800" cy="4455700"/>
          </a:xfrm>
          <a:prstGeom prst="rect">
            <a:avLst/>
          </a:prstGeom>
          <a:noFill/>
          <a:ln>
            <a:noFill/>
          </a:ln>
        </p:spPr>
      </p:pic>
      <p:pic>
        <p:nvPicPr>
          <p:cNvPr id="413" name="Google Shape;413;p5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 y="0"/>
            <a:ext cx="1223650" cy="1256925"/>
          </a:xfrm>
          <a:prstGeom prst="rect">
            <a:avLst/>
          </a:prstGeom>
          <a:noFill/>
          <a:ln>
            <a:noFill/>
          </a:ln>
        </p:spPr>
      </p:pic>
      <p:sp>
        <p:nvSpPr>
          <p:cNvPr id="414" name="Google Shape;414;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pic>
        <p:nvPicPr>
          <p:cNvPr id="415" name="Google Shape;415;p5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416" name="Google Shape;416;p50"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417" name="Google Shape;417;p50"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418" name="Google Shape;418;p50"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419" name="Google Shape;419;p50" descr="Timeline background shape"/>
          <p:cNvSpPr/>
          <p:nvPr/>
        </p:nvSpPr>
        <p:spPr>
          <a:xfrm>
            <a:off x="2110376"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III: Risks</a:t>
            </a:r>
            <a:endParaRPr sz="900" i="0" u="none" strike="noStrike" cap="none">
              <a:solidFill>
                <a:schemeClr val="dk1"/>
              </a:solidFill>
              <a:latin typeface="Nunito"/>
              <a:ea typeface="Nunito"/>
              <a:cs typeface="Nunito"/>
              <a:sym typeface="Nunito"/>
            </a:endParaRPr>
          </a:p>
        </p:txBody>
      </p:sp>
      <p:sp>
        <p:nvSpPr>
          <p:cNvPr id="420" name="Google Shape;420;p50"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421" name="Google Shape;421;p50"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422" name="Google Shape;422;p50">
            <a:hlinkClick r:id="rId6" action="ppaction://hlinksldjump"/>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5" name="Google Shape;2305;p1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140</a:t>
            </a:fld>
            <a:endParaRPr/>
          </a:p>
        </p:txBody>
      </p:sp>
      <p:graphicFrame>
        <p:nvGraphicFramePr>
          <p:cNvPr id="2306" name="Google Shape;2306;p177"/>
          <p:cNvGraphicFramePr/>
          <p:nvPr/>
        </p:nvGraphicFramePr>
        <p:xfrm>
          <a:off x="162225" y="853188"/>
          <a:ext cx="8716400" cy="3703072"/>
        </p:xfrm>
        <a:graphic>
          <a:graphicData uri="http://schemas.openxmlformats.org/drawingml/2006/table">
            <a:tbl>
              <a:tblPr>
                <a:noFill/>
                <a:tableStyleId>{34C112C2-C95C-4236-8074-CD7BC30CAA9A}</a:tableStyleId>
              </a:tblPr>
              <a:tblGrid>
                <a:gridCol w="806400">
                  <a:extLst>
                    <a:ext uri="{9D8B030D-6E8A-4147-A177-3AD203B41FA5}">
                      <a16:colId xmlns:a16="http://schemas.microsoft.com/office/drawing/2014/main" val="20000"/>
                    </a:ext>
                  </a:extLst>
                </a:gridCol>
                <a:gridCol w="1096350">
                  <a:extLst>
                    <a:ext uri="{9D8B030D-6E8A-4147-A177-3AD203B41FA5}">
                      <a16:colId xmlns:a16="http://schemas.microsoft.com/office/drawing/2014/main" val="20001"/>
                    </a:ext>
                  </a:extLst>
                </a:gridCol>
                <a:gridCol w="1005750">
                  <a:extLst>
                    <a:ext uri="{9D8B030D-6E8A-4147-A177-3AD203B41FA5}">
                      <a16:colId xmlns:a16="http://schemas.microsoft.com/office/drawing/2014/main" val="20002"/>
                    </a:ext>
                  </a:extLst>
                </a:gridCol>
                <a:gridCol w="1196000">
                  <a:extLst>
                    <a:ext uri="{9D8B030D-6E8A-4147-A177-3AD203B41FA5}">
                      <a16:colId xmlns:a16="http://schemas.microsoft.com/office/drawing/2014/main" val="20003"/>
                    </a:ext>
                  </a:extLst>
                </a:gridCol>
                <a:gridCol w="679550">
                  <a:extLst>
                    <a:ext uri="{9D8B030D-6E8A-4147-A177-3AD203B41FA5}">
                      <a16:colId xmlns:a16="http://schemas.microsoft.com/office/drawing/2014/main" val="20004"/>
                    </a:ext>
                  </a:extLst>
                </a:gridCol>
                <a:gridCol w="733925">
                  <a:extLst>
                    <a:ext uri="{9D8B030D-6E8A-4147-A177-3AD203B41FA5}">
                      <a16:colId xmlns:a16="http://schemas.microsoft.com/office/drawing/2014/main" val="20005"/>
                    </a:ext>
                  </a:extLst>
                </a:gridCol>
                <a:gridCol w="833575">
                  <a:extLst>
                    <a:ext uri="{9D8B030D-6E8A-4147-A177-3AD203B41FA5}">
                      <a16:colId xmlns:a16="http://schemas.microsoft.com/office/drawing/2014/main" val="20006"/>
                    </a:ext>
                  </a:extLst>
                </a:gridCol>
                <a:gridCol w="833575">
                  <a:extLst>
                    <a:ext uri="{9D8B030D-6E8A-4147-A177-3AD203B41FA5}">
                      <a16:colId xmlns:a16="http://schemas.microsoft.com/office/drawing/2014/main" val="20007"/>
                    </a:ext>
                  </a:extLst>
                </a:gridCol>
                <a:gridCol w="742975">
                  <a:extLst>
                    <a:ext uri="{9D8B030D-6E8A-4147-A177-3AD203B41FA5}">
                      <a16:colId xmlns:a16="http://schemas.microsoft.com/office/drawing/2014/main" val="20008"/>
                    </a:ext>
                  </a:extLst>
                </a:gridCol>
                <a:gridCol w="788300">
                  <a:extLst>
                    <a:ext uri="{9D8B030D-6E8A-4147-A177-3AD203B41FA5}">
                      <a16:colId xmlns:a16="http://schemas.microsoft.com/office/drawing/2014/main" val="20009"/>
                    </a:ext>
                  </a:extLst>
                </a:gridCol>
              </a:tblGrid>
              <a:tr h="136700">
                <a:tc>
                  <a:txBody>
                    <a:bodyPr/>
                    <a:lstStyle/>
                    <a:p>
                      <a:pPr marL="0" lvl="0" indent="0" algn="l" rtl="0">
                        <a:spcBef>
                          <a:spcPts val="0"/>
                        </a:spcBef>
                        <a:spcAft>
                          <a:spcPts val="0"/>
                        </a:spcAft>
                        <a:buNone/>
                      </a:pPr>
                      <a:endParaRPr sz="500"/>
                    </a:p>
                  </a:txBody>
                  <a:tcPr marL="28575" marR="28575" marT="19050" marB="19050" anchor="b">
                    <a:lnL w="28575" cap="flat" cmpd="sng">
                      <a:solidFill>
                        <a:srgbClr val="00FFFF"/>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FF9900"/>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F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FF9900"/>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F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FF9900"/>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FF"/>
                    </a:solidFill>
                  </a:tcPr>
                </a:tc>
                <a:tc>
                  <a:txBody>
                    <a:bodyPr/>
                    <a:lstStyle/>
                    <a:p>
                      <a:pPr marL="0" lvl="0" indent="0" algn="l" rtl="0">
                        <a:lnSpc>
                          <a:spcPct val="115000"/>
                        </a:lnSpc>
                        <a:spcBef>
                          <a:spcPts val="0"/>
                        </a:spcBef>
                        <a:spcAft>
                          <a:spcPts val="0"/>
                        </a:spcAft>
                        <a:buNone/>
                      </a:pPr>
                      <a:r>
                        <a:rPr lang="en" sz="500"/>
                        <a:t>HR Virtual Assets</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F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FF9900"/>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F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FF9900"/>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F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FF9900"/>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F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F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FF9900"/>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F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FF9900"/>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FF"/>
                    </a:solidFill>
                  </a:tcPr>
                </a:tc>
                <a:extLst>
                  <a:ext uri="{0D108BD9-81ED-4DB2-BD59-A6C34878D82A}">
                    <a16:rowId xmlns:a16="http://schemas.microsoft.com/office/drawing/2014/main" val="10000"/>
                  </a:ext>
                </a:extLst>
              </a:tr>
              <a:tr h="149725">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Subteam Owner</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Component Name</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Quantity</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Technology/Design Decision</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Inputs</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Outputs</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Cost p/ Unit</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Total Cost</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Power</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Product Links</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14972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HR/VR</a:t>
                      </a:r>
                      <a:endParaRPr sz="500">
                        <a:latin typeface="Open Sans"/>
                        <a:ea typeface="Open Sans"/>
                        <a:cs typeface="Open Sans"/>
                        <a:sym typeface="Open Sans"/>
                      </a:endParaRPr>
                    </a:p>
                  </a:txBody>
                  <a:tcPr marL="28575" marR="28575" marT="19050" marB="19050" anchor="b">
                    <a:lnL w="28575" cap="flat" cmpd="sng">
                      <a:solidFill>
                        <a:srgbClr val="00FF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Rock- Virtual Model</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Custom Built</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500"/>
                        <a:t>0</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28575" cap="flat" cmpd="sng">
                      <a:solidFill>
                        <a:srgbClr val="00FF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14972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HR/VR</a:t>
                      </a:r>
                      <a:endParaRPr sz="500">
                        <a:latin typeface="Open Sans"/>
                        <a:ea typeface="Open Sans"/>
                        <a:cs typeface="Open Sans"/>
                        <a:sym typeface="Open Sans"/>
                      </a:endParaRPr>
                    </a:p>
                  </a:txBody>
                  <a:tcPr marL="28575" marR="28575" marT="19050" marB="19050" anchor="b">
                    <a:lnL w="28575" cap="flat" cmpd="sng">
                      <a:solidFill>
                        <a:srgbClr val="00FF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Scoop- Virtual Model</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None/>
                      </a:pPr>
                      <a:r>
                        <a:rPr lang="en" sz="500">
                          <a:latin typeface="Open Sans"/>
                          <a:ea typeface="Open Sans"/>
                          <a:cs typeface="Open Sans"/>
                          <a:sym typeface="Open Sans"/>
                        </a:rPr>
                        <a:t>Custom Built or pulled from NASA 3D object library</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500"/>
                        <a:t>0</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28575" cap="flat" cmpd="sng">
                      <a:solidFill>
                        <a:srgbClr val="00FF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3"/>
                  </a:ext>
                </a:extLst>
              </a:tr>
              <a:tr h="14972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HR/VR</a:t>
                      </a:r>
                      <a:endParaRPr sz="500">
                        <a:latin typeface="Open Sans"/>
                        <a:ea typeface="Open Sans"/>
                        <a:cs typeface="Open Sans"/>
                        <a:sym typeface="Open Sans"/>
                      </a:endParaRPr>
                    </a:p>
                  </a:txBody>
                  <a:tcPr marL="28575" marR="28575" marT="19050" marB="19050" anchor="b">
                    <a:lnL w="28575" cap="flat" cmpd="sng">
                      <a:solidFill>
                        <a:srgbClr val="00FF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Sample Container- Virtual Model</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Purchase- Unity Asset Store</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$5.99</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500"/>
                        <a:t>$5.99</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u="sng">
                          <a:solidFill>
                            <a:schemeClr val="hlink"/>
                          </a:solidFill>
                          <a:latin typeface="Open Sans"/>
                          <a:ea typeface="Open Sans"/>
                          <a:cs typeface="Open Sans"/>
                          <a:sym typeface="Open Sans"/>
                          <a:hlinkClick r:id="rId3"/>
                        </a:rPr>
                        <a:t>Unity</a:t>
                      </a:r>
                      <a:endParaRPr sz="5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28575" cap="flat" cmpd="sng">
                      <a:solidFill>
                        <a:srgbClr val="00FFF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15622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HR/VR</a:t>
                      </a:r>
                      <a:endParaRPr sz="500">
                        <a:latin typeface="Open Sans"/>
                        <a:ea typeface="Open Sans"/>
                        <a:cs typeface="Open Sans"/>
                        <a:sym typeface="Open Sans"/>
                      </a:endParaRPr>
                    </a:p>
                  </a:txBody>
                  <a:tcPr marL="28575" marR="28575" marT="19050" marB="19050" anchor="b">
                    <a:lnL w="28575" cap="flat" cmpd="sng">
                      <a:solidFill>
                        <a:srgbClr val="00FFF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FF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Tool Interface- Virtual Model</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FF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FF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Lunar Rover- Purchase on Turbosquid</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FFFF"/>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FFFF"/>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FF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$15</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FFFF"/>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500"/>
                        <a:t>$15</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FF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FF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u="sng">
                          <a:solidFill>
                            <a:schemeClr val="hlink"/>
                          </a:solidFill>
                          <a:latin typeface="Open Sans"/>
                          <a:ea typeface="Open Sans"/>
                          <a:cs typeface="Open Sans"/>
                          <a:sym typeface="Open Sans"/>
                          <a:hlinkClick r:id="rId4"/>
                        </a:rPr>
                        <a:t>TurboSquid</a:t>
                      </a:r>
                      <a:endParaRPr sz="5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28575" cap="flat" cmpd="sng">
                      <a:solidFill>
                        <a:srgbClr val="00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FFFF"/>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r h="15622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IT</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FFFF"/>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Operator microphone</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FFFF"/>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FFFF"/>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Undecided</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FFFF"/>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FFFF"/>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FFFF"/>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FFFF"/>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FFFF"/>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FFFF"/>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FFFF"/>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6"/>
                  </a:ext>
                </a:extLst>
              </a:tr>
              <a:tr h="14972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IT</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Noise Cancelling Headphones</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Airpods</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500"/>
                        <a:t>$119</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u="sng">
                          <a:solidFill>
                            <a:schemeClr val="hlink"/>
                          </a:solidFill>
                          <a:latin typeface="Open Sans"/>
                          <a:ea typeface="Open Sans"/>
                          <a:cs typeface="Open Sans"/>
                          <a:sym typeface="Open Sans"/>
                          <a:hlinkClick r:id="rId5"/>
                        </a:rPr>
                        <a:t>Apple</a:t>
                      </a:r>
                      <a:endParaRPr sz="5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7"/>
                  </a:ext>
                </a:extLst>
              </a:tr>
              <a:tr h="38407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HR/VR</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Ice Spectrometer Gun- Virtual Model</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VR Model will need to be custom built, Physical Model should be able to be crafted from a COTS product (i.e. Drill)</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500"/>
                        <a:t>0</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38407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HR</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Ice Spectrometer Gun- Real World Object</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VR Model will need to be custom built, Physical Model should be able to be crafted from a COTS product (i.e. Drill)</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500"/>
                        <a:t>0</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9"/>
                  </a:ext>
                </a:extLst>
              </a:tr>
              <a:tr h="14972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HR</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HTC VIVE Trackers</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9</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$130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500"/>
                        <a:t>$1,170</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266900">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HR</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Button- Helmet Lights, Real World Object</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RF Signal</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500"/>
                        <a:t>0</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1"/>
                  </a:ext>
                </a:extLst>
              </a:tr>
              <a:tr h="14972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HR</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Button- Camera, Real World Object</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500"/>
                        <a:t>0</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14972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IT</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Elbow Brace</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2</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500"/>
                        <a:t>$85</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500"/>
                        <a:t>$170</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3"/>
                  </a:ext>
                </a:extLst>
              </a:tr>
              <a:tr h="14972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IT</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VIVE Tracker Base Stations</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2</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Tracker Info(?)</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Tracker Information(?)</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$200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500"/>
                        <a:t>$400</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Native Battery</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4"/>
                  </a:ext>
                </a:extLst>
              </a:tr>
              <a:tr h="14972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IT</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Tripod Support for Base Stations</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2</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Box</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Up</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500"/>
                        <a:t>$20</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500"/>
                        <a:t>$40</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u="sng">
                          <a:solidFill>
                            <a:schemeClr val="hlink"/>
                          </a:solidFill>
                          <a:latin typeface="Open Sans"/>
                          <a:ea typeface="Open Sans"/>
                          <a:cs typeface="Open Sans"/>
                          <a:sym typeface="Open Sans"/>
                          <a:hlinkClick r:id="rId6"/>
                        </a:rPr>
                        <a:t>Amazon</a:t>
                      </a:r>
                      <a:endParaRPr sz="5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5"/>
                  </a:ext>
                </a:extLst>
              </a:tr>
              <a:tr h="14972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IT</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15 ft USB 3.0 to USB C cable</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500">
                          <a:latin typeface="Open Sans"/>
                          <a:ea typeface="Open Sans"/>
                          <a:cs typeface="Open Sans"/>
                          <a:sym typeface="Open Sans"/>
                        </a:rPr>
                        <a:t>User Inputs + Headset Info</a:t>
                      </a:r>
                      <a:endParaRPr sz="500">
                        <a:latin typeface="Open Sans"/>
                        <a:ea typeface="Open Sans"/>
                        <a:cs typeface="Open Sans"/>
                        <a:sym typeface="Open Sans"/>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$16</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500"/>
                        <a:t>$16</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u="sng">
                          <a:solidFill>
                            <a:schemeClr val="hlink"/>
                          </a:solidFill>
                          <a:latin typeface="Open Sans"/>
                          <a:ea typeface="Open Sans"/>
                          <a:cs typeface="Open Sans"/>
                          <a:sym typeface="Open Sans"/>
                          <a:hlinkClick r:id="rId7"/>
                        </a:rPr>
                        <a:t>Amazon</a:t>
                      </a:r>
                      <a:endParaRPr sz="5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6"/>
                  </a:ext>
                </a:extLst>
              </a:tr>
              <a:tr h="14972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IT</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USB 4-Port Hub</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2</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VIVE Dongles</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500"/>
                        <a:t>$18</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l" rtl="0">
                        <a:lnSpc>
                          <a:spcPct val="115000"/>
                        </a:lnSpc>
                        <a:spcBef>
                          <a:spcPts val="0"/>
                        </a:spcBef>
                        <a:spcAft>
                          <a:spcPts val="0"/>
                        </a:spcAft>
                        <a:buNone/>
                      </a:pPr>
                      <a:r>
                        <a:rPr lang="en" sz="500"/>
                        <a:t>$36</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500" u="sng">
                          <a:solidFill>
                            <a:schemeClr val="hlink"/>
                          </a:solidFill>
                          <a:latin typeface="Open Sans"/>
                          <a:ea typeface="Open Sans"/>
                          <a:cs typeface="Open Sans"/>
                          <a:sym typeface="Open Sans"/>
                          <a:hlinkClick r:id="rId8"/>
                        </a:rPr>
                        <a:t>Amazon</a:t>
                      </a:r>
                      <a:endParaRPr sz="5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7"/>
                  </a:ext>
                </a:extLst>
              </a:tr>
              <a:tr h="14972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VR</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User suit (Virtual model)</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Undecided</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500"/>
                        <a:t>0</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8"/>
                  </a:ext>
                </a:extLst>
              </a:tr>
              <a:tr h="15622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VR</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Boundaries for game</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Built into Oculus</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19"/>
                  </a:ext>
                </a:extLst>
              </a:tr>
            </a:tbl>
          </a:graphicData>
        </a:graphic>
      </p:graphicFrame>
      <p:sp>
        <p:nvSpPr>
          <p:cNvPr id="2307" name="Google Shape;2307;p177">
            <a:hlinkClick r:id="rId9"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311"/>
        <p:cNvGrpSpPr/>
        <p:nvPr/>
      </p:nvGrpSpPr>
      <p:grpSpPr>
        <a:xfrm>
          <a:off x="0" y="0"/>
          <a:ext cx="0" cy="0"/>
          <a:chOff x="0" y="0"/>
          <a:chExt cx="0" cy="0"/>
        </a:xfrm>
      </p:grpSpPr>
      <p:sp>
        <p:nvSpPr>
          <p:cNvPr id="2312" name="Google Shape;2312;p1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141</a:t>
            </a:fld>
            <a:endParaRPr/>
          </a:p>
        </p:txBody>
      </p:sp>
      <p:graphicFrame>
        <p:nvGraphicFramePr>
          <p:cNvPr id="2313" name="Google Shape;2313;p178"/>
          <p:cNvGraphicFramePr/>
          <p:nvPr/>
        </p:nvGraphicFramePr>
        <p:xfrm>
          <a:off x="213800" y="614925"/>
          <a:ext cx="8716400" cy="2811711"/>
        </p:xfrm>
        <a:graphic>
          <a:graphicData uri="http://schemas.openxmlformats.org/drawingml/2006/table">
            <a:tbl>
              <a:tblPr>
                <a:noFill/>
                <a:tableStyleId>{34C112C2-C95C-4236-8074-CD7BC30CAA9A}</a:tableStyleId>
              </a:tblPr>
              <a:tblGrid>
                <a:gridCol w="806400">
                  <a:extLst>
                    <a:ext uri="{9D8B030D-6E8A-4147-A177-3AD203B41FA5}">
                      <a16:colId xmlns:a16="http://schemas.microsoft.com/office/drawing/2014/main" val="20000"/>
                    </a:ext>
                  </a:extLst>
                </a:gridCol>
                <a:gridCol w="1096350">
                  <a:extLst>
                    <a:ext uri="{9D8B030D-6E8A-4147-A177-3AD203B41FA5}">
                      <a16:colId xmlns:a16="http://schemas.microsoft.com/office/drawing/2014/main" val="20001"/>
                    </a:ext>
                  </a:extLst>
                </a:gridCol>
                <a:gridCol w="1005750">
                  <a:extLst>
                    <a:ext uri="{9D8B030D-6E8A-4147-A177-3AD203B41FA5}">
                      <a16:colId xmlns:a16="http://schemas.microsoft.com/office/drawing/2014/main" val="20002"/>
                    </a:ext>
                  </a:extLst>
                </a:gridCol>
                <a:gridCol w="1196000">
                  <a:extLst>
                    <a:ext uri="{9D8B030D-6E8A-4147-A177-3AD203B41FA5}">
                      <a16:colId xmlns:a16="http://schemas.microsoft.com/office/drawing/2014/main" val="20003"/>
                    </a:ext>
                  </a:extLst>
                </a:gridCol>
                <a:gridCol w="679550">
                  <a:extLst>
                    <a:ext uri="{9D8B030D-6E8A-4147-A177-3AD203B41FA5}">
                      <a16:colId xmlns:a16="http://schemas.microsoft.com/office/drawing/2014/main" val="20004"/>
                    </a:ext>
                  </a:extLst>
                </a:gridCol>
                <a:gridCol w="733925">
                  <a:extLst>
                    <a:ext uri="{9D8B030D-6E8A-4147-A177-3AD203B41FA5}">
                      <a16:colId xmlns:a16="http://schemas.microsoft.com/office/drawing/2014/main" val="20005"/>
                    </a:ext>
                  </a:extLst>
                </a:gridCol>
                <a:gridCol w="833575">
                  <a:extLst>
                    <a:ext uri="{9D8B030D-6E8A-4147-A177-3AD203B41FA5}">
                      <a16:colId xmlns:a16="http://schemas.microsoft.com/office/drawing/2014/main" val="20006"/>
                    </a:ext>
                  </a:extLst>
                </a:gridCol>
                <a:gridCol w="833575">
                  <a:extLst>
                    <a:ext uri="{9D8B030D-6E8A-4147-A177-3AD203B41FA5}">
                      <a16:colId xmlns:a16="http://schemas.microsoft.com/office/drawing/2014/main" val="20007"/>
                    </a:ext>
                  </a:extLst>
                </a:gridCol>
                <a:gridCol w="742975">
                  <a:extLst>
                    <a:ext uri="{9D8B030D-6E8A-4147-A177-3AD203B41FA5}">
                      <a16:colId xmlns:a16="http://schemas.microsoft.com/office/drawing/2014/main" val="20008"/>
                    </a:ext>
                  </a:extLst>
                </a:gridCol>
                <a:gridCol w="788300">
                  <a:extLst>
                    <a:ext uri="{9D8B030D-6E8A-4147-A177-3AD203B41FA5}">
                      <a16:colId xmlns:a16="http://schemas.microsoft.com/office/drawing/2014/main" val="20009"/>
                    </a:ext>
                  </a:extLst>
                </a:gridCol>
              </a:tblGrid>
              <a:tr h="156225">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Subteam Owner</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Component Name</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Quantity</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Technology/Design Decision</a:t>
                      </a:r>
                      <a:endParaRPr sz="600" b="1">
                        <a:solidFill>
                          <a:srgbClr val="FFFFFF"/>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Inputs</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Outputs</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Cost p/ Unit</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Total Cost</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Power</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600" b="1">
                          <a:latin typeface="Open Sans"/>
                          <a:ea typeface="Open Sans"/>
                          <a:cs typeface="Open Sans"/>
                          <a:sym typeface="Open Sans"/>
                        </a:rPr>
                        <a:t>Product Links</a:t>
                      </a:r>
                      <a:endParaRPr sz="600" b="1">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156225">
                <a:tc>
                  <a:txBody>
                    <a:bodyPr/>
                    <a:lstStyle/>
                    <a:p>
                      <a:pPr marL="0" lvl="0" indent="0" algn="l" rtl="0">
                        <a:spcBef>
                          <a:spcPts val="0"/>
                        </a:spcBef>
                        <a:spcAft>
                          <a:spcPts val="0"/>
                        </a:spcAft>
                        <a:buNone/>
                      </a:pPr>
                      <a:endParaRPr sz="500"/>
                    </a:p>
                  </a:txBody>
                  <a:tcPr marL="28575" marR="28575" marT="19050" marB="19050" anchor="b">
                    <a:lnL w="2857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ctr" rtl="0">
                        <a:lnSpc>
                          <a:spcPct val="115000"/>
                        </a:lnSpc>
                        <a:spcBef>
                          <a:spcPts val="0"/>
                        </a:spcBef>
                        <a:spcAft>
                          <a:spcPts val="0"/>
                        </a:spcAft>
                        <a:buNone/>
                      </a:pPr>
                      <a:r>
                        <a:rPr lang="en" sz="500" b="1">
                          <a:solidFill>
                            <a:srgbClr val="FFFFFF"/>
                          </a:solidFill>
                          <a:latin typeface="Open Sans"/>
                          <a:ea typeface="Open Sans"/>
                          <a:cs typeface="Open Sans"/>
                          <a:sym typeface="Open Sans"/>
                        </a:rPr>
                        <a:t>Heads-up Display</a:t>
                      </a:r>
                      <a:endParaRPr sz="500" b="1">
                        <a:solidFill>
                          <a:srgbClr val="FFFFFF"/>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266900">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VR</a:t>
                      </a:r>
                      <a:endParaRPr sz="500">
                        <a:latin typeface="Open Sans"/>
                        <a:ea typeface="Open Sans"/>
                        <a:cs typeface="Open Sans"/>
                        <a:sym typeface="Open Sans"/>
                      </a:endParaRPr>
                    </a:p>
                  </a:txBody>
                  <a:tcPr marL="28575" marR="28575" marT="19050" marB="19050" anchor="b">
                    <a:lnL w="2857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Task list (HUD)</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Custom build</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HUD Scripts with fake data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Represented in the Env</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500"/>
                        <a:t>0</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66900">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VR</a:t>
                      </a:r>
                      <a:endParaRPr sz="500">
                        <a:latin typeface="Open Sans"/>
                        <a:ea typeface="Open Sans"/>
                        <a:cs typeface="Open Sans"/>
                        <a:sym typeface="Open Sans"/>
                      </a:endParaRPr>
                    </a:p>
                  </a:txBody>
                  <a:tcPr marL="28575" marR="28575" marT="19050" marB="19050" anchor="b">
                    <a:lnL w="2857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Biometrics lvl 1 (HUD)</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Custom build</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HUD Scripts with fake data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Represented in the Env</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500"/>
                        <a:t>0</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66900">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VR</a:t>
                      </a:r>
                      <a:endParaRPr sz="500">
                        <a:latin typeface="Open Sans"/>
                        <a:ea typeface="Open Sans"/>
                        <a:cs typeface="Open Sans"/>
                        <a:sym typeface="Open Sans"/>
                      </a:endParaRPr>
                    </a:p>
                  </a:txBody>
                  <a:tcPr marL="28575" marR="28575" marT="19050" marB="19050" anchor="b">
                    <a:lnL w="2857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Biometrics lvl 2 (HUD)</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Custom build</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HUD Scripts with fake data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Represented in the Env</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500"/>
                        <a:t>0</a:t>
                      </a: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66900">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VR</a:t>
                      </a:r>
                      <a:endParaRPr sz="500">
                        <a:latin typeface="Open Sans"/>
                        <a:ea typeface="Open Sans"/>
                        <a:cs typeface="Open Sans"/>
                        <a:sym typeface="Open Sans"/>
                      </a:endParaRPr>
                    </a:p>
                  </a:txBody>
                  <a:tcPr marL="28575" marR="28575" marT="19050" marB="19050" anchor="b">
                    <a:lnL w="2857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Time counter (HUD)</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Custom build</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HUD Scripts with fake data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Represented in the Env</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56225">
                <a:tc>
                  <a:txBody>
                    <a:bodyPr/>
                    <a:lstStyle/>
                    <a:p>
                      <a:pPr marL="0" lvl="0" indent="0" algn="l" rtl="0">
                        <a:spcBef>
                          <a:spcPts val="0"/>
                        </a:spcBef>
                        <a:spcAft>
                          <a:spcPts val="0"/>
                        </a:spcAft>
                        <a:buNone/>
                      </a:pPr>
                      <a:endParaRPr sz="500"/>
                    </a:p>
                  </a:txBody>
                  <a:tcPr marL="28575" marR="28575" marT="19050" marB="19050" anchor="b">
                    <a:lnL w="28575" cap="flat" cmpd="sng">
                      <a:solidFill>
                        <a:srgbClr val="6AA84F"/>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 sz="500" b="1">
                          <a:solidFill>
                            <a:srgbClr val="FFFFFF"/>
                          </a:solidFill>
                          <a:latin typeface="Open Sans"/>
                          <a:ea typeface="Open Sans"/>
                          <a:cs typeface="Open Sans"/>
                          <a:sym typeface="Open Sans"/>
                        </a:rPr>
                        <a:t>VR Environment</a:t>
                      </a:r>
                      <a:endParaRPr sz="500" b="1">
                        <a:solidFill>
                          <a:srgbClr val="FFFFFF"/>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28575" cap="flat" cmpd="sng">
                      <a:solidFill>
                        <a:srgbClr val="6AA84F"/>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extLst>
                  <a:ext uri="{0D108BD9-81ED-4DB2-BD59-A6C34878D82A}">
                    <a16:rowId xmlns:a16="http://schemas.microsoft.com/office/drawing/2014/main" val="10006"/>
                  </a:ext>
                </a:extLst>
              </a:tr>
              <a:tr h="149725">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VR</a:t>
                      </a:r>
                      <a:endParaRPr sz="500">
                        <a:latin typeface="Open Sans"/>
                        <a:ea typeface="Open Sans"/>
                        <a:cs typeface="Open Sans"/>
                        <a:sym typeface="Open Sans"/>
                      </a:endParaRPr>
                    </a:p>
                  </a:txBody>
                  <a:tcPr marL="28575" marR="28575" marT="19050" marB="19050" anchor="b">
                    <a:lnL w="28575" cap="flat" cmpd="sng">
                      <a:solidFill>
                        <a:srgbClr val="6AA84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Terrain</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Custom build</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LRO topography data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Represented in the Env</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28575" cap="flat" cmpd="sng">
                      <a:solidFill>
                        <a:srgbClr val="6AA84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66900">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VR</a:t>
                      </a:r>
                      <a:endParaRPr sz="500">
                        <a:latin typeface="Open Sans"/>
                        <a:ea typeface="Open Sans"/>
                        <a:cs typeface="Open Sans"/>
                        <a:sym typeface="Open Sans"/>
                      </a:endParaRPr>
                    </a:p>
                  </a:txBody>
                  <a:tcPr marL="28575" marR="28575" marT="19050" marB="19050" anchor="b">
                    <a:lnL w="28575" cap="flat" cmpd="sng">
                      <a:solidFill>
                        <a:srgbClr val="6AA84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Surface Textures</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Undecided</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Terrain Sample Asset Pack</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Represented in the Env</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500" u="sng">
                          <a:solidFill>
                            <a:schemeClr val="hlink"/>
                          </a:solidFill>
                          <a:latin typeface="Open Sans"/>
                          <a:ea typeface="Open Sans"/>
                          <a:cs typeface="Open Sans"/>
                          <a:sym typeface="Open Sans"/>
                          <a:hlinkClick r:id="rId3"/>
                        </a:rPr>
                        <a:t>Unity Store</a:t>
                      </a:r>
                      <a:endParaRPr sz="5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28575" cap="flat" cmpd="sng">
                      <a:solidFill>
                        <a:srgbClr val="6AA84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66900">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VR</a:t>
                      </a:r>
                      <a:endParaRPr sz="500">
                        <a:latin typeface="Open Sans"/>
                        <a:ea typeface="Open Sans"/>
                        <a:cs typeface="Open Sans"/>
                        <a:sym typeface="Open Sans"/>
                      </a:endParaRPr>
                    </a:p>
                  </a:txBody>
                  <a:tcPr marL="28575" marR="28575" marT="19050" marB="19050" anchor="b">
                    <a:lnL w="28575" cap="flat" cmpd="sng">
                      <a:solidFill>
                        <a:srgbClr val="6AA84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Lighting (Sun)</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Unity Skybox built-in</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Can use auto generated skybox</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Represented in the Env</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28575" cap="flat" cmpd="sng">
                      <a:solidFill>
                        <a:srgbClr val="6AA84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66900">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VR</a:t>
                      </a:r>
                      <a:endParaRPr sz="500">
                        <a:latin typeface="Open Sans"/>
                        <a:ea typeface="Open Sans"/>
                        <a:cs typeface="Open Sans"/>
                        <a:sym typeface="Open Sans"/>
                      </a:endParaRPr>
                    </a:p>
                  </a:txBody>
                  <a:tcPr marL="28575" marR="28575" marT="19050" marB="19050" anchor="b">
                    <a:lnL w="28575" cap="flat" cmpd="sng">
                      <a:solidFill>
                        <a:srgbClr val="6AA84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Lighting (helmet on user)</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Undecided</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All aspects are included in unity.</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Represented in the Env</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500"/>
                    </a:p>
                  </a:txBody>
                  <a:tcPr marL="28575" marR="28575" marT="19050" marB="19050" anchor="b">
                    <a:lnL w="9525" cap="flat" cmpd="sng">
                      <a:solidFill>
                        <a:srgbClr val="CCCCCC"/>
                      </a:solidFill>
                      <a:prstDash val="solid"/>
                      <a:round/>
                      <a:headEnd type="none" w="sm" len="sm"/>
                      <a:tailEnd type="none" w="sm" len="sm"/>
                    </a:lnL>
                    <a:lnR w="28575" cap="flat" cmpd="sng">
                      <a:solidFill>
                        <a:srgbClr val="6AA84F"/>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266900">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VR</a:t>
                      </a:r>
                      <a:endParaRPr sz="500">
                        <a:latin typeface="Open Sans"/>
                        <a:ea typeface="Open Sans"/>
                        <a:cs typeface="Open Sans"/>
                        <a:sym typeface="Open Sans"/>
                      </a:endParaRPr>
                    </a:p>
                  </a:txBody>
                  <a:tcPr marL="28575" marR="28575" marT="19050" marB="19050" anchor="b">
                    <a:lnL w="28575" cap="flat" cmpd="sng">
                      <a:solidFill>
                        <a:srgbClr val="6AA84F"/>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6AA84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Stars</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6AA84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1</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6AA84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Unity Skybox built-in</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6AA84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Can use auto generated skybox</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Represented in the Env</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6AA84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0</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6AA84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a:latin typeface="Open Sans"/>
                          <a:ea typeface="Open Sans"/>
                          <a:cs typeface="Open Sans"/>
                          <a:sym typeface="Open Sans"/>
                        </a:rPr>
                        <a:t>N/A</a:t>
                      </a:r>
                      <a:endParaRPr sz="500">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6AA84F"/>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500" u="sng">
                          <a:solidFill>
                            <a:schemeClr val="hlink"/>
                          </a:solidFill>
                          <a:latin typeface="Open Sans"/>
                          <a:ea typeface="Open Sans"/>
                          <a:cs typeface="Open Sans"/>
                          <a:sym typeface="Open Sans"/>
                          <a:hlinkClick r:id="rId4"/>
                        </a:rPr>
                        <a:t>YouTube</a:t>
                      </a:r>
                      <a:endParaRPr sz="500" u="sng">
                        <a:solidFill>
                          <a:schemeClr val="hlink"/>
                        </a:solidFill>
                        <a:latin typeface="Open Sans"/>
                        <a:ea typeface="Open Sans"/>
                        <a:cs typeface="Open Sans"/>
                        <a:sym typeface="Open Sans"/>
                      </a:endParaRPr>
                    </a:p>
                  </a:txBody>
                  <a:tcPr marL="28575" marR="28575" marT="19050" marB="19050" anchor="b">
                    <a:lnL w="9525" cap="flat" cmpd="sng">
                      <a:solidFill>
                        <a:srgbClr val="CCCCCC"/>
                      </a:solidFill>
                      <a:prstDash val="solid"/>
                      <a:round/>
                      <a:headEnd type="none" w="sm" len="sm"/>
                      <a:tailEnd type="none" w="sm" len="sm"/>
                    </a:lnL>
                    <a:lnR w="28575" cap="flat" cmpd="sng">
                      <a:solidFill>
                        <a:srgbClr val="6AA84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6AA84F"/>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2314" name="Google Shape;2314;p178">
            <a:hlinkClick r:id="rId5"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318"/>
        <p:cNvGrpSpPr/>
        <p:nvPr/>
      </p:nvGrpSpPr>
      <p:grpSpPr>
        <a:xfrm>
          <a:off x="0" y="0"/>
          <a:ext cx="0" cy="0"/>
          <a:chOff x="0" y="0"/>
          <a:chExt cx="0" cy="0"/>
        </a:xfrm>
      </p:grpSpPr>
      <p:sp>
        <p:nvSpPr>
          <p:cNvPr id="2319" name="Google Shape;2319;p1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Hybrid Reality Objects</a:t>
            </a:r>
            <a:endParaRPr/>
          </a:p>
        </p:txBody>
      </p:sp>
      <p:sp>
        <p:nvSpPr>
          <p:cNvPr id="2320" name="Google Shape;2320;p17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dk1"/>
                </a:solidFill>
              </a:rPr>
              <a:t>HR Objects:</a:t>
            </a:r>
            <a:r>
              <a:rPr lang="en">
                <a:solidFill>
                  <a:schemeClr val="dk1"/>
                </a:solidFill>
              </a:rPr>
              <a:t> </a:t>
            </a:r>
            <a:endParaRPr>
              <a:solidFill>
                <a:schemeClr val="dk1"/>
              </a:solidFill>
            </a:endParaRPr>
          </a:p>
          <a:p>
            <a:pPr marL="914400" lvl="0" indent="-342900" algn="l" rtl="0">
              <a:spcBef>
                <a:spcPts val="1200"/>
              </a:spcBef>
              <a:spcAft>
                <a:spcPts val="0"/>
              </a:spcAft>
              <a:buClr>
                <a:schemeClr val="dk1"/>
              </a:buClr>
              <a:buSzPts val="1800"/>
              <a:buChar char="●"/>
            </a:pPr>
            <a:r>
              <a:rPr lang="en" u="sng">
                <a:solidFill>
                  <a:schemeClr val="hlink"/>
                </a:solidFill>
                <a:hlinkClick r:id="rId3" action="ppaction://hlinksldjump"/>
              </a:rPr>
              <a:t>Lunar Bench</a:t>
            </a:r>
            <a:endParaRPr>
              <a:solidFill>
                <a:schemeClr val="dk1"/>
              </a:solidFill>
            </a:endParaRPr>
          </a:p>
          <a:p>
            <a:pPr marL="914400" lvl="0" indent="-342900" algn="l" rtl="0">
              <a:spcBef>
                <a:spcPts val="0"/>
              </a:spcBef>
              <a:spcAft>
                <a:spcPts val="0"/>
              </a:spcAft>
              <a:buClr>
                <a:schemeClr val="dk1"/>
              </a:buClr>
              <a:buSzPts val="1800"/>
              <a:buChar char="●"/>
            </a:pPr>
            <a:r>
              <a:rPr lang="en" u="sng">
                <a:solidFill>
                  <a:schemeClr val="accent5"/>
                </a:solidFill>
                <a:hlinkClick r:id="rId4" action="ppaction://hlinksldjump">
                  <a:extLst>
                    <a:ext uri="{A12FA001-AC4F-418D-AE19-62706E023703}">
                      <ahyp:hlinkClr xmlns:ahyp="http://schemas.microsoft.com/office/drawing/2018/hyperlinkcolor" xmlns="" val="tx"/>
                    </a:ext>
                  </a:extLst>
                </a:hlinkClick>
              </a:rPr>
              <a:t>Lunar Regolith Scoop</a:t>
            </a:r>
            <a:endParaRPr>
              <a:solidFill>
                <a:schemeClr val="dk1"/>
              </a:solidFill>
            </a:endParaRPr>
          </a:p>
          <a:p>
            <a:pPr marL="914400" lvl="0" indent="-342900" algn="l" rtl="0">
              <a:spcBef>
                <a:spcPts val="0"/>
              </a:spcBef>
              <a:spcAft>
                <a:spcPts val="0"/>
              </a:spcAft>
              <a:buClr>
                <a:schemeClr val="dk1"/>
              </a:buClr>
              <a:buSzPts val="1800"/>
              <a:buChar char="●"/>
            </a:pPr>
            <a:r>
              <a:rPr lang="en" u="sng">
                <a:solidFill>
                  <a:schemeClr val="hlink"/>
                </a:solidFill>
                <a:hlinkClick r:id="rId5" action="ppaction://hlinksldjump"/>
              </a:rPr>
              <a:t>Lunar Sample Container</a:t>
            </a:r>
            <a:endParaRPr>
              <a:solidFill>
                <a:schemeClr val="dk1"/>
              </a:solidFill>
            </a:endParaRPr>
          </a:p>
          <a:p>
            <a:pPr marL="914400" lvl="0" indent="-342900" algn="l" rtl="0">
              <a:spcBef>
                <a:spcPts val="0"/>
              </a:spcBef>
              <a:spcAft>
                <a:spcPts val="0"/>
              </a:spcAft>
              <a:buClr>
                <a:schemeClr val="dk1"/>
              </a:buClr>
              <a:buSzPts val="1800"/>
              <a:buChar char="●"/>
            </a:pPr>
            <a:r>
              <a:rPr lang="en" u="sng">
                <a:solidFill>
                  <a:schemeClr val="hlink"/>
                </a:solidFill>
                <a:hlinkClick r:id="rId6" action="ppaction://hlinksldjump"/>
              </a:rPr>
              <a:t>Lunar Rock</a:t>
            </a:r>
            <a:endParaRPr>
              <a:solidFill>
                <a:schemeClr val="dk1"/>
              </a:solidFill>
            </a:endParaRPr>
          </a:p>
          <a:p>
            <a:pPr marL="914400" lvl="0" indent="-342900" algn="l" rtl="0">
              <a:spcBef>
                <a:spcPts val="0"/>
              </a:spcBef>
              <a:spcAft>
                <a:spcPts val="0"/>
              </a:spcAft>
              <a:buClr>
                <a:schemeClr val="dk1"/>
              </a:buClr>
              <a:buSzPts val="1800"/>
              <a:buChar char="●"/>
            </a:pPr>
            <a:r>
              <a:rPr lang="en" u="sng">
                <a:solidFill>
                  <a:schemeClr val="hlink"/>
                </a:solidFill>
                <a:hlinkClick r:id="rId7" action="ppaction://hlinksldjump"/>
              </a:rPr>
              <a:t>Arduino Controller</a:t>
            </a:r>
            <a:endParaRPr>
              <a:solidFill>
                <a:schemeClr val="dk1"/>
              </a:solidFill>
            </a:endParaRPr>
          </a:p>
        </p:txBody>
      </p:sp>
      <p:sp>
        <p:nvSpPr>
          <p:cNvPr id="2321" name="Google Shape;2321;p1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142</a:t>
            </a:fld>
            <a:endParaRPr/>
          </a:p>
        </p:txBody>
      </p:sp>
      <p:sp>
        <p:nvSpPr>
          <p:cNvPr id="2322" name="Google Shape;2322;p179"/>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Overview</a:t>
            </a:r>
            <a:endParaRPr sz="1620"/>
          </a:p>
        </p:txBody>
      </p:sp>
      <p:sp>
        <p:nvSpPr>
          <p:cNvPr id="2323" name="Google Shape;2323;p179">
            <a:hlinkClick r:id="rId8"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327"/>
        <p:cNvGrpSpPr/>
        <p:nvPr/>
      </p:nvGrpSpPr>
      <p:grpSpPr>
        <a:xfrm>
          <a:off x="0" y="0"/>
          <a:ext cx="0" cy="0"/>
          <a:chOff x="0" y="0"/>
          <a:chExt cx="0" cy="0"/>
        </a:xfrm>
      </p:grpSpPr>
      <p:sp>
        <p:nvSpPr>
          <p:cNvPr id="2328" name="Google Shape;2328;p180"/>
          <p:cNvSpPr txBox="1">
            <a:spLocks noGrp="1"/>
          </p:cNvSpPr>
          <p:nvPr>
            <p:ph type="title"/>
          </p:nvPr>
        </p:nvSpPr>
        <p:spPr>
          <a:xfrm>
            <a:off x="311700" y="457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Hybrid Reality Objects</a:t>
            </a:r>
            <a:endParaRPr/>
          </a:p>
        </p:txBody>
      </p:sp>
      <p:sp>
        <p:nvSpPr>
          <p:cNvPr id="2329" name="Google Shape;2329;p1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143</a:t>
            </a:fld>
            <a:endParaRPr/>
          </a:p>
        </p:txBody>
      </p:sp>
      <p:sp>
        <p:nvSpPr>
          <p:cNvPr id="2330" name="Google Shape;2330;p180"/>
          <p:cNvSpPr txBox="1">
            <a:spLocks noGrp="1"/>
          </p:cNvSpPr>
          <p:nvPr>
            <p:ph type="title"/>
          </p:nvPr>
        </p:nvSpPr>
        <p:spPr>
          <a:xfrm>
            <a:off x="573400" y="807000"/>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GENERAL REQUIREMENTS</a:t>
            </a:r>
            <a:endParaRPr sz="1620"/>
          </a:p>
        </p:txBody>
      </p:sp>
      <p:graphicFrame>
        <p:nvGraphicFramePr>
          <p:cNvPr id="2331" name="Google Shape;2331;p180"/>
          <p:cNvGraphicFramePr/>
          <p:nvPr/>
        </p:nvGraphicFramePr>
        <p:xfrm>
          <a:off x="589500" y="1307517"/>
          <a:ext cx="7964975" cy="3244300"/>
        </p:xfrm>
        <a:graphic>
          <a:graphicData uri="http://schemas.openxmlformats.org/drawingml/2006/table">
            <a:tbl>
              <a:tblPr>
                <a:noFill/>
                <a:tableStyleId>{E9D8C519-176E-4E7A-B434-6233866CBDE6}</a:tableStyleId>
              </a:tblPr>
              <a:tblGrid>
                <a:gridCol w="699425">
                  <a:extLst>
                    <a:ext uri="{9D8B030D-6E8A-4147-A177-3AD203B41FA5}">
                      <a16:colId xmlns:a16="http://schemas.microsoft.com/office/drawing/2014/main" val="20000"/>
                    </a:ext>
                  </a:extLst>
                </a:gridCol>
                <a:gridCol w="5773900">
                  <a:extLst>
                    <a:ext uri="{9D8B030D-6E8A-4147-A177-3AD203B41FA5}">
                      <a16:colId xmlns:a16="http://schemas.microsoft.com/office/drawing/2014/main" val="20001"/>
                    </a:ext>
                  </a:extLst>
                </a:gridCol>
                <a:gridCol w="1491650">
                  <a:extLst>
                    <a:ext uri="{9D8B030D-6E8A-4147-A177-3AD203B41FA5}">
                      <a16:colId xmlns:a16="http://schemas.microsoft.com/office/drawing/2014/main" val="20002"/>
                    </a:ext>
                  </a:extLst>
                </a:gridCol>
              </a:tblGrid>
              <a:tr h="451775">
                <a:tc>
                  <a:txBody>
                    <a:bodyPr/>
                    <a:lstStyle/>
                    <a:p>
                      <a:pPr marL="0" lvl="0" indent="0" algn="l" rtl="0">
                        <a:spcBef>
                          <a:spcPts val="0"/>
                        </a:spcBef>
                        <a:spcAft>
                          <a:spcPts val="0"/>
                        </a:spcAft>
                        <a:buNone/>
                      </a:pPr>
                      <a:r>
                        <a:rPr lang="en" sz="1300" b="1">
                          <a:latin typeface="Nunito"/>
                          <a:ea typeface="Nunito"/>
                          <a:cs typeface="Nunito"/>
                          <a:sym typeface="Nunito"/>
                        </a:rPr>
                        <a:t>DR #</a:t>
                      </a:r>
                      <a:endParaRPr sz="1300" b="1">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300" b="1">
                          <a:latin typeface="Nunito"/>
                          <a:ea typeface="Nunito"/>
                          <a:cs typeface="Nunito"/>
                          <a:sym typeface="Nunito"/>
                        </a:rPr>
                        <a:t>Requirement</a:t>
                      </a:r>
                      <a:endParaRPr sz="1300" b="1">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b="1">
                          <a:latin typeface="Nunito"/>
                          <a:ea typeface="Nunito"/>
                          <a:cs typeface="Nunito"/>
                          <a:sym typeface="Nunito"/>
                        </a:rPr>
                        <a:t>V&amp;V Method</a:t>
                      </a:r>
                      <a:endParaRPr sz="1300" b="1">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76525">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2.1</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Shall include necessary physical object(s)/equipment that represent training utilities used in the VR simulation</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Demonstration</a:t>
                      </a:r>
                      <a:endParaRPr sz="1300">
                        <a:latin typeface="Nunito"/>
                        <a:ea typeface="Nunito"/>
                        <a:cs typeface="Nunito"/>
                        <a:sym typeface="Nuni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51775">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2.1.1</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Physical training object(s)/equipment shall be user compatible</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Demonstration</a:t>
                      </a:r>
                      <a:endParaRPr sz="1300">
                        <a:latin typeface="Nunito"/>
                        <a:ea typeface="Nunito"/>
                        <a:cs typeface="Nunito"/>
                        <a:sym typeface="Nuni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51775">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2.1.1.2</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Physical model(s) of VR tools shall be mechanically illustrative of VR counterpart</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chemeClr val="dk1"/>
                          </a:solidFill>
                          <a:latin typeface="Nunito"/>
                          <a:ea typeface="Nunito"/>
                          <a:cs typeface="Nunito"/>
                          <a:sym typeface="Nunito"/>
                        </a:rPr>
                        <a:t>Demonstration</a:t>
                      </a:r>
                      <a:endParaRPr sz="1300">
                        <a:latin typeface="Nunito"/>
                        <a:ea typeface="Nunito"/>
                        <a:cs typeface="Nunito"/>
                        <a:sym typeface="Nuni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51775">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2.1.1.3</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Physical model(s) of VR tools shall be relevant to training simulation</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Demonstration</a:t>
                      </a:r>
                      <a:endParaRPr sz="1300">
                        <a:latin typeface="Nunito"/>
                        <a:ea typeface="Nunito"/>
                        <a:cs typeface="Nunito"/>
                        <a:sym typeface="Nuni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51775">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5.3 </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Shall keep the user physically safe</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Test / Analysis</a:t>
                      </a:r>
                      <a:endParaRPr sz="1300">
                        <a:latin typeface="Nunito"/>
                        <a:ea typeface="Nunito"/>
                        <a:cs typeface="Nunito"/>
                        <a:sym typeface="Nuni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08900">
                <a:tc>
                  <a:txBody>
                    <a:bodyPr/>
                    <a:lstStyle/>
                    <a:p>
                      <a:pPr marL="0" lvl="0" indent="0" algn="l" rtl="0">
                        <a:lnSpc>
                          <a:spcPct val="115000"/>
                        </a:lnSpc>
                        <a:spcBef>
                          <a:spcPts val="0"/>
                        </a:spcBef>
                        <a:spcAft>
                          <a:spcPts val="0"/>
                        </a:spcAft>
                        <a:buNone/>
                      </a:pPr>
                      <a:r>
                        <a:rPr lang="en" sz="1200">
                          <a:solidFill>
                            <a:schemeClr val="dk1"/>
                          </a:solidFill>
                          <a:latin typeface="Nunito"/>
                          <a:ea typeface="Nunito"/>
                          <a:cs typeface="Nunito"/>
                          <a:sym typeface="Nunito"/>
                        </a:rPr>
                        <a:t>5.4.1.2</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solidFill>
                            <a:schemeClr val="dk1"/>
                          </a:solidFill>
                          <a:latin typeface="Nunito"/>
                          <a:ea typeface="Nunito"/>
                          <a:cs typeface="Nunito"/>
                          <a:sym typeface="Nunito"/>
                        </a:rPr>
                        <a:t>The physical representation of the tool interface shall be safe to handle and shall not pose a risk to the user or other equipment at any time during the simulation</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Demonstration</a:t>
                      </a:r>
                      <a:endParaRPr sz="1300">
                        <a:latin typeface="Nunito"/>
                        <a:ea typeface="Nunito"/>
                        <a:cs typeface="Nunito"/>
                        <a:sym typeface="Nuni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332" name="Google Shape;2332;p180">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1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Hybrid Reality Objects</a:t>
            </a:r>
            <a:endParaRPr/>
          </a:p>
        </p:txBody>
      </p:sp>
      <p:sp>
        <p:nvSpPr>
          <p:cNvPr id="2338" name="Google Shape;2338;p1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144</a:t>
            </a:fld>
            <a:endParaRPr/>
          </a:p>
        </p:txBody>
      </p:sp>
      <p:sp>
        <p:nvSpPr>
          <p:cNvPr id="2339" name="Google Shape;2339;p181"/>
          <p:cNvSpPr txBox="1">
            <a:spLocks noGrp="1"/>
          </p:cNvSpPr>
          <p:nvPr>
            <p:ph type="title"/>
          </p:nvPr>
        </p:nvSpPr>
        <p:spPr>
          <a:xfrm>
            <a:off x="589525" y="81977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GENERAL REQUIREMENTS</a:t>
            </a:r>
            <a:endParaRPr sz="1620"/>
          </a:p>
        </p:txBody>
      </p:sp>
      <p:graphicFrame>
        <p:nvGraphicFramePr>
          <p:cNvPr id="2340" name="Google Shape;2340;p181"/>
          <p:cNvGraphicFramePr/>
          <p:nvPr/>
        </p:nvGraphicFramePr>
        <p:xfrm>
          <a:off x="589513" y="1423117"/>
          <a:ext cx="7964975" cy="3052125"/>
        </p:xfrm>
        <a:graphic>
          <a:graphicData uri="http://schemas.openxmlformats.org/drawingml/2006/table">
            <a:tbl>
              <a:tblPr>
                <a:noFill/>
                <a:tableStyleId>{E9D8C519-176E-4E7A-B434-6233866CBDE6}</a:tableStyleId>
              </a:tblPr>
              <a:tblGrid>
                <a:gridCol w="699425">
                  <a:extLst>
                    <a:ext uri="{9D8B030D-6E8A-4147-A177-3AD203B41FA5}">
                      <a16:colId xmlns:a16="http://schemas.microsoft.com/office/drawing/2014/main" val="20000"/>
                    </a:ext>
                  </a:extLst>
                </a:gridCol>
                <a:gridCol w="5773900">
                  <a:extLst>
                    <a:ext uri="{9D8B030D-6E8A-4147-A177-3AD203B41FA5}">
                      <a16:colId xmlns:a16="http://schemas.microsoft.com/office/drawing/2014/main" val="20001"/>
                    </a:ext>
                  </a:extLst>
                </a:gridCol>
                <a:gridCol w="1491650">
                  <a:extLst>
                    <a:ext uri="{9D8B030D-6E8A-4147-A177-3AD203B41FA5}">
                      <a16:colId xmlns:a16="http://schemas.microsoft.com/office/drawing/2014/main" val="20002"/>
                    </a:ext>
                  </a:extLst>
                </a:gridCol>
              </a:tblGrid>
              <a:tr h="495125">
                <a:tc>
                  <a:txBody>
                    <a:bodyPr/>
                    <a:lstStyle/>
                    <a:p>
                      <a:pPr marL="0" lvl="0" indent="0" algn="l" rtl="0">
                        <a:spcBef>
                          <a:spcPts val="0"/>
                        </a:spcBef>
                        <a:spcAft>
                          <a:spcPts val="0"/>
                        </a:spcAft>
                        <a:buNone/>
                      </a:pPr>
                      <a:r>
                        <a:rPr lang="en" sz="1300" b="1">
                          <a:latin typeface="Nunito"/>
                          <a:ea typeface="Nunito"/>
                          <a:cs typeface="Nunito"/>
                          <a:sym typeface="Nunito"/>
                        </a:rPr>
                        <a:t>DR #</a:t>
                      </a:r>
                      <a:endParaRPr sz="1300" b="1">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300" b="1">
                          <a:latin typeface="Nunito"/>
                          <a:ea typeface="Nunito"/>
                          <a:cs typeface="Nunito"/>
                          <a:sym typeface="Nunito"/>
                        </a:rPr>
                        <a:t>Requirement</a:t>
                      </a:r>
                      <a:endParaRPr sz="1300" b="1">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b="1">
                          <a:latin typeface="Nunito"/>
                          <a:ea typeface="Nunito"/>
                          <a:cs typeface="Nunito"/>
                          <a:sym typeface="Nunito"/>
                        </a:rPr>
                        <a:t>V&amp;V Method</a:t>
                      </a:r>
                      <a:endParaRPr sz="1300" b="1">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22250">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6.1.1</a:t>
                      </a:r>
                      <a:endParaRPr sz="12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All hybrid reality equipment/objects shall fit within the physical training environment</a:t>
                      </a:r>
                      <a:endParaRPr sz="12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chemeClr val="dk1"/>
                          </a:solidFill>
                          <a:latin typeface="Nunito"/>
                          <a:ea typeface="Nunito"/>
                          <a:cs typeface="Nunito"/>
                          <a:sym typeface="Nunito"/>
                        </a:rPr>
                        <a:t>Inspection</a:t>
                      </a:r>
                      <a:endParaRPr sz="1300">
                        <a:solidFill>
                          <a:schemeClr val="dk1"/>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22250">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6.2</a:t>
                      </a:r>
                      <a:endParaRPr sz="12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The physical training environment shall be designed such that it will not damage its occupied space</a:t>
                      </a:r>
                      <a:endParaRPr sz="12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chemeClr val="dk1"/>
                          </a:solidFill>
                          <a:latin typeface="Nunito"/>
                          <a:ea typeface="Nunito"/>
                          <a:cs typeface="Nunito"/>
                          <a:sym typeface="Nunito"/>
                        </a:rPr>
                        <a:t>Inspection</a:t>
                      </a:r>
                      <a:endParaRPr sz="1300">
                        <a:solidFill>
                          <a:schemeClr val="dk1"/>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95125">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6.3</a:t>
                      </a:r>
                      <a:endParaRPr sz="12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The physical training environment shall not be a permanent installation</a:t>
                      </a:r>
                      <a:endParaRPr sz="12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chemeClr val="dk1"/>
                          </a:solidFill>
                          <a:latin typeface="Nunito"/>
                          <a:ea typeface="Nunito"/>
                          <a:cs typeface="Nunito"/>
                          <a:sym typeface="Nunito"/>
                        </a:rPr>
                        <a:t>Inspection</a:t>
                      </a:r>
                      <a:endParaRPr sz="1300">
                        <a:solidFill>
                          <a:schemeClr val="dk1"/>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95125">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6.3.1</a:t>
                      </a:r>
                      <a:endParaRPr sz="12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All individual physical equipment shall be movable by one person</a:t>
                      </a:r>
                      <a:endParaRPr sz="12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chemeClr val="dk1"/>
                          </a:solidFill>
                          <a:latin typeface="Nunito"/>
                          <a:ea typeface="Nunito"/>
                          <a:cs typeface="Nunito"/>
                          <a:sym typeface="Nunito"/>
                        </a:rPr>
                        <a:t>Demonstration</a:t>
                      </a:r>
                      <a:endParaRPr sz="1300">
                        <a:solidFill>
                          <a:schemeClr val="dk1"/>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22250">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6.1.1</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All hybrid reality equipment/objects shall fit within the physical training environment</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chemeClr val="dk1"/>
                          </a:solidFill>
                          <a:latin typeface="Nunito"/>
                          <a:ea typeface="Nunito"/>
                          <a:cs typeface="Nunito"/>
                          <a:sym typeface="Nunito"/>
                        </a:rPr>
                        <a:t>Inspection</a:t>
                      </a:r>
                      <a:endParaRPr sz="1300">
                        <a:solidFill>
                          <a:schemeClr val="dk1"/>
                        </a:solidFill>
                        <a:latin typeface="Nunito"/>
                        <a:ea typeface="Nunito"/>
                        <a:cs typeface="Nunito"/>
                        <a:sym typeface="Nuni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341" name="Google Shape;2341;p181">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sp>
        <p:nvSpPr>
          <p:cNvPr id="2346" name="Google Shape;2346;p1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Lunar Bench</a:t>
            </a:r>
            <a:endParaRPr/>
          </a:p>
        </p:txBody>
      </p:sp>
      <p:sp>
        <p:nvSpPr>
          <p:cNvPr id="2347" name="Google Shape;2347;p18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10000"/>
          </a:bodyPr>
          <a:lstStyle/>
          <a:p>
            <a:pPr marL="457200" lvl="0" indent="-334327" algn="l" rtl="0">
              <a:spcBef>
                <a:spcPts val="0"/>
              </a:spcBef>
              <a:spcAft>
                <a:spcPts val="0"/>
              </a:spcAft>
              <a:buSzPct val="100000"/>
              <a:buChar char="●"/>
            </a:pPr>
            <a:r>
              <a:rPr lang="en" b="1">
                <a:solidFill>
                  <a:srgbClr val="0077BB"/>
                </a:solidFill>
              </a:rPr>
              <a:t>Focus:</a:t>
            </a:r>
            <a:r>
              <a:rPr lang="en">
                <a:solidFill>
                  <a:srgbClr val="0077BB"/>
                </a:solidFill>
              </a:rPr>
              <a:t> </a:t>
            </a:r>
            <a:r>
              <a:rPr lang="en"/>
              <a:t>To demonstrate the mitigation of user safety risk when interacting with the bench in the real world</a:t>
            </a:r>
            <a:endParaRPr/>
          </a:p>
          <a:p>
            <a:pPr marL="457200" lvl="0" indent="-334327" algn="l" rtl="0">
              <a:spcBef>
                <a:spcPts val="0"/>
              </a:spcBef>
              <a:spcAft>
                <a:spcPts val="0"/>
              </a:spcAft>
              <a:buSzPct val="100000"/>
              <a:buChar char="●"/>
            </a:pPr>
            <a:r>
              <a:rPr lang="en" b="1">
                <a:solidFill>
                  <a:srgbClr val="CC3311"/>
                </a:solidFill>
              </a:rPr>
              <a:t>Driving CPEs and risks:</a:t>
            </a:r>
            <a:endParaRPr/>
          </a:p>
          <a:p>
            <a:pPr marL="914400" lvl="1" indent="-310832" algn="l" rtl="0">
              <a:spcBef>
                <a:spcPts val="0"/>
              </a:spcBef>
              <a:spcAft>
                <a:spcPts val="0"/>
              </a:spcAft>
              <a:buSzPct val="116666"/>
              <a:buChar char="○"/>
            </a:pPr>
            <a:r>
              <a:rPr lang="en"/>
              <a:t>CPEs: </a:t>
            </a:r>
            <a:endParaRPr sz="1200">
              <a:solidFill>
                <a:srgbClr val="000000"/>
              </a:solidFill>
            </a:endParaRPr>
          </a:p>
          <a:p>
            <a:pPr marL="1371600" lvl="2" indent="-310832" algn="l" rtl="0">
              <a:spcBef>
                <a:spcPts val="0"/>
              </a:spcBef>
              <a:spcAft>
                <a:spcPts val="0"/>
              </a:spcAft>
              <a:buSzPct val="100000"/>
              <a:buChar char="■"/>
            </a:pPr>
            <a:r>
              <a:rPr lang="en"/>
              <a:t>C2: Integration of equipment will not impede on overall safety (or functionality)</a:t>
            </a:r>
            <a:endParaRPr/>
          </a:p>
          <a:p>
            <a:pPr marL="1371600" lvl="2" indent="-310832" algn="l" rtl="0">
              <a:spcBef>
                <a:spcPts val="0"/>
              </a:spcBef>
              <a:spcAft>
                <a:spcPts val="0"/>
              </a:spcAft>
              <a:buSzPct val="100000"/>
              <a:buChar char="■"/>
            </a:pPr>
            <a:r>
              <a:rPr lang="en"/>
              <a:t>C5: Must not cause any physical harm to user</a:t>
            </a:r>
            <a:endParaRPr/>
          </a:p>
          <a:p>
            <a:pPr marL="914400" lvl="1" indent="-310832" algn="l" rtl="0">
              <a:spcBef>
                <a:spcPts val="0"/>
              </a:spcBef>
              <a:spcAft>
                <a:spcPts val="0"/>
              </a:spcAft>
              <a:buSzPct val="100000"/>
              <a:buChar char="○"/>
            </a:pPr>
            <a:r>
              <a:rPr lang="en"/>
              <a:t>Risks:</a:t>
            </a:r>
            <a:endParaRPr/>
          </a:p>
          <a:p>
            <a:pPr marL="1371600" lvl="2" indent="-310832" algn="l" rtl="0">
              <a:spcBef>
                <a:spcPts val="0"/>
              </a:spcBef>
              <a:spcAft>
                <a:spcPts val="0"/>
              </a:spcAft>
              <a:buSzPct val="100000"/>
              <a:buChar char="■"/>
            </a:pPr>
            <a:r>
              <a:rPr lang="en"/>
              <a:t>User may potentially hit or trip on the bench</a:t>
            </a:r>
            <a:endParaRPr/>
          </a:p>
          <a:p>
            <a:pPr marL="1371600" lvl="2" indent="-310832" algn="l" rtl="0">
              <a:spcBef>
                <a:spcPts val="0"/>
              </a:spcBef>
              <a:spcAft>
                <a:spcPts val="0"/>
              </a:spcAft>
              <a:buSzPct val="100000"/>
              <a:buChar char="■"/>
            </a:pPr>
            <a:r>
              <a:rPr lang="en"/>
              <a:t>User and/or objects may tip the bench over</a:t>
            </a:r>
            <a:endParaRPr/>
          </a:p>
          <a:p>
            <a:pPr marL="457200" lvl="0" indent="-334327" algn="l" rtl="0">
              <a:spcBef>
                <a:spcPts val="0"/>
              </a:spcBef>
              <a:spcAft>
                <a:spcPts val="0"/>
              </a:spcAft>
              <a:buSzPct val="100000"/>
              <a:buChar char="●"/>
            </a:pPr>
            <a:r>
              <a:rPr lang="en"/>
              <a:t>Key Aspects:</a:t>
            </a:r>
            <a:endParaRPr/>
          </a:p>
          <a:p>
            <a:pPr marL="914400" lvl="1" indent="-310832" algn="l" rtl="0">
              <a:spcBef>
                <a:spcPts val="0"/>
              </a:spcBef>
              <a:spcAft>
                <a:spcPts val="0"/>
              </a:spcAft>
              <a:buSzPct val="100000"/>
              <a:buChar char="○"/>
            </a:pPr>
            <a:r>
              <a:rPr lang="en"/>
              <a:t>Bench supports the initial configuration of tools so that they are not laying randomly on the floor (real world) or moon (VR)</a:t>
            </a:r>
            <a:endParaRPr/>
          </a:p>
          <a:p>
            <a:pPr marL="914400" lvl="1" indent="-310832" algn="l" rtl="0">
              <a:spcBef>
                <a:spcPts val="0"/>
              </a:spcBef>
              <a:spcAft>
                <a:spcPts val="0"/>
              </a:spcAft>
              <a:buSzPct val="100000"/>
              <a:buChar char="○"/>
            </a:pPr>
            <a:r>
              <a:rPr lang="en"/>
              <a:t>Design based on virtual Lunar Rover Blender model </a:t>
            </a:r>
            <a:endParaRPr/>
          </a:p>
          <a:p>
            <a:pPr marL="914400" lvl="1" indent="-310832" algn="l" rtl="0">
              <a:spcBef>
                <a:spcPts val="0"/>
              </a:spcBef>
              <a:spcAft>
                <a:spcPts val="0"/>
              </a:spcAft>
              <a:buSzPct val="100000"/>
              <a:buChar char="○"/>
            </a:pPr>
            <a:r>
              <a:rPr lang="en"/>
              <a:t>The simulation will begin with the assumption that the astronaut (user) has navigated to EVA location, removed tools from a secure location on the rover, and they are placed on the back of the rover until use</a:t>
            </a:r>
            <a:endParaRPr/>
          </a:p>
        </p:txBody>
      </p:sp>
      <p:sp>
        <p:nvSpPr>
          <p:cNvPr id="2348" name="Google Shape;2348;p1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145</a:t>
            </a:fld>
            <a:endParaRPr/>
          </a:p>
        </p:txBody>
      </p:sp>
      <p:sp>
        <p:nvSpPr>
          <p:cNvPr id="2349" name="Google Shape;2349;p182"/>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DRIVERS &amp; VARIABLES</a:t>
            </a:r>
            <a:endParaRPr sz="1620"/>
          </a:p>
        </p:txBody>
      </p:sp>
      <p:pic>
        <p:nvPicPr>
          <p:cNvPr id="2350" name="Google Shape;2350;p18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2351" name="Google Shape;2351;p18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pic>
        <p:nvPicPr>
          <p:cNvPr id="2352" name="Google Shape;2352;p182">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
        <p:nvSpPr>
          <p:cNvPr id="2353" name="Google Shape;2353;p182"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2354" name="Google Shape;2354;p182"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2355" name="Google Shape;2355;p182"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2356" name="Google Shape;2356;p182"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2357" name="Google Shape;2357;p182"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2358" name="Google Shape;2358;p182"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
        <p:nvSpPr>
          <p:cNvPr id="2359" name="Google Shape;2359;p182">
            <a:hlinkClick r:id="rId5"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363"/>
        <p:cNvGrpSpPr/>
        <p:nvPr/>
      </p:nvGrpSpPr>
      <p:grpSpPr>
        <a:xfrm>
          <a:off x="0" y="0"/>
          <a:ext cx="0" cy="0"/>
          <a:chOff x="0" y="0"/>
          <a:chExt cx="0" cy="0"/>
        </a:xfrm>
      </p:grpSpPr>
      <p:pic>
        <p:nvPicPr>
          <p:cNvPr id="2364" name="Google Shape;2364;p18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091238" y="2338925"/>
            <a:ext cx="3082199" cy="1541099"/>
          </a:xfrm>
          <a:prstGeom prst="rect">
            <a:avLst/>
          </a:prstGeom>
          <a:noFill/>
          <a:ln>
            <a:noFill/>
          </a:ln>
        </p:spPr>
      </p:pic>
      <p:sp>
        <p:nvSpPr>
          <p:cNvPr id="2365" name="Google Shape;2365;p1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Lunar Bench </a:t>
            </a:r>
            <a:endParaRPr/>
          </a:p>
        </p:txBody>
      </p:sp>
      <p:sp>
        <p:nvSpPr>
          <p:cNvPr id="2366" name="Google Shape;2366;p1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146</a:t>
            </a:fld>
            <a:endParaRPr/>
          </a:p>
        </p:txBody>
      </p:sp>
      <p:sp>
        <p:nvSpPr>
          <p:cNvPr id="2367" name="Google Shape;2367;p183"/>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MODELING PROCESS</a:t>
            </a:r>
            <a:endParaRPr sz="1620"/>
          </a:p>
        </p:txBody>
      </p:sp>
      <p:pic>
        <p:nvPicPr>
          <p:cNvPr id="2368" name="Google Shape;2368;p18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2369" name="Google Shape;2369;p18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pic>
        <p:nvPicPr>
          <p:cNvPr id="2370" name="Google Shape;2370;p183">
            <a:hlinkClick r:id="" action="ppaction://noaction"/>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
        <p:nvSpPr>
          <p:cNvPr id="2371" name="Google Shape;2371;p183"/>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MODELING PROCESS &amp; RESULTS</a:t>
            </a:r>
            <a:endParaRPr sz="1620"/>
          </a:p>
        </p:txBody>
      </p:sp>
      <p:sp>
        <p:nvSpPr>
          <p:cNvPr id="2372" name="Google Shape;2372;p183"/>
          <p:cNvSpPr/>
          <p:nvPr/>
        </p:nvSpPr>
        <p:spPr>
          <a:xfrm>
            <a:off x="1276900" y="1327613"/>
            <a:ext cx="1467600" cy="9087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Nunito"/>
                <a:ea typeface="Nunito"/>
                <a:cs typeface="Nunito"/>
                <a:sym typeface="Nunito"/>
              </a:rPr>
              <a:t>Find the CG of the bench</a:t>
            </a:r>
            <a:endParaRPr>
              <a:solidFill>
                <a:schemeClr val="dk1"/>
              </a:solidFill>
              <a:latin typeface="Nunito"/>
              <a:ea typeface="Nunito"/>
              <a:cs typeface="Nunito"/>
              <a:sym typeface="Nunito"/>
            </a:endParaRPr>
          </a:p>
        </p:txBody>
      </p:sp>
      <p:sp>
        <p:nvSpPr>
          <p:cNvPr id="2373" name="Google Shape;2373;p183"/>
          <p:cNvSpPr/>
          <p:nvPr/>
        </p:nvSpPr>
        <p:spPr>
          <a:xfrm>
            <a:off x="2984425" y="1327613"/>
            <a:ext cx="1467600" cy="9087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Nunito"/>
                <a:ea typeface="Nunito"/>
                <a:cs typeface="Nunito"/>
                <a:sym typeface="Nunito"/>
              </a:rPr>
              <a:t>Determine where tipping force is likely to be applied</a:t>
            </a:r>
            <a:endParaRPr>
              <a:solidFill>
                <a:schemeClr val="dk1"/>
              </a:solidFill>
              <a:latin typeface="Nunito"/>
              <a:ea typeface="Nunito"/>
              <a:cs typeface="Nunito"/>
              <a:sym typeface="Nunito"/>
            </a:endParaRPr>
          </a:p>
        </p:txBody>
      </p:sp>
      <p:sp>
        <p:nvSpPr>
          <p:cNvPr id="2374" name="Google Shape;2374;p183"/>
          <p:cNvSpPr/>
          <p:nvPr/>
        </p:nvSpPr>
        <p:spPr>
          <a:xfrm>
            <a:off x="4691950" y="1327613"/>
            <a:ext cx="1467600" cy="9087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Nunito"/>
                <a:ea typeface="Nunito"/>
                <a:cs typeface="Nunito"/>
                <a:sym typeface="Nunito"/>
              </a:rPr>
              <a:t>Sum the moments about the pivot point</a:t>
            </a:r>
            <a:endParaRPr>
              <a:solidFill>
                <a:schemeClr val="dk1"/>
              </a:solidFill>
              <a:latin typeface="Nunito"/>
              <a:ea typeface="Nunito"/>
              <a:cs typeface="Nunito"/>
              <a:sym typeface="Nunito"/>
            </a:endParaRPr>
          </a:p>
        </p:txBody>
      </p:sp>
      <p:sp>
        <p:nvSpPr>
          <p:cNvPr id="2375" name="Google Shape;2375;p183"/>
          <p:cNvSpPr/>
          <p:nvPr/>
        </p:nvSpPr>
        <p:spPr>
          <a:xfrm>
            <a:off x="6399475" y="1327613"/>
            <a:ext cx="1467600" cy="9087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Nunito"/>
                <a:ea typeface="Nunito"/>
                <a:cs typeface="Nunito"/>
                <a:sym typeface="Nunito"/>
              </a:rPr>
              <a:t>Solve for the tipping force</a:t>
            </a:r>
            <a:endParaRPr>
              <a:latin typeface="Nunito"/>
              <a:ea typeface="Nunito"/>
              <a:cs typeface="Nunito"/>
              <a:sym typeface="Nunito"/>
            </a:endParaRPr>
          </a:p>
        </p:txBody>
      </p:sp>
      <p:cxnSp>
        <p:nvCxnSpPr>
          <p:cNvPr id="2376" name="Google Shape;2376;p183"/>
          <p:cNvCxnSpPr>
            <a:stCxn id="2372" idx="3"/>
            <a:endCxn id="2373" idx="1"/>
          </p:cNvCxnSpPr>
          <p:nvPr/>
        </p:nvCxnSpPr>
        <p:spPr>
          <a:xfrm>
            <a:off x="2744500" y="1781963"/>
            <a:ext cx="240000" cy="0"/>
          </a:xfrm>
          <a:prstGeom prst="straightConnector1">
            <a:avLst/>
          </a:prstGeom>
          <a:noFill/>
          <a:ln w="19050" cap="flat" cmpd="sng">
            <a:solidFill>
              <a:srgbClr val="000000"/>
            </a:solidFill>
            <a:prstDash val="solid"/>
            <a:round/>
            <a:headEnd type="none" w="med" len="med"/>
            <a:tailEnd type="triangle" w="med" len="med"/>
          </a:ln>
        </p:spPr>
      </p:cxnSp>
      <p:cxnSp>
        <p:nvCxnSpPr>
          <p:cNvPr id="2377" name="Google Shape;2377;p183"/>
          <p:cNvCxnSpPr>
            <a:stCxn id="2373" idx="3"/>
            <a:endCxn id="2374" idx="1"/>
          </p:cNvCxnSpPr>
          <p:nvPr/>
        </p:nvCxnSpPr>
        <p:spPr>
          <a:xfrm>
            <a:off x="4452025" y="1781963"/>
            <a:ext cx="240000" cy="0"/>
          </a:xfrm>
          <a:prstGeom prst="straightConnector1">
            <a:avLst/>
          </a:prstGeom>
          <a:noFill/>
          <a:ln w="19050" cap="flat" cmpd="sng">
            <a:solidFill>
              <a:srgbClr val="000000"/>
            </a:solidFill>
            <a:prstDash val="solid"/>
            <a:round/>
            <a:headEnd type="none" w="med" len="med"/>
            <a:tailEnd type="triangle" w="med" len="med"/>
          </a:ln>
        </p:spPr>
      </p:cxnSp>
      <p:cxnSp>
        <p:nvCxnSpPr>
          <p:cNvPr id="2378" name="Google Shape;2378;p183"/>
          <p:cNvCxnSpPr>
            <a:stCxn id="2374" idx="3"/>
            <a:endCxn id="2375" idx="1"/>
          </p:cNvCxnSpPr>
          <p:nvPr/>
        </p:nvCxnSpPr>
        <p:spPr>
          <a:xfrm>
            <a:off x="6159550" y="1781963"/>
            <a:ext cx="240000" cy="0"/>
          </a:xfrm>
          <a:prstGeom prst="straightConnector1">
            <a:avLst/>
          </a:prstGeom>
          <a:noFill/>
          <a:ln w="19050" cap="flat" cmpd="sng">
            <a:solidFill>
              <a:srgbClr val="000000"/>
            </a:solidFill>
            <a:prstDash val="solid"/>
            <a:round/>
            <a:headEnd type="none" w="med" len="med"/>
            <a:tailEnd type="triangle" w="med" len="med"/>
          </a:ln>
        </p:spPr>
      </p:cxnSp>
      <p:pic>
        <p:nvPicPr>
          <p:cNvPr id="2379" name="Google Shape;2379;p18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18450" y="2655127"/>
            <a:ext cx="2229238" cy="908700"/>
          </a:xfrm>
          <a:prstGeom prst="rect">
            <a:avLst/>
          </a:prstGeom>
          <a:noFill/>
          <a:ln>
            <a:noFill/>
          </a:ln>
        </p:spPr>
      </p:pic>
      <p:pic>
        <p:nvPicPr>
          <p:cNvPr id="2380" name="Google Shape;2380;p183"/>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316976" y="2536762"/>
            <a:ext cx="2155475" cy="1027074"/>
          </a:xfrm>
          <a:prstGeom prst="rect">
            <a:avLst/>
          </a:prstGeom>
          <a:noFill/>
          <a:ln>
            <a:noFill/>
          </a:ln>
        </p:spPr>
      </p:pic>
      <p:pic>
        <p:nvPicPr>
          <p:cNvPr id="2381" name="Google Shape;2381;p183"/>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2986199" y="3826700"/>
            <a:ext cx="3292277" cy="1027075"/>
          </a:xfrm>
          <a:prstGeom prst="rect">
            <a:avLst/>
          </a:prstGeom>
          <a:noFill/>
          <a:ln>
            <a:noFill/>
          </a:ln>
        </p:spPr>
      </p:pic>
      <p:sp>
        <p:nvSpPr>
          <p:cNvPr id="2382" name="Google Shape;2382;p183"/>
          <p:cNvSpPr txBox="1"/>
          <p:nvPr/>
        </p:nvSpPr>
        <p:spPr>
          <a:xfrm>
            <a:off x="7848650" y="2840300"/>
            <a:ext cx="342600" cy="2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
                <a:latin typeface="Nunito"/>
                <a:ea typeface="Nunito"/>
                <a:cs typeface="Nunito"/>
                <a:sym typeface="Nunito"/>
              </a:rPr>
              <a:t>2</a:t>
            </a:r>
            <a:endParaRPr sz="400">
              <a:latin typeface="Nunito"/>
              <a:ea typeface="Nunito"/>
              <a:cs typeface="Nunito"/>
              <a:sym typeface="Nunito"/>
            </a:endParaRPr>
          </a:p>
        </p:txBody>
      </p:sp>
      <p:sp>
        <p:nvSpPr>
          <p:cNvPr id="2383" name="Google Shape;2383;p183"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2384" name="Google Shape;2384;p183"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2385" name="Google Shape;2385;p183"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2386" name="Google Shape;2386;p183"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2387" name="Google Shape;2387;p183"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2388" name="Google Shape;2388;p183"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
        <p:nvSpPr>
          <p:cNvPr id="2389" name="Google Shape;2389;p183">
            <a:hlinkClick r:id="rId9"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393"/>
        <p:cNvGrpSpPr/>
        <p:nvPr/>
      </p:nvGrpSpPr>
      <p:grpSpPr>
        <a:xfrm>
          <a:off x="0" y="0"/>
          <a:ext cx="0" cy="0"/>
          <a:chOff x="0" y="0"/>
          <a:chExt cx="0" cy="0"/>
        </a:xfrm>
      </p:grpSpPr>
      <p:sp>
        <p:nvSpPr>
          <p:cNvPr id="2394" name="Google Shape;2394;p1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Lunar Regolith Scoop</a:t>
            </a:r>
            <a:endParaRPr/>
          </a:p>
        </p:txBody>
      </p:sp>
      <p:sp>
        <p:nvSpPr>
          <p:cNvPr id="2395" name="Google Shape;2395;p18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b="1">
                <a:solidFill>
                  <a:srgbClr val="0077BB"/>
                </a:solidFill>
              </a:rPr>
              <a:t>Focus:</a:t>
            </a:r>
            <a:r>
              <a:rPr lang="en">
                <a:solidFill>
                  <a:srgbClr val="0077BB"/>
                </a:solidFill>
              </a:rPr>
              <a:t> </a:t>
            </a:r>
            <a:r>
              <a:rPr lang="en">
                <a:solidFill>
                  <a:schemeClr val="dk1"/>
                </a:solidFill>
              </a:rPr>
              <a:t>To aid in the demonstration of object tracking and user interaction with the HR assets </a:t>
            </a:r>
            <a:endParaRPr>
              <a:solidFill>
                <a:schemeClr val="dk1"/>
              </a:solidFill>
            </a:endParaRPr>
          </a:p>
          <a:p>
            <a:pPr marL="457200" lvl="0" indent="-342900" algn="l" rtl="0">
              <a:spcBef>
                <a:spcPts val="0"/>
              </a:spcBef>
              <a:spcAft>
                <a:spcPts val="0"/>
              </a:spcAft>
              <a:buSzPts val="1800"/>
              <a:buChar char="●"/>
            </a:pPr>
            <a:r>
              <a:rPr lang="en" b="1">
                <a:solidFill>
                  <a:srgbClr val="CC3311"/>
                </a:solidFill>
              </a:rPr>
              <a:t>Driving CPEs and risks:</a:t>
            </a:r>
            <a:endParaRPr/>
          </a:p>
          <a:p>
            <a:pPr marL="914400" lvl="1" indent="-317500" algn="l" rtl="0">
              <a:spcBef>
                <a:spcPts val="0"/>
              </a:spcBef>
              <a:spcAft>
                <a:spcPts val="0"/>
              </a:spcAft>
              <a:buSzPts val="1400"/>
              <a:buChar char="○"/>
            </a:pPr>
            <a:r>
              <a:rPr lang="en"/>
              <a:t>CPEs: </a:t>
            </a:r>
            <a:endParaRPr sz="1200">
              <a:solidFill>
                <a:srgbClr val="000000"/>
              </a:solidFill>
            </a:endParaRPr>
          </a:p>
          <a:p>
            <a:pPr marL="1371600" lvl="2" indent="-317500" algn="l" rtl="0">
              <a:spcBef>
                <a:spcPts val="0"/>
              </a:spcBef>
              <a:spcAft>
                <a:spcPts val="0"/>
              </a:spcAft>
              <a:buSzPts val="1400"/>
              <a:buChar char="■"/>
            </a:pPr>
            <a:r>
              <a:rPr lang="en"/>
              <a:t>E2, E3</a:t>
            </a:r>
            <a:endParaRPr/>
          </a:p>
          <a:p>
            <a:pPr marL="914400" lvl="1" indent="-317500" algn="l" rtl="0">
              <a:spcBef>
                <a:spcPts val="0"/>
              </a:spcBef>
              <a:spcAft>
                <a:spcPts val="0"/>
              </a:spcAft>
              <a:buSzPts val="1400"/>
              <a:buChar char="○"/>
            </a:pPr>
            <a:r>
              <a:rPr lang="en"/>
              <a:t>Risks:</a:t>
            </a:r>
            <a:endParaRPr/>
          </a:p>
          <a:p>
            <a:pPr marL="1371600" lvl="2" indent="-317500" algn="l" rtl="0">
              <a:spcBef>
                <a:spcPts val="0"/>
              </a:spcBef>
              <a:spcAft>
                <a:spcPts val="0"/>
              </a:spcAft>
              <a:buSzPts val="1400"/>
              <a:buChar char="■"/>
            </a:pPr>
            <a:r>
              <a:rPr lang="en"/>
              <a:t>Scoop may not track correctly</a:t>
            </a:r>
            <a:endParaRPr/>
          </a:p>
          <a:p>
            <a:pPr marL="1828800" lvl="3" indent="-317500" algn="l" rtl="0">
              <a:spcBef>
                <a:spcPts val="0"/>
              </a:spcBef>
              <a:spcAft>
                <a:spcPts val="0"/>
              </a:spcAft>
              <a:buSzPts val="1400"/>
              <a:buChar char="●"/>
            </a:pPr>
            <a:r>
              <a:rPr lang="en"/>
              <a:t>Scooping motion may be difficult for the tracker to follow</a:t>
            </a:r>
            <a:endParaRPr/>
          </a:p>
          <a:p>
            <a:pPr marL="457200" lvl="0" indent="-342900" algn="l" rtl="0">
              <a:spcBef>
                <a:spcPts val="0"/>
              </a:spcBef>
              <a:spcAft>
                <a:spcPts val="0"/>
              </a:spcAft>
              <a:buSzPts val="1800"/>
              <a:buChar char="●"/>
            </a:pPr>
            <a:r>
              <a:rPr lang="en"/>
              <a:t>Key Aspects:</a:t>
            </a:r>
            <a:endParaRPr/>
          </a:p>
          <a:p>
            <a:pPr marL="914400" lvl="1" indent="-317500" algn="l" rtl="0">
              <a:spcBef>
                <a:spcPts val="0"/>
              </a:spcBef>
              <a:spcAft>
                <a:spcPts val="0"/>
              </a:spcAft>
              <a:buSzPts val="1400"/>
              <a:buChar char="○"/>
            </a:pPr>
            <a:r>
              <a:rPr lang="en"/>
              <a:t>Demonstrates tracking capabilities of HR Objects</a:t>
            </a:r>
            <a:endParaRPr/>
          </a:p>
          <a:p>
            <a:pPr marL="914400" lvl="1" indent="-317500" algn="l" rtl="0">
              <a:spcBef>
                <a:spcPts val="0"/>
              </a:spcBef>
              <a:spcAft>
                <a:spcPts val="0"/>
              </a:spcAft>
              <a:buSzPts val="1400"/>
              <a:buChar char="○"/>
            </a:pPr>
            <a:r>
              <a:rPr lang="en"/>
              <a:t>Demonstrate similar scoop motion used during apollo missions </a:t>
            </a:r>
            <a:endParaRPr/>
          </a:p>
        </p:txBody>
      </p:sp>
      <p:sp>
        <p:nvSpPr>
          <p:cNvPr id="2396" name="Google Shape;2396;p1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147</a:t>
            </a:fld>
            <a:endParaRPr/>
          </a:p>
        </p:txBody>
      </p:sp>
      <p:sp>
        <p:nvSpPr>
          <p:cNvPr id="2397" name="Google Shape;2397;p184"/>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DRIVERS &amp; VARIABLES</a:t>
            </a:r>
            <a:endParaRPr sz="1620"/>
          </a:p>
        </p:txBody>
      </p:sp>
      <p:sp>
        <p:nvSpPr>
          <p:cNvPr id="2398" name="Google Shape;2398;p184">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402"/>
        <p:cNvGrpSpPr/>
        <p:nvPr/>
      </p:nvGrpSpPr>
      <p:grpSpPr>
        <a:xfrm>
          <a:off x="0" y="0"/>
          <a:ext cx="0" cy="0"/>
          <a:chOff x="0" y="0"/>
          <a:chExt cx="0" cy="0"/>
        </a:xfrm>
      </p:grpSpPr>
      <p:sp>
        <p:nvSpPr>
          <p:cNvPr id="2403" name="Google Shape;2403;p1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Lunar Regolith Scoop</a:t>
            </a:r>
            <a:endParaRPr/>
          </a:p>
        </p:txBody>
      </p:sp>
      <p:sp>
        <p:nvSpPr>
          <p:cNvPr id="2404" name="Google Shape;2404;p185"/>
          <p:cNvSpPr txBox="1">
            <a:spLocks noGrp="1"/>
          </p:cNvSpPr>
          <p:nvPr>
            <p:ph type="body" idx="1"/>
          </p:nvPr>
        </p:nvSpPr>
        <p:spPr>
          <a:xfrm>
            <a:off x="311700" y="1152475"/>
            <a:ext cx="8520600" cy="377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dk1"/>
                </a:solidFill>
              </a:rPr>
              <a:t>Modeling - Manufacturing process: COTs and the in-house built</a:t>
            </a:r>
            <a:endParaRPr b="1">
              <a:solidFill>
                <a:schemeClr val="dk1"/>
              </a:solidFill>
            </a:endParaRPr>
          </a:p>
          <a:p>
            <a:pPr marL="0" lvl="0" indent="0" algn="l" rtl="0">
              <a:spcBef>
                <a:spcPts val="1200"/>
              </a:spcBef>
              <a:spcAft>
                <a:spcPts val="0"/>
              </a:spcAft>
              <a:buNone/>
            </a:pPr>
            <a:endParaRPr b="1">
              <a:solidFill>
                <a:schemeClr val="dk1"/>
              </a:solidFill>
            </a:endParaRPr>
          </a:p>
          <a:p>
            <a:pPr marL="0" lvl="0" indent="0" algn="l" rtl="0">
              <a:spcBef>
                <a:spcPts val="1200"/>
              </a:spcBef>
              <a:spcAft>
                <a:spcPts val="0"/>
              </a:spcAft>
              <a:buNone/>
            </a:pPr>
            <a:endParaRPr b="1">
              <a:solidFill>
                <a:schemeClr val="dk1"/>
              </a:solidFill>
            </a:endParaRPr>
          </a:p>
          <a:p>
            <a:pPr marL="0" lvl="0" indent="0" algn="l" rtl="0">
              <a:spcBef>
                <a:spcPts val="1200"/>
              </a:spcBef>
              <a:spcAft>
                <a:spcPts val="0"/>
              </a:spcAft>
              <a:buNone/>
            </a:pPr>
            <a:endParaRPr b="1">
              <a:solidFill>
                <a:schemeClr val="dk1"/>
              </a:solidFill>
            </a:endParaRPr>
          </a:p>
          <a:p>
            <a:pPr marL="0" lvl="0" indent="0" algn="l" rtl="0">
              <a:spcBef>
                <a:spcPts val="1200"/>
              </a:spcBef>
              <a:spcAft>
                <a:spcPts val="0"/>
              </a:spcAft>
              <a:buNone/>
            </a:pPr>
            <a:endParaRPr b="1">
              <a:solidFill>
                <a:schemeClr val="dk1"/>
              </a:solidFill>
            </a:endParaRPr>
          </a:p>
        </p:txBody>
      </p:sp>
      <p:sp>
        <p:nvSpPr>
          <p:cNvPr id="2405" name="Google Shape;2405;p1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148</a:t>
            </a:fld>
            <a:endParaRPr/>
          </a:p>
        </p:txBody>
      </p:sp>
      <p:sp>
        <p:nvSpPr>
          <p:cNvPr id="2406" name="Google Shape;2406;p185"/>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MODELING PROCESS</a:t>
            </a:r>
            <a:endParaRPr sz="1620"/>
          </a:p>
        </p:txBody>
      </p:sp>
      <p:pic>
        <p:nvPicPr>
          <p:cNvPr id="2407" name="Google Shape;2407;p18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888375" y="1554400"/>
            <a:ext cx="2548723" cy="1600850"/>
          </a:xfrm>
          <a:prstGeom prst="rect">
            <a:avLst/>
          </a:prstGeom>
          <a:noFill/>
          <a:ln>
            <a:noFill/>
          </a:ln>
        </p:spPr>
      </p:pic>
      <p:pic>
        <p:nvPicPr>
          <p:cNvPr id="2408" name="Google Shape;2408;p18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937087" y="2143625"/>
            <a:ext cx="451325" cy="422400"/>
          </a:xfrm>
          <a:prstGeom prst="rect">
            <a:avLst/>
          </a:prstGeom>
          <a:noFill/>
          <a:ln>
            <a:noFill/>
          </a:ln>
        </p:spPr>
      </p:pic>
      <p:sp>
        <p:nvSpPr>
          <p:cNvPr id="2409" name="Google Shape;2409;p185"/>
          <p:cNvSpPr/>
          <p:nvPr/>
        </p:nvSpPr>
        <p:spPr>
          <a:xfrm>
            <a:off x="5814925" y="2356375"/>
            <a:ext cx="722100" cy="2496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85">
            <a:hlinkClick r:id="rId5"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11" name="Google Shape;2411;p18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91025" y="1554398"/>
            <a:ext cx="2497351" cy="3489628"/>
          </a:xfrm>
          <a:prstGeom prst="rect">
            <a:avLst/>
          </a:prstGeom>
          <a:noFill/>
          <a:ln>
            <a:noFill/>
          </a:ln>
        </p:spPr>
      </p:pic>
      <p:sp>
        <p:nvSpPr>
          <p:cNvPr id="2412" name="Google Shape;2412;p185"/>
          <p:cNvSpPr txBox="1"/>
          <p:nvPr/>
        </p:nvSpPr>
        <p:spPr>
          <a:xfrm>
            <a:off x="2926475" y="3217850"/>
            <a:ext cx="3610500" cy="169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800" b="1">
                <a:solidFill>
                  <a:schemeClr val="dk1"/>
                </a:solidFill>
                <a:latin typeface="Nunito"/>
                <a:ea typeface="Nunito"/>
                <a:cs typeface="Nunito"/>
                <a:sym typeface="Nunito"/>
              </a:rPr>
              <a:t>Scalability: </a:t>
            </a:r>
            <a:endParaRPr sz="1800" b="1">
              <a:solidFill>
                <a:schemeClr val="dk1"/>
              </a:solidFill>
              <a:latin typeface="Nunito"/>
              <a:ea typeface="Nunito"/>
              <a:cs typeface="Nunito"/>
              <a:sym typeface="Nunito"/>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rPr>
              <a:t>Level 1</a:t>
            </a:r>
            <a:r>
              <a:rPr lang="en" sz="1200">
                <a:solidFill>
                  <a:schemeClr val="dk1"/>
                </a:solidFill>
              </a:rPr>
              <a:t>: No moving parts</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Level 2:</a:t>
            </a:r>
            <a:r>
              <a:rPr lang="en" sz="1200">
                <a:solidFill>
                  <a:schemeClr val="dk1"/>
                </a:solidFill>
              </a:rPr>
              <a:t> Retractable handle</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Level 3</a:t>
            </a:r>
            <a:r>
              <a:rPr lang="en" sz="1200">
                <a:solidFill>
                  <a:schemeClr val="dk1"/>
                </a:solidFill>
              </a:rPr>
              <a:t>:  Adding in an adjustable angle scoop head</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Level 4</a:t>
            </a:r>
            <a:r>
              <a:rPr lang="en" sz="1200">
                <a:solidFill>
                  <a:schemeClr val="dk1"/>
                </a:solidFill>
              </a:rPr>
              <a:t>: Haptic feedback</a:t>
            </a:r>
            <a:endParaRPr>
              <a:latin typeface="Nunito"/>
              <a:ea typeface="Nunito"/>
              <a:cs typeface="Nunito"/>
              <a:sym typeface="Nunito"/>
            </a:endParaRPr>
          </a:p>
        </p:txBody>
      </p:sp>
      <p:sp>
        <p:nvSpPr>
          <p:cNvPr id="2413" name="Google Shape;2413;p185"/>
          <p:cNvSpPr txBox="1"/>
          <p:nvPr/>
        </p:nvSpPr>
        <p:spPr>
          <a:xfrm>
            <a:off x="1127425" y="1494100"/>
            <a:ext cx="901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highlight>
                  <a:schemeClr val="lt1"/>
                </a:highlight>
                <a:latin typeface="Nunito"/>
                <a:ea typeface="Nunito"/>
                <a:cs typeface="Nunito"/>
                <a:sym typeface="Nunito"/>
              </a:rPr>
              <a:t>33.175 cm</a:t>
            </a:r>
            <a:endParaRPr sz="1100">
              <a:highlight>
                <a:schemeClr val="lt1"/>
              </a:highlight>
              <a:latin typeface="Nunito"/>
              <a:ea typeface="Nunito"/>
              <a:cs typeface="Nunito"/>
              <a:sym typeface="Nunito"/>
            </a:endParaRPr>
          </a:p>
        </p:txBody>
      </p:sp>
      <p:sp>
        <p:nvSpPr>
          <p:cNvPr id="2414" name="Google Shape;2414;p185"/>
          <p:cNvSpPr txBox="1"/>
          <p:nvPr/>
        </p:nvSpPr>
        <p:spPr>
          <a:xfrm rot="-5400000">
            <a:off x="2227500" y="3122200"/>
            <a:ext cx="901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highlight>
                  <a:schemeClr val="lt1"/>
                </a:highlight>
                <a:latin typeface="Nunito"/>
                <a:ea typeface="Nunito"/>
                <a:cs typeface="Nunito"/>
                <a:sym typeface="Nunito"/>
              </a:rPr>
              <a:t>113.1 cm</a:t>
            </a:r>
            <a:endParaRPr sz="1100">
              <a:highlight>
                <a:schemeClr val="lt1"/>
              </a:highlight>
              <a:latin typeface="Nunito"/>
              <a:ea typeface="Nunito"/>
              <a:cs typeface="Nunito"/>
              <a:sym typeface="Nunito"/>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sp>
        <p:nvSpPr>
          <p:cNvPr id="2419" name="Google Shape;2419;p1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Lunar Sample Return Container</a:t>
            </a:r>
            <a:endParaRPr/>
          </a:p>
        </p:txBody>
      </p:sp>
      <p:sp>
        <p:nvSpPr>
          <p:cNvPr id="2420" name="Google Shape;2420;p18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b="1" dirty="0">
                <a:solidFill>
                  <a:srgbClr val="0077BB"/>
                </a:solidFill>
              </a:rPr>
              <a:t>Focus:</a:t>
            </a:r>
            <a:r>
              <a:rPr lang="en" dirty="0">
                <a:solidFill>
                  <a:srgbClr val="0077BB"/>
                </a:solidFill>
              </a:rPr>
              <a:t> </a:t>
            </a:r>
            <a:endParaRPr dirty="0"/>
          </a:p>
          <a:p>
            <a:pPr marL="457200" lvl="0" indent="-342900" algn="l" rtl="0">
              <a:spcBef>
                <a:spcPts val="0"/>
              </a:spcBef>
              <a:spcAft>
                <a:spcPts val="0"/>
              </a:spcAft>
              <a:buSzPts val="1800"/>
              <a:buChar char="●"/>
            </a:pPr>
            <a:r>
              <a:rPr lang="en" b="1" dirty="0">
                <a:solidFill>
                  <a:srgbClr val="CC3311"/>
                </a:solidFill>
              </a:rPr>
              <a:t>Driving CPEs and risks:</a:t>
            </a:r>
            <a:endParaRPr dirty="0"/>
          </a:p>
          <a:p>
            <a:pPr marL="914400" lvl="1" indent="-317500" algn="l" rtl="0">
              <a:spcBef>
                <a:spcPts val="0"/>
              </a:spcBef>
              <a:spcAft>
                <a:spcPts val="0"/>
              </a:spcAft>
              <a:buSzPts val="1400"/>
              <a:buChar char="○"/>
            </a:pPr>
            <a:r>
              <a:rPr lang="en" dirty="0"/>
              <a:t>CPEs: </a:t>
            </a:r>
            <a:endParaRPr sz="1200" dirty="0">
              <a:solidFill>
                <a:srgbClr val="000000"/>
              </a:solidFill>
            </a:endParaRPr>
          </a:p>
          <a:p>
            <a:pPr marL="1371600" lvl="2" indent="-317500" algn="l" rtl="0">
              <a:spcBef>
                <a:spcPts val="0"/>
              </a:spcBef>
              <a:spcAft>
                <a:spcPts val="0"/>
              </a:spcAft>
              <a:buSzPts val="1400"/>
              <a:buChar char="■"/>
            </a:pPr>
            <a:r>
              <a:rPr lang="en" dirty="0"/>
              <a:t>E3</a:t>
            </a:r>
            <a:endParaRPr dirty="0"/>
          </a:p>
          <a:p>
            <a:pPr marL="914400" lvl="1" indent="-317500" algn="l" rtl="0">
              <a:spcBef>
                <a:spcPts val="0"/>
              </a:spcBef>
              <a:spcAft>
                <a:spcPts val="0"/>
              </a:spcAft>
              <a:buSzPts val="1400"/>
              <a:buChar char="○"/>
            </a:pPr>
            <a:r>
              <a:rPr lang="en" dirty="0"/>
              <a:t>Risks:</a:t>
            </a:r>
            <a:endParaRPr dirty="0"/>
          </a:p>
          <a:p>
            <a:pPr marL="1371600" lvl="2" indent="-317500" algn="l" rtl="0">
              <a:spcBef>
                <a:spcPts val="0"/>
              </a:spcBef>
              <a:spcAft>
                <a:spcPts val="0"/>
              </a:spcAft>
              <a:buSzPts val="1400"/>
              <a:buChar char="■"/>
            </a:pPr>
            <a:r>
              <a:rPr lang="en" dirty="0"/>
              <a:t>Tracked lid and body may have meshing issues</a:t>
            </a:r>
            <a:endParaRPr dirty="0"/>
          </a:p>
          <a:p>
            <a:pPr marL="1371600" lvl="2" indent="-317500" algn="l" rtl="0">
              <a:spcBef>
                <a:spcPts val="0"/>
              </a:spcBef>
              <a:spcAft>
                <a:spcPts val="0"/>
              </a:spcAft>
              <a:buSzPts val="1400"/>
              <a:buChar char="■"/>
            </a:pPr>
            <a:r>
              <a:rPr lang="en" dirty="0"/>
              <a:t>Container may impede rock sensor</a:t>
            </a:r>
            <a:endParaRPr dirty="0"/>
          </a:p>
          <a:p>
            <a:pPr marL="1371600" lvl="2" indent="-317500" algn="l" rtl="0">
              <a:spcBef>
                <a:spcPts val="0"/>
              </a:spcBef>
              <a:spcAft>
                <a:spcPts val="0"/>
              </a:spcAft>
              <a:buSzPts val="1400"/>
              <a:buChar char="■"/>
            </a:pPr>
            <a:r>
              <a:rPr lang="en" dirty="0"/>
              <a:t>May be challenges in keeping other VR assets inside container during transit</a:t>
            </a:r>
            <a:endParaRPr dirty="0"/>
          </a:p>
          <a:p>
            <a:pPr marL="457200" lvl="0" indent="-342900" algn="l" rtl="0">
              <a:spcBef>
                <a:spcPts val="0"/>
              </a:spcBef>
              <a:spcAft>
                <a:spcPts val="0"/>
              </a:spcAft>
              <a:buSzPts val="1800"/>
              <a:buChar char="●"/>
            </a:pPr>
            <a:r>
              <a:rPr lang="en" dirty="0"/>
              <a:t>Key Aspects:</a:t>
            </a:r>
            <a:endParaRPr dirty="0"/>
          </a:p>
          <a:p>
            <a:pPr marL="914400" lvl="1" indent="-317500" algn="l" rtl="0">
              <a:spcBef>
                <a:spcPts val="0"/>
              </a:spcBef>
              <a:spcAft>
                <a:spcPts val="0"/>
              </a:spcAft>
              <a:buSzPts val="1400"/>
              <a:buChar char="○"/>
            </a:pPr>
            <a:r>
              <a:rPr lang="en" dirty="0"/>
              <a:t>Demonstrates capability to track a physical object with mechanical features (hinged lid) in VR</a:t>
            </a:r>
            <a:endParaRPr dirty="0"/>
          </a:p>
          <a:p>
            <a:pPr marL="914400" lvl="1" indent="-317500" algn="l" rtl="0">
              <a:spcBef>
                <a:spcPts val="0"/>
              </a:spcBef>
              <a:spcAft>
                <a:spcPts val="0"/>
              </a:spcAft>
              <a:buSzPts val="1400"/>
              <a:buChar char="○"/>
            </a:pPr>
            <a:r>
              <a:rPr lang="en" dirty="0"/>
              <a:t>Is of similar volume to the Apollo Lunar Sample Return Container, ALSRC (&lt;±25%)</a:t>
            </a:r>
            <a:endParaRPr dirty="0"/>
          </a:p>
          <a:p>
            <a:pPr marL="914400" lvl="1" indent="-317500" algn="l" rtl="0">
              <a:spcBef>
                <a:spcPts val="0"/>
              </a:spcBef>
              <a:spcAft>
                <a:spcPts val="0"/>
              </a:spcAft>
              <a:buSzPts val="1400"/>
              <a:buChar char="○"/>
            </a:pPr>
            <a:r>
              <a:rPr lang="en" dirty="0"/>
              <a:t>Stores physical rock model and VR regolith samples</a:t>
            </a:r>
            <a:endParaRPr dirty="0"/>
          </a:p>
        </p:txBody>
      </p:sp>
      <p:sp>
        <p:nvSpPr>
          <p:cNvPr id="2421" name="Google Shape;2421;p1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149</a:t>
            </a:fld>
            <a:endParaRPr/>
          </a:p>
        </p:txBody>
      </p:sp>
      <p:sp>
        <p:nvSpPr>
          <p:cNvPr id="2422" name="Google Shape;2422;p186"/>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DRIVERS &amp; VARIABLES</a:t>
            </a:r>
            <a:endParaRPr sz="1620"/>
          </a:p>
        </p:txBody>
      </p:sp>
      <p:sp>
        <p:nvSpPr>
          <p:cNvPr id="2423" name="Google Shape;2423;p186">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428" name="Google Shape;428;p5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2424649" cy="2312026"/>
          </a:xfrm>
          <a:prstGeom prst="rect">
            <a:avLst/>
          </a:prstGeom>
          <a:noFill/>
          <a:ln>
            <a:noFill/>
          </a:ln>
        </p:spPr>
      </p:pic>
      <p:pic>
        <p:nvPicPr>
          <p:cNvPr id="429" name="Google Shape;429;p51"/>
          <p:cNvPicPr preferRelativeResize="0"/>
          <p:nvPr/>
        </p:nvPicPr>
        <p:blipFill>
          <a:blip r:embed="rId4">
            <a:alphaModFix/>
          </a:blip>
          <a:stretch>
            <a:fillRect/>
          </a:stretch>
        </p:blipFill>
        <p:spPr>
          <a:xfrm>
            <a:off x="5598625" y="942983"/>
            <a:ext cx="3238500" cy="3257550"/>
          </a:xfrm>
          <a:prstGeom prst="rect">
            <a:avLst/>
          </a:prstGeom>
          <a:noFill/>
          <a:ln>
            <a:noFill/>
          </a:ln>
        </p:spPr>
      </p:pic>
      <p:sp>
        <p:nvSpPr>
          <p:cNvPr id="430" name="Google Shape;430;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431" name="Google Shape;431;p5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432" name="Google Shape;432;p51"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433" name="Google Shape;433;p51"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434" name="Google Shape;434;p51"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435" name="Google Shape;435;p51" descr="Timeline background shape"/>
          <p:cNvSpPr/>
          <p:nvPr/>
        </p:nvSpPr>
        <p:spPr>
          <a:xfrm>
            <a:off x="2110376"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III: Risks</a:t>
            </a:r>
            <a:endParaRPr sz="900" i="0" u="none" strike="noStrike" cap="none">
              <a:solidFill>
                <a:schemeClr val="dk1"/>
              </a:solidFill>
              <a:latin typeface="Nunito"/>
              <a:ea typeface="Nunito"/>
              <a:cs typeface="Nunito"/>
              <a:sym typeface="Nunito"/>
            </a:endParaRPr>
          </a:p>
        </p:txBody>
      </p:sp>
      <p:sp>
        <p:nvSpPr>
          <p:cNvPr id="436" name="Google Shape;436;p51"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437" name="Google Shape;437;p51"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438" name="Google Shape;438;p51">
            <a:hlinkClick r:id="rId6" action="ppaction://hlinksldjump"/>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
        <p:nvSpPr>
          <p:cNvPr id="439" name="Google Shape;439;p51"/>
          <p:cNvSpPr txBox="1"/>
          <p:nvPr/>
        </p:nvSpPr>
        <p:spPr>
          <a:xfrm>
            <a:off x="8113642" y="1828575"/>
            <a:ext cx="198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Nunito"/>
                <a:ea typeface="Nunito"/>
                <a:cs typeface="Nunito"/>
                <a:sym typeface="Nunito"/>
              </a:rPr>
              <a:t>)</a:t>
            </a:r>
            <a:endParaRPr sz="1500">
              <a:latin typeface="Nunito"/>
              <a:ea typeface="Nunito"/>
              <a:cs typeface="Nunito"/>
              <a:sym typeface="Nunito"/>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427"/>
        <p:cNvGrpSpPr/>
        <p:nvPr/>
      </p:nvGrpSpPr>
      <p:grpSpPr>
        <a:xfrm>
          <a:off x="0" y="0"/>
          <a:ext cx="0" cy="0"/>
          <a:chOff x="0" y="0"/>
          <a:chExt cx="0" cy="0"/>
        </a:xfrm>
      </p:grpSpPr>
      <p:sp>
        <p:nvSpPr>
          <p:cNvPr id="2428" name="Google Shape;2428;p1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Lunar Sample Return Container</a:t>
            </a:r>
            <a:endParaRPr/>
          </a:p>
        </p:txBody>
      </p:sp>
      <p:sp>
        <p:nvSpPr>
          <p:cNvPr id="2429" name="Google Shape;2429;p18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dk1"/>
                </a:solidFill>
              </a:rPr>
              <a:t>Additional Requirements:</a:t>
            </a:r>
            <a:endParaRPr b="1">
              <a:solidFill>
                <a:schemeClr val="dk1"/>
              </a:solidFill>
            </a:endParaRPr>
          </a:p>
          <a:p>
            <a:pPr marL="457200" lvl="0" indent="-342900" algn="l" rtl="0">
              <a:spcBef>
                <a:spcPts val="1200"/>
              </a:spcBef>
              <a:spcAft>
                <a:spcPts val="0"/>
              </a:spcAft>
              <a:buClr>
                <a:schemeClr val="dk1"/>
              </a:buClr>
              <a:buSzPts val="1800"/>
              <a:buAutoNum type="arabicPeriod"/>
            </a:pPr>
            <a:r>
              <a:rPr lang="en" b="1">
                <a:solidFill>
                  <a:schemeClr val="dk1"/>
                </a:solidFill>
              </a:rPr>
              <a:t>Transparent material (for rock sample tracker)</a:t>
            </a:r>
            <a:endParaRPr b="1">
              <a:solidFill>
                <a:schemeClr val="dk1"/>
              </a:solidFill>
            </a:endParaRPr>
          </a:p>
          <a:p>
            <a:pPr marL="0" lvl="0" indent="0" algn="l" rtl="0">
              <a:spcBef>
                <a:spcPts val="1200"/>
              </a:spcBef>
              <a:spcAft>
                <a:spcPts val="0"/>
              </a:spcAft>
              <a:buNone/>
            </a:pPr>
            <a:r>
              <a:rPr lang="en" b="1">
                <a:solidFill>
                  <a:schemeClr val="dk1"/>
                </a:solidFill>
              </a:rPr>
              <a:t>Modeling/Prototyping: COTS</a:t>
            </a:r>
            <a:endParaRPr b="1">
              <a:solidFill>
                <a:schemeClr val="dk1"/>
              </a:solidFill>
            </a:endParaRPr>
          </a:p>
          <a:p>
            <a:pPr marL="0" lvl="0" indent="0" algn="l" rtl="0">
              <a:spcBef>
                <a:spcPts val="1200"/>
              </a:spcBef>
              <a:spcAft>
                <a:spcPts val="1200"/>
              </a:spcAft>
              <a:buNone/>
            </a:pPr>
            <a:endParaRPr b="1">
              <a:solidFill>
                <a:schemeClr val="dk1"/>
              </a:solidFill>
            </a:endParaRPr>
          </a:p>
        </p:txBody>
      </p:sp>
      <p:sp>
        <p:nvSpPr>
          <p:cNvPr id="2430" name="Google Shape;2430;p1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150</a:t>
            </a:fld>
            <a:endParaRPr/>
          </a:p>
        </p:txBody>
      </p:sp>
      <p:sp>
        <p:nvSpPr>
          <p:cNvPr id="2431" name="Google Shape;2431;p187"/>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MODELING PROCESS</a:t>
            </a:r>
            <a:endParaRPr sz="1620"/>
          </a:p>
        </p:txBody>
      </p:sp>
      <p:pic>
        <p:nvPicPr>
          <p:cNvPr id="2432" name="Google Shape;2432;p18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1700" y="2801274"/>
            <a:ext cx="2191525" cy="1544625"/>
          </a:xfrm>
          <a:prstGeom prst="rect">
            <a:avLst/>
          </a:prstGeom>
          <a:noFill/>
          <a:ln>
            <a:noFill/>
          </a:ln>
        </p:spPr>
      </p:pic>
      <p:pic>
        <p:nvPicPr>
          <p:cNvPr id="2433" name="Google Shape;2433;p18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310450" y="2601563"/>
            <a:ext cx="2452649" cy="1944051"/>
          </a:xfrm>
          <a:prstGeom prst="rect">
            <a:avLst/>
          </a:prstGeom>
          <a:noFill/>
          <a:ln>
            <a:noFill/>
          </a:ln>
        </p:spPr>
      </p:pic>
      <p:pic>
        <p:nvPicPr>
          <p:cNvPr id="2434" name="Google Shape;2434;p18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336475" y="278700"/>
            <a:ext cx="2400600" cy="1647175"/>
          </a:xfrm>
          <a:prstGeom prst="rect">
            <a:avLst/>
          </a:prstGeom>
          <a:noFill/>
          <a:ln>
            <a:noFill/>
          </a:ln>
        </p:spPr>
      </p:pic>
      <p:pic>
        <p:nvPicPr>
          <p:cNvPr id="2435" name="Google Shape;2435;p18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051275" y="2249388"/>
            <a:ext cx="1041450" cy="1222574"/>
          </a:xfrm>
          <a:prstGeom prst="rect">
            <a:avLst/>
          </a:prstGeom>
          <a:noFill/>
          <a:ln>
            <a:noFill/>
          </a:ln>
        </p:spPr>
      </p:pic>
      <p:cxnSp>
        <p:nvCxnSpPr>
          <p:cNvPr id="2436" name="Google Shape;2436;p187"/>
          <p:cNvCxnSpPr/>
          <p:nvPr/>
        </p:nvCxnSpPr>
        <p:spPr>
          <a:xfrm rot="10800000">
            <a:off x="7533317" y="2060277"/>
            <a:ext cx="6900" cy="598200"/>
          </a:xfrm>
          <a:prstGeom prst="straightConnector1">
            <a:avLst/>
          </a:prstGeom>
          <a:noFill/>
          <a:ln w="38100" cap="flat" cmpd="sng">
            <a:solidFill>
              <a:schemeClr val="accent1"/>
            </a:solidFill>
            <a:prstDash val="solid"/>
            <a:round/>
            <a:headEnd type="none" w="med" len="med"/>
            <a:tailEnd type="triangle" w="med" len="med"/>
          </a:ln>
        </p:spPr>
      </p:cxnSp>
      <p:pic>
        <p:nvPicPr>
          <p:cNvPr id="2437" name="Google Shape;2437;p187"/>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852002" y="3659875"/>
            <a:ext cx="1293696" cy="1222551"/>
          </a:xfrm>
          <a:prstGeom prst="rect">
            <a:avLst/>
          </a:prstGeom>
          <a:noFill/>
          <a:ln>
            <a:noFill/>
          </a:ln>
        </p:spPr>
      </p:pic>
      <p:sp>
        <p:nvSpPr>
          <p:cNvPr id="2438" name="Google Shape;2438;p187"/>
          <p:cNvSpPr/>
          <p:nvPr/>
        </p:nvSpPr>
        <p:spPr>
          <a:xfrm>
            <a:off x="3004575" y="3358175"/>
            <a:ext cx="472200" cy="430800"/>
          </a:xfrm>
          <a:prstGeom prst="mathPlus">
            <a:avLst>
              <a:gd name="adj1" fmla="val 2352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87"/>
          <p:cNvSpPr/>
          <p:nvPr/>
        </p:nvSpPr>
        <p:spPr>
          <a:xfrm>
            <a:off x="5453725" y="3358200"/>
            <a:ext cx="548700" cy="430800"/>
          </a:xfrm>
          <a:prstGeom prst="mathEqual">
            <a:avLst>
              <a:gd name="adj1" fmla="val 23520"/>
              <a:gd name="adj2" fmla="val 1176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87">
            <a:hlinkClick r:id="rId8"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sp>
        <p:nvSpPr>
          <p:cNvPr id="2445" name="Google Shape;2445;p1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Lunar Rock</a:t>
            </a:r>
            <a:endParaRPr/>
          </a:p>
        </p:txBody>
      </p:sp>
      <p:sp>
        <p:nvSpPr>
          <p:cNvPr id="2446" name="Google Shape;2446;p18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b="1">
                <a:solidFill>
                  <a:srgbClr val="0077BB"/>
                </a:solidFill>
              </a:rPr>
              <a:t>Focus:</a:t>
            </a:r>
            <a:r>
              <a:rPr lang="en">
                <a:solidFill>
                  <a:srgbClr val="0077BB"/>
                </a:solidFill>
              </a:rPr>
              <a:t> </a:t>
            </a:r>
            <a:r>
              <a:rPr lang="en">
                <a:solidFill>
                  <a:schemeClr val="dk1"/>
                </a:solidFill>
              </a:rPr>
              <a:t>To demonstrate the ability of the mobility constraints through sample collection of lunar rock</a:t>
            </a:r>
            <a:endParaRPr>
              <a:solidFill>
                <a:schemeClr val="dk1"/>
              </a:solidFill>
            </a:endParaRPr>
          </a:p>
          <a:p>
            <a:pPr marL="457200" lvl="0" indent="-342900" algn="l" rtl="0">
              <a:spcBef>
                <a:spcPts val="0"/>
              </a:spcBef>
              <a:spcAft>
                <a:spcPts val="0"/>
              </a:spcAft>
              <a:buSzPts val="1800"/>
              <a:buChar char="●"/>
            </a:pPr>
            <a:r>
              <a:rPr lang="en" b="1">
                <a:solidFill>
                  <a:srgbClr val="CC3311"/>
                </a:solidFill>
              </a:rPr>
              <a:t>Driving CPEs and risks:</a:t>
            </a:r>
            <a:endParaRPr/>
          </a:p>
          <a:p>
            <a:pPr marL="914400" lvl="1" indent="-317500" algn="l" rtl="0">
              <a:spcBef>
                <a:spcPts val="0"/>
              </a:spcBef>
              <a:spcAft>
                <a:spcPts val="0"/>
              </a:spcAft>
              <a:buSzPts val="1400"/>
              <a:buChar char="○"/>
            </a:pPr>
            <a:r>
              <a:rPr lang="en"/>
              <a:t>CPEs: </a:t>
            </a:r>
            <a:endParaRPr sz="1200">
              <a:solidFill>
                <a:srgbClr val="000000"/>
              </a:solidFill>
            </a:endParaRPr>
          </a:p>
          <a:p>
            <a:pPr marL="1371600" lvl="2" indent="-317500" algn="l" rtl="0">
              <a:spcBef>
                <a:spcPts val="0"/>
              </a:spcBef>
              <a:spcAft>
                <a:spcPts val="0"/>
              </a:spcAft>
              <a:buSzPts val="1400"/>
              <a:buChar char="■"/>
            </a:pPr>
            <a:r>
              <a:rPr lang="en"/>
              <a:t>CPE 3</a:t>
            </a:r>
            <a:endParaRPr/>
          </a:p>
          <a:p>
            <a:pPr marL="914400" lvl="1" indent="-317500" algn="l" rtl="0">
              <a:spcBef>
                <a:spcPts val="0"/>
              </a:spcBef>
              <a:spcAft>
                <a:spcPts val="0"/>
              </a:spcAft>
              <a:buSzPts val="1400"/>
              <a:buChar char="○"/>
            </a:pPr>
            <a:r>
              <a:rPr lang="en"/>
              <a:t>Risks:</a:t>
            </a:r>
            <a:endParaRPr/>
          </a:p>
          <a:p>
            <a:pPr marL="1371600" lvl="2" indent="-317500" algn="l" rtl="0">
              <a:spcBef>
                <a:spcPts val="0"/>
              </a:spcBef>
              <a:spcAft>
                <a:spcPts val="0"/>
              </a:spcAft>
              <a:buSzPts val="1400"/>
              <a:buChar char="■"/>
            </a:pPr>
            <a:r>
              <a:rPr lang="en"/>
              <a:t>Location of sensor may impede ability to handle rock </a:t>
            </a:r>
            <a:endParaRPr/>
          </a:p>
          <a:p>
            <a:pPr marL="457200" lvl="0" indent="-342900" algn="l" rtl="0">
              <a:spcBef>
                <a:spcPts val="0"/>
              </a:spcBef>
              <a:spcAft>
                <a:spcPts val="0"/>
              </a:spcAft>
              <a:buSzPts val="1800"/>
              <a:buChar char="●"/>
            </a:pPr>
            <a:r>
              <a:rPr lang="en"/>
              <a:t>Key Aspects:</a:t>
            </a:r>
            <a:endParaRPr/>
          </a:p>
          <a:p>
            <a:pPr marL="914400" lvl="1" indent="-317500" algn="l" rtl="0">
              <a:spcBef>
                <a:spcPts val="0"/>
              </a:spcBef>
              <a:spcAft>
                <a:spcPts val="0"/>
              </a:spcAft>
              <a:buSzPts val="1400"/>
              <a:buChar char="○"/>
            </a:pPr>
            <a:r>
              <a:rPr lang="en"/>
              <a:t>Weight and size reflect ⅙ gravity on moon</a:t>
            </a:r>
            <a:endParaRPr/>
          </a:p>
        </p:txBody>
      </p:sp>
      <p:sp>
        <p:nvSpPr>
          <p:cNvPr id="2447" name="Google Shape;2447;p1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151</a:t>
            </a:fld>
            <a:endParaRPr/>
          </a:p>
        </p:txBody>
      </p:sp>
      <p:sp>
        <p:nvSpPr>
          <p:cNvPr id="2448" name="Google Shape;2448;p188"/>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DRIVERS &amp; VARIABLES</a:t>
            </a:r>
            <a:endParaRPr sz="1620"/>
          </a:p>
        </p:txBody>
      </p:sp>
      <p:sp>
        <p:nvSpPr>
          <p:cNvPr id="2449" name="Google Shape;2449;p188">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4" name="Google Shape;2454;p1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Lunar Rock</a:t>
            </a:r>
            <a:endParaRPr/>
          </a:p>
        </p:txBody>
      </p:sp>
      <p:sp>
        <p:nvSpPr>
          <p:cNvPr id="2455" name="Google Shape;2455;p18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b="1">
                <a:solidFill>
                  <a:schemeClr val="dk1"/>
                </a:solidFill>
              </a:rPr>
              <a:t>Manufacturing Method: </a:t>
            </a:r>
            <a:r>
              <a:rPr lang="en">
                <a:solidFill>
                  <a:schemeClr val="dk1"/>
                </a:solidFill>
              </a:rPr>
              <a:t>3D Printing using standard PLA</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Split rock model in half and 3D print each half separately</a:t>
            </a:r>
            <a:endParaRPr>
              <a:solidFill>
                <a:schemeClr val="dk1"/>
              </a:solidFill>
            </a:endParaRPr>
          </a:p>
          <a:p>
            <a:pPr marL="0" lvl="0" indent="0" algn="l" rtl="0">
              <a:spcBef>
                <a:spcPts val="1200"/>
              </a:spcBef>
              <a:spcAft>
                <a:spcPts val="1200"/>
              </a:spcAft>
              <a:buNone/>
            </a:pPr>
            <a:endParaRPr b="1">
              <a:solidFill>
                <a:schemeClr val="dk1"/>
              </a:solidFill>
            </a:endParaRPr>
          </a:p>
        </p:txBody>
      </p:sp>
      <p:sp>
        <p:nvSpPr>
          <p:cNvPr id="2456" name="Google Shape;2456;p1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152</a:t>
            </a:fld>
            <a:endParaRPr/>
          </a:p>
        </p:txBody>
      </p:sp>
      <p:sp>
        <p:nvSpPr>
          <p:cNvPr id="2457" name="Google Shape;2457;p189"/>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MODELING PROCESS</a:t>
            </a:r>
            <a:endParaRPr sz="1620"/>
          </a:p>
        </p:txBody>
      </p:sp>
      <p:pic>
        <p:nvPicPr>
          <p:cNvPr id="2458" name="Google Shape;2458;p18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32850" y="2035755"/>
            <a:ext cx="2800757" cy="1997126"/>
          </a:xfrm>
          <a:prstGeom prst="rect">
            <a:avLst/>
          </a:prstGeom>
          <a:noFill/>
          <a:ln>
            <a:noFill/>
          </a:ln>
        </p:spPr>
      </p:pic>
      <p:pic>
        <p:nvPicPr>
          <p:cNvPr id="2459" name="Google Shape;2459;p18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386475" y="1974650"/>
            <a:ext cx="3575650" cy="2447875"/>
          </a:xfrm>
          <a:prstGeom prst="rect">
            <a:avLst/>
          </a:prstGeom>
          <a:noFill/>
          <a:ln>
            <a:noFill/>
          </a:ln>
        </p:spPr>
      </p:pic>
      <p:sp>
        <p:nvSpPr>
          <p:cNvPr id="2460" name="Google Shape;2460;p189">
            <a:hlinkClick r:id="rId5"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464"/>
        <p:cNvGrpSpPr/>
        <p:nvPr/>
      </p:nvGrpSpPr>
      <p:grpSpPr>
        <a:xfrm>
          <a:off x="0" y="0"/>
          <a:ext cx="0" cy="0"/>
          <a:chOff x="0" y="0"/>
          <a:chExt cx="0" cy="0"/>
        </a:xfrm>
      </p:grpSpPr>
      <p:sp>
        <p:nvSpPr>
          <p:cNvPr id="2465" name="Google Shape;2465;p1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Lunar Rock</a:t>
            </a:r>
            <a:endParaRPr/>
          </a:p>
        </p:txBody>
      </p:sp>
      <p:sp>
        <p:nvSpPr>
          <p:cNvPr id="2466" name="Google Shape;2466;p19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dk1"/>
                </a:solidFill>
              </a:rPr>
              <a:t>Scalability: </a:t>
            </a:r>
            <a:endParaRPr>
              <a:solidFill>
                <a:schemeClr val="dk1"/>
              </a:solidFill>
            </a:endParaRPr>
          </a:p>
          <a:p>
            <a:pPr marL="914400" lvl="1" indent="-317500" algn="l" rtl="0">
              <a:spcBef>
                <a:spcPts val="1200"/>
              </a:spcBef>
              <a:spcAft>
                <a:spcPts val="0"/>
              </a:spcAft>
              <a:buClr>
                <a:schemeClr val="dk1"/>
              </a:buClr>
              <a:buSzPts val="1400"/>
              <a:buChar char="○"/>
            </a:pPr>
            <a:r>
              <a:rPr lang="en">
                <a:solidFill>
                  <a:schemeClr val="dk1"/>
                </a:solidFill>
              </a:rPr>
              <a:t>Level 1: 1 Rock and a Sensor; 1 Material</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Level 2: 1 Rock; 1 Sensor; hollow for weight modification (multiple materials)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Level 3: Level 2 + other rocks with sensors</a:t>
            </a:r>
            <a:endParaRPr>
              <a:solidFill>
                <a:schemeClr val="dk1"/>
              </a:solidFill>
            </a:endParaRPr>
          </a:p>
          <a:p>
            <a:pPr marL="914400" lvl="0" indent="0" algn="l" rtl="0">
              <a:spcBef>
                <a:spcPts val="0"/>
              </a:spcBef>
              <a:spcAft>
                <a:spcPts val="0"/>
              </a:spcAft>
              <a:buNone/>
            </a:pPr>
            <a:endParaRPr>
              <a:solidFill>
                <a:schemeClr val="dk1"/>
              </a:solidFill>
            </a:endParaRPr>
          </a:p>
          <a:p>
            <a:pPr marL="0" lvl="0" indent="0" algn="l" rtl="0">
              <a:spcBef>
                <a:spcPts val="1200"/>
              </a:spcBef>
              <a:spcAft>
                <a:spcPts val="1200"/>
              </a:spcAft>
              <a:buNone/>
            </a:pPr>
            <a:endParaRPr b="1">
              <a:solidFill>
                <a:schemeClr val="dk1"/>
              </a:solidFill>
            </a:endParaRPr>
          </a:p>
        </p:txBody>
      </p:sp>
      <p:sp>
        <p:nvSpPr>
          <p:cNvPr id="2467" name="Google Shape;2467;p1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153</a:t>
            </a:fld>
            <a:endParaRPr/>
          </a:p>
        </p:txBody>
      </p:sp>
      <p:sp>
        <p:nvSpPr>
          <p:cNvPr id="2468" name="Google Shape;2468;p190"/>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MODELING PROCESS</a:t>
            </a:r>
            <a:endParaRPr sz="1620"/>
          </a:p>
        </p:txBody>
      </p:sp>
      <p:sp>
        <p:nvSpPr>
          <p:cNvPr id="2469" name="Google Shape;2469;p190">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473"/>
        <p:cNvGrpSpPr/>
        <p:nvPr/>
      </p:nvGrpSpPr>
      <p:grpSpPr>
        <a:xfrm>
          <a:off x="0" y="0"/>
          <a:ext cx="0" cy="0"/>
          <a:chOff x="0" y="0"/>
          <a:chExt cx="0" cy="0"/>
        </a:xfrm>
      </p:grpSpPr>
      <p:sp>
        <p:nvSpPr>
          <p:cNvPr id="2474" name="Google Shape;2474;p1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Lunar Rock</a:t>
            </a:r>
            <a:endParaRPr/>
          </a:p>
        </p:txBody>
      </p:sp>
      <p:sp>
        <p:nvSpPr>
          <p:cNvPr id="2475" name="Google Shape;2475;p191"/>
          <p:cNvSpPr txBox="1">
            <a:spLocks noGrp="1"/>
          </p:cNvSpPr>
          <p:nvPr>
            <p:ph type="body" idx="1"/>
          </p:nvPr>
        </p:nvSpPr>
        <p:spPr>
          <a:xfrm>
            <a:off x="311700" y="1152475"/>
            <a:ext cx="4653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dk1"/>
                </a:solidFill>
              </a:rPr>
              <a:t>Vive Tracker Integration:</a:t>
            </a:r>
            <a:endParaRPr b="1">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Create plane cut in one of half of split model for mounting surface for Vive tracker</a:t>
            </a:r>
            <a:endParaRPr>
              <a:solidFill>
                <a:schemeClr val="dk1"/>
              </a:solidFill>
            </a:endParaRPr>
          </a:p>
          <a:p>
            <a:pPr marL="0" lvl="0" indent="0" algn="l" rtl="0">
              <a:spcBef>
                <a:spcPts val="0"/>
              </a:spcBef>
              <a:spcAft>
                <a:spcPts val="0"/>
              </a:spcAft>
              <a:buNone/>
            </a:pPr>
            <a:endParaRPr>
              <a:solidFill>
                <a:schemeClr val="dk1"/>
              </a:solidFill>
            </a:endParaRPr>
          </a:p>
          <a:p>
            <a:pPr marL="914400" lvl="0" indent="0" algn="l" rtl="0">
              <a:spcBef>
                <a:spcPts val="0"/>
              </a:spcBef>
              <a:spcAft>
                <a:spcPts val="0"/>
              </a:spcAft>
              <a:buNone/>
            </a:pPr>
            <a:endParaRPr>
              <a:solidFill>
                <a:schemeClr val="dk1"/>
              </a:solidFill>
            </a:endParaRPr>
          </a:p>
          <a:p>
            <a:pPr marL="0" lvl="0" indent="0" algn="l" rtl="0">
              <a:spcBef>
                <a:spcPts val="1200"/>
              </a:spcBef>
              <a:spcAft>
                <a:spcPts val="1200"/>
              </a:spcAft>
              <a:buNone/>
            </a:pPr>
            <a:endParaRPr b="1">
              <a:solidFill>
                <a:schemeClr val="dk1"/>
              </a:solidFill>
            </a:endParaRPr>
          </a:p>
        </p:txBody>
      </p:sp>
      <p:sp>
        <p:nvSpPr>
          <p:cNvPr id="2476" name="Google Shape;2476;p1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154</a:t>
            </a:fld>
            <a:endParaRPr/>
          </a:p>
        </p:txBody>
      </p:sp>
      <p:sp>
        <p:nvSpPr>
          <p:cNvPr id="2477" name="Google Shape;2477;p191"/>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MODELING PROCESS</a:t>
            </a:r>
            <a:endParaRPr sz="1620"/>
          </a:p>
        </p:txBody>
      </p:sp>
      <p:pic>
        <p:nvPicPr>
          <p:cNvPr id="2478" name="Google Shape;2478;p19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393750" y="1007100"/>
            <a:ext cx="2768125" cy="3129300"/>
          </a:xfrm>
          <a:prstGeom prst="rect">
            <a:avLst/>
          </a:prstGeom>
          <a:noFill/>
          <a:ln>
            <a:noFill/>
          </a:ln>
        </p:spPr>
      </p:pic>
      <p:sp>
        <p:nvSpPr>
          <p:cNvPr id="2479" name="Google Shape;2479;p191">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483"/>
        <p:cNvGrpSpPr/>
        <p:nvPr/>
      </p:nvGrpSpPr>
      <p:grpSpPr>
        <a:xfrm>
          <a:off x="0" y="0"/>
          <a:ext cx="0" cy="0"/>
          <a:chOff x="0" y="0"/>
          <a:chExt cx="0" cy="0"/>
        </a:xfrm>
      </p:grpSpPr>
      <p:sp>
        <p:nvSpPr>
          <p:cNvPr id="2484" name="Google Shape;2484;p19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Arduino Controller</a:t>
            </a:r>
            <a:endParaRPr/>
          </a:p>
        </p:txBody>
      </p:sp>
      <p:sp>
        <p:nvSpPr>
          <p:cNvPr id="2485" name="Google Shape;2485;p19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SzPct val="100000"/>
              <a:buChar char="●"/>
            </a:pPr>
            <a:r>
              <a:rPr lang="en" b="1">
                <a:solidFill>
                  <a:srgbClr val="0077BB"/>
                </a:solidFill>
              </a:rPr>
              <a:t>Focus:</a:t>
            </a:r>
            <a:r>
              <a:rPr lang="en">
                <a:solidFill>
                  <a:srgbClr val="0077BB"/>
                </a:solidFill>
              </a:rPr>
              <a:t> </a:t>
            </a:r>
            <a:r>
              <a:rPr lang="en"/>
              <a:t>To demonstrate both the ability to wirelessly communicate a user button/switch input and input that output signal, live, into the simulation</a:t>
            </a:r>
            <a:endParaRPr/>
          </a:p>
          <a:p>
            <a:pPr marL="457200" lvl="0" indent="-334327" algn="l" rtl="0">
              <a:spcBef>
                <a:spcPts val="0"/>
              </a:spcBef>
              <a:spcAft>
                <a:spcPts val="0"/>
              </a:spcAft>
              <a:buSzPct val="100000"/>
              <a:buChar char="●"/>
            </a:pPr>
            <a:r>
              <a:rPr lang="en" b="1">
                <a:solidFill>
                  <a:srgbClr val="CC3311"/>
                </a:solidFill>
              </a:rPr>
              <a:t>Driving CPEs and risks:</a:t>
            </a:r>
            <a:endParaRPr/>
          </a:p>
          <a:p>
            <a:pPr marL="914400" lvl="1" indent="-310832" algn="l" rtl="0">
              <a:spcBef>
                <a:spcPts val="0"/>
              </a:spcBef>
              <a:spcAft>
                <a:spcPts val="0"/>
              </a:spcAft>
              <a:buSzPct val="116666"/>
              <a:buChar char="○"/>
            </a:pPr>
            <a:r>
              <a:rPr lang="en"/>
              <a:t>CPEs: </a:t>
            </a:r>
            <a:endParaRPr sz="1200">
              <a:solidFill>
                <a:srgbClr val="000000"/>
              </a:solidFill>
            </a:endParaRPr>
          </a:p>
          <a:p>
            <a:pPr marL="1371600" lvl="2" indent="-310832" algn="l" rtl="0">
              <a:spcBef>
                <a:spcPts val="0"/>
              </a:spcBef>
              <a:spcAft>
                <a:spcPts val="0"/>
              </a:spcAft>
              <a:buSzPct val="100000"/>
              <a:buChar char="■"/>
            </a:pPr>
            <a:r>
              <a:rPr lang="en"/>
              <a:t>E3</a:t>
            </a:r>
            <a:endParaRPr/>
          </a:p>
          <a:p>
            <a:pPr marL="1371600" lvl="2" indent="-310832" algn="l" rtl="0">
              <a:spcBef>
                <a:spcPts val="0"/>
              </a:spcBef>
              <a:spcAft>
                <a:spcPts val="0"/>
              </a:spcAft>
              <a:buSzPct val="100000"/>
              <a:buChar char="■"/>
            </a:pPr>
            <a:r>
              <a:rPr lang="en"/>
              <a:t>E5 - Will be addressed post prototype testing</a:t>
            </a:r>
            <a:endParaRPr/>
          </a:p>
          <a:p>
            <a:pPr marL="914400" lvl="1" indent="-310832" algn="l" rtl="0">
              <a:spcBef>
                <a:spcPts val="0"/>
              </a:spcBef>
              <a:spcAft>
                <a:spcPts val="0"/>
              </a:spcAft>
              <a:buSzPct val="100000"/>
              <a:buChar char="○"/>
            </a:pPr>
            <a:r>
              <a:rPr lang="en"/>
              <a:t>Risks:</a:t>
            </a:r>
            <a:endParaRPr/>
          </a:p>
          <a:p>
            <a:pPr marL="1371600" lvl="2" indent="-310832" algn="l" rtl="0">
              <a:spcBef>
                <a:spcPts val="0"/>
              </a:spcBef>
              <a:spcAft>
                <a:spcPts val="0"/>
              </a:spcAft>
              <a:buSzPct val="100000"/>
              <a:buChar char="■"/>
            </a:pPr>
            <a:r>
              <a:rPr lang="en"/>
              <a:t>RF Interference</a:t>
            </a:r>
            <a:endParaRPr/>
          </a:p>
          <a:p>
            <a:pPr marL="1371600" lvl="2" indent="-310832" algn="l" rtl="0">
              <a:spcBef>
                <a:spcPts val="0"/>
              </a:spcBef>
              <a:spcAft>
                <a:spcPts val="0"/>
              </a:spcAft>
              <a:buSzPct val="100000"/>
              <a:buChar char="■"/>
            </a:pPr>
            <a:r>
              <a:rPr lang="en"/>
              <a:t>Unity/Live Integration</a:t>
            </a:r>
            <a:endParaRPr/>
          </a:p>
          <a:p>
            <a:pPr marL="1371600" lvl="2" indent="-310832" algn="l" rtl="0">
              <a:spcBef>
                <a:spcPts val="0"/>
              </a:spcBef>
              <a:spcAft>
                <a:spcPts val="0"/>
              </a:spcAft>
              <a:buSzPct val="100000"/>
              <a:buChar char="■"/>
            </a:pPr>
            <a:r>
              <a:rPr lang="en"/>
              <a:t>Meeting Latency Requirement (48 ms of latency)</a:t>
            </a:r>
            <a:endParaRPr/>
          </a:p>
          <a:p>
            <a:pPr marL="457200" lvl="0" indent="-334327" algn="l" rtl="0">
              <a:spcBef>
                <a:spcPts val="0"/>
              </a:spcBef>
              <a:spcAft>
                <a:spcPts val="0"/>
              </a:spcAft>
              <a:buSzPct val="100000"/>
              <a:buChar char="●"/>
            </a:pPr>
            <a:r>
              <a:rPr lang="en"/>
              <a:t>Key Aspects:</a:t>
            </a:r>
            <a:endParaRPr/>
          </a:p>
          <a:p>
            <a:pPr marL="914400" lvl="1" indent="-310832" algn="l" rtl="0">
              <a:spcBef>
                <a:spcPts val="0"/>
              </a:spcBef>
              <a:spcAft>
                <a:spcPts val="0"/>
              </a:spcAft>
              <a:buSzPct val="100000"/>
              <a:buChar char="○"/>
            </a:pPr>
            <a:r>
              <a:rPr lang="en"/>
              <a:t>Demonstrate the capability to use in-house electronics to produce a unique controller for in game immersion</a:t>
            </a:r>
            <a:endParaRPr/>
          </a:p>
          <a:p>
            <a:pPr marL="914400" lvl="1" indent="-310832" algn="l" rtl="0">
              <a:spcBef>
                <a:spcPts val="0"/>
              </a:spcBef>
              <a:spcAft>
                <a:spcPts val="0"/>
              </a:spcAft>
              <a:buSzPct val="100000"/>
              <a:buChar char="○"/>
            </a:pPr>
            <a:r>
              <a:rPr lang="en"/>
              <a:t>Located on TBD headset location to simulate helmet mounted utilities</a:t>
            </a:r>
            <a:endParaRPr/>
          </a:p>
          <a:p>
            <a:pPr marL="1371600" lvl="2" indent="-310832" algn="l" rtl="0">
              <a:spcBef>
                <a:spcPts val="0"/>
              </a:spcBef>
              <a:spcAft>
                <a:spcPts val="0"/>
              </a:spcAft>
              <a:buSzPct val="100000"/>
              <a:buChar char="■"/>
            </a:pPr>
            <a:r>
              <a:rPr lang="en"/>
              <a:t>Scalability: can scale the number of controller inputs</a:t>
            </a:r>
            <a:endParaRPr/>
          </a:p>
        </p:txBody>
      </p:sp>
      <p:sp>
        <p:nvSpPr>
          <p:cNvPr id="2486" name="Google Shape;2486;p1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155</a:t>
            </a:fld>
            <a:endParaRPr/>
          </a:p>
        </p:txBody>
      </p:sp>
      <p:sp>
        <p:nvSpPr>
          <p:cNvPr id="2487" name="Google Shape;2487;p192"/>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DRIVERS &amp; VARIABLES</a:t>
            </a:r>
            <a:endParaRPr sz="1620"/>
          </a:p>
        </p:txBody>
      </p:sp>
      <p:sp>
        <p:nvSpPr>
          <p:cNvPr id="2488" name="Google Shape;2488;p192">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492"/>
        <p:cNvGrpSpPr/>
        <p:nvPr/>
      </p:nvGrpSpPr>
      <p:grpSpPr>
        <a:xfrm>
          <a:off x="0" y="0"/>
          <a:ext cx="0" cy="0"/>
          <a:chOff x="0" y="0"/>
          <a:chExt cx="0" cy="0"/>
        </a:xfrm>
      </p:grpSpPr>
      <p:sp>
        <p:nvSpPr>
          <p:cNvPr id="2493" name="Google Shape;2493;p1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Arduino Controller</a:t>
            </a:r>
            <a:endParaRPr/>
          </a:p>
        </p:txBody>
      </p:sp>
      <p:sp>
        <p:nvSpPr>
          <p:cNvPr id="2494" name="Google Shape;2494;p19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solidFill>
                  <a:schemeClr val="dk1"/>
                </a:solidFill>
              </a:rPr>
              <a:t>Initial Button-LED Design and Verification</a:t>
            </a:r>
            <a:endParaRPr b="1">
              <a:solidFill>
                <a:schemeClr val="dk1"/>
              </a:solidFill>
            </a:endParaRPr>
          </a:p>
        </p:txBody>
      </p:sp>
      <p:sp>
        <p:nvSpPr>
          <p:cNvPr id="2495" name="Google Shape;2495;p1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156</a:t>
            </a:fld>
            <a:endParaRPr/>
          </a:p>
        </p:txBody>
      </p:sp>
      <p:sp>
        <p:nvSpPr>
          <p:cNvPr id="2496" name="Google Shape;2496;p193"/>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PROTOTYPING PROCESS</a:t>
            </a:r>
            <a:endParaRPr sz="1620"/>
          </a:p>
        </p:txBody>
      </p:sp>
      <p:pic>
        <p:nvPicPr>
          <p:cNvPr id="2497" name="Google Shape;2497;p19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57527" y="1799952"/>
            <a:ext cx="6228951" cy="3117500"/>
          </a:xfrm>
          <a:prstGeom prst="rect">
            <a:avLst/>
          </a:prstGeom>
          <a:noFill/>
          <a:ln>
            <a:noFill/>
          </a:ln>
        </p:spPr>
      </p:pic>
      <p:sp>
        <p:nvSpPr>
          <p:cNvPr id="2498" name="Google Shape;2498;p193">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sp>
        <p:nvSpPr>
          <p:cNvPr id="2503" name="Google Shape;2503;p19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Arduino Controller</a:t>
            </a:r>
            <a:endParaRPr/>
          </a:p>
        </p:txBody>
      </p:sp>
      <p:sp>
        <p:nvSpPr>
          <p:cNvPr id="2504" name="Google Shape;2504;p19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solidFill>
                  <a:schemeClr val="dk1"/>
                </a:solidFill>
              </a:rPr>
              <a:t>Initial TX Code - Ready to Test </a:t>
            </a:r>
            <a:endParaRPr b="1">
              <a:solidFill>
                <a:schemeClr val="dk1"/>
              </a:solidFill>
            </a:endParaRPr>
          </a:p>
        </p:txBody>
      </p:sp>
      <p:sp>
        <p:nvSpPr>
          <p:cNvPr id="2505" name="Google Shape;2505;p1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157</a:t>
            </a:fld>
            <a:endParaRPr/>
          </a:p>
        </p:txBody>
      </p:sp>
      <p:sp>
        <p:nvSpPr>
          <p:cNvPr id="2506" name="Google Shape;2506;p194"/>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PROTOTYPING PROCESS</a:t>
            </a:r>
            <a:endParaRPr sz="1620"/>
          </a:p>
        </p:txBody>
      </p:sp>
      <p:pic>
        <p:nvPicPr>
          <p:cNvPr id="2507" name="Google Shape;2507;p19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20600" y="234275"/>
            <a:ext cx="2787123" cy="3331126"/>
          </a:xfrm>
          <a:prstGeom prst="rect">
            <a:avLst/>
          </a:prstGeom>
          <a:noFill/>
          <a:ln>
            <a:noFill/>
          </a:ln>
        </p:spPr>
      </p:pic>
      <p:pic>
        <p:nvPicPr>
          <p:cNvPr id="2508" name="Google Shape;2508;p19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220600" y="3565400"/>
            <a:ext cx="2933801" cy="997050"/>
          </a:xfrm>
          <a:prstGeom prst="rect">
            <a:avLst/>
          </a:prstGeom>
          <a:noFill/>
          <a:ln>
            <a:noFill/>
          </a:ln>
        </p:spPr>
      </p:pic>
      <p:sp>
        <p:nvSpPr>
          <p:cNvPr id="2509" name="Google Shape;2509;p194">
            <a:hlinkClick r:id="rId5"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513"/>
        <p:cNvGrpSpPr/>
        <p:nvPr/>
      </p:nvGrpSpPr>
      <p:grpSpPr>
        <a:xfrm>
          <a:off x="0" y="0"/>
          <a:ext cx="0" cy="0"/>
          <a:chOff x="0" y="0"/>
          <a:chExt cx="0" cy="0"/>
        </a:xfrm>
      </p:grpSpPr>
      <p:pic>
        <p:nvPicPr>
          <p:cNvPr id="2514" name="Google Shape;2514;p19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623879" y="1277850"/>
            <a:ext cx="5302746" cy="3778974"/>
          </a:xfrm>
          <a:prstGeom prst="rect">
            <a:avLst/>
          </a:prstGeom>
          <a:noFill/>
          <a:ln>
            <a:noFill/>
          </a:ln>
        </p:spPr>
      </p:pic>
      <p:sp>
        <p:nvSpPr>
          <p:cNvPr id="2515" name="Google Shape;2515;p19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Arduino Controller</a:t>
            </a:r>
            <a:endParaRPr/>
          </a:p>
        </p:txBody>
      </p:sp>
      <p:sp>
        <p:nvSpPr>
          <p:cNvPr id="2516" name="Google Shape;2516;p19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solidFill>
                  <a:schemeClr val="dk1"/>
                </a:solidFill>
              </a:rPr>
              <a:t>Initial PCB Layout (without power supply): </a:t>
            </a:r>
            <a:endParaRPr b="1">
              <a:solidFill>
                <a:schemeClr val="dk1"/>
              </a:solidFill>
            </a:endParaRPr>
          </a:p>
        </p:txBody>
      </p:sp>
      <p:sp>
        <p:nvSpPr>
          <p:cNvPr id="2517" name="Google Shape;2517;p1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158</a:t>
            </a:fld>
            <a:endParaRPr/>
          </a:p>
        </p:txBody>
      </p:sp>
      <p:sp>
        <p:nvSpPr>
          <p:cNvPr id="2518" name="Google Shape;2518;p195"/>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PROTOTYPING PROCESS</a:t>
            </a:r>
            <a:endParaRPr sz="1620"/>
          </a:p>
        </p:txBody>
      </p:sp>
      <p:sp>
        <p:nvSpPr>
          <p:cNvPr id="2519" name="Google Shape;2519;p195">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523"/>
        <p:cNvGrpSpPr/>
        <p:nvPr/>
      </p:nvGrpSpPr>
      <p:grpSpPr>
        <a:xfrm>
          <a:off x="0" y="0"/>
          <a:ext cx="0" cy="0"/>
          <a:chOff x="0" y="0"/>
          <a:chExt cx="0" cy="0"/>
        </a:xfrm>
      </p:grpSpPr>
      <p:sp>
        <p:nvSpPr>
          <p:cNvPr id="2524" name="Google Shape;2524;p19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Hybrid Reality Objects</a:t>
            </a:r>
            <a:endParaRPr/>
          </a:p>
        </p:txBody>
      </p:sp>
      <p:sp>
        <p:nvSpPr>
          <p:cNvPr id="2525" name="Google Shape;2525;p1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159</a:t>
            </a:fld>
            <a:endParaRPr/>
          </a:p>
        </p:txBody>
      </p:sp>
      <p:sp>
        <p:nvSpPr>
          <p:cNvPr id="2526" name="Google Shape;2526;p196"/>
          <p:cNvSpPr txBox="1">
            <a:spLocks noGrp="1"/>
          </p:cNvSpPr>
          <p:nvPr>
            <p:ph type="title"/>
          </p:nvPr>
        </p:nvSpPr>
        <p:spPr>
          <a:xfrm>
            <a:off x="598925" y="807000"/>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GENERAL REQUIREMENTS</a:t>
            </a:r>
            <a:endParaRPr sz="1620"/>
          </a:p>
        </p:txBody>
      </p:sp>
      <p:graphicFrame>
        <p:nvGraphicFramePr>
          <p:cNvPr id="2527" name="Google Shape;2527;p196"/>
          <p:cNvGraphicFramePr/>
          <p:nvPr/>
        </p:nvGraphicFramePr>
        <p:xfrm>
          <a:off x="233025" y="1135213"/>
          <a:ext cx="8599275" cy="3904715"/>
        </p:xfrm>
        <a:graphic>
          <a:graphicData uri="http://schemas.openxmlformats.org/drawingml/2006/table">
            <a:tbl>
              <a:tblPr>
                <a:noFill/>
                <a:tableStyleId>{E9D8C519-176E-4E7A-B434-6233866CBDE6}</a:tableStyleId>
              </a:tblPr>
              <a:tblGrid>
                <a:gridCol w="699425">
                  <a:extLst>
                    <a:ext uri="{9D8B030D-6E8A-4147-A177-3AD203B41FA5}">
                      <a16:colId xmlns:a16="http://schemas.microsoft.com/office/drawing/2014/main" val="20000"/>
                    </a:ext>
                  </a:extLst>
                </a:gridCol>
                <a:gridCol w="5194225">
                  <a:extLst>
                    <a:ext uri="{9D8B030D-6E8A-4147-A177-3AD203B41FA5}">
                      <a16:colId xmlns:a16="http://schemas.microsoft.com/office/drawing/2014/main" val="20001"/>
                    </a:ext>
                  </a:extLst>
                </a:gridCol>
                <a:gridCol w="1447675">
                  <a:extLst>
                    <a:ext uri="{9D8B030D-6E8A-4147-A177-3AD203B41FA5}">
                      <a16:colId xmlns:a16="http://schemas.microsoft.com/office/drawing/2014/main" val="20002"/>
                    </a:ext>
                  </a:extLst>
                </a:gridCol>
                <a:gridCol w="1257950">
                  <a:extLst>
                    <a:ext uri="{9D8B030D-6E8A-4147-A177-3AD203B41FA5}">
                      <a16:colId xmlns:a16="http://schemas.microsoft.com/office/drawing/2014/main" val="20003"/>
                    </a:ext>
                  </a:extLst>
                </a:gridCol>
              </a:tblGrid>
              <a:tr h="0">
                <a:tc>
                  <a:txBody>
                    <a:bodyPr/>
                    <a:lstStyle/>
                    <a:p>
                      <a:pPr marL="0" lvl="0" indent="0" algn="l" rtl="0">
                        <a:spcBef>
                          <a:spcPts val="0"/>
                        </a:spcBef>
                        <a:spcAft>
                          <a:spcPts val="0"/>
                        </a:spcAft>
                        <a:buNone/>
                      </a:pPr>
                      <a:r>
                        <a:rPr lang="en" sz="1300" b="1">
                          <a:latin typeface="Nunito"/>
                          <a:ea typeface="Nunito"/>
                          <a:cs typeface="Nunito"/>
                          <a:sym typeface="Nunito"/>
                        </a:rPr>
                        <a:t>DR #</a:t>
                      </a:r>
                      <a:endParaRPr sz="1300" b="1">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300" b="1">
                          <a:latin typeface="Nunito"/>
                          <a:ea typeface="Nunito"/>
                          <a:cs typeface="Nunito"/>
                          <a:sym typeface="Nunito"/>
                        </a:rPr>
                        <a:t>Requirement</a:t>
                      </a:r>
                      <a:endParaRPr sz="1300" b="1">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b="1">
                          <a:latin typeface="Nunito"/>
                          <a:ea typeface="Nunito"/>
                          <a:cs typeface="Nunito"/>
                          <a:sym typeface="Nunito"/>
                        </a:rPr>
                        <a:t>V&amp;V Method</a:t>
                      </a:r>
                      <a:endParaRPr sz="1300" b="1">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900" b="1">
                          <a:latin typeface="Nunito"/>
                          <a:ea typeface="Nunito"/>
                          <a:cs typeface="Nunito"/>
                          <a:sym typeface="Nunito"/>
                        </a:rPr>
                        <a:t>Predicted Compliance</a:t>
                      </a:r>
                      <a:endParaRPr sz="900" b="1">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5300">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2.1.1</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100">
                          <a:solidFill>
                            <a:schemeClr val="dk1"/>
                          </a:solidFill>
                          <a:latin typeface="Nunito"/>
                          <a:ea typeface="Nunito"/>
                          <a:cs typeface="Nunito"/>
                          <a:sym typeface="Nunito"/>
                        </a:rPr>
                        <a:t>Physical training object(s)/equipment shall be user compatible</a:t>
                      </a:r>
                      <a:endParaRPr sz="11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Demonstration</a:t>
                      </a:r>
                      <a:endParaRPr sz="1300">
                        <a:latin typeface="Nunito"/>
                        <a:ea typeface="Nunito"/>
                        <a:cs typeface="Nunito"/>
                        <a:sym typeface="Nuni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TBD</a:t>
                      </a:r>
                      <a:endParaRPr sz="13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DBDBD"/>
                    </a:solidFill>
                  </a:tcPr>
                </a:tc>
                <a:extLst>
                  <a:ext uri="{0D108BD9-81ED-4DB2-BD59-A6C34878D82A}">
                    <a16:rowId xmlns:a16="http://schemas.microsoft.com/office/drawing/2014/main" val="10001"/>
                  </a:ext>
                </a:extLst>
              </a:tr>
              <a:tr h="375300">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2.1.1.2</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100">
                          <a:solidFill>
                            <a:schemeClr val="dk1"/>
                          </a:solidFill>
                          <a:latin typeface="Nunito"/>
                          <a:ea typeface="Nunito"/>
                          <a:cs typeface="Nunito"/>
                          <a:sym typeface="Nunito"/>
                        </a:rPr>
                        <a:t>Physical model(s) of VR tools shall be mechanically illustrative of VR counterpart</a:t>
                      </a:r>
                      <a:endParaRPr sz="11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chemeClr val="dk1"/>
                          </a:solidFill>
                          <a:latin typeface="Nunito"/>
                          <a:ea typeface="Nunito"/>
                          <a:cs typeface="Nunito"/>
                          <a:sym typeface="Nunito"/>
                        </a:rPr>
                        <a:t>Demonstration</a:t>
                      </a:r>
                      <a:endParaRPr sz="1300">
                        <a:latin typeface="Nunito"/>
                        <a:ea typeface="Nunito"/>
                        <a:cs typeface="Nunito"/>
                        <a:sym typeface="Nuni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PNV</a:t>
                      </a:r>
                      <a:endParaRPr sz="13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2"/>
                  </a:ext>
                </a:extLst>
              </a:tr>
              <a:tr h="375300">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2.1.1.3</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100">
                          <a:solidFill>
                            <a:schemeClr val="dk1"/>
                          </a:solidFill>
                          <a:latin typeface="Nunito"/>
                          <a:ea typeface="Nunito"/>
                          <a:cs typeface="Nunito"/>
                          <a:sym typeface="Nunito"/>
                        </a:rPr>
                        <a:t>Physical model(s) of VR tools shall be relevant to training simulation</a:t>
                      </a:r>
                      <a:endParaRPr sz="11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Demonstration</a:t>
                      </a:r>
                      <a:endParaRPr sz="1300">
                        <a:latin typeface="Nunito"/>
                        <a:ea typeface="Nunito"/>
                        <a:cs typeface="Nunito"/>
                        <a:sym typeface="Nuni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Y</a:t>
                      </a:r>
                      <a:endParaRPr sz="13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3"/>
                  </a:ext>
                </a:extLst>
              </a:tr>
              <a:tr h="375300">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5.3 </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100">
                          <a:solidFill>
                            <a:schemeClr val="dk1"/>
                          </a:solidFill>
                          <a:latin typeface="Nunito"/>
                          <a:ea typeface="Nunito"/>
                          <a:cs typeface="Nunito"/>
                          <a:sym typeface="Nunito"/>
                        </a:rPr>
                        <a:t>Shall keep the user physically safe</a:t>
                      </a:r>
                      <a:endParaRPr sz="11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Test / Analysis</a:t>
                      </a:r>
                      <a:endParaRPr sz="1300">
                        <a:latin typeface="Nunito"/>
                        <a:ea typeface="Nunito"/>
                        <a:cs typeface="Nunito"/>
                        <a:sym typeface="Nuni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PNV</a:t>
                      </a:r>
                      <a:endParaRPr sz="13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4"/>
                  </a:ext>
                </a:extLst>
              </a:tr>
              <a:tr h="375300">
                <a:tc>
                  <a:txBody>
                    <a:bodyPr/>
                    <a:lstStyle/>
                    <a:p>
                      <a:pPr marL="0" lvl="0" indent="0" algn="l" rtl="0">
                        <a:lnSpc>
                          <a:spcPct val="115000"/>
                        </a:lnSpc>
                        <a:spcBef>
                          <a:spcPts val="0"/>
                        </a:spcBef>
                        <a:spcAft>
                          <a:spcPts val="0"/>
                        </a:spcAft>
                        <a:buNone/>
                      </a:pPr>
                      <a:r>
                        <a:rPr lang="en" sz="1200">
                          <a:solidFill>
                            <a:schemeClr val="dk1"/>
                          </a:solidFill>
                          <a:latin typeface="Nunito"/>
                          <a:ea typeface="Nunito"/>
                          <a:cs typeface="Nunito"/>
                          <a:sym typeface="Nunito"/>
                        </a:rPr>
                        <a:t>5.4.1.2</a:t>
                      </a:r>
                      <a:endParaRPr sz="12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solidFill>
                            <a:schemeClr val="dk1"/>
                          </a:solidFill>
                          <a:latin typeface="Nunito"/>
                          <a:ea typeface="Nunito"/>
                          <a:cs typeface="Nunito"/>
                          <a:sym typeface="Nunito"/>
                        </a:rPr>
                        <a:t>The physical representation of the tool interface shall be safe to handle and shall not pose a risk to the user or other equipment at any time during the simulation</a:t>
                      </a:r>
                      <a:endParaRPr sz="1000">
                        <a:solidFill>
                          <a:schemeClr val="dk1"/>
                        </a:solidFill>
                        <a:latin typeface="Nunito"/>
                        <a:ea typeface="Nunito"/>
                        <a:cs typeface="Nunito"/>
                        <a:sym typeface="Nunito"/>
                      </a:endParaRPr>
                    </a:p>
                  </a:txBody>
                  <a:tcPr marL="28575" marR="28575" marT="19050" marB="1905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Demonstration</a:t>
                      </a:r>
                      <a:endParaRPr sz="1300">
                        <a:latin typeface="Nunito"/>
                        <a:ea typeface="Nunito"/>
                        <a:cs typeface="Nunito"/>
                        <a:sym typeface="Nuni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TBD</a:t>
                      </a:r>
                      <a:endParaRPr sz="13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DBDBD"/>
                    </a:solidFill>
                  </a:tcPr>
                </a:tc>
                <a:extLst>
                  <a:ext uri="{0D108BD9-81ED-4DB2-BD59-A6C34878D82A}">
                    <a16:rowId xmlns:a16="http://schemas.microsoft.com/office/drawing/2014/main" val="10005"/>
                  </a:ext>
                </a:extLst>
              </a:tr>
              <a:tr h="266125">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6.1.1</a:t>
                      </a:r>
                      <a:endParaRPr sz="12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latin typeface="Nunito"/>
                          <a:ea typeface="Nunito"/>
                          <a:cs typeface="Nunito"/>
                          <a:sym typeface="Nunito"/>
                        </a:rPr>
                        <a:t>All hybrid reality equipment/objects shall fit within the physical training environment</a:t>
                      </a:r>
                      <a:endParaRPr sz="11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chemeClr val="dk1"/>
                          </a:solidFill>
                          <a:latin typeface="Nunito"/>
                          <a:ea typeface="Nunito"/>
                          <a:cs typeface="Nunito"/>
                          <a:sym typeface="Nunito"/>
                        </a:rPr>
                        <a:t>Inspection</a:t>
                      </a:r>
                      <a:endParaRPr sz="1300">
                        <a:solidFill>
                          <a:schemeClr val="dk1"/>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Y</a:t>
                      </a:r>
                      <a:endParaRPr sz="13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6"/>
                  </a:ext>
                </a:extLst>
              </a:tr>
              <a:tr h="397850">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6.2</a:t>
                      </a:r>
                      <a:endParaRPr sz="12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latin typeface="Nunito"/>
                          <a:ea typeface="Nunito"/>
                          <a:cs typeface="Nunito"/>
                          <a:sym typeface="Nunito"/>
                        </a:rPr>
                        <a:t>The physical training environment shall be designed such that it will not damage its occupied space</a:t>
                      </a:r>
                      <a:endParaRPr sz="11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chemeClr val="dk1"/>
                          </a:solidFill>
                          <a:latin typeface="Nunito"/>
                          <a:ea typeface="Nunito"/>
                          <a:cs typeface="Nunito"/>
                          <a:sym typeface="Nunito"/>
                        </a:rPr>
                        <a:t>Inspection</a:t>
                      </a:r>
                      <a:endParaRPr sz="1300">
                        <a:solidFill>
                          <a:schemeClr val="dk1"/>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PNV</a:t>
                      </a:r>
                      <a:endParaRPr sz="13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7"/>
                  </a:ext>
                </a:extLst>
              </a:tr>
              <a:tr h="329925">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6.3</a:t>
                      </a:r>
                      <a:endParaRPr sz="12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latin typeface="Nunito"/>
                          <a:ea typeface="Nunito"/>
                          <a:cs typeface="Nunito"/>
                          <a:sym typeface="Nunito"/>
                        </a:rPr>
                        <a:t>The physical training environment shall not be a permanent installation</a:t>
                      </a:r>
                      <a:endParaRPr sz="11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chemeClr val="dk1"/>
                          </a:solidFill>
                          <a:latin typeface="Nunito"/>
                          <a:ea typeface="Nunito"/>
                          <a:cs typeface="Nunito"/>
                          <a:sym typeface="Nunito"/>
                        </a:rPr>
                        <a:t>Inspection</a:t>
                      </a:r>
                      <a:endParaRPr sz="1300">
                        <a:solidFill>
                          <a:schemeClr val="dk1"/>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Y</a:t>
                      </a:r>
                      <a:endParaRPr sz="13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8"/>
                  </a:ext>
                </a:extLst>
              </a:tr>
              <a:tr h="272950">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6.3.1</a:t>
                      </a:r>
                      <a:endParaRPr sz="12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latin typeface="Nunito"/>
                          <a:ea typeface="Nunito"/>
                          <a:cs typeface="Nunito"/>
                          <a:sym typeface="Nunito"/>
                        </a:rPr>
                        <a:t>All individual physical equipment shall be movable by one person</a:t>
                      </a:r>
                      <a:endParaRPr sz="11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chemeClr val="dk1"/>
                          </a:solidFill>
                          <a:latin typeface="Nunito"/>
                          <a:ea typeface="Nunito"/>
                          <a:cs typeface="Nunito"/>
                          <a:sym typeface="Nunito"/>
                        </a:rPr>
                        <a:t>Demonstration</a:t>
                      </a:r>
                      <a:endParaRPr sz="1300">
                        <a:solidFill>
                          <a:schemeClr val="dk1"/>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PNV</a:t>
                      </a:r>
                      <a:endParaRPr sz="13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9"/>
                  </a:ext>
                </a:extLst>
              </a:tr>
            </a:tbl>
          </a:graphicData>
        </a:graphic>
      </p:graphicFrame>
      <p:sp>
        <p:nvSpPr>
          <p:cNvPr id="2528" name="Google Shape;2528;p196">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pic>
        <p:nvPicPr>
          <p:cNvPr id="445" name="Google Shape;445;p52"/>
          <p:cNvPicPr preferRelativeResize="0"/>
          <p:nvPr/>
        </p:nvPicPr>
        <p:blipFill>
          <a:blip r:embed="rId3">
            <a:alphaModFix/>
          </a:blip>
          <a:stretch>
            <a:fillRect/>
          </a:stretch>
        </p:blipFill>
        <p:spPr>
          <a:xfrm>
            <a:off x="5598625" y="942975"/>
            <a:ext cx="3238500" cy="3257550"/>
          </a:xfrm>
          <a:prstGeom prst="rect">
            <a:avLst/>
          </a:prstGeom>
          <a:noFill/>
          <a:ln>
            <a:noFill/>
          </a:ln>
        </p:spPr>
      </p:pic>
      <p:pic>
        <p:nvPicPr>
          <p:cNvPr id="446" name="Google Shape;446;p5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2469075" cy="2355925"/>
          </a:xfrm>
          <a:prstGeom prst="rect">
            <a:avLst/>
          </a:prstGeom>
          <a:noFill/>
          <a:ln>
            <a:noFill/>
          </a:ln>
        </p:spPr>
      </p:pic>
      <p:sp>
        <p:nvSpPr>
          <p:cNvPr id="447" name="Google Shape;447;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pic>
        <p:nvPicPr>
          <p:cNvPr id="448" name="Google Shape;448;p5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449" name="Google Shape;449;p52"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450" name="Google Shape;450;p52"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451" name="Google Shape;451;p52"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452" name="Google Shape;452;p52" descr="Timeline background shape"/>
          <p:cNvSpPr/>
          <p:nvPr/>
        </p:nvSpPr>
        <p:spPr>
          <a:xfrm>
            <a:off x="2110376"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III: Risks</a:t>
            </a:r>
            <a:endParaRPr sz="900" i="0" u="none" strike="noStrike" cap="none">
              <a:solidFill>
                <a:schemeClr val="dk1"/>
              </a:solidFill>
              <a:latin typeface="Nunito"/>
              <a:ea typeface="Nunito"/>
              <a:cs typeface="Nunito"/>
              <a:sym typeface="Nunito"/>
            </a:endParaRPr>
          </a:p>
        </p:txBody>
      </p:sp>
      <p:sp>
        <p:nvSpPr>
          <p:cNvPr id="453" name="Google Shape;453;p52"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454" name="Google Shape;454;p52"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455" name="Google Shape;455;p52">
            <a:hlinkClick r:id="rId6" action="ppaction://hlinksldjump"/>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
        <p:nvSpPr>
          <p:cNvPr id="456" name="Google Shape;456;p52"/>
          <p:cNvSpPr txBox="1"/>
          <p:nvPr/>
        </p:nvSpPr>
        <p:spPr>
          <a:xfrm>
            <a:off x="830241" y="1457746"/>
            <a:ext cx="198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Nunito"/>
                <a:ea typeface="Nunito"/>
                <a:cs typeface="Nunito"/>
                <a:sym typeface="Nunito"/>
              </a:rPr>
              <a:t>)</a:t>
            </a:r>
            <a:endParaRPr sz="400">
              <a:latin typeface="Nunito"/>
              <a:ea typeface="Nunito"/>
              <a:cs typeface="Nunito"/>
              <a:sym typeface="Nunito"/>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532"/>
        <p:cNvGrpSpPr/>
        <p:nvPr/>
      </p:nvGrpSpPr>
      <p:grpSpPr>
        <a:xfrm>
          <a:off x="0" y="0"/>
          <a:ext cx="0" cy="0"/>
          <a:chOff x="0" y="0"/>
          <a:chExt cx="0" cy="0"/>
        </a:xfrm>
      </p:grpSpPr>
      <p:sp>
        <p:nvSpPr>
          <p:cNvPr id="2533" name="Google Shape;2533;p19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Risks (Full)</a:t>
            </a:r>
            <a:endParaRPr/>
          </a:p>
        </p:txBody>
      </p:sp>
      <p:sp>
        <p:nvSpPr>
          <p:cNvPr id="2534" name="Google Shape;2534;p1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160</a:t>
            </a:fld>
            <a:endParaRPr/>
          </a:p>
        </p:txBody>
      </p:sp>
      <p:sp>
        <p:nvSpPr>
          <p:cNvPr id="2536" name="Google Shape;2536;p197">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sp>
        <p:nvSpPr>
          <p:cNvPr id="2541" name="Google Shape;2541;p1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Risks</a:t>
            </a:r>
            <a:endParaRPr/>
          </a:p>
        </p:txBody>
      </p:sp>
      <p:sp>
        <p:nvSpPr>
          <p:cNvPr id="2542" name="Google Shape;2542;p1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161</a:t>
            </a:fld>
            <a:endParaRPr/>
          </a:p>
        </p:txBody>
      </p:sp>
      <p:graphicFrame>
        <p:nvGraphicFramePr>
          <p:cNvPr id="2543" name="Google Shape;2543;p198"/>
          <p:cNvGraphicFramePr/>
          <p:nvPr/>
        </p:nvGraphicFramePr>
        <p:xfrm>
          <a:off x="301813" y="1075375"/>
          <a:ext cx="8692775" cy="3699510"/>
        </p:xfrm>
        <a:graphic>
          <a:graphicData uri="http://schemas.openxmlformats.org/drawingml/2006/table">
            <a:tbl>
              <a:tblPr>
                <a:noFill/>
                <a:tableStyleId>{34C112C2-C95C-4236-8074-CD7BC30CAA9A}</a:tableStyleId>
              </a:tblPr>
              <a:tblGrid>
                <a:gridCol w="422825">
                  <a:extLst>
                    <a:ext uri="{9D8B030D-6E8A-4147-A177-3AD203B41FA5}">
                      <a16:colId xmlns:a16="http://schemas.microsoft.com/office/drawing/2014/main" val="20000"/>
                    </a:ext>
                  </a:extLst>
                </a:gridCol>
                <a:gridCol w="724500">
                  <a:extLst>
                    <a:ext uri="{9D8B030D-6E8A-4147-A177-3AD203B41FA5}">
                      <a16:colId xmlns:a16="http://schemas.microsoft.com/office/drawing/2014/main" val="20001"/>
                    </a:ext>
                  </a:extLst>
                </a:gridCol>
                <a:gridCol w="1729150">
                  <a:extLst>
                    <a:ext uri="{9D8B030D-6E8A-4147-A177-3AD203B41FA5}">
                      <a16:colId xmlns:a16="http://schemas.microsoft.com/office/drawing/2014/main" val="20002"/>
                    </a:ext>
                  </a:extLst>
                </a:gridCol>
                <a:gridCol w="1816075">
                  <a:extLst>
                    <a:ext uri="{9D8B030D-6E8A-4147-A177-3AD203B41FA5}">
                      <a16:colId xmlns:a16="http://schemas.microsoft.com/office/drawing/2014/main" val="20003"/>
                    </a:ext>
                  </a:extLst>
                </a:gridCol>
                <a:gridCol w="676200">
                  <a:extLst>
                    <a:ext uri="{9D8B030D-6E8A-4147-A177-3AD203B41FA5}">
                      <a16:colId xmlns:a16="http://schemas.microsoft.com/office/drawing/2014/main" val="20004"/>
                    </a:ext>
                  </a:extLst>
                </a:gridCol>
                <a:gridCol w="850075">
                  <a:extLst>
                    <a:ext uri="{9D8B030D-6E8A-4147-A177-3AD203B41FA5}">
                      <a16:colId xmlns:a16="http://schemas.microsoft.com/office/drawing/2014/main" val="20005"/>
                    </a:ext>
                  </a:extLst>
                </a:gridCol>
                <a:gridCol w="917700">
                  <a:extLst>
                    <a:ext uri="{9D8B030D-6E8A-4147-A177-3AD203B41FA5}">
                      <a16:colId xmlns:a16="http://schemas.microsoft.com/office/drawing/2014/main" val="20006"/>
                    </a:ext>
                  </a:extLst>
                </a:gridCol>
                <a:gridCol w="723775">
                  <a:extLst>
                    <a:ext uri="{9D8B030D-6E8A-4147-A177-3AD203B41FA5}">
                      <a16:colId xmlns:a16="http://schemas.microsoft.com/office/drawing/2014/main" val="20007"/>
                    </a:ext>
                  </a:extLst>
                </a:gridCol>
                <a:gridCol w="832475">
                  <a:extLst>
                    <a:ext uri="{9D8B030D-6E8A-4147-A177-3AD203B41FA5}">
                      <a16:colId xmlns:a16="http://schemas.microsoft.com/office/drawing/2014/main" val="20008"/>
                    </a:ext>
                  </a:extLst>
                </a:gridCol>
              </a:tblGrid>
              <a:tr h="200025">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Risk No.</a:t>
                      </a:r>
                      <a:endParaRPr sz="1000"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Subteam</a:t>
                      </a:r>
                      <a:endParaRPr sz="1000"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Risk</a:t>
                      </a:r>
                      <a:endParaRPr sz="1000"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Risk Mitigation Strategy</a:t>
                      </a:r>
                      <a:endParaRPr sz="1000"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CPE</a:t>
                      </a:r>
                      <a:endParaRPr sz="1000"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Risk Level</a:t>
                      </a:r>
                      <a:endParaRPr sz="1000"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Likelihood</a:t>
                      </a:r>
                      <a:endParaRPr sz="1000"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Score</a:t>
                      </a:r>
                      <a:endParaRPr sz="1000"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After Mitigation</a:t>
                      </a:r>
                      <a:endParaRPr sz="1000"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333375">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1</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HR</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Sensors breaking due to impacts with floor or other objects</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Attatch Ninja-Flex bumpers on the sensors that would</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E3, E5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0000"/>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8</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361A"/>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5CF6F"/>
                    </a:solidFill>
                  </a:tcPr>
                </a:tc>
                <a:extLst>
                  <a:ext uri="{0D108BD9-81ED-4DB2-BD59-A6C34878D82A}">
                    <a16:rowId xmlns:a16="http://schemas.microsoft.com/office/drawing/2014/main" val="10001"/>
                  </a:ext>
                </a:extLst>
              </a:tr>
              <a:tr h="333375">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HR</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3D-printed physical objects breaking due to impacts with floor and other objects</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Use Ninja-Flex as the printing material</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E2, E3, E5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6</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A14D"/>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5CF6F"/>
                    </a:solidFill>
                  </a:tcPr>
                </a:tc>
                <a:extLst>
                  <a:ext uri="{0D108BD9-81ED-4DB2-BD59-A6C34878D82A}">
                    <a16:rowId xmlns:a16="http://schemas.microsoft.com/office/drawing/2014/main" val="10002"/>
                  </a:ext>
                </a:extLst>
              </a:tr>
              <a:tr h="333375">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HR</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Battery failure due to fatigue/freak occurances</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Check battery level of headset before each use, manage charging to avoid overcharging</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E4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734D"/>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1</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666"/>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5CF6F"/>
                    </a:solidFill>
                  </a:tcPr>
                </a:tc>
                <a:extLst>
                  <a:ext uri="{0D108BD9-81ED-4DB2-BD59-A6C34878D82A}">
                    <a16:rowId xmlns:a16="http://schemas.microsoft.com/office/drawing/2014/main" val="10003"/>
                  </a:ext>
                </a:extLst>
              </a:tr>
              <a:tr h="476250">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HR</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Tool rack falling</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Fasten tool rack to a wall, widen base to avoid risk of tipping, load weight towards the base to lower position of the center of mass</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E2, E5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BD091"/>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BD091"/>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5CF6F"/>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BC878"/>
                    </a:solidFill>
                  </a:tcPr>
                </a:tc>
                <a:extLst>
                  <a:ext uri="{0D108BD9-81ED-4DB2-BD59-A6C34878D82A}">
                    <a16:rowId xmlns:a16="http://schemas.microsoft.com/office/drawing/2014/main" val="10004"/>
                  </a:ext>
                </a:extLst>
              </a:tr>
              <a:tr h="476250">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HR</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Tool rack harming user</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"Baby proof" the physical model of the tool rack, eliminate sharp edges, sand any wood to avoid splinters</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E2, E5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BD091"/>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1</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BC878"/>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BC878"/>
                    </a:solidFill>
                  </a:tcPr>
                </a:tc>
                <a:extLst>
                  <a:ext uri="{0D108BD9-81ED-4DB2-BD59-A6C34878D82A}">
                    <a16:rowId xmlns:a16="http://schemas.microsoft.com/office/drawing/2014/main" val="10005"/>
                  </a:ext>
                </a:extLst>
              </a:tr>
            </a:tbl>
          </a:graphicData>
        </a:graphic>
      </p:graphicFrame>
      <p:sp>
        <p:nvSpPr>
          <p:cNvPr id="2544" name="Google Shape;2544;p198">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sp>
        <p:nvSpPr>
          <p:cNvPr id="2549" name="Google Shape;2549;p19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Risks</a:t>
            </a:r>
            <a:endParaRPr/>
          </a:p>
        </p:txBody>
      </p:sp>
      <p:sp>
        <p:nvSpPr>
          <p:cNvPr id="2550" name="Google Shape;2550;p1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162</a:t>
            </a:fld>
            <a:endParaRPr/>
          </a:p>
        </p:txBody>
      </p:sp>
      <p:graphicFrame>
        <p:nvGraphicFramePr>
          <p:cNvPr id="2551" name="Google Shape;2551;p199"/>
          <p:cNvGraphicFramePr/>
          <p:nvPr/>
        </p:nvGraphicFramePr>
        <p:xfrm>
          <a:off x="182300" y="1135700"/>
          <a:ext cx="8637575" cy="3842385"/>
        </p:xfrm>
        <a:graphic>
          <a:graphicData uri="http://schemas.openxmlformats.org/drawingml/2006/table">
            <a:tbl>
              <a:tblPr>
                <a:noFill/>
                <a:tableStyleId>{34C112C2-C95C-4236-8074-CD7BC30CAA9A}</a:tableStyleId>
              </a:tblPr>
              <a:tblGrid>
                <a:gridCol w="1008400">
                  <a:extLst>
                    <a:ext uri="{9D8B030D-6E8A-4147-A177-3AD203B41FA5}">
                      <a16:colId xmlns:a16="http://schemas.microsoft.com/office/drawing/2014/main" val="20000"/>
                    </a:ext>
                  </a:extLst>
                </a:gridCol>
                <a:gridCol w="602300">
                  <a:extLst>
                    <a:ext uri="{9D8B030D-6E8A-4147-A177-3AD203B41FA5}">
                      <a16:colId xmlns:a16="http://schemas.microsoft.com/office/drawing/2014/main" val="20001"/>
                    </a:ext>
                  </a:extLst>
                </a:gridCol>
                <a:gridCol w="2690925">
                  <a:extLst>
                    <a:ext uri="{9D8B030D-6E8A-4147-A177-3AD203B41FA5}">
                      <a16:colId xmlns:a16="http://schemas.microsoft.com/office/drawing/2014/main" val="20002"/>
                    </a:ext>
                  </a:extLst>
                </a:gridCol>
                <a:gridCol w="2228125">
                  <a:extLst>
                    <a:ext uri="{9D8B030D-6E8A-4147-A177-3AD203B41FA5}">
                      <a16:colId xmlns:a16="http://schemas.microsoft.com/office/drawing/2014/main" val="20003"/>
                    </a:ext>
                  </a:extLst>
                </a:gridCol>
                <a:gridCol w="515550">
                  <a:extLst>
                    <a:ext uri="{9D8B030D-6E8A-4147-A177-3AD203B41FA5}">
                      <a16:colId xmlns:a16="http://schemas.microsoft.com/office/drawing/2014/main" val="20004"/>
                    </a:ext>
                  </a:extLst>
                </a:gridCol>
                <a:gridCol w="342500">
                  <a:extLst>
                    <a:ext uri="{9D8B030D-6E8A-4147-A177-3AD203B41FA5}">
                      <a16:colId xmlns:a16="http://schemas.microsoft.com/office/drawing/2014/main" val="20005"/>
                    </a:ext>
                  </a:extLst>
                </a:gridCol>
                <a:gridCol w="325150">
                  <a:extLst>
                    <a:ext uri="{9D8B030D-6E8A-4147-A177-3AD203B41FA5}">
                      <a16:colId xmlns:a16="http://schemas.microsoft.com/office/drawing/2014/main" val="20006"/>
                    </a:ext>
                  </a:extLst>
                </a:gridCol>
                <a:gridCol w="471900">
                  <a:extLst>
                    <a:ext uri="{9D8B030D-6E8A-4147-A177-3AD203B41FA5}">
                      <a16:colId xmlns:a16="http://schemas.microsoft.com/office/drawing/2014/main" val="20007"/>
                    </a:ext>
                  </a:extLst>
                </a:gridCol>
                <a:gridCol w="452725">
                  <a:extLst>
                    <a:ext uri="{9D8B030D-6E8A-4147-A177-3AD203B41FA5}">
                      <a16:colId xmlns:a16="http://schemas.microsoft.com/office/drawing/2014/main" val="20008"/>
                    </a:ext>
                  </a:extLst>
                </a:gridCol>
              </a:tblGrid>
              <a:tr h="480750">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6</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HR</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Physical tools harming user</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"Baby proof" the physical model of the tools, eliminate sharp edges, sand any wood to avoid splinters</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E2, E5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BD091"/>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1</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BC878"/>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BC878"/>
                    </a:solidFill>
                  </a:tcPr>
                </a:tc>
                <a:extLst>
                  <a:ext uri="{0D108BD9-81ED-4DB2-BD59-A6C34878D82A}">
                    <a16:rowId xmlns:a16="http://schemas.microsoft.com/office/drawing/2014/main" val="10000"/>
                  </a:ext>
                </a:extLst>
              </a:tr>
              <a:tr h="331550">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7</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HR</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Lack of communication from sensors due to physical interference</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Minimize physical barriers between sensors and the receivers</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E3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734D"/>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7</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6B33"/>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5CF6F"/>
                    </a:solidFill>
                  </a:tcPr>
                </a:tc>
                <a:extLst>
                  <a:ext uri="{0D108BD9-81ED-4DB2-BD59-A6C34878D82A}">
                    <a16:rowId xmlns:a16="http://schemas.microsoft.com/office/drawing/2014/main" val="10001"/>
                  </a:ext>
                </a:extLst>
              </a:tr>
              <a:tr h="331550">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8</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HR</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Obstructing RF interference between the dongles</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Ensure the dongles are far enough apart to minimize impact</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E2, E3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734D"/>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734D"/>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8</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361A"/>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6</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A14D"/>
                    </a:solidFill>
                  </a:tcPr>
                </a:tc>
                <a:extLst>
                  <a:ext uri="{0D108BD9-81ED-4DB2-BD59-A6C34878D82A}">
                    <a16:rowId xmlns:a16="http://schemas.microsoft.com/office/drawing/2014/main" val="10002"/>
                  </a:ext>
                </a:extLst>
              </a:tr>
              <a:tr h="1226725">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9</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VR</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Unknowns with Vive tracker integration. (quantity of Vive trackers may reduce simulatiuon performance, Accurcy of trackers will cause misallignment with the physical obejct and the virtual one, Computational Load, Compatability with the oculus, number of trackers unity can support. )</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Reduce the number of used sensors to prevent major performance declinations; try to realisitically maximize object sizes such that the misalignment is not as impactful to the user during object interactions in the training simulation</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E1</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0000"/>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0000"/>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10</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0000"/>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6</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A14D"/>
                    </a:solidFill>
                  </a:tcPr>
                </a:tc>
                <a:extLst>
                  <a:ext uri="{0D108BD9-81ED-4DB2-BD59-A6C34878D82A}">
                    <a16:rowId xmlns:a16="http://schemas.microsoft.com/office/drawing/2014/main" val="10003"/>
                  </a:ext>
                </a:extLst>
              </a:tr>
              <a:tr h="928350">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10</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VR</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Deltas in physical object location and vr sim presentation of the physical objects location.</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Ensure that objects are initially in place before starting the simulation, following pre-marked locations that match up in the VR display, additionally maximize object sizes such that the deltas are a lower percent of total object size</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E1</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1</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734D"/>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666"/>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5CF6F"/>
                    </a:solidFill>
                  </a:tcPr>
                </a:tc>
                <a:extLst>
                  <a:ext uri="{0D108BD9-81ED-4DB2-BD59-A6C34878D82A}">
                    <a16:rowId xmlns:a16="http://schemas.microsoft.com/office/drawing/2014/main" val="10004"/>
                  </a:ext>
                </a:extLst>
              </a:tr>
            </a:tbl>
          </a:graphicData>
        </a:graphic>
      </p:graphicFrame>
      <p:sp>
        <p:nvSpPr>
          <p:cNvPr id="2552" name="Google Shape;2552;p199">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556"/>
        <p:cNvGrpSpPr/>
        <p:nvPr/>
      </p:nvGrpSpPr>
      <p:grpSpPr>
        <a:xfrm>
          <a:off x="0" y="0"/>
          <a:ext cx="0" cy="0"/>
          <a:chOff x="0" y="0"/>
          <a:chExt cx="0" cy="0"/>
        </a:xfrm>
      </p:grpSpPr>
      <p:sp>
        <p:nvSpPr>
          <p:cNvPr id="2557" name="Google Shape;2557;p200"/>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Risks</a:t>
            </a:r>
            <a:endParaRPr/>
          </a:p>
        </p:txBody>
      </p:sp>
      <p:sp>
        <p:nvSpPr>
          <p:cNvPr id="2558" name="Google Shape;2558;p2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163</a:t>
            </a:fld>
            <a:endParaRPr/>
          </a:p>
        </p:txBody>
      </p:sp>
      <p:graphicFrame>
        <p:nvGraphicFramePr>
          <p:cNvPr id="2559" name="Google Shape;2559;p200"/>
          <p:cNvGraphicFramePr/>
          <p:nvPr/>
        </p:nvGraphicFramePr>
        <p:xfrm>
          <a:off x="137625" y="894150"/>
          <a:ext cx="8868750" cy="4173610"/>
        </p:xfrm>
        <a:graphic>
          <a:graphicData uri="http://schemas.openxmlformats.org/drawingml/2006/table">
            <a:tbl>
              <a:tblPr>
                <a:noFill/>
                <a:tableStyleId>{34C112C2-C95C-4236-8074-CD7BC30CAA9A}</a:tableStyleId>
              </a:tblPr>
              <a:tblGrid>
                <a:gridCol w="455775">
                  <a:extLst>
                    <a:ext uri="{9D8B030D-6E8A-4147-A177-3AD203B41FA5}">
                      <a16:colId xmlns:a16="http://schemas.microsoft.com/office/drawing/2014/main" val="20000"/>
                    </a:ext>
                  </a:extLst>
                </a:gridCol>
                <a:gridCol w="520450">
                  <a:extLst>
                    <a:ext uri="{9D8B030D-6E8A-4147-A177-3AD203B41FA5}">
                      <a16:colId xmlns:a16="http://schemas.microsoft.com/office/drawing/2014/main" val="20001"/>
                    </a:ext>
                  </a:extLst>
                </a:gridCol>
                <a:gridCol w="1396100">
                  <a:extLst>
                    <a:ext uri="{9D8B030D-6E8A-4147-A177-3AD203B41FA5}">
                      <a16:colId xmlns:a16="http://schemas.microsoft.com/office/drawing/2014/main" val="20002"/>
                    </a:ext>
                  </a:extLst>
                </a:gridCol>
                <a:gridCol w="4225750">
                  <a:extLst>
                    <a:ext uri="{9D8B030D-6E8A-4147-A177-3AD203B41FA5}">
                      <a16:colId xmlns:a16="http://schemas.microsoft.com/office/drawing/2014/main" val="20003"/>
                    </a:ext>
                  </a:extLst>
                </a:gridCol>
                <a:gridCol w="638025">
                  <a:extLst>
                    <a:ext uri="{9D8B030D-6E8A-4147-A177-3AD203B41FA5}">
                      <a16:colId xmlns:a16="http://schemas.microsoft.com/office/drawing/2014/main" val="20004"/>
                    </a:ext>
                  </a:extLst>
                </a:gridCol>
                <a:gridCol w="385675">
                  <a:extLst>
                    <a:ext uri="{9D8B030D-6E8A-4147-A177-3AD203B41FA5}">
                      <a16:colId xmlns:a16="http://schemas.microsoft.com/office/drawing/2014/main" val="20005"/>
                    </a:ext>
                  </a:extLst>
                </a:gridCol>
                <a:gridCol w="423600">
                  <a:extLst>
                    <a:ext uri="{9D8B030D-6E8A-4147-A177-3AD203B41FA5}">
                      <a16:colId xmlns:a16="http://schemas.microsoft.com/office/drawing/2014/main" val="20006"/>
                    </a:ext>
                  </a:extLst>
                </a:gridCol>
                <a:gridCol w="437975">
                  <a:extLst>
                    <a:ext uri="{9D8B030D-6E8A-4147-A177-3AD203B41FA5}">
                      <a16:colId xmlns:a16="http://schemas.microsoft.com/office/drawing/2014/main" val="20007"/>
                    </a:ext>
                  </a:extLst>
                </a:gridCol>
                <a:gridCol w="385400">
                  <a:extLst>
                    <a:ext uri="{9D8B030D-6E8A-4147-A177-3AD203B41FA5}">
                      <a16:colId xmlns:a16="http://schemas.microsoft.com/office/drawing/2014/main" val="20008"/>
                    </a:ext>
                  </a:extLst>
                </a:gridCol>
              </a:tblGrid>
              <a:tr h="1064650">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11</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VR</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Motion Sickness caused by the VR headset/display.</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Pre-screen users with a survey to determine user susceptibility to motion sickness; by staying above our requirement-stated FPS, we can minimize the probability that the user will suffer motion sickness; constant communication available between user and simulation team to stop simulation before severe motion sickness occurs</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E2, E5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6</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A14D"/>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5CF6F"/>
                    </a:solidFill>
                  </a:tcPr>
                </a:tc>
                <a:extLst>
                  <a:ext uri="{0D108BD9-81ED-4DB2-BD59-A6C34878D82A}">
                    <a16:rowId xmlns:a16="http://schemas.microsoft.com/office/drawing/2014/main" val="10000"/>
                  </a:ext>
                </a:extLst>
              </a:tr>
              <a:tr h="844425">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12</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VR</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Wire-tripping and equipment damage due to integration methods between system components</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Effective wire management, as well as a "shadowing" person to hold the trailing wires to ensure that they do not get caught around other aspects of the simulation, and additionally ensures that the user does not trip over the wires</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E2. E4, E5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BD091"/>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734D"/>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6</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A14D"/>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BC878"/>
                    </a:solidFill>
                  </a:tcPr>
                </a:tc>
                <a:extLst>
                  <a:ext uri="{0D108BD9-81ED-4DB2-BD59-A6C34878D82A}">
                    <a16:rowId xmlns:a16="http://schemas.microsoft.com/office/drawing/2014/main" val="10001"/>
                  </a:ext>
                </a:extLst>
              </a:tr>
              <a:tr h="553600">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13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VR</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User harm during initial testing for carrying out V&amp;V methods</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Carefully follow V&amp;V method procedures to eliminate as much risk to the user's health as possible; V&amp;V without user whenever possible, until effects of test are known</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E4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0000"/>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BD091"/>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7</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6B33"/>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666"/>
                    </a:solidFill>
                  </a:tcPr>
                </a:tc>
                <a:extLst>
                  <a:ext uri="{0D108BD9-81ED-4DB2-BD59-A6C34878D82A}">
                    <a16:rowId xmlns:a16="http://schemas.microsoft.com/office/drawing/2014/main" val="10002"/>
                  </a:ext>
                </a:extLst>
              </a:tr>
              <a:tr h="844425">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14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VR</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Poor communication between the user and the training team supervising the simulation</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Establish a short list of code words/safe words to ensure quick action during any emergency situations</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E4</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BD091"/>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666"/>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1C181"/>
                    </a:solidFill>
                  </a:tcPr>
                </a:tc>
                <a:extLst>
                  <a:ext uri="{0D108BD9-81ED-4DB2-BD59-A6C34878D82A}">
                    <a16:rowId xmlns:a16="http://schemas.microsoft.com/office/drawing/2014/main" val="10003"/>
                  </a:ext>
                </a:extLst>
              </a:tr>
              <a:tr h="682725">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15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VR</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User tripping over objects in the play area.</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By having the physical objects in the positions that are mirrored through the VR display, we can eliminate tripping over other physical objects; additionally, the spotter aforementioned holding tee user's trailing wires can warn the user</a:t>
                      </a:r>
                      <a:endParaRPr sz="10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E5</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6</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A14D"/>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BC878"/>
                    </a:solidFill>
                  </a:tcPr>
                </a:tc>
                <a:extLst>
                  <a:ext uri="{0D108BD9-81ED-4DB2-BD59-A6C34878D82A}">
                    <a16:rowId xmlns:a16="http://schemas.microsoft.com/office/drawing/2014/main" val="10004"/>
                  </a:ext>
                </a:extLst>
              </a:tr>
            </a:tbl>
          </a:graphicData>
        </a:graphic>
      </p:graphicFrame>
      <p:sp>
        <p:nvSpPr>
          <p:cNvPr id="2560" name="Google Shape;2560;p200">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564"/>
        <p:cNvGrpSpPr/>
        <p:nvPr/>
      </p:nvGrpSpPr>
      <p:grpSpPr>
        <a:xfrm>
          <a:off x="0" y="0"/>
          <a:ext cx="0" cy="0"/>
          <a:chOff x="0" y="0"/>
          <a:chExt cx="0" cy="0"/>
        </a:xfrm>
      </p:grpSpPr>
      <p:sp>
        <p:nvSpPr>
          <p:cNvPr id="2565" name="Google Shape;2565;p201"/>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Risks</a:t>
            </a:r>
            <a:endParaRPr/>
          </a:p>
        </p:txBody>
      </p:sp>
      <p:sp>
        <p:nvSpPr>
          <p:cNvPr id="2566" name="Google Shape;2566;p2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164</a:t>
            </a:fld>
            <a:endParaRPr/>
          </a:p>
        </p:txBody>
      </p:sp>
      <p:graphicFrame>
        <p:nvGraphicFramePr>
          <p:cNvPr id="2567" name="Google Shape;2567;p201"/>
          <p:cNvGraphicFramePr/>
          <p:nvPr/>
        </p:nvGraphicFramePr>
        <p:xfrm>
          <a:off x="152400" y="729100"/>
          <a:ext cx="8868750" cy="4310504"/>
        </p:xfrm>
        <a:graphic>
          <a:graphicData uri="http://schemas.openxmlformats.org/drawingml/2006/table">
            <a:tbl>
              <a:tblPr>
                <a:noFill/>
                <a:tableStyleId>{34C112C2-C95C-4236-8074-CD7BC30CAA9A}</a:tableStyleId>
              </a:tblPr>
              <a:tblGrid>
                <a:gridCol w="434225">
                  <a:extLst>
                    <a:ext uri="{9D8B030D-6E8A-4147-A177-3AD203B41FA5}">
                      <a16:colId xmlns:a16="http://schemas.microsoft.com/office/drawing/2014/main" val="20000"/>
                    </a:ext>
                  </a:extLst>
                </a:gridCol>
                <a:gridCol w="470175">
                  <a:extLst>
                    <a:ext uri="{9D8B030D-6E8A-4147-A177-3AD203B41FA5}">
                      <a16:colId xmlns:a16="http://schemas.microsoft.com/office/drawing/2014/main" val="20001"/>
                    </a:ext>
                  </a:extLst>
                </a:gridCol>
                <a:gridCol w="2803975">
                  <a:extLst>
                    <a:ext uri="{9D8B030D-6E8A-4147-A177-3AD203B41FA5}">
                      <a16:colId xmlns:a16="http://schemas.microsoft.com/office/drawing/2014/main" val="20002"/>
                    </a:ext>
                  </a:extLst>
                </a:gridCol>
                <a:gridCol w="3342225">
                  <a:extLst>
                    <a:ext uri="{9D8B030D-6E8A-4147-A177-3AD203B41FA5}">
                      <a16:colId xmlns:a16="http://schemas.microsoft.com/office/drawing/2014/main" val="20003"/>
                    </a:ext>
                  </a:extLst>
                </a:gridCol>
                <a:gridCol w="537475">
                  <a:extLst>
                    <a:ext uri="{9D8B030D-6E8A-4147-A177-3AD203B41FA5}">
                      <a16:colId xmlns:a16="http://schemas.microsoft.com/office/drawing/2014/main" val="20004"/>
                    </a:ext>
                  </a:extLst>
                </a:gridCol>
                <a:gridCol w="321000">
                  <a:extLst>
                    <a:ext uri="{9D8B030D-6E8A-4147-A177-3AD203B41FA5}">
                      <a16:colId xmlns:a16="http://schemas.microsoft.com/office/drawing/2014/main" val="20005"/>
                    </a:ext>
                  </a:extLst>
                </a:gridCol>
                <a:gridCol w="294325">
                  <a:extLst>
                    <a:ext uri="{9D8B030D-6E8A-4147-A177-3AD203B41FA5}">
                      <a16:colId xmlns:a16="http://schemas.microsoft.com/office/drawing/2014/main" val="20006"/>
                    </a:ext>
                  </a:extLst>
                </a:gridCol>
                <a:gridCol w="344600">
                  <a:extLst>
                    <a:ext uri="{9D8B030D-6E8A-4147-A177-3AD203B41FA5}">
                      <a16:colId xmlns:a16="http://schemas.microsoft.com/office/drawing/2014/main" val="20007"/>
                    </a:ext>
                  </a:extLst>
                </a:gridCol>
                <a:gridCol w="320750">
                  <a:extLst>
                    <a:ext uri="{9D8B030D-6E8A-4147-A177-3AD203B41FA5}">
                      <a16:colId xmlns:a16="http://schemas.microsoft.com/office/drawing/2014/main" val="20008"/>
                    </a:ext>
                  </a:extLst>
                </a:gridCol>
              </a:tblGrid>
              <a:tr h="650900">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16</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IT</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The headset hand tracking and Vive trackers/IMUs do not work simultaneously during simulation.</a:t>
                      </a:r>
                      <a:endParaRPr sz="9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An external PC will leverage SteamVR for integration of various tracking methods; or exploit flight heritage resources: Reference Dr. Anderson’s previous work utilizing a headset/Vive tracker/IMU combination.</a:t>
                      </a:r>
                      <a:endParaRPr sz="9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E2, E3, E4</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5</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0000"/>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3</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8</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361A"/>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5</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666"/>
                    </a:solidFill>
                  </a:tcPr>
                </a:tc>
                <a:extLst>
                  <a:ext uri="{0D108BD9-81ED-4DB2-BD59-A6C34878D82A}">
                    <a16:rowId xmlns:a16="http://schemas.microsoft.com/office/drawing/2014/main" val="10000"/>
                  </a:ext>
                </a:extLst>
              </a:tr>
              <a:tr h="650900">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17</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IT</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Users are unable to perform tasks due to interference between mobility constraint devices (elbow brace) and tools/objects.</a:t>
                      </a:r>
                      <a:endParaRPr sz="9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Chosen arm brace is adjustable in length and circumference, allowing for slight non-invasive alterations to the mobility constraint device to allow for interactions between the user and tools/objects</a:t>
                      </a:r>
                      <a:endParaRPr sz="9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E4</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1</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1</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2</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1C181"/>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2</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1C181"/>
                    </a:solidFill>
                  </a:tcPr>
                </a:tc>
                <a:extLst>
                  <a:ext uri="{0D108BD9-81ED-4DB2-BD59-A6C34878D82A}">
                    <a16:rowId xmlns:a16="http://schemas.microsoft.com/office/drawing/2014/main" val="10001"/>
                  </a:ext>
                </a:extLst>
              </a:tr>
              <a:tr h="528850">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18</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IT</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Non-realistic range of motion for a lunar exploration suit (EVA suit)</a:t>
                      </a:r>
                      <a:endParaRPr sz="9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Choose an arm brace to inhibit user motion surrounding their elbow joint that lists in its specifications a range of motion that is comparable to what we desire</a:t>
                      </a:r>
                      <a:endParaRPr sz="9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E1, E4</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1</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3</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4</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5CF6F"/>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3</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BC878"/>
                    </a:solidFill>
                  </a:tcPr>
                </a:tc>
                <a:extLst>
                  <a:ext uri="{0D108BD9-81ED-4DB2-BD59-A6C34878D82A}">
                    <a16:rowId xmlns:a16="http://schemas.microsoft.com/office/drawing/2014/main" val="10002"/>
                  </a:ext>
                </a:extLst>
              </a:tr>
              <a:tr h="1789975">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19</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IT</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The user’s movements may be exaggerated, “choppy”/”jerky”, under representative, or otherwise visually inaccurate such that the user’s sense of presence is damaged and the accuracy of their task completion is impacted</a:t>
                      </a:r>
                      <a:endParaRPr sz="900">
                        <a:latin typeface="Nunito"/>
                        <a:ea typeface="Nunito"/>
                        <a:cs typeface="Nunito"/>
                        <a:sym typeface="Nunito"/>
                      </a:endParaRPr>
                    </a:p>
                    <a:p>
                      <a:pPr marL="0" lvl="0" indent="0" algn="l" rtl="0">
                        <a:lnSpc>
                          <a:spcPct val="115000"/>
                        </a:lnSpc>
                        <a:spcBef>
                          <a:spcPts val="0"/>
                        </a:spcBef>
                        <a:spcAft>
                          <a:spcPts val="0"/>
                        </a:spcAft>
                        <a:buNone/>
                      </a:pPr>
                      <a:r>
                        <a:rPr lang="en" sz="900">
                          <a:latin typeface="Nunito"/>
                          <a:ea typeface="Nunito"/>
                          <a:cs typeface="Nunito"/>
                          <a:sym typeface="Nunito"/>
                        </a:rPr>
                        <a:t>This could result in damage to the user (trying to compensate), damage to the equipment (due to user error), and damage to overall training integrity by impacting the effectiveness of other components of the training simulation</a:t>
                      </a:r>
                      <a:endParaRPr sz="9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Rigorous testing regimes will be needed to ensure that this bug is addressed early on and throughout the design process. Documentation of resources utilized (ie: web tutorials, SMEs, online forms, etc) combined with documentation of development process will help streamline debugging while also minimizing the chance of recurrence by creating a transparent and traceable trail from the first test to the finished result. This combined with an IPQ score from the users can inform and coordinate debugging efforts, streamlining the process.</a:t>
                      </a:r>
                      <a:endParaRPr sz="9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E1, E4, E5</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5</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0000"/>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3</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8</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361A"/>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5</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666"/>
                    </a:solidFill>
                  </a:tcPr>
                </a:tc>
                <a:extLst>
                  <a:ext uri="{0D108BD9-81ED-4DB2-BD59-A6C34878D82A}">
                    <a16:rowId xmlns:a16="http://schemas.microsoft.com/office/drawing/2014/main" val="10003"/>
                  </a:ext>
                </a:extLst>
              </a:tr>
              <a:tr h="650900">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20</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IT</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The mobility constraint device(s) harms the user and/or the simulation equipment</a:t>
                      </a:r>
                      <a:endParaRPr sz="9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The chosen elbow brace is to be highly rated for its safety and comfort to the user; and ensure that sharp edges are removed to prevent catching onto wires/harming the user/hitting simulation equipment and damaging them</a:t>
                      </a:r>
                      <a:endParaRPr sz="900">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E2, E5</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5</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0000"/>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2</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BD091"/>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7</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6B33"/>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3</a:t>
                      </a:r>
                      <a:endParaRPr sz="9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BC878"/>
                    </a:solidFill>
                  </a:tcPr>
                </a:tc>
                <a:extLst>
                  <a:ext uri="{0D108BD9-81ED-4DB2-BD59-A6C34878D82A}">
                    <a16:rowId xmlns:a16="http://schemas.microsoft.com/office/drawing/2014/main" val="10004"/>
                  </a:ext>
                </a:extLst>
              </a:tr>
            </a:tbl>
          </a:graphicData>
        </a:graphic>
      </p:graphicFrame>
      <p:sp>
        <p:nvSpPr>
          <p:cNvPr id="2568" name="Google Shape;2568;p201">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572"/>
        <p:cNvGrpSpPr/>
        <p:nvPr/>
      </p:nvGrpSpPr>
      <p:grpSpPr>
        <a:xfrm>
          <a:off x="0" y="0"/>
          <a:ext cx="0" cy="0"/>
          <a:chOff x="0" y="0"/>
          <a:chExt cx="0" cy="0"/>
        </a:xfrm>
      </p:grpSpPr>
      <p:sp>
        <p:nvSpPr>
          <p:cNvPr id="2573" name="Google Shape;2573;p2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165</a:t>
            </a:fld>
            <a:endParaRPr/>
          </a:p>
        </p:txBody>
      </p:sp>
      <p:graphicFrame>
        <p:nvGraphicFramePr>
          <p:cNvPr id="2574" name="Google Shape;2574;p202"/>
          <p:cNvGraphicFramePr/>
          <p:nvPr/>
        </p:nvGraphicFramePr>
        <p:xfrm>
          <a:off x="152400" y="459175"/>
          <a:ext cx="8819075" cy="4108917"/>
        </p:xfrm>
        <a:graphic>
          <a:graphicData uri="http://schemas.openxmlformats.org/drawingml/2006/table">
            <a:tbl>
              <a:tblPr>
                <a:noFill/>
                <a:tableStyleId>{34C112C2-C95C-4236-8074-CD7BC30CAA9A}</a:tableStyleId>
              </a:tblPr>
              <a:tblGrid>
                <a:gridCol w="373800">
                  <a:extLst>
                    <a:ext uri="{9D8B030D-6E8A-4147-A177-3AD203B41FA5}">
                      <a16:colId xmlns:a16="http://schemas.microsoft.com/office/drawing/2014/main" val="20000"/>
                    </a:ext>
                  </a:extLst>
                </a:gridCol>
                <a:gridCol w="1699175">
                  <a:extLst>
                    <a:ext uri="{9D8B030D-6E8A-4147-A177-3AD203B41FA5}">
                      <a16:colId xmlns:a16="http://schemas.microsoft.com/office/drawing/2014/main" val="20001"/>
                    </a:ext>
                  </a:extLst>
                </a:gridCol>
                <a:gridCol w="3311300">
                  <a:extLst>
                    <a:ext uri="{9D8B030D-6E8A-4147-A177-3AD203B41FA5}">
                      <a16:colId xmlns:a16="http://schemas.microsoft.com/office/drawing/2014/main" val="20002"/>
                    </a:ext>
                  </a:extLst>
                </a:gridCol>
                <a:gridCol w="692525">
                  <a:extLst>
                    <a:ext uri="{9D8B030D-6E8A-4147-A177-3AD203B41FA5}">
                      <a16:colId xmlns:a16="http://schemas.microsoft.com/office/drawing/2014/main" val="20003"/>
                    </a:ext>
                  </a:extLst>
                </a:gridCol>
                <a:gridCol w="744850">
                  <a:extLst>
                    <a:ext uri="{9D8B030D-6E8A-4147-A177-3AD203B41FA5}">
                      <a16:colId xmlns:a16="http://schemas.microsoft.com/office/drawing/2014/main" val="20004"/>
                    </a:ext>
                  </a:extLst>
                </a:gridCol>
                <a:gridCol w="672875">
                  <a:extLst>
                    <a:ext uri="{9D8B030D-6E8A-4147-A177-3AD203B41FA5}">
                      <a16:colId xmlns:a16="http://schemas.microsoft.com/office/drawing/2014/main" val="20005"/>
                    </a:ext>
                  </a:extLst>
                </a:gridCol>
                <a:gridCol w="687900">
                  <a:extLst>
                    <a:ext uri="{9D8B030D-6E8A-4147-A177-3AD203B41FA5}">
                      <a16:colId xmlns:a16="http://schemas.microsoft.com/office/drawing/2014/main" val="20006"/>
                    </a:ext>
                  </a:extLst>
                </a:gridCol>
                <a:gridCol w="636650">
                  <a:extLst>
                    <a:ext uri="{9D8B030D-6E8A-4147-A177-3AD203B41FA5}">
                      <a16:colId xmlns:a16="http://schemas.microsoft.com/office/drawing/2014/main" val="20007"/>
                    </a:ext>
                  </a:extLst>
                </a:gridCol>
              </a:tblGrid>
              <a:tr h="282850">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#1</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Obstructing RF interference between the dongles</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Ensure the dongles are far enough apart to minimize impact</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E2, E3 </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4</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734D"/>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4</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734D"/>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8</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361A"/>
                    </a:solidFill>
                  </a:tcPr>
                </a:tc>
                <a:tc>
                  <a:txBody>
                    <a:bodyPr/>
                    <a:lstStyle/>
                    <a:p>
                      <a:pPr marL="0" lvl="0" indent="0" algn="ctr" rtl="0">
                        <a:spcBef>
                          <a:spcPts val="0"/>
                        </a:spcBef>
                        <a:spcAft>
                          <a:spcPts val="0"/>
                        </a:spcAft>
                        <a:buNone/>
                      </a:pPr>
                      <a:r>
                        <a:rPr lang="en" sz="900">
                          <a:latin typeface="Nunito"/>
                          <a:ea typeface="Nunito"/>
                          <a:cs typeface="Nunito"/>
                          <a:sym typeface="Nunito"/>
                        </a:rPr>
                        <a:t>6</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0"/>
                  </a:ext>
                </a:extLst>
              </a:tr>
              <a:tr h="919250">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#2</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Unknowns with Vive tracker integration. (Vive trackers may reduce simulation performance, tracker accuracy may cause misalignment between physical and virtual objects, compatibility with oculus, number of trackers unity can support. )</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Reduce the number of used sensors to prevent major performance declinations; try to realistically maximize object sizes such that the misalignment is not as impactful to the user during object interactions in the training simulation </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E1</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5</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0000"/>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5</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0000"/>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10</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900">
                          <a:latin typeface="Nunito"/>
                          <a:ea typeface="Nunito"/>
                          <a:cs typeface="Nunito"/>
                          <a:sym typeface="Nunito"/>
                        </a:rPr>
                        <a:t>6</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1"/>
                  </a:ext>
                </a:extLst>
              </a:tr>
              <a:tr h="869425">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#3</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Motion Sickness caused by the VR headset/display.</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Pre-screen users with a survey to determine user susceptibility to motion sickness; by staying above our requirement-stated FPS, we can minimize the probability that the user will suffer motion sickness; constant communication available between user and simulation team to stop simulation before severe motion sickness occurs</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E2, E5</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3</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3</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6</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A14D"/>
                    </a:solidFill>
                  </a:tcPr>
                </a:tc>
                <a:tc>
                  <a:txBody>
                    <a:bodyPr/>
                    <a:lstStyle/>
                    <a:p>
                      <a:pPr marL="0" lvl="0" indent="0" algn="ctr" rtl="0">
                        <a:spcBef>
                          <a:spcPts val="0"/>
                        </a:spcBef>
                        <a:spcAft>
                          <a:spcPts val="0"/>
                        </a:spcAft>
                        <a:buNone/>
                      </a:pPr>
                      <a:r>
                        <a:rPr lang="en" sz="900">
                          <a:latin typeface="Nunito"/>
                          <a:ea typeface="Nunito"/>
                          <a:cs typeface="Nunito"/>
                          <a:sym typeface="Nunito"/>
                        </a:rPr>
                        <a:t>4</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BC878"/>
                    </a:solidFill>
                  </a:tcPr>
                </a:tc>
                <a:extLst>
                  <a:ext uri="{0D108BD9-81ED-4DB2-BD59-A6C34878D82A}">
                    <a16:rowId xmlns:a16="http://schemas.microsoft.com/office/drawing/2014/main" val="10002"/>
                  </a:ext>
                </a:extLst>
              </a:tr>
              <a:tr h="664675">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#4</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Wire-tripping and equipment damage due to integration methods between system components</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Effective wire management, as well as a "shadowing" person to hold the trailing wires to ensure that they do not get caught around other aspects of the simulation, and additionally ensures that the user does not trip over the wires</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E2. E4, E5</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2</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BD091"/>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4</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734D"/>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6</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A14D"/>
                    </a:solidFill>
                  </a:tcPr>
                </a:tc>
                <a:tc>
                  <a:txBody>
                    <a:bodyPr/>
                    <a:lstStyle/>
                    <a:p>
                      <a:pPr marL="0" lvl="0" indent="0" algn="ctr" rtl="0">
                        <a:spcBef>
                          <a:spcPts val="0"/>
                        </a:spcBef>
                        <a:spcAft>
                          <a:spcPts val="0"/>
                        </a:spcAft>
                        <a:buNone/>
                      </a:pPr>
                      <a:r>
                        <a:rPr lang="en" sz="900">
                          <a:latin typeface="Nunito"/>
                          <a:ea typeface="Nunito"/>
                          <a:cs typeface="Nunito"/>
                          <a:sym typeface="Nunito"/>
                        </a:rPr>
                        <a:t>3</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BD091"/>
                    </a:solidFill>
                  </a:tcPr>
                </a:tc>
                <a:extLst>
                  <a:ext uri="{0D108BD9-81ED-4DB2-BD59-A6C34878D82A}">
                    <a16:rowId xmlns:a16="http://schemas.microsoft.com/office/drawing/2014/main" val="10003"/>
                  </a:ext>
                </a:extLst>
              </a:tr>
              <a:tr h="637000">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#5</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The headset hand tracking and Vive trackers/IMUs do not work simultaneously during simulation.</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An external PC will leverage SteamVR for integration of various tracking methods; or exploit flight heritage resources: Reference Dr. Anderson’s previous work utilizing a headset/Vive tracker/IMU combination.</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E2, E3, E4</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5</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0000"/>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3</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8</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361A"/>
                    </a:solidFill>
                  </a:tcPr>
                </a:tc>
                <a:tc>
                  <a:txBody>
                    <a:bodyPr/>
                    <a:lstStyle/>
                    <a:p>
                      <a:pPr marL="0" lvl="0" indent="0" algn="ctr" rtl="0">
                        <a:spcBef>
                          <a:spcPts val="0"/>
                        </a:spcBef>
                        <a:spcAft>
                          <a:spcPts val="0"/>
                        </a:spcAft>
                        <a:buNone/>
                      </a:pPr>
                      <a:r>
                        <a:rPr lang="en" sz="900">
                          <a:latin typeface="Nunito"/>
                          <a:ea typeface="Nunito"/>
                          <a:cs typeface="Nunito"/>
                          <a:sym typeface="Nunito"/>
                        </a:rPr>
                        <a:t>5</a:t>
                      </a:r>
                      <a:endParaRPr sz="9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5CF6F"/>
                    </a:solidFill>
                  </a:tcPr>
                </a:tc>
                <a:extLst>
                  <a:ext uri="{0D108BD9-81ED-4DB2-BD59-A6C34878D82A}">
                    <a16:rowId xmlns:a16="http://schemas.microsoft.com/office/drawing/2014/main" val="10004"/>
                  </a:ext>
                </a:extLst>
              </a:tr>
            </a:tbl>
          </a:graphicData>
        </a:graphic>
      </p:graphicFrame>
      <p:sp>
        <p:nvSpPr>
          <p:cNvPr id="2575" name="Google Shape;2575;p202"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2576" name="Google Shape;2576;p202"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2577" name="Google Shape;2577;p2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165</a:t>
            </a:fld>
            <a:endParaRPr/>
          </a:p>
        </p:txBody>
      </p:sp>
      <p:pic>
        <p:nvPicPr>
          <p:cNvPr id="2578" name="Google Shape;2578;p20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2579" name="Google Shape;2579;p202"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2580" name="Google Shape;2580;p202"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2581" name="Google Shape;2581;p202"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2582" name="Google Shape;2582;p202"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graphicFrame>
        <p:nvGraphicFramePr>
          <p:cNvPr id="2583" name="Google Shape;2583;p202"/>
          <p:cNvGraphicFramePr/>
          <p:nvPr/>
        </p:nvGraphicFramePr>
        <p:xfrm>
          <a:off x="152400" y="65575"/>
          <a:ext cx="8819075" cy="393600"/>
        </p:xfrm>
        <a:graphic>
          <a:graphicData uri="http://schemas.openxmlformats.org/drawingml/2006/table">
            <a:tbl>
              <a:tblPr>
                <a:noFill/>
                <a:tableStyleId>{34C112C2-C95C-4236-8074-CD7BC30CAA9A}</a:tableStyleId>
              </a:tblPr>
              <a:tblGrid>
                <a:gridCol w="386700">
                  <a:extLst>
                    <a:ext uri="{9D8B030D-6E8A-4147-A177-3AD203B41FA5}">
                      <a16:colId xmlns:a16="http://schemas.microsoft.com/office/drawing/2014/main" val="20000"/>
                    </a:ext>
                  </a:extLst>
                </a:gridCol>
                <a:gridCol w="1686275">
                  <a:extLst>
                    <a:ext uri="{9D8B030D-6E8A-4147-A177-3AD203B41FA5}">
                      <a16:colId xmlns:a16="http://schemas.microsoft.com/office/drawing/2014/main" val="20001"/>
                    </a:ext>
                  </a:extLst>
                </a:gridCol>
                <a:gridCol w="3311300">
                  <a:extLst>
                    <a:ext uri="{9D8B030D-6E8A-4147-A177-3AD203B41FA5}">
                      <a16:colId xmlns:a16="http://schemas.microsoft.com/office/drawing/2014/main" val="20002"/>
                    </a:ext>
                  </a:extLst>
                </a:gridCol>
                <a:gridCol w="692525">
                  <a:extLst>
                    <a:ext uri="{9D8B030D-6E8A-4147-A177-3AD203B41FA5}">
                      <a16:colId xmlns:a16="http://schemas.microsoft.com/office/drawing/2014/main" val="20003"/>
                    </a:ext>
                  </a:extLst>
                </a:gridCol>
                <a:gridCol w="744850">
                  <a:extLst>
                    <a:ext uri="{9D8B030D-6E8A-4147-A177-3AD203B41FA5}">
                      <a16:colId xmlns:a16="http://schemas.microsoft.com/office/drawing/2014/main" val="20004"/>
                    </a:ext>
                  </a:extLst>
                </a:gridCol>
                <a:gridCol w="672875">
                  <a:extLst>
                    <a:ext uri="{9D8B030D-6E8A-4147-A177-3AD203B41FA5}">
                      <a16:colId xmlns:a16="http://schemas.microsoft.com/office/drawing/2014/main" val="20005"/>
                    </a:ext>
                  </a:extLst>
                </a:gridCol>
                <a:gridCol w="687900">
                  <a:extLst>
                    <a:ext uri="{9D8B030D-6E8A-4147-A177-3AD203B41FA5}">
                      <a16:colId xmlns:a16="http://schemas.microsoft.com/office/drawing/2014/main" val="20006"/>
                    </a:ext>
                  </a:extLst>
                </a:gridCol>
                <a:gridCol w="636650">
                  <a:extLst>
                    <a:ext uri="{9D8B030D-6E8A-4147-A177-3AD203B41FA5}">
                      <a16:colId xmlns:a16="http://schemas.microsoft.com/office/drawing/2014/main" val="20007"/>
                    </a:ext>
                  </a:extLst>
                </a:gridCol>
              </a:tblGrid>
              <a:tr h="393600">
                <a:tc>
                  <a:txBody>
                    <a:bodyPr/>
                    <a:lstStyle/>
                    <a:p>
                      <a:pPr marL="0" lvl="0" indent="0" algn="ctr" rtl="0">
                        <a:lnSpc>
                          <a:spcPct val="115000"/>
                        </a:lnSpc>
                        <a:spcBef>
                          <a:spcPts val="0"/>
                        </a:spcBef>
                        <a:spcAft>
                          <a:spcPts val="0"/>
                        </a:spcAft>
                        <a:buNone/>
                      </a:pPr>
                      <a:r>
                        <a:rPr lang="en" sz="900" b="1">
                          <a:latin typeface="Nunito"/>
                          <a:ea typeface="Nunito"/>
                          <a:cs typeface="Nunito"/>
                          <a:sym typeface="Nunito"/>
                        </a:rPr>
                        <a:t>Risk #</a:t>
                      </a:r>
                      <a:endParaRPr sz="9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b="1">
                          <a:latin typeface="Nunito"/>
                          <a:ea typeface="Nunito"/>
                          <a:cs typeface="Nunito"/>
                          <a:sym typeface="Nunito"/>
                        </a:rPr>
                        <a:t>Risk Description</a:t>
                      </a:r>
                      <a:endParaRPr sz="9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b="1">
                          <a:latin typeface="Nunito"/>
                          <a:ea typeface="Nunito"/>
                          <a:cs typeface="Nunito"/>
                          <a:sym typeface="Nunito"/>
                        </a:rPr>
                        <a:t>Mitigation Strategy</a:t>
                      </a:r>
                      <a:endParaRPr sz="9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b="1">
                          <a:latin typeface="Nunito"/>
                          <a:ea typeface="Nunito"/>
                          <a:cs typeface="Nunito"/>
                          <a:sym typeface="Nunito"/>
                        </a:rPr>
                        <a:t>CPE(s)</a:t>
                      </a:r>
                      <a:endParaRPr sz="9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b="1">
                          <a:latin typeface="Nunito"/>
                          <a:ea typeface="Nunito"/>
                          <a:cs typeface="Nunito"/>
                          <a:sym typeface="Nunito"/>
                        </a:rPr>
                        <a:t>Likelihood</a:t>
                      </a:r>
                      <a:endParaRPr sz="9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b="1">
                          <a:latin typeface="Nunito"/>
                          <a:ea typeface="Nunito"/>
                          <a:cs typeface="Nunito"/>
                          <a:sym typeface="Nunito"/>
                        </a:rPr>
                        <a:t>Impact</a:t>
                      </a:r>
                      <a:endParaRPr sz="9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b="1">
                          <a:latin typeface="Nunito"/>
                          <a:ea typeface="Nunito"/>
                          <a:cs typeface="Nunito"/>
                          <a:sym typeface="Nunito"/>
                        </a:rPr>
                        <a:t>Score</a:t>
                      </a:r>
                      <a:endParaRPr sz="9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900" b="1">
                          <a:latin typeface="Nunito"/>
                          <a:ea typeface="Nunito"/>
                          <a:cs typeface="Nunito"/>
                          <a:sym typeface="Nunito"/>
                        </a:rPr>
                        <a:t>After Mitigation</a:t>
                      </a:r>
                      <a:endParaRPr sz="9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bl>
          </a:graphicData>
        </a:graphic>
      </p:graphicFrame>
      <p:pic>
        <p:nvPicPr>
          <p:cNvPr id="2584" name="Google Shape;2584;p202">
            <a:hlinkClick r:id="rId4" action="ppaction://hlinksldjump"/>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2588"/>
        <p:cNvGrpSpPr/>
        <p:nvPr/>
      </p:nvGrpSpPr>
      <p:grpSpPr>
        <a:xfrm>
          <a:off x="0" y="0"/>
          <a:ext cx="0" cy="0"/>
          <a:chOff x="0" y="0"/>
          <a:chExt cx="0" cy="0"/>
        </a:xfrm>
      </p:grpSpPr>
      <p:sp>
        <p:nvSpPr>
          <p:cNvPr id="2589" name="Google Shape;2589;p2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166</a:t>
            </a:fld>
            <a:endParaRPr/>
          </a:p>
        </p:txBody>
      </p:sp>
      <p:graphicFrame>
        <p:nvGraphicFramePr>
          <p:cNvPr id="2590" name="Google Shape;2590;p203"/>
          <p:cNvGraphicFramePr/>
          <p:nvPr/>
        </p:nvGraphicFramePr>
        <p:xfrm>
          <a:off x="152400" y="459175"/>
          <a:ext cx="8819075" cy="4108917"/>
        </p:xfrm>
        <a:graphic>
          <a:graphicData uri="http://schemas.openxmlformats.org/drawingml/2006/table">
            <a:tbl>
              <a:tblPr>
                <a:noFill/>
                <a:tableStyleId>{34C112C2-C95C-4236-8074-CD7BC30CAA9A}</a:tableStyleId>
              </a:tblPr>
              <a:tblGrid>
                <a:gridCol w="373800">
                  <a:extLst>
                    <a:ext uri="{9D8B030D-6E8A-4147-A177-3AD203B41FA5}">
                      <a16:colId xmlns:a16="http://schemas.microsoft.com/office/drawing/2014/main" val="20000"/>
                    </a:ext>
                  </a:extLst>
                </a:gridCol>
                <a:gridCol w="1699175">
                  <a:extLst>
                    <a:ext uri="{9D8B030D-6E8A-4147-A177-3AD203B41FA5}">
                      <a16:colId xmlns:a16="http://schemas.microsoft.com/office/drawing/2014/main" val="20001"/>
                    </a:ext>
                  </a:extLst>
                </a:gridCol>
                <a:gridCol w="3311300">
                  <a:extLst>
                    <a:ext uri="{9D8B030D-6E8A-4147-A177-3AD203B41FA5}">
                      <a16:colId xmlns:a16="http://schemas.microsoft.com/office/drawing/2014/main" val="20002"/>
                    </a:ext>
                  </a:extLst>
                </a:gridCol>
                <a:gridCol w="692525">
                  <a:extLst>
                    <a:ext uri="{9D8B030D-6E8A-4147-A177-3AD203B41FA5}">
                      <a16:colId xmlns:a16="http://schemas.microsoft.com/office/drawing/2014/main" val="20003"/>
                    </a:ext>
                  </a:extLst>
                </a:gridCol>
                <a:gridCol w="744850">
                  <a:extLst>
                    <a:ext uri="{9D8B030D-6E8A-4147-A177-3AD203B41FA5}">
                      <a16:colId xmlns:a16="http://schemas.microsoft.com/office/drawing/2014/main" val="20004"/>
                    </a:ext>
                  </a:extLst>
                </a:gridCol>
                <a:gridCol w="672875">
                  <a:extLst>
                    <a:ext uri="{9D8B030D-6E8A-4147-A177-3AD203B41FA5}">
                      <a16:colId xmlns:a16="http://schemas.microsoft.com/office/drawing/2014/main" val="20005"/>
                    </a:ext>
                  </a:extLst>
                </a:gridCol>
                <a:gridCol w="687900">
                  <a:extLst>
                    <a:ext uri="{9D8B030D-6E8A-4147-A177-3AD203B41FA5}">
                      <a16:colId xmlns:a16="http://schemas.microsoft.com/office/drawing/2014/main" val="20006"/>
                    </a:ext>
                  </a:extLst>
                </a:gridCol>
                <a:gridCol w="636650">
                  <a:extLst>
                    <a:ext uri="{9D8B030D-6E8A-4147-A177-3AD203B41FA5}">
                      <a16:colId xmlns:a16="http://schemas.microsoft.com/office/drawing/2014/main" val="20007"/>
                    </a:ext>
                  </a:extLst>
                </a:gridCol>
              </a:tblGrid>
              <a:tr h="282850">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#1</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Obstructing RF interference between the dongles</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Ensure the dongles are far enough apart to minimize impact</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E2, E3 </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3</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tc>
                  <a:txBody>
                    <a:bodyPr/>
                    <a:lstStyle/>
                    <a:p>
                      <a:pPr marL="0" lvl="0" indent="0" algn="ctr" rtl="0">
                        <a:lnSpc>
                          <a:spcPct val="115000"/>
                        </a:lnSpc>
                        <a:spcBef>
                          <a:spcPts val="0"/>
                        </a:spcBef>
                        <a:spcAft>
                          <a:spcPts val="0"/>
                        </a:spcAft>
                        <a:buNone/>
                      </a:pPr>
                      <a:r>
                        <a:rPr lang="en" sz="900">
                          <a:solidFill>
                            <a:schemeClr val="dk1"/>
                          </a:solidFill>
                          <a:latin typeface="Nunito"/>
                          <a:ea typeface="Nunito"/>
                          <a:cs typeface="Nunito"/>
                          <a:sym typeface="Nunito"/>
                        </a:rPr>
                        <a:t>4</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7733"/>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7</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tc>
                  <a:txBody>
                    <a:bodyPr/>
                    <a:lstStyle/>
                    <a:p>
                      <a:pPr marL="0" lvl="0" indent="0" algn="ctr" rtl="0">
                        <a:spcBef>
                          <a:spcPts val="0"/>
                        </a:spcBef>
                        <a:spcAft>
                          <a:spcPts val="0"/>
                        </a:spcAft>
                        <a:buNone/>
                      </a:pPr>
                      <a:r>
                        <a:rPr lang="en" sz="900">
                          <a:latin typeface="Nunito"/>
                          <a:ea typeface="Nunito"/>
                          <a:cs typeface="Nunito"/>
                          <a:sym typeface="Nunito"/>
                        </a:rPr>
                        <a:t>3</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BD091"/>
                    </a:solidFill>
                  </a:tcPr>
                </a:tc>
                <a:extLst>
                  <a:ext uri="{0D108BD9-81ED-4DB2-BD59-A6C34878D82A}">
                    <a16:rowId xmlns:a16="http://schemas.microsoft.com/office/drawing/2014/main" val="10000"/>
                  </a:ext>
                </a:extLst>
              </a:tr>
              <a:tr h="919250">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#2</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Unknowns with Vive tracker integration. (Vive trackers may reduce simulation performance, tracker accuracy may cause misalignment between physical and virtual objects, compatibility with oculus, number of trackers unity can support. )</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Reduce the number of used sensors to prevent major performance declinations; try to realistically maximize object sizes such that the misalignment is not as impactful to the user during object interactions in the training simulation </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E1</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5</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24A38"/>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5</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24A38"/>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10</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900">
                          <a:latin typeface="Nunito"/>
                          <a:ea typeface="Nunito"/>
                          <a:cs typeface="Nunito"/>
                          <a:sym typeface="Nunito"/>
                        </a:rPr>
                        <a:t>6</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1"/>
                  </a:ext>
                </a:extLst>
              </a:tr>
              <a:tr h="869425">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#3</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Motion Sickness caused by the VR headset/display.</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Pre-screen users with a survey to determine user susceptibility to motion sickness; by staying above our requirement-stated FPS, we can minimize the probability that the user will suffer motion sickness; constant communication available between user and simulation team to stop simulation before severe motion sickness occurs</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E2, E5</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3</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5</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24A38"/>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8</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7733"/>
                    </a:solidFill>
                  </a:tcPr>
                </a:tc>
                <a:tc>
                  <a:txBody>
                    <a:bodyPr/>
                    <a:lstStyle/>
                    <a:p>
                      <a:pPr marL="0" lvl="0" indent="0" algn="ctr" rtl="0">
                        <a:spcBef>
                          <a:spcPts val="0"/>
                        </a:spcBef>
                        <a:spcAft>
                          <a:spcPts val="0"/>
                        </a:spcAft>
                        <a:buNone/>
                      </a:pPr>
                      <a:r>
                        <a:rPr lang="en" sz="900">
                          <a:latin typeface="Nunito"/>
                          <a:ea typeface="Nunito"/>
                          <a:cs typeface="Nunito"/>
                          <a:sym typeface="Nunito"/>
                        </a:rPr>
                        <a:t>5</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5CF6F"/>
                    </a:solidFill>
                  </a:tcPr>
                </a:tc>
                <a:extLst>
                  <a:ext uri="{0D108BD9-81ED-4DB2-BD59-A6C34878D82A}">
                    <a16:rowId xmlns:a16="http://schemas.microsoft.com/office/drawing/2014/main" val="10002"/>
                  </a:ext>
                </a:extLst>
              </a:tr>
              <a:tr h="664675">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#4</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Wire-tripping and equipment damage due to integration methods between system components</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Effective wire management, as well as a "shadowing" person to hold the trailing wires to ensure that they do not get caught around other aspects of the simulation, and additionally ensures that the user does not trip over the wires</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E2. E4, E5</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2</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BC878"/>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4</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7733"/>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6</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tc>
                  <a:txBody>
                    <a:bodyPr/>
                    <a:lstStyle/>
                    <a:p>
                      <a:pPr marL="0" lvl="0" indent="0" algn="ctr" rtl="0">
                        <a:spcBef>
                          <a:spcPts val="0"/>
                        </a:spcBef>
                        <a:spcAft>
                          <a:spcPts val="0"/>
                        </a:spcAft>
                        <a:buNone/>
                      </a:pPr>
                      <a:r>
                        <a:rPr lang="en" sz="900">
                          <a:latin typeface="Nunito"/>
                          <a:ea typeface="Nunito"/>
                          <a:cs typeface="Nunito"/>
                          <a:sym typeface="Nunito"/>
                        </a:rPr>
                        <a:t>2</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81C181"/>
                    </a:solidFill>
                  </a:tcPr>
                </a:tc>
                <a:extLst>
                  <a:ext uri="{0D108BD9-81ED-4DB2-BD59-A6C34878D82A}">
                    <a16:rowId xmlns:a16="http://schemas.microsoft.com/office/drawing/2014/main" val="10003"/>
                  </a:ext>
                </a:extLst>
              </a:tr>
              <a:tr h="637000">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#5</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The headset hand tracking and Vive trackers do not work simultaneously during simulation.</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900">
                          <a:latin typeface="Nunito"/>
                          <a:ea typeface="Nunito"/>
                          <a:cs typeface="Nunito"/>
                          <a:sym typeface="Nunito"/>
                        </a:rPr>
                        <a:t>An external PC will leverage SteamVR for integration of various tracking methods; or exploit flight heritage resources: Reference Dr. Anderson’s previous work utilizing a headset/Vive tracker/IMU combination.</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E2, E3, E4</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5</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24A38"/>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3</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8</a:t>
                      </a:r>
                      <a:endParaRPr sz="9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7733"/>
                    </a:solidFill>
                  </a:tcPr>
                </a:tc>
                <a:tc>
                  <a:txBody>
                    <a:bodyPr/>
                    <a:lstStyle/>
                    <a:p>
                      <a:pPr marL="0" lvl="0" indent="0" algn="ctr" rtl="0">
                        <a:spcBef>
                          <a:spcPts val="0"/>
                        </a:spcBef>
                        <a:spcAft>
                          <a:spcPts val="0"/>
                        </a:spcAft>
                        <a:buNone/>
                      </a:pPr>
                      <a:r>
                        <a:rPr lang="en" sz="900">
                          <a:latin typeface="Nunito"/>
                          <a:ea typeface="Nunito"/>
                          <a:cs typeface="Nunito"/>
                          <a:sym typeface="Nunito"/>
                        </a:rPr>
                        <a:t>4</a:t>
                      </a:r>
                      <a:endParaRPr sz="9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BC878"/>
                    </a:solidFill>
                  </a:tcPr>
                </a:tc>
                <a:extLst>
                  <a:ext uri="{0D108BD9-81ED-4DB2-BD59-A6C34878D82A}">
                    <a16:rowId xmlns:a16="http://schemas.microsoft.com/office/drawing/2014/main" val="10004"/>
                  </a:ext>
                </a:extLst>
              </a:tr>
            </a:tbl>
          </a:graphicData>
        </a:graphic>
      </p:graphicFrame>
      <p:sp>
        <p:nvSpPr>
          <p:cNvPr id="2591" name="Google Shape;2591;p203"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2592" name="Google Shape;2592;p203"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2593" name="Google Shape;2593;p2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166</a:t>
            </a:fld>
            <a:endParaRPr/>
          </a:p>
        </p:txBody>
      </p:sp>
      <p:pic>
        <p:nvPicPr>
          <p:cNvPr id="2594" name="Google Shape;2594;p20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2595" name="Google Shape;2595;p203"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2596" name="Google Shape;2596;p203"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2597" name="Google Shape;2597;p203"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2598" name="Google Shape;2598;p203"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graphicFrame>
        <p:nvGraphicFramePr>
          <p:cNvPr id="2599" name="Google Shape;2599;p203"/>
          <p:cNvGraphicFramePr/>
          <p:nvPr/>
        </p:nvGraphicFramePr>
        <p:xfrm>
          <a:off x="152400" y="65575"/>
          <a:ext cx="8819075" cy="393600"/>
        </p:xfrm>
        <a:graphic>
          <a:graphicData uri="http://schemas.openxmlformats.org/drawingml/2006/table">
            <a:tbl>
              <a:tblPr>
                <a:noFill/>
                <a:tableStyleId>{34C112C2-C95C-4236-8074-CD7BC30CAA9A}</a:tableStyleId>
              </a:tblPr>
              <a:tblGrid>
                <a:gridCol w="386700">
                  <a:extLst>
                    <a:ext uri="{9D8B030D-6E8A-4147-A177-3AD203B41FA5}">
                      <a16:colId xmlns:a16="http://schemas.microsoft.com/office/drawing/2014/main" val="20000"/>
                    </a:ext>
                  </a:extLst>
                </a:gridCol>
                <a:gridCol w="1686275">
                  <a:extLst>
                    <a:ext uri="{9D8B030D-6E8A-4147-A177-3AD203B41FA5}">
                      <a16:colId xmlns:a16="http://schemas.microsoft.com/office/drawing/2014/main" val="20001"/>
                    </a:ext>
                  </a:extLst>
                </a:gridCol>
                <a:gridCol w="3311300">
                  <a:extLst>
                    <a:ext uri="{9D8B030D-6E8A-4147-A177-3AD203B41FA5}">
                      <a16:colId xmlns:a16="http://schemas.microsoft.com/office/drawing/2014/main" val="20002"/>
                    </a:ext>
                  </a:extLst>
                </a:gridCol>
                <a:gridCol w="692525">
                  <a:extLst>
                    <a:ext uri="{9D8B030D-6E8A-4147-A177-3AD203B41FA5}">
                      <a16:colId xmlns:a16="http://schemas.microsoft.com/office/drawing/2014/main" val="20003"/>
                    </a:ext>
                  </a:extLst>
                </a:gridCol>
                <a:gridCol w="744850">
                  <a:extLst>
                    <a:ext uri="{9D8B030D-6E8A-4147-A177-3AD203B41FA5}">
                      <a16:colId xmlns:a16="http://schemas.microsoft.com/office/drawing/2014/main" val="20004"/>
                    </a:ext>
                  </a:extLst>
                </a:gridCol>
                <a:gridCol w="672875">
                  <a:extLst>
                    <a:ext uri="{9D8B030D-6E8A-4147-A177-3AD203B41FA5}">
                      <a16:colId xmlns:a16="http://schemas.microsoft.com/office/drawing/2014/main" val="20005"/>
                    </a:ext>
                  </a:extLst>
                </a:gridCol>
                <a:gridCol w="687900">
                  <a:extLst>
                    <a:ext uri="{9D8B030D-6E8A-4147-A177-3AD203B41FA5}">
                      <a16:colId xmlns:a16="http://schemas.microsoft.com/office/drawing/2014/main" val="20006"/>
                    </a:ext>
                  </a:extLst>
                </a:gridCol>
                <a:gridCol w="636650">
                  <a:extLst>
                    <a:ext uri="{9D8B030D-6E8A-4147-A177-3AD203B41FA5}">
                      <a16:colId xmlns:a16="http://schemas.microsoft.com/office/drawing/2014/main" val="20007"/>
                    </a:ext>
                  </a:extLst>
                </a:gridCol>
              </a:tblGrid>
              <a:tr h="393600">
                <a:tc>
                  <a:txBody>
                    <a:bodyPr/>
                    <a:lstStyle/>
                    <a:p>
                      <a:pPr marL="0" lvl="0" indent="0" algn="ctr" rtl="0">
                        <a:lnSpc>
                          <a:spcPct val="115000"/>
                        </a:lnSpc>
                        <a:spcBef>
                          <a:spcPts val="0"/>
                        </a:spcBef>
                        <a:spcAft>
                          <a:spcPts val="0"/>
                        </a:spcAft>
                        <a:buNone/>
                      </a:pPr>
                      <a:r>
                        <a:rPr lang="en" sz="900" b="1">
                          <a:latin typeface="Nunito"/>
                          <a:ea typeface="Nunito"/>
                          <a:cs typeface="Nunito"/>
                          <a:sym typeface="Nunito"/>
                        </a:rPr>
                        <a:t>Risk #</a:t>
                      </a:r>
                      <a:endParaRPr sz="9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b="1">
                          <a:latin typeface="Nunito"/>
                          <a:ea typeface="Nunito"/>
                          <a:cs typeface="Nunito"/>
                          <a:sym typeface="Nunito"/>
                        </a:rPr>
                        <a:t>Risk Description</a:t>
                      </a:r>
                      <a:endParaRPr sz="9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b="1">
                          <a:latin typeface="Nunito"/>
                          <a:ea typeface="Nunito"/>
                          <a:cs typeface="Nunito"/>
                          <a:sym typeface="Nunito"/>
                        </a:rPr>
                        <a:t>Mitigation Strategy</a:t>
                      </a:r>
                      <a:endParaRPr sz="9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b="1">
                          <a:latin typeface="Nunito"/>
                          <a:ea typeface="Nunito"/>
                          <a:cs typeface="Nunito"/>
                          <a:sym typeface="Nunito"/>
                        </a:rPr>
                        <a:t>CPE(s)</a:t>
                      </a:r>
                      <a:endParaRPr sz="9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b="1">
                          <a:latin typeface="Nunito"/>
                          <a:ea typeface="Nunito"/>
                          <a:cs typeface="Nunito"/>
                          <a:sym typeface="Nunito"/>
                        </a:rPr>
                        <a:t>Likelihood</a:t>
                      </a:r>
                      <a:endParaRPr sz="9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b="1">
                          <a:latin typeface="Nunito"/>
                          <a:ea typeface="Nunito"/>
                          <a:cs typeface="Nunito"/>
                          <a:sym typeface="Nunito"/>
                        </a:rPr>
                        <a:t>Impact</a:t>
                      </a:r>
                      <a:endParaRPr sz="9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b="1">
                          <a:latin typeface="Nunito"/>
                          <a:ea typeface="Nunito"/>
                          <a:cs typeface="Nunito"/>
                          <a:sym typeface="Nunito"/>
                        </a:rPr>
                        <a:t>Score</a:t>
                      </a:r>
                      <a:endParaRPr sz="9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900" b="1">
                          <a:latin typeface="Nunito"/>
                          <a:ea typeface="Nunito"/>
                          <a:cs typeface="Nunito"/>
                          <a:sym typeface="Nunito"/>
                        </a:rPr>
                        <a:t>After Mitigation</a:t>
                      </a:r>
                      <a:endParaRPr sz="9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bl>
          </a:graphicData>
        </a:graphic>
      </p:graphicFrame>
      <p:pic>
        <p:nvPicPr>
          <p:cNvPr id="2600" name="Google Shape;2600;p203">
            <a:hlinkClick r:id="rId4" action="ppaction://hlinksldjump"/>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604"/>
        <p:cNvGrpSpPr/>
        <p:nvPr/>
      </p:nvGrpSpPr>
      <p:grpSpPr>
        <a:xfrm>
          <a:off x="0" y="0"/>
          <a:ext cx="0" cy="0"/>
          <a:chOff x="0" y="0"/>
          <a:chExt cx="0" cy="0"/>
        </a:xfrm>
      </p:grpSpPr>
      <p:sp>
        <p:nvSpPr>
          <p:cNvPr id="2605" name="Google Shape;2605;p20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Matrix</a:t>
            </a:r>
            <a:endParaRPr/>
          </a:p>
        </p:txBody>
      </p:sp>
      <p:sp>
        <p:nvSpPr>
          <p:cNvPr id="2606" name="Google Shape;2606;p2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167</a:t>
            </a:fld>
            <a:endParaRPr/>
          </a:p>
        </p:txBody>
      </p:sp>
      <p:graphicFrame>
        <p:nvGraphicFramePr>
          <p:cNvPr id="2607" name="Google Shape;2607;p204"/>
          <p:cNvGraphicFramePr/>
          <p:nvPr/>
        </p:nvGraphicFramePr>
        <p:xfrm>
          <a:off x="2113713" y="1017725"/>
          <a:ext cx="4916550" cy="3503265"/>
        </p:xfrm>
        <a:graphic>
          <a:graphicData uri="http://schemas.openxmlformats.org/drawingml/2006/table">
            <a:tbl>
              <a:tblPr>
                <a:noFill/>
                <a:tableStyleId>{34C112C2-C95C-4236-8074-CD7BC30CAA9A}</a:tableStyleId>
              </a:tblPr>
              <a:tblGrid>
                <a:gridCol w="822300">
                  <a:extLst>
                    <a:ext uri="{9D8B030D-6E8A-4147-A177-3AD203B41FA5}">
                      <a16:colId xmlns:a16="http://schemas.microsoft.com/office/drawing/2014/main" val="20000"/>
                    </a:ext>
                  </a:extLst>
                </a:gridCol>
                <a:gridCol w="682375">
                  <a:extLst>
                    <a:ext uri="{9D8B030D-6E8A-4147-A177-3AD203B41FA5}">
                      <a16:colId xmlns:a16="http://schemas.microsoft.com/office/drawing/2014/main" val="20001"/>
                    </a:ext>
                  </a:extLst>
                </a:gridCol>
                <a:gridCol w="682375">
                  <a:extLst>
                    <a:ext uri="{9D8B030D-6E8A-4147-A177-3AD203B41FA5}">
                      <a16:colId xmlns:a16="http://schemas.microsoft.com/office/drawing/2014/main" val="20002"/>
                    </a:ext>
                  </a:extLst>
                </a:gridCol>
                <a:gridCol w="682375">
                  <a:extLst>
                    <a:ext uri="{9D8B030D-6E8A-4147-A177-3AD203B41FA5}">
                      <a16:colId xmlns:a16="http://schemas.microsoft.com/office/drawing/2014/main" val="20003"/>
                    </a:ext>
                  </a:extLst>
                </a:gridCol>
                <a:gridCol w="682375">
                  <a:extLst>
                    <a:ext uri="{9D8B030D-6E8A-4147-A177-3AD203B41FA5}">
                      <a16:colId xmlns:a16="http://schemas.microsoft.com/office/drawing/2014/main" val="20004"/>
                    </a:ext>
                  </a:extLst>
                </a:gridCol>
                <a:gridCol w="682375">
                  <a:extLst>
                    <a:ext uri="{9D8B030D-6E8A-4147-A177-3AD203B41FA5}">
                      <a16:colId xmlns:a16="http://schemas.microsoft.com/office/drawing/2014/main" val="20005"/>
                    </a:ext>
                  </a:extLst>
                </a:gridCol>
                <a:gridCol w="682375">
                  <a:extLst>
                    <a:ext uri="{9D8B030D-6E8A-4147-A177-3AD203B41FA5}">
                      <a16:colId xmlns:a16="http://schemas.microsoft.com/office/drawing/2014/main" val="20006"/>
                    </a:ext>
                  </a:extLst>
                </a:gridCol>
              </a:tblGrid>
              <a:tr h="490850">
                <a:tc rowSpan="5">
                  <a:txBody>
                    <a:bodyPr/>
                    <a:lstStyle/>
                    <a:p>
                      <a:pPr marL="0" lvl="0" indent="0" algn="ctr" rtl="0">
                        <a:lnSpc>
                          <a:spcPct val="115000"/>
                        </a:lnSpc>
                        <a:spcBef>
                          <a:spcPts val="0"/>
                        </a:spcBef>
                        <a:spcAft>
                          <a:spcPts val="0"/>
                        </a:spcAft>
                        <a:buNone/>
                      </a:pPr>
                      <a:r>
                        <a:rPr lang="en" sz="1200" b="1">
                          <a:latin typeface="Nunito"/>
                          <a:ea typeface="Nunito"/>
                          <a:cs typeface="Nunito"/>
                          <a:sym typeface="Nunito"/>
                        </a:rPr>
                        <a:t>Likelihood</a:t>
                      </a:r>
                      <a:endParaRPr sz="12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Very Likely (5)</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000" b="1"/>
                        <a:t>6</a:t>
                      </a:r>
                      <a:endParaRPr sz="1000" b="1"/>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spcBef>
                          <a:spcPts val="0"/>
                        </a:spcBef>
                        <a:spcAft>
                          <a:spcPts val="0"/>
                        </a:spcAft>
                        <a:buNone/>
                      </a:pPr>
                      <a:r>
                        <a:rPr lang="en" sz="1000" b="1"/>
                        <a:t>7</a:t>
                      </a:r>
                      <a:endParaRPr sz="1000" b="1"/>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A14D"/>
                    </a:solidFill>
                  </a:tcPr>
                </a:tc>
                <a:tc>
                  <a:txBody>
                    <a:bodyPr/>
                    <a:lstStyle/>
                    <a:p>
                      <a:pPr marL="0" lvl="0" indent="0" algn="ctr" rtl="0">
                        <a:spcBef>
                          <a:spcPts val="0"/>
                        </a:spcBef>
                        <a:spcAft>
                          <a:spcPts val="0"/>
                        </a:spcAft>
                        <a:buNone/>
                      </a:pPr>
                      <a:r>
                        <a:rPr lang="en" sz="1000" b="1"/>
                        <a:t>8</a:t>
                      </a:r>
                      <a:endParaRPr sz="1000" b="1"/>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6B33"/>
                    </a:solidFill>
                  </a:tcPr>
                </a:tc>
                <a:tc>
                  <a:txBody>
                    <a:bodyPr/>
                    <a:lstStyle/>
                    <a:p>
                      <a:pPr marL="0" lvl="0" indent="0" algn="ctr" rtl="0">
                        <a:spcBef>
                          <a:spcPts val="0"/>
                        </a:spcBef>
                        <a:spcAft>
                          <a:spcPts val="0"/>
                        </a:spcAft>
                        <a:buNone/>
                      </a:pPr>
                      <a:r>
                        <a:rPr lang="en" sz="1000" b="1"/>
                        <a:t>9</a:t>
                      </a:r>
                      <a:endParaRPr sz="1000" b="1"/>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361A"/>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10</a:t>
                      </a: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0"/>
                  </a:ext>
                </a:extLst>
              </a:tr>
              <a:tr h="490850">
                <a:tc vMerge="1">
                  <a:txBody>
                    <a:bodyPr/>
                    <a:lstStyle/>
                    <a:p>
                      <a:endParaRPr lang="en-US"/>
                    </a:p>
                  </a:txBody>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Likely (4)</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5</a:t>
                      </a: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5CF6F"/>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6</a:t>
                      </a: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spcBef>
                          <a:spcPts val="0"/>
                        </a:spcBef>
                        <a:spcAft>
                          <a:spcPts val="0"/>
                        </a:spcAft>
                        <a:buNone/>
                      </a:pPr>
                      <a:r>
                        <a:rPr lang="en" sz="1000" b="1"/>
                        <a:t>7</a:t>
                      </a:r>
                      <a:endParaRPr sz="1000" b="1"/>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A14D"/>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8</a:t>
                      </a: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6B33"/>
                    </a:solidFill>
                  </a:tcPr>
                </a:tc>
                <a:tc>
                  <a:txBody>
                    <a:bodyPr/>
                    <a:lstStyle/>
                    <a:p>
                      <a:pPr marL="0" lvl="0" indent="0" algn="ctr" rtl="0">
                        <a:spcBef>
                          <a:spcPts val="0"/>
                        </a:spcBef>
                        <a:spcAft>
                          <a:spcPts val="0"/>
                        </a:spcAft>
                        <a:buNone/>
                      </a:pPr>
                      <a:r>
                        <a:rPr lang="en" sz="1000" b="1"/>
                        <a:t>9</a:t>
                      </a:r>
                      <a:endParaRPr sz="1000" b="1"/>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361A"/>
                    </a:solidFill>
                  </a:tcPr>
                </a:tc>
                <a:extLst>
                  <a:ext uri="{0D108BD9-81ED-4DB2-BD59-A6C34878D82A}">
                    <a16:rowId xmlns:a16="http://schemas.microsoft.com/office/drawing/2014/main" val="10001"/>
                  </a:ext>
                </a:extLst>
              </a:tr>
              <a:tr h="490850">
                <a:tc vMerge="1">
                  <a:txBody>
                    <a:bodyPr/>
                    <a:lstStyle/>
                    <a:p>
                      <a:endParaRPr lang="en-US"/>
                    </a:p>
                  </a:txBody>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Possible (3)</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4</a:t>
                      </a: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C878"/>
                    </a:solidFill>
                  </a:tcPr>
                </a:tc>
                <a:tc>
                  <a:txBody>
                    <a:bodyPr/>
                    <a:lstStyle/>
                    <a:p>
                      <a:pPr marL="0" lvl="0" indent="0" algn="ctr" rtl="0">
                        <a:spcBef>
                          <a:spcPts val="0"/>
                        </a:spcBef>
                        <a:spcAft>
                          <a:spcPts val="0"/>
                        </a:spcAft>
                        <a:buNone/>
                      </a:pPr>
                      <a:r>
                        <a:rPr lang="en" sz="1000" b="1"/>
                        <a:t>5</a:t>
                      </a:r>
                      <a:endParaRPr sz="1000" b="1"/>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5CF6F"/>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6</a:t>
                      </a: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7</a:t>
                      </a: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A14D"/>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8</a:t>
                      </a: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6B33"/>
                    </a:solidFill>
                  </a:tcPr>
                </a:tc>
                <a:extLst>
                  <a:ext uri="{0D108BD9-81ED-4DB2-BD59-A6C34878D82A}">
                    <a16:rowId xmlns:a16="http://schemas.microsoft.com/office/drawing/2014/main" val="10002"/>
                  </a:ext>
                </a:extLst>
              </a:tr>
              <a:tr h="490850">
                <a:tc vMerge="1">
                  <a:txBody>
                    <a:bodyPr/>
                    <a:lstStyle/>
                    <a:p>
                      <a:endParaRPr lang="en-US"/>
                    </a:p>
                  </a:txBody>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Unlikely (2)</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000" b="1"/>
                        <a:t>3</a:t>
                      </a:r>
                      <a:endParaRPr sz="1000" b="1"/>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D091"/>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4</a:t>
                      </a: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C878"/>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5</a:t>
                      </a: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5CF6F"/>
                    </a:solidFill>
                  </a:tcPr>
                </a:tc>
                <a:tc>
                  <a:txBody>
                    <a:bodyPr/>
                    <a:lstStyle/>
                    <a:p>
                      <a:pPr marL="0" lvl="0" indent="0" algn="ctr" rtl="0">
                        <a:spcBef>
                          <a:spcPts val="0"/>
                        </a:spcBef>
                        <a:spcAft>
                          <a:spcPts val="0"/>
                        </a:spcAft>
                        <a:buNone/>
                      </a:pPr>
                      <a:r>
                        <a:rPr lang="en" sz="1000" b="1"/>
                        <a:t>6</a:t>
                      </a:r>
                      <a:endParaRPr sz="1000" b="1"/>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7</a:t>
                      </a: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A14D"/>
                    </a:solidFill>
                  </a:tcPr>
                </a:tc>
                <a:extLst>
                  <a:ext uri="{0D108BD9-81ED-4DB2-BD59-A6C34878D82A}">
                    <a16:rowId xmlns:a16="http://schemas.microsoft.com/office/drawing/2014/main" val="10003"/>
                  </a:ext>
                </a:extLst>
              </a:tr>
              <a:tr h="490850">
                <a:tc vMerge="1">
                  <a:txBody>
                    <a:bodyPr/>
                    <a:lstStyle/>
                    <a:p>
                      <a:endParaRPr lang="en-US"/>
                    </a:p>
                  </a:txBody>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Very Unlikely (1)</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2</a:t>
                      </a: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3</a:t>
                      </a: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D091"/>
                    </a:solidFill>
                  </a:tcPr>
                </a:tc>
                <a:tc>
                  <a:txBody>
                    <a:bodyPr/>
                    <a:lstStyle/>
                    <a:p>
                      <a:pPr marL="0" lvl="0" indent="0" algn="ctr" rtl="0">
                        <a:spcBef>
                          <a:spcPts val="0"/>
                        </a:spcBef>
                        <a:spcAft>
                          <a:spcPts val="0"/>
                        </a:spcAft>
                        <a:buNone/>
                      </a:pPr>
                      <a:r>
                        <a:rPr lang="en" sz="1000" b="1"/>
                        <a:t>4</a:t>
                      </a:r>
                      <a:endParaRPr sz="1000" b="1"/>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C878"/>
                    </a:solidFill>
                  </a:tcPr>
                </a:tc>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5</a:t>
                      </a: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5CF6F"/>
                    </a:solidFill>
                  </a:tcPr>
                </a:tc>
                <a:tc>
                  <a:txBody>
                    <a:bodyPr/>
                    <a:lstStyle/>
                    <a:p>
                      <a:pPr marL="0" lvl="0" indent="0" algn="ctr" rtl="0">
                        <a:spcBef>
                          <a:spcPts val="0"/>
                        </a:spcBef>
                        <a:spcAft>
                          <a:spcPts val="0"/>
                        </a:spcAft>
                        <a:buNone/>
                      </a:pPr>
                      <a:r>
                        <a:rPr lang="en" sz="1000" b="1"/>
                        <a:t>6</a:t>
                      </a:r>
                      <a:endParaRPr sz="1000" b="1"/>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extLst>
                  <a:ext uri="{0D108BD9-81ED-4DB2-BD59-A6C34878D82A}">
                    <a16:rowId xmlns:a16="http://schemas.microsoft.com/office/drawing/2014/main" val="10004"/>
                  </a:ext>
                </a:extLst>
              </a:tr>
              <a:tr h="490850">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chemeClr val="dk1"/>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chemeClr val="dk1"/>
                      </a:solidFill>
                      <a:prstDash val="solid"/>
                      <a:round/>
                      <a:headEnd type="none" w="sm" len="sm"/>
                      <a:tailEnd type="none" w="sm" len="sm"/>
                    </a:lnB>
                    <a:solidFill>
                      <a:srgbClr val="000000"/>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Negligible (1)</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Minor (2)</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Moderate (3)</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Significant (4)</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Severe (5)</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490850">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gridSpan="5">
                  <a:txBody>
                    <a:bodyPr/>
                    <a:lstStyle/>
                    <a:p>
                      <a:pPr marL="0" lvl="0" indent="0" algn="ctr" rtl="0">
                        <a:lnSpc>
                          <a:spcPct val="115000"/>
                        </a:lnSpc>
                        <a:spcBef>
                          <a:spcPts val="0"/>
                        </a:spcBef>
                        <a:spcAft>
                          <a:spcPts val="0"/>
                        </a:spcAft>
                        <a:buNone/>
                      </a:pPr>
                      <a:r>
                        <a:rPr lang="en" sz="1200" b="1">
                          <a:latin typeface="Nunito"/>
                          <a:ea typeface="Nunito"/>
                          <a:cs typeface="Nunito"/>
                          <a:sym typeface="Nunito"/>
                        </a:rPr>
                        <a:t>Impact</a:t>
                      </a:r>
                      <a:endParaRPr sz="12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DBD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608" name="Google Shape;2608;p204">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612"/>
        <p:cNvGrpSpPr/>
        <p:nvPr/>
      </p:nvGrpSpPr>
      <p:grpSpPr>
        <a:xfrm>
          <a:off x="0" y="0"/>
          <a:ext cx="0" cy="0"/>
          <a:chOff x="0" y="0"/>
          <a:chExt cx="0" cy="0"/>
        </a:xfrm>
      </p:grpSpPr>
      <p:sp>
        <p:nvSpPr>
          <p:cNvPr id="2613" name="Google Shape;2613;p2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168</a:t>
            </a:fld>
            <a:endParaRPr/>
          </a:p>
        </p:txBody>
      </p:sp>
      <p:graphicFrame>
        <p:nvGraphicFramePr>
          <p:cNvPr id="2614" name="Google Shape;2614;p205"/>
          <p:cNvGraphicFramePr/>
          <p:nvPr/>
        </p:nvGraphicFramePr>
        <p:xfrm>
          <a:off x="2152588" y="1306925"/>
          <a:ext cx="4838800" cy="3432595"/>
        </p:xfrm>
        <a:graphic>
          <a:graphicData uri="http://schemas.openxmlformats.org/drawingml/2006/table">
            <a:tbl>
              <a:tblPr>
                <a:noFill/>
                <a:tableStyleId>{34C112C2-C95C-4236-8074-CD7BC30CAA9A}</a:tableStyleId>
              </a:tblPr>
              <a:tblGrid>
                <a:gridCol w="829250">
                  <a:extLst>
                    <a:ext uri="{9D8B030D-6E8A-4147-A177-3AD203B41FA5}">
                      <a16:colId xmlns:a16="http://schemas.microsoft.com/office/drawing/2014/main" val="20000"/>
                    </a:ext>
                  </a:extLst>
                </a:gridCol>
                <a:gridCol w="667025">
                  <a:extLst>
                    <a:ext uri="{9D8B030D-6E8A-4147-A177-3AD203B41FA5}">
                      <a16:colId xmlns:a16="http://schemas.microsoft.com/office/drawing/2014/main" val="20001"/>
                    </a:ext>
                  </a:extLst>
                </a:gridCol>
                <a:gridCol w="658100">
                  <a:extLst>
                    <a:ext uri="{9D8B030D-6E8A-4147-A177-3AD203B41FA5}">
                      <a16:colId xmlns:a16="http://schemas.microsoft.com/office/drawing/2014/main" val="20002"/>
                    </a:ext>
                  </a:extLst>
                </a:gridCol>
                <a:gridCol w="649300">
                  <a:extLst>
                    <a:ext uri="{9D8B030D-6E8A-4147-A177-3AD203B41FA5}">
                      <a16:colId xmlns:a16="http://schemas.microsoft.com/office/drawing/2014/main" val="20003"/>
                    </a:ext>
                  </a:extLst>
                </a:gridCol>
                <a:gridCol w="644425">
                  <a:extLst>
                    <a:ext uri="{9D8B030D-6E8A-4147-A177-3AD203B41FA5}">
                      <a16:colId xmlns:a16="http://schemas.microsoft.com/office/drawing/2014/main" val="20004"/>
                    </a:ext>
                  </a:extLst>
                </a:gridCol>
                <a:gridCol w="697025">
                  <a:extLst>
                    <a:ext uri="{9D8B030D-6E8A-4147-A177-3AD203B41FA5}">
                      <a16:colId xmlns:a16="http://schemas.microsoft.com/office/drawing/2014/main" val="20005"/>
                    </a:ext>
                  </a:extLst>
                </a:gridCol>
                <a:gridCol w="693675">
                  <a:extLst>
                    <a:ext uri="{9D8B030D-6E8A-4147-A177-3AD203B41FA5}">
                      <a16:colId xmlns:a16="http://schemas.microsoft.com/office/drawing/2014/main" val="20006"/>
                    </a:ext>
                  </a:extLst>
                </a:gridCol>
              </a:tblGrid>
              <a:tr h="514200">
                <a:tc rowSpan="5">
                  <a:txBody>
                    <a:bodyPr/>
                    <a:lstStyle/>
                    <a:p>
                      <a:pPr marL="0" lvl="0" indent="0" algn="ctr" rtl="0">
                        <a:lnSpc>
                          <a:spcPct val="115000"/>
                        </a:lnSpc>
                        <a:spcBef>
                          <a:spcPts val="0"/>
                        </a:spcBef>
                        <a:spcAft>
                          <a:spcPts val="0"/>
                        </a:spcAft>
                        <a:buNone/>
                      </a:pPr>
                      <a:r>
                        <a:rPr lang="en" sz="1200" b="1">
                          <a:latin typeface="Nunito"/>
                          <a:ea typeface="Nunito"/>
                          <a:cs typeface="Nunito"/>
                          <a:sym typeface="Nunito"/>
                        </a:rPr>
                        <a:t>Likelihood</a:t>
                      </a:r>
                      <a:endParaRPr sz="12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Very Likely (5)</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sz="10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spcBef>
                          <a:spcPts val="0"/>
                        </a:spcBef>
                        <a:spcAft>
                          <a:spcPts val="0"/>
                        </a:spcAft>
                        <a:buNone/>
                      </a:pPr>
                      <a:endParaRPr sz="10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A14D"/>
                    </a:solidFill>
                  </a:tcPr>
                </a:tc>
                <a:tc>
                  <a:txBody>
                    <a:bodyPr/>
                    <a:lstStyle/>
                    <a:p>
                      <a:pPr marL="0" lvl="0" indent="0" algn="ctr" rtl="0">
                        <a:spcBef>
                          <a:spcPts val="0"/>
                        </a:spcBef>
                        <a:spcAft>
                          <a:spcPts val="0"/>
                        </a:spcAft>
                        <a:buNone/>
                      </a:pPr>
                      <a:endParaRPr sz="10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6B33"/>
                    </a:solidFill>
                  </a:tcPr>
                </a:tc>
                <a:tc>
                  <a:txBody>
                    <a:bodyPr/>
                    <a:lstStyle/>
                    <a:p>
                      <a:pPr marL="0" lvl="0" indent="0" algn="ctr" rtl="0">
                        <a:spcBef>
                          <a:spcPts val="0"/>
                        </a:spcBef>
                        <a:spcAft>
                          <a:spcPts val="0"/>
                        </a:spcAft>
                        <a:buNone/>
                      </a:pPr>
                      <a:endParaRPr sz="10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361A"/>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1</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0"/>
                  </a:ext>
                </a:extLst>
              </a:tr>
              <a:tr h="608800">
                <a:tc vMerge="1">
                  <a:txBody>
                    <a:bodyPr/>
                    <a:lstStyle/>
                    <a:p>
                      <a:endParaRPr lang="en-US"/>
                    </a:p>
                  </a:txBody>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Likely (4)</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5CF6F"/>
                    </a:solidFill>
                  </a:tcPr>
                </a:tc>
                <a:tc>
                  <a:txBody>
                    <a:bodyPr/>
                    <a:lstStyle/>
                    <a:p>
                      <a:pPr marL="0" lvl="0" indent="0" algn="ctr" rtl="0">
                        <a:lnSpc>
                          <a:spcPct val="115000"/>
                        </a:lnSpc>
                        <a:spcBef>
                          <a:spcPts val="0"/>
                        </a:spcBef>
                        <a:spcAft>
                          <a:spcPts val="0"/>
                        </a:spcAft>
                        <a:buNone/>
                      </a:pP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spcBef>
                          <a:spcPts val="0"/>
                        </a:spcBef>
                        <a:spcAft>
                          <a:spcPts val="0"/>
                        </a:spcAft>
                        <a:buNone/>
                      </a:pPr>
                      <a:r>
                        <a:rPr lang="en" sz="1000"/>
                        <a:t>4</a:t>
                      </a:r>
                      <a:endParaRPr sz="10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A14D"/>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6B33"/>
                    </a:solidFill>
                  </a:tcPr>
                </a:tc>
                <a:tc>
                  <a:txBody>
                    <a:bodyPr/>
                    <a:lstStyle/>
                    <a:p>
                      <a:pPr marL="0" lvl="0" indent="0" algn="ctr" rtl="0">
                        <a:spcBef>
                          <a:spcPts val="0"/>
                        </a:spcBef>
                        <a:spcAft>
                          <a:spcPts val="0"/>
                        </a:spcAft>
                        <a:buNone/>
                      </a:pPr>
                      <a:endParaRPr sz="10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361A"/>
                    </a:solidFill>
                  </a:tcPr>
                </a:tc>
                <a:extLst>
                  <a:ext uri="{0D108BD9-81ED-4DB2-BD59-A6C34878D82A}">
                    <a16:rowId xmlns:a16="http://schemas.microsoft.com/office/drawing/2014/main" val="10001"/>
                  </a:ext>
                </a:extLst>
              </a:tr>
              <a:tr h="558600">
                <a:tc vMerge="1">
                  <a:txBody>
                    <a:bodyPr/>
                    <a:lstStyle/>
                    <a:p>
                      <a:endParaRPr lang="en-US"/>
                    </a:p>
                  </a:txBody>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Possible (3)</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C878"/>
                    </a:solidFill>
                  </a:tcPr>
                </a:tc>
                <a:tc>
                  <a:txBody>
                    <a:bodyPr/>
                    <a:lstStyle/>
                    <a:p>
                      <a:pPr marL="0" lvl="0" indent="0" algn="ctr" rtl="0">
                        <a:spcBef>
                          <a:spcPts val="0"/>
                        </a:spcBef>
                        <a:spcAft>
                          <a:spcPts val="0"/>
                        </a:spcAft>
                        <a:buNone/>
                      </a:pPr>
                      <a:endParaRPr sz="10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5CF6F"/>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5</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lnSpc>
                          <a:spcPct val="115000"/>
                        </a:lnSpc>
                        <a:spcBef>
                          <a:spcPts val="0"/>
                        </a:spcBef>
                        <a:spcAft>
                          <a:spcPts val="0"/>
                        </a:spcAft>
                        <a:buNone/>
                      </a:pP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A14D"/>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3, 6</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6B33"/>
                    </a:solidFill>
                  </a:tcPr>
                </a:tc>
                <a:extLst>
                  <a:ext uri="{0D108BD9-81ED-4DB2-BD59-A6C34878D82A}">
                    <a16:rowId xmlns:a16="http://schemas.microsoft.com/office/drawing/2014/main" val="10002"/>
                  </a:ext>
                </a:extLst>
              </a:tr>
              <a:tr h="492000">
                <a:tc vMerge="1">
                  <a:txBody>
                    <a:bodyPr/>
                    <a:lstStyle/>
                    <a:p>
                      <a:endParaRPr lang="en-US"/>
                    </a:p>
                  </a:txBody>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Unlikely (2)</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sz="10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D091"/>
                    </a:solidFill>
                  </a:tcPr>
                </a:tc>
                <a:tc>
                  <a:txBody>
                    <a:bodyPr/>
                    <a:lstStyle/>
                    <a:p>
                      <a:pPr marL="0" lvl="0" indent="0" algn="ctr" rtl="0">
                        <a:lnSpc>
                          <a:spcPct val="115000"/>
                        </a:lnSpc>
                        <a:spcBef>
                          <a:spcPts val="0"/>
                        </a:spcBef>
                        <a:spcAft>
                          <a:spcPts val="0"/>
                        </a:spcAft>
                        <a:buNone/>
                      </a:pP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C878"/>
                    </a:solidFill>
                  </a:tcPr>
                </a:tc>
                <a:tc>
                  <a:txBody>
                    <a:bodyPr/>
                    <a:lstStyle/>
                    <a:p>
                      <a:pPr marL="0" lvl="0" indent="0" algn="ctr" rtl="0">
                        <a:lnSpc>
                          <a:spcPct val="115000"/>
                        </a:lnSpc>
                        <a:spcBef>
                          <a:spcPts val="0"/>
                        </a:spcBef>
                        <a:spcAft>
                          <a:spcPts val="0"/>
                        </a:spcAft>
                        <a:buNone/>
                      </a:pP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5CF6F"/>
                    </a:solidFill>
                  </a:tcPr>
                </a:tc>
                <a:tc>
                  <a:txBody>
                    <a:bodyPr/>
                    <a:lstStyle/>
                    <a:p>
                      <a:pPr marL="0" lvl="0" indent="0" algn="ctr" rtl="0">
                        <a:spcBef>
                          <a:spcPts val="0"/>
                        </a:spcBef>
                        <a:spcAft>
                          <a:spcPts val="0"/>
                        </a:spcAft>
                        <a:buNone/>
                      </a:pPr>
                      <a:endParaRPr sz="1000"/>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lnSpc>
                          <a:spcPct val="115000"/>
                        </a:lnSpc>
                        <a:spcBef>
                          <a:spcPts val="0"/>
                        </a:spcBef>
                        <a:spcAft>
                          <a:spcPts val="0"/>
                        </a:spcAft>
                        <a:buNone/>
                      </a:pP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A14D"/>
                    </a:solidFill>
                  </a:tcPr>
                </a:tc>
                <a:extLst>
                  <a:ext uri="{0D108BD9-81ED-4DB2-BD59-A6C34878D82A}">
                    <a16:rowId xmlns:a16="http://schemas.microsoft.com/office/drawing/2014/main" val="10003"/>
                  </a:ext>
                </a:extLst>
              </a:tr>
              <a:tr h="357825">
                <a:tc vMerge="1">
                  <a:txBody>
                    <a:bodyPr/>
                    <a:lstStyle/>
                    <a:p>
                      <a:endParaRPr lang="en-US"/>
                    </a:p>
                  </a:txBody>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Very Unlikely (1)</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100" b="1">
                          <a:latin typeface="Nunito"/>
                          <a:ea typeface="Nunito"/>
                          <a:cs typeface="Nunito"/>
                          <a:sym typeface="Nunito"/>
                        </a:rPr>
                        <a:t>5</a:t>
                      </a:r>
                      <a:endParaRPr sz="11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D091"/>
                    </a:solidFill>
                  </a:tcPr>
                </a:tc>
                <a:tc>
                  <a:txBody>
                    <a:bodyPr/>
                    <a:lstStyle/>
                    <a:p>
                      <a:pPr marL="0" lvl="0" indent="0" algn="ctr" rtl="0">
                        <a:spcBef>
                          <a:spcPts val="0"/>
                        </a:spcBef>
                        <a:spcAft>
                          <a:spcPts val="0"/>
                        </a:spcAft>
                        <a:buNone/>
                      </a:pPr>
                      <a:r>
                        <a:rPr lang="en" sz="1100" b="1">
                          <a:latin typeface="Nunito"/>
                          <a:ea typeface="Nunito"/>
                          <a:cs typeface="Nunito"/>
                          <a:sym typeface="Nunito"/>
                        </a:rPr>
                        <a:t>2, 4, 6</a:t>
                      </a:r>
                      <a:endParaRPr sz="1100" b="1"/>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C878"/>
                    </a:solidFill>
                  </a:tcPr>
                </a:tc>
                <a:tc>
                  <a:txBody>
                    <a:bodyPr/>
                    <a:lstStyle/>
                    <a:p>
                      <a:pPr marL="0" lvl="0" indent="0" algn="ctr" rtl="0">
                        <a:lnSpc>
                          <a:spcPct val="115000"/>
                        </a:lnSpc>
                        <a:spcBef>
                          <a:spcPts val="0"/>
                        </a:spcBef>
                        <a:spcAft>
                          <a:spcPts val="0"/>
                        </a:spcAft>
                        <a:buNone/>
                      </a:pPr>
                      <a:r>
                        <a:rPr lang="en" sz="1100" b="1">
                          <a:latin typeface="Nunito"/>
                          <a:ea typeface="Nunito"/>
                          <a:cs typeface="Nunito"/>
                          <a:sym typeface="Nunito"/>
                        </a:rPr>
                        <a:t>3</a:t>
                      </a:r>
                      <a:endParaRPr sz="11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5CF6F"/>
                    </a:solidFill>
                  </a:tcPr>
                </a:tc>
                <a:tc>
                  <a:txBody>
                    <a:bodyPr/>
                    <a:lstStyle/>
                    <a:p>
                      <a:pPr marL="0" lvl="0" indent="0" algn="ctr" rtl="0">
                        <a:spcBef>
                          <a:spcPts val="0"/>
                        </a:spcBef>
                        <a:spcAft>
                          <a:spcPts val="0"/>
                        </a:spcAft>
                        <a:buNone/>
                      </a:pPr>
                      <a:r>
                        <a:rPr lang="en" sz="1100" b="1"/>
                        <a:t>1</a:t>
                      </a:r>
                      <a:endParaRPr sz="1100" b="1"/>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extLst>
                  <a:ext uri="{0D108BD9-81ED-4DB2-BD59-A6C34878D82A}">
                    <a16:rowId xmlns:a16="http://schemas.microsoft.com/office/drawing/2014/main" val="10004"/>
                  </a:ext>
                </a:extLst>
              </a:tr>
              <a:tr h="31792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chemeClr val="dk1"/>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chemeClr val="dk1"/>
                      </a:solidFill>
                      <a:prstDash val="solid"/>
                      <a:round/>
                      <a:headEnd type="none" w="sm" len="sm"/>
                      <a:tailEnd type="none" w="sm" len="sm"/>
                    </a:lnB>
                    <a:solidFill>
                      <a:srgbClr val="000000"/>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Negligible (1)</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Minor (2)</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Moderate (3)</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Significant (4)</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latin typeface="Nunito"/>
                          <a:ea typeface="Nunito"/>
                          <a:cs typeface="Nunito"/>
                          <a:sym typeface="Nunito"/>
                        </a:rPr>
                        <a:t>Severe (5)</a:t>
                      </a:r>
                      <a:endParaRPr sz="10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31792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gridSpan="5">
                  <a:txBody>
                    <a:bodyPr/>
                    <a:lstStyle/>
                    <a:p>
                      <a:pPr marL="0" lvl="0" indent="0" algn="ctr" rtl="0">
                        <a:lnSpc>
                          <a:spcPct val="115000"/>
                        </a:lnSpc>
                        <a:spcBef>
                          <a:spcPts val="0"/>
                        </a:spcBef>
                        <a:spcAft>
                          <a:spcPts val="0"/>
                        </a:spcAft>
                        <a:buNone/>
                      </a:pPr>
                      <a:r>
                        <a:rPr lang="en" sz="1200" b="1">
                          <a:latin typeface="Nunito"/>
                          <a:ea typeface="Nunito"/>
                          <a:cs typeface="Nunito"/>
                          <a:sym typeface="Nunito"/>
                        </a:rPr>
                        <a:t>Impact</a:t>
                      </a:r>
                      <a:endParaRPr sz="12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DBD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cxnSp>
        <p:nvCxnSpPr>
          <p:cNvPr id="2615" name="Google Shape;2615;p205"/>
          <p:cNvCxnSpPr/>
          <p:nvPr/>
        </p:nvCxnSpPr>
        <p:spPr>
          <a:xfrm flipH="1">
            <a:off x="5495200" y="2821900"/>
            <a:ext cx="1227300" cy="867600"/>
          </a:xfrm>
          <a:prstGeom prst="straightConnector1">
            <a:avLst/>
          </a:prstGeom>
          <a:noFill/>
          <a:ln w="19050" cap="flat" cmpd="sng">
            <a:solidFill>
              <a:schemeClr val="dk1"/>
            </a:solidFill>
            <a:prstDash val="solid"/>
            <a:round/>
            <a:headEnd type="none" w="med" len="med"/>
            <a:tailEnd type="triangle" w="med" len="med"/>
          </a:ln>
        </p:spPr>
      </p:cxnSp>
      <p:sp>
        <p:nvSpPr>
          <p:cNvPr id="2616" name="Google Shape;2616;p20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Risks Post-Mitigation</a:t>
            </a:r>
            <a:endParaRPr/>
          </a:p>
        </p:txBody>
      </p:sp>
      <p:cxnSp>
        <p:nvCxnSpPr>
          <p:cNvPr id="2617" name="Google Shape;2617;p205"/>
          <p:cNvCxnSpPr/>
          <p:nvPr/>
        </p:nvCxnSpPr>
        <p:spPr>
          <a:xfrm flipH="1">
            <a:off x="6019025" y="2790625"/>
            <a:ext cx="570600" cy="859800"/>
          </a:xfrm>
          <a:prstGeom prst="straightConnector1">
            <a:avLst/>
          </a:prstGeom>
          <a:noFill/>
          <a:ln w="19050" cap="flat" cmpd="sng">
            <a:solidFill>
              <a:schemeClr val="dk1"/>
            </a:solidFill>
            <a:prstDash val="solid"/>
            <a:round/>
            <a:headEnd type="none" w="med" len="med"/>
            <a:tailEnd type="triangle" w="med" len="med"/>
          </a:ln>
        </p:spPr>
      </p:cxnSp>
      <p:cxnSp>
        <p:nvCxnSpPr>
          <p:cNvPr id="2618" name="Google Shape;2618;p205"/>
          <p:cNvCxnSpPr/>
          <p:nvPr/>
        </p:nvCxnSpPr>
        <p:spPr>
          <a:xfrm flipH="1">
            <a:off x="6847600" y="1649350"/>
            <a:ext cx="15600" cy="2126100"/>
          </a:xfrm>
          <a:prstGeom prst="straightConnector1">
            <a:avLst/>
          </a:prstGeom>
          <a:noFill/>
          <a:ln w="19050" cap="flat" cmpd="sng">
            <a:solidFill>
              <a:schemeClr val="dk1"/>
            </a:solidFill>
            <a:prstDash val="solid"/>
            <a:round/>
            <a:headEnd type="none" w="med" len="med"/>
            <a:tailEnd type="triangle" w="med" len="med"/>
          </a:ln>
        </p:spPr>
      </p:cxnSp>
      <p:cxnSp>
        <p:nvCxnSpPr>
          <p:cNvPr id="2619" name="Google Shape;2619;p205"/>
          <p:cNvCxnSpPr/>
          <p:nvPr/>
        </p:nvCxnSpPr>
        <p:spPr>
          <a:xfrm flipH="1">
            <a:off x="5479575" y="2155350"/>
            <a:ext cx="374100" cy="1416900"/>
          </a:xfrm>
          <a:prstGeom prst="straightConnector1">
            <a:avLst/>
          </a:prstGeom>
          <a:noFill/>
          <a:ln w="19050" cap="flat" cmpd="sng">
            <a:solidFill>
              <a:schemeClr val="dk1"/>
            </a:solidFill>
            <a:prstDash val="solid"/>
            <a:round/>
            <a:headEnd type="none" w="med" len="med"/>
            <a:tailEnd type="triangle" w="med" len="med"/>
          </a:ln>
        </p:spPr>
      </p:cxnSp>
      <p:cxnSp>
        <p:nvCxnSpPr>
          <p:cNvPr id="2620" name="Google Shape;2620;p205"/>
          <p:cNvCxnSpPr/>
          <p:nvPr/>
        </p:nvCxnSpPr>
        <p:spPr>
          <a:xfrm flipH="1">
            <a:off x="5385900" y="2155350"/>
            <a:ext cx="174000" cy="1370100"/>
          </a:xfrm>
          <a:prstGeom prst="straightConnector1">
            <a:avLst/>
          </a:prstGeom>
          <a:noFill/>
          <a:ln w="19050" cap="flat" cmpd="sng">
            <a:solidFill>
              <a:schemeClr val="dk1"/>
            </a:solidFill>
            <a:prstDash val="solid"/>
            <a:round/>
            <a:headEnd type="none" w="med" len="med"/>
            <a:tailEnd type="triangle" w="med" len="med"/>
          </a:ln>
        </p:spPr>
      </p:cxnSp>
      <p:cxnSp>
        <p:nvCxnSpPr>
          <p:cNvPr id="2621" name="Google Shape;2621;p205"/>
          <p:cNvCxnSpPr/>
          <p:nvPr/>
        </p:nvCxnSpPr>
        <p:spPr>
          <a:xfrm flipH="1">
            <a:off x="4744925" y="2804125"/>
            <a:ext cx="452100" cy="815100"/>
          </a:xfrm>
          <a:prstGeom prst="straightConnector1">
            <a:avLst/>
          </a:prstGeom>
          <a:noFill/>
          <a:ln w="19050" cap="flat" cmpd="sng">
            <a:solidFill>
              <a:schemeClr val="dk1"/>
            </a:solidFill>
            <a:prstDash val="solid"/>
            <a:round/>
            <a:headEnd type="none" w="med" len="med"/>
            <a:tailEnd type="triangle" w="med" len="med"/>
          </a:ln>
        </p:spPr>
      </p:cxnSp>
      <p:sp>
        <p:nvSpPr>
          <p:cNvPr id="2622" name="Google Shape;2622;p205">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2626"/>
        <p:cNvGrpSpPr/>
        <p:nvPr/>
      </p:nvGrpSpPr>
      <p:grpSpPr>
        <a:xfrm>
          <a:off x="0" y="0"/>
          <a:ext cx="0" cy="0"/>
          <a:chOff x="0" y="0"/>
          <a:chExt cx="0" cy="0"/>
        </a:xfrm>
      </p:grpSpPr>
      <p:sp>
        <p:nvSpPr>
          <p:cNvPr id="2627" name="Google Shape;2627;p20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V&amp;V (Full)</a:t>
            </a:r>
            <a:endParaRPr/>
          </a:p>
        </p:txBody>
      </p:sp>
      <p:sp>
        <p:nvSpPr>
          <p:cNvPr id="2628" name="Google Shape;2628;p2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169</a:t>
            </a:fld>
            <a:endParaRPr/>
          </a:p>
        </p:txBody>
      </p:sp>
      <p:sp>
        <p:nvSpPr>
          <p:cNvPr id="2630" name="Google Shape;2630;p206">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pic>
        <p:nvPicPr>
          <p:cNvPr id="462" name="Google Shape;462;p5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3791849" cy="2363224"/>
          </a:xfrm>
          <a:prstGeom prst="rect">
            <a:avLst/>
          </a:prstGeom>
          <a:noFill/>
          <a:ln>
            <a:noFill/>
          </a:ln>
        </p:spPr>
      </p:pic>
      <p:pic>
        <p:nvPicPr>
          <p:cNvPr id="463" name="Google Shape;463;p5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996987" y="332275"/>
            <a:ext cx="2441775" cy="4478950"/>
          </a:xfrm>
          <a:prstGeom prst="rect">
            <a:avLst/>
          </a:prstGeom>
          <a:noFill/>
          <a:ln>
            <a:noFill/>
          </a:ln>
        </p:spPr>
      </p:pic>
      <p:sp>
        <p:nvSpPr>
          <p:cNvPr id="464" name="Google Shape;464;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pic>
        <p:nvPicPr>
          <p:cNvPr id="465" name="Google Shape;465;p5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466" name="Google Shape;466;p53"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467" name="Google Shape;467;p53"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468" name="Google Shape;468;p53"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469" name="Google Shape;469;p53" descr="Timeline background shape"/>
          <p:cNvSpPr/>
          <p:nvPr/>
        </p:nvSpPr>
        <p:spPr>
          <a:xfrm>
            <a:off x="2110376"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III: Risks</a:t>
            </a:r>
            <a:endParaRPr sz="900" i="0" u="none" strike="noStrike" cap="none">
              <a:solidFill>
                <a:schemeClr val="dk1"/>
              </a:solidFill>
              <a:latin typeface="Nunito"/>
              <a:ea typeface="Nunito"/>
              <a:cs typeface="Nunito"/>
              <a:sym typeface="Nunito"/>
            </a:endParaRPr>
          </a:p>
        </p:txBody>
      </p:sp>
      <p:sp>
        <p:nvSpPr>
          <p:cNvPr id="470" name="Google Shape;470;p53"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471" name="Google Shape;471;p53"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472" name="Google Shape;472;p53">
            <a:hlinkClick r:id="rId6" action="ppaction://hlinksldjump"/>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
        <p:nvSpPr>
          <p:cNvPr id="473" name="Google Shape;473;p53"/>
          <p:cNvSpPr txBox="1"/>
          <p:nvPr/>
        </p:nvSpPr>
        <p:spPr>
          <a:xfrm>
            <a:off x="822290" y="1457746"/>
            <a:ext cx="198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Nunito"/>
                <a:ea typeface="Nunito"/>
                <a:cs typeface="Nunito"/>
                <a:sym typeface="Nunito"/>
              </a:rPr>
              <a:t>)</a:t>
            </a:r>
            <a:endParaRPr sz="400">
              <a:latin typeface="Nunito"/>
              <a:ea typeface="Nunito"/>
              <a:cs typeface="Nunito"/>
              <a:sym typeface="Nunito"/>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634"/>
        <p:cNvGrpSpPr/>
        <p:nvPr/>
      </p:nvGrpSpPr>
      <p:grpSpPr>
        <a:xfrm>
          <a:off x="0" y="0"/>
          <a:ext cx="0" cy="0"/>
          <a:chOff x="0" y="0"/>
          <a:chExt cx="0" cy="0"/>
        </a:xfrm>
      </p:grpSpPr>
      <p:sp>
        <p:nvSpPr>
          <p:cNvPr id="2635" name="Google Shape;2635;p20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Validation and Verification Breakdown</a:t>
            </a:r>
            <a:endParaRPr/>
          </a:p>
        </p:txBody>
      </p:sp>
      <p:sp>
        <p:nvSpPr>
          <p:cNvPr id="2636" name="Google Shape;2636;p20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A “flow-up” approach by verifying and validating our requirements from the bottom to the top </a:t>
            </a:r>
            <a:endParaRPr/>
          </a:p>
          <a:p>
            <a:pPr marL="457200" lvl="0" indent="-342900" algn="l" rtl="0">
              <a:spcBef>
                <a:spcPts val="0"/>
              </a:spcBef>
              <a:spcAft>
                <a:spcPts val="0"/>
              </a:spcAft>
              <a:buSzPts val="1800"/>
              <a:buChar char="●"/>
            </a:pPr>
            <a:r>
              <a:rPr lang="en"/>
              <a:t>Chosen V&amp;V methods reflect the presented P&amp;M and Risks</a:t>
            </a:r>
            <a:endParaRPr/>
          </a:p>
        </p:txBody>
      </p:sp>
      <p:sp>
        <p:nvSpPr>
          <p:cNvPr id="2637" name="Google Shape;2637;p2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170</a:t>
            </a:fld>
            <a:endParaRPr/>
          </a:p>
        </p:txBody>
      </p:sp>
      <p:graphicFrame>
        <p:nvGraphicFramePr>
          <p:cNvPr id="2638" name="Google Shape;2638;p207"/>
          <p:cNvGraphicFramePr/>
          <p:nvPr/>
        </p:nvGraphicFramePr>
        <p:xfrm>
          <a:off x="890588" y="2598210"/>
          <a:ext cx="7362825" cy="1891665"/>
        </p:xfrm>
        <a:graphic>
          <a:graphicData uri="http://schemas.openxmlformats.org/drawingml/2006/table">
            <a:tbl>
              <a:tblPr>
                <a:noFill/>
                <a:tableStyleId>{34C112C2-C95C-4236-8074-CD7BC30CAA9A}</a:tableStyleId>
              </a:tblPr>
              <a:tblGrid>
                <a:gridCol w="476250">
                  <a:extLst>
                    <a:ext uri="{9D8B030D-6E8A-4147-A177-3AD203B41FA5}">
                      <a16:colId xmlns:a16="http://schemas.microsoft.com/office/drawing/2014/main" val="20000"/>
                    </a:ext>
                  </a:extLst>
                </a:gridCol>
                <a:gridCol w="476250">
                  <a:extLst>
                    <a:ext uri="{9D8B030D-6E8A-4147-A177-3AD203B41FA5}">
                      <a16:colId xmlns:a16="http://schemas.microsoft.com/office/drawing/2014/main" val="20001"/>
                    </a:ext>
                  </a:extLst>
                </a:gridCol>
                <a:gridCol w="590550">
                  <a:extLst>
                    <a:ext uri="{9D8B030D-6E8A-4147-A177-3AD203B41FA5}">
                      <a16:colId xmlns:a16="http://schemas.microsoft.com/office/drawing/2014/main" val="20002"/>
                    </a:ext>
                  </a:extLst>
                </a:gridCol>
                <a:gridCol w="5819775">
                  <a:extLst>
                    <a:ext uri="{9D8B030D-6E8A-4147-A177-3AD203B41FA5}">
                      <a16:colId xmlns:a16="http://schemas.microsoft.com/office/drawing/2014/main" val="20003"/>
                    </a:ext>
                  </a:extLst>
                </a:gridCol>
              </a:tblGrid>
              <a:tr h="100000">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6.1</a:t>
                      </a:r>
                      <a:endParaRPr sz="1000">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The physical training environment shall be no larger than 2.74 m x 3.05 m (9ft by 10ft)</a:t>
                      </a:r>
                      <a:endParaRPr sz="1000">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200025">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6.1.1</a:t>
                      </a:r>
                      <a:endParaRPr sz="1000">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All hybrid reality equipment/objects shall fit within the physical training environment</a:t>
                      </a:r>
                      <a:endParaRPr sz="1000">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6.1.2</a:t>
                      </a:r>
                      <a:endParaRPr sz="1000">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All hybrid reality equipment/objects shall be appropriately scaled to match realistic sizes</a:t>
                      </a:r>
                      <a:endParaRPr sz="1000">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6.2</a:t>
                      </a:r>
                      <a:endParaRPr sz="1000">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The physical training environment shall be designed such that it will not damage its occupied space</a:t>
                      </a:r>
                      <a:endParaRPr sz="1000">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6.3</a:t>
                      </a:r>
                      <a:endParaRPr sz="1000">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The physical training environment shall not be a permanent installation</a:t>
                      </a:r>
                      <a:endParaRPr sz="1000">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6.3.1</a:t>
                      </a:r>
                      <a:endParaRPr sz="1000">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All individual physical equipment shall be movable by one person</a:t>
                      </a:r>
                      <a:endParaRPr sz="1000">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6.3.1.1</a:t>
                      </a:r>
                      <a:endParaRPr sz="1000">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Hybrid reality components that need to be vertically lifted shall be no more than 22.7 kg (50 lbs) weight</a:t>
                      </a:r>
                      <a:endParaRPr sz="1000">
                        <a:latin typeface="Nunito"/>
                        <a:ea typeface="Nunito"/>
                        <a:cs typeface="Nunito"/>
                        <a:sym typeface="Nunito"/>
                      </a:endParaRPr>
                    </a:p>
                  </a:txBody>
                  <a:tcPr marL="28575" marR="28575" marT="19050" marB="19050" anchor="b">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cxnSp>
        <p:nvCxnSpPr>
          <p:cNvPr id="2639" name="Google Shape;2639;p207"/>
          <p:cNvCxnSpPr/>
          <p:nvPr/>
        </p:nvCxnSpPr>
        <p:spPr>
          <a:xfrm rot="10800000">
            <a:off x="1733250" y="4019550"/>
            <a:ext cx="312600" cy="248100"/>
          </a:xfrm>
          <a:prstGeom prst="straightConnector1">
            <a:avLst/>
          </a:prstGeom>
          <a:noFill/>
          <a:ln w="9525" cap="flat" cmpd="sng">
            <a:solidFill>
              <a:srgbClr val="FF0000"/>
            </a:solidFill>
            <a:prstDash val="solid"/>
            <a:round/>
            <a:headEnd type="none" w="med" len="med"/>
            <a:tailEnd type="triangle" w="med" len="med"/>
          </a:ln>
        </p:spPr>
      </p:cxnSp>
      <p:cxnSp>
        <p:nvCxnSpPr>
          <p:cNvPr id="2640" name="Google Shape;2640;p207"/>
          <p:cNvCxnSpPr/>
          <p:nvPr/>
        </p:nvCxnSpPr>
        <p:spPr>
          <a:xfrm rot="10800000">
            <a:off x="1205400" y="3771450"/>
            <a:ext cx="312600" cy="248100"/>
          </a:xfrm>
          <a:prstGeom prst="straightConnector1">
            <a:avLst/>
          </a:prstGeom>
          <a:noFill/>
          <a:ln w="9525" cap="flat" cmpd="sng">
            <a:solidFill>
              <a:srgbClr val="FF0000"/>
            </a:solidFill>
            <a:prstDash val="solid"/>
            <a:round/>
            <a:headEnd type="none" w="med" len="med"/>
            <a:tailEnd type="triangle" w="med" len="med"/>
          </a:ln>
        </p:spPr>
      </p:cxnSp>
      <p:cxnSp>
        <p:nvCxnSpPr>
          <p:cNvPr id="2641" name="Google Shape;2641;p207"/>
          <p:cNvCxnSpPr/>
          <p:nvPr/>
        </p:nvCxnSpPr>
        <p:spPr>
          <a:xfrm rot="10800000">
            <a:off x="1136100" y="2961000"/>
            <a:ext cx="393000" cy="318000"/>
          </a:xfrm>
          <a:prstGeom prst="straightConnector1">
            <a:avLst/>
          </a:prstGeom>
          <a:noFill/>
          <a:ln w="9525" cap="flat" cmpd="sng">
            <a:solidFill>
              <a:srgbClr val="FF0000"/>
            </a:solidFill>
            <a:prstDash val="solid"/>
            <a:round/>
            <a:headEnd type="none" w="med" len="med"/>
            <a:tailEnd type="triangle" w="med" len="med"/>
          </a:ln>
        </p:spPr>
      </p:cxnSp>
      <p:cxnSp>
        <p:nvCxnSpPr>
          <p:cNvPr id="2642" name="Google Shape;2642;p207"/>
          <p:cNvCxnSpPr/>
          <p:nvPr/>
        </p:nvCxnSpPr>
        <p:spPr>
          <a:xfrm rot="10800000">
            <a:off x="1205400" y="2719650"/>
            <a:ext cx="312600" cy="248100"/>
          </a:xfrm>
          <a:prstGeom prst="straightConnector1">
            <a:avLst/>
          </a:prstGeom>
          <a:noFill/>
          <a:ln w="9525" cap="flat" cmpd="sng">
            <a:solidFill>
              <a:srgbClr val="FF0000"/>
            </a:solidFill>
            <a:prstDash val="solid"/>
            <a:round/>
            <a:headEnd type="none" w="med" len="med"/>
            <a:tailEnd type="triangle" w="med" len="med"/>
          </a:ln>
        </p:spPr>
      </p:cxnSp>
      <p:sp>
        <p:nvSpPr>
          <p:cNvPr id="2643" name="Google Shape;2643;p207">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647"/>
        <p:cNvGrpSpPr/>
        <p:nvPr/>
      </p:nvGrpSpPr>
      <p:grpSpPr>
        <a:xfrm>
          <a:off x="0" y="0"/>
          <a:ext cx="0" cy="0"/>
          <a:chOff x="0" y="0"/>
          <a:chExt cx="0" cy="0"/>
        </a:xfrm>
      </p:grpSpPr>
      <p:sp>
        <p:nvSpPr>
          <p:cNvPr id="2648" name="Google Shape;2648;p2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171</a:t>
            </a:fld>
            <a:endParaRPr/>
          </a:p>
        </p:txBody>
      </p:sp>
      <p:graphicFrame>
        <p:nvGraphicFramePr>
          <p:cNvPr id="2649" name="Google Shape;2649;p208"/>
          <p:cNvGraphicFramePr/>
          <p:nvPr/>
        </p:nvGraphicFramePr>
        <p:xfrm>
          <a:off x="152400" y="152400"/>
          <a:ext cx="8439150" cy="4531614"/>
        </p:xfrm>
        <a:graphic>
          <a:graphicData uri="http://schemas.openxmlformats.org/drawingml/2006/table">
            <a:tbl>
              <a:tblPr>
                <a:noFill/>
                <a:tableStyleId>{34C112C2-C95C-4236-8074-CD7BC30CAA9A}</a:tableStyleId>
              </a:tblPr>
              <a:tblGrid>
                <a:gridCol w="1019175">
                  <a:extLst>
                    <a:ext uri="{9D8B030D-6E8A-4147-A177-3AD203B41FA5}">
                      <a16:colId xmlns:a16="http://schemas.microsoft.com/office/drawing/2014/main" val="20000"/>
                    </a:ext>
                  </a:extLst>
                </a:gridCol>
                <a:gridCol w="1019175">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800225">
                  <a:extLst>
                    <a:ext uri="{9D8B030D-6E8A-4147-A177-3AD203B41FA5}">
                      <a16:colId xmlns:a16="http://schemas.microsoft.com/office/drawing/2014/main" val="20003"/>
                    </a:ext>
                  </a:extLst>
                </a:gridCol>
                <a:gridCol w="3228975">
                  <a:extLst>
                    <a:ext uri="{9D8B030D-6E8A-4147-A177-3AD203B41FA5}">
                      <a16:colId xmlns:a16="http://schemas.microsoft.com/office/drawing/2014/main" val="20004"/>
                    </a:ext>
                  </a:extLst>
                </a:gridCol>
              </a:tblGrid>
              <a:tr h="238125">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Test Number</a:t>
                      </a:r>
                      <a:endParaRPr sz="1200" b="1">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Requirement</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Subteam</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V&amp;V Method</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V&amp;V Procedure</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1.1.1.1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Verify through visual confirmation by the user within the simulation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495300">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1.1.1.2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u="sng">
                          <a:solidFill>
                            <a:srgbClr val="1155CC"/>
                          </a:solidFill>
                          <a:latin typeface="Nunito"/>
                          <a:ea typeface="Nunito"/>
                          <a:cs typeface="Nunito"/>
                          <a:sym typeface="Nunito"/>
                        </a:rPr>
                        <a:t>V and V will be addressed via the use of the PTRM: Perceived Terrain Realism Metric.</a:t>
                      </a:r>
                      <a:r>
                        <a:rPr lang="en" sz="1000" u="sng">
                          <a:solidFill>
                            <a:srgbClr val="1155CC"/>
                          </a:solidFill>
                          <a:latin typeface="Nunito"/>
                          <a:ea typeface="Nunito"/>
                          <a:cs typeface="Nunito"/>
                          <a:sym typeface="Nunito"/>
                          <a:hlinkClick r:id="rId3">
                            <a:extLst>
                              <a:ext uri="{A12FA001-AC4F-418D-AE19-62706E023703}">
                                <ahyp:hlinkClr xmlns:ahyp="http://schemas.microsoft.com/office/drawing/2018/hyperlinkcolor" xmlns="" val="tx"/>
                              </a:ext>
                            </a:extLst>
                          </a:hlinkClick>
                        </a:rPr>
                        <a:t> </a:t>
                      </a:r>
                      <a:r>
                        <a:rPr lang="en" sz="1000" u="sng">
                          <a:solidFill>
                            <a:schemeClr val="hlink"/>
                          </a:solidFill>
                          <a:latin typeface="Nunito"/>
                          <a:ea typeface="Nunito"/>
                          <a:cs typeface="Nunito"/>
                          <a:sym typeface="Nunito"/>
                          <a:hlinkClick r:id="rId3"/>
                        </a:rPr>
                        <a:t>https://dl.acm.org/doi/full/10.1145/3514244</a:t>
                      </a:r>
                      <a:endParaRPr sz="1000" u="sng">
                        <a:solidFill>
                          <a:schemeClr val="hlink"/>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1.1.1.2.1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u="sng">
                          <a:solidFill>
                            <a:srgbClr val="1155CC"/>
                          </a:solidFill>
                          <a:latin typeface="Nunito"/>
                          <a:ea typeface="Nunito"/>
                          <a:cs typeface="Nunito"/>
                          <a:sym typeface="Nunito"/>
                        </a:rPr>
                        <a:t>V and V will be addressed via the use of the PTRM: Perceived Terrain Realism Metric.</a:t>
                      </a:r>
                      <a:r>
                        <a:rPr lang="en" sz="1000" u="sng">
                          <a:solidFill>
                            <a:srgbClr val="1155CC"/>
                          </a:solidFill>
                          <a:latin typeface="Nunito"/>
                          <a:ea typeface="Nunito"/>
                          <a:cs typeface="Nunito"/>
                          <a:sym typeface="Nunito"/>
                          <a:hlinkClick r:id="rId3">
                            <a:extLst>
                              <a:ext uri="{A12FA001-AC4F-418D-AE19-62706E023703}">
                                <ahyp:hlinkClr xmlns:ahyp="http://schemas.microsoft.com/office/drawing/2018/hyperlinkcolor" xmlns="" val="tx"/>
                              </a:ext>
                            </a:extLst>
                          </a:hlinkClick>
                        </a:rPr>
                        <a:t> </a:t>
                      </a:r>
                      <a:r>
                        <a:rPr lang="en" sz="1000" u="sng">
                          <a:solidFill>
                            <a:schemeClr val="hlink"/>
                          </a:solidFill>
                          <a:latin typeface="Nunito"/>
                          <a:ea typeface="Nunito"/>
                          <a:cs typeface="Nunito"/>
                          <a:sym typeface="Nunito"/>
                          <a:hlinkClick r:id="rId3"/>
                        </a:rPr>
                        <a:t>https://dl.acm.org/doi/full/10.1145/3514244</a:t>
                      </a:r>
                      <a:endParaRPr sz="1000" u="sng">
                        <a:solidFill>
                          <a:schemeClr val="hlink"/>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1.1.1.2.2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u="sng">
                          <a:solidFill>
                            <a:srgbClr val="1155CC"/>
                          </a:solidFill>
                          <a:latin typeface="Nunito"/>
                          <a:ea typeface="Nunito"/>
                          <a:cs typeface="Nunito"/>
                          <a:sym typeface="Nunito"/>
                        </a:rPr>
                        <a:t>V and V will be addressed via the use of the PTRM: Perceived Terrain Realism Metric.</a:t>
                      </a:r>
                      <a:r>
                        <a:rPr lang="en" sz="1000" u="sng">
                          <a:solidFill>
                            <a:srgbClr val="1155CC"/>
                          </a:solidFill>
                          <a:latin typeface="Nunito"/>
                          <a:ea typeface="Nunito"/>
                          <a:cs typeface="Nunito"/>
                          <a:sym typeface="Nunito"/>
                          <a:hlinkClick r:id="rId3">
                            <a:extLst>
                              <a:ext uri="{A12FA001-AC4F-418D-AE19-62706E023703}">
                                <ahyp:hlinkClr xmlns:ahyp="http://schemas.microsoft.com/office/drawing/2018/hyperlinkcolor" xmlns="" val="tx"/>
                              </a:ext>
                            </a:extLst>
                          </a:hlinkClick>
                        </a:rPr>
                        <a:t> </a:t>
                      </a:r>
                      <a:r>
                        <a:rPr lang="en" sz="1000" u="sng">
                          <a:solidFill>
                            <a:schemeClr val="hlink"/>
                          </a:solidFill>
                          <a:latin typeface="Nunito"/>
                          <a:ea typeface="Nunito"/>
                          <a:cs typeface="Nunito"/>
                          <a:sym typeface="Nunito"/>
                          <a:hlinkClick r:id="rId3"/>
                        </a:rPr>
                        <a:t>https://dl.acm.org/doi/full/10.1145/3514244</a:t>
                      </a:r>
                      <a:endParaRPr sz="1000" u="sng">
                        <a:solidFill>
                          <a:schemeClr val="hlink"/>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1.1.2.1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u="sng">
                          <a:solidFill>
                            <a:srgbClr val="1155CC"/>
                          </a:solidFill>
                          <a:latin typeface="Nunito"/>
                          <a:ea typeface="Nunito"/>
                          <a:cs typeface="Nunito"/>
                          <a:sym typeface="Nunito"/>
                        </a:rPr>
                        <a:t>V and V will be addressed via the use of the PTRM: Perceived Terrain Realism Metric.</a:t>
                      </a:r>
                      <a:r>
                        <a:rPr lang="en" sz="1000" u="sng">
                          <a:solidFill>
                            <a:srgbClr val="1155CC"/>
                          </a:solidFill>
                          <a:latin typeface="Nunito"/>
                          <a:ea typeface="Nunito"/>
                          <a:cs typeface="Nunito"/>
                          <a:sym typeface="Nunito"/>
                          <a:hlinkClick r:id="rId3">
                            <a:extLst>
                              <a:ext uri="{A12FA001-AC4F-418D-AE19-62706E023703}">
                                <ahyp:hlinkClr xmlns:ahyp="http://schemas.microsoft.com/office/drawing/2018/hyperlinkcolor" xmlns="" val="tx"/>
                              </a:ext>
                            </a:extLst>
                          </a:hlinkClick>
                        </a:rPr>
                        <a:t> </a:t>
                      </a:r>
                      <a:r>
                        <a:rPr lang="en" sz="1000" u="sng">
                          <a:solidFill>
                            <a:schemeClr val="hlink"/>
                          </a:solidFill>
                          <a:latin typeface="Nunito"/>
                          <a:ea typeface="Nunito"/>
                          <a:cs typeface="Nunito"/>
                          <a:sym typeface="Nunito"/>
                          <a:hlinkClick r:id="rId3"/>
                        </a:rPr>
                        <a:t>https://dl.acm.org/doi/full/10.1145/3514244</a:t>
                      </a:r>
                      <a:endParaRPr sz="1000" u="sng">
                        <a:solidFill>
                          <a:schemeClr val="hlink"/>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1.1.2.2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Demonstration/Analysis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u="sng">
                          <a:solidFill>
                            <a:srgbClr val="1155CC"/>
                          </a:solidFill>
                          <a:latin typeface="Nunito"/>
                          <a:ea typeface="Nunito"/>
                          <a:cs typeface="Nunito"/>
                          <a:sym typeface="Nunito"/>
                        </a:rPr>
                        <a:t>V and V will be addressed via the use of the PTRM: Perceived Terrain Realism Metric.</a:t>
                      </a:r>
                      <a:r>
                        <a:rPr lang="en" sz="1000" u="sng">
                          <a:solidFill>
                            <a:srgbClr val="1155CC"/>
                          </a:solidFill>
                          <a:latin typeface="Nunito"/>
                          <a:ea typeface="Nunito"/>
                          <a:cs typeface="Nunito"/>
                          <a:sym typeface="Nunito"/>
                          <a:hlinkClick r:id="rId3">
                            <a:extLst>
                              <a:ext uri="{A12FA001-AC4F-418D-AE19-62706E023703}">
                                <ahyp:hlinkClr xmlns:ahyp="http://schemas.microsoft.com/office/drawing/2018/hyperlinkcolor" xmlns="" val="tx"/>
                              </a:ext>
                            </a:extLst>
                          </a:hlinkClick>
                        </a:rPr>
                        <a:t> </a:t>
                      </a:r>
                      <a:r>
                        <a:rPr lang="en" sz="1000" u="sng">
                          <a:solidFill>
                            <a:schemeClr val="hlink"/>
                          </a:solidFill>
                          <a:latin typeface="Nunito"/>
                          <a:ea typeface="Nunito"/>
                          <a:cs typeface="Nunito"/>
                          <a:sym typeface="Nunito"/>
                          <a:hlinkClick r:id="rId3"/>
                        </a:rPr>
                        <a:t>https://dl.acm.org/doi/full/10.1145/3514244</a:t>
                      </a:r>
                      <a:endParaRPr sz="1000" u="sng">
                        <a:solidFill>
                          <a:schemeClr val="hlink"/>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1.1.3.1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u="sng">
                          <a:solidFill>
                            <a:srgbClr val="1155CC"/>
                          </a:solidFill>
                          <a:latin typeface="Nunito"/>
                          <a:ea typeface="Nunito"/>
                          <a:cs typeface="Nunito"/>
                          <a:sym typeface="Nunito"/>
                        </a:rPr>
                        <a:t>V and V will be addressed via the use of the PTRM: Perceived Terrain Realism Metric.</a:t>
                      </a:r>
                      <a:r>
                        <a:rPr lang="en" sz="1000" u="sng">
                          <a:solidFill>
                            <a:srgbClr val="1155CC"/>
                          </a:solidFill>
                          <a:latin typeface="Nunito"/>
                          <a:ea typeface="Nunito"/>
                          <a:cs typeface="Nunito"/>
                          <a:sym typeface="Nunito"/>
                          <a:hlinkClick r:id="rId3">
                            <a:extLst>
                              <a:ext uri="{A12FA001-AC4F-418D-AE19-62706E023703}">
                                <ahyp:hlinkClr xmlns:ahyp="http://schemas.microsoft.com/office/drawing/2018/hyperlinkcolor" xmlns="" val="tx"/>
                              </a:ext>
                            </a:extLst>
                          </a:hlinkClick>
                        </a:rPr>
                        <a:t> </a:t>
                      </a:r>
                      <a:r>
                        <a:rPr lang="en" sz="1000" u="sng">
                          <a:solidFill>
                            <a:schemeClr val="hlink"/>
                          </a:solidFill>
                          <a:latin typeface="Nunito"/>
                          <a:ea typeface="Nunito"/>
                          <a:cs typeface="Nunito"/>
                          <a:sym typeface="Nunito"/>
                          <a:hlinkClick r:id="rId3"/>
                        </a:rPr>
                        <a:t>https://dl.acm.org/doi/full/10.1145/3514244</a:t>
                      </a:r>
                      <a:endParaRPr sz="1000" u="sng">
                        <a:solidFill>
                          <a:schemeClr val="hlink"/>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1.1.3.2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u="sng">
                          <a:solidFill>
                            <a:srgbClr val="1155CC"/>
                          </a:solidFill>
                          <a:latin typeface="Nunito"/>
                          <a:ea typeface="Nunito"/>
                          <a:cs typeface="Nunito"/>
                          <a:sym typeface="Nunito"/>
                        </a:rPr>
                        <a:t>V and V will be addressed via the use of the PTRM: Perceived Terrain Realism Metric.</a:t>
                      </a:r>
                      <a:r>
                        <a:rPr lang="en" sz="1000" u="sng">
                          <a:solidFill>
                            <a:srgbClr val="1155CC"/>
                          </a:solidFill>
                          <a:latin typeface="Nunito"/>
                          <a:ea typeface="Nunito"/>
                          <a:cs typeface="Nunito"/>
                          <a:sym typeface="Nunito"/>
                          <a:hlinkClick r:id="rId3">
                            <a:extLst>
                              <a:ext uri="{A12FA001-AC4F-418D-AE19-62706E023703}">
                                <ahyp:hlinkClr xmlns:ahyp="http://schemas.microsoft.com/office/drawing/2018/hyperlinkcolor" xmlns="" val="tx"/>
                              </a:ext>
                            </a:extLst>
                          </a:hlinkClick>
                        </a:rPr>
                        <a:t> </a:t>
                      </a:r>
                      <a:r>
                        <a:rPr lang="en" sz="1000" u="sng">
                          <a:solidFill>
                            <a:schemeClr val="hlink"/>
                          </a:solidFill>
                          <a:latin typeface="Nunito"/>
                          <a:ea typeface="Nunito"/>
                          <a:cs typeface="Nunito"/>
                          <a:sym typeface="Nunito"/>
                          <a:hlinkClick r:id="rId3"/>
                        </a:rPr>
                        <a:t>https://dl.acm.org/doi/full/10.1145/3514244</a:t>
                      </a:r>
                      <a:endParaRPr sz="1000" u="sng">
                        <a:solidFill>
                          <a:schemeClr val="hlink"/>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650" name="Google Shape;2650;p208">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2654"/>
        <p:cNvGrpSpPr/>
        <p:nvPr/>
      </p:nvGrpSpPr>
      <p:grpSpPr>
        <a:xfrm>
          <a:off x="0" y="0"/>
          <a:ext cx="0" cy="0"/>
          <a:chOff x="0" y="0"/>
          <a:chExt cx="0" cy="0"/>
        </a:xfrm>
      </p:grpSpPr>
      <p:sp>
        <p:nvSpPr>
          <p:cNvPr id="2655" name="Google Shape;2655;p2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172</a:t>
            </a:fld>
            <a:endParaRPr/>
          </a:p>
        </p:txBody>
      </p:sp>
      <p:graphicFrame>
        <p:nvGraphicFramePr>
          <p:cNvPr id="2656" name="Google Shape;2656;p209"/>
          <p:cNvGraphicFramePr/>
          <p:nvPr/>
        </p:nvGraphicFramePr>
        <p:xfrm>
          <a:off x="152400" y="152400"/>
          <a:ext cx="8439150" cy="4771644"/>
        </p:xfrm>
        <a:graphic>
          <a:graphicData uri="http://schemas.openxmlformats.org/drawingml/2006/table">
            <a:tbl>
              <a:tblPr>
                <a:noFill/>
                <a:tableStyleId>{34C112C2-C95C-4236-8074-CD7BC30CAA9A}</a:tableStyleId>
              </a:tblPr>
              <a:tblGrid>
                <a:gridCol w="1019175">
                  <a:extLst>
                    <a:ext uri="{9D8B030D-6E8A-4147-A177-3AD203B41FA5}">
                      <a16:colId xmlns:a16="http://schemas.microsoft.com/office/drawing/2014/main" val="20000"/>
                    </a:ext>
                  </a:extLst>
                </a:gridCol>
                <a:gridCol w="1019175">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800225">
                  <a:extLst>
                    <a:ext uri="{9D8B030D-6E8A-4147-A177-3AD203B41FA5}">
                      <a16:colId xmlns:a16="http://schemas.microsoft.com/office/drawing/2014/main" val="20003"/>
                    </a:ext>
                  </a:extLst>
                </a:gridCol>
                <a:gridCol w="3228975">
                  <a:extLst>
                    <a:ext uri="{9D8B030D-6E8A-4147-A177-3AD203B41FA5}">
                      <a16:colId xmlns:a16="http://schemas.microsoft.com/office/drawing/2014/main" val="20004"/>
                    </a:ext>
                  </a:extLst>
                </a:gridCol>
              </a:tblGrid>
              <a:tr h="238125">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Test Number</a:t>
                      </a:r>
                      <a:endParaRPr sz="1200" b="1">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Requirement</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Subteam</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V&amp;V Method</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V&amp;V Procedure</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extLst>
                  <a:ext uri="{0D108BD9-81ED-4DB2-BD59-A6C34878D82A}">
                    <a16:rowId xmlns:a16="http://schemas.microsoft.com/office/drawing/2014/main" val="10000"/>
                  </a:ext>
                </a:extLst>
              </a:tr>
              <a:tr h="342900">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3</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2.1.1.1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Use user comfort metric/survey to validate tools are easily held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4</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2.1.1.2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Verify by comparing physical model silhouette to VR model</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5</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2.1.1.3</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Verify the VR Lunar environment objects are similar to Apollo mission site photograph through comparison and observation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6</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2.1.1.4</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Verify user can use handle the equipment detachted and without hard integration with user</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7</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2.1.1.5</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Verify by comparing physical model silhouette to VR model</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8</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2.1.1.6</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Verify tool use is in the detailed operation procedure for the traning scenario</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9</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2.1.1.7</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Set the desired limits on the elbow brace and then measure the actual angles of the extension/flexsion of user's elbow to ensure we have the desired range of motion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10</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2.1.1.8</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Verify user can wear/don detachted and without hard integration with user</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2.1.1.9</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Have users with varying anthropometry to don the equiptment to verify the physical model's adjustability</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2.1.1.10</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Validate access for HR support hardware by implementing a mock dock to ensure ability to integrate additional hardware</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2657" name="Google Shape;2657;p209">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sp>
        <p:nvSpPr>
          <p:cNvPr id="2662" name="Google Shape;2662;p2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173</a:t>
            </a:fld>
            <a:endParaRPr/>
          </a:p>
        </p:txBody>
      </p:sp>
      <p:graphicFrame>
        <p:nvGraphicFramePr>
          <p:cNvPr id="2663" name="Google Shape;2663;p210"/>
          <p:cNvGraphicFramePr/>
          <p:nvPr/>
        </p:nvGraphicFramePr>
        <p:xfrm>
          <a:off x="152400" y="152400"/>
          <a:ext cx="8439150" cy="4762119"/>
        </p:xfrm>
        <a:graphic>
          <a:graphicData uri="http://schemas.openxmlformats.org/drawingml/2006/table">
            <a:tbl>
              <a:tblPr>
                <a:noFill/>
                <a:tableStyleId>{34C112C2-C95C-4236-8074-CD7BC30CAA9A}</a:tableStyleId>
              </a:tblPr>
              <a:tblGrid>
                <a:gridCol w="1019175">
                  <a:extLst>
                    <a:ext uri="{9D8B030D-6E8A-4147-A177-3AD203B41FA5}">
                      <a16:colId xmlns:a16="http://schemas.microsoft.com/office/drawing/2014/main" val="20000"/>
                    </a:ext>
                  </a:extLst>
                </a:gridCol>
                <a:gridCol w="1019175">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800225">
                  <a:extLst>
                    <a:ext uri="{9D8B030D-6E8A-4147-A177-3AD203B41FA5}">
                      <a16:colId xmlns:a16="http://schemas.microsoft.com/office/drawing/2014/main" val="20003"/>
                    </a:ext>
                  </a:extLst>
                </a:gridCol>
                <a:gridCol w="3228975">
                  <a:extLst>
                    <a:ext uri="{9D8B030D-6E8A-4147-A177-3AD203B41FA5}">
                      <a16:colId xmlns:a16="http://schemas.microsoft.com/office/drawing/2014/main" val="20004"/>
                    </a:ext>
                  </a:extLst>
                </a:gridCol>
              </a:tblGrid>
              <a:tr h="238125">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Test Number</a:t>
                      </a:r>
                      <a:endParaRPr sz="1200" b="1">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Requirement</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Subteam</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V&amp;V Method</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V&amp;V Procedure</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13</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2.2.1.1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Validate by avoiding user sensor placement on joints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14</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2.2.1.2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Test/Analysis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Measure difference between user physical hand position and user hand position in VR</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15</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2.2.1.3</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Test/Analysis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Verify by moving sensors to the furthest distance away that is still within the 9x10 foot area to ensure that they are picked up and accurately track</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16</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2.2.1.4</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Verify by running simulation on a fully charged system until battery depletion, and measure time taken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1524000">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17</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2.2.2.4</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Sensor Integration</a:t>
                      </a:r>
                      <a:endParaRPr sz="1000">
                        <a:latin typeface="Nunito"/>
                        <a:ea typeface="Nunito"/>
                        <a:cs typeface="Nunito"/>
                        <a:sym typeface="Nunito"/>
                      </a:endParaRPr>
                    </a:p>
                    <a:p>
                      <a:pPr marL="0" lvl="0" indent="0" algn="l" rtl="0">
                        <a:lnSpc>
                          <a:spcPct val="115000"/>
                        </a:lnSpc>
                        <a:spcBef>
                          <a:spcPts val="0"/>
                        </a:spcBef>
                        <a:spcAft>
                          <a:spcPts val="0"/>
                        </a:spcAft>
                        <a:buNone/>
                      </a:pPr>
                      <a:r>
                        <a:rPr lang="en" sz="1000">
                          <a:latin typeface="Nunito"/>
                          <a:ea typeface="Nunito"/>
                          <a:cs typeface="Nunito"/>
                          <a:sym typeface="Nunito"/>
                        </a:rPr>
                        <a:t>Verify user can see object in virtual world</a:t>
                      </a:r>
                      <a:endParaRPr sz="1000">
                        <a:latin typeface="Nunito"/>
                        <a:ea typeface="Nunito"/>
                        <a:cs typeface="Nunito"/>
                        <a:sym typeface="Nunito"/>
                      </a:endParaRPr>
                    </a:p>
                    <a:p>
                      <a:pPr marL="0" lvl="0" indent="0" algn="l" rtl="0">
                        <a:lnSpc>
                          <a:spcPct val="115000"/>
                        </a:lnSpc>
                        <a:spcBef>
                          <a:spcPts val="0"/>
                        </a:spcBef>
                        <a:spcAft>
                          <a:spcPts val="0"/>
                        </a:spcAft>
                        <a:buNone/>
                      </a:pPr>
                      <a:r>
                        <a:rPr lang="en" sz="1000">
                          <a:latin typeface="Nunito"/>
                          <a:ea typeface="Nunito"/>
                          <a:cs typeface="Nunito"/>
                          <a:sym typeface="Nunito"/>
                        </a:rPr>
                        <a:t>Verify object is to scale</a:t>
                      </a:r>
                      <a:endParaRPr sz="1000">
                        <a:latin typeface="Nunito"/>
                        <a:ea typeface="Nunito"/>
                        <a:cs typeface="Nunito"/>
                        <a:sym typeface="Nunito"/>
                      </a:endParaRPr>
                    </a:p>
                    <a:p>
                      <a:pPr marL="0" lvl="0" indent="0" algn="l" rtl="0">
                        <a:lnSpc>
                          <a:spcPct val="115000"/>
                        </a:lnSpc>
                        <a:spcBef>
                          <a:spcPts val="0"/>
                        </a:spcBef>
                        <a:spcAft>
                          <a:spcPts val="0"/>
                        </a:spcAft>
                        <a:buNone/>
                      </a:pPr>
                      <a:r>
                        <a:rPr lang="en" sz="1000">
                          <a:latin typeface="Nunito"/>
                          <a:ea typeface="Nunito"/>
                          <a:cs typeface="Nunito"/>
                          <a:sym typeface="Nunito"/>
                        </a:rPr>
                        <a:t>Verify object moves the way user moves it</a:t>
                      </a:r>
                      <a:endParaRPr sz="1000">
                        <a:latin typeface="Nunito"/>
                        <a:ea typeface="Nunito"/>
                        <a:cs typeface="Nunito"/>
                        <a:sym typeface="Nunito"/>
                      </a:endParaRPr>
                    </a:p>
                    <a:p>
                      <a:pPr marL="0" lvl="0" indent="0" algn="l" rtl="0">
                        <a:lnSpc>
                          <a:spcPct val="115000"/>
                        </a:lnSpc>
                        <a:spcBef>
                          <a:spcPts val="0"/>
                        </a:spcBef>
                        <a:spcAft>
                          <a:spcPts val="0"/>
                        </a:spcAft>
                        <a:buNone/>
                      </a:pPr>
                      <a:r>
                        <a:rPr lang="en" sz="1000">
                          <a:latin typeface="Nunito"/>
                          <a:ea typeface="Nunito"/>
                          <a:cs typeface="Nunito"/>
                          <a:sym typeface="Nunito"/>
                        </a:rPr>
                        <a:t>Scoop- rotate 90 degrees</a:t>
                      </a:r>
                      <a:endParaRPr sz="1000">
                        <a:latin typeface="Nunito"/>
                        <a:ea typeface="Nunito"/>
                        <a:cs typeface="Nunito"/>
                        <a:sym typeface="Nunito"/>
                      </a:endParaRPr>
                    </a:p>
                    <a:p>
                      <a:pPr marL="0" lvl="0" indent="0" algn="l" rtl="0">
                        <a:lnSpc>
                          <a:spcPct val="115000"/>
                        </a:lnSpc>
                        <a:spcBef>
                          <a:spcPts val="0"/>
                        </a:spcBef>
                        <a:spcAft>
                          <a:spcPts val="0"/>
                        </a:spcAft>
                        <a:buNone/>
                      </a:pPr>
                      <a:r>
                        <a:rPr lang="en" sz="1000">
                          <a:latin typeface="Nunito"/>
                          <a:ea typeface="Nunito"/>
                          <a:cs typeface="Nunito"/>
                          <a:sym typeface="Nunito"/>
                        </a:rPr>
                        <a:t>Rock- pick up and move over 2 ft?</a:t>
                      </a:r>
                      <a:endParaRPr sz="1000">
                        <a:latin typeface="Nunito"/>
                        <a:ea typeface="Nunito"/>
                        <a:cs typeface="Nunito"/>
                        <a:sym typeface="Nunito"/>
                      </a:endParaRPr>
                    </a:p>
                    <a:p>
                      <a:pPr marL="0" lvl="0" indent="0" algn="l" rtl="0">
                        <a:lnSpc>
                          <a:spcPct val="115000"/>
                        </a:lnSpc>
                        <a:spcBef>
                          <a:spcPts val="0"/>
                        </a:spcBef>
                        <a:spcAft>
                          <a:spcPts val="0"/>
                        </a:spcAft>
                        <a:buNone/>
                      </a:pPr>
                      <a:r>
                        <a:rPr lang="en" sz="1000">
                          <a:latin typeface="Nunito"/>
                          <a:ea typeface="Nunito"/>
                          <a:cs typeface="Nunito"/>
                          <a:sym typeface="Nunito"/>
                        </a:rPr>
                        <a:t>Tool interface- sensor mapping location of scoop mount is found in vr (if this is necessary)</a:t>
                      </a:r>
                      <a:endParaRPr sz="1000">
                        <a:latin typeface="Nunito"/>
                        <a:ea typeface="Nunito"/>
                        <a:cs typeface="Nunito"/>
                        <a:sym typeface="Nunito"/>
                      </a:endParaRPr>
                    </a:p>
                    <a:p>
                      <a:pPr marL="0" lvl="0" indent="0" algn="l" rtl="0">
                        <a:lnSpc>
                          <a:spcPct val="115000"/>
                        </a:lnSpc>
                        <a:spcBef>
                          <a:spcPts val="0"/>
                        </a:spcBef>
                        <a:spcAft>
                          <a:spcPts val="0"/>
                        </a:spcAft>
                        <a:buNone/>
                      </a:pPr>
                      <a:r>
                        <a:rPr lang="en" sz="1000">
                          <a:latin typeface="Nunito"/>
                          <a:ea typeface="Nunito"/>
                          <a:cs typeface="Nunito"/>
                          <a:sym typeface="Nunito"/>
                        </a:rPr>
                        <a:t>Sample Container - lid rotates as is physically done</a:t>
                      </a:r>
                      <a:endParaRPr sz="1000">
                        <a:latin typeface="Nunito"/>
                        <a:ea typeface="Nunito"/>
                        <a:cs typeface="Nunito"/>
                        <a:sym typeface="Nunito"/>
                      </a:endParaRPr>
                    </a:p>
                    <a:p>
                      <a:pPr marL="0" lvl="0" indent="0" algn="l" rtl="0">
                        <a:lnSpc>
                          <a:spcPct val="115000"/>
                        </a:lnSpc>
                        <a:spcBef>
                          <a:spcPts val="0"/>
                        </a:spcBef>
                        <a:spcAft>
                          <a:spcPts val="0"/>
                        </a:spcAft>
                        <a:buNone/>
                      </a:pPr>
                      <a:r>
                        <a:rPr lang="en" sz="1000">
                          <a:latin typeface="Nunito"/>
                          <a:ea typeface="Nunito"/>
                          <a:cs typeface="Nunito"/>
                          <a:sym typeface="Nunito"/>
                        </a:rPr>
                        <a:t>Verify object movement doesn’t lag more than XXX ms</a:t>
                      </a:r>
                      <a:endParaRPr sz="1000">
                        <a:latin typeface="Nunito"/>
                        <a:ea typeface="Nunito"/>
                        <a:cs typeface="Nunito"/>
                        <a:sym typeface="Nunito"/>
                      </a:endParaRPr>
                    </a:p>
                    <a:p>
                      <a:pPr marL="0" lvl="0" indent="0" algn="l" rtl="0">
                        <a:lnSpc>
                          <a:spcPct val="115000"/>
                        </a:lnSpc>
                        <a:spcBef>
                          <a:spcPts val="0"/>
                        </a:spcBef>
                        <a:spcAft>
                          <a:spcPts val="0"/>
                        </a:spcAft>
                        <a:buNone/>
                      </a:pPr>
                      <a:r>
                        <a:rPr lang="en" sz="1000">
                          <a:latin typeface="Nunito"/>
                          <a:ea typeface="Nunito"/>
                          <a:cs typeface="Nunito"/>
                          <a:sym typeface="Nunito"/>
                        </a:rPr>
                        <a:t>Verify object location is accurately portrayed with placement/movement of object in physical/virtual space</a:t>
                      </a:r>
                      <a:endParaRPr sz="1000">
                        <a:latin typeface="Nunito"/>
                        <a:ea typeface="Nunito"/>
                        <a:cs typeface="Nunito"/>
                        <a:sym typeface="Nunito"/>
                      </a:endParaRPr>
                    </a:p>
                  </a:txBody>
                  <a:tcPr marL="91425" marR="9142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2.2.2.5</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N/A</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2.2.2.6</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Test/Analysis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N/A</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664" name="Google Shape;2664;p210">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2668"/>
        <p:cNvGrpSpPr/>
        <p:nvPr/>
      </p:nvGrpSpPr>
      <p:grpSpPr>
        <a:xfrm>
          <a:off x="0" y="0"/>
          <a:ext cx="0" cy="0"/>
          <a:chOff x="0" y="0"/>
          <a:chExt cx="0" cy="0"/>
        </a:xfrm>
      </p:grpSpPr>
      <p:sp>
        <p:nvSpPr>
          <p:cNvPr id="2669" name="Google Shape;2669;p2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174</a:t>
            </a:fld>
            <a:endParaRPr/>
          </a:p>
        </p:txBody>
      </p:sp>
      <p:graphicFrame>
        <p:nvGraphicFramePr>
          <p:cNvPr id="2670" name="Google Shape;2670;p211"/>
          <p:cNvGraphicFramePr/>
          <p:nvPr/>
        </p:nvGraphicFramePr>
        <p:xfrm>
          <a:off x="152400" y="152400"/>
          <a:ext cx="8439150" cy="4758309"/>
        </p:xfrm>
        <a:graphic>
          <a:graphicData uri="http://schemas.openxmlformats.org/drawingml/2006/table">
            <a:tbl>
              <a:tblPr>
                <a:noFill/>
                <a:tableStyleId>{34C112C2-C95C-4236-8074-CD7BC30CAA9A}</a:tableStyleId>
              </a:tblPr>
              <a:tblGrid>
                <a:gridCol w="1019175">
                  <a:extLst>
                    <a:ext uri="{9D8B030D-6E8A-4147-A177-3AD203B41FA5}">
                      <a16:colId xmlns:a16="http://schemas.microsoft.com/office/drawing/2014/main" val="20000"/>
                    </a:ext>
                  </a:extLst>
                </a:gridCol>
                <a:gridCol w="1019175">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800225">
                  <a:extLst>
                    <a:ext uri="{9D8B030D-6E8A-4147-A177-3AD203B41FA5}">
                      <a16:colId xmlns:a16="http://schemas.microsoft.com/office/drawing/2014/main" val="20003"/>
                    </a:ext>
                  </a:extLst>
                </a:gridCol>
                <a:gridCol w="3228975">
                  <a:extLst>
                    <a:ext uri="{9D8B030D-6E8A-4147-A177-3AD203B41FA5}">
                      <a16:colId xmlns:a16="http://schemas.microsoft.com/office/drawing/2014/main" val="20004"/>
                    </a:ext>
                  </a:extLst>
                </a:gridCol>
              </a:tblGrid>
              <a:tr h="238125">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Test Number</a:t>
                      </a:r>
                      <a:endParaRPr sz="1200" b="1">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Requirement</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Subteam</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V&amp;V Method</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V&amp;V Procedure</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extLst>
                  <a:ext uri="{0D108BD9-81ED-4DB2-BD59-A6C34878D82A}">
                    <a16:rowId xmlns:a16="http://schemas.microsoft.com/office/drawing/2014/main" val="10000"/>
                  </a:ext>
                </a:extLst>
              </a:tr>
              <a:tr h="200025">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2.2.2.7</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Test/Analysis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N/A</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18</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3.1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IT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Run simulation with user wearing headphones and have them verify they can hear, understand, and apply auditory feedback as outlined in</a:t>
                      </a:r>
                      <a:r>
                        <a:rPr lang="en" sz="1000">
                          <a:uFill>
                            <a:noFill/>
                          </a:uFill>
                          <a:latin typeface="Nunito"/>
                          <a:ea typeface="Nunito"/>
                          <a:cs typeface="Nunito"/>
                          <a:sym typeface="Nunito"/>
                          <a:hlinkClick r:id="rId3"/>
                        </a:rPr>
                        <a:t> </a:t>
                      </a:r>
                      <a:r>
                        <a:rPr lang="en" sz="1000" u="sng">
                          <a:solidFill>
                            <a:schemeClr val="hlink"/>
                          </a:solidFill>
                          <a:latin typeface="Nunito"/>
                          <a:ea typeface="Nunito"/>
                          <a:cs typeface="Nunito"/>
                          <a:sym typeface="Nunito"/>
                          <a:hlinkClick r:id="rId3"/>
                        </a:rPr>
                        <a:t>user task outline</a:t>
                      </a:r>
                      <a:endParaRPr sz="1000" u="sng">
                        <a:solidFill>
                          <a:schemeClr val="hlink"/>
                        </a:solidFill>
                        <a:latin typeface="Nunito"/>
                        <a:ea typeface="Nunito"/>
                        <a:cs typeface="Nunito"/>
                        <a:sym typeface="Nunito"/>
                      </a:endParaRPr>
                    </a:p>
                  </a:txBody>
                  <a:tcPr marL="91425" marR="9142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19</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3.2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IT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Run simulation with objects and check the latency, refresh rate, position accuracy, orientation accuracy, and newtonian physics accuracy</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20</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3.3.1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IT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Visual Inspection within Unity and within Oculus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3.3.2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IT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Visual Inspection within Unity and within Oculus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4.1.1.1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Team/HR</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N/A</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4.1.1.2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N/A</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495300">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4.1.2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u="sng">
                          <a:solidFill>
                            <a:srgbClr val="1155CC"/>
                          </a:solidFill>
                          <a:latin typeface="Nunito"/>
                          <a:ea typeface="Nunito"/>
                          <a:cs typeface="Nunito"/>
                          <a:sym typeface="Nunito"/>
                          <a:hlinkClick r:id="rId4">
                            <a:extLst>
                              <a:ext uri="{A12FA001-AC4F-418D-AE19-62706E023703}">
                                <ahyp:hlinkClr xmlns:ahyp="http://schemas.microsoft.com/office/drawing/2018/hyperlinkcolor" xmlns="" val="tx"/>
                              </a:ext>
                            </a:extLst>
                          </a:hlinkClick>
                        </a:rPr>
                        <a:t>V and V will be addressed via the use of the PTRM: Perceived Terrain Realism Metric. </a:t>
                      </a:r>
                      <a:r>
                        <a:rPr lang="en" sz="1000" u="sng">
                          <a:solidFill>
                            <a:schemeClr val="hlink"/>
                          </a:solidFill>
                          <a:latin typeface="Nunito"/>
                          <a:ea typeface="Nunito"/>
                          <a:cs typeface="Nunito"/>
                          <a:sym typeface="Nunito"/>
                          <a:hlinkClick r:id="rId4"/>
                        </a:rPr>
                        <a:t>https://dl.acm.org/doi/full/10.1145/3514244</a:t>
                      </a:r>
                      <a:endParaRPr sz="1000" u="sng">
                        <a:solidFill>
                          <a:schemeClr val="hlink"/>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4.2.1.1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HUD Checklist</a:t>
                      </a:r>
                      <a:endParaRPr sz="1000">
                        <a:latin typeface="Nunito"/>
                        <a:ea typeface="Nunito"/>
                        <a:cs typeface="Nunito"/>
                        <a:sym typeface="Nunito"/>
                      </a:endParaRPr>
                    </a:p>
                  </a:txBody>
                  <a:tcPr marL="91425" marR="9142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4.2.1.2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4.2.2.1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4.2.2.2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4.2.2.3</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4.2.1.4</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0000"/>
                          </a:solidFill>
                          <a:latin typeface="Nunito"/>
                          <a:ea typeface="Nunito"/>
                          <a:cs typeface="Nunito"/>
                          <a:sym typeface="Nunito"/>
                        </a:rPr>
                        <a:t>4.2.1.1</a:t>
                      </a:r>
                      <a:endParaRPr sz="1000">
                        <a:solidFill>
                          <a:srgbClr val="FF0000"/>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bl>
          </a:graphicData>
        </a:graphic>
      </p:graphicFrame>
      <p:sp>
        <p:nvSpPr>
          <p:cNvPr id="2671" name="Google Shape;2671;p211">
            <a:hlinkClick r:id="rId5"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sp>
        <p:nvSpPr>
          <p:cNvPr id="2676" name="Google Shape;2676;p2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175</a:t>
            </a:fld>
            <a:endParaRPr/>
          </a:p>
        </p:txBody>
      </p:sp>
      <p:graphicFrame>
        <p:nvGraphicFramePr>
          <p:cNvPr id="2677" name="Google Shape;2677;p212"/>
          <p:cNvGraphicFramePr/>
          <p:nvPr/>
        </p:nvGraphicFramePr>
        <p:xfrm>
          <a:off x="152400" y="152400"/>
          <a:ext cx="8439150" cy="4264914"/>
        </p:xfrm>
        <a:graphic>
          <a:graphicData uri="http://schemas.openxmlformats.org/drawingml/2006/table">
            <a:tbl>
              <a:tblPr>
                <a:noFill/>
                <a:tableStyleId>{34C112C2-C95C-4236-8074-CD7BC30CAA9A}</a:tableStyleId>
              </a:tblPr>
              <a:tblGrid>
                <a:gridCol w="1019175">
                  <a:extLst>
                    <a:ext uri="{9D8B030D-6E8A-4147-A177-3AD203B41FA5}">
                      <a16:colId xmlns:a16="http://schemas.microsoft.com/office/drawing/2014/main" val="20000"/>
                    </a:ext>
                  </a:extLst>
                </a:gridCol>
                <a:gridCol w="1019175">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800225">
                  <a:extLst>
                    <a:ext uri="{9D8B030D-6E8A-4147-A177-3AD203B41FA5}">
                      <a16:colId xmlns:a16="http://schemas.microsoft.com/office/drawing/2014/main" val="20003"/>
                    </a:ext>
                  </a:extLst>
                </a:gridCol>
                <a:gridCol w="3228975">
                  <a:extLst>
                    <a:ext uri="{9D8B030D-6E8A-4147-A177-3AD203B41FA5}">
                      <a16:colId xmlns:a16="http://schemas.microsoft.com/office/drawing/2014/main" val="20004"/>
                    </a:ext>
                  </a:extLst>
                </a:gridCol>
              </a:tblGrid>
              <a:tr h="238125">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Test Number</a:t>
                      </a:r>
                      <a:endParaRPr sz="1200" b="1">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Requirement</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Subteam</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V&amp;V Method</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V&amp;V Procedure</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4.2.1.2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4.2.2.1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4.2.2.2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4.2.2.3</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4.2.1.4</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0000"/>
                          </a:solidFill>
                          <a:latin typeface="Nunito"/>
                          <a:ea typeface="Nunito"/>
                          <a:cs typeface="Nunito"/>
                          <a:sym typeface="Nunito"/>
                        </a:rPr>
                        <a:t>4.2.1.1</a:t>
                      </a:r>
                      <a:endParaRPr sz="1000">
                        <a:solidFill>
                          <a:srgbClr val="FF0000"/>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0000"/>
                          </a:solidFill>
                          <a:latin typeface="Nunito"/>
                          <a:ea typeface="Nunito"/>
                          <a:cs typeface="Nunito"/>
                          <a:sym typeface="Nunito"/>
                        </a:rPr>
                        <a:t>4.2.1.2</a:t>
                      </a:r>
                      <a:endParaRPr sz="1000">
                        <a:solidFill>
                          <a:srgbClr val="FF0000"/>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0000"/>
                          </a:solidFill>
                          <a:latin typeface="Nunito"/>
                          <a:ea typeface="Nunito"/>
                          <a:cs typeface="Nunito"/>
                          <a:sym typeface="Nunito"/>
                        </a:rPr>
                        <a:t>4.2.2.1</a:t>
                      </a:r>
                      <a:endParaRPr sz="1000">
                        <a:solidFill>
                          <a:srgbClr val="FF0000"/>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0000"/>
                          </a:solidFill>
                          <a:latin typeface="Nunito"/>
                          <a:ea typeface="Nunito"/>
                          <a:cs typeface="Nunito"/>
                          <a:sym typeface="Nunito"/>
                        </a:rPr>
                        <a:t>4.2.2.2</a:t>
                      </a:r>
                      <a:endParaRPr sz="1000">
                        <a:solidFill>
                          <a:srgbClr val="FF0000"/>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0000"/>
                          </a:solidFill>
                          <a:latin typeface="Nunito"/>
                          <a:ea typeface="Nunito"/>
                          <a:cs typeface="Nunito"/>
                          <a:sym typeface="Nunito"/>
                        </a:rPr>
                        <a:t>4.2.2.3</a:t>
                      </a:r>
                      <a:endParaRPr sz="1000">
                        <a:solidFill>
                          <a:srgbClr val="FF0000"/>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0000"/>
                          </a:solidFill>
                          <a:latin typeface="Nunito"/>
                          <a:ea typeface="Nunito"/>
                          <a:cs typeface="Nunito"/>
                          <a:sym typeface="Nunito"/>
                        </a:rPr>
                        <a:t>4.2.2.4</a:t>
                      </a:r>
                      <a:endParaRPr sz="1000">
                        <a:solidFill>
                          <a:srgbClr val="FF0000"/>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0000"/>
                          </a:solidFill>
                          <a:latin typeface="Nunito"/>
                          <a:ea typeface="Nunito"/>
                          <a:cs typeface="Nunito"/>
                          <a:sym typeface="Nunito"/>
                        </a:rPr>
                        <a:t>4.2.3.1</a:t>
                      </a:r>
                      <a:endParaRPr sz="1000">
                        <a:solidFill>
                          <a:srgbClr val="FF0000"/>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0000"/>
                          </a:solidFill>
                          <a:latin typeface="Nunito"/>
                          <a:ea typeface="Nunito"/>
                          <a:cs typeface="Nunito"/>
                          <a:sym typeface="Nunito"/>
                        </a:rPr>
                        <a:t>4.2.3.2</a:t>
                      </a:r>
                      <a:endParaRPr sz="1000">
                        <a:solidFill>
                          <a:srgbClr val="FF0000"/>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0000"/>
                          </a:solidFill>
                          <a:latin typeface="Nunito"/>
                          <a:ea typeface="Nunito"/>
                          <a:cs typeface="Nunito"/>
                          <a:sym typeface="Nunito"/>
                        </a:rPr>
                        <a:t>4.2.3.3</a:t>
                      </a:r>
                      <a:endParaRPr sz="1000">
                        <a:solidFill>
                          <a:srgbClr val="FF0000"/>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the HUD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4.3</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u="sng">
                          <a:solidFill>
                            <a:srgbClr val="1155CC"/>
                          </a:solidFill>
                          <a:latin typeface="Nunito"/>
                          <a:ea typeface="Nunito"/>
                          <a:cs typeface="Nunito"/>
                          <a:sym typeface="Nunito"/>
                        </a:rPr>
                        <a:t>V and V will be addressed via the use of the PTRM: Perceived Terrain Realism Metric.</a:t>
                      </a:r>
                      <a:r>
                        <a:rPr lang="en" sz="1000" u="sng">
                          <a:solidFill>
                            <a:srgbClr val="1155CC"/>
                          </a:solidFill>
                          <a:latin typeface="Nunito"/>
                          <a:ea typeface="Nunito"/>
                          <a:cs typeface="Nunito"/>
                          <a:sym typeface="Nunito"/>
                          <a:hlinkClick r:id="rId3">
                            <a:extLst>
                              <a:ext uri="{A12FA001-AC4F-418D-AE19-62706E023703}">
                                <ahyp:hlinkClr xmlns:ahyp="http://schemas.microsoft.com/office/drawing/2018/hyperlinkcolor" xmlns="" val="tx"/>
                              </a:ext>
                            </a:extLst>
                          </a:hlinkClick>
                        </a:rPr>
                        <a:t> </a:t>
                      </a:r>
                      <a:r>
                        <a:rPr lang="en" sz="1000" u="sng">
                          <a:solidFill>
                            <a:schemeClr val="hlink"/>
                          </a:solidFill>
                          <a:latin typeface="Nunito"/>
                          <a:ea typeface="Nunito"/>
                          <a:cs typeface="Nunito"/>
                          <a:sym typeface="Nunito"/>
                          <a:hlinkClick r:id="rId3"/>
                        </a:rPr>
                        <a:t>https://dl.acm.org/doi/full/10.1145/3514244</a:t>
                      </a:r>
                      <a:endParaRPr sz="1000" u="sng">
                        <a:solidFill>
                          <a:schemeClr val="hlink"/>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5"/>
                  </a:ext>
                </a:extLst>
              </a:tr>
              <a:tr h="495300">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5.1.1.1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Test/Inspection/Analysis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Verify through performance models carried out that measurre and track the latency value through the training simulation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2678" name="Google Shape;2678;p212">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2682"/>
        <p:cNvGrpSpPr/>
        <p:nvPr/>
      </p:nvGrpSpPr>
      <p:grpSpPr>
        <a:xfrm>
          <a:off x="0" y="0"/>
          <a:ext cx="0" cy="0"/>
          <a:chOff x="0" y="0"/>
          <a:chExt cx="0" cy="0"/>
        </a:xfrm>
      </p:grpSpPr>
      <p:sp>
        <p:nvSpPr>
          <p:cNvPr id="2683" name="Google Shape;2683;p2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176</a:t>
            </a:fld>
            <a:endParaRPr/>
          </a:p>
        </p:txBody>
      </p:sp>
      <p:graphicFrame>
        <p:nvGraphicFramePr>
          <p:cNvPr id="2684" name="Google Shape;2684;p213"/>
          <p:cNvGraphicFramePr/>
          <p:nvPr/>
        </p:nvGraphicFramePr>
        <p:xfrm>
          <a:off x="152400" y="152400"/>
          <a:ext cx="8439150" cy="4739259"/>
        </p:xfrm>
        <a:graphic>
          <a:graphicData uri="http://schemas.openxmlformats.org/drawingml/2006/table">
            <a:tbl>
              <a:tblPr>
                <a:noFill/>
                <a:tableStyleId>{34C112C2-C95C-4236-8074-CD7BC30CAA9A}</a:tableStyleId>
              </a:tblPr>
              <a:tblGrid>
                <a:gridCol w="1019175">
                  <a:extLst>
                    <a:ext uri="{9D8B030D-6E8A-4147-A177-3AD203B41FA5}">
                      <a16:colId xmlns:a16="http://schemas.microsoft.com/office/drawing/2014/main" val="20000"/>
                    </a:ext>
                  </a:extLst>
                </a:gridCol>
                <a:gridCol w="1019175">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800225">
                  <a:extLst>
                    <a:ext uri="{9D8B030D-6E8A-4147-A177-3AD203B41FA5}">
                      <a16:colId xmlns:a16="http://schemas.microsoft.com/office/drawing/2014/main" val="20003"/>
                    </a:ext>
                  </a:extLst>
                </a:gridCol>
                <a:gridCol w="3228975">
                  <a:extLst>
                    <a:ext uri="{9D8B030D-6E8A-4147-A177-3AD203B41FA5}">
                      <a16:colId xmlns:a16="http://schemas.microsoft.com/office/drawing/2014/main" val="20004"/>
                    </a:ext>
                  </a:extLst>
                </a:gridCol>
              </a:tblGrid>
              <a:tr h="238125">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Test Number</a:t>
                      </a:r>
                      <a:endParaRPr sz="1200" b="1">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Requirement</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Subteam</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V&amp;V Method</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V&amp;V Procedure</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extLst>
                  <a:ext uri="{0D108BD9-81ED-4DB2-BD59-A6C34878D82A}">
                    <a16:rowId xmlns:a16="http://schemas.microsoft.com/office/drawing/2014/main" val="10000"/>
                  </a:ext>
                </a:extLst>
              </a:tr>
              <a:tr h="495300">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5.1.1.2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Test/Inspection/Analysis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Verify through performance models carried out that measurre and track the frame rate value through the training simulation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495300">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5.1.1.3</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IT/VR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Test/Inspection/Analysis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Verify through performance models carried out that measurre and track the refresh rate value through the training simulation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23</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5.2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IT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Demonstrate that as a user walks near boundaries in simulation, a red X or red wall appears to warn of leaving designated area.</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24</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5.3.1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IT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Demonstrate selected earbuds allow for two-way communication with flight operator.</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495300">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25</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5.3.2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IT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Demonstrate exiting the VR simulation environment and removing all equiptment by following the provided exit procedure</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26</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5.3.3</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IT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Demonstrate HUD has tasks displayed. Additionally, one person shall act as flight operator to walk user through tasks.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27</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5.3.4</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IT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Auditory control demonstrated by simulation supervisor</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342900">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28</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5.3.5</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IT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Check maximum decibel of earbuds is no greater than 70 decibels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29</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5.3.6</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IT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Demonstration/Analysis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Check wide range of user compatibility by having Elijah and Autumn demonstrate they can don the wearable components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2685" name="Google Shape;2685;p213">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2689"/>
        <p:cNvGrpSpPr/>
        <p:nvPr/>
      </p:nvGrpSpPr>
      <p:grpSpPr>
        <a:xfrm>
          <a:off x="0" y="0"/>
          <a:ext cx="0" cy="0"/>
          <a:chOff x="0" y="0"/>
          <a:chExt cx="0" cy="0"/>
        </a:xfrm>
      </p:grpSpPr>
      <p:sp>
        <p:nvSpPr>
          <p:cNvPr id="2690" name="Google Shape;2690;p2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177</a:t>
            </a:fld>
            <a:endParaRPr/>
          </a:p>
        </p:txBody>
      </p:sp>
      <p:graphicFrame>
        <p:nvGraphicFramePr>
          <p:cNvPr id="2691" name="Google Shape;2691;p214"/>
          <p:cNvGraphicFramePr/>
          <p:nvPr>
            <p:extLst>
              <p:ext uri="{D42A27DB-BD31-4B8C-83A1-F6EECF244321}">
                <p14:modId xmlns:p14="http://schemas.microsoft.com/office/powerpoint/2010/main" val="309448278"/>
              </p:ext>
            </p:extLst>
          </p:nvPr>
        </p:nvGraphicFramePr>
        <p:xfrm>
          <a:off x="152400" y="152400"/>
          <a:ext cx="8439150" cy="3097149"/>
        </p:xfrm>
        <a:graphic>
          <a:graphicData uri="http://schemas.openxmlformats.org/drawingml/2006/table">
            <a:tbl>
              <a:tblPr>
                <a:noFill/>
                <a:tableStyleId>{34C112C2-C95C-4236-8074-CD7BC30CAA9A}</a:tableStyleId>
              </a:tblPr>
              <a:tblGrid>
                <a:gridCol w="1019175">
                  <a:extLst>
                    <a:ext uri="{9D8B030D-6E8A-4147-A177-3AD203B41FA5}">
                      <a16:colId xmlns:a16="http://schemas.microsoft.com/office/drawing/2014/main" val="20000"/>
                    </a:ext>
                  </a:extLst>
                </a:gridCol>
                <a:gridCol w="1019175">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846777">
                  <a:extLst>
                    <a:ext uri="{9D8B030D-6E8A-4147-A177-3AD203B41FA5}">
                      <a16:colId xmlns:a16="http://schemas.microsoft.com/office/drawing/2014/main" val="20003"/>
                    </a:ext>
                  </a:extLst>
                </a:gridCol>
                <a:gridCol w="3182423">
                  <a:extLst>
                    <a:ext uri="{9D8B030D-6E8A-4147-A177-3AD203B41FA5}">
                      <a16:colId xmlns:a16="http://schemas.microsoft.com/office/drawing/2014/main" val="20004"/>
                    </a:ext>
                  </a:extLst>
                </a:gridCol>
              </a:tblGrid>
              <a:tr h="238125">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Test Number</a:t>
                      </a:r>
                      <a:endParaRPr sz="1200" b="1">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Requirement</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Subteam</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V&amp;V Method</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tc>
                  <a:txBody>
                    <a:bodyPr/>
                    <a:lstStyle/>
                    <a:p>
                      <a:pPr marL="0" lvl="0" indent="0" algn="ctr" rtl="0">
                        <a:lnSpc>
                          <a:spcPct val="115000"/>
                        </a:lnSpc>
                        <a:spcBef>
                          <a:spcPts val="0"/>
                        </a:spcBef>
                        <a:spcAft>
                          <a:spcPts val="0"/>
                        </a:spcAft>
                        <a:buNone/>
                      </a:pPr>
                      <a:r>
                        <a:rPr lang="en" sz="1200" b="1">
                          <a:solidFill>
                            <a:srgbClr val="FFFFFF"/>
                          </a:solidFill>
                          <a:latin typeface="Nunito"/>
                          <a:ea typeface="Nunito"/>
                          <a:cs typeface="Nunito"/>
                          <a:sym typeface="Nunito"/>
                        </a:rPr>
                        <a:t>V&amp;V Procedure</a:t>
                      </a:r>
                      <a:endParaRPr sz="1200" b="1">
                        <a:solidFill>
                          <a:srgbClr val="FFFFFF"/>
                        </a:solidFill>
                        <a:latin typeface="Nunito"/>
                        <a:ea typeface="Nunito"/>
                        <a:cs typeface="Nunito"/>
                        <a:sym typeface="Nunito"/>
                      </a:endParaRPr>
                    </a:p>
                  </a:txBody>
                  <a:tcPr marL="28575" marR="28575" marT="19050" marB="19050" anchor="b">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27BA0"/>
                    </a:solidFill>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30</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5.3.7</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IT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Weigh all components to be worn by user together and verify it does not total greater than 60 lbs.</a:t>
                      </a:r>
                      <a:endParaRPr sz="1000">
                        <a:latin typeface="Nunito"/>
                        <a:ea typeface="Nunito"/>
                        <a:cs typeface="Nunito"/>
                        <a:sym typeface="Nunito"/>
                      </a:endParaRPr>
                    </a:p>
                  </a:txBody>
                  <a:tcPr marL="91425" marR="9142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31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5.4.1.1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Inspection/Demonstration/Test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 for sharp points and edges on tools and eliminate if necessary</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32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5.4.1.2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Demonstration/Test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Ensure that the tipping force is outside the range of common applied forces during the simulation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33</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6.1.1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Setup simulation and ensure all objects/equipment are within confined space</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34</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6.1.2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Compare HR object dimensions to real object dimensions as well as VR object dimensions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495300">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35</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Visually inspect that our training equiptment is not damaging, and construct a 2-3 foot cleeared boundary surrounding the 9x10 foot area</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09550">
                <a:tc>
                  <a:txBody>
                    <a:bodyPr/>
                    <a:lstStyle/>
                    <a:p>
                      <a:pPr marL="0" lvl="0" indent="0" algn="r" rtl="0">
                        <a:lnSpc>
                          <a:spcPct val="115000"/>
                        </a:lnSpc>
                        <a:spcBef>
                          <a:spcPts val="0"/>
                        </a:spcBef>
                        <a:spcAft>
                          <a:spcPts val="0"/>
                        </a:spcAft>
                        <a:buNone/>
                      </a:pPr>
                      <a:r>
                        <a:rPr lang="en" sz="1000">
                          <a:latin typeface="Nunito"/>
                          <a:ea typeface="Nunito"/>
                          <a:cs typeface="Nunito"/>
                          <a:sym typeface="Nunito"/>
                        </a:rPr>
                        <a:t>36</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6.3.1.1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HR Team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Nunito"/>
                          <a:ea typeface="Nunito"/>
                          <a:cs typeface="Nunito"/>
                          <a:sym typeface="Nunito"/>
                        </a:rPr>
                        <a:t>Demonstration/Test</a:t>
                      </a:r>
                      <a:endParaRPr>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dirty="0">
                          <a:latin typeface="Nunito"/>
                          <a:ea typeface="Nunito"/>
                          <a:cs typeface="Nunito"/>
                          <a:sym typeface="Nunito"/>
                        </a:rPr>
                        <a:t>Weigh individual components to verify none are greater than 50 lbs.</a:t>
                      </a:r>
                      <a:endParaRPr sz="1000" dirty="0">
                        <a:latin typeface="Nunito"/>
                        <a:ea typeface="Nunito"/>
                        <a:cs typeface="Nunito"/>
                        <a:sym typeface="Nunito"/>
                      </a:endParaRPr>
                    </a:p>
                  </a:txBody>
                  <a:tcPr marL="91425" marR="9142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692" name="Google Shape;2692;p214">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2696"/>
        <p:cNvGrpSpPr/>
        <p:nvPr/>
      </p:nvGrpSpPr>
      <p:grpSpPr>
        <a:xfrm>
          <a:off x="0" y="0"/>
          <a:ext cx="0" cy="0"/>
          <a:chOff x="0" y="0"/>
          <a:chExt cx="0" cy="0"/>
        </a:xfrm>
      </p:grpSpPr>
      <p:sp>
        <p:nvSpPr>
          <p:cNvPr id="2697" name="Google Shape;2697;p2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Safety Guidelines</a:t>
            </a:r>
            <a:endParaRPr/>
          </a:p>
        </p:txBody>
      </p:sp>
      <p:sp>
        <p:nvSpPr>
          <p:cNvPr id="2698" name="Google Shape;2698;p2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178</a:t>
            </a:fld>
            <a:endParaRPr/>
          </a:p>
        </p:txBody>
      </p:sp>
      <p:sp>
        <p:nvSpPr>
          <p:cNvPr id="2699" name="Google Shape;2699;p215"/>
          <p:cNvSpPr txBox="1">
            <a:spLocks noGrp="1"/>
          </p:cNvSpPr>
          <p:nvPr>
            <p:ph type="body" idx="4294967295"/>
          </p:nvPr>
        </p:nvSpPr>
        <p:spPr>
          <a:xfrm>
            <a:off x="2441850" y="3060300"/>
            <a:ext cx="4260300" cy="15087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852"/>
              <a:buNone/>
            </a:pPr>
            <a:r>
              <a:rPr lang="en" sz="1595" u="sng">
                <a:solidFill>
                  <a:schemeClr val="hlink"/>
                </a:solidFill>
                <a:hlinkClick r:id="rId3" action="ppaction://hlinksldjump"/>
              </a:rPr>
              <a:t>User Safety Considerations</a:t>
            </a:r>
            <a:endParaRPr sz="1595"/>
          </a:p>
          <a:p>
            <a:pPr marL="0" lvl="0" indent="0" algn="ctr" rtl="0">
              <a:lnSpc>
                <a:spcPct val="95000"/>
              </a:lnSpc>
              <a:spcBef>
                <a:spcPts val="1200"/>
              </a:spcBef>
              <a:spcAft>
                <a:spcPts val="0"/>
              </a:spcAft>
              <a:buSzPts val="852"/>
              <a:buNone/>
            </a:pPr>
            <a:r>
              <a:rPr lang="en" sz="1595" u="sng">
                <a:solidFill>
                  <a:schemeClr val="hlink"/>
                </a:solidFill>
                <a:hlinkClick r:id="rId4" action="ppaction://hlinksldjump"/>
              </a:rPr>
              <a:t>Equipment Safety Considerations</a:t>
            </a:r>
            <a:endParaRPr sz="1595"/>
          </a:p>
          <a:p>
            <a:pPr marL="0" lvl="0" indent="0" algn="ctr" rtl="0">
              <a:lnSpc>
                <a:spcPct val="95000"/>
              </a:lnSpc>
              <a:spcBef>
                <a:spcPts val="1200"/>
              </a:spcBef>
              <a:spcAft>
                <a:spcPts val="0"/>
              </a:spcAft>
              <a:buSzPts val="852"/>
              <a:buNone/>
            </a:pPr>
            <a:r>
              <a:rPr lang="en" sz="1595" u="sng">
                <a:solidFill>
                  <a:schemeClr val="hlink"/>
                </a:solidFill>
                <a:hlinkClick r:id="rId5" action="ppaction://hlinksldjump"/>
              </a:rPr>
              <a:t>Human-in-the-loop Test Flow</a:t>
            </a:r>
            <a:endParaRPr sz="1595"/>
          </a:p>
          <a:p>
            <a:pPr marL="0" lvl="0" indent="0" algn="ctr" rtl="0">
              <a:lnSpc>
                <a:spcPct val="95000"/>
              </a:lnSpc>
              <a:spcBef>
                <a:spcPts val="1200"/>
              </a:spcBef>
              <a:spcAft>
                <a:spcPts val="1200"/>
              </a:spcAft>
              <a:buSzPts val="852"/>
              <a:buNone/>
            </a:pPr>
            <a:r>
              <a:rPr lang="en" sz="1595" u="sng">
                <a:solidFill>
                  <a:schemeClr val="hlink"/>
                </a:solidFill>
                <a:hlinkClick r:id="rId6" action="ppaction://hlinksldjump"/>
              </a:rPr>
              <a:t>Survey Development</a:t>
            </a:r>
            <a:endParaRPr sz="1595"/>
          </a:p>
        </p:txBody>
      </p:sp>
      <p:sp>
        <p:nvSpPr>
          <p:cNvPr id="2700" name="Google Shape;2700;p215">
            <a:hlinkClick r:id="rId7"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2704"/>
        <p:cNvGrpSpPr/>
        <p:nvPr/>
      </p:nvGrpSpPr>
      <p:grpSpPr>
        <a:xfrm>
          <a:off x="0" y="0"/>
          <a:ext cx="0" cy="0"/>
          <a:chOff x="0" y="0"/>
          <a:chExt cx="0" cy="0"/>
        </a:xfrm>
      </p:grpSpPr>
      <p:sp>
        <p:nvSpPr>
          <p:cNvPr id="2705" name="Google Shape;2705;p2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Nunito"/>
                <a:ea typeface="Nunito"/>
                <a:cs typeface="Nunito"/>
                <a:sym typeface="Nunito"/>
              </a:rPr>
              <a:t>User Safety Considerations for Verification + Validation</a:t>
            </a:r>
            <a:endParaRPr>
              <a:latin typeface="Nunito"/>
              <a:ea typeface="Nunito"/>
              <a:cs typeface="Nunito"/>
              <a:sym typeface="Nunito"/>
            </a:endParaRPr>
          </a:p>
        </p:txBody>
      </p:sp>
      <p:graphicFrame>
        <p:nvGraphicFramePr>
          <p:cNvPr id="2706" name="Google Shape;2706;p216"/>
          <p:cNvGraphicFramePr/>
          <p:nvPr/>
        </p:nvGraphicFramePr>
        <p:xfrm>
          <a:off x="271988" y="1017735"/>
          <a:ext cx="8600025" cy="3872730"/>
        </p:xfrm>
        <a:graphic>
          <a:graphicData uri="http://schemas.openxmlformats.org/drawingml/2006/table">
            <a:tbl>
              <a:tblPr>
                <a:noFill/>
                <a:tableStyleId>{E9D8C519-176E-4E7A-B434-6233866CBDE6}</a:tableStyleId>
              </a:tblPr>
              <a:tblGrid>
                <a:gridCol w="1705000">
                  <a:extLst>
                    <a:ext uri="{9D8B030D-6E8A-4147-A177-3AD203B41FA5}">
                      <a16:colId xmlns:a16="http://schemas.microsoft.com/office/drawing/2014/main" val="20000"/>
                    </a:ext>
                  </a:extLst>
                </a:gridCol>
                <a:gridCol w="2303750">
                  <a:extLst>
                    <a:ext uri="{9D8B030D-6E8A-4147-A177-3AD203B41FA5}">
                      <a16:colId xmlns:a16="http://schemas.microsoft.com/office/drawing/2014/main" val="20001"/>
                    </a:ext>
                  </a:extLst>
                </a:gridCol>
                <a:gridCol w="4591275">
                  <a:extLst>
                    <a:ext uri="{9D8B030D-6E8A-4147-A177-3AD203B41FA5}">
                      <a16:colId xmlns:a16="http://schemas.microsoft.com/office/drawing/2014/main" val="20002"/>
                    </a:ext>
                  </a:extLst>
                </a:gridCol>
              </a:tblGrid>
              <a:tr h="530950">
                <a:tc>
                  <a:txBody>
                    <a:bodyPr/>
                    <a:lstStyle/>
                    <a:p>
                      <a:pPr marL="0" lvl="0" indent="0" algn="ctr" rtl="0">
                        <a:spcBef>
                          <a:spcPts val="0"/>
                        </a:spcBef>
                        <a:spcAft>
                          <a:spcPts val="0"/>
                        </a:spcAft>
                        <a:buNone/>
                      </a:pPr>
                      <a:r>
                        <a:rPr lang="en" b="1">
                          <a:latin typeface="Nunito"/>
                          <a:ea typeface="Nunito"/>
                          <a:cs typeface="Nunito"/>
                          <a:sym typeface="Nunito"/>
                        </a:rPr>
                        <a:t>Area of Concern</a:t>
                      </a:r>
                      <a:endParaRPr b="1">
                        <a:latin typeface="Nunito"/>
                        <a:ea typeface="Nunito"/>
                        <a:cs typeface="Nunito"/>
                        <a:sym typeface="Nunito"/>
                      </a:endParaRPr>
                    </a:p>
                  </a:txBody>
                  <a:tcPr marL="91425" marR="91425" marT="91425" marB="91425" anchor="ctr"/>
                </a:tc>
                <a:tc>
                  <a:txBody>
                    <a:bodyPr/>
                    <a:lstStyle/>
                    <a:p>
                      <a:pPr marL="0" lvl="0" indent="0" algn="ctr" rtl="0">
                        <a:spcBef>
                          <a:spcPts val="0"/>
                        </a:spcBef>
                        <a:spcAft>
                          <a:spcPts val="0"/>
                        </a:spcAft>
                        <a:buNone/>
                      </a:pPr>
                      <a:r>
                        <a:rPr lang="en" b="1">
                          <a:latin typeface="Nunito"/>
                          <a:ea typeface="Nunito"/>
                          <a:cs typeface="Nunito"/>
                          <a:sym typeface="Nunito"/>
                        </a:rPr>
                        <a:t>Concern</a:t>
                      </a:r>
                      <a:endParaRPr>
                        <a:latin typeface="Nunito"/>
                        <a:ea typeface="Nunito"/>
                        <a:cs typeface="Nunito"/>
                        <a:sym typeface="Nunito"/>
                      </a:endParaRPr>
                    </a:p>
                  </a:txBody>
                  <a:tcPr marL="91425" marR="91425" marT="91425" marB="91425" anchor="ctr"/>
                </a:tc>
                <a:tc>
                  <a:txBody>
                    <a:bodyPr/>
                    <a:lstStyle/>
                    <a:p>
                      <a:pPr marL="0" lvl="0" indent="0" algn="ctr" rtl="0">
                        <a:spcBef>
                          <a:spcPts val="0"/>
                        </a:spcBef>
                        <a:spcAft>
                          <a:spcPts val="0"/>
                        </a:spcAft>
                        <a:buNone/>
                      </a:pPr>
                      <a:r>
                        <a:rPr lang="en" b="1">
                          <a:latin typeface="Nunito"/>
                          <a:ea typeface="Nunito"/>
                          <a:cs typeface="Nunito"/>
                          <a:sym typeface="Nunito"/>
                        </a:rPr>
                        <a:t>Mitigation Strategy</a:t>
                      </a:r>
                      <a:endParaRPr b="1">
                        <a:latin typeface="Nunito"/>
                        <a:ea typeface="Nunito"/>
                        <a:cs typeface="Nunito"/>
                        <a:sym typeface="Nunito"/>
                      </a:endParaRPr>
                    </a:p>
                  </a:txBody>
                  <a:tcPr marL="91425" marR="91425" marT="91425" marB="91425" anchor="ctr"/>
                </a:tc>
                <a:extLst>
                  <a:ext uri="{0D108BD9-81ED-4DB2-BD59-A6C34878D82A}">
                    <a16:rowId xmlns:a16="http://schemas.microsoft.com/office/drawing/2014/main" val="10000"/>
                  </a:ext>
                </a:extLst>
              </a:tr>
              <a:tr h="964400">
                <a:tc>
                  <a:txBody>
                    <a:bodyPr/>
                    <a:lstStyle/>
                    <a:p>
                      <a:pPr marL="0" lvl="0" indent="0" algn="ctr" rtl="0">
                        <a:spcBef>
                          <a:spcPts val="0"/>
                        </a:spcBef>
                        <a:spcAft>
                          <a:spcPts val="0"/>
                        </a:spcAft>
                        <a:buNone/>
                      </a:pPr>
                      <a:r>
                        <a:rPr lang="en">
                          <a:latin typeface="Nunito"/>
                          <a:ea typeface="Nunito"/>
                          <a:cs typeface="Nunito"/>
                          <a:sym typeface="Nunito"/>
                        </a:rPr>
                        <a:t>Software Development</a:t>
                      </a:r>
                      <a:endParaRPr>
                        <a:latin typeface="Nunito"/>
                        <a:ea typeface="Nunito"/>
                        <a:cs typeface="Nunito"/>
                        <a:sym typeface="Nunito"/>
                      </a:endParaRPr>
                    </a:p>
                  </a:txBody>
                  <a:tcPr marL="91425" marR="91425" marT="91425" marB="91425" anchor="ctr"/>
                </a:tc>
                <a:tc>
                  <a:txBody>
                    <a:bodyPr/>
                    <a:lstStyle/>
                    <a:p>
                      <a:pPr marL="457200" lvl="0" indent="-317500" algn="l" rtl="0">
                        <a:spcBef>
                          <a:spcPts val="0"/>
                        </a:spcBef>
                        <a:spcAft>
                          <a:spcPts val="0"/>
                        </a:spcAft>
                        <a:buSzPts val="1400"/>
                        <a:buFont typeface="Nunito"/>
                        <a:buChar char="●"/>
                      </a:pPr>
                      <a:r>
                        <a:rPr lang="en">
                          <a:latin typeface="Nunito"/>
                          <a:ea typeface="Nunito"/>
                          <a:cs typeface="Nunito"/>
                          <a:sym typeface="Nunito"/>
                        </a:rPr>
                        <a:t>Motion Sickness</a:t>
                      </a:r>
                      <a:endParaRPr>
                        <a:latin typeface="Nunito"/>
                        <a:ea typeface="Nunito"/>
                        <a:cs typeface="Nunito"/>
                        <a:sym typeface="Nunito"/>
                      </a:endParaRPr>
                    </a:p>
                  </a:txBody>
                  <a:tcPr marL="91425" marR="91425" marT="91425" marB="91425" anchor="ctr"/>
                </a:tc>
                <a:tc>
                  <a:txBody>
                    <a:bodyPr/>
                    <a:lstStyle/>
                    <a:p>
                      <a:pPr marL="457200" lvl="0" indent="-298450" algn="l" rtl="0">
                        <a:spcBef>
                          <a:spcPts val="0"/>
                        </a:spcBef>
                        <a:spcAft>
                          <a:spcPts val="0"/>
                        </a:spcAft>
                        <a:buSzPts val="1100"/>
                        <a:buFont typeface="Nunito"/>
                        <a:buChar char="●"/>
                      </a:pPr>
                      <a:r>
                        <a:rPr lang="en" sz="1100">
                          <a:latin typeface="Nunito"/>
                          <a:ea typeface="Nunito"/>
                          <a:cs typeface="Nunito"/>
                          <a:sym typeface="Nunito"/>
                        </a:rPr>
                        <a:t>Administer MSSQ to determine if tester has a high chance of becoming motion sick</a:t>
                      </a:r>
                      <a:endParaRPr sz="1100">
                        <a:latin typeface="Nunito"/>
                        <a:ea typeface="Nunito"/>
                        <a:cs typeface="Nunito"/>
                        <a:sym typeface="Nunito"/>
                      </a:endParaRPr>
                    </a:p>
                    <a:p>
                      <a:pPr marL="457200" lvl="0" indent="-298450" algn="l" rtl="0">
                        <a:spcBef>
                          <a:spcPts val="0"/>
                        </a:spcBef>
                        <a:spcAft>
                          <a:spcPts val="0"/>
                        </a:spcAft>
                        <a:buSzPts val="1100"/>
                        <a:buFont typeface="Nunito"/>
                        <a:buChar char="●"/>
                      </a:pPr>
                      <a:r>
                        <a:rPr lang="en" sz="1100">
                          <a:latin typeface="Nunito"/>
                          <a:ea typeface="Nunito"/>
                          <a:cs typeface="Nunito"/>
                          <a:sym typeface="Nunito"/>
                        </a:rPr>
                        <a:t>Verify latency, frame, refresh rate before other V+V</a:t>
                      </a:r>
                      <a:endParaRPr sz="1100">
                        <a:latin typeface="Nunito"/>
                        <a:ea typeface="Nunito"/>
                        <a:cs typeface="Nunito"/>
                        <a:sym typeface="Nunito"/>
                      </a:endParaRPr>
                    </a:p>
                    <a:p>
                      <a:pPr marL="457200" lvl="0" indent="-298450" algn="l" rtl="0">
                        <a:spcBef>
                          <a:spcPts val="0"/>
                        </a:spcBef>
                        <a:spcAft>
                          <a:spcPts val="0"/>
                        </a:spcAft>
                        <a:buSzPts val="1100"/>
                        <a:buFont typeface="Nunito"/>
                        <a:buChar char="●"/>
                      </a:pPr>
                      <a:r>
                        <a:rPr lang="en" sz="1100">
                          <a:latin typeface="Nunito"/>
                          <a:ea typeface="Nunito"/>
                          <a:cs typeface="Nunito"/>
                          <a:sym typeface="Nunito"/>
                        </a:rPr>
                        <a:t>Limit duration of exposure to simulation </a:t>
                      </a:r>
                      <a:endParaRPr sz="1100">
                        <a:latin typeface="Nunito"/>
                        <a:ea typeface="Nunito"/>
                        <a:cs typeface="Nunito"/>
                        <a:sym typeface="Nunito"/>
                      </a:endParaRPr>
                    </a:p>
                  </a:txBody>
                  <a:tcPr marL="91425" marR="91425" marT="91425" marB="91425"/>
                </a:tc>
                <a:extLst>
                  <a:ext uri="{0D108BD9-81ED-4DB2-BD59-A6C34878D82A}">
                    <a16:rowId xmlns:a16="http://schemas.microsoft.com/office/drawing/2014/main" val="10001"/>
                  </a:ext>
                </a:extLst>
              </a:tr>
              <a:tr h="1343250">
                <a:tc>
                  <a:txBody>
                    <a:bodyPr/>
                    <a:lstStyle/>
                    <a:p>
                      <a:pPr marL="0" lvl="0" indent="0" algn="ctr" rtl="0">
                        <a:spcBef>
                          <a:spcPts val="0"/>
                        </a:spcBef>
                        <a:spcAft>
                          <a:spcPts val="0"/>
                        </a:spcAft>
                        <a:buNone/>
                      </a:pPr>
                      <a:r>
                        <a:rPr lang="en">
                          <a:latin typeface="Nunito"/>
                          <a:ea typeface="Nunito"/>
                          <a:cs typeface="Nunito"/>
                          <a:sym typeface="Nunito"/>
                        </a:rPr>
                        <a:t>Physical Object</a:t>
                      </a:r>
                      <a:endParaRPr>
                        <a:latin typeface="Nunito"/>
                        <a:ea typeface="Nunito"/>
                        <a:cs typeface="Nunito"/>
                        <a:sym typeface="Nunito"/>
                      </a:endParaRPr>
                    </a:p>
                  </a:txBody>
                  <a:tcPr marL="91425" marR="91425" marT="91425" marB="91425" anchor="ctr"/>
                </a:tc>
                <a:tc>
                  <a:txBody>
                    <a:bodyPr/>
                    <a:lstStyle/>
                    <a:p>
                      <a:pPr marL="457200" lvl="0" indent="-317500" algn="l" rtl="0">
                        <a:spcBef>
                          <a:spcPts val="0"/>
                        </a:spcBef>
                        <a:spcAft>
                          <a:spcPts val="0"/>
                        </a:spcAft>
                        <a:buSzPts val="1400"/>
                        <a:buFont typeface="Nunito"/>
                        <a:buChar char="●"/>
                      </a:pPr>
                      <a:r>
                        <a:rPr lang="en">
                          <a:latin typeface="Nunito"/>
                          <a:ea typeface="Nunito"/>
                          <a:cs typeface="Nunito"/>
                          <a:sym typeface="Nunito"/>
                        </a:rPr>
                        <a:t>User Injury </a:t>
                      </a:r>
                      <a:endParaRPr>
                        <a:latin typeface="Nunito"/>
                        <a:ea typeface="Nunito"/>
                        <a:cs typeface="Nunito"/>
                        <a:sym typeface="Nunito"/>
                      </a:endParaRPr>
                    </a:p>
                    <a:p>
                      <a:pPr marL="0" lvl="0" indent="0" algn="l" rtl="0">
                        <a:spcBef>
                          <a:spcPts val="0"/>
                        </a:spcBef>
                        <a:spcAft>
                          <a:spcPts val="0"/>
                        </a:spcAft>
                        <a:buNone/>
                      </a:pPr>
                      <a:endParaRPr sz="400">
                        <a:latin typeface="Nunito"/>
                        <a:ea typeface="Nunito"/>
                        <a:cs typeface="Nunito"/>
                        <a:sym typeface="Nunito"/>
                      </a:endParaRPr>
                    </a:p>
                    <a:p>
                      <a:pPr marL="0" lvl="0" indent="0" algn="ctr" rtl="0">
                        <a:spcBef>
                          <a:spcPts val="0"/>
                        </a:spcBef>
                        <a:spcAft>
                          <a:spcPts val="0"/>
                        </a:spcAft>
                        <a:buNone/>
                      </a:pPr>
                      <a:r>
                        <a:rPr lang="en" sz="1000" i="1">
                          <a:latin typeface="Nunito"/>
                          <a:ea typeface="Nunito"/>
                          <a:cs typeface="Nunito"/>
                          <a:sym typeface="Nunito"/>
                        </a:rPr>
                        <a:t>Pinching, scratching, scraping, etc</a:t>
                      </a:r>
                      <a:endParaRPr sz="1000" i="1">
                        <a:latin typeface="Nunito"/>
                        <a:ea typeface="Nunito"/>
                        <a:cs typeface="Nunito"/>
                        <a:sym typeface="Nunito"/>
                      </a:endParaRPr>
                    </a:p>
                  </a:txBody>
                  <a:tcPr marL="91425" marR="91425" marT="91425" marB="91425" anchor="ctr"/>
                </a:tc>
                <a:tc>
                  <a:txBody>
                    <a:bodyPr/>
                    <a:lstStyle/>
                    <a:p>
                      <a:pPr marL="457200" lvl="0" indent="-298450" algn="l" rtl="0">
                        <a:spcBef>
                          <a:spcPts val="0"/>
                        </a:spcBef>
                        <a:spcAft>
                          <a:spcPts val="0"/>
                        </a:spcAft>
                        <a:buSzPts val="1100"/>
                        <a:buFont typeface="Nunito"/>
                        <a:buChar char="●"/>
                      </a:pPr>
                      <a:r>
                        <a:rPr lang="en" sz="1100">
                          <a:latin typeface="Nunito"/>
                          <a:ea typeface="Nunito"/>
                          <a:cs typeface="Nunito"/>
                          <a:sym typeface="Nunito"/>
                        </a:rPr>
                        <a:t>Visually inspect objects before use to look for potential injury areas </a:t>
                      </a:r>
                      <a:endParaRPr sz="1100">
                        <a:latin typeface="Nunito"/>
                        <a:ea typeface="Nunito"/>
                        <a:cs typeface="Nunito"/>
                        <a:sym typeface="Nunito"/>
                      </a:endParaRPr>
                    </a:p>
                    <a:p>
                      <a:pPr marL="457200" lvl="0" indent="-298450" algn="l" rtl="0">
                        <a:spcBef>
                          <a:spcPts val="0"/>
                        </a:spcBef>
                        <a:spcAft>
                          <a:spcPts val="0"/>
                        </a:spcAft>
                        <a:buSzPts val="1100"/>
                        <a:buFont typeface="Nunito"/>
                        <a:buChar char="●"/>
                      </a:pPr>
                      <a:r>
                        <a:rPr lang="en" sz="1100">
                          <a:latin typeface="Nunito"/>
                          <a:ea typeface="Nunito"/>
                          <a:cs typeface="Nunito"/>
                          <a:sym typeface="Nunito"/>
                        </a:rPr>
                        <a:t>Have a clear procedure for use of objects</a:t>
                      </a:r>
                      <a:endParaRPr sz="1100">
                        <a:latin typeface="Nunito"/>
                        <a:ea typeface="Nunito"/>
                        <a:cs typeface="Nunito"/>
                        <a:sym typeface="Nunito"/>
                      </a:endParaRPr>
                    </a:p>
                    <a:p>
                      <a:pPr marL="457200" lvl="0" indent="-298450" algn="l" rtl="0">
                        <a:spcBef>
                          <a:spcPts val="0"/>
                        </a:spcBef>
                        <a:spcAft>
                          <a:spcPts val="0"/>
                        </a:spcAft>
                        <a:buSzPts val="1100"/>
                        <a:buFont typeface="Nunito"/>
                        <a:buChar char="●"/>
                      </a:pPr>
                      <a:r>
                        <a:rPr lang="en" sz="1100">
                          <a:latin typeface="Nunito"/>
                          <a:ea typeface="Nunito"/>
                          <a:cs typeface="Nunito"/>
                          <a:sym typeface="Nunito"/>
                        </a:rPr>
                        <a:t>Only develop tools made of lightweight and low-impact materials </a:t>
                      </a:r>
                      <a:endParaRPr sz="1100">
                        <a:latin typeface="Nunito"/>
                        <a:ea typeface="Nunito"/>
                        <a:cs typeface="Nunito"/>
                        <a:sym typeface="Nunito"/>
                      </a:endParaRPr>
                    </a:p>
                    <a:p>
                      <a:pPr marL="457200" lvl="0" indent="-298450" algn="l" rtl="0">
                        <a:spcBef>
                          <a:spcPts val="0"/>
                        </a:spcBef>
                        <a:spcAft>
                          <a:spcPts val="0"/>
                        </a:spcAft>
                        <a:buSzPts val="1100"/>
                        <a:buFont typeface="Nunito"/>
                        <a:buChar char="●"/>
                      </a:pPr>
                      <a:r>
                        <a:rPr lang="en" sz="1100">
                          <a:latin typeface="Nunito"/>
                          <a:ea typeface="Nunito"/>
                          <a:cs typeface="Nunito"/>
                          <a:sym typeface="Nunito"/>
                        </a:rPr>
                        <a:t>Minimize movements (slow+controlled)</a:t>
                      </a:r>
                      <a:endParaRPr sz="1100">
                        <a:latin typeface="Nunito"/>
                        <a:ea typeface="Nunito"/>
                        <a:cs typeface="Nunito"/>
                        <a:sym typeface="Nunito"/>
                      </a:endParaRPr>
                    </a:p>
                    <a:p>
                      <a:pPr marL="457200" lvl="0" indent="-298450" algn="l" rtl="0">
                        <a:spcBef>
                          <a:spcPts val="0"/>
                        </a:spcBef>
                        <a:spcAft>
                          <a:spcPts val="0"/>
                        </a:spcAft>
                        <a:buSzPts val="1100"/>
                        <a:buFont typeface="Nunito"/>
                        <a:buChar char="●"/>
                      </a:pPr>
                      <a:r>
                        <a:rPr lang="en" sz="1100">
                          <a:latin typeface="Nunito"/>
                          <a:ea typeface="Nunito"/>
                          <a:cs typeface="Nunito"/>
                          <a:sym typeface="Nunito"/>
                        </a:rPr>
                        <a:t>Model before building </a:t>
                      </a:r>
                      <a:endParaRPr sz="1100">
                        <a:latin typeface="Nunito"/>
                        <a:ea typeface="Nunito"/>
                        <a:cs typeface="Nunito"/>
                        <a:sym typeface="Nunito"/>
                      </a:endParaRPr>
                    </a:p>
                  </a:txBody>
                  <a:tcPr marL="91425" marR="91425" marT="91425" marB="91425"/>
                </a:tc>
                <a:extLst>
                  <a:ext uri="{0D108BD9-81ED-4DB2-BD59-A6C34878D82A}">
                    <a16:rowId xmlns:a16="http://schemas.microsoft.com/office/drawing/2014/main" val="10002"/>
                  </a:ext>
                </a:extLst>
              </a:tr>
              <a:tr h="964400">
                <a:tc>
                  <a:txBody>
                    <a:bodyPr/>
                    <a:lstStyle/>
                    <a:p>
                      <a:pPr marL="0" lvl="0" indent="0" algn="ctr" rtl="0">
                        <a:spcBef>
                          <a:spcPts val="0"/>
                        </a:spcBef>
                        <a:spcAft>
                          <a:spcPts val="0"/>
                        </a:spcAft>
                        <a:buNone/>
                      </a:pPr>
                      <a:r>
                        <a:rPr lang="en">
                          <a:latin typeface="Nunito"/>
                          <a:ea typeface="Nunito"/>
                          <a:cs typeface="Nunito"/>
                          <a:sym typeface="Nunito"/>
                        </a:rPr>
                        <a:t>Wearable Device </a:t>
                      </a:r>
                      <a:endParaRPr>
                        <a:latin typeface="Nunito"/>
                        <a:ea typeface="Nunito"/>
                        <a:cs typeface="Nunito"/>
                        <a:sym typeface="Nunito"/>
                      </a:endParaRPr>
                    </a:p>
                  </a:txBody>
                  <a:tcPr marL="91425" marR="91425" marT="91425" marB="91425" anchor="ctr"/>
                </a:tc>
                <a:tc>
                  <a:txBody>
                    <a:bodyPr/>
                    <a:lstStyle/>
                    <a:p>
                      <a:pPr marL="457200" lvl="0" indent="-317500" algn="l" rtl="0">
                        <a:spcBef>
                          <a:spcPts val="0"/>
                        </a:spcBef>
                        <a:spcAft>
                          <a:spcPts val="0"/>
                        </a:spcAft>
                        <a:buSzPts val="1400"/>
                        <a:buFont typeface="Nunito"/>
                        <a:buChar char="●"/>
                      </a:pPr>
                      <a:r>
                        <a:rPr lang="en">
                          <a:latin typeface="Nunito"/>
                          <a:ea typeface="Nunito"/>
                          <a:cs typeface="Nunito"/>
                          <a:sym typeface="Nunito"/>
                        </a:rPr>
                        <a:t>User Injury </a:t>
                      </a:r>
                      <a:r>
                        <a:rPr lang="en" sz="1100">
                          <a:latin typeface="Nunito"/>
                          <a:ea typeface="Nunito"/>
                          <a:cs typeface="Nunito"/>
                          <a:sym typeface="Nunito"/>
                        </a:rPr>
                        <a:t>(short term)</a:t>
                      </a:r>
                      <a:endParaRPr sz="1100">
                        <a:latin typeface="Nunito"/>
                        <a:ea typeface="Nunito"/>
                        <a:cs typeface="Nunito"/>
                        <a:sym typeface="Nunito"/>
                      </a:endParaRPr>
                    </a:p>
                    <a:p>
                      <a:pPr marL="457200" lvl="0" indent="-317500" algn="l" rtl="0">
                        <a:spcBef>
                          <a:spcPts val="0"/>
                        </a:spcBef>
                        <a:spcAft>
                          <a:spcPts val="0"/>
                        </a:spcAft>
                        <a:buSzPts val="1400"/>
                        <a:buFont typeface="Nunito"/>
                        <a:buChar char="●"/>
                      </a:pPr>
                      <a:r>
                        <a:rPr lang="en">
                          <a:latin typeface="Nunito"/>
                          <a:ea typeface="Nunito"/>
                          <a:cs typeface="Nunito"/>
                          <a:sym typeface="Nunito"/>
                        </a:rPr>
                        <a:t>User Injury </a:t>
                      </a:r>
                      <a:r>
                        <a:rPr lang="en" sz="1100">
                          <a:latin typeface="Nunito"/>
                          <a:ea typeface="Nunito"/>
                          <a:cs typeface="Nunito"/>
                          <a:sym typeface="Nunito"/>
                        </a:rPr>
                        <a:t>(long term)</a:t>
                      </a:r>
                      <a:endParaRPr sz="1100">
                        <a:latin typeface="Nunito"/>
                        <a:ea typeface="Nunito"/>
                        <a:cs typeface="Nunito"/>
                        <a:sym typeface="Nunito"/>
                      </a:endParaRPr>
                    </a:p>
                  </a:txBody>
                  <a:tcPr marL="91425" marR="91425" marT="91425" marB="91425"/>
                </a:tc>
                <a:tc>
                  <a:txBody>
                    <a:bodyPr/>
                    <a:lstStyle/>
                    <a:p>
                      <a:pPr marL="457200" lvl="0" indent="-298450" algn="l" rtl="0">
                        <a:spcBef>
                          <a:spcPts val="0"/>
                        </a:spcBef>
                        <a:spcAft>
                          <a:spcPts val="0"/>
                        </a:spcAft>
                        <a:buSzPts val="1100"/>
                        <a:buFont typeface="Nunito"/>
                        <a:buChar char="●"/>
                      </a:pPr>
                      <a:r>
                        <a:rPr lang="en" sz="1100">
                          <a:latin typeface="Nunito"/>
                          <a:ea typeface="Nunito"/>
                          <a:cs typeface="Nunito"/>
                          <a:sym typeface="Nunito"/>
                        </a:rPr>
                        <a:t>Have clear procedure for putting on / taking off devices</a:t>
                      </a:r>
                      <a:endParaRPr sz="1100">
                        <a:latin typeface="Nunito"/>
                        <a:ea typeface="Nunito"/>
                        <a:cs typeface="Nunito"/>
                        <a:sym typeface="Nunito"/>
                      </a:endParaRPr>
                    </a:p>
                    <a:p>
                      <a:pPr marL="457200" lvl="0" indent="-298450" algn="l" rtl="0">
                        <a:spcBef>
                          <a:spcPts val="0"/>
                        </a:spcBef>
                        <a:spcAft>
                          <a:spcPts val="0"/>
                        </a:spcAft>
                        <a:buSzPts val="1100"/>
                        <a:buFont typeface="Nunito"/>
                        <a:buChar char="●"/>
                      </a:pPr>
                      <a:r>
                        <a:rPr lang="en" sz="1100">
                          <a:latin typeface="Nunito"/>
                          <a:ea typeface="Nunito"/>
                          <a:cs typeface="Nunito"/>
                          <a:sym typeface="Nunito"/>
                        </a:rPr>
                        <a:t>Have clear rules of communication</a:t>
                      </a:r>
                      <a:endParaRPr sz="1100">
                        <a:latin typeface="Nunito"/>
                        <a:ea typeface="Nunito"/>
                        <a:cs typeface="Nunito"/>
                        <a:sym typeface="Nunito"/>
                      </a:endParaRPr>
                    </a:p>
                    <a:p>
                      <a:pPr marL="457200" lvl="0" indent="-298450" algn="l" rtl="0">
                        <a:spcBef>
                          <a:spcPts val="0"/>
                        </a:spcBef>
                        <a:spcAft>
                          <a:spcPts val="0"/>
                        </a:spcAft>
                        <a:buSzPts val="1100"/>
                        <a:buFont typeface="Nunito"/>
                        <a:buChar char="●"/>
                      </a:pPr>
                      <a:r>
                        <a:rPr lang="en" sz="1100">
                          <a:latin typeface="Nunito"/>
                          <a:ea typeface="Nunito"/>
                          <a:cs typeface="Nunito"/>
                          <a:sym typeface="Nunito"/>
                        </a:rPr>
                        <a:t>Continually check in with user using User Comfort Survey (developed in house)</a:t>
                      </a:r>
                      <a:endParaRPr sz="1100">
                        <a:latin typeface="Nunito"/>
                        <a:ea typeface="Nunito"/>
                        <a:cs typeface="Nunito"/>
                        <a:sym typeface="Nunito"/>
                      </a:endParaRPr>
                    </a:p>
                    <a:p>
                      <a:pPr marL="457200" lvl="0" indent="-298450" algn="l" rtl="0">
                        <a:spcBef>
                          <a:spcPts val="0"/>
                        </a:spcBef>
                        <a:spcAft>
                          <a:spcPts val="0"/>
                        </a:spcAft>
                        <a:buSzPts val="1100"/>
                        <a:buFont typeface="Nunito"/>
                        <a:buChar char="●"/>
                      </a:pPr>
                      <a:r>
                        <a:rPr lang="en" sz="1100">
                          <a:solidFill>
                            <a:schemeClr val="dk1"/>
                          </a:solidFill>
                          <a:latin typeface="Nunito"/>
                          <a:ea typeface="Nunito"/>
                          <a:cs typeface="Nunito"/>
                          <a:sym typeface="Nunito"/>
                        </a:rPr>
                        <a:t>Model before building </a:t>
                      </a:r>
                      <a:endParaRPr sz="1100">
                        <a:latin typeface="Nunito"/>
                        <a:ea typeface="Nunito"/>
                        <a:cs typeface="Nunito"/>
                        <a:sym typeface="Nunito"/>
                      </a:endParaRPr>
                    </a:p>
                  </a:txBody>
                  <a:tcPr marL="91425" marR="91425" marT="91425" marB="91425"/>
                </a:tc>
                <a:extLst>
                  <a:ext uri="{0D108BD9-81ED-4DB2-BD59-A6C34878D82A}">
                    <a16:rowId xmlns:a16="http://schemas.microsoft.com/office/drawing/2014/main" val="10003"/>
                  </a:ext>
                </a:extLst>
              </a:tr>
            </a:tbl>
          </a:graphicData>
        </a:graphic>
      </p:graphicFrame>
      <p:pic>
        <p:nvPicPr>
          <p:cNvPr id="2707" name="Google Shape;2707;p216">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30050" y="4817724"/>
            <a:ext cx="738804" cy="275100"/>
          </a:xfrm>
          <a:prstGeom prst="rect">
            <a:avLst/>
          </a:prstGeom>
          <a:noFill/>
          <a:ln>
            <a:noFill/>
          </a:ln>
        </p:spPr>
      </p:pic>
      <p:sp>
        <p:nvSpPr>
          <p:cNvPr id="2708" name="Google Shape;2708;p216">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pic>
        <p:nvPicPr>
          <p:cNvPr id="479" name="Google Shape;479;p5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5094425" cy="2312026"/>
          </a:xfrm>
          <a:prstGeom prst="rect">
            <a:avLst/>
          </a:prstGeom>
          <a:noFill/>
          <a:ln>
            <a:noFill/>
          </a:ln>
        </p:spPr>
      </p:pic>
      <p:pic>
        <p:nvPicPr>
          <p:cNvPr id="480" name="Google Shape;480;p5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216850" y="1153707"/>
            <a:ext cx="3804299" cy="2836093"/>
          </a:xfrm>
          <a:prstGeom prst="rect">
            <a:avLst/>
          </a:prstGeom>
          <a:noFill/>
          <a:ln>
            <a:noFill/>
          </a:ln>
        </p:spPr>
      </p:pic>
      <p:sp>
        <p:nvSpPr>
          <p:cNvPr id="481" name="Google Shape;481;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pic>
        <p:nvPicPr>
          <p:cNvPr id="482" name="Google Shape;482;p5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483" name="Google Shape;483;p54"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484" name="Google Shape;484;p54"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485" name="Google Shape;485;p54"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486" name="Google Shape;486;p54" descr="Timeline background shape"/>
          <p:cNvSpPr/>
          <p:nvPr/>
        </p:nvSpPr>
        <p:spPr>
          <a:xfrm>
            <a:off x="2110376"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III: Risks</a:t>
            </a:r>
            <a:endParaRPr sz="900" i="0" u="none" strike="noStrike" cap="none">
              <a:solidFill>
                <a:schemeClr val="dk1"/>
              </a:solidFill>
              <a:latin typeface="Nunito"/>
              <a:ea typeface="Nunito"/>
              <a:cs typeface="Nunito"/>
              <a:sym typeface="Nunito"/>
            </a:endParaRPr>
          </a:p>
        </p:txBody>
      </p:sp>
      <p:sp>
        <p:nvSpPr>
          <p:cNvPr id="487" name="Google Shape;487;p54"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488" name="Google Shape;488;p54"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489" name="Google Shape;489;p54">
            <a:hlinkClick r:id="rId6" action="ppaction://hlinksldjump"/>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
        <p:nvSpPr>
          <p:cNvPr id="490" name="Google Shape;490;p54"/>
          <p:cNvSpPr txBox="1"/>
          <p:nvPr/>
        </p:nvSpPr>
        <p:spPr>
          <a:xfrm>
            <a:off x="806387" y="1441843"/>
            <a:ext cx="198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Nunito"/>
                <a:ea typeface="Nunito"/>
                <a:cs typeface="Nunito"/>
                <a:sym typeface="Nunito"/>
              </a:rPr>
              <a:t>)</a:t>
            </a:r>
            <a:endParaRPr sz="400">
              <a:latin typeface="Nunito"/>
              <a:ea typeface="Nunito"/>
              <a:cs typeface="Nunito"/>
              <a:sym typeface="Nunito"/>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2712"/>
        <p:cNvGrpSpPr/>
        <p:nvPr/>
      </p:nvGrpSpPr>
      <p:grpSpPr>
        <a:xfrm>
          <a:off x="0" y="0"/>
          <a:ext cx="0" cy="0"/>
          <a:chOff x="0" y="0"/>
          <a:chExt cx="0" cy="0"/>
        </a:xfrm>
      </p:grpSpPr>
      <p:sp>
        <p:nvSpPr>
          <p:cNvPr id="2713" name="Google Shape;2713;p2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latin typeface="Nunito"/>
                <a:ea typeface="Nunito"/>
                <a:cs typeface="Nunito"/>
                <a:sym typeface="Nunito"/>
              </a:rPr>
              <a:t>Equipment Safety Considerations for Verification + Validation</a:t>
            </a:r>
            <a:endParaRPr sz="2320">
              <a:latin typeface="Nunito"/>
              <a:ea typeface="Nunito"/>
              <a:cs typeface="Nunito"/>
              <a:sym typeface="Nunito"/>
            </a:endParaRPr>
          </a:p>
        </p:txBody>
      </p:sp>
      <p:graphicFrame>
        <p:nvGraphicFramePr>
          <p:cNvPr id="2714" name="Google Shape;2714;p217"/>
          <p:cNvGraphicFramePr/>
          <p:nvPr/>
        </p:nvGraphicFramePr>
        <p:xfrm>
          <a:off x="289600" y="1012660"/>
          <a:ext cx="8564800" cy="3997530"/>
        </p:xfrm>
        <a:graphic>
          <a:graphicData uri="http://schemas.openxmlformats.org/drawingml/2006/table">
            <a:tbl>
              <a:tblPr>
                <a:noFill/>
                <a:tableStyleId>{E9D8C519-176E-4E7A-B434-6233866CBDE6}</a:tableStyleId>
              </a:tblPr>
              <a:tblGrid>
                <a:gridCol w="1663125">
                  <a:extLst>
                    <a:ext uri="{9D8B030D-6E8A-4147-A177-3AD203B41FA5}">
                      <a16:colId xmlns:a16="http://schemas.microsoft.com/office/drawing/2014/main" val="20000"/>
                    </a:ext>
                  </a:extLst>
                </a:gridCol>
                <a:gridCol w="2786700">
                  <a:extLst>
                    <a:ext uri="{9D8B030D-6E8A-4147-A177-3AD203B41FA5}">
                      <a16:colId xmlns:a16="http://schemas.microsoft.com/office/drawing/2014/main" val="20001"/>
                    </a:ext>
                  </a:extLst>
                </a:gridCol>
                <a:gridCol w="4114975">
                  <a:extLst>
                    <a:ext uri="{9D8B030D-6E8A-4147-A177-3AD203B41FA5}">
                      <a16:colId xmlns:a16="http://schemas.microsoft.com/office/drawing/2014/main" val="20002"/>
                    </a:ext>
                  </a:extLst>
                </a:gridCol>
              </a:tblGrid>
              <a:tr h="505425">
                <a:tc>
                  <a:txBody>
                    <a:bodyPr/>
                    <a:lstStyle/>
                    <a:p>
                      <a:pPr marL="0" lvl="0" indent="0" algn="ctr" rtl="0">
                        <a:spcBef>
                          <a:spcPts val="0"/>
                        </a:spcBef>
                        <a:spcAft>
                          <a:spcPts val="0"/>
                        </a:spcAft>
                        <a:buNone/>
                      </a:pPr>
                      <a:r>
                        <a:rPr lang="en" b="1">
                          <a:latin typeface="Nunito"/>
                          <a:ea typeface="Nunito"/>
                          <a:cs typeface="Nunito"/>
                          <a:sym typeface="Nunito"/>
                        </a:rPr>
                        <a:t>Area of Concern</a:t>
                      </a:r>
                      <a:endParaRPr b="1">
                        <a:latin typeface="Nunito"/>
                        <a:ea typeface="Nunito"/>
                        <a:cs typeface="Nunito"/>
                        <a:sym typeface="Nunito"/>
                      </a:endParaRPr>
                    </a:p>
                  </a:txBody>
                  <a:tcPr marL="91425" marR="91425" marT="91425" marB="91425" anchor="ctr"/>
                </a:tc>
                <a:tc>
                  <a:txBody>
                    <a:bodyPr/>
                    <a:lstStyle/>
                    <a:p>
                      <a:pPr marL="0" lvl="0" indent="0" algn="ctr" rtl="0">
                        <a:spcBef>
                          <a:spcPts val="0"/>
                        </a:spcBef>
                        <a:spcAft>
                          <a:spcPts val="0"/>
                        </a:spcAft>
                        <a:buNone/>
                      </a:pPr>
                      <a:r>
                        <a:rPr lang="en" b="1">
                          <a:latin typeface="Nunito"/>
                          <a:ea typeface="Nunito"/>
                          <a:cs typeface="Nunito"/>
                          <a:sym typeface="Nunito"/>
                        </a:rPr>
                        <a:t>Concern</a:t>
                      </a:r>
                      <a:endParaRPr>
                        <a:latin typeface="Nunito"/>
                        <a:ea typeface="Nunito"/>
                        <a:cs typeface="Nunito"/>
                        <a:sym typeface="Nunito"/>
                      </a:endParaRPr>
                    </a:p>
                  </a:txBody>
                  <a:tcPr marL="91425" marR="91425" marT="91425" marB="91425" anchor="ctr"/>
                </a:tc>
                <a:tc>
                  <a:txBody>
                    <a:bodyPr/>
                    <a:lstStyle/>
                    <a:p>
                      <a:pPr marL="0" lvl="0" indent="0" algn="ctr" rtl="0">
                        <a:spcBef>
                          <a:spcPts val="0"/>
                        </a:spcBef>
                        <a:spcAft>
                          <a:spcPts val="0"/>
                        </a:spcAft>
                        <a:buNone/>
                      </a:pPr>
                      <a:r>
                        <a:rPr lang="en" b="1">
                          <a:latin typeface="Nunito"/>
                          <a:ea typeface="Nunito"/>
                          <a:cs typeface="Nunito"/>
                          <a:sym typeface="Nunito"/>
                        </a:rPr>
                        <a:t>Mitigation Strategy</a:t>
                      </a:r>
                      <a:endParaRPr b="1">
                        <a:latin typeface="Nunito"/>
                        <a:ea typeface="Nunito"/>
                        <a:cs typeface="Nunito"/>
                        <a:sym typeface="Nunito"/>
                      </a:endParaRPr>
                    </a:p>
                  </a:txBody>
                  <a:tcPr marL="91425" marR="91425" marT="91425" marB="91425" anchor="ctr"/>
                </a:tc>
                <a:extLst>
                  <a:ext uri="{0D108BD9-81ED-4DB2-BD59-A6C34878D82A}">
                    <a16:rowId xmlns:a16="http://schemas.microsoft.com/office/drawing/2014/main" val="10000"/>
                  </a:ext>
                </a:extLst>
              </a:tr>
              <a:tr h="1114725">
                <a:tc>
                  <a:txBody>
                    <a:bodyPr/>
                    <a:lstStyle/>
                    <a:p>
                      <a:pPr marL="0" lvl="0" indent="0" algn="ctr" rtl="0">
                        <a:spcBef>
                          <a:spcPts val="0"/>
                        </a:spcBef>
                        <a:spcAft>
                          <a:spcPts val="0"/>
                        </a:spcAft>
                        <a:buNone/>
                      </a:pPr>
                      <a:r>
                        <a:rPr lang="en">
                          <a:latin typeface="Nunito"/>
                          <a:ea typeface="Nunito"/>
                          <a:cs typeface="Nunito"/>
                          <a:sym typeface="Nunito"/>
                        </a:rPr>
                        <a:t>Software Development</a:t>
                      </a:r>
                      <a:endParaRPr>
                        <a:latin typeface="Nunito"/>
                        <a:ea typeface="Nunito"/>
                        <a:cs typeface="Nunito"/>
                        <a:sym typeface="Nunito"/>
                      </a:endParaRPr>
                    </a:p>
                  </a:txBody>
                  <a:tcPr marL="91425" marR="91425" marT="91425" marB="91425" anchor="ctr"/>
                </a:tc>
                <a:tc>
                  <a:txBody>
                    <a:bodyPr/>
                    <a:lstStyle/>
                    <a:p>
                      <a:pPr marL="457200" lvl="0" indent="-317500" algn="l" rtl="0">
                        <a:spcBef>
                          <a:spcPts val="0"/>
                        </a:spcBef>
                        <a:spcAft>
                          <a:spcPts val="0"/>
                        </a:spcAft>
                        <a:buSzPts val="1400"/>
                        <a:buFont typeface="Nunito"/>
                        <a:buChar char="●"/>
                      </a:pPr>
                      <a:r>
                        <a:rPr lang="en">
                          <a:latin typeface="Nunito"/>
                          <a:ea typeface="Nunito"/>
                          <a:cs typeface="Nunito"/>
                          <a:sym typeface="Nunito"/>
                        </a:rPr>
                        <a:t>Overloading computer hardware</a:t>
                      </a:r>
                      <a:endParaRPr>
                        <a:latin typeface="Nunito"/>
                        <a:ea typeface="Nunito"/>
                        <a:cs typeface="Nunito"/>
                        <a:sym typeface="Nunito"/>
                      </a:endParaRPr>
                    </a:p>
                    <a:p>
                      <a:pPr marL="457200" lvl="0" indent="-317500" algn="l" rtl="0">
                        <a:spcBef>
                          <a:spcPts val="0"/>
                        </a:spcBef>
                        <a:spcAft>
                          <a:spcPts val="0"/>
                        </a:spcAft>
                        <a:buSzPts val="1400"/>
                        <a:buFont typeface="Nunito"/>
                        <a:buChar char="●"/>
                      </a:pPr>
                      <a:r>
                        <a:rPr lang="en">
                          <a:latin typeface="Nunito"/>
                          <a:ea typeface="Nunito"/>
                          <a:cs typeface="Nunito"/>
                          <a:sym typeface="Nunito"/>
                        </a:rPr>
                        <a:t>Overloading computer software</a:t>
                      </a:r>
                      <a:endParaRPr>
                        <a:latin typeface="Nunito"/>
                        <a:ea typeface="Nunito"/>
                        <a:cs typeface="Nunito"/>
                        <a:sym typeface="Nunito"/>
                      </a:endParaRPr>
                    </a:p>
                  </a:txBody>
                  <a:tcPr marL="91425" marR="91425" marT="91425" marB="91425"/>
                </a:tc>
                <a:tc>
                  <a:txBody>
                    <a:bodyPr/>
                    <a:lstStyle/>
                    <a:p>
                      <a:pPr marL="457200" lvl="0" indent="-304800" algn="l" rtl="0">
                        <a:spcBef>
                          <a:spcPts val="0"/>
                        </a:spcBef>
                        <a:spcAft>
                          <a:spcPts val="0"/>
                        </a:spcAft>
                        <a:buSzPts val="1200"/>
                        <a:buFont typeface="Nunito"/>
                        <a:buChar char="●"/>
                      </a:pPr>
                      <a:r>
                        <a:rPr lang="en" sz="1200">
                          <a:latin typeface="Nunito"/>
                          <a:ea typeface="Nunito"/>
                          <a:cs typeface="Nunito"/>
                          <a:sym typeface="Nunito"/>
                        </a:rPr>
                        <a:t>Gradually ramp up to desired specifications</a:t>
                      </a:r>
                      <a:endParaRPr sz="1200">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Utilize provided documentation and available subject matter experts</a:t>
                      </a:r>
                      <a:endParaRPr sz="1200">
                        <a:latin typeface="Nunito"/>
                        <a:ea typeface="Nunito"/>
                        <a:cs typeface="Nunito"/>
                        <a:sym typeface="Nunito"/>
                      </a:endParaRPr>
                    </a:p>
                    <a:p>
                      <a:pPr marL="457200" lvl="0" indent="-304800" algn="l" rtl="0">
                        <a:spcBef>
                          <a:spcPts val="0"/>
                        </a:spcBef>
                        <a:spcAft>
                          <a:spcPts val="0"/>
                        </a:spcAft>
                        <a:buSzPts val="1200"/>
                        <a:buFont typeface="Nunito"/>
                        <a:buChar char="●"/>
                      </a:pPr>
                      <a:r>
                        <a:rPr lang="en" sz="1200">
                          <a:latin typeface="Nunito"/>
                          <a:ea typeface="Nunito"/>
                          <a:cs typeface="Nunito"/>
                          <a:sym typeface="Nunito"/>
                        </a:rPr>
                        <a:t>Have a clear procedure laid out for software development</a:t>
                      </a:r>
                      <a:endParaRPr sz="1200">
                        <a:latin typeface="Nunito"/>
                        <a:ea typeface="Nunito"/>
                        <a:cs typeface="Nunito"/>
                        <a:sym typeface="Nunito"/>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114725">
                <a:tc>
                  <a:txBody>
                    <a:bodyPr/>
                    <a:lstStyle/>
                    <a:p>
                      <a:pPr marL="0" lvl="0" indent="0" algn="ctr" rtl="0">
                        <a:spcBef>
                          <a:spcPts val="0"/>
                        </a:spcBef>
                        <a:spcAft>
                          <a:spcPts val="0"/>
                        </a:spcAft>
                        <a:buNone/>
                      </a:pPr>
                      <a:r>
                        <a:rPr lang="en">
                          <a:latin typeface="Nunito"/>
                          <a:ea typeface="Nunito"/>
                          <a:cs typeface="Nunito"/>
                          <a:sym typeface="Nunito"/>
                        </a:rPr>
                        <a:t>Physical Object</a:t>
                      </a:r>
                      <a:endParaRPr>
                        <a:latin typeface="Nunito"/>
                        <a:ea typeface="Nunito"/>
                        <a:cs typeface="Nunito"/>
                        <a:sym typeface="Nunito"/>
                      </a:endParaRPr>
                    </a:p>
                  </a:txBody>
                  <a:tcPr marL="91425" marR="91425" marT="91425" marB="91425" anchor="ctr"/>
                </a:tc>
                <a:tc>
                  <a:txBody>
                    <a:bodyPr/>
                    <a:lstStyle/>
                    <a:p>
                      <a:pPr marL="457200" lvl="0" indent="-317500" algn="l" rtl="0">
                        <a:spcBef>
                          <a:spcPts val="0"/>
                        </a:spcBef>
                        <a:spcAft>
                          <a:spcPts val="0"/>
                        </a:spcAft>
                        <a:buSzPts val="1400"/>
                        <a:buFont typeface="Nunito"/>
                        <a:buChar char="●"/>
                      </a:pPr>
                      <a:r>
                        <a:rPr lang="en">
                          <a:latin typeface="Nunito"/>
                          <a:ea typeface="Nunito"/>
                          <a:cs typeface="Nunito"/>
                          <a:sym typeface="Nunito"/>
                        </a:rPr>
                        <a:t>Damage to other equipment</a:t>
                      </a:r>
                      <a:endParaRPr>
                        <a:latin typeface="Nunito"/>
                        <a:ea typeface="Nunito"/>
                        <a:cs typeface="Nunito"/>
                        <a:sym typeface="Nunito"/>
                      </a:endParaRPr>
                    </a:p>
                    <a:p>
                      <a:pPr marL="457200" lvl="0" indent="-317500" algn="l" rtl="0">
                        <a:spcBef>
                          <a:spcPts val="0"/>
                        </a:spcBef>
                        <a:spcAft>
                          <a:spcPts val="0"/>
                        </a:spcAft>
                        <a:buSzPts val="1400"/>
                        <a:buFont typeface="Nunito"/>
                        <a:buChar char="●"/>
                      </a:pPr>
                      <a:r>
                        <a:rPr lang="en">
                          <a:latin typeface="Nunito"/>
                          <a:ea typeface="Nunito"/>
                          <a:cs typeface="Nunito"/>
                          <a:sym typeface="Nunito"/>
                        </a:rPr>
                        <a:t>Damage to itself</a:t>
                      </a:r>
                      <a:endParaRPr>
                        <a:latin typeface="Nunito"/>
                        <a:ea typeface="Nunito"/>
                        <a:cs typeface="Nunito"/>
                        <a:sym typeface="Nunito"/>
                      </a:endParaRPr>
                    </a:p>
                  </a:txBody>
                  <a:tcPr marL="91425" marR="91425" marT="91425" marB="91425">
                    <a:lnR w="9525" cap="flat" cmpd="sng">
                      <a:solidFill>
                        <a:srgbClr val="9E9E9E"/>
                      </a:solidFill>
                      <a:prstDash val="solid"/>
                      <a:round/>
                      <a:headEnd type="none" w="sm" len="sm"/>
                      <a:tailEnd type="none" w="sm" len="sm"/>
                    </a:lnR>
                  </a:tcPr>
                </a:tc>
                <a:tc>
                  <a:txBody>
                    <a:bodyPr/>
                    <a:lstStyle/>
                    <a:p>
                      <a:pPr marL="457200" lvl="0" indent="-298450" algn="l" rtl="0">
                        <a:spcBef>
                          <a:spcPts val="0"/>
                        </a:spcBef>
                        <a:spcAft>
                          <a:spcPts val="0"/>
                        </a:spcAft>
                        <a:buSzPts val="1100"/>
                        <a:buFont typeface="Nunito"/>
                        <a:buChar char="●"/>
                      </a:pPr>
                      <a:r>
                        <a:rPr lang="en" sz="1100">
                          <a:latin typeface="Nunito"/>
                          <a:ea typeface="Nunito"/>
                          <a:cs typeface="Nunito"/>
                          <a:sym typeface="Nunito"/>
                        </a:rPr>
                        <a:t>Visually inspect objects before use to look for potential injury areas </a:t>
                      </a:r>
                      <a:endParaRPr sz="1100">
                        <a:latin typeface="Nunito"/>
                        <a:ea typeface="Nunito"/>
                        <a:cs typeface="Nunito"/>
                        <a:sym typeface="Nunito"/>
                      </a:endParaRPr>
                    </a:p>
                    <a:p>
                      <a:pPr marL="457200" lvl="0" indent="-298450" algn="l" rtl="0">
                        <a:spcBef>
                          <a:spcPts val="0"/>
                        </a:spcBef>
                        <a:spcAft>
                          <a:spcPts val="0"/>
                        </a:spcAft>
                        <a:buSzPts val="1100"/>
                        <a:buFont typeface="Nunito"/>
                        <a:buChar char="●"/>
                      </a:pPr>
                      <a:r>
                        <a:rPr lang="en" sz="1100">
                          <a:latin typeface="Nunito"/>
                          <a:ea typeface="Nunito"/>
                          <a:cs typeface="Nunito"/>
                          <a:sym typeface="Nunito"/>
                        </a:rPr>
                        <a:t>Have a clear procedure for use of objects</a:t>
                      </a:r>
                      <a:endParaRPr sz="1100">
                        <a:latin typeface="Nunito"/>
                        <a:ea typeface="Nunito"/>
                        <a:cs typeface="Nunito"/>
                        <a:sym typeface="Nunito"/>
                      </a:endParaRPr>
                    </a:p>
                    <a:p>
                      <a:pPr marL="457200" lvl="0" indent="-298450" algn="l" rtl="0">
                        <a:spcBef>
                          <a:spcPts val="0"/>
                        </a:spcBef>
                        <a:spcAft>
                          <a:spcPts val="0"/>
                        </a:spcAft>
                        <a:buSzPts val="1100"/>
                        <a:buFont typeface="Nunito"/>
                        <a:buChar char="●"/>
                      </a:pPr>
                      <a:r>
                        <a:rPr lang="en" sz="1100">
                          <a:latin typeface="Nunito"/>
                          <a:ea typeface="Nunito"/>
                          <a:cs typeface="Nunito"/>
                          <a:sym typeface="Nunito"/>
                        </a:rPr>
                        <a:t>Only develop tools made of lightweight and low-impact materials </a:t>
                      </a:r>
                      <a:endParaRPr sz="1100">
                        <a:latin typeface="Nunito"/>
                        <a:ea typeface="Nunito"/>
                        <a:cs typeface="Nunito"/>
                        <a:sym typeface="Nunito"/>
                      </a:endParaRPr>
                    </a:p>
                    <a:p>
                      <a:pPr marL="457200" lvl="0" indent="-298450" algn="l" rtl="0">
                        <a:spcBef>
                          <a:spcPts val="0"/>
                        </a:spcBef>
                        <a:spcAft>
                          <a:spcPts val="0"/>
                        </a:spcAft>
                        <a:buSzPts val="1100"/>
                        <a:buFont typeface="Nunito"/>
                        <a:buChar char="●"/>
                      </a:pPr>
                      <a:r>
                        <a:rPr lang="en" sz="1100">
                          <a:latin typeface="Nunito"/>
                          <a:ea typeface="Nunito"/>
                          <a:cs typeface="Nunito"/>
                          <a:sym typeface="Nunito"/>
                        </a:rPr>
                        <a:t>Minimize movements (slow+controlled)</a:t>
                      </a:r>
                      <a:endParaRPr sz="1100">
                        <a:latin typeface="Nunito"/>
                        <a:ea typeface="Nunito"/>
                        <a:cs typeface="Nunito"/>
                        <a:sym typeface="Nunito"/>
                      </a:endParaRPr>
                    </a:p>
                    <a:p>
                      <a:pPr marL="457200" lvl="0" indent="-298450" algn="l" rtl="0">
                        <a:spcBef>
                          <a:spcPts val="0"/>
                        </a:spcBef>
                        <a:spcAft>
                          <a:spcPts val="0"/>
                        </a:spcAft>
                        <a:buSzPts val="1100"/>
                        <a:buFont typeface="Nunito"/>
                        <a:buChar char="●"/>
                      </a:pPr>
                      <a:r>
                        <a:rPr lang="en" sz="1100">
                          <a:latin typeface="Nunito"/>
                          <a:ea typeface="Nunito"/>
                          <a:cs typeface="Nunito"/>
                          <a:sym typeface="Nunito"/>
                        </a:rPr>
                        <a:t>Model before building </a:t>
                      </a:r>
                      <a:endParaRPr sz="1100">
                        <a:latin typeface="Nunito"/>
                        <a:ea typeface="Nunito"/>
                        <a:cs typeface="Nunito"/>
                        <a:sym typeface="Nuni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776800">
                <a:tc>
                  <a:txBody>
                    <a:bodyPr/>
                    <a:lstStyle/>
                    <a:p>
                      <a:pPr marL="0" lvl="0" indent="0" algn="ctr" rtl="0">
                        <a:spcBef>
                          <a:spcPts val="0"/>
                        </a:spcBef>
                        <a:spcAft>
                          <a:spcPts val="0"/>
                        </a:spcAft>
                        <a:buNone/>
                      </a:pPr>
                      <a:r>
                        <a:rPr lang="en">
                          <a:latin typeface="Nunito"/>
                          <a:ea typeface="Nunito"/>
                          <a:cs typeface="Nunito"/>
                          <a:sym typeface="Nunito"/>
                        </a:rPr>
                        <a:t>Wearable Device </a:t>
                      </a:r>
                      <a:endParaRPr>
                        <a:latin typeface="Nunito"/>
                        <a:ea typeface="Nunito"/>
                        <a:cs typeface="Nunito"/>
                        <a:sym typeface="Nunito"/>
                      </a:endParaRPr>
                    </a:p>
                  </a:txBody>
                  <a:tcPr marL="91425" marR="91425" marT="91425" marB="91425" anchor="ctr"/>
                </a:tc>
                <a:tc>
                  <a:txBody>
                    <a:bodyPr/>
                    <a:lstStyle/>
                    <a:p>
                      <a:pPr marL="457200" lvl="0" indent="-317500" algn="l" rtl="0">
                        <a:spcBef>
                          <a:spcPts val="0"/>
                        </a:spcBef>
                        <a:spcAft>
                          <a:spcPts val="0"/>
                        </a:spcAft>
                        <a:buSzPts val="1400"/>
                        <a:buFont typeface="Nunito"/>
                        <a:buChar char="●"/>
                      </a:pPr>
                      <a:r>
                        <a:rPr lang="en">
                          <a:latin typeface="Nunito"/>
                          <a:ea typeface="Nunito"/>
                          <a:cs typeface="Nunito"/>
                          <a:sym typeface="Nunito"/>
                        </a:rPr>
                        <a:t>Damage to other equipment</a:t>
                      </a:r>
                      <a:endParaRPr>
                        <a:latin typeface="Nunito"/>
                        <a:ea typeface="Nunito"/>
                        <a:cs typeface="Nunito"/>
                        <a:sym typeface="Nunito"/>
                      </a:endParaRPr>
                    </a:p>
                    <a:p>
                      <a:pPr marL="457200" lvl="0" indent="-317500" algn="l" rtl="0">
                        <a:spcBef>
                          <a:spcPts val="0"/>
                        </a:spcBef>
                        <a:spcAft>
                          <a:spcPts val="0"/>
                        </a:spcAft>
                        <a:buSzPts val="1400"/>
                        <a:buFont typeface="Nunito"/>
                        <a:buChar char="●"/>
                      </a:pPr>
                      <a:r>
                        <a:rPr lang="en">
                          <a:latin typeface="Nunito"/>
                          <a:ea typeface="Nunito"/>
                          <a:cs typeface="Nunito"/>
                          <a:sym typeface="Nunito"/>
                        </a:rPr>
                        <a:t>Damage to itself</a:t>
                      </a:r>
                      <a:endParaRPr>
                        <a:latin typeface="Nunito"/>
                        <a:ea typeface="Nunito"/>
                        <a:cs typeface="Nunito"/>
                        <a:sym typeface="Nunito"/>
                      </a:endParaRPr>
                    </a:p>
                  </a:txBody>
                  <a:tcPr marL="91425" marR="91425" marT="91425" marB="91425"/>
                </a:tc>
                <a:tc>
                  <a:txBody>
                    <a:bodyPr/>
                    <a:lstStyle/>
                    <a:p>
                      <a:pPr marL="457200" lvl="0" indent="-298450" algn="l" rtl="0">
                        <a:spcBef>
                          <a:spcPts val="0"/>
                        </a:spcBef>
                        <a:spcAft>
                          <a:spcPts val="0"/>
                        </a:spcAft>
                        <a:buClr>
                          <a:schemeClr val="dk1"/>
                        </a:buClr>
                        <a:buSzPts val="1100"/>
                        <a:buFont typeface="Nunito"/>
                        <a:buChar char="●"/>
                      </a:pPr>
                      <a:r>
                        <a:rPr lang="en" sz="1100">
                          <a:solidFill>
                            <a:schemeClr val="dk1"/>
                          </a:solidFill>
                          <a:latin typeface="Nunito"/>
                          <a:ea typeface="Nunito"/>
                          <a:cs typeface="Nunito"/>
                          <a:sym typeface="Nunito"/>
                        </a:rPr>
                        <a:t>Have clear procedure for putting on / taking off devices</a:t>
                      </a:r>
                      <a:endParaRPr sz="1100">
                        <a:solidFill>
                          <a:schemeClr val="dk1"/>
                        </a:solidFill>
                        <a:latin typeface="Nunito"/>
                        <a:ea typeface="Nunito"/>
                        <a:cs typeface="Nunito"/>
                        <a:sym typeface="Nunito"/>
                      </a:endParaRPr>
                    </a:p>
                    <a:p>
                      <a:pPr marL="457200" lvl="0" indent="-298450" algn="l" rtl="0">
                        <a:spcBef>
                          <a:spcPts val="0"/>
                        </a:spcBef>
                        <a:spcAft>
                          <a:spcPts val="0"/>
                        </a:spcAft>
                        <a:buClr>
                          <a:schemeClr val="dk1"/>
                        </a:buClr>
                        <a:buSzPts val="1100"/>
                        <a:buFont typeface="Nunito"/>
                        <a:buChar char="●"/>
                      </a:pPr>
                      <a:r>
                        <a:rPr lang="en" sz="1100">
                          <a:solidFill>
                            <a:schemeClr val="dk1"/>
                          </a:solidFill>
                          <a:latin typeface="Nunito"/>
                          <a:ea typeface="Nunito"/>
                          <a:cs typeface="Nunito"/>
                          <a:sym typeface="Nunito"/>
                        </a:rPr>
                        <a:t>Have clear rules of communication</a:t>
                      </a:r>
                      <a:endParaRPr sz="1100">
                        <a:solidFill>
                          <a:schemeClr val="dk1"/>
                        </a:solidFill>
                        <a:latin typeface="Nunito"/>
                        <a:ea typeface="Nunito"/>
                        <a:cs typeface="Nunito"/>
                        <a:sym typeface="Nunito"/>
                      </a:endParaRPr>
                    </a:p>
                    <a:p>
                      <a:pPr marL="457200" lvl="0" indent="-298450" algn="l" rtl="0">
                        <a:spcBef>
                          <a:spcPts val="0"/>
                        </a:spcBef>
                        <a:spcAft>
                          <a:spcPts val="0"/>
                        </a:spcAft>
                        <a:buClr>
                          <a:schemeClr val="dk1"/>
                        </a:buClr>
                        <a:buSzPts val="1100"/>
                        <a:buFont typeface="Nunito"/>
                        <a:buChar char="●"/>
                      </a:pPr>
                      <a:r>
                        <a:rPr lang="en" sz="1100">
                          <a:solidFill>
                            <a:schemeClr val="dk1"/>
                          </a:solidFill>
                          <a:latin typeface="Nunito"/>
                          <a:ea typeface="Nunito"/>
                          <a:cs typeface="Nunito"/>
                          <a:sym typeface="Nunito"/>
                        </a:rPr>
                        <a:t>Continually check in with user using User Comfort Survey (developed in house)</a:t>
                      </a:r>
                      <a:endParaRPr sz="1100">
                        <a:solidFill>
                          <a:schemeClr val="dk1"/>
                        </a:solidFill>
                        <a:latin typeface="Nunito"/>
                        <a:ea typeface="Nunito"/>
                        <a:cs typeface="Nunito"/>
                        <a:sym typeface="Nunito"/>
                      </a:endParaRPr>
                    </a:p>
                    <a:p>
                      <a:pPr marL="457200" lvl="0" indent="-298450" algn="l" rtl="0">
                        <a:spcBef>
                          <a:spcPts val="0"/>
                        </a:spcBef>
                        <a:spcAft>
                          <a:spcPts val="0"/>
                        </a:spcAft>
                        <a:buClr>
                          <a:schemeClr val="dk1"/>
                        </a:buClr>
                        <a:buSzPts val="1100"/>
                        <a:buFont typeface="Nunito"/>
                        <a:buChar char="●"/>
                      </a:pPr>
                      <a:r>
                        <a:rPr lang="en" sz="1100">
                          <a:solidFill>
                            <a:schemeClr val="dk1"/>
                          </a:solidFill>
                          <a:latin typeface="Nunito"/>
                          <a:ea typeface="Nunito"/>
                          <a:cs typeface="Nunito"/>
                          <a:sym typeface="Nunito"/>
                        </a:rPr>
                        <a:t>Model before building </a:t>
                      </a:r>
                      <a:endParaRPr>
                        <a:latin typeface="Nunito"/>
                        <a:ea typeface="Nunito"/>
                        <a:cs typeface="Nunito"/>
                        <a:sym typeface="Nunito"/>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3"/>
                  </a:ext>
                </a:extLst>
              </a:tr>
            </a:tbl>
          </a:graphicData>
        </a:graphic>
      </p:graphicFrame>
      <p:pic>
        <p:nvPicPr>
          <p:cNvPr id="2715" name="Google Shape;2715;p217">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30050" y="4817724"/>
            <a:ext cx="738804" cy="275100"/>
          </a:xfrm>
          <a:prstGeom prst="rect">
            <a:avLst/>
          </a:prstGeom>
          <a:noFill/>
          <a:ln>
            <a:noFill/>
          </a:ln>
        </p:spPr>
      </p:pic>
      <p:sp>
        <p:nvSpPr>
          <p:cNvPr id="2716" name="Google Shape;2716;p217">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2720"/>
        <p:cNvGrpSpPr/>
        <p:nvPr/>
      </p:nvGrpSpPr>
      <p:grpSpPr>
        <a:xfrm>
          <a:off x="0" y="0"/>
          <a:ext cx="0" cy="0"/>
          <a:chOff x="0" y="0"/>
          <a:chExt cx="0" cy="0"/>
        </a:xfrm>
      </p:grpSpPr>
      <p:sp>
        <p:nvSpPr>
          <p:cNvPr id="2721" name="Google Shape;2721;p2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Nunito"/>
                <a:ea typeface="Nunito"/>
                <a:cs typeface="Nunito"/>
                <a:sym typeface="Nunito"/>
              </a:rPr>
              <a:t>Human in the Loop Test Flow</a:t>
            </a:r>
            <a:endParaRPr>
              <a:latin typeface="Nunito"/>
              <a:ea typeface="Nunito"/>
              <a:cs typeface="Nunito"/>
              <a:sym typeface="Nunito"/>
            </a:endParaRPr>
          </a:p>
        </p:txBody>
      </p:sp>
      <p:sp>
        <p:nvSpPr>
          <p:cNvPr id="2722" name="Google Shape;2722;p218"/>
          <p:cNvSpPr/>
          <p:nvPr/>
        </p:nvSpPr>
        <p:spPr>
          <a:xfrm>
            <a:off x="162550" y="1091400"/>
            <a:ext cx="1254000" cy="789600"/>
          </a:xfrm>
          <a:prstGeom prst="roundRect">
            <a:avLst>
              <a:gd name="adj" fmla="val 16667"/>
            </a:avLst>
          </a:prstGeom>
          <a:solidFill>
            <a:srgbClr val="0077B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2"/>
                </a:solidFill>
                <a:latin typeface="Nunito"/>
                <a:ea typeface="Nunito"/>
                <a:cs typeface="Nunito"/>
                <a:sym typeface="Nunito"/>
              </a:rPr>
              <a:t>Briefing by team member</a:t>
            </a:r>
            <a:endParaRPr>
              <a:solidFill>
                <a:schemeClr val="lt2"/>
              </a:solidFill>
              <a:latin typeface="Nunito"/>
              <a:ea typeface="Nunito"/>
              <a:cs typeface="Nunito"/>
              <a:sym typeface="Nunito"/>
            </a:endParaRPr>
          </a:p>
        </p:txBody>
      </p:sp>
      <p:sp>
        <p:nvSpPr>
          <p:cNvPr id="2723" name="Google Shape;2723;p218"/>
          <p:cNvSpPr/>
          <p:nvPr/>
        </p:nvSpPr>
        <p:spPr>
          <a:xfrm>
            <a:off x="1650150" y="1091400"/>
            <a:ext cx="1254000" cy="789600"/>
          </a:xfrm>
          <a:prstGeom prst="roundRect">
            <a:avLst>
              <a:gd name="adj" fmla="val 16667"/>
            </a:avLst>
          </a:prstGeom>
          <a:solidFill>
            <a:srgbClr val="527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2"/>
                </a:solidFill>
                <a:latin typeface="Nunito"/>
                <a:ea typeface="Nunito"/>
                <a:cs typeface="Nunito"/>
                <a:sym typeface="Nunito"/>
              </a:rPr>
              <a:t>Verbal confirmation of understanding</a:t>
            </a:r>
            <a:endParaRPr sz="1200">
              <a:solidFill>
                <a:schemeClr val="lt2"/>
              </a:solidFill>
              <a:latin typeface="Nunito"/>
              <a:ea typeface="Nunito"/>
              <a:cs typeface="Nunito"/>
              <a:sym typeface="Nunito"/>
            </a:endParaRPr>
          </a:p>
        </p:txBody>
      </p:sp>
      <p:sp>
        <p:nvSpPr>
          <p:cNvPr id="2724" name="Google Shape;2724;p218"/>
          <p:cNvSpPr/>
          <p:nvPr/>
        </p:nvSpPr>
        <p:spPr>
          <a:xfrm>
            <a:off x="3137750" y="1091400"/>
            <a:ext cx="1254000" cy="789600"/>
          </a:xfrm>
          <a:prstGeom prst="roundRect">
            <a:avLst>
              <a:gd name="adj" fmla="val 16667"/>
            </a:avLst>
          </a:prstGeom>
          <a:solidFill>
            <a:srgbClr val="8767C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2"/>
                </a:solidFill>
                <a:latin typeface="Nunito"/>
                <a:ea typeface="Nunito"/>
                <a:cs typeface="Nunito"/>
                <a:sym typeface="Nunito"/>
              </a:rPr>
              <a:t>Test Begins</a:t>
            </a:r>
            <a:endParaRPr>
              <a:solidFill>
                <a:schemeClr val="lt2"/>
              </a:solidFill>
              <a:latin typeface="Nunito"/>
              <a:ea typeface="Nunito"/>
              <a:cs typeface="Nunito"/>
              <a:sym typeface="Nunito"/>
            </a:endParaRPr>
          </a:p>
        </p:txBody>
      </p:sp>
      <p:sp>
        <p:nvSpPr>
          <p:cNvPr id="2725" name="Google Shape;2725;p218"/>
          <p:cNvSpPr/>
          <p:nvPr/>
        </p:nvSpPr>
        <p:spPr>
          <a:xfrm>
            <a:off x="4625350" y="1091400"/>
            <a:ext cx="1254000" cy="789600"/>
          </a:xfrm>
          <a:prstGeom prst="roundRect">
            <a:avLst>
              <a:gd name="adj" fmla="val 16667"/>
            </a:avLst>
          </a:prstGeom>
          <a:solidFill>
            <a:srgbClr val="B357B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2"/>
                </a:solidFill>
                <a:latin typeface="Nunito"/>
                <a:ea typeface="Nunito"/>
                <a:cs typeface="Nunito"/>
                <a:sym typeface="Nunito"/>
              </a:rPr>
              <a:t>Checkpoint One by teammember </a:t>
            </a:r>
            <a:endParaRPr sz="1300">
              <a:solidFill>
                <a:schemeClr val="lt2"/>
              </a:solidFill>
              <a:latin typeface="Nunito"/>
              <a:ea typeface="Nunito"/>
              <a:cs typeface="Nunito"/>
              <a:sym typeface="Nunito"/>
            </a:endParaRPr>
          </a:p>
        </p:txBody>
      </p:sp>
      <p:sp>
        <p:nvSpPr>
          <p:cNvPr id="2726" name="Google Shape;2726;p218"/>
          <p:cNvSpPr/>
          <p:nvPr/>
        </p:nvSpPr>
        <p:spPr>
          <a:xfrm>
            <a:off x="6112950" y="1091400"/>
            <a:ext cx="1254000" cy="789600"/>
          </a:xfrm>
          <a:prstGeom prst="roundRect">
            <a:avLst>
              <a:gd name="adj" fmla="val 16667"/>
            </a:avLst>
          </a:prstGeom>
          <a:solidFill>
            <a:srgbClr val="D743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2"/>
                </a:solidFill>
                <a:latin typeface="Nunito"/>
                <a:ea typeface="Nunito"/>
                <a:cs typeface="Nunito"/>
                <a:sym typeface="Nunito"/>
              </a:rPr>
              <a:t>Checkpoint TBD as needed</a:t>
            </a:r>
            <a:endParaRPr sz="1300">
              <a:solidFill>
                <a:schemeClr val="lt2"/>
              </a:solidFill>
              <a:latin typeface="Nunito"/>
              <a:ea typeface="Nunito"/>
              <a:cs typeface="Nunito"/>
              <a:sym typeface="Nunito"/>
            </a:endParaRPr>
          </a:p>
        </p:txBody>
      </p:sp>
      <p:sp>
        <p:nvSpPr>
          <p:cNvPr id="2727" name="Google Shape;2727;p218"/>
          <p:cNvSpPr/>
          <p:nvPr/>
        </p:nvSpPr>
        <p:spPr>
          <a:xfrm>
            <a:off x="7600550" y="1091400"/>
            <a:ext cx="1254000" cy="789600"/>
          </a:xfrm>
          <a:prstGeom prst="roundRect">
            <a:avLst>
              <a:gd name="adj" fmla="val 16667"/>
            </a:avLst>
          </a:prstGeom>
          <a:solidFill>
            <a:srgbClr val="EE337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2"/>
                </a:solidFill>
                <a:latin typeface="Nunito"/>
                <a:ea typeface="Nunito"/>
                <a:cs typeface="Nunito"/>
                <a:sym typeface="Nunito"/>
              </a:rPr>
              <a:t>Debrief after testing</a:t>
            </a:r>
            <a:endParaRPr>
              <a:solidFill>
                <a:schemeClr val="lt2"/>
              </a:solidFill>
              <a:latin typeface="Nunito"/>
              <a:ea typeface="Nunito"/>
              <a:cs typeface="Nunito"/>
              <a:sym typeface="Nunito"/>
            </a:endParaRPr>
          </a:p>
        </p:txBody>
      </p:sp>
      <p:cxnSp>
        <p:nvCxnSpPr>
          <p:cNvPr id="2728" name="Google Shape;2728;p218"/>
          <p:cNvCxnSpPr>
            <a:stCxn id="2722" idx="3"/>
            <a:endCxn id="2723" idx="1"/>
          </p:cNvCxnSpPr>
          <p:nvPr/>
        </p:nvCxnSpPr>
        <p:spPr>
          <a:xfrm>
            <a:off x="1416550" y="1486200"/>
            <a:ext cx="233700" cy="0"/>
          </a:xfrm>
          <a:prstGeom prst="straightConnector1">
            <a:avLst/>
          </a:prstGeom>
          <a:noFill/>
          <a:ln w="9525" cap="flat" cmpd="sng">
            <a:solidFill>
              <a:schemeClr val="dk2"/>
            </a:solidFill>
            <a:prstDash val="solid"/>
            <a:round/>
            <a:headEnd type="none" w="med" len="med"/>
            <a:tailEnd type="triangle" w="med" len="med"/>
          </a:ln>
        </p:spPr>
      </p:cxnSp>
      <p:cxnSp>
        <p:nvCxnSpPr>
          <p:cNvPr id="2729" name="Google Shape;2729;p218"/>
          <p:cNvCxnSpPr>
            <a:stCxn id="2723" idx="3"/>
            <a:endCxn id="2724" idx="1"/>
          </p:cNvCxnSpPr>
          <p:nvPr/>
        </p:nvCxnSpPr>
        <p:spPr>
          <a:xfrm>
            <a:off x="2904150" y="1486200"/>
            <a:ext cx="233700" cy="0"/>
          </a:xfrm>
          <a:prstGeom prst="straightConnector1">
            <a:avLst/>
          </a:prstGeom>
          <a:noFill/>
          <a:ln w="9525" cap="flat" cmpd="sng">
            <a:solidFill>
              <a:schemeClr val="dk2"/>
            </a:solidFill>
            <a:prstDash val="solid"/>
            <a:round/>
            <a:headEnd type="none" w="med" len="med"/>
            <a:tailEnd type="triangle" w="med" len="med"/>
          </a:ln>
        </p:spPr>
      </p:cxnSp>
      <p:cxnSp>
        <p:nvCxnSpPr>
          <p:cNvPr id="2730" name="Google Shape;2730;p218"/>
          <p:cNvCxnSpPr>
            <a:stCxn id="2724" idx="3"/>
            <a:endCxn id="2725" idx="1"/>
          </p:cNvCxnSpPr>
          <p:nvPr/>
        </p:nvCxnSpPr>
        <p:spPr>
          <a:xfrm>
            <a:off x="4391750" y="1486200"/>
            <a:ext cx="233700" cy="0"/>
          </a:xfrm>
          <a:prstGeom prst="straightConnector1">
            <a:avLst/>
          </a:prstGeom>
          <a:noFill/>
          <a:ln w="9525" cap="flat" cmpd="sng">
            <a:solidFill>
              <a:schemeClr val="dk2"/>
            </a:solidFill>
            <a:prstDash val="solid"/>
            <a:round/>
            <a:headEnd type="none" w="med" len="med"/>
            <a:tailEnd type="triangle" w="med" len="med"/>
          </a:ln>
        </p:spPr>
      </p:cxnSp>
      <p:cxnSp>
        <p:nvCxnSpPr>
          <p:cNvPr id="2731" name="Google Shape;2731;p218"/>
          <p:cNvCxnSpPr>
            <a:stCxn id="2725" idx="3"/>
            <a:endCxn id="2726" idx="1"/>
          </p:cNvCxnSpPr>
          <p:nvPr/>
        </p:nvCxnSpPr>
        <p:spPr>
          <a:xfrm>
            <a:off x="5879350" y="1486200"/>
            <a:ext cx="233700" cy="0"/>
          </a:xfrm>
          <a:prstGeom prst="straightConnector1">
            <a:avLst/>
          </a:prstGeom>
          <a:noFill/>
          <a:ln w="9525" cap="flat" cmpd="sng">
            <a:solidFill>
              <a:schemeClr val="dk2"/>
            </a:solidFill>
            <a:prstDash val="solid"/>
            <a:round/>
            <a:headEnd type="none" w="med" len="med"/>
            <a:tailEnd type="triangle" w="med" len="med"/>
          </a:ln>
        </p:spPr>
      </p:cxnSp>
      <p:cxnSp>
        <p:nvCxnSpPr>
          <p:cNvPr id="2732" name="Google Shape;2732;p218"/>
          <p:cNvCxnSpPr>
            <a:endCxn id="2727" idx="1"/>
          </p:cNvCxnSpPr>
          <p:nvPr/>
        </p:nvCxnSpPr>
        <p:spPr>
          <a:xfrm>
            <a:off x="7366850" y="1486200"/>
            <a:ext cx="233700" cy="0"/>
          </a:xfrm>
          <a:prstGeom prst="straightConnector1">
            <a:avLst/>
          </a:prstGeom>
          <a:noFill/>
          <a:ln w="9525" cap="flat" cmpd="sng">
            <a:solidFill>
              <a:schemeClr val="dk2"/>
            </a:solidFill>
            <a:prstDash val="solid"/>
            <a:round/>
            <a:headEnd type="none" w="med" len="med"/>
            <a:tailEnd type="triangle" w="med" len="med"/>
          </a:ln>
        </p:spPr>
      </p:cxnSp>
      <p:sp>
        <p:nvSpPr>
          <p:cNvPr id="2733" name="Google Shape;2733;p218"/>
          <p:cNvSpPr/>
          <p:nvPr/>
        </p:nvSpPr>
        <p:spPr>
          <a:xfrm>
            <a:off x="434850" y="2043475"/>
            <a:ext cx="4134600" cy="2821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Nunito"/>
                <a:ea typeface="Nunito"/>
                <a:cs typeface="Nunito"/>
                <a:sym typeface="Nunito"/>
              </a:rPr>
              <a:t>In the event that a participant needs to exit the simulation, the team will develop a </a:t>
            </a:r>
            <a:endParaRPr>
              <a:latin typeface="Nunito"/>
              <a:ea typeface="Nunito"/>
              <a:cs typeface="Nunito"/>
              <a:sym typeface="Nunito"/>
            </a:endParaRPr>
          </a:p>
          <a:p>
            <a:pPr marL="0" lvl="0" indent="0" algn="ctr" rtl="0">
              <a:spcBef>
                <a:spcPts val="0"/>
              </a:spcBef>
              <a:spcAft>
                <a:spcPts val="0"/>
              </a:spcAft>
              <a:buNone/>
            </a:pPr>
            <a:r>
              <a:rPr lang="en" b="1" u="sng">
                <a:latin typeface="Nunito"/>
                <a:ea typeface="Nunito"/>
                <a:cs typeface="Nunito"/>
                <a:sym typeface="Nunito"/>
              </a:rPr>
              <a:t>Procedure to End the Simulation</a:t>
            </a:r>
            <a:endParaRPr b="1" u="sng">
              <a:latin typeface="Nunito"/>
              <a:ea typeface="Nunito"/>
              <a:cs typeface="Nunito"/>
              <a:sym typeface="Nunito"/>
            </a:endParaRPr>
          </a:p>
          <a:p>
            <a:pPr marL="0" lvl="0" indent="0" algn="ctr" rtl="0">
              <a:spcBef>
                <a:spcPts val="0"/>
              </a:spcBef>
              <a:spcAft>
                <a:spcPts val="0"/>
              </a:spcAft>
              <a:buNone/>
            </a:pPr>
            <a:endParaRPr>
              <a:latin typeface="Nunito"/>
              <a:ea typeface="Nunito"/>
              <a:cs typeface="Nunito"/>
              <a:sym typeface="Nunito"/>
            </a:endParaRPr>
          </a:p>
          <a:p>
            <a:pPr marL="0" lvl="0" indent="0" algn="ctr" rtl="0">
              <a:spcBef>
                <a:spcPts val="0"/>
              </a:spcBef>
              <a:spcAft>
                <a:spcPts val="0"/>
              </a:spcAft>
              <a:buNone/>
            </a:pPr>
            <a:r>
              <a:rPr lang="en">
                <a:latin typeface="Nunito"/>
                <a:ea typeface="Nunito"/>
                <a:cs typeface="Nunito"/>
                <a:sym typeface="Nunito"/>
              </a:rPr>
              <a:t>Including: </a:t>
            </a:r>
            <a:endParaRPr>
              <a:latin typeface="Nunito"/>
              <a:ea typeface="Nunito"/>
              <a:cs typeface="Nunito"/>
              <a:sym typeface="Nunito"/>
            </a:endParaRPr>
          </a:p>
          <a:p>
            <a:pPr marL="0" lvl="0" indent="0" algn="ctr" rtl="0">
              <a:spcBef>
                <a:spcPts val="0"/>
              </a:spcBef>
              <a:spcAft>
                <a:spcPts val="0"/>
              </a:spcAft>
              <a:buNone/>
            </a:pPr>
            <a:r>
              <a:rPr lang="en">
                <a:latin typeface="Nunito"/>
                <a:ea typeface="Nunito"/>
                <a:cs typeface="Nunito"/>
                <a:sym typeface="Nunito"/>
              </a:rPr>
              <a:t>exiting the simulation </a:t>
            </a:r>
            <a:r>
              <a:rPr lang="en" b="1">
                <a:latin typeface="Nunito"/>
                <a:ea typeface="Nunito"/>
                <a:cs typeface="Nunito"/>
                <a:sym typeface="Nunito"/>
              </a:rPr>
              <a:t>nominally </a:t>
            </a:r>
            <a:endParaRPr>
              <a:latin typeface="Nunito"/>
              <a:ea typeface="Nunito"/>
              <a:cs typeface="Nunito"/>
              <a:sym typeface="Nunito"/>
            </a:endParaRPr>
          </a:p>
          <a:p>
            <a:pPr marL="0" lvl="0" indent="0" algn="ctr" rtl="0">
              <a:spcBef>
                <a:spcPts val="0"/>
              </a:spcBef>
              <a:spcAft>
                <a:spcPts val="0"/>
              </a:spcAft>
              <a:buNone/>
            </a:pPr>
            <a:r>
              <a:rPr lang="en">
                <a:latin typeface="Nunito"/>
                <a:ea typeface="Nunito"/>
                <a:cs typeface="Nunito"/>
                <a:sym typeface="Nunito"/>
              </a:rPr>
              <a:t>exiting the simulation in the event of an </a:t>
            </a:r>
            <a:r>
              <a:rPr lang="en" b="1">
                <a:latin typeface="Nunito"/>
                <a:ea typeface="Nunito"/>
                <a:cs typeface="Nunito"/>
                <a:sym typeface="Nunito"/>
              </a:rPr>
              <a:t>emergency</a:t>
            </a:r>
            <a:endParaRPr>
              <a:latin typeface="Nunito"/>
              <a:ea typeface="Nunito"/>
              <a:cs typeface="Nunito"/>
              <a:sym typeface="Nunito"/>
            </a:endParaRPr>
          </a:p>
          <a:p>
            <a:pPr marL="0" lvl="0" indent="0" algn="ctr" rtl="0">
              <a:spcBef>
                <a:spcPts val="0"/>
              </a:spcBef>
              <a:spcAft>
                <a:spcPts val="0"/>
              </a:spcAft>
              <a:buNone/>
            </a:pPr>
            <a:endParaRPr>
              <a:latin typeface="Nunito"/>
              <a:ea typeface="Nunito"/>
              <a:cs typeface="Nunito"/>
              <a:sym typeface="Nunito"/>
            </a:endParaRPr>
          </a:p>
          <a:p>
            <a:pPr marL="0" lvl="0" indent="0" algn="ctr" rtl="0">
              <a:spcBef>
                <a:spcPts val="0"/>
              </a:spcBef>
              <a:spcAft>
                <a:spcPts val="0"/>
              </a:spcAft>
              <a:buNone/>
            </a:pPr>
            <a:r>
              <a:rPr lang="en">
                <a:latin typeface="Nunito"/>
                <a:ea typeface="Nunito"/>
                <a:cs typeface="Nunito"/>
                <a:sym typeface="Nunito"/>
              </a:rPr>
              <a:t>All human in the loop testing will be done with at least </a:t>
            </a:r>
            <a:r>
              <a:rPr lang="en" b="1">
                <a:latin typeface="Nunito"/>
                <a:ea typeface="Nunito"/>
                <a:cs typeface="Nunito"/>
                <a:sym typeface="Nunito"/>
              </a:rPr>
              <a:t>two </a:t>
            </a:r>
            <a:r>
              <a:rPr lang="en">
                <a:latin typeface="Nunito"/>
                <a:ea typeface="Nunito"/>
                <a:cs typeface="Nunito"/>
                <a:sym typeface="Nunito"/>
              </a:rPr>
              <a:t>members of CTHREEPIO present</a:t>
            </a:r>
            <a:endParaRPr>
              <a:latin typeface="Nunito"/>
              <a:ea typeface="Nunito"/>
              <a:cs typeface="Nunito"/>
              <a:sym typeface="Nunito"/>
            </a:endParaRPr>
          </a:p>
        </p:txBody>
      </p:sp>
      <p:sp>
        <p:nvSpPr>
          <p:cNvPr id="2734" name="Google Shape;2734;p218"/>
          <p:cNvSpPr/>
          <p:nvPr/>
        </p:nvSpPr>
        <p:spPr>
          <a:xfrm>
            <a:off x="5017050" y="2171188"/>
            <a:ext cx="3692100" cy="1033200"/>
          </a:xfrm>
          <a:prstGeom prst="roundRect">
            <a:avLst>
              <a:gd name="adj" fmla="val 16667"/>
            </a:avLst>
          </a:prstGeom>
          <a:solidFill>
            <a:schemeClr val="lt2"/>
          </a:solidFill>
          <a:ln w="28575" cap="flat" cmpd="sng">
            <a:solidFill>
              <a:srgbClr val="9E5FB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latin typeface="Nunito"/>
                <a:ea typeface="Nunito"/>
                <a:cs typeface="Nunito"/>
                <a:sym typeface="Nunito"/>
              </a:rPr>
              <a:t>Testing will include the administration of </a:t>
            </a:r>
            <a:r>
              <a:rPr lang="en" sz="1500" b="1">
                <a:latin typeface="Nunito"/>
                <a:ea typeface="Nunito"/>
                <a:cs typeface="Nunito"/>
                <a:sym typeface="Nunito"/>
              </a:rPr>
              <a:t>surveys </a:t>
            </a:r>
            <a:endParaRPr sz="1500" b="1">
              <a:latin typeface="Nunito"/>
              <a:ea typeface="Nunito"/>
              <a:cs typeface="Nunito"/>
              <a:sym typeface="Nunito"/>
            </a:endParaRPr>
          </a:p>
          <a:p>
            <a:pPr marL="0" lvl="0" indent="0" algn="ctr" rtl="0">
              <a:spcBef>
                <a:spcPts val="0"/>
              </a:spcBef>
              <a:spcAft>
                <a:spcPts val="0"/>
              </a:spcAft>
              <a:buNone/>
            </a:pPr>
            <a:r>
              <a:rPr lang="en" sz="1500">
                <a:latin typeface="Nunito"/>
                <a:ea typeface="Nunito"/>
                <a:cs typeface="Nunito"/>
                <a:sym typeface="Nunito"/>
              </a:rPr>
              <a:t>to </a:t>
            </a:r>
            <a:r>
              <a:rPr lang="en" sz="1500" b="1">
                <a:latin typeface="Nunito"/>
                <a:ea typeface="Nunito"/>
                <a:cs typeface="Nunito"/>
                <a:sym typeface="Nunito"/>
              </a:rPr>
              <a:t>verify </a:t>
            </a:r>
            <a:r>
              <a:rPr lang="en" sz="1500">
                <a:latin typeface="Nunito"/>
                <a:ea typeface="Nunito"/>
                <a:cs typeface="Nunito"/>
                <a:sym typeface="Nunito"/>
              </a:rPr>
              <a:t>and </a:t>
            </a:r>
            <a:r>
              <a:rPr lang="en" sz="1500" b="1">
                <a:latin typeface="Nunito"/>
                <a:ea typeface="Nunito"/>
                <a:cs typeface="Nunito"/>
                <a:sym typeface="Nunito"/>
              </a:rPr>
              <a:t>validate </a:t>
            </a:r>
            <a:r>
              <a:rPr lang="en" sz="1500">
                <a:latin typeface="Nunito"/>
                <a:ea typeface="Nunito"/>
                <a:cs typeface="Nunito"/>
                <a:sym typeface="Nunito"/>
              </a:rPr>
              <a:t>requirements</a:t>
            </a:r>
            <a:endParaRPr sz="1500">
              <a:latin typeface="Nunito"/>
              <a:ea typeface="Nunito"/>
              <a:cs typeface="Nunito"/>
              <a:sym typeface="Nunito"/>
            </a:endParaRPr>
          </a:p>
        </p:txBody>
      </p:sp>
      <p:sp>
        <p:nvSpPr>
          <p:cNvPr id="2735" name="Google Shape;2735;p218"/>
          <p:cNvSpPr/>
          <p:nvPr/>
        </p:nvSpPr>
        <p:spPr>
          <a:xfrm>
            <a:off x="5017050" y="3494575"/>
            <a:ext cx="3692100" cy="1196100"/>
          </a:xfrm>
          <a:prstGeom prst="roundRect">
            <a:avLst>
              <a:gd name="adj" fmla="val 16667"/>
            </a:avLst>
          </a:prstGeom>
          <a:solidFill>
            <a:schemeClr val="lt2"/>
          </a:solidFill>
          <a:ln w="2857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latin typeface="Nunito"/>
                <a:ea typeface="Nunito"/>
                <a:cs typeface="Nunito"/>
                <a:sym typeface="Nunito"/>
              </a:rPr>
              <a:t>CTHREEPIO</a:t>
            </a:r>
            <a:r>
              <a:rPr lang="en" sz="1500" b="1">
                <a:latin typeface="Nunito"/>
                <a:ea typeface="Nunito"/>
                <a:cs typeface="Nunito"/>
                <a:sym typeface="Nunito"/>
              </a:rPr>
              <a:t> will not</a:t>
            </a:r>
            <a:r>
              <a:rPr lang="en" sz="1500">
                <a:latin typeface="Nunito"/>
                <a:ea typeface="Nunito"/>
                <a:cs typeface="Nunito"/>
                <a:sym typeface="Nunito"/>
              </a:rPr>
              <a:t> require IRB approval:</a:t>
            </a:r>
            <a:endParaRPr sz="1500">
              <a:latin typeface="Nunito"/>
              <a:ea typeface="Nunito"/>
              <a:cs typeface="Nunito"/>
              <a:sym typeface="Nunito"/>
            </a:endParaRPr>
          </a:p>
          <a:p>
            <a:pPr marL="0" lvl="0" indent="0" algn="ctr" rtl="0">
              <a:spcBef>
                <a:spcPts val="0"/>
              </a:spcBef>
              <a:spcAft>
                <a:spcPts val="0"/>
              </a:spcAft>
              <a:buNone/>
            </a:pPr>
            <a:endParaRPr sz="1500">
              <a:latin typeface="Nunito"/>
              <a:ea typeface="Nunito"/>
              <a:cs typeface="Nunito"/>
              <a:sym typeface="Nunito"/>
            </a:endParaRPr>
          </a:p>
          <a:p>
            <a:pPr marL="0" lvl="0" indent="0" algn="ctr" rtl="0">
              <a:spcBef>
                <a:spcPts val="0"/>
              </a:spcBef>
              <a:spcAft>
                <a:spcPts val="0"/>
              </a:spcAft>
              <a:buNone/>
            </a:pPr>
            <a:r>
              <a:rPr lang="en" sz="1500">
                <a:latin typeface="Nunito"/>
                <a:ea typeface="Nunito"/>
                <a:cs typeface="Nunito"/>
                <a:sym typeface="Nunito"/>
              </a:rPr>
              <a:t>Testing falls under hardware evaluation</a:t>
            </a:r>
            <a:endParaRPr sz="1500">
              <a:latin typeface="Nunito"/>
              <a:ea typeface="Nunito"/>
              <a:cs typeface="Nunito"/>
              <a:sym typeface="Nunito"/>
            </a:endParaRPr>
          </a:p>
        </p:txBody>
      </p:sp>
      <p:sp>
        <p:nvSpPr>
          <p:cNvPr id="2736" name="Google Shape;2736;p218"/>
          <p:cNvSpPr/>
          <p:nvPr/>
        </p:nvSpPr>
        <p:spPr>
          <a:xfrm>
            <a:off x="5017050" y="3494600"/>
            <a:ext cx="3692100" cy="1196100"/>
          </a:xfrm>
          <a:prstGeom prst="roundRect">
            <a:avLst>
              <a:gd name="adj" fmla="val 16667"/>
            </a:avLst>
          </a:prstGeom>
          <a:solidFill>
            <a:schemeClr val="lt2"/>
          </a:solidFill>
          <a:ln w="28575" cap="flat" cmpd="sng">
            <a:solidFill>
              <a:srgbClr val="9E5FB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latin typeface="Nunito"/>
                <a:ea typeface="Nunito"/>
                <a:cs typeface="Nunito"/>
                <a:sym typeface="Nunito"/>
              </a:rPr>
              <a:t>CTHREEPIO</a:t>
            </a:r>
            <a:r>
              <a:rPr lang="en" sz="1500" b="1">
                <a:latin typeface="Nunito"/>
                <a:ea typeface="Nunito"/>
                <a:cs typeface="Nunito"/>
                <a:sym typeface="Nunito"/>
              </a:rPr>
              <a:t> will not</a:t>
            </a:r>
            <a:r>
              <a:rPr lang="en" sz="1500">
                <a:latin typeface="Nunito"/>
                <a:ea typeface="Nunito"/>
                <a:cs typeface="Nunito"/>
                <a:sym typeface="Nunito"/>
              </a:rPr>
              <a:t> require IRB approval:</a:t>
            </a:r>
            <a:endParaRPr sz="1500">
              <a:latin typeface="Nunito"/>
              <a:ea typeface="Nunito"/>
              <a:cs typeface="Nunito"/>
              <a:sym typeface="Nunito"/>
            </a:endParaRPr>
          </a:p>
          <a:p>
            <a:pPr marL="0" lvl="0" indent="0" algn="ctr" rtl="0">
              <a:spcBef>
                <a:spcPts val="0"/>
              </a:spcBef>
              <a:spcAft>
                <a:spcPts val="0"/>
              </a:spcAft>
              <a:buNone/>
            </a:pPr>
            <a:endParaRPr sz="1500">
              <a:latin typeface="Nunito"/>
              <a:ea typeface="Nunito"/>
              <a:cs typeface="Nunito"/>
              <a:sym typeface="Nunito"/>
            </a:endParaRPr>
          </a:p>
          <a:p>
            <a:pPr marL="0" lvl="0" indent="0" algn="ctr" rtl="0">
              <a:spcBef>
                <a:spcPts val="0"/>
              </a:spcBef>
              <a:spcAft>
                <a:spcPts val="0"/>
              </a:spcAft>
              <a:buNone/>
            </a:pPr>
            <a:r>
              <a:rPr lang="en" sz="1500">
                <a:latin typeface="Nunito"/>
                <a:ea typeface="Nunito"/>
                <a:cs typeface="Nunito"/>
                <a:sym typeface="Nunito"/>
              </a:rPr>
              <a:t>Testing falls under hardware evaluation</a:t>
            </a:r>
            <a:endParaRPr sz="1500">
              <a:latin typeface="Nunito"/>
              <a:ea typeface="Nunito"/>
              <a:cs typeface="Nunito"/>
              <a:sym typeface="Nunito"/>
            </a:endParaRPr>
          </a:p>
        </p:txBody>
      </p:sp>
      <p:sp>
        <p:nvSpPr>
          <p:cNvPr id="2737" name="Google Shape;2737;p218">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2741"/>
        <p:cNvGrpSpPr/>
        <p:nvPr/>
      </p:nvGrpSpPr>
      <p:grpSpPr>
        <a:xfrm>
          <a:off x="0" y="0"/>
          <a:ext cx="0" cy="0"/>
          <a:chOff x="0" y="0"/>
          <a:chExt cx="0" cy="0"/>
        </a:xfrm>
      </p:grpSpPr>
      <p:sp>
        <p:nvSpPr>
          <p:cNvPr id="2742" name="Google Shape;2742;p219"/>
          <p:cNvSpPr txBox="1">
            <a:spLocks noGrp="1"/>
          </p:cNvSpPr>
          <p:nvPr>
            <p:ph type="title"/>
          </p:nvPr>
        </p:nvSpPr>
        <p:spPr>
          <a:xfrm>
            <a:off x="311700" y="445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Nunito"/>
                <a:ea typeface="Nunito"/>
                <a:cs typeface="Nunito"/>
                <a:sym typeface="Nunito"/>
              </a:rPr>
              <a:t>Survey Development</a:t>
            </a:r>
            <a:endParaRPr>
              <a:latin typeface="Nunito"/>
              <a:ea typeface="Nunito"/>
              <a:cs typeface="Nunito"/>
              <a:sym typeface="Nunito"/>
            </a:endParaRPr>
          </a:p>
        </p:txBody>
      </p:sp>
      <p:graphicFrame>
        <p:nvGraphicFramePr>
          <p:cNvPr id="2743" name="Google Shape;2743;p219"/>
          <p:cNvGraphicFramePr/>
          <p:nvPr/>
        </p:nvGraphicFramePr>
        <p:xfrm>
          <a:off x="414325" y="1338113"/>
          <a:ext cx="8315325" cy="1864805"/>
        </p:xfrm>
        <a:graphic>
          <a:graphicData uri="http://schemas.openxmlformats.org/drawingml/2006/table">
            <a:tbl>
              <a:tblPr>
                <a:noFill/>
                <a:tableStyleId>{34C112C2-C95C-4236-8074-CD7BC30CAA9A}</a:tableStyleId>
              </a:tblPr>
              <a:tblGrid>
                <a:gridCol w="2463375">
                  <a:extLst>
                    <a:ext uri="{9D8B030D-6E8A-4147-A177-3AD203B41FA5}">
                      <a16:colId xmlns:a16="http://schemas.microsoft.com/office/drawing/2014/main" val="20000"/>
                    </a:ext>
                  </a:extLst>
                </a:gridCol>
                <a:gridCol w="2418800">
                  <a:extLst>
                    <a:ext uri="{9D8B030D-6E8A-4147-A177-3AD203B41FA5}">
                      <a16:colId xmlns:a16="http://schemas.microsoft.com/office/drawing/2014/main" val="20001"/>
                    </a:ext>
                  </a:extLst>
                </a:gridCol>
                <a:gridCol w="2096950">
                  <a:extLst>
                    <a:ext uri="{9D8B030D-6E8A-4147-A177-3AD203B41FA5}">
                      <a16:colId xmlns:a16="http://schemas.microsoft.com/office/drawing/2014/main" val="20002"/>
                    </a:ext>
                  </a:extLst>
                </a:gridCol>
                <a:gridCol w="1336200">
                  <a:extLst>
                    <a:ext uri="{9D8B030D-6E8A-4147-A177-3AD203B41FA5}">
                      <a16:colId xmlns:a16="http://schemas.microsoft.com/office/drawing/2014/main" val="20003"/>
                    </a:ext>
                  </a:extLst>
                </a:gridCol>
              </a:tblGrid>
              <a:tr h="200025">
                <a:tc>
                  <a:txBody>
                    <a:bodyPr/>
                    <a:lstStyle/>
                    <a:p>
                      <a:pPr marL="0" lvl="0" indent="0" algn="ctr" rtl="0">
                        <a:lnSpc>
                          <a:spcPct val="115000"/>
                        </a:lnSpc>
                        <a:spcBef>
                          <a:spcPts val="0"/>
                        </a:spcBef>
                        <a:spcAft>
                          <a:spcPts val="0"/>
                        </a:spcAft>
                        <a:buNone/>
                      </a:pPr>
                      <a:r>
                        <a:rPr lang="en" sz="1000" b="1">
                          <a:solidFill>
                            <a:srgbClr val="FFFFFF"/>
                          </a:solidFill>
                          <a:latin typeface="Nunito"/>
                          <a:ea typeface="Nunito"/>
                          <a:cs typeface="Nunito"/>
                          <a:sym typeface="Nunito"/>
                        </a:rPr>
                        <a:t>Survey Title</a:t>
                      </a:r>
                      <a:endParaRPr sz="1000" b="1">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77BB"/>
                    </a:solidFill>
                  </a:tcPr>
                </a:tc>
                <a:tc>
                  <a:txBody>
                    <a:bodyPr/>
                    <a:lstStyle/>
                    <a:p>
                      <a:pPr marL="0" lvl="0" indent="0" algn="ctr" rtl="0">
                        <a:lnSpc>
                          <a:spcPct val="115000"/>
                        </a:lnSpc>
                        <a:spcBef>
                          <a:spcPts val="0"/>
                        </a:spcBef>
                        <a:spcAft>
                          <a:spcPts val="0"/>
                        </a:spcAft>
                        <a:buNone/>
                      </a:pPr>
                      <a:r>
                        <a:rPr lang="en" sz="1000" b="1">
                          <a:solidFill>
                            <a:srgbClr val="FFFFFF"/>
                          </a:solidFill>
                          <a:latin typeface="Nunito"/>
                          <a:ea typeface="Nunito"/>
                          <a:cs typeface="Nunito"/>
                          <a:sym typeface="Nunito"/>
                        </a:rPr>
                        <a:t>Use</a:t>
                      </a:r>
                      <a:endParaRPr sz="1000" b="1">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77BB"/>
                    </a:solidFill>
                  </a:tcPr>
                </a:tc>
                <a:tc>
                  <a:txBody>
                    <a:bodyPr/>
                    <a:lstStyle/>
                    <a:p>
                      <a:pPr marL="0" lvl="0" indent="0" algn="ctr" rtl="0">
                        <a:lnSpc>
                          <a:spcPct val="115000"/>
                        </a:lnSpc>
                        <a:spcBef>
                          <a:spcPts val="0"/>
                        </a:spcBef>
                        <a:spcAft>
                          <a:spcPts val="0"/>
                        </a:spcAft>
                        <a:buNone/>
                      </a:pPr>
                      <a:r>
                        <a:rPr lang="en" sz="1000" b="1">
                          <a:solidFill>
                            <a:srgbClr val="FFFFFF"/>
                          </a:solidFill>
                          <a:latin typeface="Nunito"/>
                          <a:ea typeface="Nunito"/>
                          <a:cs typeface="Nunito"/>
                          <a:sym typeface="Nunito"/>
                        </a:rPr>
                        <a:t>Creator</a:t>
                      </a:r>
                      <a:endParaRPr sz="1000" b="1">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77BB"/>
                    </a:solidFill>
                  </a:tcPr>
                </a:tc>
                <a:tc>
                  <a:txBody>
                    <a:bodyPr/>
                    <a:lstStyle/>
                    <a:p>
                      <a:pPr marL="0" lvl="0" indent="0" algn="ctr" rtl="0">
                        <a:lnSpc>
                          <a:spcPct val="115000"/>
                        </a:lnSpc>
                        <a:spcBef>
                          <a:spcPts val="0"/>
                        </a:spcBef>
                        <a:spcAft>
                          <a:spcPts val="0"/>
                        </a:spcAft>
                        <a:buNone/>
                      </a:pPr>
                      <a:r>
                        <a:rPr lang="en" sz="1000" b="1">
                          <a:solidFill>
                            <a:srgbClr val="FFFFFF"/>
                          </a:solidFill>
                          <a:latin typeface="Nunito"/>
                          <a:ea typeface="Nunito"/>
                          <a:cs typeface="Nunito"/>
                          <a:sym typeface="Nunito"/>
                        </a:rPr>
                        <a:t>Number of Questions</a:t>
                      </a:r>
                      <a:endParaRPr sz="1000" b="1">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77BB"/>
                    </a:solidFill>
                  </a:tcPr>
                </a:tc>
                <a:extLst>
                  <a:ext uri="{0D108BD9-81ED-4DB2-BD59-A6C34878D82A}">
                    <a16:rowId xmlns:a16="http://schemas.microsoft.com/office/drawing/2014/main" val="10000"/>
                  </a:ext>
                </a:extLst>
              </a:tr>
              <a:tr h="333375">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Corlett-Bishop Discomfort Scale (CBDS)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Measuring User Discomfort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u="sng">
                          <a:solidFill>
                            <a:schemeClr val="hlink"/>
                          </a:solidFill>
                          <a:latin typeface="Nunito"/>
                          <a:ea typeface="Nunito"/>
                          <a:cs typeface="Nunito"/>
                          <a:sym typeface="Nunito"/>
                          <a:hlinkClick r:id="rId3"/>
                        </a:rPr>
                        <a:t>Corlett-Bishop</a:t>
                      </a:r>
                      <a:endParaRPr sz="1000" u="sng">
                        <a:solidFill>
                          <a:schemeClr val="hlink"/>
                        </a:solidFill>
                        <a:latin typeface="Nunito"/>
                        <a:ea typeface="Nunito"/>
                        <a:cs typeface="Nunito"/>
                        <a:sym typeface="Nunito"/>
                        <a:hlinkClick r:id="rId3"/>
                      </a:endParaRPr>
                    </a:p>
                    <a:p>
                      <a:pPr marL="0" lvl="0" indent="0" algn="l" rtl="0">
                        <a:lnSpc>
                          <a:spcPct val="115000"/>
                        </a:lnSpc>
                        <a:spcBef>
                          <a:spcPts val="0"/>
                        </a:spcBef>
                        <a:spcAft>
                          <a:spcPts val="0"/>
                        </a:spcAft>
                        <a:buNone/>
                      </a:pPr>
                      <a:r>
                        <a:rPr lang="en" sz="1000" u="sng">
                          <a:solidFill>
                            <a:schemeClr val="hlink"/>
                          </a:solidFill>
                          <a:latin typeface="Nunito"/>
                          <a:ea typeface="Nunito"/>
                          <a:cs typeface="Nunito"/>
                          <a:sym typeface="Nunito"/>
                          <a:hlinkClick r:id="rId3"/>
                        </a:rPr>
                        <a:t>Modified by Dr. Anderson</a:t>
                      </a:r>
                      <a:endParaRPr sz="1000" u="sng">
                        <a:solidFill>
                          <a:schemeClr val="hlink"/>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Nunito"/>
                          <a:ea typeface="Nunito"/>
                          <a:cs typeface="Nunito"/>
                          <a:sym typeface="Nunito"/>
                        </a:rPr>
                        <a:t>2</a:t>
                      </a:r>
                      <a:endParaRPr sz="11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33375">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Perceived Terrain Realism Metric (PTRM)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Measuring Perceived Realism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u="sng">
                          <a:solidFill>
                            <a:schemeClr val="hlink"/>
                          </a:solidFill>
                          <a:latin typeface="Nunito"/>
                          <a:ea typeface="Nunito"/>
                          <a:cs typeface="Nunito"/>
                          <a:sym typeface="Nunito"/>
                          <a:hlinkClick r:id="rId4"/>
                        </a:rPr>
                        <a:t>Benes et. al</a:t>
                      </a:r>
                      <a:endParaRPr sz="1000" u="sng">
                        <a:solidFill>
                          <a:schemeClr val="hlink"/>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Nunito"/>
                          <a:ea typeface="Nunito"/>
                          <a:cs typeface="Nunito"/>
                          <a:sym typeface="Nunito"/>
                        </a:rPr>
                        <a:t>1</a:t>
                      </a:r>
                      <a:endParaRPr sz="11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333375">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iGroup Presence Questionnaire (IPQ)</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Measuring Perceived Presence</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u="sng">
                          <a:solidFill>
                            <a:schemeClr val="hlink"/>
                          </a:solidFill>
                          <a:latin typeface="Nunito"/>
                          <a:ea typeface="Nunito"/>
                          <a:cs typeface="Nunito"/>
                          <a:sym typeface="Nunito"/>
                          <a:hlinkClick r:id="rId5"/>
                        </a:rPr>
                        <a:t>igroup</a:t>
                      </a:r>
                      <a:endParaRPr sz="1000" u="sng">
                        <a:solidFill>
                          <a:schemeClr val="hlink"/>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Nunito"/>
                          <a:ea typeface="Nunito"/>
                          <a:cs typeface="Nunito"/>
                          <a:sym typeface="Nunito"/>
                        </a:rPr>
                        <a:t>14</a:t>
                      </a:r>
                      <a:endParaRPr sz="11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NASA Task Load Index (TLX)</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Measuring Workload</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u="sng">
                          <a:solidFill>
                            <a:schemeClr val="hlink"/>
                          </a:solidFill>
                          <a:latin typeface="Nunito"/>
                          <a:ea typeface="Nunito"/>
                          <a:cs typeface="Nunito"/>
                          <a:sym typeface="Nunito"/>
                          <a:hlinkClick r:id="rId6"/>
                        </a:rPr>
                        <a:t>NASA</a:t>
                      </a:r>
                      <a:endParaRPr sz="1000" u="sng">
                        <a:solidFill>
                          <a:schemeClr val="hlink"/>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Nunito"/>
                          <a:ea typeface="Nunito"/>
                          <a:cs typeface="Nunito"/>
                          <a:sym typeface="Nunito"/>
                        </a:rPr>
                        <a:t>6</a:t>
                      </a:r>
                      <a:endParaRPr sz="11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33375">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Motion Sickness Susceptibility Questionnaire (MSSQ)</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Measuring likelihood of getting motion sick</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u="sng">
                          <a:solidFill>
                            <a:schemeClr val="hlink"/>
                          </a:solidFill>
                          <a:latin typeface="Nunito"/>
                          <a:ea typeface="Nunito"/>
                          <a:cs typeface="Nunito"/>
                          <a:sym typeface="Nunito"/>
                          <a:hlinkClick r:id="rId7"/>
                        </a:rPr>
                        <a:t>Reason &amp; Brand</a:t>
                      </a:r>
                      <a:endParaRPr sz="1000" u="sng">
                        <a:solidFill>
                          <a:schemeClr val="hlink"/>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100">
                          <a:latin typeface="Nunito"/>
                          <a:ea typeface="Nunito"/>
                          <a:cs typeface="Nunito"/>
                          <a:sym typeface="Nunito"/>
                        </a:rPr>
                        <a:t>15</a:t>
                      </a:r>
                      <a:endParaRPr sz="11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2744" name="Google Shape;2744;p219"/>
          <p:cNvGraphicFramePr/>
          <p:nvPr/>
        </p:nvGraphicFramePr>
        <p:xfrm>
          <a:off x="414325" y="3506350"/>
          <a:ext cx="8315325" cy="1148715"/>
        </p:xfrm>
        <a:graphic>
          <a:graphicData uri="http://schemas.openxmlformats.org/drawingml/2006/table">
            <a:tbl>
              <a:tblPr>
                <a:noFill/>
                <a:tableStyleId>{34C112C2-C95C-4236-8074-CD7BC30CAA9A}</a:tableStyleId>
              </a:tblPr>
              <a:tblGrid>
                <a:gridCol w="18478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333500">
                  <a:extLst>
                    <a:ext uri="{9D8B030D-6E8A-4147-A177-3AD203B41FA5}">
                      <a16:colId xmlns:a16="http://schemas.microsoft.com/office/drawing/2014/main" val="20002"/>
                    </a:ext>
                  </a:extLst>
                </a:gridCol>
                <a:gridCol w="1238250">
                  <a:extLst>
                    <a:ext uri="{9D8B030D-6E8A-4147-A177-3AD203B41FA5}">
                      <a16:colId xmlns:a16="http://schemas.microsoft.com/office/drawing/2014/main" val="20003"/>
                    </a:ext>
                  </a:extLst>
                </a:gridCol>
                <a:gridCol w="1247775">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tblGrid>
              <a:tr h="333375">
                <a:tc>
                  <a:txBody>
                    <a:bodyPr/>
                    <a:lstStyle/>
                    <a:p>
                      <a:pPr marL="0" lvl="0" indent="0" algn="ctr" rtl="0">
                        <a:lnSpc>
                          <a:spcPct val="115000"/>
                        </a:lnSpc>
                        <a:spcBef>
                          <a:spcPts val="0"/>
                        </a:spcBef>
                        <a:spcAft>
                          <a:spcPts val="0"/>
                        </a:spcAft>
                        <a:buNone/>
                      </a:pPr>
                      <a:r>
                        <a:rPr lang="en" sz="1000" b="1">
                          <a:solidFill>
                            <a:schemeClr val="lt2"/>
                          </a:solidFill>
                          <a:latin typeface="Nunito"/>
                          <a:ea typeface="Nunito"/>
                          <a:cs typeface="Nunito"/>
                          <a:sym typeface="Nunito"/>
                        </a:rPr>
                        <a:t>Survey Title</a:t>
                      </a:r>
                      <a:endParaRPr sz="1000" b="1">
                        <a:solidFill>
                          <a:schemeClr val="lt2"/>
                        </a:solidFill>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E5FBE"/>
                    </a:solidFill>
                  </a:tcPr>
                </a:tc>
                <a:tc>
                  <a:txBody>
                    <a:bodyPr/>
                    <a:lstStyle/>
                    <a:p>
                      <a:pPr marL="0" lvl="0" indent="0" algn="ctr" rtl="0">
                        <a:lnSpc>
                          <a:spcPct val="115000"/>
                        </a:lnSpc>
                        <a:spcBef>
                          <a:spcPts val="0"/>
                        </a:spcBef>
                        <a:spcAft>
                          <a:spcPts val="0"/>
                        </a:spcAft>
                        <a:buNone/>
                      </a:pPr>
                      <a:r>
                        <a:rPr lang="en" sz="1000" b="1" u="sng">
                          <a:solidFill>
                            <a:schemeClr val="lt2"/>
                          </a:solidFill>
                          <a:latin typeface="Nunito"/>
                          <a:ea typeface="Nunito"/>
                          <a:cs typeface="Nunito"/>
                          <a:sym typeface="Nunito"/>
                          <a:hlinkClick r:id="rId8">
                            <a:extLst>
                              <a:ext uri="{A12FA001-AC4F-418D-AE19-62706E023703}">
                                <ahyp:hlinkClr xmlns:ahyp="http://schemas.microsoft.com/office/drawing/2018/hyperlinkcolor" xmlns="" val="tx"/>
                              </a:ext>
                            </a:extLst>
                          </a:hlinkClick>
                        </a:rPr>
                        <a:t>Verification / Validation Case</a:t>
                      </a:r>
                      <a:endParaRPr sz="1000" b="1" u="sng">
                        <a:solidFill>
                          <a:schemeClr val="lt2"/>
                        </a:solidFill>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E5FBE"/>
                    </a:solidFill>
                  </a:tcPr>
                </a:tc>
                <a:tc>
                  <a:txBody>
                    <a:bodyPr/>
                    <a:lstStyle/>
                    <a:p>
                      <a:pPr marL="0" lvl="0" indent="0" algn="ctr" rtl="0">
                        <a:lnSpc>
                          <a:spcPct val="115000"/>
                        </a:lnSpc>
                        <a:spcBef>
                          <a:spcPts val="0"/>
                        </a:spcBef>
                        <a:spcAft>
                          <a:spcPts val="0"/>
                        </a:spcAft>
                        <a:buNone/>
                      </a:pPr>
                      <a:r>
                        <a:rPr lang="en" sz="1000" b="1">
                          <a:solidFill>
                            <a:schemeClr val="lt2"/>
                          </a:solidFill>
                          <a:latin typeface="Nunito"/>
                          <a:ea typeface="Nunito"/>
                          <a:cs typeface="Nunito"/>
                          <a:sym typeface="Nunito"/>
                        </a:rPr>
                        <a:t>Number of participants</a:t>
                      </a:r>
                      <a:endParaRPr sz="1000" b="1">
                        <a:solidFill>
                          <a:schemeClr val="lt2"/>
                        </a:solidFill>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E5FBE"/>
                    </a:solidFill>
                  </a:tcPr>
                </a:tc>
                <a:tc>
                  <a:txBody>
                    <a:bodyPr/>
                    <a:lstStyle/>
                    <a:p>
                      <a:pPr marL="0" lvl="0" indent="0" algn="ctr" rtl="0">
                        <a:lnSpc>
                          <a:spcPct val="115000"/>
                        </a:lnSpc>
                        <a:spcBef>
                          <a:spcPts val="0"/>
                        </a:spcBef>
                        <a:spcAft>
                          <a:spcPts val="0"/>
                        </a:spcAft>
                        <a:buNone/>
                      </a:pPr>
                      <a:r>
                        <a:rPr lang="en" sz="1000" b="1">
                          <a:solidFill>
                            <a:schemeClr val="lt2"/>
                          </a:solidFill>
                          <a:latin typeface="Nunito"/>
                          <a:ea typeface="Nunito"/>
                          <a:cs typeface="Nunito"/>
                          <a:sym typeface="Nunito"/>
                        </a:rPr>
                        <a:t>Planned Date of Administration</a:t>
                      </a:r>
                      <a:endParaRPr sz="1000" b="1">
                        <a:solidFill>
                          <a:schemeClr val="lt2"/>
                        </a:solidFill>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E5FBE"/>
                    </a:solidFill>
                  </a:tcPr>
                </a:tc>
                <a:tc>
                  <a:txBody>
                    <a:bodyPr/>
                    <a:lstStyle/>
                    <a:p>
                      <a:pPr marL="0" lvl="0" indent="0" algn="ctr" rtl="0">
                        <a:lnSpc>
                          <a:spcPct val="115000"/>
                        </a:lnSpc>
                        <a:spcBef>
                          <a:spcPts val="0"/>
                        </a:spcBef>
                        <a:spcAft>
                          <a:spcPts val="0"/>
                        </a:spcAft>
                        <a:buNone/>
                      </a:pPr>
                      <a:r>
                        <a:rPr lang="en" sz="1000" b="1">
                          <a:solidFill>
                            <a:schemeClr val="lt2"/>
                          </a:solidFill>
                          <a:latin typeface="Nunito"/>
                          <a:ea typeface="Nunito"/>
                          <a:cs typeface="Nunito"/>
                          <a:sym typeface="Nunito"/>
                        </a:rPr>
                        <a:t>Location of Administration</a:t>
                      </a:r>
                      <a:endParaRPr sz="1000" b="1">
                        <a:solidFill>
                          <a:schemeClr val="lt2"/>
                        </a:solidFill>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E5FBE"/>
                    </a:solidFill>
                  </a:tcPr>
                </a:tc>
                <a:tc>
                  <a:txBody>
                    <a:bodyPr/>
                    <a:lstStyle/>
                    <a:p>
                      <a:pPr marL="0" lvl="0" indent="0" algn="ctr" rtl="0">
                        <a:lnSpc>
                          <a:spcPct val="115000"/>
                        </a:lnSpc>
                        <a:spcBef>
                          <a:spcPts val="0"/>
                        </a:spcBef>
                        <a:spcAft>
                          <a:spcPts val="0"/>
                        </a:spcAft>
                        <a:buNone/>
                      </a:pPr>
                      <a:r>
                        <a:rPr lang="en" sz="1000" b="1">
                          <a:solidFill>
                            <a:schemeClr val="lt2"/>
                          </a:solidFill>
                          <a:latin typeface="Nunito"/>
                          <a:ea typeface="Nunito"/>
                          <a:cs typeface="Nunito"/>
                          <a:sym typeface="Nunito"/>
                        </a:rPr>
                        <a:t>Expected Duration</a:t>
                      </a:r>
                      <a:endParaRPr sz="1000" b="1">
                        <a:solidFill>
                          <a:schemeClr val="lt2"/>
                        </a:solidFill>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E5FBE"/>
                    </a:solidFill>
                  </a:tcPr>
                </a:tc>
                <a:extLst>
                  <a:ext uri="{0D108BD9-81ED-4DB2-BD59-A6C34878D82A}">
                    <a16:rowId xmlns:a16="http://schemas.microsoft.com/office/drawing/2014/main" val="10000"/>
                  </a:ext>
                </a:extLst>
              </a:tr>
              <a:tr h="200025">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Corlett-Bishop Discomfort Scale</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Physical Tools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10</a:t>
                      </a:r>
                      <a:endParaRPr>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Early Spring 2023</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Senior Projects Room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1 hour</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Corlett-Bishop Discomfort Scale</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Mobility Constraint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10</a:t>
                      </a:r>
                      <a:endParaRPr>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Early Spring 2023</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Senior Projects Room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1 hour</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2745" name="Google Shape;2745;p219">
            <a:hlinkClick r:id="" action="ppaction://noaction"/>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8130050" y="4817724"/>
            <a:ext cx="738804" cy="275100"/>
          </a:xfrm>
          <a:prstGeom prst="rect">
            <a:avLst/>
          </a:prstGeom>
          <a:noFill/>
          <a:ln>
            <a:noFill/>
          </a:ln>
        </p:spPr>
      </p:pic>
      <p:sp>
        <p:nvSpPr>
          <p:cNvPr id="2746" name="Google Shape;2746;p219">
            <a:hlinkClick r:id="rId10"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2750"/>
        <p:cNvGrpSpPr/>
        <p:nvPr/>
      </p:nvGrpSpPr>
      <p:grpSpPr>
        <a:xfrm>
          <a:off x="0" y="0"/>
          <a:ext cx="0" cy="0"/>
          <a:chOff x="0" y="0"/>
          <a:chExt cx="0" cy="0"/>
        </a:xfrm>
      </p:grpSpPr>
      <p:sp>
        <p:nvSpPr>
          <p:cNvPr id="2751" name="Google Shape;2751;p22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Development and Functional Pipelines</a:t>
            </a:r>
            <a:endParaRPr/>
          </a:p>
        </p:txBody>
      </p:sp>
      <p:sp>
        <p:nvSpPr>
          <p:cNvPr id="2752" name="Google Shape;2752;p2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183</a:t>
            </a:fld>
            <a:endParaRPr/>
          </a:p>
        </p:txBody>
      </p:sp>
      <p:sp>
        <p:nvSpPr>
          <p:cNvPr id="2753" name="Google Shape;2753;p220"/>
          <p:cNvSpPr txBox="1">
            <a:spLocks noGrp="1"/>
          </p:cNvSpPr>
          <p:nvPr>
            <p:ph type="body" idx="4294967295"/>
          </p:nvPr>
        </p:nvSpPr>
        <p:spPr>
          <a:xfrm>
            <a:off x="2441850" y="3060300"/>
            <a:ext cx="4260300" cy="15087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852"/>
              <a:buNone/>
            </a:pPr>
            <a:r>
              <a:rPr lang="en" u="sng">
                <a:solidFill>
                  <a:schemeClr val="hlink"/>
                </a:solidFill>
                <a:hlinkClick r:id="rId3" action="ppaction://hlinksldjump"/>
              </a:rPr>
              <a:t>Software Development</a:t>
            </a:r>
            <a:endParaRPr/>
          </a:p>
          <a:p>
            <a:pPr marL="0" lvl="0" indent="0" algn="ctr" rtl="0">
              <a:lnSpc>
                <a:spcPct val="95000"/>
              </a:lnSpc>
              <a:spcBef>
                <a:spcPts val="1200"/>
              </a:spcBef>
              <a:spcAft>
                <a:spcPts val="0"/>
              </a:spcAft>
              <a:buSzPts val="852"/>
              <a:buNone/>
            </a:pPr>
            <a:r>
              <a:rPr lang="en" u="sng">
                <a:solidFill>
                  <a:schemeClr val="hlink"/>
                </a:solidFill>
                <a:hlinkClick r:id="rId4" action="ppaction://hlinksldjump"/>
              </a:rPr>
              <a:t>Hybrid Reality</a:t>
            </a:r>
            <a:endParaRPr/>
          </a:p>
          <a:p>
            <a:pPr marL="0" lvl="0" indent="0" algn="ctr" rtl="0">
              <a:lnSpc>
                <a:spcPct val="95000"/>
              </a:lnSpc>
              <a:spcBef>
                <a:spcPts val="1200"/>
              </a:spcBef>
              <a:spcAft>
                <a:spcPts val="0"/>
              </a:spcAft>
              <a:buSzPts val="852"/>
              <a:buNone/>
            </a:pPr>
            <a:r>
              <a:rPr lang="en" u="sng">
                <a:solidFill>
                  <a:schemeClr val="hlink"/>
                </a:solidFill>
                <a:hlinkClick r:id="rId5" action="ppaction://hlinksldjump"/>
              </a:rPr>
              <a:t>Tracking</a:t>
            </a:r>
            <a:endParaRPr/>
          </a:p>
          <a:p>
            <a:pPr marL="0" lvl="0" indent="0" algn="ctr" rtl="0">
              <a:lnSpc>
                <a:spcPct val="95000"/>
              </a:lnSpc>
              <a:spcBef>
                <a:spcPts val="1200"/>
              </a:spcBef>
              <a:spcAft>
                <a:spcPts val="1200"/>
              </a:spcAft>
              <a:buSzPts val="852"/>
              <a:buNone/>
            </a:pPr>
            <a:r>
              <a:rPr lang="en" u="sng">
                <a:solidFill>
                  <a:schemeClr val="hlink"/>
                </a:solidFill>
                <a:hlinkClick r:id="rId6" action="ppaction://hlinksldjump"/>
              </a:rPr>
              <a:t>Wire Management</a:t>
            </a:r>
            <a:endParaRPr/>
          </a:p>
        </p:txBody>
      </p:sp>
      <p:sp>
        <p:nvSpPr>
          <p:cNvPr id="2754" name="Google Shape;2754;p220">
            <a:hlinkClick r:id="rId7"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2758"/>
        <p:cNvGrpSpPr/>
        <p:nvPr/>
      </p:nvGrpSpPr>
      <p:grpSpPr>
        <a:xfrm>
          <a:off x="0" y="0"/>
          <a:ext cx="0" cy="0"/>
          <a:chOff x="0" y="0"/>
          <a:chExt cx="0" cy="0"/>
        </a:xfrm>
      </p:grpSpPr>
      <p:sp>
        <p:nvSpPr>
          <p:cNvPr id="2759" name="Google Shape;2759;p221"/>
          <p:cNvSpPr/>
          <p:nvPr/>
        </p:nvSpPr>
        <p:spPr>
          <a:xfrm>
            <a:off x="1851400" y="865275"/>
            <a:ext cx="1200900" cy="4196700"/>
          </a:xfrm>
          <a:prstGeom prst="roundRect">
            <a:avLst>
              <a:gd name="adj" fmla="val 16667"/>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Unity</a:t>
            </a:r>
            <a:endParaRPr>
              <a:solidFill>
                <a:schemeClr val="lt1"/>
              </a:solidFill>
              <a:latin typeface="Nunito"/>
              <a:ea typeface="Nunito"/>
              <a:cs typeface="Nunito"/>
              <a:sym typeface="Nunito"/>
            </a:endParaRPr>
          </a:p>
        </p:txBody>
      </p:sp>
      <p:sp>
        <p:nvSpPr>
          <p:cNvPr id="2760" name="Google Shape;2760;p221"/>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Nunito"/>
                <a:ea typeface="Nunito"/>
                <a:cs typeface="Nunito"/>
                <a:sym typeface="Nunito"/>
              </a:rPr>
              <a:t>Software Development Pipeline</a:t>
            </a:r>
            <a:endParaRPr>
              <a:latin typeface="Nunito"/>
              <a:ea typeface="Nunito"/>
              <a:cs typeface="Nunito"/>
              <a:sym typeface="Nunito"/>
            </a:endParaRPr>
          </a:p>
        </p:txBody>
      </p:sp>
      <p:sp>
        <p:nvSpPr>
          <p:cNvPr id="2761" name="Google Shape;2761;p221"/>
          <p:cNvSpPr/>
          <p:nvPr/>
        </p:nvSpPr>
        <p:spPr>
          <a:xfrm>
            <a:off x="1851400" y="1371250"/>
            <a:ext cx="1200900" cy="60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Nunito"/>
                <a:ea typeface="Nunito"/>
                <a:cs typeface="Nunito"/>
                <a:sym typeface="Nunito"/>
              </a:rPr>
              <a:t>Terrain Map</a:t>
            </a:r>
            <a:endParaRPr>
              <a:latin typeface="Nunito"/>
              <a:ea typeface="Nunito"/>
              <a:cs typeface="Nunito"/>
              <a:sym typeface="Nunito"/>
            </a:endParaRPr>
          </a:p>
        </p:txBody>
      </p:sp>
      <p:sp>
        <p:nvSpPr>
          <p:cNvPr id="2762" name="Google Shape;2762;p221"/>
          <p:cNvSpPr/>
          <p:nvPr/>
        </p:nvSpPr>
        <p:spPr>
          <a:xfrm>
            <a:off x="1851400" y="2104925"/>
            <a:ext cx="1200900" cy="60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Nunito"/>
                <a:ea typeface="Nunito"/>
                <a:cs typeface="Nunito"/>
                <a:sym typeface="Nunito"/>
              </a:rPr>
              <a:t>Surface Texture</a:t>
            </a:r>
            <a:endParaRPr>
              <a:latin typeface="Nunito"/>
              <a:ea typeface="Nunito"/>
              <a:cs typeface="Nunito"/>
              <a:sym typeface="Nunito"/>
            </a:endParaRPr>
          </a:p>
        </p:txBody>
      </p:sp>
      <p:sp>
        <p:nvSpPr>
          <p:cNvPr id="2763" name="Google Shape;2763;p221"/>
          <p:cNvSpPr/>
          <p:nvPr/>
        </p:nvSpPr>
        <p:spPr>
          <a:xfrm>
            <a:off x="1851400" y="2838600"/>
            <a:ext cx="1200900" cy="60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Nunito"/>
                <a:ea typeface="Nunito"/>
                <a:cs typeface="Nunito"/>
                <a:sym typeface="Nunito"/>
              </a:rPr>
              <a:t>3D Assets</a:t>
            </a:r>
            <a:endParaRPr>
              <a:latin typeface="Nunito"/>
              <a:ea typeface="Nunito"/>
              <a:cs typeface="Nunito"/>
              <a:sym typeface="Nunito"/>
            </a:endParaRPr>
          </a:p>
        </p:txBody>
      </p:sp>
      <p:sp>
        <p:nvSpPr>
          <p:cNvPr id="2764" name="Google Shape;2764;p221"/>
          <p:cNvSpPr/>
          <p:nvPr/>
        </p:nvSpPr>
        <p:spPr>
          <a:xfrm>
            <a:off x="1851400" y="3572275"/>
            <a:ext cx="1200900" cy="60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Nunito"/>
                <a:ea typeface="Nunito"/>
                <a:cs typeface="Nunito"/>
                <a:sym typeface="Nunito"/>
              </a:rPr>
              <a:t>Lighting</a:t>
            </a:r>
            <a:endParaRPr>
              <a:latin typeface="Nunito"/>
              <a:ea typeface="Nunito"/>
              <a:cs typeface="Nunito"/>
              <a:sym typeface="Nunito"/>
            </a:endParaRPr>
          </a:p>
        </p:txBody>
      </p:sp>
      <p:sp>
        <p:nvSpPr>
          <p:cNvPr id="2765" name="Google Shape;2765;p221"/>
          <p:cNvSpPr/>
          <p:nvPr/>
        </p:nvSpPr>
        <p:spPr>
          <a:xfrm>
            <a:off x="1851400" y="4305950"/>
            <a:ext cx="1200900" cy="60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Nunito"/>
                <a:ea typeface="Nunito"/>
                <a:cs typeface="Nunito"/>
                <a:sym typeface="Nunito"/>
              </a:rPr>
              <a:t>Heads Up Display</a:t>
            </a:r>
            <a:endParaRPr>
              <a:latin typeface="Nunito"/>
              <a:ea typeface="Nunito"/>
              <a:cs typeface="Nunito"/>
              <a:sym typeface="Nunito"/>
            </a:endParaRPr>
          </a:p>
        </p:txBody>
      </p:sp>
      <p:sp>
        <p:nvSpPr>
          <p:cNvPr id="2766" name="Google Shape;2766;p221"/>
          <p:cNvSpPr/>
          <p:nvPr/>
        </p:nvSpPr>
        <p:spPr>
          <a:xfrm>
            <a:off x="3925100" y="2742450"/>
            <a:ext cx="1521900" cy="396300"/>
          </a:xfrm>
          <a:prstGeom prst="roundRect">
            <a:avLst>
              <a:gd name="adj" fmla="val 16667"/>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VR Environment</a:t>
            </a:r>
            <a:endParaRPr>
              <a:solidFill>
                <a:schemeClr val="lt1"/>
              </a:solidFill>
              <a:latin typeface="Nunito"/>
              <a:ea typeface="Nunito"/>
              <a:cs typeface="Nunito"/>
              <a:sym typeface="Nunito"/>
            </a:endParaRPr>
          </a:p>
        </p:txBody>
      </p:sp>
      <p:sp>
        <p:nvSpPr>
          <p:cNvPr id="2767" name="Google Shape;2767;p221"/>
          <p:cNvSpPr/>
          <p:nvPr/>
        </p:nvSpPr>
        <p:spPr>
          <a:xfrm>
            <a:off x="392600" y="1304500"/>
            <a:ext cx="1200900" cy="733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Topographic dataset pulled from LRO database</a:t>
            </a:r>
            <a:endParaRPr sz="1100">
              <a:latin typeface="Nunito"/>
              <a:ea typeface="Nunito"/>
              <a:cs typeface="Nunito"/>
              <a:sym typeface="Nunito"/>
            </a:endParaRPr>
          </a:p>
        </p:txBody>
      </p:sp>
      <p:sp>
        <p:nvSpPr>
          <p:cNvPr id="2768" name="Google Shape;2768;p221"/>
          <p:cNvSpPr/>
          <p:nvPr/>
        </p:nvSpPr>
        <p:spPr>
          <a:xfrm>
            <a:off x="392700" y="2748600"/>
            <a:ext cx="1200900" cy="7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Virtual models pulled from Blender/Fusion360</a:t>
            </a:r>
            <a:endParaRPr sz="1100">
              <a:latin typeface="Nunito"/>
              <a:ea typeface="Nunito"/>
              <a:cs typeface="Nunito"/>
              <a:sym typeface="Nunito"/>
            </a:endParaRPr>
          </a:p>
        </p:txBody>
      </p:sp>
      <p:cxnSp>
        <p:nvCxnSpPr>
          <p:cNvPr id="2769" name="Google Shape;2769;p221"/>
          <p:cNvCxnSpPr>
            <a:stCxn id="2761" idx="3"/>
            <a:endCxn id="2766" idx="1"/>
          </p:cNvCxnSpPr>
          <p:nvPr/>
        </p:nvCxnSpPr>
        <p:spPr>
          <a:xfrm>
            <a:off x="3052300" y="1671400"/>
            <a:ext cx="872700" cy="1269300"/>
          </a:xfrm>
          <a:prstGeom prst="bentConnector3">
            <a:avLst>
              <a:gd name="adj1" fmla="val 50006"/>
            </a:avLst>
          </a:prstGeom>
          <a:noFill/>
          <a:ln w="9525" cap="flat" cmpd="sng">
            <a:solidFill>
              <a:schemeClr val="dk2"/>
            </a:solidFill>
            <a:prstDash val="solid"/>
            <a:round/>
            <a:headEnd type="none" w="med" len="med"/>
            <a:tailEnd type="none" w="med" len="med"/>
          </a:ln>
        </p:spPr>
      </p:cxnSp>
      <p:cxnSp>
        <p:nvCxnSpPr>
          <p:cNvPr id="2770" name="Google Shape;2770;p221"/>
          <p:cNvCxnSpPr>
            <a:stCxn id="2762" idx="3"/>
            <a:endCxn id="2766" idx="1"/>
          </p:cNvCxnSpPr>
          <p:nvPr/>
        </p:nvCxnSpPr>
        <p:spPr>
          <a:xfrm>
            <a:off x="3052300" y="2405075"/>
            <a:ext cx="872700" cy="535500"/>
          </a:xfrm>
          <a:prstGeom prst="bentConnector3">
            <a:avLst>
              <a:gd name="adj1" fmla="val 50006"/>
            </a:avLst>
          </a:prstGeom>
          <a:noFill/>
          <a:ln w="9525" cap="flat" cmpd="sng">
            <a:solidFill>
              <a:schemeClr val="dk2"/>
            </a:solidFill>
            <a:prstDash val="solid"/>
            <a:round/>
            <a:headEnd type="none" w="med" len="med"/>
            <a:tailEnd type="none" w="med" len="med"/>
          </a:ln>
        </p:spPr>
      </p:cxnSp>
      <p:cxnSp>
        <p:nvCxnSpPr>
          <p:cNvPr id="2771" name="Google Shape;2771;p221"/>
          <p:cNvCxnSpPr>
            <a:stCxn id="2763" idx="3"/>
            <a:endCxn id="2766" idx="1"/>
          </p:cNvCxnSpPr>
          <p:nvPr/>
        </p:nvCxnSpPr>
        <p:spPr>
          <a:xfrm rot="10800000" flipH="1">
            <a:off x="3052300" y="2940750"/>
            <a:ext cx="872700" cy="198000"/>
          </a:xfrm>
          <a:prstGeom prst="bentConnector3">
            <a:avLst>
              <a:gd name="adj1" fmla="val 50006"/>
            </a:avLst>
          </a:prstGeom>
          <a:noFill/>
          <a:ln w="9525" cap="flat" cmpd="sng">
            <a:solidFill>
              <a:schemeClr val="dk2"/>
            </a:solidFill>
            <a:prstDash val="solid"/>
            <a:round/>
            <a:headEnd type="none" w="med" len="med"/>
            <a:tailEnd type="none" w="med" len="med"/>
          </a:ln>
        </p:spPr>
      </p:cxnSp>
      <p:cxnSp>
        <p:nvCxnSpPr>
          <p:cNvPr id="2772" name="Google Shape;2772;p221"/>
          <p:cNvCxnSpPr>
            <a:stCxn id="2764" idx="3"/>
            <a:endCxn id="2766" idx="1"/>
          </p:cNvCxnSpPr>
          <p:nvPr/>
        </p:nvCxnSpPr>
        <p:spPr>
          <a:xfrm rot="10800000" flipH="1">
            <a:off x="3052300" y="2940625"/>
            <a:ext cx="872700" cy="931800"/>
          </a:xfrm>
          <a:prstGeom prst="bentConnector3">
            <a:avLst>
              <a:gd name="adj1" fmla="val 50006"/>
            </a:avLst>
          </a:prstGeom>
          <a:noFill/>
          <a:ln w="9525" cap="flat" cmpd="sng">
            <a:solidFill>
              <a:schemeClr val="dk2"/>
            </a:solidFill>
            <a:prstDash val="solid"/>
            <a:round/>
            <a:headEnd type="none" w="med" len="med"/>
            <a:tailEnd type="none" w="med" len="med"/>
          </a:ln>
        </p:spPr>
      </p:cxnSp>
      <p:cxnSp>
        <p:nvCxnSpPr>
          <p:cNvPr id="2773" name="Google Shape;2773;p221"/>
          <p:cNvCxnSpPr>
            <a:stCxn id="2765" idx="3"/>
            <a:endCxn id="2766" idx="1"/>
          </p:cNvCxnSpPr>
          <p:nvPr/>
        </p:nvCxnSpPr>
        <p:spPr>
          <a:xfrm rot="10800000" flipH="1">
            <a:off x="3052300" y="2940500"/>
            <a:ext cx="872700" cy="1665600"/>
          </a:xfrm>
          <a:prstGeom prst="bentConnector3">
            <a:avLst>
              <a:gd name="adj1" fmla="val 50006"/>
            </a:avLst>
          </a:prstGeom>
          <a:noFill/>
          <a:ln w="9525" cap="flat" cmpd="sng">
            <a:solidFill>
              <a:schemeClr val="dk2"/>
            </a:solidFill>
            <a:prstDash val="solid"/>
            <a:round/>
            <a:headEnd type="none" w="med" len="med"/>
            <a:tailEnd type="triangle" w="med" len="med"/>
          </a:ln>
        </p:spPr>
      </p:cxnSp>
      <p:sp>
        <p:nvSpPr>
          <p:cNvPr id="2774" name="Google Shape;2774;p221"/>
          <p:cNvSpPr/>
          <p:nvPr/>
        </p:nvSpPr>
        <p:spPr>
          <a:xfrm>
            <a:off x="6157400" y="100"/>
            <a:ext cx="29868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u="sng">
                <a:solidFill>
                  <a:schemeClr val="lt1"/>
                </a:solidFill>
                <a:latin typeface="Nunito"/>
                <a:ea typeface="Nunito"/>
                <a:cs typeface="Nunito"/>
                <a:sym typeface="Nunito"/>
              </a:rPr>
              <a:t>So What?</a:t>
            </a:r>
            <a:endParaRPr sz="1700" b="1" u="sng">
              <a:solidFill>
                <a:schemeClr val="lt1"/>
              </a:solidFill>
              <a:latin typeface="Nunito"/>
              <a:ea typeface="Nunito"/>
              <a:cs typeface="Nunito"/>
              <a:sym typeface="Nunito"/>
            </a:endParaRPr>
          </a:p>
          <a:p>
            <a:pPr marL="0" lvl="0" indent="0" algn="ctr" rtl="0">
              <a:spcBef>
                <a:spcPts val="0"/>
              </a:spcBef>
              <a:spcAft>
                <a:spcPts val="0"/>
              </a:spcAft>
              <a:buNone/>
            </a:pPr>
            <a:endParaRPr b="1">
              <a:solidFill>
                <a:schemeClr val="lt1"/>
              </a:solidFill>
              <a:latin typeface="Nunito"/>
              <a:ea typeface="Nunito"/>
              <a:cs typeface="Nunito"/>
              <a:sym typeface="Nunito"/>
            </a:endParaRPr>
          </a:p>
          <a:p>
            <a:pPr marL="0" lvl="0" indent="0" algn="ctr" rtl="0">
              <a:spcBef>
                <a:spcPts val="0"/>
              </a:spcBef>
              <a:spcAft>
                <a:spcPts val="0"/>
              </a:spcAft>
              <a:buNone/>
            </a:pPr>
            <a:r>
              <a:rPr lang="en">
                <a:solidFill>
                  <a:schemeClr val="lt1"/>
                </a:solidFill>
                <a:latin typeface="Nunito"/>
                <a:ea typeface="Nunito"/>
                <a:cs typeface="Nunito"/>
                <a:sym typeface="Nunito"/>
              </a:rPr>
              <a:t>The purely virtual components of the project can be developed completely in Unity before being passed on to Steam VR</a:t>
            </a:r>
            <a:endParaRPr>
              <a:solidFill>
                <a:schemeClr val="lt1"/>
              </a:solidFill>
              <a:latin typeface="Nunito"/>
              <a:ea typeface="Nunito"/>
              <a:cs typeface="Nunito"/>
              <a:sym typeface="Nunito"/>
            </a:endParaRPr>
          </a:p>
          <a:p>
            <a:pPr marL="0" lvl="0" indent="0" algn="ctr" rtl="0">
              <a:spcBef>
                <a:spcPts val="0"/>
              </a:spcBef>
              <a:spcAft>
                <a:spcPts val="0"/>
              </a:spcAft>
              <a:buNone/>
            </a:pPr>
            <a:endParaRPr>
              <a:solidFill>
                <a:schemeClr val="lt1"/>
              </a:solidFill>
              <a:latin typeface="Nunito"/>
              <a:ea typeface="Nunito"/>
              <a:cs typeface="Nunito"/>
              <a:sym typeface="Nunito"/>
            </a:endParaRPr>
          </a:p>
          <a:p>
            <a:pPr marL="0" lvl="0" indent="0" algn="ctr" rtl="0">
              <a:spcBef>
                <a:spcPts val="0"/>
              </a:spcBef>
              <a:spcAft>
                <a:spcPts val="0"/>
              </a:spcAft>
              <a:buNone/>
            </a:pPr>
            <a:endParaRPr>
              <a:solidFill>
                <a:schemeClr val="lt1"/>
              </a:solidFill>
              <a:latin typeface="Nunito"/>
              <a:ea typeface="Nunito"/>
              <a:cs typeface="Nunito"/>
              <a:sym typeface="Nunito"/>
            </a:endParaRPr>
          </a:p>
          <a:p>
            <a:pPr marL="0" lvl="0" indent="0" algn="ctr" rtl="0">
              <a:spcBef>
                <a:spcPts val="0"/>
              </a:spcBef>
              <a:spcAft>
                <a:spcPts val="0"/>
              </a:spcAft>
              <a:buNone/>
            </a:pPr>
            <a:r>
              <a:rPr lang="en">
                <a:solidFill>
                  <a:schemeClr val="lt1"/>
                </a:solidFill>
                <a:latin typeface="Nunito"/>
                <a:ea typeface="Nunito"/>
                <a:cs typeface="Nunito"/>
                <a:sym typeface="Nunito"/>
              </a:rPr>
              <a:t>This simplifies the development process since the majority of the work is done within one software program that has a well-documented and well-developed base</a:t>
            </a:r>
            <a:endParaRPr>
              <a:solidFill>
                <a:schemeClr val="lt1"/>
              </a:solidFill>
              <a:latin typeface="Nunito"/>
              <a:ea typeface="Nunito"/>
              <a:cs typeface="Nunito"/>
              <a:sym typeface="Nunito"/>
            </a:endParaRPr>
          </a:p>
        </p:txBody>
      </p:sp>
      <p:cxnSp>
        <p:nvCxnSpPr>
          <p:cNvPr id="2775" name="Google Shape;2775;p221"/>
          <p:cNvCxnSpPr>
            <a:stCxn id="2768" idx="3"/>
            <a:endCxn id="2763" idx="1"/>
          </p:cNvCxnSpPr>
          <p:nvPr/>
        </p:nvCxnSpPr>
        <p:spPr>
          <a:xfrm>
            <a:off x="1593600" y="3138750"/>
            <a:ext cx="257700" cy="0"/>
          </a:xfrm>
          <a:prstGeom prst="straightConnector1">
            <a:avLst/>
          </a:prstGeom>
          <a:noFill/>
          <a:ln w="9525" cap="flat" cmpd="sng">
            <a:solidFill>
              <a:schemeClr val="dk2"/>
            </a:solidFill>
            <a:prstDash val="solid"/>
            <a:round/>
            <a:headEnd type="none" w="med" len="med"/>
            <a:tailEnd type="triangle" w="med" len="med"/>
          </a:ln>
        </p:spPr>
      </p:cxnSp>
      <p:cxnSp>
        <p:nvCxnSpPr>
          <p:cNvPr id="2776" name="Google Shape;2776;p221"/>
          <p:cNvCxnSpPr>
            <a:stCxn id="2767" idx="3"/>
            <a:endCxn id="2761" idx="1"/>
          </p:cNvCxnSpPr>
          <p:nvPr/>
        </p:nvCxnSpPr>
        <p:spPr>
          <a:xfrm>
            <a:off x="1593500" y="1671400"/>
            <a:ext cx="258000" cy="0"/>
          </a:xfrm>
          <a:prstGeom prst="straightConnector1">
            <a:avLst/>
          </a:prstGeom>
          <a:noFill/>
          <a:ln w="9525" cap="flat" cmpd="sng">
            <a:solidFill>
              <a:schemeClr val="dk2"/>
            </a:solidFill>
            <a:prstDash val="solid"/>
            <a:round/>
            <a:headEnd type="none" w="med" len="med"/>
            <a:tailEnd type="triangle" w="med" len="med"/>
          </a:ln>
        </p:spPr>
      </p:cxnSp>
      <p:sp>
        <p:nvSpPr>
          <p:cNvPr id="2777" name="Google Shape;2777;p221"/>
          <p:cNvSpPr/>
          <p:nvPr/>
        </p:nvSpPr>
        <p:spPr>
          <a:xfrm>
            <a:off x="3925100" y="3528900"/>
            <a:ext cx="1521900" cy="600300"/>
          </a:xfrm>
          <a:prstGeom prst="roundRect">
            <a:avLst>
              <a:gd name="adj" fmla="val 16667"/>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Oculus headset</a:t>
            </a:r>
            <a:endParaRPr>
              <a:solidFill>
                <a:schemeClr val="lt1"/>
              </a:solidFill>
              <a:latin typeface="Nunito"/>
              <a:ea typeface="Nunito"/>
              <a:cs typeface="Nunito"/>
              <a:sym typeface="Nunito"/>
            </a:endParaRPr>
          </a:p>
          <a:p>
            <a:pPr marL="0" lvl="0" indent="0" algn="ctr" rtl="0">
              <a:spcBef>
                <a:spcPts val="0"/>
              </a:spcBef>
              <a:spcAft>
                <a:spcPts val="0"/>
              </a:spcAft>
              <a:buNone/>
            </a:pPr>
            <a:r>
              <a:rPr lang="en">
                <a:solidFill>
                  <a:schemeClr val="lt1"/>
                </a:solidFill>
                <a:latin typeface="Nunito"/>
                <a:ea typeface="Nunito"/>
                <a:cs typeface="Nunito"/>
                <a:sym typeface="Nunito"/>
              </a:rPr>
              <a:t>(user display)</a:t>
            </a:r>
            <a:endParaRPr>
              <a:solidFill>
                <a:schemeClr val="lt1"/>
              </a:solidFill>
              <a:latin typeface="Nunito"/>
              <a:ea typeface="Nunito"/>
              <a:cs typeface="Nunito"/>
              <a:sym typeface="Nunito"/>
            </a:endParaRPr>
          </a:p>
        </p:txBody>
      </p:sp>
      <p:cxnSp>
        <p:nvCxnSpPr>
          <p:cNvPr id="2778" name="Google Shape;2778;p221"/>
          <p:cNvCxnSpPr>
            <a:stCxn id="2766" idx="2"/>
            <a:endCxn id="2777" idx="0"/>
          </p:cNvCxnSpPr>
          <p:nvPr/>
        </p:nvCxnSpPr>
        <p:spPr>
          <a:xfrm>
            <a:off x="4686050" y="3138750"/>
            <a:ext cx="0" cy="390300"/>
          </a:xfrm>
          <a:prstGeom prst="straightConnector1">
            <a:avLst/>
          </a:prstGeom>
          <a:noFill/>
          <a:ln w="9525" cap="flat" cmpd="sng">
            <a:solidFill>
              <a:schemeClr val="dk2"/>
            </a:solidFill>
            <a:prstDash val="solid"/>
            <a:round/>
            <a:headEnd type="none" w="med" len="med"/>
            <a:tailEnd type="triangle" w="med" len="med"/>
          </a:ln>
        </p:spPr>
      </p:cxnSp>
      <p:sp>
        <p:nvSpPr>
          <p:cNvPr id="2779" name="Google Shape;2779;p221"/>
          <p:cNvSpPr/>
          <p:nvPr/>
        </p:nvSpPr>
        <p:spPr>
          <a:xfrm>
            <a:off x="392700" y="4215950"/>
            <a:ext cx="1200900" cy="7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C# code with dynamic equations for HUD variables</a:t>
            </a:r>
            <a:endParaRPr sz="1100">
              <a:latin typeface="Nunito"/>
              <a:ea typeface="Nunito"/>
              <a:cs typeface="Nunito"/>
              <a:sym typeface="Nunito"/>
            </a:endParaRPr>
          </a:p>
        </p:txBody>
      </p:sp>
      <p:cxnSp>
        <p:nvCxnSpPr>
          <p:cNvPr id="2780" name="Google Shape;2780;p221"/>
          <p:cNvCxnSpPr>
            <a:stCxn id="2779" idx="3"/>
            <a:endCxn id="2765" idx="1"/>
          </p:cNvCxnSpPr>
          <p:nvPr/>
        </p:nvCxnSpPr>
        <p:spPr>
          <a:xfrm>
            <a:off x="1593600" y="4606100"/>
            <a:ext cx="257700" cy="0"/>
          </a:xfrm>
          <a:prstGeom prst="straightConnector1">
            <a:avLst/>
          </a:prstGeom>
          <a:noFill/>
          <a:ln w="9525" cap="flat" cmpd="sng">
            <a:solidFill>
              <a:schemeClr val="dk2"/>
            </a:solidFill>
            <a:prstDash val="solid"/>
            <a:round/>
            <a:headEnd type="none" w="med" len="med"/>
            <a:tailEnd type="triangle" w="med" len="med"/>
          </a:ln>
        </p:spPr>
      </p:cxnSp>
      <p:sp>
        <p:nvSpPr>
          <p:cNvPr id="2781" name="Google Shape;2781;p221"/>
          <p:cNvSpPr/>
          <p:nvPr/>
        </p:nvSpPr>
        <p:spPr>
          <a:xfrm>
            <a:off x="392700" y="3604675"/>
            <a:ext cx="1200900" cy="53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Nunito"/>
                <a:ea typeface="Nunito"/>
                <a:cs typeface="Nunito"/>
                <a:sym typeface="Nunito"/>
              </a:rPr>
              <a:t>LRO lighting data</a:t>
            </a:r>
            <a:endParaRPr sz="1100">
              <a:latin typeface="Nunito"/>
              <a:ea typeface="Nunito"/>
              <a:cs typeface="Nunito"/>
              <a:sym typeface="Nunito"/>
            </a:endParaRPr>
          </a:p>
        </p:txBody>
      </p:sp>
      <p:cxnSp>
        <p:nvCxnSpPr>
          <p:cNvPr id="2782" name="Google Shape;2782;p221"/>
          <p:cNvCxnSpPr>
            <a:stCxn id="2781" idx="3"/>
            <a:endCxn id="2764" idx="1"/>
          </p:cNvCxnSpPr>
          <p:nvPr/>
        </p:nvCxnSpPr>
        <p:spPr>
          <a:xfrm>
            <a:off x="1593600" y="3872425"/>
            <a:ext cx="257700" cy="0"/>
          </a:xfrm>
          <a:prstGeom prst="straightConnector1">
            <a:avLst/>
          </a:prstGeom>
          <a:noFill/>
          <a:ln w="9525" cap="flat" cmpd="sng">
            <a:solidFill>
              <a:schemeClr val="dk2"/>
            </a:solidFill>
            <a:prstDash val="solid"/>
            <a:round/>
            <a:headEnd type="none" w="med" len="med"/>
            <a:tailEnd type="triangle" w="med" len="med"/>
          </a:ln>
        </p:spPr>
      </p:cxnSp>
      <p:pic>
        <p:nvPicPr>
          <p:cNvPr id="2783" name="Google Shape;2783;p221">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30050" y="4817724"/>
            <a:ext cx="738804" cy="275100"/>
          </a:xfrm>
          <a:prstGeom prst="rect">
            <a:avLst/>
          </a:prstGeom>
          <a:noFill/>
          <a:ln>
            <a:noFill/>
          </a:ln>
        </p:spPr>
      </p:pic>
      <p:sp>
        <p:nvSpPr>
          <p:cNvPr id="2784" name="Google Shape;2784;p221">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2788"/>
        <p:cNvGrpSpPr/>
        <p:nvPr/>
      </p:nvGrpSpPr>
      <p:grpSpPr>
        <a:xfrm>
          <a:off x="0" y="0"/>
          <a:ext cx="0" cy="0"/>
          <a:chOff x="0" y="0"/>
          <a:chExt cx="0" cy="0"/>
        </a:xfrm>
      </p:grpSpPr>
      <p:pic>
        <p:nvPicPr>
          <p:cNvPr id="2789" name="Google Shape;2789;p2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288925" y="838200"/>
            <a:ext cx="1309050" cy="1076850"/>
          </a:xfrm>
          <a:prstGeom prst="rect">
            <a:avLst/>
          </a:prstGeom>
          <a:noFill/>
          <a:ln>
            <a:noFill/>
          </a:ln>
        </p:spPr>
      </p:pic>
      <p:pic>
        <p:nvPicPr>
          <p:cNvPr id="2790" name="Google Shape;2790;p22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733953" y="1341722"/>
            <a:ext cx="597727" cy="368991"/>
          </a:xfrm>
          <a:prstGeom prst="rect">
            <a:avLst/>
          </a:prstGeom>
          <a:noFill/>
          <a:ln>
            <a:noFill/>
          </a:ln>
        </p:spPr>
      </p:pic>
      <p:pic>
        <p:nvPicPr>
          <p:cNvPr id="2791" name="Google Shape;2791;p22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232375" y="838200"/>
            <a:ext cx="1076850" cy="1076850"/>
          </a:xfrm>
          <a:prstGeom prst="rect">
            <a:avLst/>
          </a:prstGeom>
          <a:noFill/>
          <a:ln>
            <a:noFill/>
          </a:ln>
        </p:spPr>
      </p:pic>
      <p:sp>
        <p:nvSpPr>
          <p:cNvPr id="2792" name="Google Shape;2792;p222"/>
          <p:cNvSpPr/>
          <p:nvPr/>
        </p:nvSpPr>
        <p:spPr>
          <a:xfrm>
            <a:off x="4957700" y="1973275"/>
            <a:ext cx="1787400" cy="78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Physical Object Recreated with Low Fidelity Physical Object</a:t>
            </a:r>
            <a:endParaRPr sz="1200"/>
          </a:p>
        </p:txBody>
      </p:sp>
      <p:sp>
        <p:nvSpPr>
          <p:cNvPr id="2793" name="Google Shape;2793;p222"/>
          <p:cNvSpPr/>
          <p:nvPr/>
        </p:nvSpPr>
        <p:spPr>
          <a:xfrm>
            <a:off x="6972800" y="2019325"/>
            <a:ext cx="1941300" cy="693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Vive tracker attached to the physical model of object</a:t>
            </a:r>
            <a:endParaRPr/>
          </a:p>
        </p:txBody>
      </p:sp>
      <p:pic>
        <p:nvPicPr>
          <p:cNvPr id="2794" name="Google Shape;2794;p22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42075" y="990600"/>
            <a:ext cx="1787325" cy="990526"/>
          </a:xfrm>
          <a:prstGeom prst="rect">
            <a:avLst/>
          </a:prstGeom>
          <a:noFill/>
          <a:ln>
            <a:noFill/>
          </a:ln>
        </p:spPr>
      </p:pic>
      <p:pic>
        <p:nvPicPr>
          <p:cNvPr id="2795" name="Google Shape;2795;p22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164400" y="990600"/>
            <a:ext cx="2565690" cy="990526"/>
          </a:xfrm>
          <a:prstGeom prst="rect">
            <a:avLst/>
          </a:prstGeom>
          <a:noFill/>
          <a:ln>
            <a:noFill/>
          </a:ln>
        </p:spPr>
      </p:pic>
      <p:sp>
        <p:nvSpPr>
          <p:cNvPr id="2796" name="Google Shape;2796;p222"/>
          <p:cNvSpPr/>
          <p:nvPr/>
        </p:nvSpPr>
        <p:spPr>
          <a:xfrm>
            <a:off x="229900" y="2019325"/>
            <a:ext cx="1787400" cy="693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Physical Object Reference Image</a:t>
            </a:r>
            <a:endParaRPr/>
          </a:p>
        </p:txBody>
      </p:sp>
      <p:sp>
        <p:nvSpPr>
          <p:cNvPr id="2797" name="Google Shape;2797;p222"/>
          <p:cNvSpPr/>
          <p:nvPr/>
        </p:nvSpPr>
        <p:spPr>
          <a:xfrm>
            <a:off x="2164400" y="2019325"/>
            <a:ext cx="2565600" cy="693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Physical Object Modeled in Fusion 360 </a:t>
            </a:r>
            <a:endParaRPr/>
          </a:p>
        </p:txBody>
      </p:sp>
      <p:sp>
        <p:nvSpPr>
          <p:cNvPr id="2798" name="Google Shape;2798;p222"/>
          <p:cNvSpPr/>
          <p:nvPr/>
        </p:nvSpPr>
        <p:spPr>
          <a:xfrm>
            <a:off x="2164400" y="2019325"/>
            <a:ext cx="2565600" cy="693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Physical Object Modeled in Fusion 360 &amp;/or Blender</a:t>
            </a:r>
            <a:endParaRPr/>
          </a:p>
        </p:txBody>
      </p:sp>
      <p:pic>
        <p:nvPicPr>
          <p:cNvPr id="2799" name="Google Shape;2799;p222"/>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4550325" y="2935281"/>
            <a:ext cx="2051871" cy="1142667"/>
          </a:xfrm>
          <a:prstGeom prst="rect">
            <a:avLst/>
          </a:prstGeom>
          <a:noFill/>
          <a:ln>
            <a:noFill/>
          </a:ln>
        </p:spPr>
      </p:pic>
      <p:pic>
        <p:nvPicPr>
          <p:cNvPr id="2800" name="Google Shape;2800;p222"/>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5122896" y="3112500"/>
            <a:ext cx="1182596" cy="788239"/>
          </a:xfrm>
          <a:prstGeom prst="rect">
            <a:avLst/>
          </a:prstGeom>
          <a:noFill/>
          <a:ln>
            <a:noFill/>
          </a:ln>
        </p:spPr>
      </p:pic>
      <p:sp>
        <p:nvSpPr>
          <p:cNvPr id="2801" name="Google Shape;2801;p222"/>
          <p:cNvSpPr/>
          <p:nvPr/>
        </p:nvSpPr>
        <p:spPr>
          <a:xfrm>
            <a:off x="4550325" y="4118278"/>
            <a:ext cx="2051700" cy="69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Motion data from Vive tracker recreates motion of physical model in Unity environment</a:t>
            </a:r>
            <a:endParaRPr sz="1100"/>
          </a:p>
        </p:txBody>
      </p:sp>
      <p:pic>
        <p:nvPicPr>
          <p:cNvPr id="2802" name="Google Shape;2802;p222"/>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rot="-883104">
            <a:off x="5071178" y="3220399"/>
            <a:ext cx="1188782" cy="784763"/>
          </a:xfrm>
          <a:prstGeom prst="rect">
            <a:avLst/>
          </a:prstGeom>
          <a:noFill/>
          <a:ln>
            <a:noFill/>
          </a:ln>
        </p:spPr>
      </p:pic>
      <p:pic>
        <p:nvPicPr>
          <p:cNvPr id="2803" name="Google Shape;2803;p222"/>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rot="-1769379">
            <a:off x="5042955" y="3331593"/>
            <a:ext cx="1206334" cy="774711"/>
          </a:xfrm>
          <a:prstGeom prst="rect">
            <a:avLst/>
          </a:prstGeom>
          <a:noFill/>
          <a:ln>
            <a:noFill/>
          </a:ln>
        </p:spPr>
      </p:pic>
      <p:pic>
        <p:nvPicPr>
          <p:cNvPr id="2804" name="Google Shape;2804;p222"/>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6795150" y="2851501"/>
            <a:ext cx="2224621" cy="1257039"/>
          </a:xfrm>
          <a:prstGeom prst="rect">
            <a:avLst/>
          </a:prstGeom>
          <a:noFill/>
          <a:ln>
            <a:noFill/>
          </a:ln>
        </p:spPr>
      </p:pic>
      <p:pic>
        <p:nvPicPr>
          <p:cNvPr id="2805" name="Google Shape;2805;p222"/>
          <p:cNvPicPr preferRelativeResize="0"/>
          <p:nvPr/>
        </p:nvPicPr>
        <p:blipFill>
          <a:blip r:embed="rId13" cstate="email">
            <a:alphaModFix/>
            <a:extLst>
              <a:ext uri="{28A0092B-C50C-407E-A947-70E740481C1C}">
                <a14:useLocalDpi xmlns:a14="http://schemas.microsoft.com/office/drawing/2010/main"/>
              </a:ext>
            </a:extLst>
          </a:blip>
          <a:stretch>
            <a:fillRect/>
          </a:stretch>
        </p:blipFill>
        <p:spPr>
          <a:xfrm>
            <a:off x="7145012" y="3197634"/>
            <a:ext cx="685071" cy="822629"/>
          </a:xfrm>
          <a:prstGeom prst="rect">
            <a:avLst/>
          </a:prstGeom>
          <a:noFill/>
          <a:ln>
            <a:noFill/>
          </a:ln>
        </p:spPr>
      </p:pic>
      <p:pic>
        <p:nvPicPr>
          <p:cNvPr id="2806" name="Google Shape;2806;p222"/>
          <p:cNvPicPr preferRelativeResize="0"/>
          <p:nvPr/>
        </p:nvPicPr>
        <p:blipFill>
          <a:blip r:embed="rId13" cstate="email">
            <a:alphaModFix/>
            <a:extLst>
              <a:ext uri="{28A0092B-C50C-407E-A947-70E740481C1C}">
                <a14:useLocalDpi xmlns:a14="http://schemas.microsoft.com/office/drawing/2010/main"/>
              </a:ext>
            </a:extLst>
          </a:blip>
          <a:stretch>
            <a:fillRect/>
          </a:stretch>
        </p:blipFill>
        <p:spPr>
          <a:xfrm>
            <a:off x="7997382" y="3197634"/>
            <a:ext cx="685071" cy="822629"/>
          </a:xfrm>
          <a:prstGeom prst="rect">
            <a:avLst/>
          </a:prstGeom>
          <a:noFill/>
          <a:ln>
            <a:noFill/>
          </a:ln>
        </p:spPr>
      </p:pic>
      <p:sp>
        <p:nvSpPr>
          <p:cNvPr id="2807" name="Google Shape;2807;p222"/>
          <p:cNvSpPr/>
          <p:nvPr/>
        </p:nvSpPr>
        <p:spPr>
          <a:xfrm>
            <a:off x="6823285" y="4108541"/>
            <a:ext cx="2224500" cy="645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Unity Environment Streamed to Oculus Headset using SteamVR</a:t>
            </a:r>
            <a:endParaRPr/>
          </a:p>
        </p:txBody>
      </p:sp>
      <p:pic>
        <p:nvPicPr>
          <p:cNvPr id="2808" name="Google Shape;2808;p222"/>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a:off x="2300275" y="2941250"/>
            <a:ext cx="2057100" cy="1138926"/>
          </a:xfrm>
          <a:prstGeom prst="rect">
            <a:avLst/>
          </a:prstGeom>
          <a:noFill/>
          <a:ln>
            <a:noFill/>
          </a:ln>
        </p:spPr>
      </p:pic>
      <p:pic>
        <p:nvPicPr>
          <p:cNvPr id="2809" name="Google Shape;2809;p222"/>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2874305" y="3117889"/>
            <a:ext cx="1185610" cy="785658"/>
          </a:xfrm>
          <a:prstGeom prst="rect">
            <a:avLst/>
          </a:prstGeom>
          <a:noFill/>
          <a:ln>
            <a:noFill/>
          </a:ln>
        </p:spPr>
      </p:pic>
      <p:sp>
        <p:nvSpPr>
          <p:cNvPr id="2810" name="Google Shape;2810;p222"/>
          <p:cNvSpPr/>
          <p:nvPr/>
        </p:nvSpPr>
        <p:spPr>
          <a:xfrm>
            <a:off x="2300275" y="4120375"/>
            <a:ext cx="2057100" cy="693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Blender Model uploaded to Unity Environment</a:t>
            </a:r>
            <a:endParaRPr/>
          </a:p>
        </p:txBody>
      </p:sp>
      <p:sp>
        <p:nvSpPr>
          <p:cNvPr id="2811" name="Google Shape;2811;p222"/>
          <p:cNvSpPr/>
          <p:nvPr/>
        </p:nvSpPr>
        <p:spPr>
          <a:xfrm>
            <a:off x="1857675" y="2276125"/>
            <a:ext cx="430200" cy="180000"/>
          </a:xfrm>
          <a:prstGeom prst="rightArrow">
            <a:avLst>
              <a:gd name="adj1" fmla="val 50000"/>
              <a:gd name="adj2" fmla="val 100028"/>
            </a:avLst>
          </a:prstGeom>
          <a:gradFill>
            <a:gsLst>
              <a:gs pos="0">
                <a:srgbClr val="00D2E9"/>
              </a:gs>
              <a:gs pos="100000">
                <a:srgbClr val="045962"/>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22"/>
          <p:cNvSpPr/>
          <p:nvPr/>
        </p:nvSpPr>
        <p:spPr>
          <a:xfrm>
            <a:off x="4621850" y="2276125"/>
            <a:ext cx="430200" cy="180000"/>
          </a:xfrm>
          <a:prstGeom prst="rightArrow">
            <a:avLst>
              <a:gd name="adj1" fmla="val 50000"/>
              <a:gd name="adj2" fmla="val 100028"/>
            </a:avLst>
          </a:prstGeom>
          <a:gradFill>
            <a:gsLst>
              <a:gs pos="0">
                <a:srgbClr val="00D2E9"/>
              </a:gs>
              <a:gs pos="100000">
                <a:srgbClr val="045962"/>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22"/>
          <p:cNvSpPr/>
          <p:nvPr/>
        </p:nvSpPr>
        <p:spPr>
          <a:xfrm>
            <a:off x="6661325" y="2276125"/>
            <a:ext cx="430200" cy="180000"/>
          </a:xfrm>
          <a:prstGeom prst="rightArrow">
            <a:avLst>
              <a:gd name="adj1" fmla="val 50000"/>
              <a:gd name="adj2" fmla="val 100028"/>
            </a:avLst>
          </a:prstGeom>
          <a:gradFill>
            <a:gsLst>
              <a:gs pos="0">
                <a:srgbClr val="00D2E9"/>
              </a:gs>
              <a:gs pos="100000">
                <a:srgbClr val="045962"/>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22"/>
          <p:cNvSpPr/>
          <p:nvPr/>
        </p:nvSpPr>
        <p:spPr>
          <a:xfrm rot="7876242">
            <a:off x="6501548" y="2801296"/>
            <a:ext cx="629456" cy="180054"/>
          </a:xfrm>
          <a:prstGeom prst="rightArrow">
            <a:avLst>
              <a:gd name="adj1" fmla="val 50000"/>
              <a:gd name="adj2" fmla="val 100028"/>
            </a:avLst>
          </a:prstGeom>
          <a:gradFill>
            <a:gsLst>
              <a:gs pos="0">
                <a:srgbClr val="00D2E9"/>
              </a:gs>
              <a:gs pos="100000">
                <a:srgbClr val="045962"/>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22"/>
          <p:cNvSpPr/>
          <p:nvPr/>
        </p:nvSpPr>
        <p:spPr>
          <a:xfrm rot="5400000">
            <a:off x="3107825" y="2740775"/>
            <a:ext cx="501600" cy="180000"/>
          </a:xfrm>
          <a:prstGeom prst="rightArrow">
            <a:avLst>
              <a:gd name="adj1" fmla="val 50000"/>
              <a:gd name="adj2" fmla="val 100028"/>
            </a:avLst>
          </a:prstGeom>
          <a:gradFill>
            <a:gsLst>
              <a:gs pos="0">
                <a:srgbClr val="00D2E9"/>
              </a:gs>
              <a:gs pos="100000">
                <a:srgbClr val="045962"/>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22"/>
          <p:cNvSpPr/>
          <p:nvPr/>
        </p:nvSpPr>
        <p:spPr>
          <a:xfrm>
            <a:off x="4292375" y="3450575"/>
            <a:ext cx="430200" cy="180000"/>
          </a:xfrm>
          <a:prstGeom prst="rightArrow">
            <a:avLst>
              <a:gd name="adj1" fmla="val 50000"/>
              <a:gd name="adj2" fmla="val 100028"/>
            </a:avLst>
          </a:prstGeom>
          <a:gradFill>
            <a:gsLst>
              <a:gs pos="0">
                <a:srgbClr val="00D2E9"/>
              </a:gs>
              <a:gs pos="100000">
                <a:srgbClr val="045962"/>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22"/>
          <p:cNvSpPr/>
          <p:nvPr/>
        </p:nvSpPr>
        <p:spPr>
          <a:xfrm>
            <a:off x="6569675" y="3443225"/>
            <a:ext cx="430200" cy="180000"/>
          </a:xfrm>
          <a:prstGeom prst="rightArrow">
            <a:avLst>
              <a:gd name="adj1" fmla="val 50000"/>
              <a:gd name="adj2" fmla="val 100028"/>
            </a:avLst>
          </a:prstGeom>
          <a:gradFill>
            <a:gsLst>
              <a:gs pos="0">
                <a:srgbClr val="00D2E9"/>
              </a:gs>
              <a:gs pos="100000">
                <a:srgbClr val="045962"/>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22"/>
          <p:cNvSpPr txBox="1"/>
          <p:nvPr/>
        </p:nvSpPr>
        <p:spPr>
          <a:xfrm>
            <a:off x="2156100" y="195475"/>
            <a:ext cx="48318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latin typeface="Nunito"/>
                <a:ea typeface="Nunito"/>
                <a:cs typeface="Nunito"/>
                <a:sym typeface="Nunito"/>
              </a:rPr>
              <a:t>Hybrid Reality Pipeline</a:t>
            </a:r>
            <a:endParaRPr sz="2200">
              <a:latin typeface="Nunito"/>
              <a:ea typeface="Nunito"/>
              <a:cs typeface="Nunito"/>
              <a:sym typeface="Nunito"/>
            </a:endParaRPr>
          </a:p>
        </p:txBody>
      </p:sp>
      <p:pic>
        <p:nvPicPr>
          <p:cNvPr id="2819" name="Google Shape;2819;p222">
            <a:hlinkClick r:id="" action="ppaction://noaction"/>
          </p:cNvPr>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8130050" y="4817724"/>
            <a:ext cx="738804" cy="275100"/>
          </a:xfrm>
          <a:prstGeom prst="rect">
            <a:avLst/>
          </a:prstGeom>
          <a:noFill/>
          <a:ln>
            <a:noFill/>
          </a:ln>
        </p:spPr>
      </p:pic>
      <p:sp>
        <p:nvSpPr>
          <p:cNvPr id="2820" name="Google Shape;2820;p222">
            <a:hlinkClick r:id="rId16"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223"/>
          <p:cNvSpPr txBox="1">
            <a:spLocks noGrp="1"/>
          </p:cNvSpPr>
          <p:nvPr>
            <p:ph type="title"/>
          </p:nvPr>
        </p:nvSpPr>
        <p:spPr>
          <a:xfrm>
            <a:off x="311700" y="445025"/>
            <a:ext cx="6163800" cy="494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Nunito"/>
                <a:ea typeface="Nunito"/>
                <a:cs typeface="Nunito"/>
                <a:sym typeface="Nunito"/>
              </a:rPr>
              <a:t>Tracking</a:t>
            </a:r>
            <a:endParaRPr>
              <a:latin typeface="Nunito"/>
              <a:ea typeface="Nunito"/>
              <a:cs typeface="Nunito"/>
              <a:sym typeface="Nunito"/>
            </a:endParaRPr>
          </a:p>
        </p:txBody>
      </p:sp>
      <p:pic>
        <p:nvPicPr>
          <p:cNvPr id="2826" name="Google Shape;2826;p2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8142" y="1134979"/>
            <a:ext cx="895316" cy="985081"/>
          </a:xfrm>
          <a:prstGeom prst="rect">
            <a:avLst/>
          </a:prstGeom>
          <a:noFill/>
          <a:ln>
            <a:noFill/>
          </a:ln>
        </p:spPr>
      </p:pic>
      <p:pic>
        <p:nvPicPr>
          <p:cNvPr id="2827" name="Google Shape;2827;p22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888384" y="2456240"/>
            <a:ext cx="1010556" cy="725040"/>
          </a:xfrm>
          <a:prstGeom prst="rect">
            <a:avLst/>
          </a:prstGeom>
          <a:noFill/>
          <a:ln>
            <a:noFill/>
          </a:ln>
        </p:spPr>
      </p:pic>
      <p:pic>
        <p:nvPicPr>
          <p:cNvPr id="2828" name="Google Shape;2828;p2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5626941">
            <a:off x="3143909" y="3624956"/>
            <a:ext cx="499254" cy="776248"/>
          </a:xfrm>
          <a:prstGeom prst="rect">
            <a:avLst/>
          </a:prstGeom>
          <a:noFill/>
          <a:ln>
            <a:noFill/>
          </a:ln>
        </p:spPr>
      </p:pic>
      <p:sp>
        <p:nvSpPr>
          <p:cNvPr id="2829" name="Google Shape;2829;p223"/>
          <p:cNvSpPr txBox="1"/>
          <p:nvPr/>
        </p:nvSpPr>
        <p:spPr>
          <a:xfrm>
            <a:off x="1465464" y="994471"/>
            <a:ext cx="16410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1155CC"/>
                </a:solidFill>
                <a:latin typeface="Nunito"/>
                <a:ea typeface="Nunito"/>
                <a:cs typeface="Nunito"/>
                <a:sym typeface="Nunito"/>
              </a:rPr>
              <a:t>Infrared signals from the base stations</a:t>
            </a:r>
            <a:endParaRPr>
              <a:solidFill>
                <a:srgbClr val="1155CC"/>
              </a:solidFill>
              <a:latin typeface="Nunito"/>
              <a:ea typeface="Nunito"/>
              <a:cs typeface="Nunito"/>
              <a:sym typeface="Nunito"/>
            </a:endParaRPr>
          </a:p>
        </p:txBody>
      </p:sp>
      <p:pic>
        <p:nvPicPr>
          <p:cNvPr id="2830" name="Google Shape;2830;p22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1716657">
            <a:off x="585600" y="1452900"/>
            <a:ext cx="1279462" cy="1367945"/>
          </a:xfrm>
          <a:prstGeom prst="rect">
            <a:avLst/>
          </a:prstGeom>
          <a:noFill/>
          <a:ln>
            <a:noFill/>
          </a:ln>
        </p:spPr>
      </p:pic>
      <p:pic>
        <p:nvPicPr>
          <p:cNvPr id="2831" name="Google Shape;2831;p223"/>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rot="2649673">
            <a:off x="2143072" y="1780951"/>
            <a:ext cx="1149122" cy="970939"/>
          </a:xfrm>
          <a:prstGeom prst="rect">
            <a:avLst/>
          </a:prstGeom>
          <a:noFill/>
          <a:ln>
            <a:noFill/>
          </a:ln>
        </p:spPr>
      </p:pic>
      <p:sp>
        <p:nvSpPr>
          <p:cNvPr id="2832" name="Google Shape;2832;p223"/>
          <p:cNvSpPr txBox="1"/>
          <p:nvPr/>
        </p:nvSpPr>
        <p:spPr>
          <a:xfrm>
            <a:off x="1400954" y="2824856"/>
            <a:ext cx="16410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0000"/>
                </a:solidFill>
                <a:latin typeface="Nunito"/>
                <a:ea typeface="Nunito"/>
                <a:cs typeface="Nunito"/>
                <a:sym typeface="Nunito"/>
              </a:rPr>
              <a:t>Sensors on the tracker detect IR signals and triangulate position</a:t>
            </a:r>
            <a:endParaRPr>
              <a:solidFill>
                <a:srgbClr val="FF0000"/>
              </a:solidFill>
              <a:latin typeface="Nunito"/>
              <a:ea typeface="Nunito"/>
              <a:cs typeface="Nunito"/>
              <a:sym typeface="Nunito"/>
            </a:endParaRPr>
          </a:p>
        </p:txBody>
      </p:sp>
      <p:sp>
        <p:nvSpPr>
          <p:cNvPr id="2833" name="Google Shape;2833;p223"/>
          <p:cNvSpPr/>
          <p:nvPr/>
        </p:nvSpPr>
        <p:spPr>
          <a:xfrm>
            <a:off x="3277753" y="3191896"/>
            <a:ext cx="231600" cy="570900"/>
          </a:xfrm>
          <a:prstGeom prst="downArrow">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23"/>
          <p:cNvSpPr txBox="1"/>
          <p:nvPr/>
        </p:nvSpPr>
        <p:spPr>
          <a:xfrm>
            <a:off x="3668599" y="4005889"/>
            <a:ext cx="12474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6AA84F"/>
                </a:solidFill>
                <a:latin typeface="Nunito"/>
                <a:ea typeface="Nunito"/>
                <a:cs typeface="Nunito"/>
                <a:sym typeface="Nunito"/>
              </a:rPr>
              <a:t>Positional data is sent to SteamVR via dongle</a:t>
            </a:r>
            <a:endParaRPr>
              <a:solidFill>
                <a:srgbClr val="6AA84F"/>
              </a:solidFill>
              <a:latin typeface="Nunito"/>
              <a:ea typeface="Nunito"/>
              <a:cs typeface="Nunito"/>
              <a:sym typeface="Nunito"/>
            </a:endParaRPr>
          </a:p>
        </p:txBody>
      </p:sp>
      <p:pic>
        <p:nvPicPr>
          <p:cNvPr id="2835" name="Google Shape;2835;p223"/>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076025" y="540050"/>
            <a:ext cx="1429200" cy="1740150"/>
          </a:xfrm>
          <a:prstGeom prst="rect">
            <a:avLst/>
          </a:prstGeom>
          <a:noFill/>
          <a:ln>
            <a:noFill/>
          </a:ln>
        </p:spPr>
      </p:pic>
      <p:pic>
        <p:nvPicPr>
          <p:cNvPr id="2836" name="Google Shape;2836;p223"/>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5384689" y="2712288"/>
            <a:ext cx="1010556" cy="1661537"/>
          </a:xfrm>
          <a:prstGeom prst="rect">
            <a:avLst/>
          </a:prstGeom>
          <a:noFill/>
          <a:ln>
            <a:noFill/>
          </a:ln>
        </p:spPr>
      </p:pic>
      <p:sp>
        <p:nvSpPr>
          <p:cNvPr id="2837" name="Google Shape;2837;p223"/>
          <p:cNvSpPr/>
          <p:nvPr/>
        </p:nvSpPr>
        <p:spPr>
          <a:xfrm rot="5402112">
            <a:off x="5522544" y="2462661"/>
            <a:ext cx="488400" cy="235800"/>
          </a:xfrm>
          <a:prstGeom prst="rightArrow">
            <a:avLst>
              <a:gd name="adj1" fmla="val 50000"/>
              <a:gd name="adj2" fmla="val 50000"/>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23"/>
          <p:cNvSpPr txBox="1"/>
          <p:nvPr/>
        </p:nvSpPr>
        <p:spPr>
          <a:xfrm>
            <a:off x="4572007" y="2280192"/>
            <a:ext cx="1131900" cy="72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8E7CC3"/>
                </a:solidFill>
                <a:latin typeface="Nunito"/>
                <a:ea typeface="Nunito"/>
                <a:cs typeface="Nunito"/>
                <a:sym typeface="Nunito"/>
              </a:rPr>
              <a:t>Hand tracking data is sent from Oculus sensors to SteamVR</a:t>
            </a:r>
            <a:endParaRPr sz="1200">
              <a:solidFill>
                <a:srgbClr val="8E7CC3"/>
              </a:solidFill>
              <a:latin typeface="Nunito"/>
              <a:ea typeface="Nunito"/>
              <a:cs typeface="Nunito"/>
              <a:sym typeface="Nunito"/>
            </a:endParaRPr>
          </a:p>
        </p:txBody>
      </p:sp>
      <p:sp>
        <p:nvSpPr>
          <p:cNvPr id="2839" name="Google Shape;2839;p223"/>
          <p:cNvSpPr/>
          <p:nvPr/>
        </p:nvSpPr>
        <p:spPr>
          <a:xfrm rot="-5400000">
            <a:off x="4470818" y="3156467"/>
            <a:ext cx="276300" cy="1625100"/>
          </a:xfrm>
          <a:prstGeom prst="downArrow">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23"/>
          <p:cNvSpPr/>
          <p:nvPr/>
        </p:nvSpPr>
        <p:spPr>
          <a:xfrm rot="-8308493">
            <a:off x="6806267" y="2389960"/>
            <a:ext cx="276492" cy="1625222"/>
          </a:xfrm>
          <a:prstGeom prst="downArrow">
            <a:avLst>
              <a:gd name="adj1" fmla="val 50000"/>
              <a:gd name="adj2" fmla="val 50000"/>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23"/>
          <p:cNvSpPr txBox="1"/>
          <p:nvPr/>
        </p:nvSpPr>
        <p:spPr>
          <a:xfrm>
            <a:off x="6915019" y="3067675"/>
            <a:ext cx="2099100" cy="72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C27BA0"/>
                </a:solidFill>
                <a:latin typeface="Nunito"/>
                <a:ea typeface="Nunito"/>
                <a:cs typeface="Nunito"/>
                <a:sym typeface="Nunito"/>
              </a:rPr>
              <a:t>Hand tracking and object tracking data both sent through SteamVR from computer to the Oculus, displaying motion of objects and hands in realtime</a:t>
            </a:r>
            <a:endParaRPr sz="1200">
              <a:solidFill>
                <a:srgbClr val="C27BA0"/>
              </a:solidFill>
              <a:latin typeface="Nunito"/>
              <a:ea typeface="Nunito"/>
              <a:cs typeface="Nunito"/>
              <a:sym typeface="Nunito"/>
            </a:endParaRPr>
          </a:p>
        </p:txBody>
      </p:sp>
      <p:pic>
        <p:nvPicPr>
          <p:cNvPr id="2842" name="Google Shape;2842;p223"/>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6785639" y="1414625"/>
            <a:ext cx="2057111" cy="1157125"/>
          </a:xfrm>
          <a:prstGeom prst="rect">
            <a:avLst/>
          </a:prstGeom>
          <a:noFill/>
          <a:ln>
            <a:noFill/>
          </a:ln>
        </p:spPr>
      </p:pic>
      <p:pic>
        <p:nvPicPr>
          <p:cNvPr id="2843" name="Google Shape;2843;p223">
            <a:hlinkClick r:id="" action="ppaction://noaction"/>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8130050" y="4817724"/>
            <a:ext cx="738804" cy="275100"/>
          </a:xfrm>
          <a:prstGeom prst="rect">
            <a:avLst/>
          </a:prstGeom>
          <a:noFill/>
          <a:ln>
            <a:noFill/>
          </a:ln>
        </p:spPr>
      </p:pic>
      <p:sp>
        <p:nvSpPr>
          <p:cNvPr id="2844" name="Google Shape;2844;p223">
            <a:hlinkClick r:id="rId12"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2848"/>
        <p:cNvGrpSpPr/>
        <p:nvPr/>
      </p:nvGrpSpPr>
      <p:grpSpPr>
        <a:xfrm>
          <a:off x="0" y="0"/>
          <a:ext cx="0" cy="0"/>
          <a:chOff x="0" y="0"/>
          <a:chExt cx="0" cy="0"/>
        </a:xfrm>
      </p:grpSpPr>
      <p:sp>
        <p:nvSpPr>
          <p:cNvPr id="2849" name="Google Shape;2849;p2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Nunito"/>
                <a:ea typeface="Nunito"/>
                <a:cs typeface="Nunito"/>
                <a:sym typeface="Nunito"/>
              </a:rPr>
              <a:t>Wire Management Plan</a:t>
            </a:r>
            <a:endParaRPr>
              <a:latin typeface="Nunito"/>
              <a:ea typeface="Nunito"/>
              <a:cs typeface="Nunito"/>
              <a:sym typeface="Nunito"/>
            </a:endParaRPr>
          </a:p>
        </p:txBody>
      </p:sp>
      <p:sp>
        <p:nvSpPr>
          <p:cNvPr id="2850" name="Google Shape;2850;p2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Nunito"/>
              <a:buChar char="●"/>
            </a:pPr>
            <a:r>
              <a:rPr lang="en">
                <a:latin typeface="Nunito"/>
                <a:ea typeface="Nunito"/>
                <a:cs typeface="Nunito"/>
                <a:sym typeface="Nunito"/>
              </a:rPr>
              <a:t>Utilize Master Equipment List (MEL) to track</a:t>
            </a:r>
            <a:endParaRPr>
              <a:latin typeface="Nunito"/>
              <a:ea typeface="Nunito"/>
              <a:cs typeface="Nunito"/>
              <a:sym typeface="Nunito"/>
            </a:endParaRPr>
          </a:p>
          <a:p>
            <a:pPr marL="914400" lvl="1" indent="-317500" algn="l" rtl="0">
              <a:spcBef>
                <a:spcPts val="0"/>
              </a:spcBef>
              <a:spcAft>
                <a:spcPts val="0"/>
              </a:spcAft>
              <a:buSzPts val="1400"/>
              <a:buFont typeface="Nunito"/>
              <a:buChar char="○"/>
            </a:pPr>
            <a:r>
              <a:rPr lang="en">
                <a:latin typeface="Nunito"/>
                <a:ea typeface="Nunito"/>
                <a:cs typeface="Nunito"/>
                <a:sym typeface="Nunito"/>
              </a:rPr>
              <a:t>What is wired</a:t>
            </a:r>
            <a:endParaRPr>
              <a:latin typeface="Nunito"/>
              <a:ea typeface="Nunito"/>
              <a:cs typeface="Nunito"/>
              <a:sym typeface="Nunito"/>
            </a:endParaRPr>
          </a:p>
          <a:p>
            <a:pPr marL="914400" lvl="1" indent="-317500" algn="l" rtl="0">
              <a:spcBef>
                <a:spcPts val="0"/>
              </a:spcBef>
              <a:spcAft>
                <a:spcPts val="0"/>
              </a:spcAft>
              <a:buSzPts val="1400"/>
              <a:buFont typeface="Nunito"/>
              <a:buChar char="○"/>
            </a:pPr>
            <a:r>
              <a:rPr lang="en">
                <a:latin typeface="Nunito"/>
                <a:ea typeface="Nunito"/>
                <a:cs typeface="Nunito"/>
                <a:sym typeface="Nunito"/>
              </a:rPr>
              <a:t>What type of wire </a:t>
            </a:r>
            <a:endParaRPr>
              <a:latin typeface="Nunito"/>
              <a:ea typeface="Nunito"/>
              <a:cs typeface="Nunito"/>
              <a:sym typeface="Nunito"/>
            </a:endParaRPr>
          </a:p>
          <a:p>
            <a:pPr marL="914400" lvl="1" indent="-317500" algn="l" rtl="0">
              <a:spcBef>
                <a:spcPts val="0"/>
              </a:spcBef>
              <a:spcAft>
                <a:spcPts val="0"/>
              </a:spcAft>
              <a:buSzPts val="1400"/>
              <a:buFont typeface="Nunito"/>
              <a:buChar char="○"/>
            </a:pPr>
            <a:r>
              <a:rPr lang="en">
                <a:latin typeface="Nunito"/>
                <a:ea typeface="Nunito"/>
                <a:cs typeface="Nunito"/>
                <a:sym typeface="Nunito"/>
              </a:rPr>
              <a:t>What length of wire</a:t>
            </a:r>
            <a:endParaRPr>
              <a:latin typeface="Nunito"/>
              <a:ea typeface="Nunito"/>
              <a:cs typeface="Nunito"/>
              <a:sym typeface="Nunito"/>
            </a:endParaRPr>
          </a:p>
          <a:p>
            <a:pPr marL="457200" lvl="0" indent="-342900" algn="l" rtl="0">
              <a:spcBef>
                <a:spcPts val="0"/>
              </a:spcBef>
              <a:spcAft>
                <a:spcPts val="0"/>
              </a:spcAft>
              <a:buSzPts val="1800"/>
              <a:buFont typeface="Nunito"/>
              <a:buChar char="●"/>
            </a:pPr>
            <a:r>
              <a:rPr lang="en">
                <a:latin typeface="Nunito"/>
                <a:ea typeface="Nunito"/>
                <a:cs typeface="Nunito"/>
                <a:sym typeface="Nunito"/>
              </a:rPr>
              <a:t>When Equipment is bought</a:t>
            </a:r>
            <a:endParaRPr>
              <a:latin typeface="Nunito"/>
              <a:ea typeface="Nunito"/>
              <a:cs typeface="Nunito"/>
              <a:sym typeface="Nunito"/>
            </a:endParaRPr>
          </a:p>
          <a:p>
            <a:pPr marL="914400" lvl="1" indent="-317500" algn="l" rtl="0">
              <a:spcBef>
                <a:spcPts val="0"/>
              </a:spcBef>
              <a:spcAft>
                <a:spcPts val="0"/>
              </a:spcAft>
              <a:buSzPts val="1400"/>
              <a:buFont typeface="Nunito"/>
              <a:buChar char="○"/>
            </a:pPr>
            <a:r>
              <a:rPr lang="en">
                <a:latin typeface="Nunito"/>
                <a:ea typeface="Nunito"/>
                <a:cs typeface="Nunito"/>
                <a:sym typeface="Nunito"/>
              </a:rPr>
              <a:t>Tag wires with packing tape </a:t>
            </a:r>
            <a:endParaRPr>
              <a:latin typeface="Nunito"/>
              <a:ea typeface="Nunito"/>
              <a:cs typeface="Nunito"/>
              <a:sym typeface="Nunito"/>
            </a:endParaRPr>
          </a:p>
          <a:p>
            <a:pPr marL="914400" lvl="1" indent="-317500" algn="l" rtl="0">
              <a:spcBef>
                <a:spcPts val="0"/>
              </a:spcBef>
              <a:spcAft>
                <a:spcPts val="0"/>
              </a:spcAft>
              <a:buSzPts val="1400"/>
              <a:buFont typeface="Nunito"/>
              <a:buChar char="○"/>
            </a:pPr>
            <a:r>
              <a:rPr lang="en">
                <a:latin typeface="Nunito"/>
                <a:ea typeface="Nunito"/>
                <a:cs typeface="Nunito"/>
                <a:sym typeface="Nunito"/>
              </a:rPr>
              <a:t>Keep wires stored with relevant equipment + in a way to mitigate tangles</a:t>
            </a:r>
            <a:endParaRPr>
              <a:latin typeface="Nunito"/>
              <a:ea typeface="Nunito"/>
              <a:cs typeface="Nunito"/>
              <a:sym typeface="Nunito"/>
            </a:endParaRPr>
          </a:p>
        </p:txBody>
      </p:sp>
      <p:sp>
        <p:nvSpPr>
          <p:cNvPr id="2851" name="Google Shape;2851;p224"/>
          <p:cNvSpPr/>
          <p:nvPr/>
        </p:nvSpPr>
        <p:spPr>
          <a:xfrm>
            <a:off x="0" y="3355475"/>
            <a:ext cx="9144000" cy="178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52" name="Google Shape;2852;p22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930100" y="3409500"/>
            <a:ext cx="997499" cy="997499"/>
          </a:xfrm>
          <a:prstGeom prst="rect">
            <a:avLst/>
          </a:prstGeom>
          <a:noFill/>
          <a:ln>
            <a:noFill/>
          </a:ln>
        </p:spPr>
      </p:pic>
      <p:sp>
        <p:nvSpPr>
          <p:cNvPr id="2853" name="Google Shape;2853;p224"/>
          <p:cNvSpPr txBox="1"/>
          <p:nvPr/>
        </p:nvSpPr>
        <p:spPr>
          <a:xfrm>
            <a:off x="1472776" y="4312200"/>
            <a:ext cx="2253504"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i="1" u="sng" dirty="0">
                <a:latin typeface="Nunito"/>
                <a:ea typeface="Nunito"/>
                <a:cs typeface="Nunito"/>
                <a:sym typeface="Nunito"/>
              </a:rPr>
              <a:t>Power Cable for Oculus</a:t>
            </a:r>
            <a:endParaRPr i="1" dirty="0">
              <a:latin typeface="Nunito"/>
              <a:ea typeface="Nunito"/>
              <a:cs typeface="Nunito"/>
              <a:sym typeface="Nunito"/>
            </a:endParaRPr>
          </a:p>
          <a:p>
            <a:pPr marL="0" lvl="0" indent="0" algn="ctr" rtl="0">
              <a:spcBef>
                <a:spcPts val="0"/>
              </a:spcBef>
              <a:spcAft>
                <a:spcPts val="0"/>
              </a:spcAft>
              <a:buNone/>
            </a:pPr>
            <a:r>
              <a:rPr lang="en" i="1" dirty="0">
                <a:latin typeface="Nunito"/>
                <a:ea typeface="Nunito"/>
                <a:cs typeface="Nunito"/>
                <a:sym typeface="Nunito"/>
              </a:rPr>
              <a:t>USB-A to USB-c wire</a:t>
            </a:r>
            <a:endParaRPr i="1" dirty="0">
              <a:latin typeface="Nunito"/>
              <a:ea typeface="Nunito"/>
              <a:cs typeface="Nunito"/>
              <a:sym typeface="Nunito"/>
            </a:endParaRPr>
          </a:p>
          <a:p>
            <a:pPr marL="0" lvl="0" indent="0" algn="ctr" rtl="0">
              <a:spcBef>
                <a:spcPts val="0"/>
              </a:spcBef>
              <a:spcAft>
                <a:spcPts val="0"/>
              </a:spcAft>
              <a:buNone/>
            </a:pPr>
            <a:r>
              <a:rPr lang="en" i="1" dirty="0">
                <a:latin typeface="Nunito"/>
                <a:ea typeface="Nunito"/>
                <a:cs typeface="Nunito"/>
                <a:sym typeface="Nunito"/>
              </a:rPr>
              <a:t>10ft </a:t>
            </a:r>
            <a:endParaRPr i="1" dirty="0">
              <a:latin typeface="Nunito"/>
              <a:ea typeface="Nunito"/>
              <a:cs typeface="Nunito"/>
              <a:sym typeface="Nunito"/>
            </a:endParaRPr>
          </a:p>
        </p:txBody>
      </p:sp>
      <p:pic>
        <p:nvPicPr>
          <p:cNvPr id="2854" name="Google Shape;2854;p22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001426" y="3453125"/>
            <a:ext cx="1498100" cy="1451324"/>
          </a:xfrm>
          <a:prstGeom prst="rect">
            <a:avLst/>
          </a:prstGeom>
          <a:noFill/>
          <a:ln>
            <a:noFill/>
          </a:ln>
        </p:spPr>
      </p:pic>
      <p:sp>
        <p:nvSpPr>
          <p:cNvPr id="2855" name="Google Shape;2855;p224"/>
          <p:cNvSpPr/>
          <p:nvPr/>
        </p:nvSpPr>
        <p:spPr>
          <a:xfrm rot="2512359">
            <a:off x="4292370" y="4046297"/>
            <a:ext cx="1182063" cy="288155"/>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chemeClr val="dk1"/>
                </a:solidFill>
                <a:latin typeface="Nunito"/>
                <a:ea typeface="Nunito"/>
                <a:cs typeface="Nunito"/>
                <a:sym typeface="Nunito"/>
              </a:rPr>
              <a:t>Oculus Pwr</a:t>
            </a:r>
            <a:endParaRPr sz="1300" b="1">
              <a:solidFill>
                <a:schemeClr val="dk1"/>
              </a:solidFill>
              <a:latin typeface="Nunito"/>
              <a:ea typeface="Nunito"/>
              <a:cs typeface="Nunito"/>
              <a:sym typeface="Nunito"/>
            </a:endParaRPr>
          </a:p>
        </p:txBody>
      </p:sp>
      <p:pic>
        <p:nvPicPr>
          <p:cNvPr id="2856" name="Google Shape;2856;p22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078551" y="3453137"/>
            <a:ext cx="1592674" cy="1592674"/>
          </a:xfrm>
          <a:prstGeom prst="rect">
            <a:avLst/>
          </a:prstGeom>
          <a:noFill/>
          <a:ln>
            <a:noFill/>
          </a:ln>
        </p:spPr>
      </p:pic>
      <p:pic>
        <p:nvPicPr>
          <p:cNvPr id="2857" name="Google Shape;2857;p22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573351" y="3900238"/>
            <a:ext cx="698450" cy="698450"/>
          </a:xfrm>
          <a:prstGeom prst="rect">
            <a:avLst/>
          </a:prstGeom>
          <a:noFill/>
          <a:ln>
            <a:noFill/>
          </a:ln>
        </p:spPr>
      </p:pic>
      <p:sp>
        <p:nvSpPr>
          <p:cNvPr id="2858" name="Google Shape;2858;p224"/>
          <p:cNvSpPr/>
          <p:nvPr/>
        </p:nvSpPr>
        <p:spPr>
          <a:xfrm rot="-1256237">
            <a:off x="6327960" y="3764240"/>
            <a:ext cx="1182048" cy="288043"/>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chemeClr val="dk1"/>
                </a:solidFill>
                <a:latin typeface="Nunito"/>
                <a:ea typeface="Nunito"/>
                <a:cs typeface="Nunito"/>
                <a:sym typeface="Nunito"/>
              </a:rPr>
              <a:t>Oculus Pwr</a:t>
            </a:r>
            <a:endParaRPr sz="1300" b="1">
              <a:solidFill>
                <a:schemeClr val="dk1"/>
              </a:solidFill>
              <a:latin typeface="Nunito"/>
              <a:ea typeface="Nunito"/>
              <a:cs typeface="Nunito"/>
              <a:sym typeface="Nunito"/>
            </a:endParaRPr>
          </a:p>
        </p:txBody>
      </p:sp>
      <p:pic>
        <p:nvPicPr>
          <p:cNvPr id="2859" name="Google Shape;2859;p224">
            <a:hlinkClick r:id="" action="ppaction://noaction"/>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130050" y="4817724"/>
            <a:ext cx="738804" cy="275100"/>
          </a:xfrm>
          <a:prstGeom prst="rect">
            <a:avLst/>
          </a:prstGeom>
          <a:noFill/>
          <a:ln>
            <a:noFill/>
          </a:ln>
        </p:spPr>
      </p:pic>
      <p:sp>
        <p:nvSpPr>
          <p:cNvPr id="2860" name="Google Shape;2860;p224">
            <a:hlinkClick r:id="rId8"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pic>
        <p:nvPicPr>
          <p:cNvPr id="496" name="Google Shape;496;p5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6436152" cy="4214300"/>
          </a:xfrm>
          <a:prstGeom prst="rect">
            <a:avLst/>
          </a:prstGeom>
          <a:noFill/>
          <a:ln>
            <a:noFill/>
          </a:ln>
        </p:spPr>
      </p:pic>
      <p:pic>
        <p:nvPicPr>
          <p:cNvPr id="497" name="Google Shape;497;p5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602075" y="2369163"/>
            <a:ext cx="4419075" cy="1319575"/>
          </a:xfrm>
          <a:prstGeom prst="rect">
            <a:avLst/>
          </a:prstGeom>
          <a:noFill/>
          <a:ln>
            <a:noFill/>
          </a:ln>
        </p:spPr>
      </p:pic>
      <p:sp>
        <p:nvSpPr>
          <p:cNvPr id="498" name="Google Shape;498;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pic>
        <p:nvPicPr>
          <p:cNvPr id="499" name="Google Shape;499;p5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500" name="Google Shape;500;p55"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501" name="Google Shape;501;p55"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502" name="Google Shape;502;p55"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503" name="Google Shape;503;p55" descr="Timeline background shape"/>
          <p:cNvSpPr/>
          <p:nvPr/>
        </p:nvSpPr>
        <p:spPr>
          <a:xfrm>
            <a:off x="2110376"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III: Risks</a:t>
            </a:r>
            <a:endParaRPr sz="900" i="0" u="none" strike="noStrike" cap="none">
              <a:solidFill>
                <a:schemeClr val="dk1"/>
              </a:solidFill>
              <a:latin typeface="Nunito"/>
              <a:ea typeface="Nunito"/>
              <a:cs typeface="Nunito"/>
              <a:sym typeface="Nunito"/>
            </a:endParaRPr>
          </a:p>
        </p:txBody>
      </p:sp>
      <p:sp>
        <p:nvSpPr>
          <p:cNvPr id="504" name="Google Shape;504;p55"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505" name="Google Shape;505;p55"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506" name="Google Shape;506;p55">
            <a:hlinkClick r:id="rId6" action="ppaction://hlinksldjump"/>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
        <p:nvSpPr>
          <p:cNvPr id="507" name="Google Shape;507;p55"/>
          <p:cNvSpPr txBox="1"/>
          <p:nvPr/>
        </p:nvSpPr>
        <p:spPr>
          <a:xfrm>
            <a:off x="1006495" y="1345103"/>
            <a:ext cx="198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Nunito"/>
                <a:ea typeface="Nunito"/>
                <a:cs typeface="Nunito"/>
                <a:sym typeface="Nunito"/>
              </a:rPr>
              <a:t>)</a:t>
            </a:r>
            <a:endParaRPr sz="400">
              <a:latin typeface="Nunito"/>
              <a:ea typeface="Nunito"/>
              <a:cs typeface="Nunito"/>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4"/>
        <p:cNvGrpSpPr/>
        <p:nvPr/>
      </p:nvGrpSpPr>
      <p:grpSpPr>
        <a:xfrm>
          <a:off x="0" y="0"/>
          <a:ext cx="0" cy="0"/>
          <a:chOff x="0" y="0"/>
          <a:chExt cx="0" cy="0"/>
        </a:xfrm>
      </p:grpSpPr>
      <p:pic>
        <p:nvPicPr>
          <p:cNvPr id="155" name="Google Shape;155;p3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44888" y="0"/>
            <a:ext cx="8054221" cy="5143499"/>
          </a:xfrm>
          <a:prstGeom prst="rect">
            <a:avLst/>
          </a:prstGeom>
          <a:noFill/>
          <a:ln>
            <a:noFill/>
          </a:ln>
        </p:spPr>
      </p:pic>
      <p:sp>
        <p:nvSpPr>
          <p:cNvPr id="156" name="Google Shape;15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pic>
        <p:nvPicPr>
          <p:cNvPr id="157" name="Google Shape;157;p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588825" y="76874"/>
            <a:ext cx="2591225" cy="751599"/>
          </a:xfrm>
          <a:prstGeom prst="rect">
            <a:avLst/>
          </a:prstGeom>
          <a:noFill/>
          <a:ln>
            <a:noFill/>
          </a:ln>
        </p:spPr>
      </p:pic>
      <p:sp>
        <p:nvSpPr>
          <p:cNvPr id="158" name="Google Shape;158;p38"/>
          <p:cNvSpPr txBox="1"/>
          <p:nvPr/>
        </p:nvSpPr>
        <p:spPr>
          <a:xfrm>
            <a:off x="544900" y="144875"/>
            <a:ext cx="53790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Lexend"/>
                <a:ea typeface="Lexend"/>
                <a:cs typeface="Lexend"/>
                <a:sym typeface="Lexend"/>
              </a:rPr>
              <a:t>Capabilities Training in Hybrid Reality Extraterrestrial Environments in Preparation for Interplanetary Operations</a:t>
            </a:r>
            <a:endParaRPr>
              <a:solidFill>
                <a:schemeClr val="lt1"/>
              </a:solidFill>
              <a:latin typeface="Lexend"/>
              <a:ea typeface="Lexend"/>
              <a:cs typeface="Lexend"/>
              <a:sym typeface="Lexen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56"/>
          <p:cNvSpPr txBox="1">
            <a:spLocks noGrp="1"/>
          </p:cNvSpPr>
          <p:nvPr>
            <p:ph type="title"/>
          </p:nvPr>
        </p:nvSpPr>
        <p:spPr>
          <a:xfrm>
            <a:off x="311700" y="-12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Nunito"/>
                <a:ea typeface="Nunito"/>
                <a:cs typeface="Nunito"/>
                <a:sym typeface="Nunito"/>
              </a:rPr>
              <a:t>Functional Block </a:t>
            </a:r>
            <a:r>
              <a:rPr lang="en"/>
              <a:t>Diagram</a:t>
            </a:r>
            <a:endParaRPr/>
          </a:p>
        </p:txBody>
      </p:sp>
      <p:sp>
        <p:nvSpPr>
          <p:cNvPr id="513" name="Google Shape;513;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pic>
        <p:nvPicPr>
          <p:cNvPr id="514" name="Google Shape;514;p5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515" name="Google Shape;515;p56"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516" name="Google Shape;516;p56"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517" name="Google Shape;517;p56"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518" name="Google Shape;518;p56" descr="Timeline background shape"/>
          <p:cNvSpPr/>
          <p:nvPr/>
        </p:nvSpPr>
        <p:spPr>
          <a:xfrm>
            <a:off x="2110376"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III: Risks</a:t>
            </a:r>
            <a:endParaRPr sz="900" i="0" u="none" strike="noStrike" cap="none">
              <a:solidFill>
                <a:schemeClr val="dk1"/>
              </a:solidFill>
              <a:latin typeface="Nunito"/>
              <a:ea typeface="Nunito"/>
              <a:cs typeface="Nunito"/>
              <a:sym typeface="Nunito"/>
            </a:endParaRPr>
          </a:p>
        </p:txBody>
      </p:sp>
      <p:sp>
        <p:nvSpPr>
          <p:cNvPr id="519" name="Google Shape;519;p56"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520" name="Google Shape;520;p56"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521" name="Google Shape;521;p56">
            <a:hlinkClick r:id="rId4" action="ppaction://hlinksldjump"/>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522" name="Google Shape;522;p5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96475" y="600975"/>
            <a:ext cx="7692150" cy="4176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5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815875" y="1829525"/>
            <a:ext cx="1292573" cy="811850"/>
          </a:xfrm>
          <a:prstGeom prst="rect">
            <a:avLst/>
          </a:prstGeom>
          <a:noFill/>
          <a:ln>
            <a:noFill/>
          </a:ln>
        </p:spPr>
      </p:pic>
      <p:sp>
        <p:nvSpPr>
          <p:cNvPr id="528" name="Google Shape;528;p57"/>
          <p:cNvSpPr txBox="1">
            <a:spLocks noGrp="1"/>
          </p:cNvSpPr>
          <p:nvPr>
            <p:ph type="title"/>
          </p:nvPr>
        </p:nvSpPr>
        <p:spPr>
          <a:xfrm>
            <a:off x="311700" y="258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Hybrid Reality Objects/Equipment</a:t>
            </a:r>
            <a:endParaRPr/>
          </a:p>
        </p:txBody>
      </p:sp>
      <p:sp>
        <p:nvSpPr>
          <p:cNvPr id="529" name="Google Shape;529;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pic>
        <p:nvPicPr>
          <p:cNvPr id="530" name="Google Shape;530;p5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531" name="Google Shape;531;p5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graphicFrame>
        <p:nvGraphicFramePr>
          <p:cNvPr id="532" name="Google Shape;532;p57"/>
          <p:cNvGraphicFramePr/>
          <p:nvPr/>
        </p:nvGraphicFramePr>
        <p:xfrm>
          <a:off x="393150" y="948488"/>
          <a:ext cx="8492075" cy="3506200"/>
        </p:xfrm>
        <a:graphic>
          <a:graphicData uri="http://schemas.openxmlformats.org/drawingml/2006/table">
            <a:tbl>
              <a:tblPr>
                <a:noFill/>
                <a:tableStyleId>{E9D8C519-176E-4E7A-B434-6233866CBDE6}</a:tableStyleId>
              </a:tblPr>
              <a:tblGrid>
                <a:gridCol w="770475">
                  <a:extLst>
                    <a:ext uri="{9D8B030D-6E8A-4147-A177-3AD203B41FA5}">
                      <a16:colId xmlns:a16="http://schemas.microsoft.com/office/drawing/2014/main" val="20000"/>
                    </a:ext>
                  </a:extLst>
                </a:gridCol>
                <a:gridCol w="770475">
                  <a:extLst>
                    <a:ext uri="{9D8B030D-6E8A-4147-A177-3AD203B41FA5}">
                      <a16:colId xmlns:a16="http://schemas.microsoft.com/office/drawing/2014/main" val="20001"/>
                    </a:ext>
                  </a:extLst>
                </a:gridCol>
                <a:gridCol w="1295475">
                  <a:extLst>
                    <a:ext uri="{9D8B030D-6E8A-4147-A177-3AD203B41FA5}">
                      <a16:colId xmlns:a16="http://schemas.microsoft.com/office/drawing/2014/main" val="20002"/>
                    </a:ext>
                  </a:extLst>
                </a:gridCol>
                <a:gridCol w="2193700">
                  <a:extLst>
                    <a:ext uri="{9D8B030D-6E8A-4147-A177-3AD203B41FA5}">
                      <a16:colId xmlns:a16="http://schemas.microsoft.com/office/drawing/2014/main" val="20003"/>
                    </a:ext>
                  </a:extLst>
                </a:gridCol>
                <a:gridCol w="1724175">
                  <a:extLst>
                    <a:ext uri="{9D8B030D-6E8A-4147-A177-3AD203B41FA5}">
                      <a16:colId xmlns:a16="http://schemas.microsoft.com/office/drawing/2014/main" val="20004"/>
                    </a:ext>
                  </a:extLst>
                </a:gridCol>
                <a:gridCol w="1737775">
                  <a:extLst>
                    <a:ext uri="{9D8B030D-6E8A-4147-A177-3AD203B41FA5}">
                      <a16:colId xmlns:a16="http://schemas.microsoft.com/office/drawing/2014/main" val="20005"/>
                    </a:ext>
                  </a:extLst>
                </a:gridCol>
              </a:tblGrid>
              <a:tr h="417900">
                <a:tc>
                  <a:txBody>
                    <a:bodyPr/>
                    <a:lstStyle/>
                    <a:p>
                      <a:pPr marL="0" lvl="0" indent="0" algn="ctr" rtl="0">
                        <a:spcBef>
                          <a:spcPts val="0"/>
                        </a:spcBef>
                        <a:spcAft>
                          <a:spcPts val="0"/>
                        </a:spcAft>
                        <a:buNone/>
                      </a:pPr>
                      <a:r>
                        <a:rPr lang="en" sz="1200" b="1">
                          <a:latin typeface="Nunito"/>
                          <a:ea typeface="Nunito"/>
                          <a:cs typeface="Nunito"/>
                          <a:sym typeface="Nunito"/>
                        </a:rPr>
                        <a:t>Tool</a:t>
                      </a:r>
                      <a:endParaRPr sz="1200" b="1">
                        <a:latin typeface="Nunito"/>
                        <a:ea typeface="Nunito"/>
                        <a:cs typeface="Nunito"/>
                        <a:sym typeface="Nuni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200" b="1">
                          <a:latin typeface="Nunito"/>
                          <a:ea typeface="Nunito"/>
                          <a:cs typeface="Nunito"/>
                          <a:sym typeface="Nunito"/>
                        </a:rPr>
                        <a:t>Mass (kg)</a:t>
                      </a:r>
                      <a:endParaRPr sz="1200" b="1">
                        <a:latin typeface="Nunito"/>
                        <a:ea typeface="Nunito"/>
                        <a:cs typeface="Nunito"/>
                        <a:sym typeface="Nuni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200" b="1">
                          <a:latin typeface="Nunito"/>
                          <a:ea typeface="Nunito"/>
                          <a:cs typeface="Nunito"/>
                          <a:sym typeface="Nunito"/>
                        </a:rPr>
                        <a:t>Dimensions</a:t>
                      </a:r>
                      <a:endParaRPr sz="1200" b="1">
                        <a:latin typeface="Nunito"/>
                        <a:ea typeface="Nunito"/>
                        <a:cs typeface="Nunito"/>
                        <a:sym typeface="Nunito"/>
                      </a:endParaRPr>
                    </a:p>
                    <a:p>
                      <a:pPr marL="0" lvl="0" indent="0" algn="ctr" rtl="0">
                        <a:spcBef>
                          <a:spcPts val="0"/>
                        </a:spcBef>
                        <a:spcAft>
                          <a:spcPts val="0"/>
                        </a:spcAft>
                        <a:buClr>
                          <a:schemeClr val="dk1"/>
                        </a:buClr>
                        <a:buSzPts val="1100"/>
                        <a:buFont typeface="Arial"/>
                        <a:buNone/>
                      </a:pPr>
                      <a:r>
                        <a:rPr lang="en" sz="1200" b="1">
                          <a:solidFill>
                            <a:schemeClr val="dk1"/>
                          </a:solidFill>
                          <a:latin typeface="Nunito"/>
                          <a:ea typeface="Nunito"/>
                          <a:cs typeface="Nunito"/>
                          <a:sym typeface="Nunito"/>
                        </a:rPr>
                        <a:t>(meters)</a:t>
                      </a:r>
                      <a:endParaRPr sz="1200" b="1">
                        <a:latin typeface="Nunito"/>
                        <a:ea typeface="Nunito"/>
                        <a:cs typeface="Nunito"/>
                        <a:sym typeface="Nuni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200" b="1">
                          <a:latin typeface="Nunito"/>
                          <a:ea typeface="Nunito"/>
                          <a:cs typeface="Nunito"/>
                          <a:sym typeface="Nunito"/>
                        </a:rPr>
                        <a:t>Purpose </a:t>
                      </a:r>
                      <a:endParaRPr sz="1200" b="1">
                        <a:latin typeface="Nunito"/>
                        <a:ea typeface="Nunito"/>
                        <a:cs typeface="Nunito"/>
                        <a:sym typeface="Nunito"/>
                      </a:endParaRPr>
                    </a:p>
                  </a:txBody>
                  <a:tcPr marL="91425" marR="91425" marT="91425" marB="91425">
                    <a:lnR w="9525" cap="flat" cmpd="sng">
                      <a:solidFill>
                        <a:srgbClr val="9E9E9E"/>
                      </a:solidFill>
                      <a:prstDash val="solid"/>
                      <a:round/>
                      <a:headEnd type="none" w="sm" len="sm"/>
                      <a:tailEnd type="none" w="sm" len="sm"/>
                    </a:lnR>
                    <a:solidFill>
                      <a:srgbClr val="D9D9D9"/>
                    </a:solidFill>
                  </a:tcPr>
                </a:tc>
                <a:tc>
                  <a:txBody>
                    <a:bodyPr/>
                    <a:lstStyle/>
                    <a:p>
                      <a:pPr marL="0" lvl="0" indent="0" algn="ctr" rtl="0">
                        <a:spcBef>
                          <a:spcPts val="0"/>
                        </a:spcBef>
                        <a:spcAft>
                          <a:spcPts val="0"/>
                        </a:spcAft>
                        <a:buNone/>
                      </a:pPr>
                      <a:r>
                        <a:rPr lang="en" sz="1200" b="1">
                          <a:solidFill>
                            <a:srgbClr val="E66B33"/>
                          </a:solidFill>
                          <a:latin typeface="Nunito"/>
                          <a:ea typeface="Nunito"/>
                          <a:cs typeface="Nunito"/>
                          <a:sym typeface="Nunito"/>
                        </a:rPr>
                        <a:t>Real World Component</a:t>
                      </a:r>
                      <a:endParaRPr sz="1200" b="1">
                        <a:solidFill>
                          <a:srgbClr val="E66B33"/>
                        </a:solidFill>
                        <a:latin typeface="Nunito"/>
                        <a:ea typeface="Nunito"/>
                        <a:cs typeface="Nunito"/>
                        <a:sym typeface="Nuni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200" b="1">
                          <a:solidFill>
                            <a:srgbClr val="009688"/>
                          </a:solidFill>
                          <a:latin typeface="Nunito"/>
                          <a:ea typeface="Nunito"/>
                          <a:cs typeface="Nunito"/>
                          <a:sym typeface="Nunito"/>
                        </a:rPr>
                        <a:t>VR Component</a:t>
                      </a:r>
                      <a:endParaRPr sz="1200" b="1">
                        <a:solidFill>
                          <a:srgbClr val="009688"/>
                        </a:solidFill>
                        <a:latin typeface="Nunito"/>
                        <a:ea typeface="Nunito"/>
                        <a:cs typeface="Nunito"/>
                        <a:sym typeface="Nuni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213075">
                <a:tc>
                  <a:txBody>
                    <a:bodyPr/>
                    <a:lstStyle/>
                    <a:p>
                      <a:pPr marL="0" lvl="0" indent="0" algn="l" rtl="0">
                        <a:spcBef>
                          <a:spcPts val="0"/>
                        </a:spcBef>
                        <a:spcAft>
                          <a:spcPts val="0"/>
                        </a:spcAft>
                        <a:buNone/>
                      </a:pPr>
                      <a:r>
                        <a:rPr lang="en" sz="1200" b="1">
                          <a:latin typeface="Nunito"/>
                          <a:ea typeface="Nunito"/>
                          <a:cs typeface="Nunito"/>
                          <a:sym typeface="Nunito"/>
                        </a:rPr>
                        <a:t>Scoop*</a:t>
                      </a:r>
                      <a:endParaRPr sz="1200" b="1">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2.3</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1.131 x 0.3175 x 0.068</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Gather regolith (fine particles) in the VR simulation</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Manufactured out of PVC piping</a:t>
                      </a:r>
                      <a:endParaRPr sz="1200">
                        <a:latin typeface="Nunito"/>
                        <a:ea typeface="Nunito"/>
                        <a:cs typeface="Nunito"/>
                        <a:sym typeface="Nuni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200">
                          <a:latin typeface="Nunito"/>
                          <a:ea typeface="Nunito"/>
                          <a:cs typeface="Nunito"/>
                          <a:sym typeface="Nunito"/>
                        </a:rPr>
                        <a:t>IN PROGRESS</a:t>
                      </a:r>
                      <a:endParaRPr sz="1200">
                        <a:latin typeface="Nunito"/>
                        <a:ea typeface="Nunito"/>
                        <a:cs typeface="Nunito"/>
                        <a:sym typeface="Nunito"/>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1317825">
                <a:tc>
                  <a:txBody>
                    <a:bodyPr/>
                    <a:lstStyle/>
                    <a:p>
                      <a:pPr marL="0" lvl="0" indent="0" algn="l" rtl="0">
                        <a:spcBef>
                          <a:spcPts val="0"/>
                        </a:spcBef>
                        <a:spcAft>
                          <a:spcPts val="0"/>
                        </a:spcAft>
                        <a:buNone/>
                      </a:pPr>
                      <a:r>
                        <a:rPr lang="en" sz="1200" b="1">
                          <a:latin typeface="Nunito"/>
                          <a:ea typeface="Nunito"/>
                          <a:cs typeface="Nunito"/>
                          <a:sym typeface="Nunito"/>
                        </a:rPr>
                        <a:t>Rocks* (x3)</a:t>
                      </a:r>
                      <a:endParaRPr sz="1200" b="1">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1.4</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0.061 x 0.139 x 0.147</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Collected by the user and placed in the sample container (</a:t>
                      </a:r>
                      <a:r>
                        <a:rPr lang="en" sz="1200">
                          <a:solidFill>
                            <a:schemeClr val="dk1"/>
                          </a:solidFill>
                          <a:latin typeface="Nunito"/>
                          <a:ea typeface="Nunito"/>
                          <a:cs typeface="Nunito"/>
                          <a:sym typeface="Nunito"/>
                        </a:rPr>
                        <a:t>in both VR and real world)</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Nunito"/>
                          <a:ea typeface="Nunito"/>
                          <a:cs typeface="Nunito"/>
                          <a:sym typeface="Nunito"/>
                        </a:rPr>
                        <a:t>3D Printed</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endParaRPr sz="1200">
                        <a:latin typeface="Nunito"/>
                        <a:ea typeface="Nunito"/>
                        <a:cs typeface="Nunito"/>
                        <a:sym typeface="Nunito"/>
                      </a:endParaRPr>
                    </a:p>
                  </a:txBody>
                  <a:tcPr marL="91425" marR="91425" marT="91425" marB="91425"/>
                </a:tc>
                <a:extLst>
                  <a:ext uri="{0D108BD9-81ED-4DB2-BD59-A6C34878D82A}">
                    <a16:rowId xmlns:a16="http://schemas.microsoft.com/office/drawing/2014/main" val="10002"/>
                  </a:ext>
                </a:extLst>
              </a:tr>
              <a:tr h="389575">
                <a:tc gridSpan="6">
                  <a:txBody>
                    <a:bodyPr/>
                    <a:lstStyle/>
                    <a:p>
                      <a:pPr marL="0" lvl="0" indent="0" algn="l" rtl="0">
                        <a:spcBef>
                          <a:spcPts val="0"/>
                        </a:spcBef>
                        <a:spcAft>
                          <a:spcPts val="0"/>
                        </a:spcAft>
                        <a:buNone/>
                      </a:pPr>
                      <a:r>
                        <a:rPr lang="en" sz="800">
                          <a:solidFill>
                            <a:schemeClr val="dk1"/>
                          </a:solidFill>
                          <a:latin typeface="Nunito"/>
                          <a:ea typeface="Nunito"/>
                          <a:cs typeface="Nunito"/>
                          <a:sym typeface="Nunito"/>
                        </a:rPr>
                        <a:t>* Includes Vive Tracker 3.0 weight (0.075 kg)</a:t>
                      </a:r>
                      <a:endParaRPr sz="800">
                        <a:solidFill>
                          <a:schemeClr val="dk1"/>
                        </a:solidFill>
                        <a:latin typeface="Nunito"/>
                        <a:ea typeface="Nunito"/>
                        <a:cs typeface="Nunito"/>
                        <a:sym typeface="Nunito"/>
                      </a:endParaRPr>
                    </a:p>
                    <a:p>
                      <a:pPr marL="0" lvl="0" indent="0" algn="l" rtl="0">
                        <a:spcBef>
                          <a:spcPts val="0"/>
                        </a:spcBef>
                        <a:spcAft>
                          <a:spcPts val="0"/>
                        </a:spcAft>
                        <a:buNone/>
                      </a:pPr>
                      <a:r>
                        <a:rPr lang="en" sz="800">
                          <a:solidFill>
                            <a:schemeClr val="dk1"/>
                          </a:solidFill>
                          <a:latin typeface="Nunito"/>
                          <a:ea typeface="Nunito"/>
                          <a:cs typeface="Nunito"/>
                          <a:sym typeface="Nunito"/>
                        </a:rPr>
                        <a:t>** Includes Base Station Weight (0.320 kg)</a:t>
                      </a:r>
                      <a:endParaRPr sz="1000">
                        <a:solidFill>
                          <a:schemeClr val="dk1"/>
                        </a:solidFill>
                        <a:latin typeface="Nunito"/>
                        <a:ea typeface="Nunito"/>
                        <a:cs typeface="Nunito"/>
                        <a:sym typeface="Nunito"/>
                      </a:endParaRPr>
                    </a:p>
                  </a:txBody>
                  <a:tcPr marL="91425" marR="91425" marT="91425" marB="914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pic>
        <p:nvPicPr>
          <p:cNvPr id="533" name="Google Shape;533;p5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204681" y="2136350"/>
            <a:ext cx="262338" cy="245526"/>
          </a:xfrm>
          <a:prstGeom prst="rect">
            <a:avLst/>
          </a:prstGeom>
          <a:noFill/>
          <a:ln>
            <a:noFill/>
          </a:ln>
        </p:spPr>
      </p:pic>
      <p:pic>
        <p:nvPicPr>
          <p:cNvPr id="534" name="Google Shape;534;p57"/>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7226750" y="2810626"/>
            <a:ext cx="1595550" cy="1018350"/>
          </a:xfrm>
          <a:prstGeom prst="rect">
            <a:avLst/>
          </a:prstGeom>
          <a:noFill/>
          <a:ln>
            <a:noFill/>
          </a:ln>
        </p:spPr>
      </p:pic>
      <p:sp>
        <p:nvSpPr>
          <p:cNvPr id="535" name="Google Shape;535;p57"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536" name="Google Shape;536;p57"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537" name="Google Shape;537;p57"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538" name="Google Shape;538;p57" descr="Timeline background shape"/>
          <p:cNvSpPr/>
          <p:nvPr/>
        </p:nvSpPr>
        <p:spPr>
          <a:xfrm>
            <a:off x="2110376"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III: Risks</a:t>
            </a:r>
            <a:endParaRPr sz="900" i="0" u="none" strike="noStrike" cap="none">
              <a:solidFill>
                <a:schemeClr val="dk1"/>
              </a:solidFill>
              <a:latin typeface="Nunito"/>
              <a:ea typeface="Nunito"/>
              <a:cs typeface="Nunito"/>
              <a:sym typeface="Nunito"/>
            </a:endParaRPr>
          </a:p>
        </p:txBody>
      </p:sp>
      <p:sp>
        <p:nvSpPr>
          <p:cNvPr id="539" name="Google Shape;539;p57"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540" name="Google Shape;540;p57"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541" name="Google Shape;541;p57"/>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6204675" y="3020175"/>
            <a:ext cx="853475" cy="964825"/>
          </a:xfrm>
          <a:prstGeom prst="rect">
            <a:avLst/>
          </a:prstGeom>
          <a:noFill/>
          <a:ln>
            <a:noFill/>
          </a:ln>
        </p:spPr>
      </p:pic>
      <p:pic>
        <p:nvPicPr>
          <p:cNvPr id="542" name="Google Shape;542;p57">
            <a:hlinkClick r:id="rId9" action="ppaction://hlinksldjump"/>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543" name="Google Shape;543;p57"/>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7421826" y="1783700"/>
            <a:ext cx="1205401" cy="90351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5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724013" y="1765432"/>
            <a:ext cx="1203601" cy="953968"/>
          </a:xfrm>
          <a:prstGeom prst="rect">
            <a:avLst/>
          </a:prstGeom>
          <a:noFill/>
          <a:ln>
            <a:noFill/>
          </a:ln>
        </p:spPr>
      </p:pic>
      <p:sp>
        <p:nvSpPr>
          <p:cNvPr id="549" name="Google Shape;549;p58"/>
          <p:cNvSpPr txBox="1">
            <a:spLocks noGrp="1"/>
          </p:cNvSpPr>
          <p:nvPr>
            <p:ph type="sldNum" idx="12"/>
          </p:nvPr>
        </p:nvSpPr>
        <p:spPr>
          <a:xfrm>
            <a:off x="8527758" y="468259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pic>
        <p:nvPicPr>
          <p:cNvPr id="550" name="Google Shape;550;p5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551" name="Google Shape;551;p5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graphicFrame>
        <p:nvGraphicFramePr>
          <p:cNvPr id="552" name="Google Shape;552;p58"/>
          <p:cNvGraphicFramePr/>
          <p:nvPr>
            <p:extLst>
              <p:ext uri="{D42A27DB-BD31-4B8C-83A1-F6EECF244321}">
                <p14:modId xmlns:p14="http://schemas.microsoft.com/office/powerpoint/2010/main" val="16953619"/>
              </p:ext>
            </p:extLst>
          </p:nvPr>
        </p:nvGraphicFramePr>
        <p:xfrm>
          <a:off x="325938" y="839813"/>
          <a:ext cx="8492125" cy="3933460"/>
        </p:xfrm>
        <a:graphic>
          <a:graphicData uri="http://schemas.openxmlformats.org/drawingml/2006/table">
            <a:tbl>
              <a:tblPr>
                <a:noFill/>
                <a:tableStyleId>{E9D8C519-176E-4E7A-B434-6233866CBDE6}</a:tableStyleId>
              </a:tblPr>
              <a:tblGrid>
                <a:gridCol w="948725">
                  <a:extLst>
                    <a:ext uri="{9D8B030D-6E8A-4147-A177-3AD203B41FA5}">
                      <a16:colId xmlns:a16="http://schemas.microsoft.com/office/drawing/2014/main" val="20000"/>
                    </a:ext>
                  </a:extLst>
                </a:gridCol>
                <a:gridCol w="587825">
                  <a:extLst>
                    <a:ext uri="{9D8B030D-6E8A-4147-A177-3AD203B41FA5}">
                      <a16:colId xmlns:a16="http://schemas.microsoft.com/office/drawing/2014/main" val="20001"/>
                    </a:ext>
                  </a:extLst>
                </a:gridCol>
                <a:gridCol w="1037975">
                  <a:extLst>
                    <a:ext uri="{9D8B030D-6E8A-4147-A177-3AD203B41FA5}">
                      <a16:colId xmlns:a16="http://schemas.microsoft.com/office/drawing/2014/main" val="20002"/>
                    </a:ext>
                  </a:extLst>
                </a:gridCol>
                <a:gridCol w="2529700">
                  <a:extLst>
                    <a:ext uri="{9D8B030D-6E8A-4147-A177-3AD203B41FA5}">
                      <a16:colId xmlns:a16="http://schemas.microsoft.com/office/drawing/2014/main" val="20003"/>
                    </a:ext>
                  </a:extLst>
                </a:gridCol>
                <a:gridCol w="1693950">
                  <a:extLst>
                    <a:ext uri="{9D8B030D-6E8A-4147-A177-3AD203B41FA5}">
                      <a16:colId xmlns:a16="http://schemas.microsoft.com/office/drawing/2014/main" val="20004"/>
                    </a:ext>
                  </a:extLst>
                </a:gridCol>
                <a:gridCol w="1693950">
                  <a:extLst>
                    <a:ext uri="{9D8B030D-6E8A-4147-A177-3AD203B41FA5}">
                      <a16:colId xmlns:a16="http://schemas.microsoft.com/office/drawing/2014/main" val="20005"/>
                    </a:ext>
                  </a:extLst>
                </a:gridCol>
              </a:tblGrid>
              <a:tr h="428600">
                <a:tc>
                  <a:txBody>
                    <a:bodyPr/>
                    <a:lstStyle/>
                    <a:p>
                      <a:pPr marL="0" lvl="0" indent="0" algn="ctr" rtl="0">
                        <a:spcBef>
                          <a:spcPts val="0"/>
                        </a:spcBef>
                        <a:spcAft>
                          <a:spcPts val="0"/>
                        </a:spcAft>
                        <a:buNone/>
                      </a:pPr>
                      <a:r>
                        <a:rPr lang="en" sz="1200" b="1">
                          <a:latin typeface="Nunito"/>
                          <a:ea typeface="Nunito"/>
                          <a:cs typeface="Nunito"/>
                          <a:sym typeface="Nunito"/>
                        </a:rPr>
                        <a:t>Tool</a:t>
                      </a:r>
                      <a:endParaRPr sz="1200" b="1">
                        <a:latin typeface="Nunito"/>
                        <a:ea typeface="Nunito"/>
                        <a:cs typeface="Nunito"/>
                        <a:sym typeface="Nuni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200" b="1">
                          <a:latin typeface="Nunito"/>
                          <a:ea typeface="Nunito"/>
                          <a:cs typeface="Nunito"/>
                          <a:sym typeface="Nunito"/>
                        </a:rPr>
                        <a:t>Mass (kg)</a:t>
                      </a:r>
                      <a:endParaRPr sz="1200" b="1">
                        <a:latin typeface="Nunito"/>
                        <a:ea typeface="Nunito"/>
                        <a:cs typeface="Nunito"/>
                        <a:sym typeface="Nuni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200" b="1">
                          <a:latin typeface="Nunito"/>
                          <a:ea typeface="Nunito"/>
                          <a:cs typeface="Nunito"/>
                          <a:sym typeface="Nunito"/>
                        </a:rPr>
                        <a:t>Dimensions</a:t>
                      </a:r>
                      <a:endParaRPr sz="1200" b="1">
                        <a:latin typeface="Nunito"/>
                        <a:ea typeface="Nunito"/>
                        <a:cs typeface="Nunito"/>
                        <a:sym typeface="Nunito"/>
                      </a:endParaRPr>
                    </a:p>
                    <a:p>
                      <a:pPr marL="0" lvl="0" indent="0" algn="ctr" rtl="0">
                        <a:spcBef>
                          <a:spcPts val="0"/>
                        </a:spcBef>
                        <a:spcAft>
                          <a:spcPts val="0"/>
                        </a:spcAft>
                        <a:buClr>
                          <a:schemeClr val="dk1"/>
                        </a:buClr>
                        <a:buSzPts val="1100"/>
                        <a:buFont typeface="Arial"/>
                        <a:buNone/>
                      </a:pPr>
                      <a:r>
                        <a:rPr lang="en" sz="1200" b="1">
                          <a:solidFill>
                            <a:schemeClr val="dk1"/>
                          </a:solidFill>
                          <a:latin typeface="Nunito"/>
                          <a:ea typeface="Nunito"/>
                          <a:cs typeface="Nunito"/>
                          <a:sym typeface="Nunito"/>
                        </a:rPr>
                        <a:t>(meters)</a:t>
                      </a:r>
                      <a:endParaRPr sz="1200" b="1">
                        <a:latin typeface="Nunito"/>
                        <a:ea typeface="Nunito"/>
                        <a:cs typeface="Nunito"/>
                        <a:sym typeface="Nuni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200" b="1">
                          <a:latin typeface="Nunito"/>
                          <a:ea typeface="Nunito"/>
                          <a:cs typeface="Nunito"/>
                          <a:sym typeface="Nunito"/>
                        </a:rPr>
                        <a:t>Purpose </a:t>
                      </a:r>
                      <a:endParaRPr sz="1200" b="1">
                        <a:latin typeface="Nunito"/>
                        <a:ea typeface="Nunito"/>
                        <a:cs typeface="Nunito"/>
                        <a:sym typeface="Nunito"/>
                      </a:endParaRPr>
                    </a:p>
                  </a:txBody>
                  <a:tcPr marL="91425" marR="91425" marT="91425" marB="91425">
                    <a:lnR w="9525" cap="flat" cmpd="sng">
                      <a:solidFill>
                        <a:srgbClr val="9E9E9E"/>
                      </a:solidFill>
                      <a:prstDash val="solid"/>
                      <a:round/>
                      <a:headEnd type="none" w="sm" len="sm"/>
                      <a:tailEnd type="none" w="sm" len="sm"/>
                    </a:lnR>
                    <a:solidFill>
                      <a:srgbClr val="D9D9D9"/>
                    </a:solidFill>
                  </a:tcPr>
                </a:tc>
                <a:tc>
                  <a:txBody>
                    <a:bodyPr/>
                    <a:lstStyle/>
                    <a:p>
                      <a:pPr marL="0" lvl="0" indent="0" algn="ctr" rtl="0">
                        <a:spcBef>
                          <a:spcPts val="0"/>
                        </a:spcBef>
                        <a:spcAft>
                          <a:spcPts val="0"/>
                        </a:spcAft>
                        <a:buNone/>
                      </a:pPr>
                      <a:r>
                        <a:rPr lang="en" sz="1200" b="1">
                          <a:solidFill>
                            <a:srgbClr val="E66B33"/>
                          </a:solidFill>
                          <a:latin typeface="Nunito"/>
                          <a:ea typeface="Nunito"/>
                          <a:cs typeface="Nunito"/>
                          <a:sym typeface="Nunito"/>
                        </a:rPr>
                        <a:t>Real World Component</a:t>
                      </a:r>
                      <a:endParaRPr sz="1200" b="1">
                        <a:solidFill>
                          <a:srgbClr val="E66B33"/>
                        </a:solidFill>
                        <a:latin typeface="Nunito"/>
                        <a:ea typeface="Nunito"/>
                        <a:cs typeface="Nunito"/>
                        <a:sym typeface="Nuni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200" b="1">
                          <a:solidFill>
                            <a:srgbClr val="009688"/>
                          </a:solidFill>
                          <a:latin typeface="Nunito"/>
                          <a:ea typeface="Nunito"/>
                          <a:cs typeface="Nunito"/>
                          <a:sym typeface="Nunito"/>
                        </a:rPr>
                        <a:t>VR Component</a:t>
                      </a:r>
                      <a:endParaRPr sz="1200" b="1">
                        <a:solidFill>
                          <a:srgbClr val="009688"/>
                        </a:solidFill>
                        <a:latin typeface="Nunito"/>
                        <a:ea typeface="Nunito"/>
                        <a:cs typeface="Nunito"/>
                        <a:sym typeface="Nuni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273850">
                <a:tc>
                  <a:txBody>
                    <a:bodyPr/>
                    <a:lstStyle/>
                    <a:p>
                      <a:pPr marL="0" lvl="0" indent="0" algn="l" rtl="0">
                        <a:spcBef>
                          <a:spcPts val="0"/>
                        </a:spcBef>
                        <a:spcAft>
                          <a:spcPts val="0"/>
                        </a:spcAft>
                        <a:buNone/>
                      </a:pPr>
                      <a:r>
                        <a:rPr lang="en" sz="1200" b="1">
                          <a:latin typeface="Nunito"/>
                          <a:ea typeface="Nunito"/>
                          <a:cs typeface="Nunito"/>
                          <a:sym typeface="Nunito"/>
                        </a:rPr>
                        <a:t>Lunar Sample Return Container*</a:t>
                      </a:r>
                      <a:endParaRPr sz="1200" b="1">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1</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0.473 x 0.356 x 0.187</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Store ‘samples’ (rocks in VR and real world, and regolith just in VR)</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Nunito"/>
                          <a:ea typeface="Nunito"/>
                          <a:cs typeface="Nunito"/>
                          <a:sym typeface="Nunito"/>
                        </a:rPr>
                        <a:t>COTS - Sterilite 20qt Container</a:t>
                      </a:r>
                      <a:endParaRPr sz="1200">
                        <a:latin typeface="Nunito"/>
                        <a:ea typeface="Nunito"/>
                        <a:cs typeface="Nunito"/>
                        <a:sym typeface="Nuni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sz="1200">
                        <a:latin typeface="Nunito"/>
                        <a:ea typeface="Nunito"/>
                        <a:cs typeface="Nunito"/>
                        <a:sym typeface="Nunito"/>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1650000">
                <a:tc>
                  <a:txBody>
                    <a:bodyPr/>
                    <a:lstStyle/>
                    <a:p>
                      <a:pPr marL="0" lvl="0" indent="0" algn="l" rtl="0">
                        <a:spcBef>
                          <a:spcPts val="0"/>
                        </a:spcBef>
                        <a:spcAft>
                          <a:spcPts val="0"/>
                        </a:spcAft>
                        <a:buNone/>
                      </a:pPr>
                      <a:r>
                        <a:rPr lang="en" sz="1200" b="1">
                          <a:latin typeface="Nunito"/>
                          <a:ea typeface="Nunito"/>
                          <a:cs typeface="Nunito"/>
                          <a:sym typeface="Nunito"/>
                        </a:rPr>
                        <a:t>Staging Bench</a:t>
                      </a:r>
                      <a:endParaRPr sz="1200" b="1">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6.8</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1.27 x 0.464 x 0.356</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For the initial configuration of the simulation, the tools will be lying horizontally on the bench in the real world but on the back of a lunar rover in VR. The motive for doing so was so that tools are not laying randomly in the play space</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Wood Manufacturing  (2x4s and 4x4s)</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solidFill>
                            <a:schemeClr val="dk1"/>
                          </a:solidFill>
                          <a:latin typeface="Nunito"/>
                          <a:ea typeface="Nunito"/>
                          <a:cs typeface="Nunito"/>
                          <a:sym typeface="Nunito"/>
                        </a:rPr>
                        <a:t>Lunar Rover model</a:t>
                      </a:r>
                      <a:endParaRPr sz="12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1200">
                        <a:solidFill>
                          <a:schemeClr val="dk1"/>
                        </a:solidFill>
                        <a:latin typeface="Nunito"/>
                        <a:ea typeface="Nunito"/>
                        <a:cs typeface="Nunito"/>
                        <a:sym typeface="Nunito"/>
                      </a:endParaRPr>
                    </a:p>
                  </a:txBody>
                  <a:tcPr marL="91425" marR="91425" marT="91425" marB="91425"/>
                </a:tc>
                <a:extLst>
                  <a:ext uri="{0D108BD9-81ED-4DB2-BD59-A6C34878D82A}">
                    <a16:rowId xmlns:a16="http://schemas.microsoft.com/office/drawing/2014/main" val="10002"/>
                  </a:ext>
                </a:extLst>
              </a:tr>
              <a:tr h="461000">
                <a:tc gridSpan="6">
                  <a:txBody>
                    <a:bodyPr/>
                    <a:lstStyle/>
                    <a:p>
                      <a:pPr marL="0" lvl="0" indent="0" algn="l" rtl="0">
                        <a:spcBef>
                          <a:spcPts val="0"/>
                        </a:spcBef>
                        <a:spcAft>
                          <a:spcPts val="0"/>
                        </a:spcAft>
                        <a:buNone/>
                      </a:pPr>
                      <a:r>
                        <a:rPr lang="en" sz="800" dirty="0">
                          <a:solidFill>
                            <a:schemeClr val="dk1"/>
                          </a:solidFill>
                          <a:latin typeface="Nunito"/>
                          <a:ea typeface="Nunito"/>
                          <a:cs typeface="Nunito"/>
                          <a:sym typeface="Nunito"/>
                        </a:rPr>
                        <a:t>* Includes Vive Tracker 3.0 weight (0.075 kg)</a:t>
                      </a:r>
                      <a:endParaRPr sz="800" dirty="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sz="800" dirty="0">
                          <a:solidFill>
                            <a:schemeClr val="dk1"/>
                          </a:solidFill>
                          <a:latin typeface="Nunito"/>
                          <a:ea typeface="Nunito"/>
                          <a:cs typeface="Nunito"/>
                          <a:sym typeface="Nunito"/>
                        </a:rPr>
                        <a:t>** Includes Base Station Weight (0.320 kg)</a:t>
                      </a:r>
                      <a:endParaRPr sz="1000" dirty="0">
                        <a:solidFill>
                          <a:schemeClr val="dk2"/>
                        </a:solidFill>
                        <a:latin typeface="Nunito"/>
                        <a:ea typeface="Nunito"/>
                        <a:cs typeface="Nunito"/>
                        <a:sym typeface="Nunito"/>
                      </a:endParaRPr>
                    </a:p>
                  </a:txBody>
                  <a:tcPr marL="91425" marR="91425" marT="91425" marB="914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pic>
        <p:nvPicPr>
          <p:cNvPr id="553" name="Google Shape;553;p5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238112" y="3156150"/>
            <a:ext cx="1396287" cy="927699"/>
          </a:xfrm>
          <a:prstGeom prst="rect">
            <a:avLst/>
          </a:prstGeom>
          <a:noFill/>
          <a:ln>
            <a:noFill/>
          </a:ln>
        </p:spPr>
      </p:pic>
      <p:sp>
        <p:nvSpPr>
          <p:cNvPr id="554" name="Google Shape;554;p58"/>
          <p:cNvSpPr/>
          <p:nvPr/>
        </p:nvSpPr>
        <p:spPr>
          <a:xfrm>
            <a:off x="7476763" y="3859800"/>
            <a:ext cx="233700" cy="299700"/>
          </a:xfrm>
          <a:prstGeom prst="upArrow">
            <a:avLst>
              <a:gd name="adj1" fmla="val 50000"/>
              <a:gd name="adj2" fmla="val 50000"/>
            </a:avLst>
          </a:prstGeom>
          <a:solidFill>
            <a:srgbClr val="CC331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5" name="Google Shape;555;p5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flipH="1">
            <a:off x="5506988" y="3175072"/>
            <a:ext cx="1420624" cy="974775"/>
          </a:xfrm>
          <a:prstGeom prst="rect">
            <a:avLst/>
          </a:prstGeom>
          <a:noFill/>
          <a:ln>
            <a:noFill/>
          </a:ln>
        </p:spPr>
      </p:pic>
      <p:pic>
        <p:nvPicPr>
          <p:cNvPr id="556" name="Google Shape;556;p58"/>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7225938" y="1525050"/>
            <a:ext cx="1420625" cy="974775"/>
          </a:xfrm>
          <a:prstGeom prst="rect">
            <a:avLst/>
          </a:prstGeom>
          <a:noFill/>
          <a:ln>
            <a:noFill/>
          </a:ln>
        </p:spPr>
      </p:pic>
      <p:cxnSp>
        <p:nvCxnSpPr>
          <p:cNvPr id="557" name="Google Shape;557;p58"/>
          <p:cNvCxnSpPr/>
          <p:nvPr/>
        </p:nvCxnSpPr>
        <p:spPr>
          <a:xfrm>
            <a:off x="5506988" y="3405216"/>
            <a:ext cx="874500" cy="237000"/>
          </a:xfrm>
          <a:prstGeom prst="straightConnector1">
            <a:avLst/>
          </a:prstGeom>
          <a:noFill/>
          <a:ln w="19050" cap="flat" cmpd="sng">
            <a:solidFill>
              <a:srgbClr val="CC3311"/>
            </a:solidFill>
            <a:prstDash val="solid"/>
            <a:round/>
            <a:headEnd type="stealth" w="med" len="med"/>
            <a:tailEnd type="stealth" w="med" len="med"/>
          </a:ln>
        </p:spPr>
      </p:cxnSp>
      <p:cxnSp>
        <p:nvCxnSpPr>
          <p:cNvPr id="558" name="Google Shape;558;p58"/>
          <p:cNvCxnSpPr/>
          <p:nvPr/>
        </p:nvCxnSpPr>
        <p:spPr>
          <a:xfrm>
            <a:off x="6406276" y="3582856"/>
            <a:ext cx="0" cy="528600"/>
          </a:xfrm>
          <a:prstGeom prst="straightConnector1">
            <a:avLst/>
          </a:prstGeom>
          <a:noFill/>
          <a:ln w="19050" cap="flat" cmpd="sng">
            <a:solidFill>
              <a:srgbClr val="CC3311"/>
            </a:solidFill>
            <a:prstDash val="solid"/>
            <a:round/>
            <a:headEnd type="stealth" w="med" len="med"/>
            <a:tailEnd type="stealth" w="med" len="med"/>
          </a:ln>
        </p:spPr>
      </p:cxnSp>
      <p:cxnSp>
        <p:nvCxnSpPr>
          <p:cNvPr id="559" name="Google Shape;559;p58"/>
          <p:cNvCxnSpPr/>
          <p:nvPr/>
        </p:nvCxnSpPr>
        <p:spPr>
          <a:xfrm rot="10800000" flipH="1">
            <a:off x="6381482" y="3518130"/>
            <a:ext cx="510000" cy="88500"/>
          </a:xfrm>
          <a:prstGeom prst="straightConnector1">
            <a:avLst/>
          </a:prstGeom>
          <a:noFill/>
          <a:ln w="19050" cap="flat" cmpd="sng">
            <a:solidFill>
              <a:srgbClr val="CC3311"/>
            </a:solidFill>
            <a:prstDash val="solid"/>
            <a:round/>
            <a:headEnd type="stealth" w="med" len="med"/>
            <a:tailEnd type="stealth" w="med" len="med"/>
          </a:ln>
        </p:spPr>
      </p:cxnSp>
      <p:sp>
        <p:nvSpPr>
          <p:cNvPr id="560" name="Google Shape;560;p58"/>
          <p:cNvSpPr txBox="1"/>
          <p:nvPr/>
        </p:nvSpPr>
        <p:spPr>
          <a:xfrm>
            <a:off x="5647163" y="3262274"/>
            <a:ext cx="636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highlight>
                  <a:schemeClr val="lt2"/>
                </a:highlight>
                <a:latin typeface="Nunito"/>
                <a:ea typeface="Nunito"/>
                <a:cs typeface="Nunito"/>
                <a:sym typeface="Nunito"/>
              </a:rPr>
              <a:t>127 cm</a:t>
            </a:r>
            <a:endParaRPr sz="800">
              <a:highlight>
                <a:schemeClr val="lt2"/>
              </a:highlight>
              <a:latin typeface="Nunito"/>
              <a:ea typeface="Nunito"/>
              <a:cs typeface="Nunito"/>
              <a:sym typeface="Nunito"/>
            </a:endParaRPr>
          </a:p>
        </p:txBody>
      </p:sp>
      <p:sp>
        <p:nvSpPr>
          <p:cNvPr id="561" name="Google Shape;561;p58"/>
          <p:cNvSpPr txBox="1"/>
          <p:nvPr/>
        </p:nvSpPr>
        <p:spPr>
          <a:xfrm>
            <a:off x="6039961" y="3731975"/>
            <a:ext cx="615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highlight>
                  <a:schemeClr val="lt2"/>
                </a:highlight>
                <a:latin typeface="Nunito"/>
                <a:ea typeface="Nunito"/>
                <a:cs typeface="Nunito"/>
                <a:sym typeface="Nunito"/>
              </a:rPr>
              <a:t>35.6 cm</a:t>
            </a:r>
            <a:endParaRPr sz="800">
              <a:highlight>
                <a:schemeClr val="lt2"/>
              </a:highlight>
              <a:latin typeface="Nunito"/>
              <a:ea typeface="Nunito"/>
              <a:cs typeface="Nunito"/>
              <a:sym typeface="Nunito"/>
            </a:endParaRPr>
          </a:p>
        </p:txBody>
      </p:sp>
      <p:sp>
        <p:nvSpPr>
          <p:cNvPr id="562" name="Google Shape;562;p58"/>
          <p:cNvSpPr txBox="1"/>
          <p:nvPr/>
        </p:nvSpPr>
        <p:spPr>
          <a:xfrm>
            <a:off x="6381489" y="3334430"/>
            <a:ext cx="674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highlight>
                  <a:schemeClr val="lt2"/>
                </a:highlight>
                <a:latin typeface="Nunito"/>
                <a:ea typeface="Nunito"/>
                <a:cs typeface="Nunito"/>
                <a:sym typeface="Nunito"/>
              </a:rPr>
              <a:t>40.64 cm</a:t>
            </a:r>
            <a:endParaRPr sz="800">
              <a:highlight>
                <a:schemeClr val="lt2"/>
              </a:highlight>
              <a:latin typeface="Nunito"/>
              <a:ea typeface="Nunito"/>
              <a:cs typeface="Nunito"/>
              <a:sym typeface="Nunito"/>
            </a:endParaRPr>
          </a:p>
        </p:txBody>
      </p:sp>
      <p:sp>
        <p:nvSpPr>
          <p:cNvPr id="563" name="Google Shape;563;p58"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564" name="Google Shape;564;p58"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565" name="Google Shape;565;p58"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566" name="Google Shape;566;p58" descr="Timeline background shape"/>
          <p:cNvSpPr/>
          <p:nvPr/>
        </p:nvSpPr>
        <p:spPr>
          <a:xfrm>
            <a:off x="2110376"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III: Risks</a:t>
            </a:r>
            <a:endParaRPr sz="900" i="0" u="none" strike="noStrike" cap="none">
              <a:solidFill>
                <a:schemeClr val="dk1"/>
              </a:solidFill>
              <a:latin typeface="Nunito"/>
              <a:ea typeface="Nunito"/>
              <a:cs typeface="Nunito"/>
              <a:sym typeface="Nunito"/>
            </a:endParaRPr>
          </a:p>
        </p:txBody>
      </p:sp>
      <p:sp>
        <p:nvSpPr>
          <p:cNvPr id="567" name="Google Shape;567;p58"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568" name="Google Shape;568;p58"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
        <p:nvSpPr>
          <p:cNvPr id="569" name="Google Shape;569;p58"/>
          <p:cNvSpPr txBox="1">
            <a:spLocks noGrp="1"/>
          </p:cNvSpPr>
          <p:nvPr>
            <p:ph type="title"/>
          </p:nvPr>
        </p:nvSpPr>
        <p:spPr>
          <a:xfrm>
            <a:off x="304125" y="267125"/>
            <a:ext cx="6180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Hybrid Reality Objects/Equipment</a:t>
            </a:r>
            <a:endParaRPr/>
          </a:p>
        </p:txBody>
      </p:sp>
      <p:pic>
        <p:nvPicPr>
          <p:cNvPr id="570" name="Google Shape;570;p58">
            <a:hlinkClick r:id="rId9" action="ppaction://hlinksldjump"/>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9"/>
          <p:cNvSpPr txBox="1">
            <a:spLocks noGrp="1"/>
          </p:cNvSpPr>
          <p:nvPr>
            <p:ph type="title"/>
          </p:nvPr>
        </p:nvSpPr>
        <p:spPr>
          <a:xfrm>
            <a:off x="311700" y="2556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Hybrid Reality Objects/Equipment </a:t>
            </a:r>
            <a:endParaRPr/>
          </a:p>
        </p:txBody>
      </p:sp>
      <p:sp>
        <p:nvSpPr>
          <p:cNvPr id="576" name="Google Shape;576;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pic>
        <p:nvPicPr>
          <p:cNvPr id="577" name="Google Shape;577;p5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578" name="Google Shape;578;p5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graphicFrame>
        <p:nvGraphicFramePr>
          <p:cNvPr id="579" name="Google Shape;579;p59"/>
          <p:cNvGraphicFramePr/>
          <p:nvPr/>
        </p:nvGraphicFramePr>
        <p:xfrm>
          <a:off x="325950" y="828313"/>
          <a:ext cx="8492100" cy="3807710"/>
        </p:xfrm>
        <a:graphic>
          <a:graphicData uri="http://schemas.openxmlformats.org/drawingml/2006/table">
            <a:tbl>
              <a:tblPr>
                <a:noFill/>
                <a:tableStyleId>{E9D8C519-176E-4E7A-B434-6233866CBDE6}</a:tableStyleId>
              </a:tblPr>
              <a:tblGrid>
                <a:gridCol w="929275">
                  <a:extLst>
                    <a:ext uri="{9D8B030D-6E8A-4147-A177-3AD203B41FA5}">
                      <a16:colId xmlns:a16="http://schemas.microsoft.com/office/drawing/2014/main" val="20000"/>
                    </a:ext>
                  </a:extLst>
                </a:gridCol>
                <a:gridCol w="701750">
                  <a:extLst>
                    <a:ext uri="{9D8B030D-6E8A-4147-A177-3AD203B41FA5}">
                      <a16:colId xmlns:a16="http://schemas.microsoft.com/office/drawing/2014/main" val="20001"/>
                    </a:ext>
                  </a:extLst>
                </a:gridCol>
                <a:gridCol w="1062650">
                  <a:extLst>
                    <a:ext uri="{9D8B030D-6E8A-4147-A177-3AD203B41FA5}">
                      <a16:colId xmlns:a16="http://schemas.microsoft.com/office/drawing/2014/main" val="20002"/>
                    </a:ext>
                  </a:extLst>
                </a:gridCol>
                <a:gridCol w="2967725">
                  <a:extLst>
                    <a:ext uri="{9D8B030D-6E8A-4147-A177-3AD203B41FA5}">
                      <a16:colId xmlns:a16="http://schemas.microsoft.com/office/drawing/2014/main" val="20003"/>
                    </a:ext>
                  </a:extLst>
                </a:gridCol>
                <a:gridCol w="1627100">
                  <a:extLst>
                    <a:ext uri="{9D8B030D-6E8A-4147-A177-3AD203B41FA5}">
                      <a16:colId xmlns:a16="http://schemas.microsoft.com/office/drawing/2014/main" val="20004"/>
                    </a:ext>
                  </a:extLst>
                </a:gridCol>
                <a:gridCol w="1203600">
                  <a:extLst>
                    <a:ext uri="{9D8B030D-6E8A-4147-A177-3AD203B41FA5}">
                      <a16:colId xmlns:a16="http://schemas.microsoft.com/office/drawing/2014/main" val="20005"/>
                    </a:ext>
                  </a:extLst>
                </a:gridCol>
              </a:tblGrid>
              <a:tr h="428600">
                <a:tc>
                  <a:txBody>
                    <a:bodyPr/>
                    <a:lstStyle/>
                    <a:p>
                      <a:pPr marL="0" lvl="0" indent="0" algn="ctr" rtl="0">
                        <a:spcBef>
                          <a:spcPts val="0"/>
                        </a:spcBef>
                        <a:spcAft>
                          <a:spcPts val="0"/>
                        </a:spcAft>
                        <a:buNone/>
                      </a:pPr>
                      <a:r>
                        <a:rPr lang="en" sz="1200" b="1">
                          <a:latin typeface="Nunito"/>
                          <a:ea typeface="Nunito"/>
                          <a:cs typeface="Nunito"/>
                          <a:sym typeface="Nunito"/>
                        </a:rPr>
                        <a:t>Tool</a:t>
                      </a:r>
                      <a:endParaRPr sz="1200" b="1">
                        <a:latin typeface="Nunito"/>
                        <a:ea typeface="Nunito"/>
                        <a:cs typeface="Nunito"/>
                        <a:sym typeface="Nuni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200" b="1">
                          <a:latin typeface="Nunito"/>
                          <a:ea typeface="Nunito"/>
                          <a:cs typeface="Nunito"/>
                          <a:sym typeface="Nunito"/>
                        </a:rPr>
                        <a:t>Mass (kg)</a:t>
                      </a:r>
                      <a:endParaRPr sz="1200" b="1">
                        <a:latin typeface="Nunito"/>
                        <a:ea typeface="Nunito"/>
                        <a:cs typeface="Nunito"/>
                        <a:sym typeface="Nuni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200" b="1">
                          <a:latin typeface="Nunito"/>
                          <a:ea typeface="Nunito"/>
                          <a:cs typeface="Nunito"/>
                          <a:sym typeface="Nunito"/>
                        </a:rPr>
                        <a:t>Dimensions (meters)</a:t>
                      </a:r>
                      <a:endParaRPr sz="1200" b="1">
                        <a:latin typeface="Nunito"/>
                        <a:ea typeface="Nunito"/>
                        <a:cs typeface="Nunito"/>
                        <a:sym typeface="Nuni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200" b="1">
                          <a:latin typeface="Nunito"/>
                          <a:ea typeface="Nunito"/>
                          <a:cs typeface="Nunito"/>
                          <a:sym typeface="Nunito"/>
                        </a:rPr>
                        <a:t>Purpose </a:t>
                      </a:r>
                      <a:endParaRPr sz="1200" b="1">
                        <a:latin typeface="Nunito"/>
                        <a:ea typeface="Nunito"/>
                        <a:cs typeface="Nunito"/>
                        <a:sym typeface="Nuni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200" b="1">
                          <a:solidFill>
                            <a:srgbClr val="E66B33"/>
                          </a:solidFill>
                          <a:latin typeface="Nunito"/>
                          <a:ea typeface="Nunito"/>
                          <a:cs typeface="Nunito"/>
                          <a:sym typeface="Nunito"/>
                        </a:rPr>
                        <a:t>Real World Component</a:t>
                      </a:r>
                      <a:endParaRPr sz="1200" b="1">
                        <a:solidFill>
                          <a:srgbClr val="E66B33"/>
                        </a:solidFill>
                        <a:latin typeface="Nunito"/>
                        <a:ea typeface="Nunito"/>
                        <a:cs typeface="Nunito"/>
                        <a:sym typeface="Nuni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200" b="1">
                          <a:solidFill>
                            <a:srgbClr val="009688"/>
                          </a:solidFill>
                          <a:latin typeface="Nunito"/>
                          <a:ea typeface="Nunito"/>
                          <a:cs typeface="Nunito"/>
                          <a:sym typeface="Nunito"/>
                        </a:rPr>
                        <a:t>VR Component</a:t>
                      </a:r>
                      <a:endParaRPr sz="1200" b="1">
                        <a:solidFill>
                          <a:srgbClr val="009688"/>
                        </a:solidFill>
                        <a:latin typeface="Nunito"/>
                        <a:ea typeface="Nunito"/>
                        <a:cs typeface="Nunito"/>
                        <a:sym typeface="Nunito"/>
                      </a:endParaRPr>
                    </a:p>
                  </a:txBody>
                  <a:tcPr marL="91425" marR="91425" marT="91425" marB="91425">
                    <a:solidFill>
                      <a:srgbClr val="D9D9D9"/>
                    </a:solidFill>
                  </a:tcPr>
                </a:tc>
                <a:extLst>
                  <a:ext uri="{0D108BD9-81ED-4DB2-BD59-A6C34878D82A}">
                    <a16:rowId xmlns:a16="http://schemas.microsoft.com/office/drawing/2014/main" val="10000"/>
                  </a:ext>
                </a:extLst>
              </a:tr>
              <a:tr h="1273850">
                <a:tc>
                  <a:txBody>
                    <a:bodyPr/>
                    <a:lstStyle/>
                    <a:p>
                      <a:pPr marL="0" lvl="0" indent="0" algn="l" rtl="0">
                        <a:spcBef>
                          <a:spcPts val="0"/>
                        </a:spcBef>
                        <a:spcAft>
                          <a:spcPts val="0"/>
                        </a:spcAft>
                        <a:buNone/>
                      </a:pPr>
                      <a:r>
                        <a:rPr lang="en" sz="1200" b="1">
                          <a:latin typeface="Nunito"/>
                          <a:ea typeface="Nunito"/>
                          <a:cs typeface="Nunito"/>
                          <a:sym typeface="Nunito"/>
                        </a:rPr>
                        <a:t>VR Headlamp &amp; Head Mounted Camera</a:t>
                      </a:r>
                      <a:endParaRPr sz="1200" b="1">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Est. &lt;1</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N/A</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The button/switch mechanism* on the helmet will be used to operate the user’s helmet-mounted camera and headlamp </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Nunito"/>
                          <a:ea typeface="Nunito"/>
                          <a:cs typeface="Nunito"/>
                          <a:sym typeface="Nunito"/>
                        </a:rPr>
                        <a:t>Arduino-controlled wireless controller*</a:t>
                      </a:r>
                      <a:endParaRPr sz="1200">
                        <a:latin typeface="Nunito"/>
                        <a:ea typeface="Nunito"/>
                        <a:cs typeface="Nunito"/>
                        <a:sym typeface="Nuni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Nunito"/>
                          <a:ea typeface="Nunito"/>
                          <a:cs typeface="Nunito"/>
                          <a:sym typeface="Nunito"/>
                        </a:rPr>
                        <a:t>N/A</a:t>
                      </a:r>
                      <a:endParaRPr sz="1200">
                        <a:latin typeface="Nunito"/>
                        <a:ea typeface="Nunito"/>
                        <a:cs typeface="Nunito"/>
                        <a:sym typeface="Nunito"/>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650000">
                <a:tc>
                  <a:txBody>
                    <a:bodyPr/>
                    <a:lstStyle/>
                    <a:p>
                      <a:pPr marL="0" lvl="0" indent="0" algn="l" rtl="0">
                        <a:spcBef>
                          <a:spcPts val="0"/>
                        </a:spcBef>
                        <a:spcAft>
                          <a:spcPts val="0"/>
                        </a:spcAft>
                        <a:buNone/>
                      </a:pPr>
                      <a:r>
                        <a:rPr lang="en" sz="1200" b="1">
                          <a:latin typeface="Nunito"/>
                          <a:ea typeface="Nunito"/>
                          <a:cs typeface="Nunito"/>
                          <a:sym typeface="Nunito"/>
                        </a:rPr>
                        <a:t>Base Station Tripod</a:t>
                      </a:r>
                      <a:endParaRPr sz="1200" b="1">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1.5</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2.29 x 0.52 x 0.52 </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The tripod will be used to elevate the tracker base station so that all the trackers can be seen in the training area.</a:t>
                      </a:r>
                      <a:endParaRPr sz="1200">
                        <a:latin typeface="Nunito"/>
                        <a:ea typeface="Nunito"/>
                        <a:cs typeface="Nunito"/>
                        <a:sym typeface="Nunit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100"/>
                        <a:buFont typeface="Arial"/>
                        <a:buNone/>
                      </a:pPr>
                      <a:endParaRPr sz="1200">
                        <a:latin typeface="Nunito"/>
                        <a:ea typeface="Nunito"/>
                        <a:cs typeface="Nunito"/>
                        <a:sym typeface="Nuni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Nunito"/>
                          <a:ea typeface="Nunito"/>
                          <a:cs typeface="Nunito"/>
                          <a:sym typeface="Nunito"/>
                        </a:rPr>
                        <a:t>N/A</a:t>
                      </a:r>
                      <a:endParaRPr sz="1200">
                        <a:latin typeface="Nunito"/>
                        <a:ea typeface="Nunito"/>
                        <a:cs typeface="Nunito"/>
                        <a:sym typeface="Nuni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36675">
                <a:tc gridSpan="6">
                  <a:txBody>
                    <a:bodyPr/>
                    <a:lstStyle/>
                    <a:p>
                      <a:pPr marL="0" lvl="0" indent="0" algn="l" rtl="0">
                        <a:spcBef>
                          <a:spcPts val="0"/>
                        </a:spcBef>
                        <a:spcAft>
                          <a:spcPts val="0"/>
                        </a:spcAft>
                        <a:buNone/>
                      </a:pPr>
                      <a:r>
                        <a:rPr lang="en" sz="1000">
                          <a:solidFill>
                            <a:schemeClr val="dk1"/>
                          </a:solidFill>
                          <a:latin typeface="Nunito"/>
                          <a:ea typeface="Nunito"/>
                          <a:cs typeface="Nunito"/>
                          <a:sym typeface="Nunito"/>
                        </a:rPr>
                        <a:t>* Specifics are outlined in the backup slides</a:t>
                      </a:r>
                      <a:endParaRPr sz="1200">
                        <a:solidFill>
                          <a:schemeClr val="dk1"/>
                        </a:solidFill>
                        <a:latin typeface="Nunito"/>
                        <a:ea typeface="Nunito"/>
                        <a:cs typeface="Nunito"/>
                        <a:sym typeface="Nunito"/>
                      </a:endParaRPr>
                    </a:p>
                  </a:txBody>
                  <a:tcPr marL="91425" marR="91425" marT="91425" marB="91425">
                    <a:lnR w="9525" cap="flat" cmpd="sng">
                      <a:solidFill>
                        <a:srgbClr val="9E9E9E"/>
                      </a:solidFill>
                      <a:prstDash val="solid"/>
                      <a:round/>
                      <a:headEnd type="none" w="sm" len="sm"/>
                      <a:tailEnd type="none" w="sm" len="sm"/>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80" name="Google Shape;580;p59"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581" name="Google Shape;581;p59"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582" name="Google Shape;582;p59"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583" name="Google Shape;583;p59" descr="Timeline background shape"/>
          <p:cNvSpPr/>
          <p:nvPr/>
        </p:nvSpPr>
        <p:spPr>
          <a:xfrm>
            <a:off x="2110376"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III: Risks</a:t>
            </a:r>
            <a:endParaRPr sz="900" i="0" u="none" strike="noStrike" cap="none">
              <a:solidFill>
                <a:schemeClr val="dk1"/>
              </a:solidFill>
              <a:latin typeface="Nunito"/>
              <a:ea typeface="Nunito"/>
              <a:cs typeface="Nunito"/>
              <a:sym typeface="Nunito"/>
            </a:endParaRPr>
          </a:p>
        </p:txBody>
      </p:sp>
      <p:sp>
        <p:nvSpPr>
          <p:cNvPr id="584" name="Google Shape;584;p59"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585" name="Google Shape;585;p59"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586" name="Google Shape;586;p5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525426" y="2803375"/>
            <a:ext cx="579500" cy="1330726"/>
          </a:xfrm>
          <a:prstGeom prst="rect">
            <a:avLst/>
          </a:prstGeom>
          <a:noFill/>
          <a:ln>
            <a:noFill/>
          </a:ln>
        </p:spPr>
      </p:pic>
      <p:pic>
        <p:nvPicPr>
          <p:cNvPr id="587" name="Google Shape;587;p59">
            <a:hlinkClick r:id="rId6"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Hybrid Reality Objects</a:t>
            </a:r>
            <a:endParaRPr/>
          </a:p>
        </p:txBody>
      </p:sp>
      <p:sp>
        <p:nvSpPr>
          <p:cNvPr id="593" name="Google Shape;593;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pic>
        <p:nvPicPr>
          <p:cNvPr id="594" name="Google Shape;594;p6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595" name="Google Shape;595;p6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graphicFrame>
        <p:nvGraphicFramePr>
          <p:cNvPr id="596" name="Google Shape;596;p60"/>
          <p:cNvGraphicFramePr/>
          <p:nvPr/>
        </p:nvGraphicFramePr>
        <p:xfrm>
          <a:off x="479350" y="1138363"/>
          <a:ext cx="8492100" cy="2453085"/>
        </p:xfrm>
        <a:graphic>
          <a:graphicData uri="http://schemas.openxmlformats.org/drawingml/2006/table">
            <a:tbl>
              <a:tblPr>
                <a:noFill/>
                <a:tableStyleId>{E9D8C519-176E-4E7A-B434-6233866CBDE6}</a:tableStyleId>
              </a:tblPr>
              <a:tblGrid>
                <a:gridCol w="929275">
                  <a:extLst>
                    <a:ext uri="{9D8B030D-6E8A-4147-A177-3AD203B41FA5}">
                      <a16:colId xmlns:a16="http://schemas.microsoft.com/office/drawing/2014/main" val="20000"/>
                    </a:ext>
                  </a:extLst>
                </a:gridCol>
                <a:gridCol w="928550">
                  <a:extLst>
                    <a:ext uri="{9D8B030D-6E8A-4147-A177-3AD203B41FA5}">
                      <a16:colId xmlns:a16="http://schemas.microsoft.com/office/drawing/2014/main" val="20001"/>
                    </a:ext>
                  </a:extLst>
                </a:gridCol>
                <a:gridCol w="1121200">
                  <a:extLst>
                    <a:ext uri="{9D8B030D-6E8A-4147-A177-3AD203B41FA5}">
                      <a16:colId xmlns:a16="http://schemas.microsoft.com/office/drawing/2014/main" val="20002"/>
                    </a:ext>
                  </a:extLst>
                </a:gridCol>
                <a:gridCol w="2682375">
                  <a:extLst>
                    <a:ext uri="{9D8B030D-6E8A-4147-A177-3AD203B41FA5}">
                      <a16:colId xmlns:a16="http://schemas.microsoft.com/office/drawing/2014/main" val="20003"/>
                    </a:ext>
                  </a:extLst>
                </a:gridCol>
                <a:gridCol w="1415350">
                  <a:extLst>
                    <a:ext uri="{9D8B030D-6E8A-4147-A177-3AD203B41FA5}">
                      <a16:colId xmlns:a16="http://schemas.microsoft.com/office/drawing/2014/main" val="20004"/>
                    </a:ext>
                  </a:extLst>
                </a:gridCol>
                <a:gridCol w="1415350">
                  <a:extLst>
                    <a:ext uri="{9D8B030D-6E8A-4147-A177-3AD203B41FA5}">
                      <a16:colId xmlns:a16="http://schemas.microsoft.com/office/drawing/2014/main" val="20005"/>
                    </a:ext>
                  </a:extLst>
                </a:gridCol>
              </a:tblGrid>
              <a:tr h="428600">
                <a:tc>
                  <a:txBody>
                    <a:bodyPr/>
                    <a:lstStyle/>
                    <a:p>
                      <a:pPr marL="0" lvl="0" indent="0" algn="ctr" rtl="0">
                        <a:spcBef>
                          <a:spcPts val="0"/>
                        </a:spcBef>
                        <a:spcAft>
                          <a:spcPts val="0"/>
                        </a:spcAft>
                        <a:buNone/>
                      </a:pPr>
                      <a:r>
                        <a:rPr lang="en" sz="1200" b="1">
                          <a:latin typeface="Nunito"/>
                          <a:ea typeface="Nunito"/>
                          <a:cs typeface="Nunito"/>
                          <a:sym typeface="Nunito"/>
                        </a:rPr>
                        <a:t>Tool</a:t>
                      </a:r>
                      <a:endParaRPr sz="1200" b="1">
                        <a:latin typeface="Nunito"/>
                        <a:ea typeface="Nunito"/>
                        <a:cs typeface="Nunito"/>
                        <a:sym typeface="Nuni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200" b="1">
                          <a:latin typeface="Nunito"/>
                          <a:ea typeface="Nunito"/>
                          <a:cs typeface="Nunito"/>
                          <a:sym typeface="Nunito"/>
                        </a:rPr>
                        <a:t>Mass (kg)</a:t>
                      </a:r>
                      <a:endParaRPr sz="1200" b="1">
                        <a:latin typeface="Nunito"/>
                        <a:ea typeface="Nunito"/>
                        <a:cs typeface="Nunito"/>
                        <a:sym typeface="Nuni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200" b="1">
                          <a:latin typeface="Nunito"/>
                          <a:ea typeface="Nunito"/>
                          <a:cs typeface="Nunito"/>
                          <a:sym typeface="Nunito"/>
                        </a:rPr>
                        <a:t>Dimensions</a:t>
                      </a:r>
                      <a:endParaRPr sz="1200" b="1">
                        <a:latin typeface="Nunito"/>
                        <a:ea typeface="Nunito"/>
                        <a:cs typeface="Nunito"/>
                        <a:sym typeface="Nunito"/>
                      </a:endParaRPr>
                    </a:p>
                    <a:p>
                      <a:pPr marL="0" lvl="0" indent="0" algn="ctr" rtl="0">
                        <a:spcBef>
                          <a:spcPts val="0"/>
                        </a:spcBef>
                        <a:spcAft>
                          <a:spcPts val="0"/>
                        </a:spcAft>
                        <a:buClr>
                          <a:schemeClr val="dk1"/>
                        </a:buClr>
                        <a:buSzPts val="1100"/>
                        <a:buFont typeface="Arial"/>
                        <a:buNone/>
                      </a:pPr>
                      <a:r>
                        <a:rPr lang="en" sz="1200" b="1">
                          <a:solidFill>
                            <a:schemeClr val="dk1"/>
                          </a:solidFill>
                          <a:latin typeface="Nunito"/>
                          <a:ea typeface="Nunito"/>
                          <a:cs typeface="Nunito"/>
                          <a:sym typeface="Nunito"/>
                        </a:rPr>
                        <a:t>(meters)</a:t>
                      </a:r>
                      <a:endParaRPr sz="1200" b="1">
                        <a:latin typeface="Nunito"/>
                        <a:ea typeface="Nunito"/>
                        <a:cs typeface="Nunito"/>
                        <a:sym typeface="Nuni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200" b="1">
                          <a:latin typeface="Nunito"/>
                          <a:ea typeface="Nunito"/>
                          <a:cs typeface="Nunito"/>
                          <a:sym typeface="Nunito"/>
                        </a:rPr>
                        <a:t>Purpose </a:t>
                      </a:r>
                      <a:endParaRPr sz="1200" b="1">
                        <a:latin typeface="Nunito"/>
                        <a:ea typeface="Nunito"/>
                        <a:cs typeface="Nunito"/>
                        <a:sym typeface="Nuni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200" b="1">
                          <a:solidFill>
                            <a:srgbClr val="E66B33"/>
                          </a:solidFill>
                          <a:latin typeface="Nunito"/>
                          <a:ea typeface="Nunito"/>
                          <a:cs typeface="Nunito"/>
                          <a:sym typeface="Nunito"/>
                        </a:rPr>
                        <a:t>Real World Component</a:t>
                      </a:r>
                      <a:endParaRPr sz="1200" b="1">
                        <a:solidFill>
                          <a:srgbClr val="E66B33"/>
                        </a:solidFill>
                        <a:latin typeface="Nunito"/>
                        <a:ea typeface="Nunito"/>
                        <a:cs typeface="Nunito"/>
                        <a:sym typeface="Nuni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200" b="1">
                          <a:solidFill>
                            <a:srgbClr val="009688"/>
                          </a:solidFill>
                          <a:latin typeface="Nunito"/>
                          <a:ea typeface="Nunito"/>
                          <a:cs typeface="Nunito"/>
                          <a:sym typeface="Nunito"/>
                        </a:rPr>
                        <a:t>VR Component</a:t>
                      </a:r>
                      <a:endParaRPr sz="1200" b="1">
                        <a:solidFill>
                          <a:srgbClr val="009688"/>
                        </a:solidFill>
                        <a:latin typeface="Nunito"/>
                        <a:ea typeface="Nunito"/>
                        <a:cs typeface="Nunito"/>
                        <a:sym typeface="Nunito"/>
                      </a:endParaRPr>
                    </a:p>
                  </a:txBody>
                  <a:tcPr marL="91425" marR="91425" marT="91425" marB="91425">
                    <a:solidFill>
                      <a:srgbClr val="D9D9D9"/>
                    </a:solidFill>
                  </a:tcPr>
                </a:tc>
                <a:extLst>
                  <a:ext uri="{0D108BD9-81ED-4DB2-BD59-A6C34878D82A}">
                    <a16:rowId xmlns:a16="http://schemas.microsoft.com/office/drawing/2014/main" val="10000"/>
                  </a:ext>
                </a:extLst>
              </a:tr>
              <a:tr h="1904475">
                <a:tc>
                  <a:txBody>
                    <a:bodyPr/>
                    <a:lstStyle/>
                    <a:p>
                      <a:pPr marL="0" lvl="0" indent="0" algn="l" rtl="0">
                        <a:spcBef>
                          <a:spcPts val="0"/>
                        </a:spcBef>
                        <a:spcAft>
                          <a:spcPts val="0"/>
                        </a:spcAft>
                        <a:buNone/>
                      </a:pPr>
                      <a:r>
                        <a:rPr lang="en" sz="1200" b="1">
                          <a:latin typeface="Nunito"/>
                          <a:ea typeface="Nunito"/>
                          <a:cs typeface="Nunito"/>
                          <a:sym typeface="Nunito"/>
                        </a:rPr>
                        <a:t>Elbow Brace</a:t>
                      </a:r>
                      <a:endParaRPr sz="1200" b="1">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0.50 </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Max length: 0.33</a:t>
                      </a: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r>
                        <a:rPr lang="en" sz="1200">
                          <a:latin typeface="Nunito"/>
                          <a:ea typeface="Nunito"/>
                          <a:cs typeface="Nunito"/>
                          <a:sym typeface="Nunito"/>
                        </a:rPr>
                        <a:t>Min Length: 0.43</a:t>
                      </a: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Restricts the user’s elbow joint flexion and extension angle range to recreate mobility constriction that would be experienced while wearing spacesuit</a:t>
                      </a:r>
                      <a:endParaRPr sz="1200">
                        <a:latin typeface="Nunito"/>
                        <a:ea typeface="Nunito"/>
                        <a:cs typeface="Nunito"/>
                        <a:sym typeface="Nunito"/>
                      </a:endParaRPr>
                    </a:p>
                  </a:txBody>
                  <a:tcPr marL="91425" marR="91425" marT="91425" marB="91425"/>
                </a:tc>
                <a:tc>
                  <a:txBody>
                    <a:bodyPr/>
                    <a:lstStyle/>
                    <a:p>
                      <a:pPr marL="0" lvl="0" indent="0" algn="l" rtl="0">
                        <a:lnSpc>
                          <a:spcPct val="115000"/>
                        </a:lnSpc>
                        <a:spcBef>
                          <a:spcPts val="2400"/>
                        </a:spcBef>
                        <a:spcAft>
                          <a:spcPts val="0"/>
                        </a:spcAft>
                        <a:buNone/>
                      </a:pPr>
                      <a:r>
                        <a:rPr lang="en" sz="1200">
                          <a:solidFill>
                            <a:schemeClr val="dk1"/>
                          </a:solidFill>
                          <a:latin typeface="Nunito"/>
                          <a:ea typeface="Nunito"/>
                          <a:cs typeface="Nunito"/>
                          <a:sym typeface="Nunito"/>
                        </a:rPr>
                        <a:t>Brace Direct ROM Post Op Elbow Brace</a:t>
                      </a:r>
                      <a:endParaRPr sz="1200">
                        <a:solidFill>
                          <a:schemeClr val="dk1"/>
                        </a:solidFill>
                        <a:latin typeface="Nunito"/>
                        <a:ea typeface="Nunito"/>
                        <a:cs typeface="Nunito"/>
                        <a:sym typeface="Nunito"/>
                      </a:endParaRPr>
                    </a:p>
                    <a:p>
                      <a:pPr marL="0" lvl="0" indent="0" algn="l" rtl="0">
                        <a:spcBef>
                          <a:spcPts val="600"/>
                        </a:spcBef>
                        <a:spcAft>
                          <a:spcPts val="0"/>
                        </a:spcAft>
                        <a:buNone/>
                      </a:pPr>
                      <a:endParaRPr sz="1200">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a:latin typeface="Nunito"/>
                          <a:ea typeface="Nunito"/>
                          <a:cs typeface="Nunito"/>
                          <a:sym typeface="Nunito"/>
                        </a:rPr>
                        <a:t>EVA Spacesuit Unity Asset</a:t>
                      </a:r>
                      <a:endParaRPr sz="1200">
                        <a:latin typeface="Nunito"/>
                        <a:ea typeface="Nunito"/>
                        <a:cs typeface="Nunito"/>
                        <a:sym typeface="Nunito"/>
                      </a:endParaRPr>
                    </a:p>
                  </a:txBody>
                  <a:tcPr marL="91425" marR="91425" marT="91425" marB="91425"/>
                </a:tc>
                <a:extLst>
                  <a:ext uri="{0D108BD9-81ED-4DB2-BD59-A6C34878D82A}">
                    <a16:rowId xmlns:a16="http://schemas.microsoft.com/office/drawing/2014/main" val="10001"/>
                  </a:ext>
                </a:extLst>
              </a:tr>
            </a:tbl>
          </a:graphicData>
        </a:graphic>
      </p:graphicFrame>
      <p:sp>
        <p:nvSpPr>
          <p:cNvPr id="597" name="Google Shape;597;p60"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598" name="Google Shape;598;p60"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599" name="Google Shape;599;p60"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600" name="Google Shape;600;p60" descr="Timeline background shape"/>
          <p:cNvSpPr/>
          <p:nvPr/>
        </p:nvSpPr>
        <p:spPr>
          <a:xfrm>
            <a:off x="2110376"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III: Risks</a:t>
            </a:r>
            <a:endParaRPr sz="900" i="0" u="none" strike="noStrike" cap="none">
              <a:solidFill>
                <a:schemeClr val="dk1"/>
              </a:solidFill>
              <a:latin typeface="Nunito"/>
              <a:ea typeface="Nunito"/>
              <a:cs typeface="Nunito"/>
              <a:sym typeface="Nunito"/>
            </a:endParaRPr>
          </a:p>
        </p:txBody>
      </p:sp>
      <p:sp>
        <p:nvSpPr>
          <p:cNvPr id="601" name="Google Shape;601;p60"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602" name="Google Shape;602;p60"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603" name="Google Shape;603;p6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421675" y="2373438"/>
            <a:ext cx="890125" cy="1139400"/>
          </a:xfrm>
          <a:prstGeom prst="rect">
            <a:avLst/>
          </a:prstGeom>
          <a:noFill/>
          <a:ln>
            <a:noFill/>
          </a:ln>
        </p:spPr>
      </p:pic>
      <p:pic>
        <p:nvPicPr>
          <p:cNvPr id="604" name="Google Shape;604;p60">
            <a:hlinkClick r:id="rId6"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8"/>
        <p:cNvGrpSpPr/>
        <p:nvPr/>
      </p:nvGrpSpPr>
      <p:grpSpPr>
        <a:xfrm>
          <a:off x="0" y="0"/>
          <a:ext cx="0" cy="0"/>
          <a:chOff x="0" y="0"/>
          <a:chExt cx="0" cy="0"/>
        </a:xfrm>
      </p:grpSpPr>
      <p:sp>
        <p:nvSpPr>
          <p:cNvPr id="609" name="Google Shape;609;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latin typeface="Nunito"/>
                <a:ea typeface="Nunito"/>
                <a:cs typeface="Nunito"/>
                <a:sym typeface="Nunito"/>
              </a:rPr>
              <a:t>25</a:t>
            </a:fld>
            <a:endParaRPr>
              <a:latin typeface="Nunito"/>
              <a:ea typeface="Nunito"/>
              <a:cs typeface="Nunito"/>
              <a:sym typeface="Nunito"/>
            </a:endParaRPr>
          </a:p>
        </p:txBody>
      </p:sp>
      <p:pic>
        <p:nvPicPr>
          <p:cNvPr id="610" name="Google Shape;610;p6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767850" y="4869400"/>
            <a:ext cx="1203601" cy="243817"/>
          </a:xfrm>
          <a:prstGeom prst="rect">
            <a:avLst/>
          </a:prstGeom>
          <a:noFill/>
          <a:ln>
            <a:noFill/>
          </a:ln>
        </p:spPr>
      </p:pic>
      <p:pic>
        <p:nvPicPr>
          <p:cNvPr id="611" name="Google Shape;611;p6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549675"/>
            <a:ext cx="9144003" cy="4304108"/>
          </a:xfrm>
          <a:prstGeom prst="rect">
            <a:avLst/>
          </a:prstGeom>
          <a:noFill/>
          <a:ln>
            <a:noFill/>
          </a:ln>
        </p:spPr>
      </p:pic>
      <p:sp>
        <p:nvSpPr>
          <p:cNvPr id="612" name="Google Shape;612;p61"/>
          <p:cNvSpPr txBox="1">
            <a:spLocks noGrp="1"/>
          </p:cNvSpPr>
          <p:nvPr>
            <p:ph type="title"/>
          </p:nvPr>
        </p:nvSpPr>
        <p:spPr>
          <a:xfrm>
            <a:off x="311700" y="1240575"/>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Critical Project Elements and Risks</a:t>
            </a:r>
            <a:endParaRPr>
              <a:solidFill>
                <a:schemeClr val="lt1"/>
              </a:solidFill>
            </a:endParaRPr>
          </a:p>
        </p:txBody>
      </p:sp>
      <p:sp>
        <p:nvSpPr>
          <p:cNvPr id="613" name="Google Shape;613;p61" descr="Timeline background shape"/>
          <p:cNvSpPr/>
          <p:nvPr/>
        </p:nvSpPr>
        <p:spPr>
          <a:xfrm>
            <a:off x="5433264" y="4868550"/>
            <a:ext cx="1332300" cy="275100"/>
          </a:xfrm>
          <a:prstGeom prst="homePlate">
            <a:avLst>
              <a:gd name="adj" fmla="val 50000"/>
            </a:avLst>
          </a:prstGeom>
          <a:solidFill>
            <a:schemeClr val="dk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lt1"/>
                </a:solidFill>
                <a:latin typeface="Nunito"/>
                <a:ea typeface="Nunito"/>
                <a:cs typeface="Nunito"/>
                <a:sym typeface="Nunito"/>
              </a:rPr>
              <a:t>VI: Proj. Planning</a:t>
            </a:r>
            <a:endParaRPr sz="900" i="0" u="none" strike="noStrike" cap="none">
              <a:solidFill>
                <a:schemeClr val="lt1"/>
              </a:solidFill>
              <a:latin typeface="Nunito"/>
              <a:ea typeface="Nunito"/>
              <a:cs typeface="Nunito"/>
              <a:sym typeface="Nunito"/>
            </a:endParaRPr>
          </a:p>
        </p:txBody>
      </p:sp>
      <p:sp>
        <p:nvSpPr>
          <p:cNvPr id="614" name="Google Shape;614;p61" descr="Timeline background shape"/>
          <p:cNvSpPr/>
          <p:nvPr/>
        </p:nvSpPr>
        <p:spPr>
          <a:xfrm>
            <a:off x="4370627" y="4868550"/>
            <a:ext cx="1205400" cy="275100"/>
          </a:xfrm>
          <a:prstGeom prst="homePlate">
            <a:avLst>
              <a:gd name="adj" fmla="val 50000"/>
            </a:avLst>
          </a:prstGeom>
          <a:solidFill>
            <a:schemeClr val="dk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lt1"/>
                </a:solidFill>
                <a:latin typeface="Nunito"/>
                <a:ea typeface="Nunito"/>
                <a:cs typeface="Nunito"/>
                <a:sym typeface="Nunito"/>
              </a:rPr>
              <a:t>V: V&amp;V</a:t>
            </a:r>
            <a:endParaRPr sz="900" i="0" u="none" strike="noStrike" cap="none">
              <a:solidFill>
                <a:schemeClr val="lt1"/>
              </a:solidFill>
              <a:latin typeface="Nunito"/>
              <a:ea typeface="Nunito"/>
              <a:cs typeface="Nunito"/>
              <a:sym typeface="Nunito"/>
            </a:endParaRPr>
          </a:p>
        </p:txBody>
      </p:sp>
      <p:sp>
        <p:nvSpPr>
          <p:cNvPr id="615" name="Google Shape;615;p61" descr="Timeline background shape"/>
          <p:cNvSpPr/>
          <p:nvPr/>
        </p:nvSpPr>
        <p:spPr>
          <a:xfrm>
            <a:off x="3173014" y="4868563"/>
            <a:ext cx="1332300" cy="275100"/>
          </a:xfrm>
          <a:prstGeom prst="homePlate">
            <a:avLst>
              <a:gd name="adj" fmla="val 50000"/>
            </a:avLst>
          </a:prstGeom>
          <a:solidFill>
            <a:schemeClr val="dk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lt1"/>
                </a:solidFill>
                <a:latin typeface="Nunito"/>
                <a:ea typeface="Nunito"/>
                <a:cs typeface="Nunito"/>
                <a:sym typeface="Nunito"/>
              </a:rPr>
              <a:t>IV: Requirements</a:t>
            </a:r>
            <a:endParaRPr sz="900" i="0" u="none" strike="noStrike" cap="none">
              <a:solidFill>
                <a:schemeClr val="lt1"/>
              </a:solidFill>
              <a:latin typeface="Nunito"/>
              <a:ea typeface="Nunito"/>
              <a:cs typeface="Nunito"/>
              <a:sym typeface="Nunito"/>
            </a:endParaRPr>
          </a:p>
        </p:txBody>
      </p:sp>
      <p:sp>
        <p:nvSpPr>
          <p:cNvPr id="616" name="Google Shape;616;p61"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617" name="Google Shape;617;p61"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618" name="Google Shape;618;p61"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619" name="Google Shape;619;p61">
            <a:hlinkClick r:id="rId5" action="ppaction://hlinksldjump"/>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667450" y="4833100"/>
            <a:ext cx="1095600" cy="3177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 </a:t>
            </a:r>
            <a:endParaRPr/>
          </a:p>
        </p:txBody>
      </p:sp>
      <p:graphicFrame>
        <p:nvGraphicFramePr>
          <p:cNvPr id="625" name="Google Shape;625;p62"/>
          <p:cNvGraphicFramePr/>
          <p:nvPr/>
        </p:nvGraphicFramePr>
        <p:xfrm>
          <a:off x="352213" y="1030625"/>
          <a:ext cx="8439575" cy="3082260"/>
        </p:xfrm>
        <a:graphic>
          <a:graphicData uri="http://schemas.openxmlformats.org/drawingml/2006/table">
            <a:tbl>
              <a:tblPr>
                <a:noFill/>
                <a:tableStyleId>{E9D8C519-176E-4E7A-B434-6233866CBDE6}</a:tableStyleId>
              </a:tblPr>
              <a:tblGrid>
                <a:gridCol w="624600">
                  <a:extLst>
                    <a:ext uri="{9D8B030D-6E8A-4147-A177-3AD203B41FA5}">
                      <a16:colId xmlns:a16="http://schemas.microsoft.com/office/drawing/2014/main" val="20000"/>
                    </a:ext>
                  </a:extLst>
                </a:gridCol>
                <a:gridCol w="3224250">
                  <a:extLst>
                    <a:ext uri="{9D8B030D-6E8A-4147-A177-3AD203B41FA5}">
                      <a16:colId xmlns:a16="http://schemas.microsoft.com/office/drawing/2014/main" val="20001"/>
                    </a:ext>
                  </a:extLst>
                </a:gridCol>
                <a:gridCol w="4590725">
                  <a:extLst>
                    <a:ext uri="{9D8B030D-6E8A-4147-A177-3AD203B41FA5}">
                      <a16:colId xmlns:a16="http://schemas.microsoft.com/office/drawing/2014/main" val="20002"/>
                    </a:ext>
                  </a:extLst>
                </a:gridCol>
              </a:tblGrid>
              <a:tr h="0">
                <a:tc>
                  <a:txBody>
                    <a:bodyPr/>
                    <a:lstStyle/>
                    <a:p>
                      <a:pPr marL="0" lvl="0" indent="0" algn="ctr" rtl="0">
                        <a:spcBef>
                          <a:spcPts val="0"/>
                        </a:spcBef>
                        <a:spcAft>
                          <a:spcPts val="0"/>
                        </a:spcAft>
                        <a:buNone/>
                      </a:pPr>
                      <a:endParaRPr sz="1200" b="1">
                        <a:solidFill>
                          <a:srgbClr val="0077BB"/>
                        </a:solidFill>
                        <a:latin typeface="Nunito"/>
                        <a:ea typeface="Nunito"/>
                        <a:cs typeface="Nunito"/>
                        <a:sym typeface="Nunito"/>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b="1">
                          <a:solidFill>
                            <a:schemeClr val="dk1"/>
                          </a:solidFill>
                          <a:latin typeface="Nunito"/>
                          <a:ea typeface="Nunito"/>
                          <a:cs typeface="Nunito"/>
                          <a:sym typeface="Nunito"/>
                        </a:rPr>
                        <a:t>Element</a:t>
                      </a:r>
                      <a:endParaRPr sz="1500" b="1">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solidFill>
                            <a:schemeClr val="dk1"/>
                          </a:solidFill>
                          <a:latin typeface="Nunito"/>
                          <a:ea typeface="Nunito"/>
                          <a:cs typeface="Nunito"/>
                          <a:sym typeface="Nunito"/>
                        </a:rPr>
                        <a:t>Summary Description</a:t>
                      </a:r>
                      <a:endParaRPr sz="1500" b="1">
                        <a:solidFill>
                          <a:schemeClr val="dk1"/>
                        </a:solidFill>
                        <a:latin typeface="Nunito"/>
                        <a:ea typeface="Nunito"/>
                        <a:cs typeface="Nunito"/>
                        <a:sym typeface="Nunito"/>
                      </a:endParaRPr>
                    </a:p>
                  </a:txBody>
                  <a:tcPr marL="63500" marR="63500" marT="63500" marB="63500">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393050">
                <a:tc>
                  <a:txBody>
                    <a:bodyPr/>
                    <a:lstStyle/>
                    <a:p>
                      <a:pPr marL="0" lvl="0" indent="0" algn="ctr" rtl="0">
                        <a:spcBef>
                          <a:spcPts val="0"/>
                        </a:spcBef>
                        <a:spcAft>
                          <a:spcPts val="0"/>
                        </a:spcAft>
                        <a:buNone/>
                      </a:pPr>
                      <a:r>
                        <a:rPr lang="en" b="1">
                          <a:solidFill>
                            <a:schemeClr val="dk1"/>
                          </a:solidFill>
                          <a:latin typeface="Nunito"/>
                          <a:ea typeface="Nunito"/>
                          <a:cs typeface="Nunito"/>
                          <a:sym typeface="Nunito"/>
                        </a:rPr>
                        <a:t>E1</a:t>
                      </a:r>
                      <a:endParaRPr b="1">
                        <a:solidFill>
                          <a:schemeClr val="dk1"/>
                        </a:solidFill>
                        <a:latin typeface="Nunito"/>
                        <a:ea typeface="Nunito"/>
                        <a:cs typeface="Nunito"/>
                        <a:sym typeface="Nunito"/>
                      </a:endParaRPr>
                    </a:p>
                  </a:txBody>
                  <a:tcPr marL="63500" marR="63500" marT="63500" marB="63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b="1">
                          <a:solidFill>
                            <a:srgbClr val="0077BB"/>
                          </a:solidFill>
                          <a:latin typeface="Nunito"/>
                          <a:ea typeface="Nunito"/>
                          <a:cs typeface="Nunito"/>
                          <a:sym typeface="Nunito"/>
                        </a:rPr>
                        <a:t>Virtual Environment </a:t>
                      </a:r>
                      <a:endParaRPr b="1">
                        <a:solidFill>
                          <a:srgbClr val="0077BB"/>
                        </a:solidFill>
                        <a:latin typeface="Nunito"/>
                        <a:ea typeface="Nunito"/>
                        <a:cs typeface="Nunito"/>
                        <a:sym typeface="Nunito"/>
                      </a:endParaRPr>
                    </a:p>
                  </a:txBody>
                  <a:tcPr marL="63500" marR="63500" marT="63500" marB="635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lvl="0" indent="-298450" algn="l" rtl="0">
                        <a:spcBef>
                          <a:spcPts val="0"/>
                        </a:spcBef>
                        <a:spcAft>
                          <a:spcPts val="0"/>
                        </a:spcAft>
                        <a:buSzPts val="1100"/>
                        <a:buFont typeface="Nunito"/>
                        <a:buChar char="●"/>
                      </a:pPr>
                      <a:r>
                        <a:rPr lang="en" sz="1100">
                          <a:latin typeface="Nunito"/>
                          <a:ea typeface="Nunito"/>
                          <a:cs typeface="Nunito"/>
                          <a:sym typeface="Nunito"/>
                        </a:rPr>
                        <a:t>Recognizable as the moon</a:t>
                      </a:r>
                      <a:endParaRPr sz="1100">
                        <a:latin typeface="Nunito"/>
                        <a:ea typeface="Nunito"/>
                        <a:cs typeface="Nunito"/>
                        <a:sym typeface="Nunito"/>
                      </a:endParaRPr>
                    </a:p>
                    <a:p>
                      <a:pPr marL="457200" lvl="0" indent="-298450" algn="l" rtl="0">
                        <a:spcBef>
                          <a:spcPts val="0"/>
                        </a:spcBef>
                        <a:spcAft>
                          <a:spcPts val="0"/>
                        </a:spcAft>
                        <a:buSzPts val="1100"/>
                        <a:buFont typeface="Nunito"/>
                        <a:buChar char="●"/>
                      </a:pPr>
                      <a:r>
                        <a:rPr lang="en" sz="1100">
                          <a:latin typeface="Nunito"/>
                          <a:ea typeface="Nunito"/>
                          <a:cs typeface="Nunito"/>
                          <a:sym typeface="Nunito"/>
                        </a:rPr>
                        <a:t>Integratable with real-world equipment</a:t>
                      </a:r>
                      <a:endParaRPr sz="1100">
                        <a:latin typeface="Nunito"/>
                        <a:ea typeface="Nunito"/>
                        <a:cs typeface="Nunito"/>
                        <a:sym typeface="Nunit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88450">
                <a:tc>
                  <a:txBody>
                    <a:bodyPr/>
                    <a:lstStyle/>
                    <a:p>
                      <a:pPr marL="0" lvl="0" indent="0" algn="ctr" rtl="0">
                        <a:spcBef>
                          <a:spcPts val="0"/>
                        </a:spcBef>
                        <a:spcAft>
                          <a:spcPts val="0"/>
                        </a:spcAft>
                        <a:buNone/>
                      </a:pPr>
                      <a:r>
                        <a:rPr lang="en" b="1">
                          <a:solidFill>
                            <a:schemeClr val="dk1"/>
                          </a:solidFill>
                          <a:latin typeface="Nunito"/>
                          <a:ea typeface="Nunito"/>
                          <a:cs typeface="Nunito"/>
                          <a:sym typeface="Nunito"/>
                        </a:rPr>
                        <a:t>E2</a:t>
                      </a:r>
                      <a:endParaRPr b="1">
                        <a:solidFill>
                          <a:schemeClr val="dk1"/>
                        </a:solidFill>
                        <a:latin typeface="Nunito"/>
                        <a:ea typeface="Nunito"/>
                        <a:cs typeface="Nunito"/>
                        <a:sym typeface="Nunit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b="1">
                          <a:solidFill>
                            <a:srgbClr val="0077BB"/>
                          </a:solidFill>
                          <a:latin typeface="Nunito"/>
                          <a:ea typeface="Nunito"/>
                          <a:cs typeface="Nunito"/>
                          <a:sym typeface="Nunito"/>
                        </a:rPr>
                        <a:t>User-Associated Equipment</a:t>
                      </a:r>
                      <a:endParaRPr b="1">
                        <a:solidFill>
                          <a:srgbClr val="0077BB"/>
                        </a:solidFill>
                        <a:latin typeface="Nunito"/>
                        <a:ea typeface="Nunito"/>
                        <a:cs typeface="Nunito"/>
                        <a:sym typeface="Nunit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lvl="0" indent="-298450" algn="l" rtl="0">
                        <a:spcBef>
                          <a:spcPts val="0"/>
                        </a:spcBef>
                        <a:spcAft>
                          <a:spcPts val="0"/>
                        </a:spcAft>
                        <a:buSzPts val="1100"/>
                        <a:buFont typeface="Nunito"/>
                        <a:buChar char="●"/>
                      </a:pPr>
                      <a:r>
                        <a:rPr lang="en" sz="1100">
                          <a:latin typeface="Nunito"/>
                          <a:ea typeface="Nunito"/>
                          <a:cs typeface="Nunito"/>
                          <a:sym typeface="Nunito"/>
                        </a:rPr>
                        <a:t>Integration of equipment will not impede on overall functionality or safety </a:t>
                      </a:r>
                      <a:endParaRPr sz="1100" b="1">
                        <a:latin typeface="Nunito"/>
                        <a:ea typeface="Nunito"/>
                        <a:cs typeface="Nunito"/>
                        <a:sym typeface="Nunit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93050">
                <a:tc>
                  <a:txBody>
                    <a:bodyPr/>
                    <a:lstStyle/>
                    <a:p>
                      <a:pPr marL="0" lvl="0" indent="0" algn="ctr" rtl="0">
                        <a:spcBef>
                          <a:spcPts val="0"/>
                        </a:spcBef>
                        <a:spcAft>
                          <a:spcPts val="0"/>
                        </a:spcAft>
                        <a:buNone/>
                      </a:pPr>
                      <a:r>
                        <a:rPr lang="en" b="1">
                          <a:solidFill>
                            <a:schemeClr val="dk1"/>
                          </a:solidFill>
                          <a:latin typeface="Nunito"/>
                          <a:ea typeface="Nunito"/>
                          <a:cs typeface="Nunito"/>
                          <a:sym typeface="Nunito"/>
                        </a:rPr>
                        <a:t>E3</a:t>
                      </a:r>
                      <a:endParaRPr b="1">
                        <a:solidFill>
                          <a:schemeClr val="dk1"/>
                        </a:solidFill>
                        <a:latin typeface="Nunito"/>
                        <a:ea typeface="Nunito"/>
                        <a:cs typeface="Nunito"/>
                        <a:sym typeface="Nunit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b="1">
                          <a:solidFill>
                            <a:srgbClr val="0077BB"/>
                          </a:solidFill>
                          <a:latin typeface="Nunito"/>
                          <a:ea typeface="Nunito"/>
                          <a:cs typeface="Nunito"/>
                          <a:sym typeface="Nunito"/>
                        </a:rPr>
                        <a:t>Hybrid Reality (HR) Support Equipment</a:t>
                      </a:r>
                      <a:endParaRPr b="1">
                        <a:solidFill>
                          <a:srgbClr val="0077BB"/>
                        </a:solidFill>
                        <a:latin typeface="Nunito"/>
                        <a:ea typeface="Nunito"/>
                        <a:cs typeface="Nunito"/>
                        <a:sym typeface="Nunit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457200" lvl="0" indent="-298450" algn="l" rtl="0">
                        <a:spcBef>
                          <a:spcPts val="0"/>
                        </a:spcBef>
                        <a:spcAft>
                          <a:spcPts val="0"/>
                        </a:spcAft>
                        <a:buSzPts val="1100"/>
                        <a:buFont typeface="Nunito"/>
                        <a:buChar char="●"/>
                      </a:pPr>
                      <a:r>
                        <a:rPr lang="en" sz="1100">
                          <a:latin typeface="Nunito"/>
                          <a:ea typeface="Nunito"/>
                          <a:cs typeface="Nunito"/>
                          <a:sym typeface="Nunito"/>
                        </a:rPr>
                        <a:t>Tracks user’s interaction/actions</a:t>
                      </a:r>
                      <a:endParaRPr sz="1100">
                        <a:latin typeface="Nunito"/>
                        <a:ea typeface="Nunito"/>
                        <a:cs typeface="Nunito"/>
                        <a:sym typeface="Nunito"/>
                      </a:endParaRPr>
                    </a:p>
                    <a:p>
                      <a:pPr marL="457200" lvl="0" indent="-298450" algn="l" rtl="0">
                        <a:spcBef>
                          <a:spcPts val="0"/>
                        </a:spcBef>
                        <a:spcAft>
                          <a:spcPts val="0"/>
                        </a:spcAft>
                        <a:buSzPts val="1100"/>
                        <a:buFont typeface="Nunito"/>
                        <a:buChar char="●"/>
                      </a:pPr>
                      <a:r>
                        <a:rPr lang="en" sz="1100">
                          <a:latin typeface="Nunito"/>
                          <a:ea typeface="Nunito"/>
                          <a:cs typeface="Nunito"/>
                          <a:sym typeface="Nunito"/>
                        </a:rPr>
                        <a:t>Integrates with VR instruments</a:t>
                      </a:r>
                      <a:endParaRPr sz="1100">
                        <a:latin typeface="Nunito"/>
                        <a:ea typeface="Nunito"/>
                        <a:cs typeface="Nunito"/>
                        <a:sym typeface="Nunit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93050">
                <a:tc>
                  <a:txBody>
                    <a:bodyPr/>
                    <a:lstStyle/>
                    <a:p>
                      <a:pPr marL="0" lvl="0" indent="0" algn="ctr" rtl="0">
                        <a:spcBef>
                          <a:spcPts val="0"/>
                        </a:spcBef>
                        <a:spcAft>
                          <a:spcPts val="0"/>
                        </a:spcAft>
                        <a:buNone/>
                      </a:pPr>
                      <a:r>
                        <a:rPr lang="en" b="1">
                          <a:solidFill>
                            <a:schemeClr val="dk1"/>
                          </a:solidFill>
                          <a:latin typeface="Nunito"/>
                          <a:ea typeface="Nunito"/>
                          <a:cs typeface="Nunito"/>
                          <a:sym typeface="Nunito"/>
                        </a:rPr>
                        <a:t>E4</a:t>
                      </a:r>
                      <a:endParaRPr b="1">
                        <a:solidFill>
                          <a:schemeClr val="dk1"/>
                        </a:solidFill>
                        <a:latin typeface="Nunito"/>
                        <a:ea typeface="Nunito"/>
                        <a:cs typeface="Nunito"/>
                        <a:sym typeface="Nunito"/>
                      </a:endParaRPr>
                    </a:p>
                  </a:txBody>
                  <a:tcPr marL="63500" marR="63500" marT="63500" marB="63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b="1">
                          <a:solidFill>
                            <a:srgbClr val="0077BB"/>
                          </a:solidFill>
                          <a:latin typeface="Nunito"/>
                          <a:ea typeface="Nunito"/>
                          <a:cs typeface="Nunito"/>
                          <a:sym typeface="Nunito"/>
                        </a:rPr>
                        <a:t>Testing</a:t>
                      </a:r>
                      <a:endParaRPr b="1">
                        <a:solidFill>
                          <a:srgbClr val="0077BB"/>
                        </a:solidFill>
                        <a:latin typeface="Nunito"/>
                        <a:ea typeface="Nunito"/>
                        <a:cs typeface="Nunito"/>
                        <a:sym typeface="Nunito"/>
                      </a:endParaRPr>
                    </a:p>
                  </a:txBody>
                  <a:tcPr marL="63500" marR="63500" marT="63500" marB="635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lvl="0" indent="-298450" algn="l" rtl="0">
                        <a:spcBef>
                          <a:spcPts val="0"/>
                        </a:spcBef>
                        <a:spcAft>
                          <a:spcPts val="0"/>
                        </a:spcAft>
                        <a:buSzPts val="1100"/>
                        <a:buFont typeface="Nunito"/>
                        <a:buChar char="●"/>
                      </a:pPr>
                      <a:r>
                        <a:rPr lang="en" sz="1100">
                          <a:latin typeface="Nunito"/>
                          <a:ea typeface="Nunito"/>
                          <a:cs typeface="Nunito"/>
                          <a:sym typeface="Nunito"/>
                        </a:rPr>
                        <a:t>Accessible, intuitive, and operable by human user</a:t>
                      </a:r>
                      <a:endParaRPr sz="1100">
                        <a:latin typeface="Nunito"/>
                        <a:ea typeface="Nunito"/>
                        <a:cs typeface="Nunito"/>
                        <a:sym typeface="Nunito"/>
                      </a:endParaRPr>
                    </a:p>
                    <a:p>
                      <a:pPr marL="457200" lvl="0" indent="-298450" algn="l" rtl="0">
                        <a:spcBef>
                          <a:spcPts val="0"/>
                        </a:spcBef>
                        <a:spcAft>
                          <a:spcPts val="0"/>
                        </a:spcAft>
                        <a:buSzPts val="1100"/>
                        <a:buFont typeface="Nunito"/>
                        <a:buChar char="●"/>
                      </a:pPr>
                      <a:r>
                        <a:rPr lang="en" sz="1100">
                          <a:latin typeface="Nunito"/>
                          <a:ea typeface="Nunito"/>
                          <a:cs typeface="Nunito"/>
                          <a:sym typeface="Nunito"/>
                        </a:rPr>
                        <a:t>Possess the ability to test, validate, and verify requirements</a:t>
                      </a:r>
                      <a:endParaRPr sz="1100">
                        <a:latin typeface="Nunito"/>
                        <a:ea typeface="Nunito"/>
                        <a:cs typeface="Nunito"/>
                        <a:sym typeface="Nunit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93050">
                <a:tc>
                  <a:txBody>
                    <a:bodyPr/>
                    <a:lstStyle/>
                    <a:p>
                      <a:pPr marL="0" lvl="0" indent="0" algn="ctr" rtl="0">
                        <a:spcBef>
                          <a:spcPts val="0"/>
                        </a:spcBef>
                        <a:spcAft>
                          <a:spcPts val="0"/>
                        </a:spcAft>
                        <a:buNone/>
                      </a:pPr>
                      <a:r>
                        <a:rPr lang="en" b="1">
                          <a:solidFill>
                            <a:schemeClr val="dk1"/>
                          </a:solidFill>
                          <a:latin typeface="Nunito"/>
                          <a:ea typeface="Nunito"/>
                          <a:cs typeface="Nunito"/>
                          <a:sym typeface="Nunito"/>
                        </a:rPr>
                        <a:t>E5</a:t>
                      </a:r>
                      <a:endParaRPr b="1">
                        <a:solidFill>
                          <a:schemeClr val="dk1"/>
                        </a:solidFill>
                        <a:latin typeface="Nunito"/>
                        <a:ea typeface="Nunito"/>
                        <a:cs typeface="Nunito"/>
                        <a:sym typeface="Nunit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b="1">
                          <a:solidFill>
                            <a:srgbClr val="0077BB"/>
                          </a:solidFill>
                          <a:latin typeface="Nunito"/>
                          <a:ea typeface="Nunito"/>
                          <a:cs typeface="Nunito"/>
                          <a:sym typeface="Nunito"/>
                        </a:rPr>
                        <a:t>Safety</a:t>
                      </a:r>
                      <a:endParaRPr b="1">
                        <a:solidFill>
                          <a:srgbClr val="0077BB"/>
                        </a:solidFill>
                        <a:latin typeface="Nunito"/>
                        <a:ea typeface="Nunito"/>
                        <a:cs typeface="Nunito"/>
                        <a:sym typeface="Nunit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lvl="0" indent="-298450" algn="l" rtl="0">
                        <a:spcBef>
                          <a:spcPts val="0"/>
                        </a:spcBef>
                        <a:spcAft>
                          <a:spcPts val="0"/>
                        </a:spcAft>
                        <a:buSzPts val="1100"/>
                        <a:buFont typeface="Nunito"/>
                        <a:buChar char="●"/>
                      </a:pPr>
                      <a:r>
                        <a:rPr lang="en" sz="1100">
                          <a:latin typeface="Nunito"/>
                          <a:ea typeface="Nunito"/>
                          <a:cs typeface="Nunito"/>
                          <a:sym typeface="Nunito"/>
                        </a:rPr>
                        <a:t>Must not cause any physical or mental harm to user</a:t>
                      </a:r>
                      <a:endParaRPr sz="1100">
                        <a:latin typeface="Nunito"/>
                        <a:ea typeface="Nunito"/>
                        <a:cs typeface="Nunito"/>
                        <a:sym typeface="Nunit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93050">
                <a:tc>
                  <a:txBody>
                    <a:bodyPr/>
                    <a:lstStyle/>
                    <a:p>
                      <a:pPr marL="0" lvl="0" indent="0" algn="ctr" rtl="0">
                        <a:spcBef>
                          <a:spcPts val="0"/>
                        </a:spcBef>
                        <a:spcAft>
                          <a:spcPts val="0"/>
                        </a:spcAft>
                        <a:buNone/>
                      </a:pPr>
                      <a:r>
                        <a:rPr lang="en" b="1">
                          <a:solidFill>
                            <a:schemeClr val="dk1"/>
                          </a:solidFill>
                          <a:latin typeface="Nunito"/>
                          <a:ea typeface="Nunito"/>
                          <a:cs typeface="Nunito"/>
                          <a:sym typeface="Nunito"/>
                        </a:rPr>
                        <a:t>E6</a:t>
                      </a:r>
                      <a:endParaRPr b="1">
                        <a:solidFill>
                          <a:schemeClr val="dk1"/>
                        </a:solidFill>
                        <a:latin typeface="Nunito"/>
                        <a:ea typeface="Nunito"/>
                        <a:cs typeface="Nunito"/>
                        <a:sym typeface="Nunit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b="1">
                          <a:solidFill>
                            <a:srgbClr val="0077BB"/>
                          </a:solidFill>
                          <a:latin typeface="Nunito"/>
                          <a:ea typeface="Nunito"/>
                          <a:cs typeface="Nunito"/>
                          <a:sym typeface="Nunito"/>
                        </a:rPr>
                        <a:t>Financial*</a:t>
                      </a:r>
                      <a:endParaRPr b="1">
                        <a:solidFill>
                          <a:srgbClr val="0077BB"/>
                        </a:solidFill>
                        <a:latin typeface="Nunito"/>
                        <a:ea typeface="Nunito"/>
                        <a:cs typeface="Nunito"/>
                        <a:sym typeface="Nunit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lvl="0" indent="-298450" algn="l" rtl="0">
                        <a:spcBef>
                          <a:spcPts val="0"/>
                        </a:spcBef>
                        <a:spcAft>
                          <a:spcPts val="0"/>
                        </a:spcAft>
                        <a:buSzPts val="1100"/>
                        <a:buFont typeface="Nunito"/>
                        <a:buChar char="●"/>
                      </a:pPr>
                      <a:r>
                        <a:rPr lang="en" sz="1100">
                          <a:latin typeface="Nunito"/>
                          <a:ea typeface="Nunito"/>
                          <a:cs typeface="Nunito"/>
                          <a:sym typeface="Nunito"/>
                        </a:rPr>
                        <a:t>Total cost of the simulation must not exceed $4000</a:t>
                      </a:r>
                      <a:endParaRPr sz="1100">
                        <a:latin typeface="Nunito"/>
                        <a:ea typeface="Nunito"/>
                        <a:cs typeface="Nunito"/>
                        <a:sym typeface="Nunit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626" name="Google Shape;626;p62"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627" name="Google Shape;627;p62"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628" name="Google Shape;628;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pic>
        <p:nvPicPr>
          <p:cNvPr id="629" name="Google Shape;629;p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630" name="Google Shape;630;p62"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631" name="Google Shape;631;p62"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632" name="Google Shape;632;p62"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633" name="Google Shape;633;p62"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
        <p:nvSpPr>
          <p:cNvPr id="634" name="Google Shape;634;p62"/>
          <p:cNvSpPr txBox="1"/>
          <p:nvPr/>
        </p:nvSpPr>
        <p:spPr>
          <a:xfrm>
            <a:off x="2007850" y="4087525"/>
            <a:ext cx="69636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a:solidFill>
                  <a:schemeClr val="dk1"/>
                </a:solidFill>
                <a:latin typeface="Nunito"/>
                <a:ea typeface="Nunito"/>
                <a:cs typeface="Nunito"/>
                <a:sym typeface="Nunito"/>
              </a:rPr>
              <a:t>*Applied for $900 extra funds from University of Colorado Boulder Engineering Excellence Fund</a:t>
            </a:r>
            <a:endParaRPr sz="1100">
              <a:solidFill>
                <a:schemeClr val="dk1"/>
              </a:solidFill>
              <a:latin typeface="Nunito"/>
              <a:ea typeface="Nunito"/>
              <a:cs typeface="Nunito"/>
              <a:sym typeface="Nunito"/>
            </a:endParaRPr>
          </a:p>
        </p:txBody>
      </p:sp>
      <p:pic>
        <p:nvPicPr>
          <p:cNvPr id="635" name="Google Shape;635;p62">
            <a:hlinkClick r:id="rId4" action="ppaction://hlinksldjump"/>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Metrics</a:t>
            </a:r>
            <a:endParaRPr/>
          </a:p>
        </p:txBody>
      </p:sp>
      <p:sp>
        <p:nvSpPr>
          <p:cNvPr id="641" name="Google Shape;641;p63"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642" name="Google Shape;642;p63"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643" name="Google Shape;643;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pic>
        <p:nvPicPr>
          <p:cNvPr id="644" name="Google Shape;644;p6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645" name="Google Shape;645;p63"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646" name="Google Shape;646;p63"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647" name="Google Shape;647;p63"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648" name="Google Shape;648;p63"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graphicFrame>
        <p:nvGraphicFramePr>
          <p:cNvPr id="649" name="Google Shape;649;p63"/>
          <p:cNvGraphicFramePr/>
          <p:nvPr/>
        </p:nvGraphicFramePr>
        <p:xfrm>
          <a:off x="1139375" y="1205700"/>
          <a:ext cx="2309300" cy="3004050"/>
        </p:xfrm>
        <a:graphic>
          <a:graphicData uri="http://schemas.openxmlformats.org/drawingml/2006/table">
            <a:tbl>
              <a:tblPr>
                <a:noFill/>
                <a:tableStyleId>{34C112C2-C95C-4236-8074-CD7BC30CAA9A}</a:tableStyleId>
              </a:tblPr>
              <a:tblGrid>
                <a:gridCol w="651525">
                  <a:extLst>
                    <a:ext uri="{9D8B030D-6E8A-4147-A177-3AD203B41FA5}">
                      <a16:colId xmlns:a16="http://schemas.microsoft.com/office/drawing/2014/main" val="20000"/>
                    </a:ext>
                  </a:extLst>
                </a:gridCol>
                <a:gridCol w="1657775">
                  <a:extLst>
                    <a:ext uri="{9D8B030D-6E8A-4147-A177-3AD203B41FA5}">
                      <a16:colId xmlns:a16="http://schemas.microsoft.com/office/drawing/2014/main" val="20001"/>
                    </a:ext>
                  </a:extLst>
                </a:gridCol>
              </a:tblGrid>
              <a:tr h="429150">
                <a:tc gridSpan="2">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Likelihood</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DBDBD"/>
                    </a:solidFill>
                  </a:tcPr>
                </a:tc>
                <a:tc hMerge="1">
                  <a:txBody>
                    <a:bodyPr/>
                    <a:lstStyle/>
                    <a:p>
                      <a:endParaRPr lang="en-US"/>
                    </a:p>
                  </a:txBody>
                  <a:tcPr/>
                </a:tc>
                <a:extLst>
                  <a:ext uri="{0D108BD9-81ED-4DB2-BD59-A6C34878D82A}">
                    <a16:rowId xmlns:a16="http://schemas.microsoft.com/office/drawing/2014/main" val="10000"/>
                  </a:ext>
                </a:extLst>
              </a:tr>
              <a:tr h="429150">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Value</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300" b="1">
                          <a:latin typeface="Nunito"/>
                          <a:ea typeface="Nunito"/>
                          <a:cs typeface="Nunito"/>
                          <a:sym typeface="Nunito"/>
                        </a:rPr>
                        <a:t>Level</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429150">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5</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24A38"/>
                    </a:solidFill>
                  </a:tcPr>
                </a:tc>
                <a:tc>
                  <a:txBody>
                    <a:bodyPr/>
                    <a:lstStyle/>
                    <a:p>
                      <a:pPr marL="0" lvl="0" indent="0" algn="ctr" rtl="0">
                        <a:spcBef>
                          <a:spcPts val="0"/>
                        </a:spcBef>
                        <a:spcAft>
                          <a:spcPts val="0"/>
                        </a:spcAft>
                        <a:buNone/>
                      </a:pPr>
                      <a:r>
                        <a:rPr lang="en" sz="1300">
                          <a:latin typeface="Nunito"/>
                          <a:ea typeface="Nunito"/>
                          <a:cs typeface="Nunito"/>
                          <a:sym typeface="Nunito"/>
                        </a:rPr>
                        <a:t>Very likely</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24A38"/>
                    </a:solidFill>
                  </a:tcPr>
                </a:tc>
                <a:extLst>
                  <a:ext uri="{0D108BD9-81ED-4DB2-BD59-A6C34878D82A}">
                    <a16:rowId xmlns:a16="http://schemas.microsoft.com/office/drawing/2014/main" val="10002"/>
                  </a:ext>
                </a:extLst>
              </a:tr>
              <a:tr h="429150">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4</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7733"/>
                    </a:solidFill>
                  </a:tcPr>
                </a:tc>
                <a:tc>
                  <a:txBody>
                    <a:bodyPr/>
                    <a:lstStyle/>
                    <a:p>
                      <a:pPr marL="0" lvl="0" indent="0" algn="ctr" rtl="0">
                        <a:lnSpc>
                          <a:spcPct val="115000"/>
                        </a:lnSpc>
                        <a:spcBef>
                          <a:spcPts val="0"/>
                        </a:spcBef>
                        <a:spcAft>
                          <a:spcPts val="0"/>
                        </a:spcAft>
                        <a:buNone/>
                      </a:pPr>
                      <a:r>
                        <a:rPr lang="en" sz="1300">
                          <a:solidFill>
                            <a:schemeClr val="dk1"/>
                          </a:solidFill>
                          <a:latin typeface="Nunito"/>
                          <a:ea typeface="Nunito"/>
                          <a:cs typeface="Nunito"/>
                          <a:sym typeface="Nunito"/>
                        </a:rPr>
                        <a:t>Likely</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7733"/>
                    </a:solidFill>
                  </a:tcPr>
                </a:tc>
                <a:extLst>
                  <a:ext uri="{0D108BD9-81ED-4DB2-BD59-A6C34878D82A}">
                    <a16:rowId xmlns:a16="http://schemas.microsoft.com/office/drawing/2014/main" val="10003"/>
                  </a:ext>
                </a:extLst>
              </a:tr>
              <a:tr h="429150">
                <a:tc>
                  <a:txBody>
                    <a:bodyPr/>
                    <a:lstStyle/>
                    <a:p>
                      <a:pPr marL="0" lvl="0" indent="0" algn="ctr" rtl="0">
                        <a:spcBef>
                          <a:spcPts val="0"/>
                        </a:spcBef>
                        <a:spcAft>
                          <a:spcPts val="0"/>
                        </a:spcAft>
                        <a:buNone/>
                      </a:pPr>
                      <a:r>
                        <a:rPr lang="en" sz="1300">
                          <a:latin typeface="Nunito"/>
                          <a:ea typeface="Nunito"/>
                          <a:cs typeface="Nunito"/>
                          <a:sym typeface="Nunito"/>
                        </a:rPr>
                        <a:t>3</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Possible</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4"/>
                  </a:ext>
                </a:extLst>
              </a:tr>
              <a:tr h="429150">
                <a:tc>
                  <a:txBody>
                    <a:bodyPr/>
                    <a:lstStyle/>
                    <a:p>
                      <a:pPr marL="0" lvl="0" indent="0" algn="ctr" rtl="0">
                        <a:spcBef>
                          <a:spcPts val="0"/>
                        </a:spcBef>
                        <a:spcAft>
                          <a:spcPts val="0"/>
                        </a:spcAft>
                        <a:buNone/>
                      </a:pPr>
                      <a:r>
                        <a:rPr lang="en" sz="1300">
                          <a:latin typeface="Nunito"/>
                          <a:ea typeface="Nunito"/>
                          <a:cs typeface="Nunito"/>
                          <a:sym typeface="Nunito"/>
                        </a:rPr>
                        <a:t>2</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BC878"/>
                    </a:solidFill>
                  </a:tcPr>
                </a:tc>
                <a:tc>
                  <a:txBody>
                    <a:bodyPr/>
                    <a:lstStyle/>
                    <a:p>
                      <a:pPr marL="0" lvl="0" indent="0" algn="ctr" rtl="0">
                        <a:spcBef>
                          <a:spcPts val="0"/>
                        </a:spcBef>
                        <a:spcAft>
                          <a:spcPts val="0"/>
                        </a:spcAft>
                        <a:buNone/>
                      </a:pPr>
                      <a:r>
                        <a:rPr lang="en" sz="1300">
                          <a:latin typeface="Nunito"/>
                          <a:ea typeface="Nunito"/>
                          <a:cs typeface="Nunito"/>
                          <a:sym typeface="Nunito"/>
                        </a:rPr>
                        <a:t>Unlikely</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BC878"/>
                    </a:solidFill>
                  </a:tcPr>
                </a:tc>
                <a:extLst>
                  <a:ext uri="{0D108BD9-81ED-4DB2-BD59-A6C34878D82A}">
                    <a16:rowId xmlns:a16="http://schemas.microsoft.com/office/drawing/2014/main" val="10005"/>
                  </a:ext>
                </a:extLst>
              </a:tr>
              <a:tr h="429150">
                <a:tc>
                  <a:txBody>
                    <a:bodyPr/>
                    <a:lstStyle/>
                    <a:p>
                      <a:pPr marL="0" lvl="0" indent="0" algn="ctr" rtl="0">
                        <a:spcBef>
                          <a:spcPts val="0"/>
                        </a:spcBef>
                        <a:spcAft>
                          <a:spcPts val="0"/>
                        </a:spcAft>
                        <a:buNone/>
                      </a:pPr>
                      <a:r>
                        <a:rPr lang="en" sz="1300">
                          <a:latin typeface="Nunito"/>
                          <a:ea typeface="Nunito"/>
                          <a:cs typeface="Nunito"/>
                          <a:sym typeface="Nunito"/>
                        </a:rPr>
                        <a:t>1</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Very Unlikely</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6"/>
                  </a:ext>
                </a:extLst>
              </a:tr>
            </a:tbl>
          </a:graphicData>
        </a:graphic>
      </p:graphicFrame>
      <p:graphicFrame>
        <p:nvGraphicFramePr>
          <p:cNvPr id="650" name="Google Shape;650;p63"/>
          <p:cNvGraphicFramePr/>
          <p:nvPr/>
        </p:nvGraphicFramePr>
        <p:xfrm>
          <a:off x="3690625" y="1196700"/>
          <a:ext cx="4314000" cy="3009240"/>
        </p:xfrm>
        <a:graphic>
          <a:graphicData uri="http://schemas.openxmlformats.org/drawingml/2006/table">
            <a:tbl>
              <a:tblPr>
                <a:noFill/>
                <a:tableStyleId>{34C112C2-C95C-4236-8074-CD7BC30CAA9A}</a:tableStyleId>
              </a:tblPr>
              <a:tblGrid>
                <a:gridCol w="593275">
                  <a:extLst>
                    <a:ext uri="{9D8B030D-6E8A-4147-A177-3AD203B41FA5}">
                      <a16:colId xmlns:a16="http://schemas.microsoft.com/office/drawing/2014/main" val="20000"/>
                    </a:ext>
                  </a:extLst>
                </a:gridCol>
                <a:gridCol w="1042450">
                  <a:extLst>
                    <a:ext uri="{9D8B030D-6E8A-4147-A177-3AD203B41FA5}">
                      <a16:colId xmlns:a16="http://schemas.microsoft.com/office/drawing/2014/main" val="20001"/>
                    </a:ext>
                  </a:extLst>
                </a:gridCol>
                <a:gridCol w="2678275">
                  <a:extLst>
                    <a:ext uri="{9D8B030D-6E8A-4147-A177-3AD203B41FA5}">
                      <a16:colId xmlns:a16="http://schemas.microsoft.com/office/drawing/2014/main" val="20002"/>
                    </a:ext>
                  </a:extLst>
                </a:gridCol>
              </a:tblGrid>
              <a:tr h="429150">
                <a:tc gridSpan="3">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Impact</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DBDB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9150">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Value</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300" b="1">
                          <a:latin typeface="Nunito"/>
                          <a:ea typeface="Nunito"/>
                          <a:cs typeface="Nunito"/>
                          <a:sym typeface="Nunito"/>
                        </a:rPr>
                        <a:t>Level</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300" b="1">
                          <a:latin typeface="Nunito"/>
                          <a:ea typeface="Nunito"/>
                          <a:cs typeface="Nunito"/>
                          <a:sym typeface="Nunito"/>
                        </a:rPr>
                        <a:t>Description</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429150">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5</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24A38"/>
                    </a:solidFill>
                  </a:tcPr>
                </a:tc>
                <a:tc>
                  <a:txBody>
                    <a:bodyPr/>
                    <a:lstStyle/>
                    <a:p>
                      <a:pPr marL="0" lvl="0" indent="0" algn="ctr" rtl="0">
                        <a:spcBef>
                          <a:spcPts val="0"/>
                        </a:spcBef>
                        <a:spcAft>
                          <a:spcPts val="0"/>
                        </a:spcAft>
                        <a:buNone/>
                      </a:pPr>
                      <a:r>
                        <a:rPr lang="en" sz="1300">
                          <a:latin typeface="Nunito"/>
                          <a:ea typeface="Nunito"/>
                          <a:cs typeface="Nunito"/>
                          <a:sym typeface="Nunito"/>
                        </a:rPr>
                        <a:t>Severe</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24A38"/>
                    </a:solidFill>
                  </a:tcPr>
                </a:tc>
                <a:tc>
                  <a:txBody>
                    <a:bodyPr/>
                    <a:lstStyle/>
                    <a:p>
                      <a:pPr marL="0" lvl="0" indent="0" algn="ctr" rtl="0">
                        <a:spcBef>
                          <a:spcPts val="0"/>
                        </a:spcBef>
                        <a:spcAft>
                          <a:spcPts val="0"/>
                        </a:spcAft>
                        <a:buNone/>
                      </a:pPr>
                      <a:r>
                        <a:rPr lang="en" sz="1300">
                          <a:latin typeface="Nunito"/>
                          <a:ea typeface="Nunito"/>
                          <a:cs typeface="Nunito"/>
                          <a:sym typeface="Nunito"/>
                        </a:rPr>
                        <a:t>Failure of CPE(s)</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29150">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4</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7733"/>
                    </a:solidFill>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Significant</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7733"/>
                    </a:solidFill>
                  </a:tcPr>
                </a:tc>
                <a:tc>
                  <a:txBody>
                    <a:bodyPr/>
                    <a:lstStyle/>
                    <a:p>
                      <a:pPr marL="0" lvl="0" indent="0" algn="ctr" rtl="0">
                        <a:spcBef>
                          <a:spcPts val="0"/>
                        </a:spcBef>
                        <a:spcAft>
                          <a:spcPts val="0"/>
                        </a:spcAft>
                        <a:buNone/>
                      </a:pPr>
                      <a:r>
                        <a:rPr lang="en" sz="1300">
                          <a:latin typeface="Nunito"/>
                          <a:ea typeface="Nunito"/>
                          <a:cs typeface="Nunito"/>
                          <a:sym typeface="Nunito"/>
                        </a:rPr>
                        <a:t>Extreme impact to project success without CPE failure</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29150">
                <a:tc>
                  <a:txBody>
                    <a:bodyPr/>
                    <a:lstStyle/>
                    <a:p>
                      <a:pPr marL="0" lvl="0" indent="0" algn="ctr" rtl="0">
                        <a:spcBef>
                          <a:spcPts val="0"/>
                        </a:spcBef>
                        <a:spcAft>
                          <a:spcPts val="0"/>
                        </a:spcAft>
                        <a:buNone/>
                      </a:pPr>
                      <a:r>
                        <a:rPr lang="en" sz="1300">
                          <a:latin typeface="Nunito"/>
                          <a:ea typeface="Nunito"/>
                          <a:cs typeface="Nunito"/>
                          <a:sym typeface="Nunito"/>
                        </a:rPr>
                        <a:t>3</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Moderate</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tc>
                  <a:txBody>
                    <a:bodyPr/>
                    <a:lstStyle/>
                    <a:p>
                      <a:pPr marL="0" lvl="0" indent="0" algn="ctr" rtl="0">
                        <a:spcBef>
                          <a:spcPts val="0"/>
                        </a:spcBef>
                        <a:spcAft>
                          <a:spcPts val="0"/>
                        </a:spcAft>
                        <a:buNone/>
                      </a:pPr>
                      <a:r>
                        <a:rPr lang="en" sz="1300">
                          <a:latin typeface="Nunito"/>
                          <a:ea typeface="Nunito"/>
                          <a:cs typeface="Nunito"/>
                          <a:sym typeface="Nunito"/>
                        </a:rPr>
                        <a:t>DR failure</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29150">
                <a:tc>
                  <a:txBody>
                    <a:bodyPr/>
                    <a:lstStyle/>
                    <a:p>
                      <a:pPr marL="0" lvl="0" indent="0" algn="ctr" rtl="0">
                        <a:spcBef>
                          <a:spcPts val="0"/>
                        </a:spcBef>
                        <a:spcAft>
                          <a:spcPts val="0"/>
                        </a:spcAft>
                        <a:buNone/>
                      </a:pPr>
                      <a:r>
                        <a:rPr lang="en" sz="1300">
                          <a:latin typeface="Nunito"/>
                          <a:ea typeface="Nunito"/>
                          <a:cs typeface="Nunito"/>
                          <a:sym typeface="Nunito"/>
                        </a:rPr>
                        <a:t>2</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BC878"/>
                    </a:solidFill>
                  </a:tcPr>
                </a:tc>
                <a:tc>
                  <a:txBody>
                    <a:bodyPr/>
                    <a:lstStyle/>
                    <a:p>
                      <a:pPr marL="0" lvl="0" indent="0" algn="ctr" rtl="0">
                        <a:spcBef>
                          <a:spcPts val="0"/>
                        </a:spcBef>
                        <a:spcAft>
                          <a:spcPts val="0"/>
                        </a:spcAft>
                        <a:buNone/>
                      </a:pPr>
                      <a:r>
                        <a:rPr lang="en" sz="1300">
                          <a:latin typeface="Nunito"/>
                          <a:ea typeface="Nunito"/>
                          <a:cs typeface="Nunito"/>
                          <a:sym typeface="Nunito"/>
                        </a:rPr>
                        <a:t>Minor</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BC878"/>
                    </a:solidFill>
                  </a:tcPr>
                </a:tc>
                <a:tc>
                  <a:txBody>
                    <a:bodyPr/>
                    <a:lstStyle/>
                    <a:p>
                      <a:pPr marL="0" lvl="0" indent="0" algn="ctr" rtl="0">
                        <a:spcBef>
                          <a:spcPts val="0"/>
                        </a:spcBef>
                        <a:spcAft>
                          <a:spcPts val="0"/>
                        </a:spcAft>
                        <a:buNone/>
                      </a:pPr>
                      <a:r>
                        <a:rPr lang="en" sz="1300">
                          <a:latin typeface="Nunito"/>
                          <a:ea typeface="Nunito"/>
                          <a:cs typeface="Nunito"/>
                          <a:sym typeface="Nunito"/>
                        </a:rPr>
                        <a:t>Possible failure of DR</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29150">
                <a:tc>
                  <a:txBody>
                    <a:bodyPr/>
                    <a:lstStyle/>
                    <a:p>
                      <a:pPr marL="0" lvl="0" indent="0" algn="ctr" rtl="0">
                        <a:spcBef>
                          <a:spcPts val="0"/>
                        </a:spcBef>
                        <a:spcAft>
                          <a:spcPts val="0"/>
                        </a:spcAft>
                        <a:buNone/>
                      </a:pPr>
                      <a:r>
                        <a:rPr lang="en" sz="1300">
                          <a:latin typeface="Nunito"/>
                          <a:ea typeface="Nunito"/>
                          <a:cs typeface="Nunito"/>
                          <a:sym typeface="Nunito"/>
                        </a:rPr>
                        <a:t>1</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Negligible</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tc>
                  <a:txBody>
                    <a:bodyPr/>
                    <a:lstStyle/>
                    <a:p>
                      <a:pPr marL="0" lvl="0" indent="0" algn="ctr" rtl="0">
                        <a:spcBef>
                          <a:spcPts val="0"/>
                        </a:spcBef>
                        <a:spcAft>
                          <a:spcPts val="0"/>
                        </a:spcAft>
                        <a:buNone/>
                      </a:pPr>
                      <a:r>
                        <a:rPr lang="en" sz="1300">
                          <a:latin typeface="Nunito"/>
                          <a:ea typeface="Nunito"/>
                          <a:cs typeface="Nunito"/>
                          <a:sym typeface="Nunito"/>
                        </a:rPr>
                        <a:t>No impact on project success</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651" name="Google Shape;651;p63">
            <a:hlinkClick r:id="rId4" action="ppaction://hlinksldjump"/>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graphicFrame>
        <p:nvGraphicFramePr>
          <p:cNvPr id="657" name="Google Shape;657;p64"/>
          <p:cNvGraphicFramePr/>
          <p:nvPr/>
        </p:nvGraphicFramePr>
        <p:xfrm>
          <a:off x="76200" y="1449775"/>
          <a:ext cx="4871125" cy="3047000"/>
        </p:xfrm>
        <a:graphic>
          <a:graphicData uri="http://schemas.openxmlformats.org/drawingml/2006/table">
            <a:tbl>
              <a:tblPr>
                <a:noFill/>
                <a:tableStyleId>{34C112C2-C95C-4236-8074-CD7BC30CAA9A}</a:tableStyleId>
              </a:tblPr>
              <a:tblGrid>
                <a:gridCol w="373800">
                  <a:extLst>
                    <a:ext uri="{9D8B030D-6E8A-4147-A177-3AD203B41FA5}">
                      <a16:colId xmlns:a16="http://schemas.microsoft.com/office/drawing/2014/main" val="20000"/>
                    </a:ext>
                  </a:extLst>
                </a:gridCol>
                <a:gridCol w="1699175">
                  <a:extLst>
                    <a:ext uri="{9D8B030D-6E8A-4147-A177-3AD203B41FA5}">
                      <a16:colId xmlns:a16="http://schemas.microsoft.com/office/drawing/2014/main" val="20001"/>
                    </a:ext>
                  </a:extLst>
                </a:gridCol>
                <a:gridCol w="692525">
                  <a:extLst>
                    <a:ext uri="{9D8B030D-6E8A-4147-A177-3AD203B41FA5}">
                      <a16:colId xmlns:a16="http://schemas.microsoft.com/office/drawing/2014/main" val="20002"/>
                    </a:ext>
                  </a:extLst>
                </a:gridCol>
                <a:gridCol w="744850">
                  <a:extLst>
                    <a:ext uri="{9D8B030D-6E8A-4147-A177-3AD203B41FA5}">
                      <a16:colId xmlns:a16="http://schemas.microsoft.com/office/drawing/2014/main" val="20003"/>
                    </a:ext>
                  </a:extLst>
                </a:gridCol>
                <a:gridCol w="672875">
                  <a:extLst>
                    <a:ext uri="{9D8B030D-6E8A-4147-A177-3AD203B41FA5}">
                      <a16:colId xmlns:a16="http://schemas.microsoft.com/office/drawing/2014/main" val="20004"/>
                    </a:ext>
                  </a:extLst>
                </a:gridCol>
                <a:gridCol w="687900">
                  <a:extLst>
                    <a:ext uri="{9D8B030D-6E8A-4147-A177-3AD203B41FA5}">
                      <a16:colId xmlns:a16="http://schemas.microsoft.com/office/drawing/2014/main" val="20005"/>
                    </a:ext>
                  </a:extLst>
                </a:gridCol>
              </a:tblGrid>
              <a:tr h="607575">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#1</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Object misalignment</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E1</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5</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5</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10</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0000"/>
                    </a:solidFill>
                  </a:tcPr>
                </a:tc>
                <a:extLst>
                  <a:ext uri="{0D108BD9-81ED-4DB2-BD59-A6C34878D82A}">
                    <a16:rowId xmlns:a16="http://schemas.microsoft.com/office/drawing/2014/main" val="10000"/>
                  </a:ext>
                </a:extLst>
              </a:tr>
              <a:tr h="826725">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#2</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Motion sickness </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E2, E5</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3</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5</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8</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7733"/>
                    </a:solidFill>
                  </a:tcPr>
                </a:tc>
                <a:extLst>
                  <a:ext uri="{0D108BD9-81ED-4DB2-BD59-A6C34878D82A}">
                    <a16:rowId xmlns:a16="http://schemas.microsoft.com/office/drawing/2014/main" val="10001"/>
                  </a:ext>
                </a:extLst>
              </a:tr>
              <a:tr h="562325">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#3</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Tracking methods do not work together</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E2, E3, E4</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solidFill>
                            <a:schemeClr val="dk1"/>
                          </a:solidFill>
                          <a:latin typeface="Nunito"/>
                          <a:ea typeface="Nunito"/>
                          <a:cs typeface="Nunito"/>
                          <a:sym typeface="Nunito"/>
                        </a:rPr>
                        <a:t>4</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3</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8</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7733"/>
                    </a:solidFill>
                  </a:tcPr>
                </a:tc>
                <a:extLst>
                  <a:ext uri="{0D108BD9-81ED-4DB2-BD59-A6C34878D82A}">
                    <a16:rowId xmlns:a16="http://schemas.microsoft.com/office/drawing/2014/main" val="10002"/>
                  </a:ext>
                </a:extLst>
              </a:tr>
              <a:tr h="424675">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#4</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RF interference </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E2, E3 </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3</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solidFill>
                            <a:schemeClr val="dk1"/>
                          </a:solidFill>
                          <a:latin typeface="Nunito"/>
                          <a:ea typeface="Nunito"/>
                          <a:cs typeface="Nunito"/>
                          <a:sym typeface="Nunito"/>
                        </a:rPr>
                        <a:t>4</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7</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3"/>
                  </a:ext>
                </a:extLst>
              </a:tr>
              <a:tr h="625700">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#5</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Wire-tripping hazard</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E2. E4, E5</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2</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4</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6</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4"/>
                  </a:ext>
                </a:extLst>
              </a:tr>
            </a:tbl>
          </a:graphicData>
        </a:graphic>
      </p:graphicFrame>
      <p:sp>
        <p:nvSpPr>
          <p:cNvPr id="658" name="Google Shape;658;p64"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dirty="0">
                <a:solidFill>
                  <a:schemeClr val="dk1"/>
                </a:solidFill>
                <a:latin typeface="Nunito"/>
                <a:ea typeface="Nunito"/>
                <a:cs typeface="Nunito"/>
                <a:sym typeface="Nunito"/>
              </a:rPr>
              <a:t>VI: Proj. Planning</a:t>
            </a:r>
            <a:endParaRPr sz="900" i="0" u="none" strike="noStrike" cap="none" dirty="0">
              <a:solidFill>
                <a:schemeClr val="dk1"/>
              </a:solidFill>
              <a:latin typeface="Nunito"/>
              <a:ea typeface="Nunito"/>
              <a:cs typeface="Nunito"/>
              <a:sym typeface="Nunito"/>
            </a:endParaRPr>
          </a:p>
        </p:txBody>
      </p:sp>
      <p:sp>
        <p:nvSpPr>
          <p:cNvPr id="659" name="Google Shape;659;p64"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660" name="Google Shape;660;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pic>
        <p:nvPicPr>
          <p:cNvPr id="661" name="Google Shape;661;p6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662" name="Google Shape;662;p64"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663" name="Google Shape;663;p64"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664" name="Google Shape;664;p64"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665" name="Google Shape;665;p64"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graphicFrame>
        <p:nvGraphicFramePr>
          <p:cNvPr id="666" name="Google Shape;666;p64"/>
          <p:cNvGraphicFramePr/>
          <p:nvPr/>
        </p:nvGraphicFramePr>
        <p:xfrm>
          <a:off x="76200" y="1056175"/>
          <a:ext cx="4871125" cy="393600"/>
        </p:xfrm>
        <a:graphic>
          <a:graphicData uri="http://schemas.openxmlformats.org/drawingml/2006/table">
            <a:tbl>
              <a:tblPr>
                <a:noFill/>
                <a:tableStyleId>{34C112C2-C95C-4236-8074-CD7BC30CAA9A}</a:tableStyleId>
              </a:tblPr>
              <a:tblGrid>
                <a:gridCol w="373800">
                  <a:extLst>
                    <a:ext uri="{9D8B030D-6E8A-4147-A177-3AD203B41FA5}">
                      <a16:colId xmlns:a16="http://schemas.microsoft.com/office/drawing/2014/main" val="20000"/>
                    </a:ext>
                  </a:extLst>
                </a:gridCol>
                <a:gridCol w="1699175">
                  <a:extLst>
                    <a:ext uri="{9D8B030D-6E8A-4147-A177-3AD203B41FA5}">
                      <a16:colId xmlns:a16="http://schemas.microsoft.com/office/drawing/2014/main" val="20001"/>
                    </a:ext>
                  </a:extLst>
                </a:gridCol>
                <a:gridCol w="692525">
                  <a:extLst>
                    <a:ext uri="{9D8B030D-6E8A-4147-A177-3AD203B41FA5}">
                      <a16:colId xmlns:a16="http://schemas.microsoft.com/office/drawing/2014/main" val="20002"/>
                    </a:ext>
                  </a:extLst>
                </a:gridCol>
                <a:gridCol w="744850">
                  <a:extLst>
                    <a:ext uri="{9D8B030D-6E8A-4147-A177-3AD203B41FA5}">
                      <a16:colId xmlns:a16="http://schemas.microsoft.com/office/drawing/2014/main" val="20003"/>
                    </a:ext>
                  </a:extLst>
                </a:gridCol>
                <a:gridCol w="672875">
                  <a:extLst>
                    <a:ext uri="{9D8B030D-6E8A-4147-A177-3AD203B41FA5}">
                      <a16:colId xmlns:a16="http://schemas.microsoft.com/office/drawing/2014/main" val="20004"/>
                    </a:ext>
                  </a:extLst>
                </a:gridCol>
                <a:gridCol w="687900">
                  <a:extLst>
                    <a:ext uri="{9D8B030D-6E8A-4147-A177-3AD203B41FA5}">
                      <a16:colId xmlns:a16="http://schemas.microsoft.com/office/drawing/2014/main" val="20005"/>
                    </a:ext>
                  </a:extLst>
                </a:gridCol>
              </a:tblGrid>
              <a:tr h="393600">
                <a:tc>
                  <a:txBody>
                    <a:bodyPr/>
                    <a:lstStyle/>
                    <a:p>
                      <a:pPr marL="0" lvl="0" indent="0" algn="ctr" rtl="0">
                        <a:lnSpc>
                          <a:spcPct val="115000"/>
                        </a:lnSpc>
                        <a:spcBef>
                          <a:spcPts val="0"/>
                        </a:spcBef>
                        <a:spcAft>
                          <a:spcPts val="0"/>
                        </a:spcAft>
                        <a:buNone/>
                      </a:pPr>
                      <a:endParaRPr sz="1300" b="1">
                        <a:latin typeface="Nunito"/>
                        <a:ea typeface="Nunito"/>
                        <a:cs typeface="Nunito"/>
                        <a:sym typeface="Nunito"/>
                      </a:endParaRPr>
                    </a:p>
                  </a:txBody>
                  <a:tcPr marL="28575" marR="28575" marT="19050" marB="19050"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Description</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CPE</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b="1">
                          <a:latin typeface="Nunito"/>
                          <a:ea typeface="Nunito"/>
                          <a:cs typeface="Nunito"/>
                          <a:sym typeface="Nunito"/>
                        </a:rPr>
                        <a:t>Likelihood</a:t>
                      </a:r>
                      <a:endParaRPr sz="11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b="1">
                          <a:latin typeface="Nunito"/>
                          <a:ea typeface="Nunito"/>
                          <a:cs typeface="Nunito"/>
                          <a:sym typeface="Nunito"/>
                        </a:rPr>
                        <a:t>Impact</a:t>
                      </a:r>
                      <a:endParaRPr sz="11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Score</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bl>
          </a:graphicData>
        </a:graphic>
      </p:graphicFrame>
      <p:pic>
        <p:nvPicPr>
          <p:cNvPr id="667" name="Google Shape;667;p64">
            <a:hlinkClick r:id="rId4" action="ppaction://hlinksldjump"/>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
        <p:nvSpPr>
          <p:cNvPr id="668" name="Google Shape;668;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Major Risks - Before Mitigation</a:t>
            </a:r>
            <a:endParaRPr/>
          </a:p>
        </p:txBody>
      </p:sp>
      <p:graphicFrame>
        <p:nvGraphicFramePr>
          <p:cNvPr id="669" name="Google Shape;669;p64"/>
          <p:cNvGraphicFramePr/>
          <p:nvPr>
            <p:extLst>
              <p:ext uri="{D42A27DB-BD31-4B8C-83A1-F6EECF244321}">
                <p14:modId xmlns:p14="http://schemas.microsoft.com/office/powerpoint/2010/main" val="3937447134"/>
              </p:ext>
            </p:extLst>
          </p:nvPr>
        </p:nvGraphicFramePr>
        <p:xfrm>
          <a:off x="5018488" y="1056175"/>
          <a:ext cx="4125425" cy="3424650"/>
        </p:xfrm>
        <a:graphic>
          <a:graphicData uri="http://schemas.openxmlformats.org/drawingml/2006/table">
            <a:tbl>
              <a:tblPr>
                <a:noFill/>
                <a:tableStyleId>{34C112C2-C95C-4236-8074-CD7BC30CAA9A}</a:tableStyleId>
              </a:tblPr>
              <a:tblGrid>
                <a:gridCol w="689975">
                  <a:extLst>
                    <a:ext uri="{9D8B030D-6E8A-4147-A177-3AD203B41FA5}">
                      <a16:colId xmlns:a16="http://schemas.microsoft.com/office/drawing/2014/main" val="20000"/>
                    </a:ext>
                  </a:extLst>
                </a:gridCol>
                <a:gridCol w="572575">
                  <a:extLst>
                    <a:ext uri="{9D8B030D-6E8A-4147-A177-3AD203B41FA5}">
                      <a16:colId xmlns:a16="http://schemas.microsoft.com/office/drawing/2014/main" val="20001"/>
                    </a:ext>
                  </a:extLst>
                </a:gridCol>
                <a:gridCol w="612325">
                  <a:extLst>
                    <a:ext uri="{9D8B030D-6E8A-4147-A177-3AD203B41FA5}">
                      <a16:colId xmlns:a16="http://schemas.microsoft.com/office/drawing/2014/main" val="20002"/>
                    </a:ext>
                  </a:extLst>
                </a:gridCol>
                <a:gridCol w="508975">
                  <a:extLst>
                    <a:ext uri="{9D8B030D-6E8A-4147-A177-3AD203B41FA5}">
                      <a16:colId xmlns:a16="http://schemas.microsoft.com/office/drawing/2014/main" val="20003"/>
                    </a:ext>
                  </a:extLst>
                </a:gridCol>
                <a:gridCol w="596425">
                  <a:extLst>
                    <a:ext uri="{9D8B030D-6E8A-4147-A177-3AD203B41FA5}">
                      <a16:colId xmlns:a16="http://schemas.microsoft.com/office/drawing/2014/main" val="20004"/>
                    </a:ext>
                  </a:extLst>
                </a:gridCol>
                <a:gridCol w="644150">
                  <a:extLst>
                    <a:ext uri="{9D8B030D-6E8A-4147-A177-3AD203B41FA5}">
                      <a16:colId xmlns:a16="http://schemas.microsoft.com/office/drawing/2014/main" val="20005"/>
                    </a:ext>
                  </a:extLst>
                </a:gridCol>
                <a:gridCol w="501000">
                  <a:extLst>
                    <a:ext uri="{9D8B030D-6E8A-4147-A177-3AD203B41FA5}">
                      <a16:colId xmlns:a16="http://schemas.microsoft.com/office/drawing/2014/main" val="20006"/>
                    </a:ext>
                  </a:extLst>
                </a:gridCol>
              </a:tblGrid>
              <a:tr h="629575">
                <a:tc rowSpan="5">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Likelihood</a:t>
                      </a: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BDBDBD"/>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Very Likely (5)</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sz="1000" b="1" dirty="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A14D"/>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6B33"/>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361A"/>
                    </a:solidFill>
                  </a:tcPr>
                </a:tc>
                <a:tc>
                  <a:txBody>
                    <a:bodyPr/>
                    <a:lstStyle/>
                    <a:p>
                      <a:pPr marL="0" lvl="0" indent="0" algn="ctr" rtl="0">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0"/>
                  </a:ext>
                </a:extLst>
              </a:tr>
              <a:tr h="434175">
                <a:tc v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Likely </a:t>
                      </a:r>
                      <a:endParaRPr sz="900">
                        <a:latin typeface="Nunito"/>
                        <a:ea typeface="Nunito"/>
                        <a:cs typeface="Nunito"/>
                        <a:sym typeface="Nunito"/>
                      </a:endParaRPr>
                    </a:p>
                    <a:p>
                      <a:pPr marL="0" lvl="0" indent="0" algn="ctr" rtl="0">
                        <a:lnSpc>
                          <a:spcPct val="115000"/>
                        </a:lnSpc>
                        <a:spcBef>
                          <a:spcPts val="0"/>
                        </a:spcBef>
                        <a:spcAft>
                          <a:spcPts val="0"/>
                        </a:spcAft>
                        <a:buNone/>
                      </a:pPr>
                      <a:r>
                        <a:rPr lang="en" sz="900">
                          <a:latin typeface="Nunito"/>
                          <a:ea typeface="Nunito"/>
                          <a:cs typeface="Nunito"/>
                          <a:sym typeface="Nunito"/>
                        </a:rPr>
                        <a:t>(4)</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5CF6F"/>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spcBef>
                          <a:spcPts val="0"/>
                        </a:spcBef>
                        <a:spcAft>
                          <a:spcPts val="0"/>
                        </a:spcAft>
                        <a:buNone/>
                      </a:pPr>
                      <a:r>
                        <a:rPr lang="en">
                          <a:latin typeface="Nunito"/>
                          <a:ea typeface="Nunito"/>
                          <a:cs typeface="Nunito"/>
                          <a:sym typeface="Nunito"/>
                        </a:rPr>
                        <a:t>#3</a:t>
                      </a: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A14D"/>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6B33"/>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361A"/>
                    </a:solidFill>
                  </a:tcPr>
                </a:tc>
                <a:extLst>
                  <a:ext uri="{0D108BD9-81ED-4DB2-BD59-A6C34878D82A}">
                    <a16:rowId xmlns:a16="http://schemas.microsoft.com/office/drawing/2014/main" val="10001"/>
                  </a:ext>
                </a:extLst>
              </a:tr>
              <a:tr h="434175">
                <a:tc v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Possible (3)</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C878"/>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5CF6F"/>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spcBef>
                          <a:spcPts val="0"/>
                        </a:spcBef>
                        <a:spcAft>
                          <a:spcPts val="0"/>
                        </a:spcAft>
                        <a:buNone/>
                      </a:pPr>
                      <a:r>
                        <a:rPr lang="en">
                          <a:latin typeface="Nunito"/>
                          <a:ea typeface="Nunito"/>
                          <a:cs typeface="Nunito"/>
                          <a:sym typeface="Nunito"/>
                        </a:rPr>
                        <a:t>#4</a:t>
                      </a: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A14D"/>
                    </a:solidFill>
                  </a:tcPr>
                </a:tc>
                <a:tc>
                  <a:txBody>
                    <a:bodyPr/>
                    <a:lstStyle/>
                    <a:p>
                      <a:pPr marL="0" lvl="0" indent="0" algn="ctr" rtl="0">
                        <a:spcBef>
                          <a:spcPts val="0"/>
                        </a:spcBef>
                        <a:spcAft>
                          <a:spcPts val="0"/>
                        </a:spcAft>
                        <a:buNone/>
                      </a:pPr>
                      <a:r>
                        <a:rPr lang="en">
                          <a:latin typeface="Nunito"/>
                          <a:ea typeface="Nunito"/>
                          <a:cs typeface="Nunito"/>
                          <a:sym typeface="Nunito"/>
                        </a:rPr>
                        <a:t>#2</a:t>
                      </a: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6B33"/>
                    </a:solidFill>
                  </a:tcPr>
                </a:tc>
                <a:extLst>
                  <a:ext uri="{0D108BD9-81ED-4DB2-BD59-A6C34878D82A}">
                    <a16:rowId xmlns:a16="http://schemas.microsoft.com/office/drawing/2014/main" val="10002"/>
                  </a:ext>
                </a:extLst>
              </a:tr>
              <a:tr h="434175">
                <a:tc v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Unlikely (2)</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D091"/>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C878"/>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5CF6F"/>
                    </a:solidFill>
                  </a:tcPr>
                </a:tc>
                <a:tc>
                  <a:txBody>
                    <a:bodyPr/>
                    <a:lstStyle/>
                    <a:p>
                      <a:pPr marL="0" lvl="0" indent="0" algn="ctr" rtl="0">
                        <a:spcBef>
                          <a:spcPts val="0"/>
                        </a:spcBef>
                        <a:spcAft>
                          <a:spcPts val="0"/>
                        </a:spcAft>
                        <a:buNone/>
                      </a:pPr>
                      <a:r>
                        <a:rPr lang="en">
                          <a:latin typeface="Nunito"/>
                          <a:ea typeface="Nunito"/>
                          <a:cs typeface="Nunito"/>
                          <a:sym typeface="Nunito"/>
                        </a:rPr>
                        <a:t>#5</a:t>
                      </a: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A14D"/>
                    </a:solidFill>
                  </a:tcPr>
                </a:tc>
                <a:extLst>
                  <a:ext uri="{0D108BD9-81ED-4DB2-BD59-A6C34878D82A}">
                    <a16:rowId xmlns:a16="http://schemas.microsoft.com/office/drawing/2014/main" val="10003"/>
                  </a:ext>
                </a:extLst>
              </a:tr>
              <a:tr h="629575">
                <a:tc v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Very Unlikely (1)</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57BB8A"/>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D091"/>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C878"/>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5CF6F"/>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extLst>
                  <a:ext uri="{0D108BD9-81ED-4DB2-BD59-A6C34878D82A}">
                    <a16:rowId xmlns:a16="http://schemas.microsoft.com/office/drawing/2014/main" val="10004"/>
                  </a:ext>
                </a:extLst>
              </a:tr>
              <a:tr h="434175">
                <a:tc>
                  <a:txBody>
                    <a:bodyPr/>
                    <a:lstStyle/>
                    <a:p>
                      <a:pPr marL="0" lvl="0" indent="0" algn="l" rtl="0">
                        <a:spcBef>
                          <a:spcPts val="0"/>
                        </a:spcBef>
                        <a:spcAft>
                          <a:spcPts val="0"/>
                        </a:spcAft>
                        <a:buNone/>
                      </a:pPr>
                      <a:endParaRPr dirty="0"/>
                    </a:p>
                  </a:txBody>
                  <a:tcPr marL="28575" marR="28575" marT="19050" marB="19050" anchor="b">
                    <a:lnL w="9525" cap="flat" cmpd="sng">
                      <a:solidFill>
                        <a:srgbClr val="CCCCCC"/>
                      </a:solid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solidFill>
                        <a:srgbClr val="BDBDBD"/>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tx1"/>
                    </a:solidFill>
                  </a:tcPr>
                </a:tc>
                <a:tc>
                  <a:txBody>
                    <a:bodyPr/>
                    <a:lstStyle/>
                    <a:p>
                      <a:pPr marL="0" lvl="0" indent="0" algn="l" rtl="0">
                        <a:spcBef>
                          <a:spcPts val="0"/>
                        </a:spcBef>
                        <a:spcAft>
                          <a:spcPts val="0"/>
                        </a:spcAft>
                        <a:buNone/>
                      </a:pPr>
                      <a:endParaRPr dirty="0"/>
                    </a:p>
                  </a:txBody>
                  <a:tcPr marL="28575" marR="28575" marT="19050" marB="19050" anchor="b">
                    <a:lnL w="12700" cap="flat" cmpd="sng" algn="ctr">
                      <a:solidFill>
                        <a:schemeClr val="tx1"/>
                      </a:solidFill>
                      <a:prstDash val="solid"/>
                      <a:round/>
                      <a:headEnd type="none" w="med" len="med"/>
                      <a:tailEnd type="none" w="med" len="med"/>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tx1"/>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Negligible (1)</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Minor (2)</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Moderate (3)</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Significant (4)</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Severe (5)</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428800">
                <a:tc>
                  <a:txBody>
                    <a:bodyPr/>
                    <a:lstStyle/>
                    <a:p>
                      <a:pPr marL="0" lvl="0" indent="0" algn="l" rtl="0">
                        <a:spcBef>
                          <a:spcPts val="0"/>
                        </a:spcBef>
                        <a:spcAft>
                          <a:spcPts val="0"/>
                        </a:spcAft>
                        <a:buNone/>
                      </a:pPr>
                      <a:endParaRPr dirty="0"/>
                    </a:p>
                  </a:txBody>
                  <a:tcPr marL="28575" marR="28575" marT="19050" marB="19050" anchor="b">
                    <a:lnL w="9525" cap="flat" cmpd="sng">
                      <a:solidFill>
                        <a:srgbClr val="CCCCCC"/>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rgbClr val="CCCCCC"/>
                      </a:solidFill>
                      <a:prstDash val="solid"/>
                      <a:round/>
                      <a:headEnd type="none" w="sm" len="sm"/>
                      <a:tailEnd type="none" w="sm" len="sm"/>
                    </a:lnB>
                    <a:solidFill>
                      <a:schemeClr val="tx1"/>
                    </a:solidFill>
                  </a:tcPr>
                </a:tc>
                <a:tc>
                  <a:txBody>
                    <a:bodyPr/>
                    <a:lstStyle/>
                    <a:p>
                      <a:pPr marL="0" lvl="0" indent="0" algn="l" rtl="0">
                        <a:spcBef>
                          <a:spcPts val="0"/>
                        </a:spcBef>
                        <a:spcAft>
                          <a:spcPts val="0"/>
                        </a:spcAft>
                        <a:buNone/>
                      </a:pPr>
                      <a:endParaRPr dirty="0"/>
                    </a:p>
                  </a:txBody>
                  <a:tcPr marL="28575" marR="28575" marT="19050" marB="19050" anchor="b">
                    <a:lnL w="12700" cap="flat" cmpd="sng" algn="ctr">
                      <a:solidFill>
                        <a:schemeClr val="tx1"/>
                      </a:solidFill>
                      <a:prstDash val="solid"/>
                      <a:round/>
                      <a:headEnd type="none" w="med" len="med"/>
                      <a:tailEnd type="none" w="med" len="med"/>
                    </a:lnL>
                    <a:lnR w="9525" cap="flat" cmpd="sng">
                      <a:solidFill>
                        <a:srgbClr val="BDBDBD"/>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CCCCCC"/>
                      </a:solidFill>
                      <a:prstDash val="solid"/>
                      <a:round/>
                      <a:headEnd type="none" w="sm" len="sm"/>
                      <a:tailEnd type="none" w="sm" len="sm"/>
                    </a:lnB>
                    <a:solidFill>
                      <a:schemeClr val="tx1"/>
                    </a:solidFill>
                  </a:tcPr>
                </a:tc>
                <a:tc gridSpan="5">
                  <a:txBody>
                    <a:bodyPr/>
                    <a:lstStyle/>
                    <a:p>
                      <a:pPr marL="0" lvl="0" indent="0" algn="ctr" rtl="0">
                        <a:lnSpc>
                          <a:spcPct val="115000"/>
                        </a:lnSpc>
                        <a:spcBef>
                          <a:spcPts val="0"/>
                        </a:spcBef>
                        <a:spcAft>
                          <a:spcPts val="0"/>
                        </a:spcAft>
                        <a:buNone/>
                      </a:pPr>
                      <a:r>
                        <a:rPr lang="en" sz="1000" b="1" dirty="0">
                          <a:latin typeface="Nunito"/>
                          <a:ea typeface="Nunito"/>
                          <a:cs typeface="Nunito"/>
                          <a:sym typeface="Nunito"/>
                        </a:rPr>
                        <a:t>Impact</a:t>
                      </a:r>
                      <a:endParaRPr sz="1000" b="1" dirty="0">
                        <a:latin typeface="Nunito"/>
                        <a:ea typeface="Nunito"/>
                        <a:cs typeface="Nunito"/>
                        <a:sym typeface="Nunito"/>
                      </a:endParaRPr>
                    </a:p>
                  </a:txBody>
                  <a:tcPr marL="28575" marR="28575" marT="19050" marB="19050" anchor="ctr">
                    <a:lnL w="9525" cap="flat" cmpd="sng">
                      <a:solidFill>
                        <a:srgbClr val="BDBDBD"/>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DBD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graphicFrame>
        <p:nvGraphicFramePr>
          <p:cNvPr id="675" name="Google Shape;675;p65"/>
          <p:cNvGraphicFramePr/>
          <p:nvPr/>
        </p:nvGraphicFramePr>
        <p:xfrm>
          <a:off x="76200" y="1449775"/>
          <a:ext cx="4321750" cy="3047000"/>
        </p:xfrm>
        <a:graphic>
          <a:graphicData uri="http://schemas.openxmlformats.org/drawingml/2006/table">
            <a:tbl>
              <a:tblPr>
                <a:noFill/>
                <a:tableStyleId>{34C112C2-C95C-4236-8074-CD7BC30CAA9A}</a:tableStyleId>
              </a:tblPr>
              <a:tblGrid>
                <a:gridCol w="373800">
                  <a:extLst>
                    <a:ext uri="{9D8B030D-6E8A-4147-A177-3AD203B41FA5}">
                      <a16:colId xmlns:a16="http://schemas.microsoft.com/office/drawing/2014/main" val="20000"/>
                    </a:ext>
                  </a:extLst>
                </a:gridCol>
                <a:gridCol w="3311300">
                  <a:extLst>
                    <a:ext uri="{9D8B030D-6E8A-4147-A177-3AD203B41FA5}">
                      <a16:colId xmlns:a16="http://schemas.microsoft.com/office/drawing/2014/main" val="20001"/>
                    </a:ext>
                  </a:extLst>
                </a:gridCol>
                <a:gridCol w="636650">
                  <a:extLst>
                    <a:ext uri="{9D8B030D-6E8A-4147-A177-3AD203B41FA5}">
                      <a16:colId xmlns:a16="http://schemas.microsoft.com/office/drawing/2014/main" val="20002"/>
                    </a:ext>
                  </a:extLst>
                </a:gridCol>
              </a:tblGrid>
              <a:tr h="607575">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#1</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Reduce number of trackers; realistically maximize object sizes</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6</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0"/>
                  </a:ext>
                </a:extLst>
              </a:tr>
              <a:tr h="826725">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#2</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Motion sickness susceptibility questionnaire; adhere to FPS and latency requirements</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5</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5CF6F"/>
                    </a:solidFill>
                  </a:tcPr>
                </a:tc>
                <a:extLst>
                  <a:ext uri="{0D108BD9-81ED-4DB2-BD59-A6C34878D82A}">
                    <a16:rowId xmlns:a16="http://schemas.microsoft.com/office/drawing/2014/main" val="10001"/>
                  </a:ext>
                </a:extLst>
              </a:tr>
              <a:tr h="562325">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#3</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Utilize SteamVR and prior research for integration of various tracking methods</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4</a:t>
                      </a:r>
                      <a:endParaRPr sz="13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BC878"/>
                    </a:solidFill>
                  </a:tcPr>
                </a:tc>
                <a:extLst>
                  <a:ext uri="{0D108BD9-81ED-4DB2-BD59-A6C34878D82A}">
                    <a16:rowId xmlns:a16="http://schemas.microsoft.com/office/drawing/2014/main" val="10002"/>
                  </a:ext>
                </a:extLst>
              </a:tr>
              <a:tr h="424675">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#4</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Spread out dongles</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3</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BD091"/>
                    </a:solidFill>
                  </a:tcPr>
                </a:tc>
                <a:extLst>
                  <a:ext uri="{0D108BD9-81ED-4DB2-BD59-A6C34878D82A}">
                    <a16:rowId xmlns:a16="http://schemas.microsoft.com/office/drawing/2014/main" val="10003"/>
                  </a:ext>
                </a:extLst>
              </a:tr>
              <a:tr h="625700">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#5</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Effective wire management; shadowing operator</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Nunito"/>
                          <a:ea typeface="Nunito"/>
                          <a:cs typeface="Nunito"/>
                          <a:sym typeface="Nunito"/>
                        </a:rPr>
                        <a:t>2</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81C181"/>
                    </a:solidFill>
                  </a:tcPr>
                </a:tc>
                <a:extLst>
                  <a:ext uri="{0D108BD9-81ED-4DB2-BD59-A6C34878D82A}">
                    <a16:rowId xmlns:a16="http://schemas.microsoft.com/office/drawing/2014/main" val="10004"/>
                  </a:ext>
                </a:extLst>
              </a:tr>
            </a:tbl>
          </a:graphicData>
        </a:graphic>
      </p:graphicFrame>
      <p:sp>
        <p:nvSpPr>
          <p:cNvPr id="676" name="Google Shape;676;p65"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677" name="Google Shape;677;p65"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678" name="Google Shape;678;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pic>
        <p:nvPicPr>
          <p:cNvPr id="679" name="Google Shape;679;p6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680" name="Google Shape;680;p65"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681" name="Google Shape;681;p65"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682" name="Google Shape;682;p65"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683" name="Google Shape;683;p65"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graphicFrame>
        <p:nvGraphicFramePr>
          <p:cNvPr id="684" name="Google Shape;684;p65"/>
          <p:cNvGraphicFramePr/>
          <p:nvPr/>
        </p:nvGraphicFramePr>
        <p:xfrm>
          <a:off x="76200" y="1056175"/>
          <a:ext cx="4321750" cy="393600"/>
        </p:xfrm>
        <a:graphic>
          <a:graphicData uri="http://schemas.openxmlformats.org/drawingml/2006/table">
            <a:tbl>
              <a:tblPr>
                <a:noFill/>
                <a:tableStyleId>{34C112C2-C95C-4236-8074-CD7BC30CAA9A}</a:tableStyleId>
              </a:tblPr>
              <a:tblGrid>
                <a:gridCol w="373800">
                  <a:extLst>
                    <a:ext uri="{9D8B030D-6E8A-4147-A177-3AD203B41FA5}">
                      <a16:colId xmlns:a16="http://schemas.microsoft.com/office/drawing/2014/main" val="20000"/>
                    </a:ext>
                  </a:extLst>
                </a:gridCol>
                <a:gridCol w="3311300">
                  <a:extLst>
                    <a:ext uri="{9D8B030D-6E8A-4147-A177-3AD203B41FA5}">
                      <a16:colId xmlns:a16="http://schemas.microsoft.com/office/drawing/2014/main" val="20001"/>
                    </a:ext>
                  </a:extLst>
                </a:gridCol>
                <a:gridCol w="636650">
                  <a:extLst>
                    <a:ext uri="{9D8B030D-6E8A-4147-A177-3AD203B41FA5}">
                      <a16:colId xmlns:a16="http://schemas.microsoft.com/office/drawing/2014/main" val="20002"/>
                    </a:ext>
                  </a:extLst>
                </a:gridCol>
              </a:tblGrid>
              <a:tr h="393600">
                <a:tc>
                  <a:txBody>
                    <a:bodyPr/>
                    <a:lstStyle/>
                    <a:p>
                      <a:pPr marL="0" lvl="0" indent="0" algn="ctr" rtl="0">
                        <a:lnSpc>
                          <a:spcPct val="115000"/>
                        </a:lnSpc>
                        <a:spcBef>
                          <a:spcPts val="0"/>
                        </a:spcBef>
                        <a:spcAft>
                          <a:spcPts val="0"/>
                        </a:spcAft>
                        <a:buNone/>
                      </a:pPr>
                      <a:endParaRPr sz="1300" b="1">
                        <a:latin typeface="Nunito"/>
                        <a:ea typeface="Nunito"/>
                        <a:cs typeface="Nunito"/>
                        <a:sym typeface="Nunito"/>
                      </a:endParaRPr>
                    </a:p>
                  </a:txBody>
                  <a:tcPr marL="28575" marR="28575" marT="19050" marB="19050"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Mitigation Strategy</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900" b="1">
                          <a:latin typeface="Nunito"/>
                          <a:ea typeface="Nunito"/>
                          <a:cs typeface="Nunito"/>
                          <a:sym typeface="Nunito"/>
                        </a:rPr>
                        <a:t>After Mitigation</a:t>
                      </a:r>
                      <a:endParaRPr sz="9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bl>
          </a:graphicData>
        </a:graphic>
      </p:graphicFrame>
      <p:pic>
        <p:nvPicPr>
          <p:cNvPr id="685" name="Google Shape;685;p65">
            <a:hlinkClick r:id="rId4" action="ppaction://hlinksldjump"/>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
        <p:nvSpPr>
          <p:cNvPr id="686" name="Google Shape;686;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Major Risks - After Mitigation</a:t>
            </a:r>
            <a:endParaRPr/>
          </a:p>
        </p:txBody>
      </p:sp>
      <p:graphicFrame>
        <p:nvGraphicFramePr>
          <p:cNvPr id="687" name="Google Shape;687;p65"/>
          <p:cNvGraphicFramePr/>
          <p:nvPr/>
        </p:nvGraphicFramePr>
        <p:xfrm>
          <a:off x="4495763" y="1056175"/>
          <a:ext cx="4594275" cy="3440650"/>
        </p:xfrm>
        <a:graphic>
          <a:graphicData uri="http://schemas.openxmlformats.org/drawingml/2006/table">
            <a:tbl>
              <a:tblPr>
                <a:noFill/>
                <a:tableStyleId>{34C112C2-C95C-4236-8074-CD7BC30CAA9A}</a:tableStyleId>
              </a:tblPr>
              <a:tblGrid>
                <a:gridCol w="768375">
                  <a:extLst>
                    <a:ext uri="{9D8B030D-6E8A-4147-A177-3AD203B41FA5}">
                      <a16:colId xmlns:a16="http://schemas.microsoft.com/office/drawing/2014/main" val="20000"/>
                    </a:ext>
                  </a:extLst>
                </a:gridCol>
                <a:gridCol w="637650">
                  <a:extLst>
                    <a:ext uri="{9D8B030D-6E8A-4147-A177-3AD203B41FA5}">
                      <a16:colId xmlns:a16="http://schemas.microsoft.com/office/drawing/2014/main" val="20001"/>
                    </a:ext>
                  </a:extLst>
                </a:gridCol>
                <a:gridCol w="637650">
                  <a:extLst>
                    <a:ext uri="{9D8B030D-6E8A-4147-A177-3AD203B41FA5}">
                      <a16:colId xmlns:a16="http://schemas.microsoft.com/office/drawing/2014/main" val="20002"/>
                    </a:ext>
                  </a:extLst>
                </a:gridCol>
                <a:gridCol w="637650">
                  <a:extLst>
                    <a:ext uri="{9D8B030D-6E8A-4147-A177-3AD203B41FA5}">
                      <a16:colId xmlns:a16="http://schemas.microsoft.com/office/drawing/2014/main" val="20003"/>
                    </a:ext>
                  </a:extLst>
                </a:gridCol>
                <a:gridCol w="637650">
                  <a:extLst>
                    <a:ext uri="{9D8B030D-6E8A-4147-A177-3AD203B41FA5}">
                      <a16:colId xmlns:a16="http://schemas.microsoft.com/office/drawing/2014/main" val="20004"/>
                    </a:ext>
                  </a:extLst>
                </a:gridCol>
                <a:gridCol w="637650">
                  <a:extLst>
                    <a:ext uri="{9D8B030D-6E8A-4147-A177-3AD203B41FA5}">
                      <a16:colId xmlns:a16="http://schemas.microsoft.com/office/drawing/2014/main" val="20005"/>
                    </a:ext>
                  </a:extLst>
                </a:gridCol>
                <a:gridCol w="637650">
                  <a:extLst>
                    <a:ext uri="{9D8B030D-6E8A-4147-A177-3AD203B41FA5}">
                      <a16:colId xmlns:a16="http://schemas.microsoft.com/office/drawing/2014/main" val="20006"/>
                    </a:ext>
                  </a:extLst>
                </a:gridCol>
              </a:tblGrid>
              <a:tr h="478950">
                <a:tc rowSpan="5">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Likelihood</a:t>
                      </a: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Very Likely (5)</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A14D"/>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6B33"/>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361A"/>
                    </a:solidFill>
                  </a:tcPr>
                </a:tc>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0"/>
                  </a:ext>
                </a:extLst>
              </a:tr>
              <a:tr h="478950">
                <a:tc v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Likely</a:t>
                      </a:r>
                      <a:endParaRPr sz="900">
                        <a:latin typeface="Nunito"/>
                        <a:ea typeface="Nunito"/>
                        <a:cs typeface="Nunito"/>
                        <a:sym typeface="Nunito"/>
                      </a:endParaRPr>
                    </a:p>
                    <a:p>
                      <a:pPr marL="0" lvl="0" indent="0" algn="ctr" rtl="0">
                        <a:lnSpc>
                          <a:spcPct val="115000"/>
                        </a:lnSpc>
                        <a:spcBef>
                          <a:spcPts val="0"/>
                        </a:spcBef>
                        <a:spcAft>
                          <a:spcPts val="0"/>
                        </a:spcAft>
                        <a:buNone/>
                      </a:pPr>
                      <a:r>
                        <a:rPr lang="en" sz="900">
                          <a:latin typeface="Nunito"/>
                          <a:ea typeface="Nunito"/>
                          <a:cs typeface="Nunito"/>
                          <a:sym typeface="Nunito"/>
                        </a:rPr>
                        <a:t>(4)</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5CF6F"/>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A14D"/>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6B33"/>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361A"/>
                    </a:solidFill>
                  </a:tcPr>
                </a:tc>
                <a:extLst>
                  <a:ext uri="{0D108BD9-81ED-4DB2-BD59-A6C34878D82A}">
                    <a16:rowId xmlns:a16="http://schemas.microsoft.com/office/drawing/2014/main" val="10001"/>
                  </a:ext>
                </a:extLst>
              </a:tr>
              <a:tr h="478950">
                <a:tc v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Possible (3)</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C878"/>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5CF6F"/>
                    </a:solidFill>
                  </a:tcPr>
                </a:tc>
                <a:tc>
                  <a:txBody>
                    <a:bodyPr/>
                    <a:lstStyle/>
                    <a:p>
                      <a:pPr marL="0" lvl="0" indent="0" algn="ctr" rtl="0">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A14D"/>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66B33"/>
                    </a:solidFill>
                  </a:tcPr>
                </a:tc>
                <a:extLst>
                  <a:ext uri="{0D108BD9-81ED-4DB2-BD59-A6C34878D82A}">
                    <a16:rowId xmlns:a16="http://schemas.microsoft.com/office/drawing/2014/main" val="10002"/>
                  </a:ext>
                </a:extLst>
              </a:tr>
              <a:tr h="478950">
                <a:tc v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Unlikely (2)</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D091"/>
                    </a:solidFill>
                  </a:tcPr>
                </a:tc>
                <a:tc>
                  <a:txBody>
                    <a:bodyPr/>
                    <a:lstStyle/>
                    <a:p>
                      <a:pPr marL="0" lvl="0" indent="0" algn="ctr" rtl="0">
                        <a:spcBef>
                          <a:spcPts val="0"/>
                        </a:spcBef>
                        <a:spcAft>
                          <a:spcPts val="0"/>
                        </a:spcAft>
                        <a:buNone/>
                      </a:pPr>
                      <a:r>
                        <a:rPr lang="en">
                          <a:latin typeface="Nunito"/>
                          <a:ea typeface="Nunito"/>
                          <a:cs typeface="Nunito"/>
                          <a:sym typeface="Nunito"/>
                        </a:rPr>
                        <a:t>#3</a:t>
                      </a: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C878"/>
                    </a:solidFill>
                  </a:tcPr>
                </a:tc>
                <a:tc>
                  <a:txBody>
                    <a:bodyPr/>
                    <a:lstStyle/>
                    <a:p>
                      <a:pPr marL="0" lvl="0" indent="0" algn="ctr" rtl="0">
                        <a:spcBef>
                          <a:spcPts val="0"/>
                        </a:spcBef>
                        <a:spcAft>
                          <a:spcPts val="0"/>
                        </a:spcAft>
                        <a:buNone/>
                      </a:pPr>
                      <a:r>
                        <a:rPr lang="en">
                          <a:latin typeface="Nunito"/>
                          <a:ea typeface="Nunito"/>
                          <a:cs typeface="Nunito"/>
                          <a:sym typeface="Nunito"/>
                        </a:rPr>
                        <a:t>#2</a:t>
                      </a: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5CF6F"/>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A14D"/>
                    </a:solidFill>
                  </a:tcPr>
                </a:tc>
                <a:extLst>
                  <a:ext uri="{0D108BD9-81ED-4DB2-BD59-A6C34878D82A}">
                    <a16:rowId xmlns:a16="http://schemas.microsoft.com/office/drawing/2014/main" val="10003"/>
                  </a:ext>
                </a:extLst>
              </a:tr>
              <a:tr h="566950">
                <a:tc vMerge="1">
                  <a:txBody>
                    <a:bodyPr/>
                    <a:lstStyle/>
                    <a:p>
                      <a:endParaRPr lang="en-US"/>
                    </a:p>
                  </a:txBody>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Very Unlikely (1)</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a:latin typeface="Nunito"/>
                          <a:ea typeface="Nunito"/>
                          <a:cs typeface="Nunito"/>
                          <a:sym typeface="Nunito"/>
                        </a:rPr>
                        <a:t>#5</a:t>
                      </a: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57BB8A"/>
                    </a:solidFill>
                  </a:tcPr>
                </a:tc>
                <a:tc>
                  <a:txBody>
                    <a:bodyPr/>
                    <a:lstStyle/>
                    <a:p>
                      <a:pPr marL="0" lvl="0" indent="0" algn="ctr" rtl="0">
                        <a:spcBef>
                          <a:spcPts val="0"/>
                        </a:spcBef>
                        <a:spcAft>
                          <a:spcPts val="0"/>
                        </a:spcAft>
                        <a:buNone/>
                      </a:pPr>
                      <a:r>
                        <a:rPr lang="en">
                          <a:latin typeface="Nunito"/>
                          <a:ea typeface="Nunito"/>
                          <a:cs typeface="Nunito"/>
                          <a:sym typeface="Nunito"/>
                        </a:rPr>
                        <a:t>#4</a:t>
                      </a: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D091"/>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ABC878"/>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5CF6F"/>
                    </a:solidFill>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666"/>
                    </a:solidFill>
                  </a:tcPr>
                </a:tc>
                <a:extLst>
                  <a:ext uri="{0D108BD9-81ED-4DB2-BD59-A6C34878D82A}">
                    <a16:rowId xmlns:a16="http://schemas.microsoft.com/office/drawing/2014/main" val="10004"/>
                  </a:ext>
                </a:extLst>
              </a:tr>
              <a:tr h="478950">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chemeClr val="dk1"/>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chemeClr val="dk1"/>
                      </a:solidFill>
                      <a:prstDash val="solid"/>
                      <a:round/>
                      <a:headEnd type="none" w="sm" len="sm"/>
                      <a:tailEnd type="none" w="sm" len="sm"/>
                    </a:lnB>
                    <a:solidFill>
                      <a:srgbClr val="000000"/>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Negligible (1)</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Minor </a:t>
                      </a:r>
                      <a:endParaRPr sz="900">
                        <a:latin typeface="Nunito"/>
                        <a:ea typeface="Nunito"/>
                        <a:cs typeface="Nunito"/>
                        <a:sym typeface="Nunito"/>
                      </a:endParaRPr>
                    </a:p>
                    <a:p>
                      <a:pPr marL="0" lvl="0" indent="0" algn="ctr" rtl="0">
                        <a:lnSpc>
                          <a:spcPct val="115000"/>
                        </a:lnSpc>
                        <a:spcBef>
                          <a:spcPts val="0"/>
                        </a:spcBef>
                        <a:spcAft>
                          <a:spcPts val="0"/>
                        </a:spcAft>
                        <a:buNone/>
                      </a:pPr>
                      <a:r>
                        <a:rPr lang="en" sz="900">
                          <a:latin typeface="Nunito"/>
                          <a:ea typeface="Nunito"/>
                          <a:cs typeface="Nunito"/>
                          <a:sym typeface="Nunito"/>
                        </a:rPr>
                        <a:t>(2)</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Moderate (3)</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Significant (4)</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a:latin typeface="Nunito"/>
                          <a:ea typeface="Nunito"/>
                          <a:cs typeface="Nunito"/>
                          <a:sym typeface="Nunito"/>
                        </a:rPr>
                        <a:t>Severe</a:t>
                      </a:r>
                      <a:endParaRPr sz="900">
                        <a:latin typeface="Nunito"/>
                        <a:ea typeface="Nunito"/>
                        <a:cs typeface="Nunito"/>
                        <a:sym typeface="Nunito"/>
                      </a:endParaRPr>
                    </a:p>
                    <a:p>
                      <a:pPr marL="0" lvl="0" indent="0" algn="ctr" rtl="0">
                        <a:lnSpc>
                          <a:spcPct val="115000"/>
                        </a:lnSpc>
                        <a:spcBef>
                          <a:spcPts val="0"/>
                        </a:spcBef>
                        <a:spcAft>
                          <a:spcPts val="0"/>
                        </a:spcAft>
                        <a:buNone/>
                      </a:pPr>
                      <a:r>
                        <a:rPr lang="en" sz="900">
                          <a:latin typeface="Nunito"/>
                          <a:ea typeface="Nunito"/>
                          <a:cs typeface="Nunito"/>
                          <a:sym typeface="Nunito"/>
                        </a:rPr>
                        <a:t>(5)</a:t>
                      </a:r>
                      <a:endParaRPr sz="900">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478950">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gridSpan="5">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Impact</a:t>
                      </a:r>
                      <a:endParaRPr sz="1000" b="1">
                        <a:latin typeface="Nunito"/>
                        <a:ea typeface="Nunito"/>
                        <a:cs typeface="Nunito"/>
                        <a:sym typeface="Nuni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DBD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9"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164" name="Google Shape;164;p39"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165" name="Google Shape;165;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Outline</a:t>
            </a:r>
            <a:endParaRPr/>
          </a:p>
        </p:txBody>
      </p:sp>
      <p:sp>
        <p:nvSpPr>
          <p:cNvPr id="166" name="Google Shape;166;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pic>
        <p:nvPicPr>
          <p:cNvPr id="167" name="Google Shape;167;p3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168" name="Google Shape;168;p39"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169" name="Google Shape;169;p39" descr="Timeline background shape"/>
          <p:cNvSpPr/>
          <p:nvPr/>
        </p:nvSpPr>
        <p:spPr>
          <a:xfrm>
            <a:off x="2110376"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III: Risks</a:t>
            </a:r>
            <a:endParaRPr sz="900" i="0" u="none" strike="noStrike" cap="none">
              <a:solidFill>
                <a:schemeClr val="dk1"/>
              </a:solidFill>
              <a:latin typeface="Nunito"/>
              <a:ea typeface="Nunito"/>
              <a:cs typeface="Nunito"/>
              <a:sym typeface="Nunito"/>
            </a:endParaRPr>
          </a:p>
        </p:txBody>
      </p:sp>
      <p:sp>
        <p:nvSpPr>
          <p:cNvPr id="170" name="Google Shape;170;p39" descr="Timeline background shape"/>
          <p:cNvSpPr/>
          <p:nvPr/>
        </p:nvSpPr>
        <p:spPr>
          <a:xfrm>
            <a:off x="1062635"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 Design Soln.</a:t>
            </a:r>
            <a:endParaRPr sz="900" i="0" u="none" strike="noStrike" cap="none">
              <a:solidFill>
                <a:schemeClr val="dk1"/>
              </a:solidFill>
              <a:latin typeface="Nunito"/>
              <a:ea typeface="Nunito"/>
              <a:cs typeface="Nunito"/>
              <a:sym typeface="Nunito"/>
            </a:endParaRPr>
          </a:p>
        </p:txBody>
      </p:sp>
      <p:sp>
        <p:nvSpPr>
          <p:cNvPr id="171" name="Google Shape;171;p39" descr="Timeline background shape"/>
          <p:cNvSpPr/>
          <p:nvPr/>
        </p:nvSpPr>
        <p:spPr>
          <a:xfrm>
            <a:off x="0"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 Objectives</a:t>
            </a:r>
            <a:endParaRPr sz="900" i="0" u="none" strike="noStrike" cap="none">
              <a:solidFill>
                <a:schemeClr val="dk1"/>
              </a:solidFill>
              <a:latin typeface="Nunito"/>
              <a:ea typeface="Nunito"/>
              <a:cs typeface="Nunito"/>
              <a:sym typeface="Nunito"/>
            </a:endParaRPr>
          </a:p>
        </p:txBody>
      </p:sp>
      <p:grpSp>
        <p:nvGrpSpPr>
          <p:cNvPr id="172" name="Google Shape;172;p39"/>
          <p:cNvGrpSpPr/>
          <p:nvPr/>
        </p:nvGrpSpPr>
        <p:grpSpPr>
          <a:xfrm>
            <a:off x="251774" y="1583525"/>
            <a:ext cx="1526477" cy="1471283"/>
            <a:chOff x="1066752" y="1775004"/>
            <a:chExt cx="1851173" cy="828845"/>
          </a:xfrm>
        </p:grpSpPr>
        <p:sp>
          <p:nvSpPr>
            <p:cNvPr id="173" name="Google Shape;173;p39"/>
            <p:cNvSpPr txBox="1"/>
            <p:nvPr/>
          </p:nvSpPr>
          <p:spPr>
            <a:xfrm>
              <a:off x="1066752" y="1775004"/>
              <a:ext cx="1785927" cy="5727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600" b="1" dirty="0">
                  <a:solidFill>
                    <a:srgbClr val="0077BB"/>
                  </a:solidFill>
                  <a:latin typeface="Nunito"/>
                  <a:ea typeface="Nunito"/>
                  <a:cs typeface="Nunito"/>
                  <a:sym typeface="Nunito"/>
                </a:rPr>
                <a:t>PROJECT PURPOSE &amp; OBJECTIVES</a:t>
              </a:r>
              <a:endParaRPr sz="1600" b="1" dirty="0">
                <a:solidFill>
                  <a:srgbClr val="0077BB"/>
                </a:solidFill>
                <a:latin typeface="Nunito"/>
                <a:ea typeface="Nunito"/>
                <a:cs typeface="Nunito"/>
                <a:sym typeface="Nunito"/>
              </a:endParaRPr>
            </a:p>
          </p:txBody>
        </p:sp>
        <p:sp>
          <p:nvSpPr>
            <p:cNvPr id="174" name="Google Shape;174;p39"/>
            <p:cNvSpPr/>
            <p:nvPr/>
          </p:nvSpPr>
          <p:spPr>
            <a:xfrm flipH="1">
              <a:off x="1083025" y="2306625"/>
              <a:ext cx="1834800" cy="143400"/>
            </a:xfrm>
            <a:prstGeom prst="parallelogram">
              <a:avLst>
                <a:gd name="adj" fmla="val 96952"/>
              </a:avLst>
            </a:prstGeom>
            <a:solidFill>
              <a:srgbClr val="33B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0077BB"/>
                  </a:solidFill>
                  <a:latin typeface="Nunito"/>
                  <a:ea typeface="Nunito"/>
                  <a:cs typeface="Nunito"/>
                  <a:sym typeface="Nunito"/>
                </a:rPr>
                <a:t>  </a:t>
              </a:r>
              <a:endParaRPr>
                <a:solidFill>
                  <a:srgbClr val="0077BB"/>
                </a:solidFill>
                <a:latin typeface="Nunito"/>
                <a:ea typeface="Nunito"/>
                <a:cs typeface="Nunito"/>
                <a:sym typeface="Nunito"/>
              </a:endParaRPr>
            </a:p>
          </p:txBody>
        </p:sp>
        <p:sp>
          <p:nvSpPr>
            <p:cNvPr id="175" name="Google Shape;175;p39"/>
            <p:cNvSpPr/>
            <p:nvPr/>
          </p:nvSpPr>
          <p:spPr>
            <a:xfrm>
              <a:off x="1083125" y="2460449"/>
              <a:ext cx="1834800" cy="143400"/>
            </a:xfrm>
            <a:prstGeom prst="parallelogram">
              <a:avLst>
                <a:gd name="adj" fmla="val 96952"/>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7BB"/>
                </a:solidFill>
                <a:latin typeface="Nunito"/>
                <a:ea typeface="Nunito"/>
                <a:cs typeface="Nunito"/>
                <a:sym typeface="Nunito"/>
              </a:endParaRPr>
            </a:p>
          </p:txBody>
        </p:sp>
      </p:grpSp>
      <p:grpSp>
        <p:nvGrpSpPr>
          <p:cNvPr id="176" name="Google Shape;176;p39"/>
          <p:cNvGrpSpPr/>
          <p:nvPr/>
        </p:nvGrpSpPr>
        <p:grpSpPr>
          <a:xfrm>
            <a:off x="1674358" y="2527206"/>
            <a:ext cx="1513059" cy="527602"/>
            <a:chOff x="1083025" y="2306625"/>
            <a:chExt cx="1834900" cy="297224"/>
          </a:xfrm>
        </p:grpSpPr>
        <p:sp>
          <p:nvSpPr>
            <p:cNvPr id="177" name="Google Shape;177;p39"/>
            <p:cNvSpPr/>
            <p:nvPr/>
          </p:nvSpPr>
          <p:spPr>
            <a:xfrm flipH="1">
              <a:off x="1083025" y="2306625"/>
              <a:ext cx="1834800" cy="143400"/>
            </a:xfrm>
            <a:prstGeom prst="parallelogram">
              <a:avLst>
                <a:gd name="adj" fmla="val 96952"/>
              </a:avLst>
            </a:prstGeom>
            <a:solidFill>
              <a:srgbClr val="33B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8" name="Google Shape;178;p39"/>
            <p:cNvSpPr/>
            <p:nvPr/>
          </p:nvSpPr>
          <p:spPr>
            <a:xfrm>
              <a:off x="1083125" y="2460449"/>
              <a:ext cx="1834800" cy="143400"/>
            </a:xfrm>
            <a:prstGeom prst="parallelogram">
              <a:avLst>
                <a:gd name="adj" fmla="val 96952"/>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39"/>
          <p:cNvGrpSpPr/>
          <p:nvPr/>
        </p:nvGrpSpPr>
        <p:grpSpPr>
          <a:xfrm>
            <a:off x="3085911" y="2525944"/>
            <a:ext cx="1513059" cy="527602"/>
            <a:chOff x="1083025" y="2306625"/>
            <a:chExt cx="1834900" cy="297224"/>
          </a:xfrm>
        </p:grpSpPr>
        <p:sp>
          <p:nvSpPr>
            <p:cNvPr id="180" name="Google Shape;180;p39"/>
            <p:cNvSpPr/>
            <p:nvPr/>
          </p:nvSpPr>
          <p:spPr>
            <a:xfrm flipH="1">
              <a:off x="1083025" y="2306625"/>
              <a:ext cx="1834800" cy="143400"/>
            </a:xfrm>
            <a:prstGeom prst="parallelogram">
              <a:avLst>
                <a:gd name="adj" fmla="val 96952"/>
              </a:avLst>
            </a:prstGeom>
            <a:solidFill>
              <a:srgbClr val="33B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1" name="Google Shape;181;p39"/>
            <p:cNvSpPr/>
            <p:nvPr/>
          </p:nvSpPr>
          <p:spPr>
            <a:xfrm>
              <a:off x="1083125" y="2460449"/>
              <a:ext cx="1834800" cy="143400"/>
            </a:xfrm>
            <a:prstGeom prst="parallelogram">
              <a:avLst>
                <a:gd name="adj" fmla="val 96952"/>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39"/>
          <p:cNvGrpSpPr/>
          <p:nvPr/>
        </p:nvGrpSpPr>
        <p:grpSpPr>
          <a:xfrm>
            <a:off x="4498635" y="2525924"/>
            <a:ext cx="1513059" cy="527602"/>
            <a:chOff x="1083025" y="2306625"/>
            <a:chExt cx="1834900" cy="297224"/>
          </a:xfrm>
        </p:grpSpPr>
        <p:sp>
          <p:nvSpPr>
            <p:cNvPr id="183" name="Google Shape;183;p39"/>
            <p:cNvSpPr/>
            <p:nvPr/>
          </p:nvSpPr>
          <p:spPr>
            <a:xfrm flipH="1">
              <a:off x="1083025" y="2306625"/>
              <a:ext cx="1834800" cy="143400"/>
            </a:xfrm>
            <a:prstGeom prst="parallelogram">
              <a:avLst>
                <a:gd name="adj" fmla="val 96952"/>
              </a:avLst>
            </a:prstGeom>
            <a:solidFill>
              <a:srgbClr val="33B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4" name="Google Shape;184;p39"/>
            <p:cNvSpPr/>
            <p:nvPr/>
          </p:nvSpPr>
          <p:spPr>
            <a:xfrm>
              <a:off x="1083125" y="2460449"/>
              <a:ext cx="1834800" cy="143400"/>
            </a:xfrm>
            <a:prstGeom prst="parallelogram">
              <a:avLst>
                <a:gd name="adj" fmla="val 96952"/>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39"/>
          <p:cNvSpPr txBox="1"/>
          <p:nvPr/>
        </p:nvSpPr>
        <p:spPr>
          <a:xfrm>
            <a:off x="442350" y="2998625"/>
            <a:ext cx="981000" cy="42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chemeClr val="dk2"/>
                </a:solidFill>
                <a:latin typeface="Nunito"/>
                <a:ea typeface="Nunito"/>
                <a:cs typeface="Nunito"/>
                <a:sym typeface="Nunito"/>
              </a:rPr>
              <a:t>Nick</a:t>
            </a:r>
            <a:endParaRPr>
              <a:solidFill>
                <a:schemeClr val="dk2"/>
              </a:solidFill>
              <a:latin typeface="Nunito"/>
              <a:ea typeface="Nunito"/>
              <a:cs typeface="Nunito"/>
              <a:sym typeface="Nunito"/>
            </a:endParaRPr>
          </a:p>
        </p:txBody>
      </p:sp>
      <p:sp>
        <p:nvSpPr>
          <p:cNvPr id="186" name="Google Shape;186;p39"/>
          <p:cNvSpPr txBox="1"/>
          <p:nvPr/>
        </p:nvSpPr>
        <p:spPr>
          <a:xfrm>
            <a:off x="1811506" y="1583465"/>
            <a:ext cx="1241100" cy="10167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600" b="1">
                <a:solidFill>
                  <a:srgbClr val="0077BB"/>
                </a:solidFill>
                <a:latin typeface="Nunito"/>
                <a:ea typeface="Nunito"/>
                <a:cs typeface="Nunito"/>
                <a:sym typeface="Nunito"/>
              </a:rPr>
              <a:t>DESIGN SOLUTION</a:t>
            </a:r>
            <a:endParaRPr sz="1600" b="1">
              <a:solidFill>
                <a:srgbClr val="0077BB"/>
              </a:solidFill>
              <a:latin typeface="Nunito"/>
              <a:ea typeface="Nunito"/>
              <a:cs typeface="Nunito"/>
              <a:sym typeface="Nunito"/>
            </a:endParaRPr>
          </a:p>
        </p:txBody>
      </p:sp>
      <p:sp>
        <p:nvSpPr>
          <p:cNvPr id="187" name="Google Shape;187;p39"/>
          <p:cNvSpPr txBox="1"/>
          <p:nvPr/>
        </p:nvSpPr>
        <p:spPr>
          <a:xfrm>
            <a:off x="3085850" y="1583465"/>
            <a:ext cx="1274366" cy="10167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600" b="1" dirty="0">
                <a:solidFill>
                  <a:srgbClr val="0077BB"/>
                </a:solidFill>
                <a:latin typeface="Nunito"/>
                <a:ea typeface="Nunito"/>
                <a:cs typeface="Nunito"/>
                <a:sym typeface="Nunito"/>
              </a:rPr>
              <a:t>CRITICAL PROJECT ELEMENTS &amp; RISKS</a:t>
            </a:r>
            <a:endParaRPr sz="1600" b="1" dirty="0">
              <a:solidFill>
                <a:srgbClr val="0077BB"/>
              </a:solidFill>
              <a:latin typeface="Nunito"/>
              <a:ea typeface="Nunito"/>
              <a:cs typeface="Nunito"/>
              <a:sym typeface="Nunito"/>
            </a:endParaRPr>
          </a:p>
        </p:txBody>
      </p:sp>
      <p:sp>
        <p:nvSpPr>
          <p:cNvPr id="188" name="Google Shape;188;p39"/>
          <p:cNvSpPr txBox="1"/>
          <p:nvPr/>
        </p:nvSpPr>
        <p:spPr>
          <a:xfrm>
            <a:off x="4164225" y="1583475"/>
            <a:ext cx="1872300" cy="10167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600" b="1" dirty="0">
                <a:solidFill>
                  <a:srgbClr val="0077BB"/>
                </a:solidFill>
                <a:latin typeface="Nunito"/>
                <a:ea typeface="Nunito"/>
                <a:cs typeface="Nunito"/>
                <a:sym typeface="Nunito"/>
              </a:rPr>
              <a:t>DESIGN REQUIREMENTS</a:t>
            </a:r>
            <a:endParaRPr sz="1600" b="1" dirty="0">
              <a:solidFill>
                <a:srgbClr val="0077BB"/>
              </a:solidFill>
              <a:latin typeface="Nunito"/>
              <a:ea typeface="Nunito"/>
              <a:cs typeface="Nunito"/>
              <a:sym typeface="Nunito"/>
            </a:endParaRPr>
          </a:p>
        </p:txBody>
      </p:sp>
      <p:sp>
        <p:nvSpPr>
          <p:cNvPr id="189" name="Google Shape;189;p39"/>
          <p:cNvSpPr txBox="1"/>
          <p:nvPr/>
        </p:nvSpPr>
        <p:spPr>
          <a:xfrm>
            <a:off x="1684619" y="2998622"/>
            <a:ext cx="1190100" cy="42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solidFill>
                  <a:schemeClr val="dk2"/>
                </a:solidFill>
                <a:latin typeface="Nunito"/>
                <a:ea typeface="Nunito"/>
                <a:cs typeface="Nunito"/>
                <a:sym typeface="Nunito"/>
              </a:rPr>
              <a:t>Sarah, Autumn</a:t>
            </a:r>
            <a:endParaRPr>
              <a:solidFill>
                <a:schemeClr val="dk2"/>
              </a:solidFill>
              <a:latin typeface="Nunito"/>
              <a:ea typeface="Nunito"/>
              <a:cs typeface="Nunito"/>
              <a:sym typeface="Nunito"/>
            </a:endParaRPr>
          </a:p>
          <a:p>
            <a:pPr marL="0" lvl="0" indent="0" algn="ctr" rtl="0">
              <a:lnSpc>
                <a:spcPct val="115000"/>
              </a:lnSpc>
              <a:spcBef>
                <a:spcPts val="1600"/>
              </a:spcBef>
              <a:spcAft>
                <a:spcPts val="1600"/>
              </a:spcAft>
              <a:buNone/>
            </a:pPr>
            <a:endParaRPr>
              <a:solidFill>
                <a:schemeClr val="dk2"/>
              </a:solidFill>
              <a:latin typeface="Nunito"/>
              <a:ea typeface="Nunito"/>
              <a:cs typeface="Nunito"/>
              <a:sym typeface="Nunito"/>
            </a:endParaRPr>
          </a:p>
        </p:txBody>
      </p:sp>
      <p:sp>
        <p:nvSpPr>
          <p:cNvPr id="190" name="Google Shape;190;p39"/>
          <p:cNvSpPr txBox="1"/>
          <p:nvPr/>
        </p:nvSpPr>
        <p:spPr>
          <a:xfrm>
            <a:off x="3094980" y="2998622"/>
            <a:ext cx="1190100" cy="42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chemeClr val="dk2"/>
                </a:solidFill>
                <a:latin typeface="Nunito"/>
                <a:ea typeface="Nunito"/>
                <a:cs typeface="Nunito"/>
                <a:sym typeface="Nunito"/>
              </a:rPr>
              <a:t>Andrew</a:t>
            </a:r>
            <a:endParaRPr>
              <a:solidFill>
                <a:schemeClr val="dk2"/>
              </a:solidFill>
              <a:latin typeface="Nunito"/>
              <a:ea typeface="Nunito"/>
              <a:cs typeface="Nunito"/>
              <a:sym typeface="Nunito"/>
            </a:endParaRPr>
          </a:p>
        </p:txBody>
      </p:sp>
      <p:sp>
        <p:nvSpPr>
          <p:cNvPr id="191" name="Google Shape;191;p39"/>
          <p:cNvSpPr txBox="1"/>
          <p:nvPr/>
        </p:nvSpPr>
        <p:spPr>
          <a:xfrm>
            <a:off x="4505333" y="2998622"/>
            <a:ext cx="1190100" cy="42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chemeClr val="dk2"/>
                </a:solidFill>
                <a:latin typeface="Nunito"/>
                <a:ea typeface="Nunito"/>
                <a:cs typeface="Nunito"/>
                <a:sym typeface="Nunito"/>
              </a:rPr>
              <a:t>Skylar, Luca</a:t>
            </a:r>
            <a:endParaRPr>
              <a:solidFill>
                <a:schemeClr val="dk2"/>
              </a:solidFill>
              <a:latin typeface="Nunito"/>
              <a:ea typeface="Nunito"/>
              <a:cs typeface="Nunito"/>
              <a:sym typeface="Nunito"/>
            </a:endParaRPr>
          </a:p>
        </p:txBody>
      </p:sp>
      <p:grpSp>
        <p:nvGrpSpPr>
          <p:cNvPr id="192" name="Google Shape;192;p39"/>
          <p:cNvGrpSpPr/>
          <p:nvPr/>
        </p:nvGrpSpPr>
        <p:grpSpPr>
          <a:xfrm>
            <a:off x="5906499" y="2525944"/>
            <a:ext cx="1513059" cy="527602"/>
            <a:chOff x="1083025" y="2306625"/>
            <a:chExt cx="1834900" cy="297224"/>
          </a:xfrm>
        </p:grpSpPr>
        <p:sp>
          <p:nvSpPr>
            <p:cNvPr id="193" name="Google Shape;193;p39"/>
            <p:cNvSpPr/>
            <p:nvPr/>
          </p:nvSpPr>
          <p:spPr>
            <a:xfrm flipH="1">
              <a:off x="1083025" y="2306625"/>
              <a:ext cx="1834800" cy="143400"/>
            </a:xfrm>
            <a:prstGeom prst="parallelogram">
              <a:avLst>
                <a:gd name="adj" fmla="val 96952"/>
              </a:avLst>
            </a:prstGeom>
            <a:solidFill>
              <a:srgbClr val="33B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94" name="Google Shape;194;p39"/>
            <p:cNvSpPr/>
            <p:nvPr/>
          </p:nvSpPr>
          <p:spPr>
            <a:xfrm>
              <a:off x="1083125" y="2460449"/>
              <a:ext cx="1834800" cy="143400"/>
            </a:xfrm>
            <a:prstGeom prst="parallelogram">
              <a:avLst>
                <a:gd name="adj" fmla="val 96952"/>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39"/>
          <p:cNvGrpSpPr/>
          <p:nvPr/>
        </p:nvGrpSpPr>
        <p:grpSpPr>
          <a:xfrm>
            <a:off x="7319222" y="2525924"/>
            <a:ext cx="1513059" cy="527602"/>
            <a:chOff x="1083025" y="2306625"/>
            <a:chExt cx="1834900" cy="297224"/>
          </a:xfrm>
        </p:grpSpPr>
        <p:sp>
          <p:nvSpPr>
            <p:cNvPr id="196" name="Google Shape;196;p39"/>
            <p:cNvSpPr/>
            <p:nvPr/>
          </p:nvSpPr>
          <p:spPr>
            <a:xfrm flipH="1">
              <a:off x="1083025" y="2306625"/>
              <a:ext cx="1834800" cy="143400"/>
            </a:xfrm>
            <a:prstGeom prst="parallelogram">
              <a:avLst>
                <a:gd name="adj" fmla="val 96952"/>
              </a:avLst>
            </a:prstGeom>
            <a:solidFill>
              <a:srgbClr val="33B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97" name="Google Shape;197;p39"/>
            <p:cNvSpPr/>
            <p:nvPr/>
          </p:nvSpPr>
          <p:spPr>
            <a:xfrm>
              <a:off x="1083125" y="2460449"/>
              <a:ext cx="1834800" cy="143400"/>
            </a:xfrm>
            <a:prstGeom prst="parallelogram">
              <a:avLst>
                <a:gd name="adj" fmla="val 96952"/>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 name="Google Shape;198;p39"/>
          <p:cNvSpPr txBox="1"/>
          <p:nvPr/>
        </p:nvSpPr>
        <p:spPr>
          <a:xfrm>
            <a:off x="5823850" y="1583475"/>
            <a:ext cx="1645792" cy="10167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600" b="1" dirty="0">
                <a:solidFill>
                  <a:srgbClr val="0077BB"/>
                </a:solidFill>
                <a:latin typeface="Nunito"/>
                <a:ea typeface="Nunito"/>
                <a:cs typeface="Nunito"/>
                <a:sym typeface="Nunito"/>
              </a:rPr>
              <a:t>VERIFICATION AND VALIDATION</a:t>
            </a:r>
            <a:endParaRPr sz="1600" b="1" dirty="0">
              <a:solidFill>
                <a:srgbClr val="0077BB"/>
              </a:solidFill>
              <a:latin typeface="Nunito"/>
              <a:ea typeface="Nunito"/>
              <a:cs typeface="Nunito"/>
              <a:sym typeface="Nunito"/>
            </a:endParaRPr>
          </a:p>
        </p:txBody>
      </p:sp>
      <p:sp>
        <p:nvSpPr>
          <p:cNvPr id="199" name="Google Shape;199;p39"/>
          <p:cNvSpPr txBox="1"/>
          <p:nvPr/>
        </p:nvSpPr>
        <p:spPr>
          <a:xfrm>
            <a:off x="7452806" y="1583465"/>
            <a:ext cx="1274279" cy="10167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600" b="1" dirty="0">
                <a:solidFill>
                  <a:srgbClr val="0077BB"/>
                </a:solidFill>
                <a:latin typeface="Nunito"/>
                <a:ea typeface="Nunito"/>
                <a:cs typeface="Nunito"/>
                <a:sym typeface="Nunito"/>
              </a:rPr>
              <a:t>PROJECT PLANNING</a:t>
            </a:r>
            <a:endParaRPr sz="1600" b="1" dirty="0">
              <a:solidFill>
                <a:srgbClr val="0077BB"/>
              </a:solidFill>
              <a:latin typeface="Nunito"/>
              <a:ea typeface="Nunito"/>
              <a:cs typeface="Nunito"/>
              <a:sym typeface="Nunito"/>
            </a:endParaRPr>
          </a:p>
        </p:txBody>
      </p:sp>
      <p:sp>
        <p:nvSpPr>
          <p:cNvPr id="200" name="Google Shape;200;p39"/>
          <p:cNvSpPr txBox="1"/>
          <p:nvPr/>
        </p:nvSpPr>
        <p:spPr>
          <a:xfrm>
            <a:off x="5915567" y="2998622"/>
            <a:ext cx="1190100" cy="42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chemeClr val="dk2"/>
                </a:solidFill>
                <a:latin typeface="Nunito"/>
                <a:ea typeface="Nunito"/>
                <a:cs typeface="Nunito"/>
                <a:sym typeface="Nunito"/>
              </a:rPr>
              <a:t>Thomas, Luca</a:t>
            </a:r>
            <a:endParaRPr>
              <a:solidFill>
                <a:schemeClr val="dk2"/>
              </a:solidFill>
              <a:latin typeface="Nunito"/>
              <a:ea typeface="Nunito"/>
              <a:cs typeface="Nunito"/>
              <a:sym typeface="Nunito"/>
            </a:endParaRPr>
          </a:p>
        </p:txBody>
      </p:sp>
      <p:sp>
        <p:nvSpPr>
          <p:cNvPr id="201" name="Google Shape;201;p39"/>
          <p:cNvSpPr txBox="1"/>
          <p:nvPr/>
        </p:nvSpPr>
        <p:spPr>
          <a:xfrm>
            <a:off x="7325920" y="2998622"/>
            <a:ext cx="1190100" cy="42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chemeClr val="dk2"/>
                </a:solidFill>
                <a:latin typeface="Nunito"/>
                <a:ea typeface="Nunito"/>
                <a:cs typeface="Nunito"/>
                <a:sym typeface="Nunito"/>
              </a:rPr>
              <a:t>Andrew, Luca</a:t>
            </a:r>
            <a:endParaRPr>
              <a:solidFill>
                <a:schemeClr val="dk2"/>
              </a:solidFill>
              <a:latin typeface="Nunito"/>
              <a:ea typeface="Nunito"/>
              <a:cs typeface="Nunito"/>
              <a:sym typeface="Nunito"/>
            </a:endParaRPr>
          </a:p>
        </p:txBody>
      </p:sp>
      <p:pic>
        <p:nvPicPr>
          <p:cNvPr id="202" name="Google Shape;202;p39">
            <a:hlinkClick r:id="rId4" action="ppaction://hlinksldjump"/>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1"/>
        <p:cNvGrpSpPr/>
        <p:nvPr/>
      </p:nvGrpSpPr>
      <p:grpSpPr>
        <a:xfrm>
          <a:off x="0" y="0"/>
          <a:ext cx="0" cy="0"/>
          <a:chOff x="0" y="0"/>
          <a:chExt cx="0" cy="0"/>
        </a:xfrm>
      </p:grpSpPr>
      <p:sp>
        <p:nvSpPr>
          <p:cNvPr id="692" name="Google Shape;692;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latin typeface="Nunito"/>
                <a:ea typeface="Nunito"/>
                <a:cs typeface="Nunito"/>
                <a:sym typeface="Nunito"/>
              </a:rPr>
              <a:t>30</a:t>
            </a:fld>
            <a:endParaRPr>
              <a:latin typeface="Nunito"/>
              <a:ea typeface="Nunito"/>
              <a:cs typeface="Nunito"/>
              <a:sym typeface="Nunito"/>
            </a:endParaRPr>
          </a:p>
        </p:txBody>
      </p:sp>
      <p:pic>
        <p:nvPicPr>
          <p:cNvPr id="693" name="Google Shape;693;p6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767850" y="4869400"/>
            <a:ext cx="1203601" cy="243817"/>
          </a:xfrm>
          <a:prstGeom prst="rect">
            <a:avLst/>
          </a:prstGeom>
          <a:noFill/>
          <a:ln>
            <a:noFill/>
          </a:ln>
        </p:spPr>
      </p:pic>
      <p:pic>
        <p:nvPicPr>
          <p:cNvPr id="694" name="Google Shape;694;p6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549675"/>
            <a:ext cx="9144003" cy="4304108"/>
          </a:xfrm>
          <a:prstGeom prst="rect">
            <a:avLst/>
          </a:prstGeom>
          <a:noFill/>
          <a:ln>
            <a:noFill/>
          </a:ln>
        </p:spPr>
      </p:pic>
      <p:sp>
        <p:nvSpPr>
          <p:cNvPr id="695" name="Google Shape;695;p66"/>
          <p:cNvSpPr txBox="1">
            <a:spLocks noGrp="1"/>
          </p:cNvSpPr>
          <p:nvPr>
            <p:ph type="title"/>
          </p:nvPr>
        </p:nvSpPr>
        <p:spPr>
          <a:xfrm>
            <a:off x="311700" y="1240575"/>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Design Requirements and Satisfactions</a:t>
            </a:r>
            <a:endParaRPr>
              <a:solidFill>
                <a:schemeClr val="lt1"/>
              </a:solidFill>
            </a:endParaRPr>
          </a:p>
        </p:txBody>
      </p:sp>
      <p:sp>
        <p:nvSpPr>
          <p:cNvPr id="696" name="Google Shape;696;p66" descr="Timeline background shape"/>
          <p:cNvSpPr/>
          <p:nvPr/>
        </p:nvSpPr>
        <p:spPr>
          <a:xfrm>
            <a:off x="5433264" y="4868550"/>
            <a:ext cx="1332300" cy="275100"/>
          </a:xfrm>
          <a:prstGeom prst="homePlate">
            <a:avLst>
              <a:gd name="adj" fmla="val 50000"/>
            </a:avLst>
          </a:prstGeom>
          <a:solidFill>
            <a:schemeClr val="dk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lt1"/>
                </a:solidFill>
                <a:latin typeface="Nunito"/>
                <a:ea typeface="Nunito"/>
                <a:cs typeface="Nunito"/>
                <a:sym typeface="Nunito"/>
              </a:rPr>
              <a:t>VI: Proj. Planning</a:t>
            </a:r>
            <a:endParaRPr sz="900" i="0" u="none" strike="noStrike" cap="none">
              <a:solidFill>
                <a:schemeClr val="lt1"/>
              </a:solidFill>
              <a:latin typeface="Nunito"/>
              <a:ea typeface="Nunito"/>
              <a:cs typeface="Nunito"/>
              <a:sym typeface="Nunito"/>
            </a:endParaRPr>
          </a:p>
        </p:txBody>
      </p:sp>
      <p:sp>
        <p:nvSpPr>
          <p:cNvPr id="697" name="Google Shape;697;p66" descr="Timeline background shape"/>
          <p:cNvSpPr/>
          <p:nvPr/>
        </p:nvSpPr>
        <p:spPr>
          <a:xfrm>
            <a:off x="4370627" y="4868550"/>
            <a:ext cx="1205400" cy="275100"/>
          </a:xfrm>
          <a:prstGeom prst="homePlate">
            <a:avLst>
              <a:gd name="adj" fmla="val 50000"/>
            </a:avLst>
          </a:prstGeom>
          <a:solidFill>
            <a:schemeClr val="dk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lt1"/>
                </a:solidFill>
                <a:latin typeface="Nunito"/>
                <a:ea typeface="Nunito"/>
                <a:cs typeface="Nunito"/>
                <a:sym typeface="Nunito"/>
              </a:rPr>
              <a:t>V: V&amp;V</a:t>
            </a:r>
            <a:endParaRPr sz="900" i="0" u="none" strike="noStrike" cap="none">
              <a:solidFill>
                <a:schemeClr val="lt1"/>
              </a:solidFill>
              <a:latin typeface="Nunito"/>
              <a:ea typeface="Nunito"/>
              <a:cs typeface="Nunito"/>
              <a:sym typeface="Nunito"/>
            </a:endParaRPr>
          </a:p>
        </p:txBody>
      </p:sp>
      <p:sp>
        <p:nvSpPr>
          <p:cNvPr id="698" name="Google Shape;698;p66"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699" name="Google Shape;699;p66"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700" name="Google Shape;700;p66"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701" name="Google Shape;701;p66"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702" name="Google Shape;702;p66">
            <a:hlinkClick r:id="rId5" action="ppaction://hlinksldjump"/>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667450" y="4833100"/>
            <a:ext cx="1095600" cy="317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High Level Functional Requirements</a:t>
            </a:r>
            <a:endParaRPr/>
          </a:p>
        </p:txBody>
      </p:sp>
      <p:sp>
        <p:nvSpPr>
          <p:cNvPr id="708" name="Google Shape;708;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graphicFrame>
        <p:nvGraphicFramePr>
          <p:cNvPr id="709" name="Google Shape;709;p67"/>
          <p:cNvGraphicFramePr/>
          <p:nvPr/>
        </p:nvGraphicFramePr>
        <p:xfrm>
          <a:off x="521900" y="1126000"/>
          <a:ext cx="8100200" cy="3215958"/>
        </p:xfrm>
        <a:graphic>
          <a:graphicData uri="http://schemas.openxmlformats.org/drawingml/2006/table">
            <a:tbl>
              <a:tblPr>
                <a:noFill/>
                <a:tableStyleId>{C18F2913-265C-4DE4-91AA-1AE31A61DADB}</a:tableStyleId>
              </a:tblPr>
              <a:tblGrid>
                <a:gridCol w="821450">
                  <a:extLst>
                    <a:ext uri="{9D8B030D-6E8A-4147-A177-3AD203B41FA5}">
                      <a16:colId xmlns:a16="http://schemas.microsoft.com/office/drawing/2014/main" val="20000"/>
                    </a:ext>
                  </a:extLst>
                </a:gridCol>
                <a:gridCol w="7278750">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endParaRPr sz="1600" b="1">
                        <a:solidFill>
                          <a:srgbClr val="0077BB"/>
                        </a:solidFill>
                        <a:latin typeface="Nunito"/>
                        <a:ea typeface="Nunito"/>
                        <a:cs typeface="Nunito"/>
                        <a:sym typeface="Nunito"/>
                      </a:endParaRPr>
                    </a:p>
                  </a:txBody>
                  <a:tcPr marL="63500" marR="63500" marT="63500" marB="63500">
                    <a:lnL w="12700"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302926"/>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2"/>
                          </a:solidFill>
                          <a:latin typeface="Nunito"/>
                          <a:ea typeface="Nunito"/>
                          <a:cs typeface="Nunito"/>
                          <a:sym typeface="Nunito"/>
                        </a:rPr>
                        <a:t>Functional Requirement</a:t>
                      </a:r>
                      <a:endParaRPr sz="1600" b="1">
                        <a:solidFill>
                          <a:schemeClr val="dk2"/>
                        </a:solidFill>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 sz="1500" b="1">
                          <a:solidFill>
                            <a:srgbClr val="0077BB"/>
                          </a:solidFill>
                          <a:latin typeface="Nunito"/>
                          <a:ea typeface="Nunito"/>
                          <a:cs typeface="Nunito"/>
                          <a:sym typeface="Nunito"/>
                        </a:rPr>
                        <a:t>F1</a:t>
                      </a:r>
                      <a:endParaRPr sz="1500" b="1">
                        <a:solidFill>
                          <a:srgbClr val="0077BB"/>
                        </a:solidFill>
                        <a:latin typeface="Nunito"/>
                        <a:ea typeface="Nunito"/>
                        <a:cs typeface="Nunito"/>
                        <a:sym typeface="Nunito"/>
                      </a:endParaRPr>
                    </a:p>
                  </a:txBody>
                  <a:tcPr marL="63500" marR="63500" marT="63500" marB="63500">
                    <a:lnL w="12700" cap="flat" cmpd="sng">
                      <a:solidFill>
                        <a:srgbClr val="302926"/>
                      </a:solidFill>
                      <a:prstDash val="solid"/>
                      <a:round/>
                      <a:headEnd type="none" w="sm" len="sm"/>
                      <a:tailEnd type="none" w="sm" len="sm"/>
                    </a:lnL>
                    <a:lnR w="12700" cap="flat" cmpd="sng">
                      <a:solidFill>
                        <a:srgbClr val="302926"/>
                      </a:solidFill>
                      <a:prstDash val="solid"/>
                      <a:round/>
                      <a:headEnd type="none" w="sm" len="sm"/>
                      <a:tailEnd type="none" w="sm" len="sm"/>
                    </a:lnR>
                    <a:lnT w="12700" cap="flat" cmpd="sng">
                      <a:solidFill>
                        <a:srgbClr val="302926"/>
                      </a:solidFill>
                      <a:prstDash val="solid"/>
                      <a:round/>
                      <a:headEnd type="none" w="sm" len="sm"/>
                      <a:tailEnd type="none" w="sm" len="sm"/>
                    </a:lnT>
                    <a:lnB w="12700" cap="flat" cmpd="sng">
                      <a:solidFill>
                        <a:srgbClr val="302926"/>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The VR environment shall simulate the </a:t>
                      </a:r>
                      <a:r>
                        <a:rPr lang="en" sz="1500" b="1">
                          <a:solidFill>
                            <a:srgbClr val="0077BB"/>
                          </a:solidFill>
                          <a:latin typeface="Nunito"/>
                          <a:ea typeface="Nunito"/>
                          <a:cs typeface="Nunito"/>
                          <a:sym typeface="Nunito"/>
                        </a:rPr>
                        <a:t>south polar region</a:t>
                      </a:r>
                      <a:r>
                        <a:rPr lang="en" sz="1500">
                          <a:solidFill>
                            <a:schemeClr val="dk2"/>
                          </a:solidFill>
                          <a:latin typeface="Nunito"/>
                          <a:ea typeface="Nunito"/>
                          <a:cs typeface="Nunito"/>
                          <a:sym typeface="Nunito"/>
                        </a:rPr>
                        <a:t> of the lunar surface. </a:t>
                      </a:r>
                      <a:endParaRPr sz="1500">
                        <a:solidFill>
                          <a:schemeClr val="dk2"/>
                        </a:solidFill>
                        <a:latin typeface="Nunito"/>
                        <a:ea typeface="Nunito"/>
                        <a:cs typeface="Nunito"/>
                        <a:sym typeface="Nunito"/>
                      </a:endParaRPr>
                    </a:p>
                  </a:txBody>
                  <a:tcPr marL="63500" marR="63500" marT="63500" marB="63500">
                    <a:lnL w="12700" cap="flat" cmpd="sng">
                      <a:solidFill>
                        <a:srgbClr val="302926"/>
                      </a:solidFill>
                      <a:prstDash val="solid"/>
                      <a:round/>
                      <a:headEnd type="none" w="sm" len="sm"/>
                      <a:tailEnd type="none" w="sm" len="sm"/>
                    </a:lnL>
                    <a:lnT w="12700" cap="flat" cmpd="sng">
                      <a:solidFill>
                        <a:srgbClr val="000000"/>
                      </a:solidFill>
                      <a:prstDash val="solid"/>
                      <a:round/>
                      <a:headEnd type="none" w="sm" len="sm"/>
                      <a:tailEnd type="none" w="sm" len="sm"/>
                    </a:lnT>
                    <a:solidFill>
                      <a:schemeClr val="lt1"/>
                    </a:solidFill>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 sz="1500" b="1">
                          <a:solidFill>
                            <a:schemeClr val="dk2"/>
                          </a:solidFill>
                          <a:latin typeface="Nunito"/>
                          <a:ea typeface="Nunito"/>
                          <a:cs typeface="Nunito"/>
                          <a:sym typeface="Nunito"/>
                        </a:rPr>
                        <a:t>F2</a:t>
                      </a:r>
                      <a:endParaRPr sz="1500" b="1">
                        <a:solidFill>
                          <a:schemeClr val="dk2"/>
                        </a:solidFill>
                        <a:latin typeface="Nunito"/>
                        <a:ea typeface="Nunito"/>
                        <a:cs typeface="Nunito"/>
                        <a:sym typeface="Nunito"/>
                      </a:endParaRPr>
                    </a:p>
                  </a:txBody>
                  <a:tcPr marL="63500" marR="63500" marT="63500" marB="63500">
                    <a:lnT w="12700" cap="flat" cmpd="sng">
                      <a:solidFill>
                        <a:srgbClr val="302926"/>
                      </a:solidFill>
                      <a:prstDash val="solid"/>
                      <a:round/>
                      <a:headEnd type="none" w="sm" len="sm"/>
                      <a:tailEnd type="none" w="sm" len="sm"/>
                    </a:lnT>
                    <a:solidFill>
                      <a:srgbClr val="D9D9D9"/>
                    </a:solidFill>
                  </a:tcPr>
                </a:tc>
                <a:tc>
                  <a:txBody>
                    <a:bodyPr/>
                    <a:lstStyle/>
                    <a:p>
                      <a:pPr marL="0" lvl="0" indent="0" algn="l" rtl="0">
                        <a:spcBef>
                          <a:spcPts val="0"/>
                        </a:spcBef>
                        <a:spcAft>
                          <a:spcPts val="0"/>
                        </a:spcAft>
                        <a:buNone/>
                      </a:pPr>
                      <a:r>
                        <a:rPr lang="en" sz="1500">
                          <a:solidFill>
                            <a:schemeClr val="dk2"/>
                          </a:solidFill>
                          <a:latin typeface="Nunito"/>
                          <a:ea typeface="Nunito"/>
                          <a:cs typeface="Nunito"/>
                          <a:sym typeface="Nunito"/>
                        </a:rPr>
                        <a:t>The training simulation shall include </a:t>
                      </a:r>
                      <a:r>
                        <a:rPr lang="en" sz="1500" b="1">
                          <a:solidFill>
                            <a:srgbClr val="0077BB"/>
                          </a:solidFill>
                          <a:latin typeface="Nunito"/>
                          <a:ea typeface="Nunito"/>
                          <a:cs typeface="Nunito"/>
                          <a:sym typeface="Nunito"/>
                        </a:rPr>
                        <a:t>physical, real-world objects.</a:t>
                      </a:r>
                      <a:endParaRPr sz="1500" b="1">
                        <a:solidFill>
                          <a:srgbClr val="0077BB"/>
                        </a:solidFill>
                        <a:latin typeface="Nunito"/>
                        <a:ea typeface="Nunito"/>
                        <a:cs typeface="Nunito"/>
                        <a:sym typeface="Nunito"/>
                      </a:endParaRPr>
                    </a:p>
                  </a:txBody>
                  <a:tcPr marL="63500" marR="63500" marT="63500" marB="63500">
                    <a:solidFill>
                      <a:schemeClr val="lt1"/>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1500" b="1">
                          <a:solidFill>
                            <a:schemeClr val="dk2"/>
                          </a:solidFill>
                          <a:latin typeface="Nunito"/>
                          <a:ea typeface="Nunito"/>
                          <a:cs typeface="Nunito"/>
                          <a:sym typeface="Nunito"/>
                        </a:rPr>
                        <a:t>F3</a:t>
                      </a:r>
                      <a:endParaRPr sz="1500" b="1">
                        <a:solidFill>
                          <a:schemeClr val="dk2"/>
                        </a:solidFill>
                        <a:latin typeface="Nunito"/>
                        <a:ea typeface="Nunito"/>
                        <a:cs typeface="Nunito"/>
                        <a:sym typeface="Nunito"/>
                      </a:endParaRPr>
                    </a:p>
                  </a:txBody>
                  <a:tcPr marL="63500" marR="63500" marT="63500" marB="63500">
                    <a:solidFill>
                      <a:srgbClr val="D9D9D9"/>
                    </a:solidFill>
                  </a:tcPr>
                </a:tc>
                <a:tc>
                  <a:txBody>
                    <a:bodyPr/>
                    <a:lstStyle/>
                    <a:p>
                      <a:pPr marL="0" lvl="0" indent="0" algn="l" rtl="0">
                        <a:spcBef>
                          <a:spcPts val="0"/>
                        </a:spcBef>
                        <a:spcAft>
                          <a:spcPts val="0"/>
                        </a:spcAft>
                        <a:buNone/>
                      </a:pPr>
                      <a:r>
                        <a:rPr lang="en" sz="1500">
                          <a:solidFill>
                            <a:schemeClr val="dk2"/>
                          </a:solidFill>
                          <a:latin typeface="Nunito"/>
                          <a:ea typeface="Nunito"/>
                          <a:cs typeface="Nunito"/>
                          <a:sym typeface="Nunito"/>
                        </a:rPr>
                        <a:t>The training simulation shall </a:t>
                      </a:r>
                      <a:r>
                        <a:rPr lang="en" sz="1500" b="1">
                          <a:solidFill>
                            <a:srgbClr val="0077BB"/>
                          </a:solidFill>
                          <a:latin typeface="Nunito"/>
                          <a:ea typeface="Nunito"/>
                          <a:cs typeface="Nunito"/>
                          <a:sym typeface="Nunito"/>
                        </a:rPr>
                        <a:t>accurately portray interactions with physical objects</a:t>
                      </a:r>
                      <a:r>
                        <a:rPr lang="en" sz="1500">
                          <a:solidFill>
                            <a:schemeClr val="dk2"/>
                          </a:solidFill>
                          <a:latin typeface="Nunito"/>
                          <a:ea typeface="Nunito"/>
                          <a:cs typeface="Nunito"/>
                          <a:sym typeface="Nunito"/>
                        </a:rPr>
                        <a:t> in the VR environment.</a:t>
                      </a:r>
                      <a:endParaRPr sz="1500">
                        <a:solidFill>
                          <a:schemeClr val="dk2"/>
                        </a:solidFill>
                        <a:latin typeface="Nunito"/>
                        <a:ea typeface="Nunito"/>
                        <a:cs typeface="Nunito"/>
                        <a:sym typeface="Nunito"/>
                      </a:endParaRPr>
                    </a:p>
                  </a:txBody>
                  <a:tcPr marL="63500" marR="63500" marT="63500" marB="63500">
                    <a:solidFill>
                      <a:schemeClr val="lt1"/>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1500" b="1">
                          <a:solidFill>
                            <a:srgbClr val="0077BB"/>
                          </a:solidFill>
                          <a:latin typeface="Nunito"/>
                          <a:ea typeface="Nunito"/>
                          <a:cs typeface="Nunito"/>
                          <a:sym typeface="Nunito"/>
                        </a:rPr>
                        <a:t>F4</a:t>
                      </a:r>
                      <a:endParaRPr sz="1500" b="1">
                        <a:solidFill>
                          <a:srgbClr val="0077BB"/>
                        </a:solidFill>
                        <a:latin typeface="Nunito"/>
                        <a:ea typeface="Nunito"/>
                        <a:cs typeface="Nunito"/>
                        <a:sym typeface="Nunito"/>
                      </a:endParaRPr>
                    </a:p>
                  </a:txBody>
                  <a:tcPr marL="63500" marR="63500" marT="63500" marB="63500">
                    <a:solidFill>
                      <a:srgbClr val="D9D9D9"/>
                    </a:solidFill>
                  </a:tcPr>
                </a:tc>
                <a:tc>
                  <a:txBody>
                    <a:bodyPr/>
                    <a:lstStyle/>
                    <a:p>
                      <a:pPr marL="0" lvl="0" indent="0" algn="l" rtl="0">
                        <a:spcBef>
                          <a:spcPts val="0"/>
                        </a:spcBef>
                        <a:spcAft>
                          <a:spcPts val="0"/>
                        </a:spcAft>
                        <a:buNone/>
                      </a:pPr>
                      <a:r>
                        <a:rPr lang="en" sz="1500">
                          <a:solidFill>
                            <a:schemeClr val="dk2"/>
                          </a:solidFill>
                          <a:latin typeface="Nunito"/>
                          <a:ea typeface="Nunito"/>
                          <a:cs typeface="Nunito"/>
                          <a:sym typeface="Nunito"/>
                        </a:rPr>
                        <a:t>To accurately simulate EVA activities on the lunar surface, the training simulation shall </a:t>
                      </a:r>
                      <a:r>
                        <a:rPr lang="en" sz="1500" b="1">
                          <a:solidFill>
                            <a:srgbClr val="0077BB"/>
                          </a:solidFill>
                          <a:latin typeface="Nunito"/>
                          <a:ea typeface="Nunito"/>
                          <a:cs typeface="Nunito"/>
                          <a:sym typeface="Nunito"/>
                        </a:rPr>
                        <a:t>portray spacesuit features</a:t>
                      </a:r>
                      <a:r>
                        <a:rPr lang="en" sz="1500" b="1">
                          <a:solidFill>
                            <a:schemeClr val="dk2"/>
                          </a:solidFill>
                          <a:latin typeface="Nunito"/>
                          <a:ea typeface="Nunito"/>
                          <a:cs typeface="Nunito"/>
                          <a:sym typeface="Nunito"/>
                        </a:rPr>
                        <a:t> </a:t>
                      </a:r>
                      <a:r>
                        <a:rPr lang="en" sz="1500">
                          <a:solidFill>
                            <a:schemeClr val="dk2"/>
                          </a:solidFill>
                          <a:latin typeface="Nunito"/>
                          <a:ea typeface="Nunito"/>
                          <a:cs typeface="Nunito"/>
                          <a:sym typeface="Nunito"/>
                        </a:rPr>
                        <a:t>and </a:t>
                      </a:r>
                      <a:r>
                        <a:rPr lang="en" sz="1500" b="1">
                          <a:solidFill>
                            <a:srgbClr val="0077BB"/>
                          </a:solidFill>
                          <a:latin typeface="Nunito"/>
                          <a:ea typeface="Nunito"/>
                          <a:cs typeface="Nunito"/>
                          <a:sym typeface="Nunito"/>
                        </a:rPr>
                        <a:t>small scale lunar objects.</a:t>
                      </a:r>
                      <a:endParaRPr sz="1500" b="1">
                        <a:solidFill>
                          <a:srgbClr val="0077BB"/>
                        </a:solidFill>
                        <a:latin typeface="Nunito"/>
                        <a:ea typeface="Nunito"/>
                        <a:cs typeface="Nunito"/>
                        <a:sym typeface="Nunito"/>
                      </a:endParaRPr>
                    </a:p>
                  </a:txBody>
                  <a:tcPr marL="63500" marR="63500" marT="63500" marB="63500">
                    <a:solidFill>
                      <a:schemeClr val="lt1"/>
                    </a:solidFill>
                  </a:tcP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1500" b="1">
                          <a:solidFill>
                            <a:srgbClr val="0077BB"/>
                          </a:solidFill>
                          <a:latin typeface="Nunito"/>
                          <a:ea typeface="Nunito"/>
                          <a:cs typeface="Nunito"/>
                          <a:sym typeface="Nunito"/>
                        </a:rPr>
                        <a:t>F5</a:t>
                      </a:r>
                      <a:endParaRPr sz="1500" b="1">
                        <a:solidFill>
                          <a:srgbClr val="0077BB"/>
                        </a:solidFill>
                        <a:latin typeface="Nunito"/>
                        <a:ea typeface="Nunito"/>
                        <a:cs typeface="Nunito"/>
                        <a:sym typeface="Nunito"/>
                      </a:endParaRPr>
                    </a:p>
                  </a:txBody>
                  <a:tcPr marL="63500" marR="63500" marT="63500" marB="63500">
                    <a:solidFill>
                      <a:srgbClr val="D9D9D9"/>
                    </a:solidFill>
                  </a:tcPr>
                </a:tc>
                <a:tc>
                  <a:txBody>
                    <a:bodyPr/>
                    <a:lstStyle/>
                    <a:p>
                      <a:pPr marL="0" lvl="0" indent="0" algn="l" rtl="0">
                        <a:spcBef>
                          <a:spcPts val="0"/>
                        </a:spcBef>
                        <a:spcAft>
                          <a:spcPts val="0"/>
                        </a:spcAft>
                        <a:buNone/>
                      </a:pPr>
                      <a:r>
                        <a:rPr lang="en" sz="1500">
                          <a:solidFill>
                            <a:schemeClr val="dk2"/>
                          </a:solidFill>
                          <a:latin typeface="Nunito"/>
                          <a:ea typeface="Nunito"/>
                          <a:cs typeface="Nunito"/>
                          <a:sym typeface="Nunito"/>
                        </a:rPr>
                        <a:t>The training simulation, including the VR environment and all physical aspects, shall keep the user, operator, and itself</a:t>
                      </a:r>
                      <a:r>
                        <a:rPr lang="en" sz="1500" b="1">
                          <a:solidFill>
                            <a:schemeClr val="dk2"/>
                          </a:solidFill>
                          <a:latin typeface="Nunito"/>
                          <a:ea typeface="Nunito"/>
                          <a:cs typeface="Nunito"/>
                          <a:sym typeface="Nunito"/>
                        </a:rPr>
                        <a:t> </a:t>
                      </a:r>
                      <a:r>
                        <a:rPr lang="en" sz="1500" b="1">
                          <a:solidFill>
                            <a:srgbClr val="0077BB"/>
                          </a:solidFill>
                          <a:latin typeface="Nunito"/>
                          <a:ea typeface="Nunito"/>
                          <a:cs typeface="Nunito"/>
                          <a:sym typeface="Nunito"/>
                        </a:rPr>
                        <a:t>safe from harm. </a:t>
                      </a:r>
                      <a:endParaRPr sz="1500" b="1">
                        <a:solidFill>
                          <a:srgbClr val="0077BB"/>
                        </a:solidFill>
                        <a:latin typeface="Nunito"/>
                        <a:ea typeface="Nunito"/>
                        <a:cs typeface="Nunito"/>
                        <a:sym typeface="Nunito"/>
                      </a:endParaRPr>
                    </a:p>
                  </a:txBody>
                  <a:tcPr marL="63500" marR="63500" marT="63500" marB="63500">
                    <a:solidFill>
                      <a:schemeClr val="lt1"/>
                    </a:solidFill>
                  </a:tcPr>
                </a:tc>
                <a:extLst>
                  <a:ext uri="{0D108BD9-81ED-4DB2-BD59-A6C34878D82A}">
                    <a16:rowId xmlns:a16="http://schemas.microsoft.com/office/drawing/2014/main" val="10005"/>
                  </a:ext>
                </a:extLst>
              </a:tr>
              <a:tr h="0">
                <a:tc>
                  <a:txBody>
                    <a:bodyPr/>
                    <a:lstStyle/>
                    <a:p>
                      <a:pPr marL="0" lvl="0" indent="0" algn="ctr" rtl="0">
                        <a:spcBef>
                          <a:spcPts val="0"/>
                        </a:spcBef>
                        <a:spcAft>
                          <a:spcPts val="0"/>
                        </a:spcAft>
                        <a:buNone/>
                      </a:pPr>
                      <a:r>
                        <a:rPr lang="en" sz="1500" b="1">
                          <a:solidFill>
                            <a:schemeClr val="dk2"/>
                          </a:solidFill>
                          <a:latin typeface="Nunito"/>
                          <a:ea typeface="Nunito"/>
                          <a:cs typeface="Nunito"/>
                          <a:sym typeface="Nunito"/>
                        </a:rPr>
                        <a:t>F6</a:t>
                      </a:r>
                      <a:endParaRPr sz="1500" b="1">
                        <a:solidFill>
                          <a:schemeClr val="dk2"/>
                        </a:solidFill>
                        <a:latin typeface="Nunito"/>
                        <a:ea typeface="Nunito"/>
                        <a:cs typeface="Nunito"/>
                        <a:sym typeface="Nunito"/>
                      </a:endParaRPr>
                    </a:p>
                  </a:txBody>
                  <a:tcPr marL="63500" marR="63500" marT="63500" marB="63500">
                    <a:solidFill>
                      <a:srgbClr val="D9D9D9"/>
                    </a:solidFill>
                  </a:tcPr>
                </a:tc>
                <a:tc>
                  <a:txBody>
                    <a:bodyPr/>
                    <a:lstStyle/>
                    <a:p>
                      <a:pPr marL="0" lvl="0" indent="0" algn="l" rtl="0">
                        <a:spcBef>
                          <a:spcPts val="0"/>
                        </a:spcBef>
                        <a:spcAft>
                          <a:spcPts val="0"/>
                        </a:spcAft>
                        <a:buNone/>
                      </a:pPr>
                      <a:r>
                        <a:rPr lang="en" sz="1500">
                          <a:solidFill>
                            <a:schemeClr val="dk2"/>
                          </a:solidFill>
                          <a:latin typeface="Nunito"/>
                          <a:ea typeface="Nunito"/>
                          <a:cs typeface="Nunito"/>
                          <a:sym typeface="Nunito"/>
                        </a:rPr>
                        <a:t>The training simulation shall be </a:t>
                      </a:r>
                      <a:r>
                        <a:rPr lang="en" sz="1500" b="1">
                          <a:solidFill>
                            <a:srgbClr val="0077BB"/>
                          </a:solidFill>
                          <a:latin typeface="Nunito"/>
                          <a:ea typeface="Nunito"/>
                          <a:cs typeface="Nunito"/>
                          <a:sym typeface="Nunito"/>
                        </a:rPr>
                        <a:t>appropriate for a laboratory environment. </a:t>
                      </a:r>
                      <a:endParaRPr sz="1500" b="1">
                        <a:solidFill>
                          <a:srgbClr val="0077BB"/>
                        </a:solidFill>
                        <a:latin typeface="Nunito"/>
                        <a:ea typeface="Nunito"/>
                        <a:cs typeface="Nunito"/>
                        <a:sym typeface="Nunito"/>
                      </a:endParaRPr>
                    </a:p>
                  </a:txBody>
                  <a:tcPr marL="63500" marR="63500" marT="63500" marB="63500">
                    <a:solidFill>
                      <a:schemeClr val="lt1"/>
                    </a:solidFill>
                  </a:tcPr>
                </a:tc>
                <a:extLst>
                  <a:ext uri="{0D108BD9-81ED-4DB2-BD59-A6C34878D82A}">
                    <a16:rowId xmlns:a16="http://schemas.microsoft.com/office/drawing/2014/main" val="10006"/>
                  </a:ext>
                </a:extLst>
              </a:tr>
            </a:tbl>
          </a:graphicData>
        </a:graphic>
      </p:graphicFrame>
      <p:pic>
        <p:nvPicPr>
          <p:cNvPr id="710" name="Google Shape;710;p6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711" name="Google Shape;711;p6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712" name="Google Shape;712;p67"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713" name="Google Shape;713;p67"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714" name="Google Shape;714;p67"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715" name="Google Shape;715;p67"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716" name="Google Shape;716;p67"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717" name="Google Shape;717;p67"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718" name="Google Shape;718;p67">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
        <p:nvSpPr>
          <p:cNvPr id="719" name="Google Shape;719;p67"/>
          <p:cNvSpPr/>
          <p:nvPr/>
        </p:nvSpPr>
        <p:spPr>
          <a:xfrm>
            <a:off x="521800" y="1876915"/>
            <a:ext cx="8100300" cy="937800"/>
          </a:xfrm>
          <a:prstGeom prst="rect">
            <a:avLst/>
          </a:prstGeom>
          <a:solidFill>
            <a:srgbClr val="858585">
              <a:alpha val="660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7"/>
          <p:cNvSpPr/>
          <p:nvPr/>
        </p:nvSpPr>
        <p:spPr>
          <a:xfrm>
            <a:off x="521850" y="3983233"/>
            <a:ext cx="8100300" cy="355500"/>
          </a:xfrm>
          <a:prstGeom prst="rect">
            <a:avLst/>
          </a:prstGeom>
          <a:solidFill>
            <a:srgbClr val="858585">
              <a:alpha val="660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Prototyping and Modeling Overview</a:t>
            </a:r>
            <a:endParaRPr/>
          </a:p>
        </p:txBody>
      </p:sp>
      <p:sp>
        <p:nvSpPr>
          <p:cNvPr id="726" name="Google Shape;726;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graphicFrame>
        <p:nvGraphicFramePr>
          <p:cNvPr id="727" name="Google Shape;727;p68"/>
          <p:cNvGraphicFramePr/>
          <p:nvPr/>
        </p:nvGraphicFramePr>
        <p:xfrm>
          <a:off x="488350" y="1094525"/>
          <a:ext cx="7984100" cy="2986950"/>
        </p:xfrm>
        <a:graphic>
          <a:graphicData uri="http://schemas.openxmlformats.org/drawingml/2006/table">
            <a:tbl>
              <a:tblPr>
                <a:noFill/>
                <a:tableStyleId>{E9D8C519-176E-4E7A-B434-6233866CBDE6}</a:tableStyleId>
              </a:tblPr>
              <a:tblGrid>
                <a:gridCol w="845150">
                  <a:extLst>
                    <a:ext uri="{9D8B030D-6E8A-4147-A177-3AD203B41FA5}">
                      <a16:colId xmlns:a16="http://schemas.microsoft.com/office/drawing/2014/main" val="20000"/>
                    </a:ext>
                  </a:extLst>
                </a:gridCol>
                <a:gridCol w="2033375">
                  <a:extLst>
                    <a:ext uri="{9D8B030D-6E8A-4147-A177-3AD203B41FA5}">
                      <a16:colId xmlns:a16="http://schemas.microsoft.com/office/drawing/2014/main" val="20001"/>
                    </a:ext>
                  </a:extLst>
                </a:gridCol>
                <a:gridCol w="2946300">
                  <a:extLst>
                    <a:ext uri="{9D8B030D-6E8A-4147-A177-3AD203B41FA5}">
                      <a16:colId xmlns:a16="http://schemas.microsoft.com/office/drawing/2014/main" val="20002"/>
                    </a:ext>
                  </a:extLst>
                </a:gridCol>
                <a:gridCol w="582850">
                  <a:extLst>
                    <a:ext uri="{9D8B030D-6E8A-4147-A177-3AD203B41FA5}">
                      <a16:colId xmlns:a16="http://schemas.microsoft.com/office/drawing/2014/main" val="20003"/>
                    </a:ext>
                  </a:extLst>
                </a:gridCol>
                <a:gridCol w="1576425">
                  <a:extLst>
                    <a:ext uri="{9D8B030D-6E8A-4147-A177-3AD203B41FA5}">
                      <a16:colId xmlns:a16="http://schemas.microsoft.com/office/drawing/2014/main" val="20004"/>
                    </a:ext>
                  </a:extLst>
                </a:gridCol>
              </a:tblGrid>
              <a:tr h="0">
                <a:tc>
                  <a:txBody>
                    <a:bodyPr/>
                    <a:lstStyle/>
                    <a:p>
                      <a:pPr marL="0" lvl="0" indent="0" algn="l" rtl="0">
                        <a:spcBef>
                          <a:spcPts val="0"/>
                        </a:spcBef>
                        <a:spcAft>
                          <a:spcPts val="0"/>
                        </a:spcAft>
                        <a:buNone/>
                      </a:pPr>
                      <a:endParaRPr sz="1600" b="1">
                        <a:latin typeface="Nunito"/>
                        <a:ea typeface="Nunito"/>
                        <a:cs typeface="Nunito"/>
                        <a:sym typeface="Nuni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2"/>
                          </a:solidFill>
                          <a:latin typeface="Nunito"/>
                          <a:ea typeface="Nunito"/>
                          <a:cs typeface="Nunito"/>
                          <a:sym typeface="Nunito"/>
                        </a:rPr>
                        <a:t>Name</a:t>
                      </a:r>
                      <a:endParaRPr sz="1600" b="1">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1600" b="1">
                          <a:solidFill>
                            <a:schemeClr val="dk2"/>
                          </a:solidFill>
                          <a:latin typeface="Nunito"/>
                          <a:ea typeface="Nunito"/>
                          <a:cs typeface="Nunito"/>
                          <a:sym typeface="Nunito"/>
                        </a:rPr>
                        <a:t>Description</a:t>
                      </a:r>
                      <a:endParaRPr sz="1600" b="1">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600" b="1">
                          <a:solidFill>
                            <a:schemeClr val="dk2"/>
                          </a:solidFill>
                          <a:latin typeface="Nunito"/>
                          <a:ea typeface="Nunito"/>
                          <a:cs typeface="Nunito"/>
                          <a:sym typeface="Nunito"/>
                        </a:rPr>
                        <a:t>FR</a:t>
                      </a:r>
                      <a:endParaRPr sz="1600" b="1">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600" b="1">
                          <a:solidFill>
                            <a:schemeClr val="dk2"/>
                          </a:solidFill>
                          <a:latin typeface="Nunito"/>
                          <a:ea typeface="Nunito"/>
                          <a:cs typeface="Nunito"/>
                          <a:sym typeface="Nunito"/>
                        </a:rPr>
                        <a:t>Type of Model</a:t>
                      </a:r>
                      <a:endParaRPr sz="1600" b="1">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030125">
                <a:tc>
                  <a:txBody>
                    <a:bodyPr/>
                    <a:lstStyle/>
                    <a:p>
                      <a:pPr marL="0" lvl="0" indent="0" algn="ctr" rtl="0">
                        <a:spcBef>
                          <a:spcPts val="0"/>
                        </a:spcBef>
                        <a:spcAft>
                          <a:spcPts val="0"/>
                        </a:spcAft>
                        <a:buNone/>
                      </a:pPr>
                      <a:r>
                        <a:rPr lang="en" sz="1600" b="1">
                          <a:solidFill>
                            <a:schemeClr val="dk2"/>
                          </a:solidFill>
                          <a:latin typeface="Nunito"/>
                          <a:ea typeface="Nunito"/>
                          <a:cs typeface="Nunito"/>
                          <a:sym typeface="Nunito"/>
                        </a:rPr>
                        <a:t>P&amp;M 1</a:t>
                      </a:r>
                      <a:endParaRPr sz="1600" b="1">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600" b="1">
                          <a:solidFill>
                            <a:schemeClr val="dk2"/>
                          </a:solidFill>
                          <a:latin typeface="Nunito"/>
                          <a:ea typeface="Nunito"/>
                          <a:cs typeface="Nunito"/>
                          <a:sym typeface="Nunito"/>
                        </a:rPr>
                        <a:t>VR Environment </a:t>
                      </a:r>
                      <a:endParaRPr sz="1600" b="1">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dk2"/>
                          </a:solidFill>
                          <a:latin typeface="Nunito"/>
                          <a:ea typeface="Nunito"/>
                          <a:cs typeface="Nunito"/>
                          <a:sym typeface="Nunito"/>
                        </a:rPr>
                        <a:t>Demonstrates VR capabilities to create desired lunar environment, complete with proper</a:t>
                      </a:r>
                      <a:r>
                        <a:rPr lang="en" sz="1600">
                          <a:latin typeface="Nunito"/>
                          <a:ea typeface="Nunito"/>
                          <a:cs typeface="Nunito"/>
                          <a:sym typeface="Nunito"/>
                        </a:rPr>
                        <a:t> </a:t>
                      </a:r>
                      <a:r>
                        <a:rPr lang="en" sz="1600" b="1">
                          <a:solidFill>
                            <a:srgbClr val="009688"/>
                          </a:solidFill>
                          <a:latin typeface="Nunito"/>
                          <a:ea typeface="Nunito"/>
                          <a:cs typeface="Nunito"/>
                          <a:sym typeface="Nunito"/>
                        </a:rPr>
                        <a:t>terrain</a:t>
                      </a:r>
                      <a:r>
                        <a:rPr lang="en" sz="1600">
                          <a:solidFill>
                            <a:schemeClr val="dk2"/>
                          </a:solidFill>
                          <a:latin typeface="Nunito"/>
                          <a:ea typeface="Nunito"/>
                          <a:cs typeface="Nunito"/>
                          <a:sym typeface="Nunito"/>
                        </a:rPr>
                        <a:t>,</a:t>
                      </a:r>
                      <a:r>
                        <a:rPr lang="en" sz="1600">
                          <a:latin typeface="Nunito"/>
                          <a:ea typeface="Nunito"/>
                          <a:cs typeface="Nunito"/>
                          <a:sym typeface="Nunito"/>
                        </a:rPr>
                        <a:t> </a:t>
                      </a:r>
                      <a:r>
                        <a:rPr lang="en" sz="1600" b="1">
                          <a:solidFill>
                            <a:srgbClr val="EE3377"/>
                          </a:solidFill>
                          <a:latin typeface="Nunito"/>
                          <a:ea typeface="Nunito"/>
                          <a:cs typeface="Nunito"/>
                          <a:sym typeface="Nunito"/>
                        </a:rPr>
                        <a:t>textures</a:t>
                      </a:r>
                      <a:r>
                        <a:rPr lang="en" sz="1600">
                          <a:solidFill>
                            <a:schemeClr val="dk2"/>
                          </a:solidFill>
                          <a:latin typeface="Nunito"/>
                          <a:ea typeface="Nunito"/>
                          <a:cs typeface="Nunito"/>
                          <a:sym typeface="Nunito"/>
                        </a:rPr>
                        <a:t>, </a:t>
                      </a:r>
                      <a:r>
                        <a:rPr lang="en" sz="1600" b="1">
                          <a:solidFill>
                            <a:srgbClr val="33BBEE"/>
                          </a:solidFill>
                          <a:latin typeface="Nunito"/>
                          <a:ea typeface="Nunito"/>
                          <a:cs typeface="Nunito"/>
                          <a:sym typeface="Nunito"/>
                        </a:rPr>
                        <a:t>lighting</a:t>
                      </a:r>
                      <a:r>
                        <a:rPr lang="en" sz="1600">
                          <a:solidFill>
                            <a:schemeClr val="dk2"/>
                          </a:solidFill>
                          <a:latin typeface="Nunito"/>
                          <a:ea typeface="Nunito"/>
                          <a:cs typeface="Nunito"/>
                          <a:sym typeface="Nunito"/>
                        </a:rPr>
                        <a:t>, and a</a:t>
                      </a:r>
                      <a:r>
                        <a:rPr lang="en" sz="1600">
                          <a:latin typeface="Nunito"/>
                          <a:ea typeface="Nunito"/>
                          <a:cs typeface="Nunito"/>
                          <a:sym typeface="Nunito"/>
                        </a:rPr>
                        <a:t> </a:t>
                      </a:r>
                      <a:r>
                        <a:rPr lang="en" sz="1600" b="1">
                          <a:solidFill>
                            <a:srgbClr val="0077BB"/>
                          </a:solidFill>
                          <a:latin typeface="Nunito"/>
                          <a:ea typeface="Nunito"/>
                          <a:cs typeface="Nunito"/>
                          <a:sym typeface="Nunito"/>
                        </a:rPr>
                        <a:t>HUD</a:t>
                      </a:r>
                      <a:r>
                        <a:rPr lang="en" sz="1600">
                          <a:solidFill>
                            <a:schemeClr val="dk2"/>
                          </a:solidFill>
                          <a:latin typeface="Nunito"/>
                          <a:ea typeface="Nunito"/>
                          <a:cs typeface="Nunito"/>
                          <a:sym typeface="Nunito"/>
                        </a:rPr>
                        <a:t>.</a:t>
                      </a:r>
                      <a:endParaRPr sz="16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dk2"/>
                          </a:solidFill>
                          <a:latin typeface="Nunito"/>
                          <a:ea typeface="Nunito"/>
                          <a:cs typeface="Nunito"/>
                          <a:sym typeface="Nunito"/>
                        </a:rPr>
                        <a:t>F1, F4</a:t>
                      </a:r>
                      <a:endParaRPr sz="1600">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dk2"/>
                          </a:solidFill>
                          <a:latin typeface="Nunito"/>
                          <a:ea typeface="Nunito"/>
                          <a:cs typeface="Nunito"/>
                          <a:sym typeface="Nunito"/>
                        </a:rPr>
                        <a:t>Feasibility</a:t>
                      </a:r>
                      <a:endParaRPr sz="1600">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04500">
                <a:tc>
                  <a:txBody>
                    <a:bodyPr/>
                    <a:lstStyle/>
                    <a:p>
                      <a:pPr marL="0" lvl="0" indent="0" algn="ctr" rtl="0">
                        <a:spcBef>
                          <a:spcPts val="0"/>
                        </a:spcBef>
                        <a:spcAft>
                          <a:spcPts val="0"/>
                        </a:spcAft>
                        <a:buNone/>
                      </a:pPr>
                      <a:r>
                        <a:rPr lang="en" sz="1600" b="1">
                          <a:solidFill>
                            <a:schemeClr val="dk2"/>
                          </a:solidFill>
                          <a:latin typeface="Nunito"/>
                          <a:ea typeface="Nunito"/>
                          <a:cs typeface="Nunito"/>
                          <a:sym typeface="Nunito"/>
                        </a:rPr>
                        <a:t>P&amp;M 2</a:t>
                      </a:r>
                      <a:endParaRPr sz="1600" b="1">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600" b="1">
                          <a:solidFill>
                            <a:schemeClr val="dk2"/>
                          </a:solidFill>
                          <a:latin typeface="Nunito"/>
                          <a:ea typeface="Nunito"/>
                          <a:cs typeface="Nunito"/>
                          <a:sym typeface="Nunito"/>
                        </a:rPr>
                        <a:t>Computing Performance</a:t>
                      </a:r>
                      <a:endParaRPr sz="1600" b="1">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dk2"/>
                          </a:solidFill>
                          <a:latin typeface="Nunito"/>
                          <a:ea typeface="Nunito"/>
                          <a:cs typeface="Nunito"/>
                          <a:sym typeface="Nunito"/>
                        </a:rPr>
                        <a:t>Predicting ability to properly, safely run CTHREEPIO using </a:t>
                      </a:r>
                      <a:r>
                        <a:rPr lang="en" sz="1600" b="1">
                          <a:solidFill>
                            <a:schemeClr val="dk2"/>
                          </a:solidFill>
                          <a:latin typeface="Nunito"/>
                          <a:ea typeface="Nunito"/>
                          <a:cs typeface="Nunito"/>
                          <a:sym typeface="Nunito"/>
                        </a:rPr>
                        <a:t>external PC with variable VR environment</a:t>
                      </a:r>
                      <a:r>
                        <a:rPr lang="en" sz="1600">
                          <a:solidFill>
                            <a:schemeClr val="dk2"/>
                          </a:solidFill>
                          <a:latin typeface="Nunito"/>
                          <a:ea typeface="Nunito"/>
                          <a:cs typeface="Nunito"/>
                          <a:sym typeface="Nunito"/>
                        </a:rPr>
                        <a:t> and HR objects.</a:t>
                      </a:r>
                      <a:endParaRPr sz="1600">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dk2"/>
                          </a:solidFill>
                          <a:latin typeface="Nunito"/>
                          <a:ea typeface="Nunito"/>
                          <a:cs typeface="Nunito"/>
                          <a:sym typeface="Nunito"/>
                        </a:rPr>
                        <a:t>F5</a:t>
                      </a:r>
                      <a:endParaRPr sz="1600">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dk2"/>
                          </a:solidFill>
                          <a:latin typeface="Nunito"/>
                          <a:ea typeface="Nunito"/>
                          <a:cs typeface="Nunito"/>
                          <a:sym typeface="Nunito"/>
                        </a:rPr>
                        <a:t>Performance</a:t>
                      </a:r>
                      <a:endParaRPr sz="1600">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728" name="Google Shape;728;p6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729" name="Google Shape;729;p6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730" name="Google Shape;730;p68"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731" name="Google Shape;731;p68"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732" name="Google Shape;732;p68"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733" name="Google Shape;733;p68"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734" name="Google Shape;734;p68"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735" name="Google Shape;735;p68"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736" name="Google Shape;736;p68">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graphicFrame>
        <p:nvGraphicFramePr>
          <p:cNvPr id="737" name="Google Shape;737;p68"/>
          <p:cNvGraphicFramePr/>
          <p:nvPr/>
        </p:nvGraphicFramePr>
        <p:xfrm>
          <a:off x="1261025" y="4158269"/>
          <a:ext cx="6621925" cy="579090"/>
        </p:xfrm>
        <a:graphic>
          <a:graphicData uri="http://schemas.openxmlformats.org/drawingml/2006/table">
            <a:tbl>
              <a:tblPr>
                <a:noFill/>
                <a:tableStyleId>{E9D8C519-176E-4E7A-B434-6233866CBDE6}</a:tableStyleId>
              </a:tblPr>
              <a:tblGrid>
                <a:gridCol w="2676575">
                  <a:extLst>
                    <a:ext uri="{9D8B030D-6E8A-4147-A177-3AD203B41FA5}">
                      <a16:colId xmlns:a16="http://schemas.microsoft.com/office/drawing/2014/main" val="20000"/>
                    </a:ext>
                  </a:extLst>
                </a:gridCol>
                <a:gridCol w="1011300">
                  <a:extLst>
                    <a:ext uri="{9D8B030D-6E8A-4147-A177-3AD203B41FA5}">
                      <a16:colId xmlns:a16="http://schemas.microsoft.com/office/drawing/2014/main" val="20001"/>
                    </a:ext>
                  </a:extLst>
                </a:gridCol>
                <a:gridCol w="1618925">
                  <a:extLst>
                    <a:ext uri="{9D8B030D-6E8A-4147-A177-3AD203B41FA5}">
                      <a16:colId xmlns:a16="http://schemas.microsoft.com/office/drawing/2014/main" val="20002"/>
                    </a:ext>
                  </a:extLst>
                </a:gridCol>
                <a:gridCol w="1315125">
                  <a:extLst>
                    <a:ext uri="{9D8B030D-6E8A-4147-A177-3AD203B41FA5}">
                      <a16:colId xmlns:a16="http://schemas.microsoft.com/office/drawing/2014/main" val="20003"/>
                    </a:ext>
                  </a:extLst>
                </a:gridCol>
              </a:tblGrid>
              <a:tr h="420725">
                <a:tc>
                  <a:txBody>
                    <a:bodyPr/>
                    <a:lstStyle/>
                    <a:p>
                      <a:pPr marL="0" lvl="0" indent="0" algn="ctr" rtl="0">
                        <a:lnSpc>
                          <a:spcPct val="115000"/>
                        </a:lnSpc>
                        <a:spcBef>
                          <a:spcPts val="0"/>
                        </a:spcBef>
                        <a:spcAft>
                          <a:spcPts val="0"/>
                        </a:spcAft>
                        <a:buNone/>
                      </a:pPr>
                      <a:r>
                        <a:rPr lang="en" b="1">
                          <a:solidFill>
                            <a:schemeClr val="dk2"/>
                          </a:solidFill>
                          <a:latin typeface="Nunito"/>
                          <a:ea typeface="Nunito"/>
                          <a:cs typeface="Nunito"/>
                          <a:sym typeface="Nunito"/>
                        </a:rPr>
                        <a:t>Requirement Compliance Key</a:t>
                      </a:r>
                      <a:endParaRPr b="1">
                        <a:solidFill>
                          <a:schemeClr val="dk2"/>
                        </a:solidFill>
                        <a:latin typeface="Nunito"/>
                        <a:ea typeface="Nunito"/>
                        <a:cs typeface="Nunito"/>
                        <a:sym typeface="Nunito"/>
                      </a:endParaRPr>
                    </a:p>
                  </a:txBody>
                  <a:tcPr marL="28575" marR="28575" marT="19050" marB="19050"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500">
                          <a:latin typeface="Nunito"/>
                          <a:ea typeface="Nunito"/>
                          <a:cs typeface="Nunito"/>
                          <a:sym typeface="Nunito"/>
                        </a:rPr>
                        <a:t>C </a:t>
                      </a:r>
                      <a:r>
                        <a:rPr lang="en" sz="1100">
                          <a:latin typeface="Nunito"/>
                          <a:ea typeface="Nunito"/>
                          <a:cs typeface="Nunito"/>
                          <a:sym typeface="Nunito"/>
                        </a:rPr>
                        <a:t>(Compliant)</a:t>
                      </a:r>
                      <a:endParaRPr sz="11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tc>
                  <a:txBody>
                    <a:bodyPr/>
                    <a:lstStyle/>
                    <a:p>
                      <a:pPr marL="0" lvl="0" indent="0" algn="ctr" rtl="0">
                        <a:spcBef>
                          <a:spcPts val="0"/>
                        </a:spcBef>
                        <a:spcAft>
                          <a:spcPts val="0"/>
                        </a:spcAft>
                        <a:buNone/>
                      </a:pPr>
                      <a:r>
                        <a:rPr lang="en" sz="1500">
                          <a:latin typeface="Nunito"/>
                          <a:ea typeface="Nunito"/>
                          <a:cs typeface="Nunito"/>
                          <a:sym typeface="Nunito"/>
                        </a:rPr>
                        <a:t>PC</a:t>
                      </a:r>
                      <a:endParaRPr sz="1500">
                        <a:latin typeface="Nunito"/>
                        <a:ea typeface="Nunito"/>
                        <a:cs typeface="Nunito"/>
                        <a:sym typeface="Nunito"/>
                      </a:endParaRPr>
                    </a:p>
                    <a:p>
                      <a:pPr marL="0" lvl="0" indent="0" algn="ctr" rtl="0">
                        <a:spcBef>
                          <a:spcPts val="0"/>
                        </a:spcBef>
                        <a:spcAft>
                          <a:spcPts val="0"/>
                        </a:spcAft>
                        <a:buNone/>
                      </a:pPr>
                      <a:r>
                        <a:rPr lang="en" sz="1100">
                          <a:latin typeface="Nunito"/>
                          <a:ea typeface="Nunito"/>
                          <a:cs typeface="Nunito"/>
                          <a:sym typeface="Nunito"/>
                        </a:rPr>
                        <a:t>(Partially Compliant)</a:t>
                      </a:r>
                      <a:endParaRPr sz="11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tc>
                  <a:txBody>
                    <a:bodyPr/>
                    <a:lstStyle/>
                    <a:p>
                      <a:pPr marL="0" lvl="0" indent="0" algn="ctr" rtl="0">
                        <a:spcBef>
                          <a:spcPts val="0"/>
                        </a:spcBef>
                        <a:spcAft>
                          <a:spcPts val="0"/>
                        </a:spcAft>
                        <a:buNone/>
                      </a:pPr>
                      <a:r>
                        <a:rPr lang="en" sz="1500">
                          <a:latin typeface="Nunito"/>
                          <a:ea typeface="Nunito"/>
                          <a:cs typeface="Nunito"/>
                          <a:sym typeface="Nunito"/>
                        </a:rPr>
                        <a:t>NC</a:t>
                      </a:r>
                      <a:endParaRPr sz="1500">
                        <a:latin typeface="Nunito"/>
                        <a:ea typeface="Nunito"/>
                        <a:cs typeface="Nunito"/>
                        <a:sym typeface="Nunito"/>
                      </a:endParaRPr>
                    </a:p>
                    <a:p>
                      <a:pPr marL="0" lvl="0" indent="0" algn="ctr" rtl="0">
                        <a:spcBef>
                          <a:spcPts val="0"/>
                        </a:spcBef>
                        <a:spcAft>
                          <a:spcPts val="0"/>
                        </a:spcAft>
                        <a:buNone/>
                      </a:pPr>
                      <a:r>
                        <a:rPr lang="en" sz="1100">
                          <a:latin typeface="Nunito"/>
                          <a:ea typeface="Nunito"/>
                          <a:cs typeface="Nunito"/>
                          <a:sym typeface="Nunito"/>
                        </a:rPr>
                        <a:t>(Non-Compliant)</a:t>
                      </a:r>
                      <a:endParaRPr sz="11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24A38"/>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P&amp;M 1: VR Environment</a:t>
            </a:r>
            <a:endParaRPr/>
          </a:p>
        </p:txBody>
      </p:sp>
      <p:sp>
        <p:nvSpPr>
          <p:cNvPr id="743" name="Google Shape;743;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sp>
        <p:nvSpPr>
          <p:cNvPr id="744" name="Google Shape;744;p69"/>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DRIVERS &amp; VARIABLES</a:t>
            </a:r>
            <a:endParaRPr sz="1620"/>
          </a:p>
        </p:txBody>
      </p:sp>
      <p:pic>
        <p:nvPicPr>
          <p:cNvPr id="745" name="Google Shape;745;p6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746" name="Google Shape;746;p6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747" name="Google Shape;747;p69"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748" name="Google Shape;748;p69"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749" name="Google Shape;749;p69"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750" name="Google Shape;750;p69"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751" name="Google Shape;751;p69"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752" name="Google Shape;752;p69"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graphicFrame>
        <p:nvGraphicFramePr>
          <p:cNvPr id="753" name="Google Shape;753;p69"/>
          <p:cNvGraphicFramePr/>
          <p:nvPr/>
        </p:nvGraphicFramePr>
        <p:xfrm>
          <a:off x="175975" y="1241115"/>
          <a:ext cx="8792050" cy="3153259"/>
        </p:xfrm>
        <a:graphic>
          <a:graphicData uri="http://schemas.openxmlformats.org/drawingml/2006/table">
            <a:tbl>
              <a:tblPr>
                <a:noFill/>
                <a:tableStyleId>{E9D8C519-176E-4E7A-B434-6233866CBDE6}</a:tableStyleId>
              </a:tblPr>
              <a:tblGrid>
                <a:gridCol w="1800025">
                  <a:extLst>
                    <a:ext uri="{9D8B030D-6E8A-4147-A177-3AD203B41FA5}">
                      <a16:colId xmlns:a16="http://schemas.microsoft.com/office/drawing/2014/main" val="20000"/>
                    </a:ext>
                  </a:extLst>
                </a:gridCol>
                <a:gridCol w="6992025">
                  <a:extLst>
                    <a:ext uri="{9D8B030D-6E8A-4147-A177-3AD203B41FA5}">
                      <a16:colId xmlns:a16="http://schemas.microsoft.com/office/drawing/2014/main" val="20001"/>
                    </a:ext>
                  </a:extLst>
                </a:gridCol>
              </a:tblGrid>
              <a:tr h="665800">
                <a:tc>
                  <a:txBody>
                    <a:bodyPr/>
                    <a:lstStyle/>
                    <a:p>
                      <a:pPr marL="0" lvl="0" indent="0" algn="l" rtl="0">
                        <a:lnSpc>
                          <a:spcPct val="115000"/>
                        </a:lnSpc>
                        <a:spcBef>
                          <a:spcPts val="0"/>
                        </a:spcBef>
                        <a:spcAft>
                          <a:spcPts val="1200"/>
                        </a:spcAft>
                        <a:buNone/>
                      </a:pPr>
                      <a:r>
                        <a:rPr lang="en" sz="1800" b="1">
                          <a:solidFill>
                            <a:srgbClr val="0077BB"/>
                          </a:solidFill>
                          <a:latin typeface="Nunito"/>
                          <a:ea typeface="Nunito"/>
                          <a:cs typeface="Nunito"/>
                          <a:sym typeface="Nunito"/>
                        </a:rPr>
                        <a:t>Focus</a:t>
                      </a:r>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1200"/>
                        </a:spcAft>
                        <a:buNone/>
                      </a:pPr>
                      <a:r>
                        <a:rPr lang="en">
                          <a:solidFill>
                            <a:srgbClr val="0077BB"/>
                          </a:solidFill>
                          <a:latin typeface="Nunito"/>
                          <a:ea typeface="Nunito"/>
                          <a:cs typeface="Nunito"/>
                          <a:sym typeface="Nunito"/>
                        </a:rPr>
                        <a:t>To demonstrate </a:t>
                      </a:r>
                      <a:r>
                        <a:rPr lang="en" b="1">
                          <a:solidFill>
                            <a:srgbClr val="0077BB"/>
                          </a:solidFill>
                          <a:latin typeface="Nunito"/>
                          <a:ea typeface="Nunito"/>
                          <a:cs typeface="Nunito"/>
                          <a:sym typeface="Nunito"/>
                        </a:rPr>
                        <a:t>feasibility</a:t>
                      </a:r>
                      <a:r>
                        <a:rPr lang="en">
                          <a:solidFill>
                            <a:srgbClr val="0077BB"/>
                          </a:solidFill>
                          <a:latin typeface="Nunito"/>
                          <a:ea typeface="Nunito"/>
                          <a:cs typeface="Nunito"/>
                          <a:sym typeface="Nunito"/>
                        </a:rPr>
                        <a:t> creating a VR environment that is high-fidelity, immersive, and accurate to what would be experienced by an astronaut on a lunar EVA</a:t>
                      </a:r>
                      <a:endParaRPr>
                        <a:solidFill>
                          <a:srgbClr val="0077BB"/>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93950">
                <a:tc>
                  <a:txBody>
                    <a:bodyPr/>
                    <a:lstStyle/>
                    <a:p>
                      <a:pPr marL="0" lvl="0" indent="0" algn="l" rtl="0">
                        <a:lnSpc>
                          <a:spcPct val="115000"/>
                        </a:lnSpc>
                        <a:spcBef>
                          <a:spcPts val="0"/>
                        </a:spcBef>
                        <a:spcAft>
                          <a:spcPts val="0"/>
                        </a:spcAft>
                        <a:buNone/>
                      </a:pPr>
                      <a:r>
                        <a:rPr lang="en" sz="1800" b="1">
                          <a:solidFill>
                            <a:srgbClr val="009688"/>
                          </a:solidFill>
                          <a:latin typeface="Nunito"/>
                          <a:ea typeface="Nunito"/>
                          <a:cs typeface="Nunito"/>
                          <a:sym typeface="Nunito"/>
                        </a:rPr>
                        <a:t>Driving CPEs</a:t>
                      </a:r>
                      <a:endParaRPr>
                        <a:solidFill>
                          <a:srgbClr val="009688"/>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a:solidFill>
                            <a:srgbClr val="009688"/>
                          </a:solidFill>
                          <a:latin typeface="Nunito"/>
                          <a:ea typeface="Nunito"/>
                          <a:cs typeface="Nunito"/>
                          <a:sym typeface="Nunito"/>
                        </a:rPr>
                        <a:t>C1: </a:t>
                      </a:r>
                      <a:r>
                        <a:rPr lang="en" b="1">
                          <a:solidFill>
                            <a:srgbClr val="009688"/>
                          </a:solidFill>
                          <a:latin typeface="Nunito"/>
                          <a:ea typeface="Nunito"/>
                          <a:cs typeface="Nunito"/>
                          <a:sym typeface="Nunito"/>
                        </a:rPr>
                        <a:t>High-fidelity</a:t>
                      </a:r>
                      <a:r>
                        <a:rPr lang="en">
                          <a:solidFill>
                            <a:srgbClr val="009688"/>
                          </a:solidFill>
                          <a:latin typeface="Nunito"/>
                          <a:ea typeface="Nunito"/>
                          <a:cs typeface="Nunito"/>
                          <a:sym typeface="Nunito"/>
                        </a:rPr>
                        <a:t> virtual simulation of an LSP EVA site</a:t>
                      </a:r>
                      <a:endParaRPr>
                        <a:solidFill>
                          <a:srgbClr val="009688"/>
                        </a:solidFill>
                        <a:latin typeface="Nunito"/>
                        <a:ea typeface="Nunito"/>
                        <a:cs typeface="Nunito"/>
                        <a:sym typeface="Nunito"/>
                      </a:endParaRPr>
                    </a:p>
                    <a:p>
                      <a:pPr marL="0" lvl="0" indent="0" algn="l" rtl="0">
                        <a:lnSpc>
                          <a:spcPct val="115000"/>
                        </a:lnSpc>
                        <a:spcBef>
                          <a:spcPts val="0"/>
                        </a:spcBef>
                        <a:spcAft>
                          <a:spcPts val="0"/>
                        </a:spcAft>
                        <a:buNone/>
                      </a:pPr>
                      <a:r>
                        <a:rPr lang="en">
                          <a:solidFill>
                            <a:srgbClr val="009688"/>
                          </a:solidFill>
                          <a:latin typeface="Nunito"/>
                          <a:ea typeface="Nunito"/>
                          <a:cs typeface="Nunito"/>
                          <a:sym typeface="Nunito"/>
                        </a:rPr>
                        <a:t>C4: </a:t>
                      </a:r>
                      <a:r>
                        <a:rPr lang="en" b="1">
                          <a:solidFill>
                            <a:srgbClr val="009688"/>
                          </a:solidFill>
                          <a:latin typeface="Nunito"/>
                          <a:ea typeface="Nunito"/>
                          <a:cs typeface="Nunito"/>
                          <a:sym typeface="Nunito"/>
                        </a:rPr>
                        <a:t>Accessible</a:t>
                      </a:r>
                      <a:r>
                        <a:rPr lang="en">
                          <a:solidFill>
                            <a:srgbClr val="009688"/>
                          </a:solidFill>
                          <a:latin typeface="Nunito"/>
                          <a:ea typeface="Nunito"/>
                          <a:cs typeface="Nunito"/>
                          <a:sym typeface="Nunito"/>
                        </a:rPr>
                        <a:t> and </a:t>
                      </a:r>
                      <a:r>
                        <a:rPr lang="en" b="1">
                          <a:solidFill>
                            <a:srgbClr val="009688"/>
                          </a:solidFill>
                          <a:latin typeface="Nunito"/>
                          <a:ea typeface="Nunito"/>
                          <a:cs typeface="Nunito"/>
                          <a:sym typeface="Nunito"/>
                        </a:rPr>
                        <a:t>intuitive</a:t>
                      </a:r>
                      <a:r>
                        <a:rPr lang="en">
                          <a:solidFill>
                            <a:srgbClr val="009688"/>
                          </a:solidFill>
                          <a:latin typeface="Nunito"/>
                          <a:ea typeface="Nunito"/>
                          <a:cs typeface="Nunito"/>
                          <a:sym typeface="Nunito"/>
                        </a:rPr>
                        <a:t> interface for user</a:t>
                      </a:r>
                      <a:endParaRPr sz="1800">
                        <a:solidFill>
                          <a:srgbClr val="009688"/>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93950">
                <a:tc>
                  <a:txBody>
                    <a:bodyPr/>
                    <a:lstStyle/>
                    <a:p>
                      <a:pPr marL="0" lvl="0" indent="0" algn="l" rtl="0">
                        <a:lnSpc>
                          <a:spcPct val="115000"/>
                        </a:lnSpc>
                        <a:spcBef>
                          <a:spcPts val="0"/>
                        </a:spcBef>
                        <a:spcAft>
                          <a:spcPts val="1200"/>
                        </a:spcAft>
                        <a:buNone/>
                      </a:pPr>
                      <a:r>
                        <a:rPr lang="en" sz="1800" b="1">
                          <a:solidFill>
                            <a:srgbClr val="CC3311"/>
                          </a:solidFill>
                          <a:latin typeface="Nunito"/>
                          <a:ea typeface="Nunito"/>
                          <a:cs typeface="Nunito"/>
                          <a:sym typeface="Nunito"/>
                        </a:rPr>
                        <a:t>Driving risks</a:t>
                      </a:r>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a:solidFill>
                            <a:srgbClr val="CC3311"/>
                          </a:solidFill>
                          <a:latin typeface="Nunito"/>
                          <a:ea typeface="Nunito"/>
                          <a:cs typeface="Nunito"/>
                          <a:sym typeface="Nunito"/>
                        </a:rPr>
                        <a:t>Inability to integrate various aspects of lunar environment in VR </a:t>
                      </a:r>
                      <a:endParaRPr>
                        <a:solidFill>
                          <a:srgbClr val="CC3311"/>
                        </a:solidFill>
                        <a:latin typeface="Nunito"/>
                        <a:ea typeface="Nunito"/>
                        <a:cs typeface="Nunito"/>
                        <a:sym typeface="Nunito"/>
                      </a:endParaRPr>
                    </a:p>
                    <a:p>
                      <a:pPr marL="0" lvl="0" indent="0" algn="l" rtl="0">
                        <a:lnSpc>
                          <a:spcPct val="115000"/>
                        </a:lnSpc>
                        <a:spcBef>
                          <a:spcPts val="0"/>
                        </a:spcBef>
                        <a:spcAft>
                          <a:spcPts val="0"/>
                        </a:spcAft>
                        <a:buNone/>
                      </a:pPr>
                      <a:r>
                        <a:rPr lang="en">
                          <a:solidFill>
                            <a:srgbClr val="CC3311"/>
                          </a:solidFill>
                          <a:latin typeface="Nunito"/>
                          <a:ea typeface="Nunito"/>
                          <a:cs typeface="Nunito"/>
                          <a:sym typeface="Nunito"/>
                        </a:rPr>
                        <a:t>User difficulty with interpreting and interacting with VR environment (HUD)</a:t>
                      </a:r>
                      <a:endParaRPr sz="1800">
                        <a:solidFill>
                          <a:srgbClr val="CC3311"/>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23075">
                <a:tc>
                  <a:txBody>
                    <a:bodyPr/>
                    <a:lstStyle/>
                    <a:p>
                      <a:pPr marL="0" lvl="0" indent="0" algn="l" rtl="0">
                        <a:lnSpc>
                          <a:spcPct val="115000"/>
                        </a:lnSpc>
                        <a:spcBef>
                          <a:spcPts val="0"/>
                        </a:spcBef>
                        <a:spcAft>
                          <a:spcPts val="1200"/>
                        </a:spcAft>
                        <a:buNone/>
                      </a:pPr>
                      <a:r>
                        <a:rPr lang="en" sz="1800" b="1">
                          <a:solidFill>
                            <a:schemeClr val="dk2"/>
                          </a:solidFill>
                          <a:latin typeface="Nunito"/>
                          <a:ea typeface="Nunito"/>
                          <a:cs typeface="Nunito"/>
                          <a:sym typeface="Nunito"/>
                        </a:rPr>
                        <a:t>Key aspects</a:t>
                      </a:r>
                      <a:endParaRPr b="1"/>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457200" lvl="0" indent="-317500" algn="l" rtl="0">
                        <a:lnSpc>
                          <a:spcPct val="115000"/>
                        </a:lnSpc>
                        <a:spcBef>
                          <a:spcPts val="0"/>
                        </a:spcBef>
                        <a:spcAft>
                          <a:spcPts val="0"/>
                        </a:spcAft>
                        <a:buClr>
                          <a:schemeClr val="dk2"/>
                        </a:buClr>
                        <a:buSzPts val="1400"/>
                        <a:buFont typeface="Nunito"/>
                        <a:buChar char="●"/>
                      </a:pPr>
                      <a:r>
                        <a:rPr lang="en">
                          <a:solidFill>
                            <a:schemeClr val="dk2"/>
                          </a:solidFill>
                          <a:latin typeface="Nunito"/>
                          <a:ea typeface="Nunito"/>
                          <a:cs typeface="Nunito"/>
                          <a:sym typeface="Nunito"/>
                        </a:rPr>
                        <a:t>Terrain creation using Lunar Reconnaissance Orbiter (LRO) topography data</a:t>
                      </a:r>
                      <a:endParaRPr>
                        <a:solidFill>
                          <a:schemeClr val="dk2"/>
                        </a:solidFill>
                        <a:latin typeface="Nunito"/>
                        <a:ea typeface="Nunito"/>
                        <a:cs typeface="Nunito"/>
                        <a:sym typeface="Nunito"/>
                      </a:endParaRPr>
                    </a:p>
                    <a:p>
                      <a:pPr marL="457200" lvl="0" indent="-317500" algn="l" rtl="0">
                        <a:lnSpc>
                          <a:spcPct val="115000"/>
                        </a:lnSpc>
                        <a:spcBef>
                          <a:spcPts val="0"/>
                        </a:spcBef>
                        <a:spcAft>
                          <a:spcPts val="0"/>
                        </a:spcAft>
                        <a:buClr>
                          <a:schemeClr val="dk2"/>
                        </a:buClr>
                        <a:buSzPts val="1400"/>
                        <a:buFont typeface="Nunito"/>
                        <a:buChar char="●"/>
                      </a:pPr>
                      <a:r>
                        <a:rPr lang="en">
                          <a:solidFill>
                            <a:schemeClr val="dk2"/>
                          </a:solidFill>
                          <a:latin typeface="Nunito"/>
                          <a:ea typeface="Nunito"/>
                          <a:cs typeface="Nunito"/>
                          <a:sym typeface="Nunito"/>
                        </a:rPr>
                        <a:t>Lighting simulation</a:t>
                      </a:r>
                      <a:endParaRPr>
                        <a:solidFill>
                          <a:schemeClr val="dk2"/>
                        </a:solidFill>
                        <a:latin typeface="Nunito"/>
                        <a:ea typeface="Nunito"/>
                        <a:cs typeface="Nunito"/>
                        <a:sym typeface="Nunito"/>
                      </a:endParaRPr>
                    </a:p>
                    <a:p>
                      <a:pPr marL="457200" lvl="0" indent="-317500" algn="l" rtl="0">
                        <a:lnSpc>
                          <a:spcPct val="115000"/>
                        </a:lnSpc>
                        <a:spcBef>
                          <a:spcPts val="0"/>
                        </a:spcBef>
                        <a:spcAft>
                          <a:spcPts val="0"/>
                        </a:spcAft>
                        <a:buClr>
                          <a:schemeClr val="dk2"/>
                        </a:buClr>
                        <a:buSzPts val="1400"/>
                        <a:buFont typeface="Nunito"/>
                        <a:buChar char="●"/>
                      </a:pPr>
                      <a:r>
                        <a:rPr lang="en">
                          <a:solidFill>
                            <a:schemeClr val="dk2"/>
                          </a:solidFill>
                          <a:latin typeface="Nunito"/>
                          <a:ea typeface="Nunito"/>
                          <a:cs typeface="Nunito"/>
                          <a:sym typeface="Nunito"/>
                        </a:rPr>
                        <a:t>Creation of surface textures</a:t>
                      </a:r>
                      <a:endParaRPr>
                        <a:solidFill>
                          <a:schemeClr val="dk2"/>
                        </a:solidFill>
                        <a:latin typeface="Nunito"/>
                        <a:ea typeface="Nunito"/>
                        <a:cs typeface="Nunito"/>
                        <a:sym typeface="Nunito"/>
                      </a:endParaRPr>
                    </a:p>
                    <a:p>
                      <a:pPr marL="457200" lvl="0" indent="-317500" algn="l" rtl="0">
                        <a:lnSpc>
                          <a:spcPct val="115000"/>
                        </a:lnSpc>
                        <a:spcBef>
                          <a:spcPts val="0"/>
                        </a:spcBef>
                        <a:spcAft>
                          <a:spcPts val="0"/>
                        </a:spcAft>
                        <a:buClr>
                          <a:schemeClr val="dk2"/>
                        </a:buClr>
                        <a:buSzPts val="1400"/>
                        <a:buFont typeface="Nunito"/>
                        <a:buChar char="●"/>
                      </a:pPr>
                      <a:r>
                        <a:rPr lang="en">
                          <a:solidFill>
                            <a:schemeClr val="dk2"/>
                          </a:solidFill>
                          <a:latin typeface="Nunito"/>
                          <a:ea typeface="Nunito"/>
                          <a:cs typeface="Nunito"/>
                          <a:sym typeface="Nunito"/>
                        </a:rPr>
                        <a:t>Implementation of HUD with dynamic biometrics and other data visuals</a:t>
                      </a:r>
                      <a:endParaRPr sz="1800" b="1">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754" name="Google Shape;754;p69">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70"/>
          <p:cNvSpPr/>
          <p:nvPr/>
        </p:nvSpPr>
        <p:spPr>
          <a:xfrm>
            <a:off x="1090175" y="4310050"/>
            <a:ext cx="1529700" cy="34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P&amp;M 1: VR Environment</a:t>
            </a:r>
            <a:endParaRPr/>
          </a:p>
        </p:txBody>
      </p:sp>
      <p:sp>
        <p:nvSpPr>
          <p:cNvPr id="761" name="Google Shape;761;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sp>
        <p:nvSpPr>
          <p:cNvPr id="762" name="Google Shape;762;p70"/>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MODELING PROCESS</a:t>
            </a:r>
            <a:endParaRPr sz="1620"/>
          </a:p>
        </p:txBody>
      </p:sp>
      <p:sp>
        <p:nvSpPr>
          <p:cNvPr id="763" name="Google Shape;763;p70"/>
          <p:cNvSpPr/>
          <p:nvPr/>
        </p:nvSpPr>
        <p:spPr>
          <a:xfrm>
            <a:off x="2187888" y="1398463"/>
            <a:ext cx="1467600" cy="908700"/>
          </a:xfrm>
          <a:prstGeom prst="rect">
            <a:avLst/>
          </a:prstGeom>
          <a:solidFill>
            <a:srgbClr val="00998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Access and parse LRO data using MATLAB</a:t>
            </a:r>
            <a:endParaRPr>
              <a:solidFill>
                <a:schemeClr val="lt1"/>
              </a:solidFill>
              <a:latin typeface="Nunito"/>
              <a:ea typeface="Nunito"/>
              <a:cs typeface="Nunito"/>
              <a:sym typeface="Nunito"/>
            </a:endParaRPr>
          </a:p>
        </p:txBody>
      </p:sp>
      <p:sp>
        <p:nvSpPr>
          <p:cNvPr id="764" name="Google Shape;764;p70"/>
          <p:cNvSpPr/>
          <p:nvPr/>
        </p:nvSpPr>
        <p:spPr>
          <a:xfrm>
            <a:off x="414513" y="1398463"/>
            <a:ext cx="1467600" cy="908700"/>
          </a:xfrm>
          <a:prstGeom prst="rect">
            <a:avLst/>
          </a:prstGeom>
          <a:solidFill>
            <a:srgbClr val="00998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Select Artemis III landing site</a:t>
            </a:r>
            <a:endParaRPr>
              <a:solidFill>
                <a:schemeClr val="lt1"/>
              </a:solidFill>
              <a:latin typeface="Nunito"/>
              <a:ea typeface="Nunito"/>
              <a:cs typeface="Nunito"/>
              <a:sym typeface="Nunito"/>
            </a:endParaRPr>
          </a:p>
        </p:txBody>
      </p:sp>
      <p:sp>
        <p:nvSpPr>
          <p:cNvPr id="765" name="Google Shape;765;p70"/>
          <p:cNvSpPr/>
          <p:nvPr/>
        </p:nvSpPr>
        <p:spPr>
          <a:xfrm>
            <a:off x="3895338" y="1398463"/>
            <a:ext cx="1467600" cy="908700"/>
          </a:xfrm>
          <a:prstGeom prst="rect">
            <a:avLst/>
          </a:prstGeom>
          <a:solidFill>
            <a:srgbClr val="00998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Insert LRO data into Unity as a terrain map</a:t>
            </a:r>
            <a:endParaRPr>
              <a:solidFill>
                <a:schemeClr val="lt1"/>
              </a:solidFill>
              <a:latin typeface="Nunito"/>
              <a:ea typeface="Nunito"/>
              <a:cs typeface="Nunito"/>
              <a:sym typeface="Nunito"/>
            </a:endParaRPr>
          </a:p>
        </p:txBody>
      </p:sp>
      <p:cxnSp>
        <p:nvCxnSpPr>
          <p:cNvPr id="766" name="Google Shape;766;p70"/>
          <p:cNvCxnSpPr>
            <a:stCxn id="764" idx="3"/>
            <a:endCxn id="763" idx="1"/>
          </p:cNvCxnSpPr>
          <p:nvPr/>
        </p:nvCxnSpPr>
        <p:spPr>
          <a:xfrm>
            <a:off x="1882113" y="1852813"/>
            <a:ext cx="305700" cy="0"/>
          </a:xfrm>
          <a:prstGeom prst="straightConnector1">
            <a:avLst/>
          </a:prstGeom>
          <a:noFill/>
          <a:ln w="9525" cap="flat" cmpd="sng">
            <a:solidFill>
              <a:srgbClr val="000000"/>
            </a:solidFill>
            <a:prstDash val="solid"/>
            <a:round/>
            <a:headEnd type="none" w="med" len="med"/>
            <a:tailEnd type="triangle" w="med" len="med"/>
          </a:ln>
        </p:spPr>
      </p:cxnSp>
      <p:cxnSp>
        <p:nvCxnSpPr>
          <p:cNvPr id="767" name="Google Shape;767;p70"/>
          <p:cNvCxnSpPr>
            <a:stCxn id="763" idx="3"/>
            <a:endCxn id="765" idx="1"/>
          </p:cNvCxnSpPr>
          <p:nvPr/>
        </p:nvCxnSpPr>
        <p:spPr>
          <a:xfrm>
            <a:off x="3655488" y="1852813"/>
            <a:ext cx="240000" cy="0"/>
          </a:xfrm>
          <a:prstGeom prst="straightConnector1">
            <a:avLst/>
          </a:prstGeom>
          <a:noFill/>
          <a:ln w="9525" cap="flat" cmpd="sng">
            <a:solidFill>
              <a:srgbClr val="000000"/>
            </a:solidFill>
            <a:prstDash val="solid"/>
            <a:round/>
            <a:headEnd type="none" w="med" len="med"/>
            <a:tailEnd type="triangle" w="med" len="med"/>
          </a:ln>
        </p:spPr>
      </p:cxnSp>
      <p:sp>
        <p:nvSpPr>
          <p:cNvPr id="768" name="Google Shape;768;p70"/>
          <p:cNvSpPr/>
          <p:nvPr/>
        </p:nvSpPr>
        <p:spPr>
          <a:xfrm>
            <a:off x="5602788" y="1398463"/>
            <a:ext cx="1467600" cy="908700"/>
          </a:xfrm>
          <a:prstGeom prst="rect">
            <a:avLst/>
          </a:prstGeom>
          <a:solidFill>
            <a:srgbClr val="EE3377">
              <a:alpha val="5119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Paint surface textures onto terrain map</a:t>
            </a:r>
            <a:endParaRPr>
              <a:solidFill>
                <a:schemeClr val="lt1"/>
              </a:solidFill>
              <a:latin typeface="Nunito"/>
              <a:ea typeface="Nunito"/>
              <a:cs typeface="Nunito"/>
              <a:sym typeface="Nunito"/>
            </a:endParaRPr>
          </a:p>
        </p:txBody>
      </p:sp>
      <p:sp>
        <p:nvSpPr>
          <p:cNvPr id="769" name="Google Shape;769;p70"/>
          <p:cNvSpPr/>
          <p:nvPr/>
        </p:nvSpPr>
        <p:spPr>
          <a:xfrm>
            <a:off x="7310238" y="1398463"/>
            <a:ext cx="1467600" cy="908700"/>
          </a:xfrm>
          <a:prstGeom prst="rect">
            <a:avLst/>
          </a:prstGeom>
          <a:solidFill>
            <a:srgbClr val="EE3377">
              <a:alpha val="5119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Add environment effects</a:t>
            </a:r>
            <a:endParaRPr>
              <a:solidFill>
                <a:schemeClr val="lt1"/>
              </a:solidFill>
              <a:latin typeface="Nunito"/>
              <a:ea typeface="Nunito"/>
              <a:cs typeface="Nunito"/>
              <a:sym typeface="Nunito"/>
            </a:endParaRPr>
          </a:p>
        </p:txBody>
      </p:sp>
      <p:cxnSp>
        <p:nvCxnSpPr>
          <p:cNvPr id="770" name="Google Shape;770;p70"/>
          <p:cNvCxnSpPr>
            <a:stCxn id="768" idx="3"/>
            <a:endCxn id="769" idx="1"/>
          </p:cNvCxnSpPr>
          <p:nvPr/>
        </p:nvCxnSpPr>
        <p:spPr>
          <a:xfrm>
            <a:off x="7070388" y="1852813"/>
            <a:ext cx="240000" cy="0"/>
          </a:xfrm>
          <a:prstGeom prst="straightConnector1">
            <a:avLst/>
          </a:prstGeom>
          <a:noFill/>
          <a:ln w="9525" cap="flat" cmpd="sng">
            <a:solidFill>
              <a:srgbClr val="000000"/>
            </a:solidFill>
            <a:prstDash val="solid"/>
            <a:round/>
            <a:headEnd type="none" w="med" len="med"/>
            <a:tailEnd type="triangle" w="med" len="med"/>
          </a:ln>
        </p:spPr>
      </p:cxnSp>
      <p:sp>
        <p:nvSpPr>
          <p:cNvPr id="771" name="Google Shape;771;p70"/>
          <p:cNvSpPr/>
          <p:nvPr/>
        </p:nvSpPr>
        <p:spPr>
          <a:xfrm>
            <a:off x="1252713" y="2594363"/>
            <a:ext cx="1467600" cy="908700"/>
          </a:xfrm>
          <a:prstGeom prst="rect">
            <a:avLst/>
          </a:prstGeom>
          <a:solidFill>
            <a:srgbClr val="4DD0E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Add lighting source from Sun into Unity skybox</a:t>
            </a:r>
            <a:endParaRPr>
              <a:solidFill>
                <a:schemeClr val="lt1"/>
              </a:solidFill>
              <a:latin typeface="Nunito"/>
              <a:ea typeface="Nunito"/>
              <a:cs typeface="Nunito"/>
              <a:sym typeface="Nunito"/>
            </a:endParaRPr>
          </a:p>
        </p:txBody>
      </p:sp>
      <p:sp>
        <p:nvSpPr>
          <p:cNvPr id="772" name="Google Shape;772;p70"/>
          <p:cNvSpPr/>
          <p:nvPr/>
        </p:nvSpPr>
        <p:spPr>
          <a:xfrm>
            <a:off x="3026013" y="2594363"/>
            <a:ext cx="1467600" cy="908700"/>
          </a:xfrm>
          <a:prstGeom prst="rect">
            <a:avLst/>
          </a:prstGeom>
          <a:solidFill>
            <a:srgbClr val="4DD0E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Add lighting source from user helmet lights</a:t>
            </a:r>
            <a:endParaRPr>
              <a:solidFill>
                <a:schemeClr val="lt1"/>
              </a:solidFill>
              <a:latin typeface="Nunito"/>
              <a:ea typeface="Nunito"/>
              <a:cs typeface="Nunito"/>
              <a:sym typeface="Nunito"/>
            </a:endParaRPr>
          </a:p>
        </p:txBody>
      </p:sp>
      <p:cxnSp>
        <p:nvCxnSpPr>
          <p:cNvPr id="773" name="Google Shape;773;p70"/>
          <p:cNvCxnSpPr>
            <a:stCxn id="771" idx="3"/>
            <a:endCxn id="772" idx="1"/>
          </p:cNvCxnSpPr>
          <p:nvPr/>
        </p:nvCxnSpPr>
        <p:spPr>
          <a:xfrm>
            <a:off x="2720313" y="3048713"/>
            <a:ext cx="305700" cy="0"/>
          </a:xfrm>
          <a:prstGeom prst="straightConnector1">
            <a:avLst/>
          </a:prstGeom>
          <a:noFill/>
          <a:ln w="9525" cap="flat" cmpd="sng">
            <a:solidFill>
              <a:srgbClr val="000000"/>
            </a:solidFill>
            <a:prstDash val="solid"/>
            <a:round/>
            <a:headEnd type="none" w="med" len="med"/>
            <a:tailEnd type="triangle" w="med" len="med"/>
          </a:ln>
        </p:spPr>
      </p:cxnSp>
      <p:cxnSp>
        <p:nvCxnSpPr>
          <p:cNvPr id="774" name="Google Shape;774;p70"/>
          <p:cNvCxnSpPr/>
          <p:nvPr/>
        </p:nvCxnSpPr>
        <p:spPr>
          <a:xfrm>
            <a:off x="5362863" y="1852813"/>
            <a:ext cx="240000" cy="0"/>
          </a:xfrm>
          <a:prstGeom prst="straightConnector1">
            <a:avLst/>
          </a:prstGeom>
          <a:noFill/>
          <a:ln w="9525" cap="flat" cmpd="sng">
            <a:solidFill>
              <a:srgbClr val="000000"/>
            </a:solidFill>
            <a:prstDash val="solid"/>
            <a:round/>
            <a:headEnd type="none" w="med" len="med"/>
            <a:tailEnd type="triangle" w="med" len="med"/>
          </a:ln>
        </p:spPr>
      </p:cxnSp>
      <p:cxnSp>
        <p:nvCxnSpPr>
          <p:cNvPr id="775" name="Google Shape;775;p70"/>
          <p:cNvCxnSpPr>
            <a:stCxn id="769" idx="3"/>
            <a:endCxn id="771" idx="1"/>
          </p:cNvCxnSpPr>
          <p:nvPr/>
        </p:nvCxnSpPr>
        <p:spPr>
          <a:xfrm flipH="1">
            <a:off x="1252638" y="1852813"/>
            <a:ext cx="7525200" cy="1195800"/>
          </a:xfrm>
          <a:prstGeom prst="bentConnector5">
            <a:avLst>
              <a:gd name="adj1" fmla="val -3164"/>
              <a:gd name="adj2" fmla="val 50004"/>
              <a:gd name="adj3" fmla="val 103163"/>
            </a:avLst>
          </a:prstGeom>
          <a:noFill/>
          <a:ln w="9525" cap="flat" cmpd="sng">
            <a:solidFill>
              <a:srgbClr val="000000"/>
            </a:solidFill>
            <a:prstDash val="solid"/>
            <a:round/>
            <a:headEnd type="none" w="med" len="med"/>
            <a:tailEnd type="triangle" w="med" len="med"/>
          </a:ln>
        </p:spPr>
      </p:cxnSp>
      <p:sp>
        <p:nvSpPr>
          <p:cNvPr id="776" name="Google Shape;776;p70"/>
          <p:cNvSpPr/>
          <p:nvPr/>
        </p:nvSpPr>
        <p:spPr>
          <a:xfrm>
            <a:off x="4733538" y="2594363"/>
            <a:ext cx="1467600" cy="908700"/>
          </a:xfrm>
          <a:prstGeom prst="rect">
            <a:avLst/>
          </a:prstGeom>
          <a:solidFill>
            <a:srgbClr val="0077B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Write C# code for HUD elements</a:t>
            </a:r>
            <a:endParaRPr>
              <a:solidFill>
                <a:schemeClr val="lt1"/>
              </a:solidFill>
              <a:latin typeface="Nunito"/>
              <a:ea typeface="Nunito"/>
              <a:cs typeface="Nunito"/>
              <a:sym typeface="Nunito"/>
            </a:endParaRPr>
          </a:p>
        </p:txBody>
      </p:sp>
      <p:sp>
        <p:nvSpPr>
          <p:cNvPr id="777" name="Google Shape;777;p70"/>
          <p:cNvSpPr/>
          <p:nvPr/>
        </p:nvSpPr>
        <p:spPr>
          <a:xfrm>
            <a:off x="6441063" y="2594363"/>
            <a:ext cx="1467600" cy="908700"/>
          </a:xfrm>
          <a:prstGeom prst="rect">
            <a:avLst/>
          </a:prstGeom>
          <a:solidFill>
            <a:srgbClr val="0077B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Add HUD elements</a:t>
            </a:r>
            <a:endParaRPr>
              <a:solidFill>
                <a:schemeClr val="lt1"/>
              </a:solidFill>
              <a:latin typeface="Nunito"/>
              <a:ea typeface="Nunito"/>
              <a:cs typeface="Nunito"/>
              <a:sym typeface="Nunito"/>
            </a:endParaRPr>
          </a:p>
        </p:txBody>
      </p:sp>
      <p:cxnSp>
        <p:nvCxnSpPr>
          <p:cNvPr id="778" name="Google Shape;778;p70"/>
          <p:cNvCxnSpPr>
            <a:stCxn id="772" idx="3"/>
            <a:endCxn id="776" idx="1"/>
          </p:cNvCxnSpPr>
          <p:nvPr/>
        </p:nvCxnSpPr>
        <p:spPr>
          <a:xfrm>
            <a:off x="4493613" y="3048713"/>
            <a:ext cx="240000" cy="0"/>
          </a:xfrm>
          <a:prstGeom prst="straightConnector1">
            <a:avLst/>
          </a:prstGeom>
          <a:noFill/>
          <a:ln w="9525" cap="flat" cmpd="sng">
            <a:solidFill>
              <a:srgbClr val="000000"/>
            </a:solidFill>
            <a:prstDash val="solid"/>
            <a:round/>
            <a:headEnd type="none" w="med" len="med"/>
            <a:tailEnd type="triangle" w="med" len="med"/>
          </a:ln>
        </p:spPr>
      </p:cxnSp>
      <p:cxnSp>
        <p:nvCxnSpPr>
          <p:cNvPr id="779" name="Google Shape;779;p70"/>
          <p:cNvCxnSpPr>
            <a:stCxn id="776" idx="3"/>
            <a:endCxn id="777" idx="1"/>
          </p:cNvCxnSpPr>
          <p:nvPr/>
        </p:nvCxnSpPr>
        <p:spPr>
          <a:xfrm>
            <a:off x="6201138" y="3048713"/>
            <a:ext cx="240000" cy="0"/>
          </a:xfrm>
          <a:prstGeom prst="straightConnector1">
            <a:avLst/>
          </a:prstGeom>
          <a:noFill/>
          <a:ln w="9525" cap="flat" cmpd="sng">
            <a:solidFill>
              <a:srgbClr val="000000"/>
            </a:solidFill>
            <a:prstDash val="solid"/>
            <a:round/>
            <a:headEnd type="none" w="med" len="med"/>
            <a:tailEnd type="triangle" w="med" len="med"/>
          </a:ln>
        </p:spPr>
      </p:cxnSp>
      <p:pic>
        <p:nvPicPr>
          <p:cNvPr id="780" name="Google Shape;780;p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781" name="Google Shape;781;p7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782" name="Google Shape;782;p70"/>
          <p:cNvSpPr/>
          <p:nvPr/>
        </p:nvSpPr>
        <p:spPr>
          <a:xfrm>
            <a:off x="1090175" y="3898613"/>
            <a:ext cx="1529700" cy="345600"/>
          </a:xfrm>
          <a:prstGeom prst="rect">
            <a:avLst/>
          </a:prstGeom>
          <a:solidFill>
            <a:srgbClr val="00998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Terrain building</a:t>
            </a:r>
            <a:endParaRPr>
              <a:solidFill>
                <a:schemeClr val="lt1"/>
              </a:solidFill>
              <a:latin typeface="Nunito"/>
              <a:ea typeface="Nunito"/>
              <a:cs typeface="Nunito"/>
              <a:sym typeface="Nunito"/>
            </a:endParaRPr>
          </a:p>
        </p:txBody>
      </p:sp>
      <p:sp>
        <p:nvSpPr>
          <p:cNvPr id="783" name="Google Shape;783;p70"/>
          <p:cNvSpPr/>
          <p:nvPr/>
        </p:nvSpPr>
        <p:spPr>
          <a:xfrm>
            <a:off x="1090175" y="4310038"/>
            <a:ext cx="1529700" cy="345600"/>
          </a:xfrm>
          <a:prstGeom prst="rect">
            <a:avLst/>
          </a:prstGeom>
          <a:solidFill>
            <a:srgbClr val="EE3377">
              <a:alpha val="5119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Surface textures</a:t>
            </a:r>
            <a:endParaRPr>
              <a:solidFill>
                <a:schemeClr val="lt1"/>
              </a:solidFill>
              <a:latin typeface="Nunito"/>
              <a:ea typeface="Nunito"/>
              <a:cs typeface="Nunito"/>
              <a:sym typeface="Nunito"/>
            </a:endParaRPr>
          </a:p>
        </p:txBody>
      </p:sp>
      <p:sp>
        <p:nvSpPr>
          <p:cNvPr id="784" name="Google Shape;784;p70"/>
          <p:cNvSpPr/>
          <p:nvPr/>
        </p:nvSpPr>
        <p:spPr>
          <a:xfrm>
            <a:off x="2694000" y="3898613"/>
            <a:ext cx="1529700" cy="345600"/>
          </a:xfrm>
          <a:prstGeom prst="rect">
            <a:avLst/>
          </a:prstGeom>
          <a:solidFill>
            <a:srgbClr val="4DD0E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Lighting</a:t>
            </a:r>
            <a:endParaRPr>
              <a:solidFill>
                <a:schemeClr val="lt1"/>
              </a:solidFill>
              <a:latin typeface="Nunito"/>
              <a:ea typeface="Nunito"/>
              <a:cs typeface="Nunito"/>
              <a:sym typeface="Nunito"/>
            </a:endParaRPr>
          </a:p>
        </p:txBody>
      </p:sp>
      <p:sp>
        <p:nvSpPr>
          <p:cNvPr id="785" name="Google Shape;785;p70">
            <a:hlinkClick r:id="" action="ppaction://noaction"/>
          </p:cNvPr>
          <p:cNvSpPr/>
          <p:nvPr/>
        </p:nvSpPr>
        <p:spPr>
          <a:xfrm>
            <a:off x="2694000" y="4310038"/>
            <a:ext cx="1529700" cy="345600"/>
          </a:xfrm>
          <a:prstGeom prst="rect">
            <a:avLst/>
          </a:prstGeom>
          <a:solidFill>
            <a:srgbClr val="0077B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HUD</a:t>
            </a:r>
            <a:endParaRPr>
              <a:solidFill>
                <a:schemeClr val="lt1"/>
              </a:solidFill>
              <a:latin typeface="Nunito"/>
              <a:ea typeface="Nunito"/>
              <a:cs typeface="Nunito"/>
              <a:sym typeface="Nunito"/>
            </a:endParaRPr>
          </a:p>
        </p:txBody>
      </p:sp>
      <p:sp>
        <p:nvSpPr>
          <p:cNvPr id="786" name="Google Shape;786;p70"/>
          <p:cNvSpPr/>
          <p:nvPr/>
        </p:nvSpPr>
        <p:spPr>
          <a:xfrm>
            <a:off x="4301450" y="3898613"/>
            <a:ext cx="140700" cy="762300"/>
          </a:xfrm>
          <a:prstGeom prst="rightBrace">
            <a:avLst>
              <a:gd name="adj1" fmla="val 50000"/>
              <a:gd name="adj2" fmla="val 53394"/>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0"/>
          <p:cNvSpPr txBox="1"/>
          <p:nvPr/>
        </p:nvSpPr>
        <p:spPr>
          <a:xfrm>
            <a:off x="4771550" y="4071488"/>
            <a:ext cx="18969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2"/>
                </a:solidFill>
                <a:latin typeface="Nunito"/>
                <a:ea typeface="Nunito"/>
                <a:cs typeface="Nunito"/>
                <a:sym typeface="Nunito"/>
              </a:rPr>
              <a:t>VR Environment</a:t>
            </a:r>
            <a:endParaRPr/>
          </a:p>
        </p:txBody>
      </p:sp>
      <p:sp>
        <p:nvSpPr>
          <p:cNvPr id="788" name="Google Shape;788;p70"/>
          <p:cNvSpPr/>
          <p:nvPr/>
        </p:nvSpPr>
        <p:spPr>
          <a:xfrm rot="10800000">
            <a:off x="875350" y="3898613"/>
            <a:ext cx="140700" cy="762300"/>
          </a:xfrm>
          <a:prstGeom prst="rightBrace">
            <a:avLst>
              <a:gd name="adj1" fmla="val 50000"/>
              <a:gd name="adj2" fmla="val 53394"/>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9" name="Google Shape;789;p70"/>
          <p:cNvCxnSpPr>
            <a:stCxn id="786" idx="1"/>
            <a:endCxn id="787" idx="1"/>
          </p:cNvCxnSpPr>
          <p:nvPr/>
        </p:nvCxnSpPr>
        <p:spPr>
          <a:xfrm rot="10800000" flipH="1">
            <a:off x="4442150" y="4302335"/>
            <a:ext cx="329400" cy="3300"/>
          </a:xfrm>
          <a:prstGeom prst="straightConnector1">
            <a:avLst/>
          </a:prstGeom>
          <a:noFill/>
          <a:ln w="28575" cap="flat" cmpd="sng">
            <a:solidFill>
              <a:schemeClr val="dk2"/>
            </a:solidFill>
            <a:prstDash val="solid"/>
            <a:round/>
            <a:headEnd type="none" w="med" len="med"/>
            <a:tailEnd type="triangle" w="med" len="med"/>
          </a:ln>
        </p:spPr>
      </p:cxnSp>
      <p:sp>
        <p:nvSpPr>
          <p:cNvPr id="790" name="Google Shape;790;p70"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791" name="Google Shape;791;p70"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792" name="Google Shape;792;p70"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793" name="Google Shape;793;p70"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794" name="Google Shape;794;p70"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795" name="Google Shape;795;p70"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796" name="Google Shape;796;p70">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graphicFrame>
        <p:nvGraphicFramePr>
          <p:cNvPr id="801" name="Google Shape;801;p71"/>
          <p:cNvGraphicFramePr/>
          <p:nvPr/>
        </p:nvGraphicFramePr>
        <p:xfrm>
          <a:off x="894325" y="1271782"/>
          <a:ext cx="7355325" cy="520827"/>
        </p:xfrm>
        <a:graphic>
          <a:graphicData uri="http://schemas.openxmlformats.org/drawingml/2006/table">
            <a:tbl>
              <a:tblPr>
                <a:noFill/>
                <a:tableStyleId>{E9D8C519-176E-4E7A-B434-6233866CBDE6}</a:tableStyleId>
              </a:tblPr>
              <a:tblGrid>
                <a:gridCol w="710600">
                  <a:extLst>
                    <a:ext uri="{9D8B030D-6E8A-4147-A177-3AD203B41FA5}">
                      <a16:colId xmlns:a16="http://schemas.microsoft.com/office/drawing/2014/main" val="20000"/>
                    </a:ext>
                  </a:extLst>
                </a:gridCol>
                <a:gridCol w="5988325">
                  <a:extLst>
                    <a:ext uri="{9D8B030D-6E8A-4147-A177-3AD203B41FA5}">
                      <a16:colId xmlns:a16="http://schemas.microsoft.com/office/drawing/2014/main" val="20001"/>
                    </a:ext>
                  </a:extLst>
                </a:gridCol>
                <a:gridCol w="656400">
                  <a:extLst>
                    <a:ext uri="{9D8B030D-6E8A-4147-A177-3AD203B41FA5}">
                      <a16:colId xmlns:a16="http://schemas.microsoft.com/office/drawing/2014/main" val="20002"/>
                    </a:ext>
                  </a:extLst>
                </a:gridCol>
              </a:tblGrid>
              <a:tr h="473750">
                <a:tc>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1.1.2.1</a:t>
                      </a:r>
                      <a:endParaRPr sz="15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Nunito"/>
                          <a:ea typeface="Nunito"/>
                          <a:cs typeface="Nunito"/>
                          <a:sym typeface="Nunito"/>
                        </a:rPr>
                        <a:t>Shall generate topographical and geographical features with raw lunar scan data.</a:t>
                      </a:r>
                      <a:endParaRPr>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500">
                          <a:latin typeface="Nunito"/>
                          <a:ea typeface="Nunito"/>
                          <a:cs typeface="Nunito"/>
                          <a:sym typeface="Nunito"/>
                        </a:rPr>
                        <a:t>C</a:t>
                      </a:r>
                      <a:endParaRPr sz="15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0"/>
                  </a:ext>
                </a:extLst>
              </a:tr>
            </a:tbl>
          </a:graphicData>
        </a:graphic>
      </p:graphicFrame>
      <p:sp>
        <p:nvSpPr>
          <p:cNvPr id="802" name="Google Shape;802;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P&amp;M 1: VR Environment</a:t>
            </a:r>
            <a:endParaRPr/>
          </a:p>
        </p:txBody>
      </p:sp>
      <p:sp>
        <p:nvSpPr>
          <p:cNvPr id="803" name="Google Shape;803;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a:p>
        </p:txBody>
      </p:sp>
      <p:sp>
        <p:nvSpPr>
          <p:cNvPr id="804" name="Google Shape;804;p71"/>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MODELING PROCESS: TERRAIN</a:t>
            </a:r>
            <a:endParaRPr sz="1620"/>
          </a:p>
        </p:txBody>
      </p:sp>
      <p:pic>
        <p:nvPicPr>
          <p:cNvPr id="805" name="Google Shape;805;p7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806" name="Google Shape;806;p7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807" name="Google Shape;807;p71"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808" name="Google Shape;808;p71"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809" name="Google Shape;809;p71"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810" name="Google Shape;810;p71"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811" name="Google Shape;811;p71"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812" name="Google Shape;812;p71"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813" name="Google Shape;813;p7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862525" y="1854313"/>
            <a:ext cx="2668706" cy="2886749"/>
          </a:xfrm>
          <a:prstGeom prst="rect">
            <a:avLst/>
          </a:prstGeom>
          <a:noFill/>
          <a:ln w="19050" cap="flat" cmpd="sng">
            <a:solidFill>
              <a:schemeClr val="dk1"/>
            </a:solidFill>
            <a:prstDash val="solid"/>
            <a:round/>
            <a:headEnd type="none" w="sm" len="sm"/>
            <a:tailEnd type="none" w="sm" len="sm"/>
          </a:ln>
        </p:spPr>
      </p:pic>
      <p:pic>
        <p:nvPicPr>
          <p:cNvPr id="814" name="Google Shape;814;p7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878275" y="1870275"/>
            <a:ext cx="3226674" cy="2854825"/>
          </a:xfrm>
          <a:prstGeom prst="rect">
            <a:avLst/>
          </a:prstGeom>
          <a:noFill/>
          <a:ln>
            <a:noFill/>
          </a:ln>
        </p:spPr>
      </p:pic>
      <p:sp>
        <p:nvSpPr>
          <p:cNvPr id="815" name="Google Shape;815;p71"/>
          <p:cNvSpPr txBox="1">
            <a:spLocks noGrp="1"/>
          </p:cNvSpPr>
          <p:nvPr>
            <p:ph type="body" idx="1"/>
          </p:nvPr>
        </p:nvSpPr>
        <p:spPr>
          <a:xfrm>
            <a:off x="202275" y="2074425"/>
            <a:ext cx="2158500" cy="2446500"/>
          </a:xfrm>
          <a:prstGeom prst="rect">
            <a:avLst/>
          </a:prstGeom>
        </p:spPr>
        <p:txBody>
          <a:bodyPr spcFirstLastPara="1" wrap="square" lIns="91425" tIns="91425" rIns="91425" bIns="91425" anchor="t" anchorCtr="0">
            <a:normAutofit fontScale="85000" lnSpcReduction="10000"/>
          </a:bodyPr>
          <a:lstStyle/>
          <a:p>
            <a:pPr marL="457200" lvl="0" indent="-325755" algn="l" rtl="0">
              <a:spcBef>
                <a:spcPts val="0"/>
              </a:spcBef>
              <a:spcAft>
                <a:spcPts val="0"/>
              </a:spcAft>
              <a:buSzPct val="100000"/>
              <a:buChar char="-"/>
            </a:pPr>
            <a:r>
              <a:rPr lang="en"/>
              <a:t>Examined 13 potential Artemis III landing sites</a:t>
            </a:r>
            <a:endParaRPr/>
          </a:p>
          <a:p>
            <a:pPr marL="457200" lvl="0" indent="-325755" algn="l" rtl="0">
              <a:spcBef>
                <a:spcPts val="0"/>
              </a:spcBef>
              <a:spcAft>
                <a:spcPts val="0"/>
              </a:spcAft>
              <a:buSzPct val="100000"/>
              <a:buChar char="-"/>
            </a:pPr>
            <a:r>
              <a:rPr lang="en"/>
              <a:t>Selected </a:t>
            </a:r>
            <a:r>
              <a:rPr lang="en">
                <a:solidFill>
                  <a:schemeClr val="accent4"/>
                </a:solidFill>
              </a:rPr>
              <a:t>Site 007:</a:t>
            </a:r>
            <a:r>
              <a:rPr lang="en"/>
              <a:t> a 15km x 15km site within the</a:t>
            </a:r>
            <a:r>
              <a:rPr lang="en">
                <a:solidFill>
                  <a:schemeClr val="accent4"/>
                </a:solidFill>
              </a:rPr>
              <a:t> Peak near Shackleton</a:t>
            </a:r>
            <a:r>
              <a:rPr lang="en"/>
              <a:t> area</a:t>
            </a:r>
            <a:endParaRPr/>
          </a:p>
        </p:txBody>
      </p:sp>
      <p:sp>
        <p:nvSpPr>
          <p:cNvPr id="816" name="Google Shape;816;p71"/>
          <p:cNvSpPr txBox="1">
            <a:spLocks noGrp="1"/>
          </p:cNvSpPr>
          <p:nvPr>
            <p:ph type="body" idx="1"/>
          </p:nvPr>
        </p:nvSpPr>
        <p:spPr>
          <a:xfrm>
            <a:off x="8186850" y="1702600"/>
            <a:ext cx="834300" cy="2982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SzPts val="852"/>
              <a:buNone/>
            </a:pPr>
            <a:r>
              <a:rPr lang="en" sz="1197" b="1">
                <a:solidFill>
                  <a:schemeClr val="accent4"/>
                </a:solidFill>
              </a:rPr>
              <a:t>Site 007</a:t>
            </a:r>
            <a:endParaRPr sz="1197" b="1">
              <a:solidFill>
                <a:schemeClr val="accent4"/>
              </a:solidFill>
            </a:endParaRPr>
          </a:p>
        </p:txBody>
      </p:sp>
      <p:cxnSp>
        <p:nvCxnSpPr>
          <p:cNvPr id="817" name="Google Shape;817;p71"/>
          <p:cNvCxnSpPr>
            <a:stCxn id="816" idx="2"/>
          </p:cNvCxnSpPr>
          <p:nvPr/>
        </p:nvCxnSpPr>
        <p:spPr>
          <a:xfrm flipH="1">
            <a:off x="7559100" y="2000800"/>
            <a:ext cx="1044900" cy="1731600"/>
          </a:xfrm>
          <a:prstGeom prst="straightConnector1">
            <a:avLst/>
          </a:prstGeom>
          <a:noFill/>
          <a:ln w="19050" cap="flat" cmpd="sng">
            <a:solidFill>
              <a:srgbClr val="D9361A"/>
            </a:solidFill>
            <a:prstDash val="solid"/>
            <a:round/>
            <a:headEnd type="none" w="med" len="med"/>
            <a:tailEnd type="oval" w="med" len="med"/>
          </a:ln>
        </p:spPr>
      </p:cxnSp>
      <p:cxnSp>
        <p:nvCxnSpPr>
          <p:cNvPr id="818" name="Google Shape;818;p71"/>
          <p:cNvCxnSpPr>
            <a:stCxn id="815" idx="3"/>
            <a:endCxn id="813" idx="1"/>
          </p:cNvCxnSpPr>
          <p:nvPr/>
        </p:nvCxnSpPr>
        <p:spPr>
          <a:xfrm>
            <a:off x="2360775" y="3297675"/>
            <a:ext cx="501900" cy="0"/>
          </a:xfrm>
          <a:prstGeom prst="straightConnector1">
            <a:avLst/>
          </a:prstGeom>
          <a:noFill/>
          <a:ln w="9525" cap="flat" cmpd="sng">
            <a:solidFill>
              <a:schemeClr val="dk2"/>
            </a:solidFill>
            <a:prstDash val="solid"/>
            <a:round/>
            <a:headEnd type="none" w="med" len="med"/>
            <a:tailEnd type="triangle" w="med" len="med"/>
          </a:ln>
        </p:spPr>
      </p:cxnSp>
      <p:cxnSp>
        <p:nvCxnSpPr>
          <p:cNvPr id="819" name="Google Shape;819;p71"/>
          <p:cNvCxnSpPr>
            <a:stCxn id="813" idx="3"/>
            <a:endCxn id="814" idx="1"/>
          </p:cNvCxnSpPr>
          <p:nvPr/>
        </p:nvCxnSpPr>
        <p:spPr>
          <a:xfrm>
            <a:off x="5531231" y="3297687"/>
            <a:ext cx="347100" cy="0"/>
          </a:xfrm>
          <a:prstGeom prst="straightConnector1">
            <a:avLst/>
          </a:prstGeom>
          <a:noFill/>
          <a:ln w="9525" cap="flat" cmpd="sng">
            <a:solidFill>
              <a:schemeClr val="dk2"/>
            </a:solidFill>
            <a:prstDash val="solid"/>
            <a:round/>
            <a:headEnd type="none" w="med" len="med"/>
            <a:tailEnd type="triangle" w="med" len="med"/>
          </a:ln>
        </p:spPr>
      </p:cxnSp>
      <p:sp>
        <p:nvSpPr>
          <p:cNvPr id="820" name="Google Shape;820;p71"/>
          <p:cNvSpPr/>
          <p:nvPr/>
        </p:nvSpPr>
        <p:spPr>
          <a:xfrm>
            <a:off x="6385538" y="277013"/>
            <a:ext cx="1467600" cy="908700"/>
          </a:xfrm>
          <a:prstGeom prst="rect">
            <a:avLst/>
          </a:prstGeom>
          <a:solidFill>
            <a:srgbClr val="00998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Access and parse LRO data using MATLAB</a:t>
            </a:r>
            <a:endParaRPr>
              <a:solidFill>
                <a:schemeClr val="lt1"/>
              </a:solidFill>
              <a:latin typeface="Nunito"/>
              <a:ea typeface="Nunito"/>
              <a:cs typeface="Nunito"/>
              <a:sym typeface="Nunito"/>
            </a:endParaRPr>
          </a:p>
        </p:txBody>
      </p:sp>
      <p:sp>
        <p:nvSpPr>
          <p:cNvPr id="821" name="Google Shape;821;p71"/>
          <p:cNvSpPr/>
          <p:nvPr/>
        </p:nvSpPr>
        <p:spPr>
          <a:xfrm>
            <a:off x="4612163" y="277013"/>
            <a:ext cx="1467600" cy="908700"/>
          </a:xfrm>
          <a:prstGeom prst="rect">
            <a:avLst/>
          </a:prstGeom>
          <a:solidFill>
            <a:srgbClr val="00998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Select Artemis III landing site</a:t>
            </a:r>
            <a:endParaRPr>
              <a:solidFill>
                <a:schemeClr val="lt1"/>
              </a:solidFill>
              <a:latin typeface="Nunito"/>
              <a:ea typeface="Nunito"/>
              <a:cs typeface="Nunito"/>
              <a:sym typeface="Nunito"/>
            </a:endParaRPr>
          </a:p>
        </p:txBody>
      </p:sp>
      <p:cxnSp>
        <p:nvCxnSpPr>
          <p:cNvPr id="822" name="Google Shape;822;p71"/>
          <p:cNvCxnSpPr>
            <a:stCxn id="821" idx="3"/>
            <a:endCxn id="820" idx="1"/>
          </p:cNvCxnSpPr>
          <p:nvPr/>
        </p:nvCxnSpPr>
        <p:spPr>
          <a:xfrm>
            <a:off x="6079763" y="731363"/>
            <a:ext cx="305700" cy="0"/>
          </a:xfrm>
          <a:prstGeom prst="straightConnector1">
            <a:avLst/>
          </a:prstGeom>
          <a:noFill/>
          <a:ln w="9525" cap="flat" cmpd="sng">
            <a:solidFill>
              <a:srgbClr val="000000"/>
            </a:solidFill>
            <a:prstDash val="solid"/>
            <a:round/>
            <a:headEnd type="none" w="med" len="med"/>
            <a:tailEnd type="triangle" w="med" len="med"/>
          </a:ln>
        </p:spPr>
      </p:cxnSp>
      <p:pic>
        <p:nvPicPr>
          <p:cNvPr id="823" name="Google Shape;823;p71">
            <a:hlinkClick r:id="rId7"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P&amp;M 1: VR Environment</a:t>
            </a:r>
            <a:endParaRPr/>
          </a:p>
        </p:txBody>
      </p:sp>
      <p:sp>
        <p:nvSpPr>
          <p:cNvPr id="829" name="Google Shape;829;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36</a:t>
            </a:fld>
            <a:endParaRPr/>
          </a:p>
        </p:txBody>
      </p:sp>
      <p:sp>
        <p:nvSpPr>
          <p:cNvPr id="830" name="Google Shape;830;p72"/>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MODELING PROCESS: TERRAIN</a:t>
            </a:r>
            <a:endParaRPr sz="1620"/>
          </a:p>
        </p:txBody>
      </p:sp>
      <p:pic>
        <p:nvPicPr>
          <p:cNvPr id="831" name="Google Shape;831;p7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832" name="Google Shape;832;p7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833" name="Google Shape;833;p72"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834" name="Google Shape;834;p72"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835" name="Google Shape;835;p72"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836" name="Google Shape;836;p72"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837" name="Google Shape;837;p72"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838" name="Google Shape;838;p72"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839" name="Google Shape;839;p7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91538" y="2026200"/>
            <a:ext cx="3710726" cy="2509226"/>
          </a:xfrm>
          <a:prstGeom prst="rect">
            <a:avLst/>
          </a:prstGeom>
          <a:noFill/>
          <a:ln>
            <a:noFill/>
          </a:ln>
        </p:spPr>
      </p:pic>
      <p:sp>
        <p:nvSpPr>
          <p:cNvPr id="840" name="Google Shape;840;p72"/>
          <p:cNvSpPr txBox="1">
            <a:spLocks noGrp="1"/>
          </p:cNvSpPr>
          <p:nvPr>
            <p:ph type="body" idx="1"/>
          </p:nvPr>
        </p:nvSpPr>
        <p:spPr>
          <a:xfrm>
            <a:off x="1332950" y="2290768"/>
            <a:ext cx="549900" cy="298200"/>
          </a:xfrm>
          <a:prstGeom prst="rect">
            <a:avLst/>
          </a:prstGeom>
        </p:spPr>
        <p:txBody>
          <a:bodyPr spcFirstLastPara="1" wrap="square" lIns="91425" tIns="91425" rIns="91425" bIns="91425" anchor="t" anchorCtr="0">
            <a:normAutofit fontScale="25000" lnSpcReduction="20000"/>
          </a:bodyPr>
          <a:lstStyle/>
          <a:p>
            <a:pPr marL="0" lvl="0" indent="0" algn="ctr" rtl="0">
              <a:spcBef>
                <a:spcPts val="0"/>
              </a:spcBef>
              <a:spcAft>
                <a:spcPts val="1200"/>
              </a:spcAft>
              <a:buNone/>
            </a:pPr>
            <a:r>
              <a:rPr lang="en" sz="900" b="1">
                <a:solidFill>
                  <a:schemeClr val="accent4"/>
                </a:solidFill>
              </a:rPr>
              <a:t>Site 007</a:t>
            </a:r>
            <a:endParaRPr sz="900" b="1">
              <a:solidFill>
                <a:schemeClr val="accent4"/>
              </a:solidFill>
            </a:endParaRPr>
          </a:p>
        </p:txBody>
      </p:sp>
      <p:cxnSp>
        <p:nvCxnSpPr>
          <p:cNvPr id="841" name="Google Shape;841;p72"/>
          <p:cNvCxnSpPr/>
          <p:nvPr/>
        </p:nvCxnSpPr>
        <p:spPr>
          <a:xfrm>
            <a:off x="1618816" y="2674974"/>
            <a:ext cx="103500" cy="489000"/>
          </a:xfrm>
          <a:prstGeom prst="straightConnector1">
            <a:avLst/>
          </a:prstGeom>
          <a:noFill/>
          <a:ln w="9525" cap="flat" cmpd="sng">
            <a:solidFill>
              <a:schemeClr val="accent4"/>
            </a:solidFill>
            <a:prstDash val="solid"/>
            <a:round/>
            <a:headEnd type="none" w="med" len="med"/>
            <a:tailEnd type="none" w="med" len="med"/>
          </a:ln>
        </p:spPr>
      </p:cxnSp>
      <p:sp>
        <p:nvSpPr>
          <p:cNvPr id="842" name="Google Shape;842;p72"/>
          <p:cNvSpPr/>
          <p:nvPr/>
        </p:nvSpPr>
        <p:spPr>
          <a:xfrm>
            <a:off x="4041838" y="277013"/>
            <a:ext cx="1467600" cy="908700"/>
          </a:xfrm>
          <a:prstGeom prst="rect">
            <a:avLst/>
          </a:prstGeom>
          <a:solidFill>
            <a:srgbClr val="00998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Insert LRO data into Unity as a terrain map</a:t>
            </a:r>
            <a:endParaRPr>
              <a:solidFill>
                <a:schemeClr val="lt1"/>
              </a:solidFill>
              <a:latin typeface="Nunito"/>
              <a:ea typeface="Nunito"/>
              <a:cs typeface="Nunito"/>
              <a:sym typeface="Nunito"/>
            </a:endParaRPr>
          </a:p>
        </p:txBody>
      </p:sp>
      <p:sp>
        <p:nvSpPr>
          <p:cNvPr id="843" name="Google Shape;843;p72"/>
          <p:cNvSpPr/>
          <p:nvPr/>
        </p:nvSpPr>
        <p:spPr>
          <a:xfrm>
            <a:off x="5749288" y="277013"/>
            <a:ext cx="1467600" cy="908700"/>
          </a:xfrm>
          <a:prstGeom prst="rect">
            <a:avLst/>
          </a:prstGeom>
          <a:solidFill>
            <a:srgbClr val="EE3377">
              <a:alpha val="5119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Paint surface textures onto terrain map</a:t>
            </a:r>
            <a:endParaRPr>
              <a:solidFill>
                <a:schemeClr val="lt1"/>
              </a:solidFill>
              <a:latin typeface="Nunito"/>
              <a:ea typeface="Nunito"/>
              <a:cs typeface="Nunito"/>
              <a:sym typeface="Nunito"/>
            </a:endParaRPr>
          </a:p>
        </p:txBody>
      </p:sp>
      <p:sp>
        <p:nvSpPr>
          <p:cNvPr id="844" name="Google Shape;844;p72"/>
          <p:cNvSpPr/>
          <p:nvPr/>
        </p:nvSpPr>
        <p:spPr>
          <a:xfrm>
            <a:off x="7456738" y="277013"/>
            <a:ext cx="1467600" cy="908700"/>
          </a:xfrm>
          <a:prstGeom prst="rect">
            <a:avLst/>
          </a:prstGeom>
          <a:solidFill>
            <a:srgbClr val="EE3377">
              <a:alpha val="5119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Add environment effects</a:t>
            </a:r>
            <a:endParaRPr>
              <a:solidFill>
                <a:schemeClr val="lt1"/>
              </a:solidFill>
              <a:latin typeface="Nunito"/>
              <a:ea typeface="Nunito"/>
              <a:cs typeface="Nunito"/>
              <a:sym typeface="Nunito"/>
            </a:endParaRPr>
          </a:p>
        </p:txBody>
      </p:sp>
      <p:cxnSp>
        <p:nvCxnSpPr>
          <p:cNvPr id="845" name="Google Shape;845;p72"/>
          <p:cNvCxnSpPr>
            <a:stCxn id="843" idx="3"/>
            <a:endCxn id="844" idx="1"/>
          </p:cNvCxnSpPr>
          <p:nvPr/>
        </p:nvCxnSpPr>
        <p:spPr>
          <a:xfrm>
            <a:off x="7216888" y="731363"/>
            <a:ext cx="240000" cy="0"/>
          </a:xfrm>
          <a:prstGeom prst="straightConnector1">
            <a:avLst/>
          </a:prstGeom>
          <a:noFill/>
          <a:ln w="9525" cap="flat" cmpd="sng">
            <a:solidFill>
              <a:srgbClr val="000000"/>
            </a:solidFill>
            <a:prstDash val="solid"/>
            <a:round/>
            <a:headEnd type="none" w="med" len="med"/>
            <a:tailEnd type="triangle" w="med" len="med"/>
          </a:ln>
        </p:spPr>
      </p:cxnSp>
      <p:cxnSp>
        <p:nvCxnSpPr>
          <p:cNvPr id="846" name="Google Shape;846;p72"/>
          <p:cNvCxnSpPr/>
          <p:nvPr/>
        </p:nvCxnSpPr>
        <p:spPr>
          <a:xfrm>
            <a:off x="5509363" y="731363"/>
            <a:ext cx="240000" cy="0"/>
          </a:xfrm>
          <a:prstGeom prst="straightConnector1">
            <a:avLst/>
          </a:prstGeom>
          <a:noFill/>
          <a:ln w="9525" cap="flat" cmpd="sng">
            <a:solidFill>
              <a:srgbClr val="000000"/>
            </a:solidFill>
            <a:prstDash val="solid"/>
            <a:round/>
            <a:headEnd type="none" w="med" len="med"/>
            <a:tailEnd type="triangle" w="med" len="med"/>
          </a:ln>
        </p:spPr>
      </p:cxnSp>
      <p:pic>
        <p:nvPicPr>
          <p:cNvPr id="847" name="Google Shape;847;p7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434575" y="2025025"/>
            <a:ext cx="2338726" cy="1266681"/>
          </a:xfrm>
          <a:prstGeom prst="rect">
            <a:avLst/>
          </a:prstGeom>
          <a:noFill/>
          <a:ln>
            <a:noFill/>
          </a:ln>
        </p:spPr>
      </p:pic>
      <p:pic>
        <p:nvPicPr>
          <p:cNvPr id="848" name="Google Shape;848;p72"/>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434576" y="3291703"/>
            <a:ext cx="2338725" cy="1242445"/>
          </a:xfrm>
          <a:prstGeom prst="rect">
            <a:avLst/>
          </a:prstGeom>
          <a:noFill/>
          <a:ln>
            <a:noFill/>
          </a:ln>
        </p:spPr>
      </p:pic>
      <p:sp>
        <p:nvSpPr>
          <p:cNvPr id="849" name="Google Shape;849;p72"/>
          <p:cNvSpPr/>
          <p:nvPr/>
        </p:nvSpPr>
        <p:spPr>
          <a:xfrm>
            <a:off x="6434575" y="2025684"/>
            <a:ext cx="2338800" cy="1266900"/>
          </a:xfrm>
          <a:prstGeom prst="rect">
            <a:avLst/>
          </a:prstGeom>
          <a:solidFill>
            <a:srgbClr val="000000">
              <a:alpha val="0"/>
            </a:srgbClr>
          </a:solidFill>
          <a:ln w="28575" cap="flat" cmpd="sng">
            <a:solidFill>
              <a:srgbClr val="E24A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72"/>
          <p:cNvSpPr/>
          <p:nvPr/>
        </p:nvSpPr>
        <p:spPr>
          <a:xfrm>
            <a:off x="6434525" y="3291687"/>
            <a:ext cx="2338800" cy="1242600"/>
          </a:xfrm>
          <a:prstGeom prst="rect">
            <a:avLst/>
          </a:prstGeom>
          <a:solidFill>
            <a:srgbClr val="000000">
              <a:alpha val="0"/>
            </a:srgbClr>
          </a:solidFill>
          <a:ln w="28575" cap="flat" cmpd="sng">
            <a:solidFill>
              <a:srgbClr val="ABC8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72"/>
          <p:cNvSpPr txBox="1">
            <a:spLocks noGrp="1"/>
          </p:cNvSpPr>
          <p:nvPr>
            <p:ph type="body" idx="1"/>
          </p:nvPr>
        </p:nvSpPr>
        <p:spPr>
          <a:xfrm>
            <a:off x="4114650" y="2026200"/>
            <a:ext cx="2158500" cy="24465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1200"/>
              </a:spcAft>
              <a:buNone/>
            </a:pPr>
            <a:r>
              <a:rPr lang="en"/>
              <a:t>Feasibility was assessed by integrating </a:t>
            </a:r>
            <a:r>
              <a:rPr lang="en">
                <a:solidFill>
                  <a:srgbClr val="E66B33"/>
                </a:solidFill>
              </a:rPr>
              <a:t>LRO data</a:t>
            </a:r>
            <a:r>
              <a:rPr lang="en"/>
              <a:t> and </a:t>
            </a:r>
            <a:r>
              <a:rPr lang="en">
                <a:solidFill>
                  <a:srgbClr val="E66B33"/>
                </a:solidFill>
              </a:rPr>
              <a:t>surface textures</a:t>
            </a:r>
            <a:r>
              <a:rPr lang="en"/>
              <a:t> into the unity scene to provide a high fidelity lunar surface for the user. </a:t>
            </a:r>
            <a:endParaRPr/>
          </a:p>
        </p:txBody>
      </p:sp>
      <p:sp>
        <p:nvSpPr>
          <p:cNvPr id="852" name="Google Shape;852;p72"/>
          <p:cNvSpPr txBox="1">
            <a:spLocks noGrp="1"/>
          </p:cNvSpPr>
          <p:nvPr>
            <p:ph type="body" idx="1"/>
          </p:nvPr>
        </p:nvSpPr>
        <p:spPr>
          <a:xfrm>
            <a:off x="6455175" y="2039412"/>
            <a:ext cx="2296200" cy="238200"/>
          </a:xfrm>
          <a:prstGeom prst="rect">
            <a:avLst/>
          </a:prstGeom>
          <a:solidFill>
            <a:schemeClr val="dk1"/>
          </a:solidFill>
        </p:spPr>
        <p:txBody>
          <a:bodyPr spcFirstLastPara="1" wrap="square" lIns="91425" tIns="91425" rIns="91425" bIns="91425" anchor="t" anchorCtr="0">
            <a:noAutofit/>
          </a:bodyPr>
          <a:lstStyle/>
          <a:p>
            <a:pPr marL="0" lvl="0" indent="0" algn="ctr" rtl="0">
              <a:lnSpc>
                <a:spcPct val="75000"/>
              </a:lnSpc>
              <a:spcBef>
                <a:spcPts val="0"/>
              </a:spcBef>
              <a:spcAft>
                <a:spcPts val="1200"/>
              </a:spcAft>
              <a:buSzPts val="523"/>
              <a:buNone/>
            </a:pPr>
            <a:r>
              <a:rPr lang="en" sz="1222">
                <a:solidFill>
                  <a:schemeClr val="lt1"/>
                </a:solidFill>
              </a:rPr>
              <a:t>Without Surface Textures</a:t>
            </a:r>
            <a:endParaRPr sz="1222">
              <a:solidFill>
                <a:schemeClr val="lt1"/>
              </a:solidFill>
            </a:endParaRPr>
          </a:p>
        </p:txBody>
      </p:sp>
      <p:sp>
        <p:nvSpPr>
          <p:cNvPr id="853" name="Google Shape;853;p72"/>
          <p:cNvSpPr txBox="1">
            <a:spLocks noGrp="1"/>
          </p:cNvSpPr>
          <p:nvPr>
            <p:ph type="body" idx="1"/>
          </p:nvPr>
        </p:nvSpPr>
        <p:spPr>
          <a:xfrm>
            <a:off x="6455175" y="3291417"/>
            <a:ext cx="2296200" cy="238200"/>
          </a:xfrm>
          <a:prstGeom prst="rect">
            <a:avLst/>
          </a:prstGeom>
          <a:solidFill>
            <a:schemeClr val="dk1"/>
          </a:solidFill>
        </p:spPr>
        <p:txBody>
          <a:bodyPr spcFirstLastPara="1" wrap="square" lIns="91425" tIns="91425" rIns="91425" bIns="91425" anchor="t" anchorCtr="0">
            <a:noAutofit/>
          </a:bodyPr>
          <a:lstStyle/>
          <a:p>
            <a:pPr marL="0" lvl="0" indent="0" algn="ctr" rtl="0">
              <a:lnSpc>
                <a:spcPct val="75000"/>
              </a:lnSpc>
              <a:spcBef>
                <a:spcPts val="0"/>
              </a:spcBef>
              <a:spcAft>
                <a:spcPts val="1200"/>
              </a:spcAft>
              <a:buSzPts val="523"/>
              <a:buNone/>
            </a:pPr>
            <a:r>
              <a:rPr lang="en" sz="1222">
                <a:solidFill>
                  <a:schemeClr val="lt1"/>
                </a:solidFill>
              </a:rPr>
              <a:t>With Surface Textures</a:t>
            </a:r>
            <a:endParaRPr sz="1222">
              <a:solidFill>
                <a:schemeClr val="lt1"/>
              </a:solidFill>
            </a:endParaRPr>
          </a:p>
        </p:txBody>
      </p:sp>
      <p:graphicFrame>
        <p:nvGraphicFramePr>
          <p:cNvPr id="854" name="Google Shape;854;p72"/>
          <p:cNvGraphicFramePr/>
          <p:nvPr/>
        </p:nvGraphicFramePr>
        <p:xfrm>
          <a:off x="894325" y="1340582"/>
          <a:ext cx="7355325" cy="555308"/>
        </p:xfrm>
        <a:graphic>
          <a:graphicData uri="http://schemas.openxmlformats.org/drawingml/2006/table">
            <a:tbl>
              <a:tblPr>
                <a:noFill/>
                <a:tableStyleId>{E9D8C519-176E-4E7A-B434-6233866CBDE6}</a:tableStyleId>
              </a:tblPr>
              <a:tblGrid>
                <a:gridCol w="710600">
                  <a:extLst>
                    <a:ext uri="{9D8B030D-6E8A-4147-A177-3AD203B41FA5}">
                      <a16:colId xmlns:a16="http://schemas.microsoft.com/office/drawing/2014/main" val="20000"/>
                    </a:ext>
                  </a:extLst>
                </a:gridCol>
                <a:gridCol w="5988325">
                  <a:extLst>
                    <a:ext uri="{9D8B030D-6E8A-4147-A177-3AD203B41FA5}">
                      <a16:colId xmlns:a16="http://schemas.microsoft.com/office/drawing/2014/main" val="20001"/>
                    </a:ext>
                  </a:extLst>
                </a:gridCol>
                <a:gridCol w="656400">
                  <a:extLst>
                    <a:ext uri="{9D8B030D-6E8A-4147-A177-3AD203B41FA5}">
                      <a16:colId xmlns:a16="http://schemas.microsoft.com/office/drawing/2014/main" val="20002"/>
                    </a:ext>
                  </a:extLst>
                </a:gridCol>
              </a:tblGrid>
              <a:tr h="473750">
                <a:tc>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1.1.2.2</a:t>
                      </a:r>
                      <a:endParaRPr sz="15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a:latin typeface="Nunito"/>
                          <a:ea typeface="Nunito"/>
                          <a:cs typeface="Nunito"/>
                          <a:sym typeface="Nunito"/>
                        </a:rPr>
                        <a:t>Shall ensure the texture of the lunar surface in the simulation is visually indicative of lunar regolith</a:t>
                      </a:r>
                      <a:endParaRPr sz="15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latin typeface="Nunito"/>
                          <a:ea typeface="Nunito"/>
                          <a:cs typeface="Nunito"/>
                          <a:sym typeface="Nunito"/>
                        </a:rPr>
                        <a:t>C</a:t>
                      </a:r>
                      <a:endParaRPr sz="15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0"/>
                  </a:ext>
                </a:extLst>
              </a:tr>
            </a:tbl>
          </a:graphicData>
        </a:graphic>
      </p:graphicFrame>
      <p:pic>
        <p:nvPicPr>
          <p:cNvPr id="855" name="Google Shape;855;p72">
            <a:hlinkClick r:id="rId8"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73"/>
          <p:cNvSpPr txBox="1">
            <a:spLocks noGrp="1"/>
          </p:cNvSpPr>
          <p:nvPr>
            <p:ph type="title"/>
          </p:nvPr>
        </p:nvSpPr>
        <p:spPr>
          <a:xfrm>
            <a:off x="311700" y="3141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P&amp;M 1: VR Environment</a:t>
            </a:r>
            <a:endParaRPr/>
          </a:p>
        </p:txBody>
      </p:sp>
      <p:sp>
        <p:nvSpPr>
          <p:cNvPr id="861" name="Google Shape;861;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37</a:t>
            </a:fld>
            <a:endParaRPr/>
          </a:p>
        </p:txBody>
      </p:sp>
      <p:sp>
        <p:nvSpPr>
          <p:cNvPr id="862" name="Google Shape;862;p73"/>
          <p:cNvSpPr txBox="1">
            <a:spLocks noGrp="1"/>
          </p:cNvSpPr>
          <p:nvPr>
            <p:ph type="title"/>
          </p:nvPr>
        </p:nvSpPr>
        <p:spPr>
          <a:xfrm>
            <a:off x="659125" y="68847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MODELING PROCESS: LIGHTING</a:t>
            </a:r>
            <a:endParaRPr sz="1620"/>
          </a:p>
        </p:txBody>
      </p:sp>
      <p:pic>
        <p:nvPicPr>
          <p:cNvPr id="863" name="Google Shape;863;p7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864" name="Google Shape;864;p7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865" name="Google Shape;865;p73"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866" name="Google Shape;866;p73"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867" name="Google Shape;867;p73"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868" name="Google Shape;868;p73"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869" name="Google Shape;869;p73"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870" name="Google Shape;870;p73"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
        <p:nvSpPr>
          <p:cNvPr id="871" name="Google Shape;871;p73"/>
          <p:cNvSpPr/>
          <p:nvPr/>
        </p:nvSpPr>
        <p:spPr>
          <a:xfrm>
            <a:off x="5543163" y="86588"/>
            <a:ext cx="1467600" cy="908700"/>
          </a:xfrm>
          <a:prstGeom prst="rect">
            <a:avLst/>
          </a:prstGeom>
          <a:solidFill>
            <a:srgbClr val="4DD0E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Add lighting source from Sun into Unity skybox</a:t>
            </a:r>
            <a:endParaRPr>
              <a:solidFill>
                <a:schemeClr val="lt1"/>
              </a:solidFill>
              <a:latin typeface="Nunito"/>
              <a:ea typeface="Nunito"/>
              <a:cs typeface="Nunito"/>
              <a:sym typeface="Nunito"/>
            </a:endParaRPr>
          </a:p>
        </p:txBody>
      </p:sp>
      <p:sp>
        <p:nvSpPr>
          <p:cNvPr id="872" name="Google Shape;872;p73"/>
          <p:cNvSpPr/>
          <p:nvPr/>
        </p:nvSpPr>
        <p:spPr>
          <a:xfrm>
            <a:off x="7316463" y="86588"/>
            <a:ext cx="1467600" cy="908700"/>
          </a:xfrm>
          <a:prstGeom prst="rect">
            <a:avLst/>
          </a:prstGeom>
          <a:solidFill>
            <a:srgbClr val="4DD0E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Add lighting source from user helmet lights</a:t>
            </a:r>
            <a:endParaRPr>
              <a:solidFill>
                <a:schemeClr val="lt1"/>
              </a:solidFill>
              <a:latin typeface="Nunito"/>
              <a:ea typeface="Nunito"/>
              <a:cs typeface="Nunito"/>
              <a:sym typeface="Nunito"/>
            </a:endParaRPr>
          </a:p>
        </p:txBody>
      </p:sp>
      <p:cxnSp>
        <p:nvCxnSpPr>
          <p:cNvPr id="873" name="Google Shape;873;p73"/>
          <p:cNvCxnSpPr>
            <a:stCxn id="871" idx="3"/>
            <a:endCxn id="872" idx="1"/>
          </p:cNvCxnSpPr>
          <p:nvPr/>
        </p:nvCxnSpPr>
        <p:spPr>
          <a:xfrm>
            <a:off x="7010763" y="540938"/>
            <a:ext cx="305700" cy="0"/>
          </a:xfrm>
          <a:prstGeom prst="straightConnector1">
            <a:avLst/>
          </a:prstGeom>
          <a:noFill/>
          <a:ln w="9525" cap="flat" cmpd="sng">
            <a:solidFill>
              <a:schemeClr val="dk2"/>
            </a:solidFill>
            <a:prstDash val="solid"/>
            <a:round/>
            <a:headEnd type="none" w="med" len="med"/>
            <a:tailEnd type="triangle" w="med" len="med"/>
          </a:ln>
        </p:spPr>
      </p:cxnSp>
      <p:pic>
        <p:nvPicPr>
          <p:cNvPr id="874" name="Google Shape;874;p7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380075" y="1936340"/>
            <a:ext cx="3270477" cy="1425261"/>
          </a:xfrm>
          <a:prstGeom prst="rect">
            <a:avLst/>
          </a:prstGeom>
          <a:noFill/>
          <a:ln>
            <a:noFill/>
          </a:ln>
        </p:spPr>
      </p:pic>
      <p:pic>
        <p:nvPicPr>
          <p:cNvPr id="875" name="Google Shape;875;p7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469925" y="1936341"/>
            <a:ext cx="1910150" cy="1471049"/>
          </a:xfrm>
          <a:prstGeom prst="rect">
            <a:avLst/>
          </a:prstGeom>
          <a:noFill/>
          <a:ln>
            <a:noFill/>
          </a:ln>
        </p:spPr>
      </p:pic>
      <p:pic>
        <p:nvPicPr>
          <p:cNvPr id="876" name="Google Shape;876;p7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380075" y="3352287"/>
            <a:ext cx="3270477" cy="1425262"/>
          </a:xfrm>
          <a:prstGeom prst="rect">
            <a:avLst/>
          </a:prstGeom>
          <a:noFill/>
          <a:ln>
            <a:noFill/>
          </a:ln>
        </p:spPr>
      </p:pic>
      <p:pic>
        <p:nvPicPr>
          <p:cNvPr id="877" name="Google Shape;877;p73"/>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3469925" y="3352287"/>
            <a:ext cx="1910159" cy="1425260"/>
          </a:xfrm>
          <a:prstGeom prst="rect">
            <a:avLst/>
          </a:prstGeom>
          <a:noFill/>
          <a:ln>
            <a:noFill/>
          </a:ln>
        </p:spPr>
      </p:pic>
      <p:sp>
        <p:nvSpPr>
          <p:cNvPr id="878" name="Google Shape;878;p73"/>
          <p:cNvSpPr/>
          <p:nvPr/>
        </p:nvSpPr>
        <p:spPr>
          <a:xfrm>
            <a:off x="3469275" y="1928824"/>
            <a:ext cx="5181300" cy="1425300"/>
          </a:xfrm>
          <a:prstGeom prst="rect">
            <a:avLst/>
          </a:prstGeom>
          <a:solidFill>
            <a:srgbClr val="000000">
              <a:alpha val="0"/>
            </a:srgbClr>
          </a:solidFill>
          <a:ln w="28575" cap="flat" cmpd="sng">
            <a:solidFill>
              <a:srgbClr val="E24A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73"/>
          <p:cNvSpPr/>
          <p:nvPr/>
        </p:nvSpPr>
        <p:spPr>
          <a:xfrm>
            <a:off x="3469275" y="3361601"/>
            <a:ext cx="5181300" cy="1425300"/>
          </a:xfrm>
          <a:prstGeom prst="rect">
            <a:avLst/>
          </a:prstGeom>
          <a:solidFill>
            <a:srgbClr val="000000">
              <a:alpha val="0"/>
            </a:srgbClr>
          </a:solidFill>
          <a:ln w="28575" cap="flat" cmpd="sng">
            <a:solidFill>
              <a:srgbClr val="0099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73"/>
          <p:cNvSpPr txBox="1">
            <a:spLocks noGrp="1"/>
          </p:cNvSpPr>
          <p:nvPr>
            <p:ph type="body" idx="1"/>
          </p:nvPr>
        </p:nvSpPr>
        <p:spPr>
          <a:xfrm>
            <a:off x="552350" y="2060050"/>
            <a:ext cx="2942100" cy="232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t>Two forms of lighting were tested:</a:t>
            </a:r>
            <a:endParaRPr sz="1400" b="1"/>
          </a:p>
          <a:p>
            <a:pPr marL="457200" lvl="0" indent="-317500" algn="l" rtl="0">
              <a:spcBef>
                <a:spcPts val="1200"/>
              </a:spcBef>
              <a:spcAft>
                <a:spcPts val="0"/>
              </a:spcAft>
              <a:buSzPts val="1400"/>
              <a:buAutoNum type="arabicPeriod"/>
            </a:pPr>
            <a:r>
              <a:rPr lang="en" sz="1400"/>
              <a:t>A user-mounted flashlight representative of what an astronaut may use on a EVA. </a:t>
            </a:r>
            <a:endParaRPr sz="1400"/>
          </a:p>
          <a:p>
            <a:pPr marL="457200" lvl="0" indent="-317500" algn="l" rtl="0">
              <a:spcBef>
                <a:spcPts val="0"/>
              </a:spcBef>
              <a:spcAft>
                <a:spcPts val="0"/>
              </a:spcAft>
              <a:buSzPts val="1400"/>
              <a:buAutoNum type="arabicPeriod"/>
            </a:pPr>
            <a:r>
              <a:rPr lang="en" sz="1400"/>
              <a:t>Low-angle, high-contrast solar light for accurate portrayal of LSP shadows.</a:t>
            </a:r>
            <a:r>
              <a:rPr lang="en" sz="1400">
                <a:solidFill>
                  <a:schemeClr val="lt1"/>
                </a:solidFill>
              </a:rPr>
              <a:t>xx</a:t>
            </a:r>
            <a:endParaRPr sz="2000"/>
          </a:p>
        </p:txBody>
      </p:sp>
      <p:sp>
        <p:nvSpPr>
          <p:cNvPr id="881" name="Google Shape;881;p73"/>
          <p:cNvSpPr txBox="1">
            <a:spLocks noGrp="1"/>
          </p:cNvSpPr>
          <p:nvPr>
            <p:ph type="body" idx="1"/>
          </p:nvPr>
        </p:nvSpPr>
        <p:spPr>
          <a:xfrm>
            <a:off x="3494450" y="1936340"/>
            <a:ext cx="5136000" cy="258300"/>
          </a:xfrm>
          <a:prstGeom prst="rect">
            <a:avLst/>
          </a:prstGeom>
          <a:solidFill>
            <a:schemeClr val="dk1"/>
          </a:solidFill>
        </p:spPr>
        <p:txBody>
          <a:bodyPr spcFirstLastPara="1" wrap="square" lIns="91425" tIns="91425" rIns="91425" bIns="91425" anchor="t" anchorCtr="0">
            <a:noAutofit/>
          </a:bodyPr>
          <a:lstStyle/>
          <a:p>
            <a:pPr marL="0" lvl="0" indent="0" algn="ctr" rtl="0">
              <a:lnSpc>
                <a:spcPct val="75000"/>
              </a:lnSpc>
              <a:spcBef>
                <a:spcPts val="0"/>
              </a:spcBef>
              <a:spcAft>
                <a:spcPts val="1200"/>
              </a:spcAft>
              <a:buSzPts val="523"/>
              <a:buNone/>
            </a:pPr>
            <a:r>
              <a:rPr lang="en" sz="1222">
                <a:solidFill>
                  <a:schemeClr val="lt1"/>
                </a:solidFill>
              </a:rPr>
              <a:t>Without user flashlight &amp; low-angle solar light</a:t>
            </a:r>
            <a:endParaRPr sz="1222">
              <a:solidFill>
                <a:schemeClr val="lt1"/>
              </a:solidFill>
            </a:endParaRPr>
          </a:p>
        </p:txBody>
      </p:sp>
      <p:sp>
        <p:nvSpPr>
          <p:cNvPr id="882" name="Google Shape;882;p73"/>
          <p:cNvSpPr txBox="1">
            <a:spLocks noGrp="1"/>
          </p:cNvSpPr>
          <p:nvPr>
            <p:ph type="body" idx="1"/>
          </p:nvPr>
        </p:nvSpPr>
        <p:spPr>
          <a:xfrm>
            <a:off x="3491925" y="3361969"/>
            <a:ext cx="5136000" cy="258300"/>
          </a:xfrm>
          <a:prstGeom prst="rect">
            <a:avLst/>
          </a:prstGeom>
          <a:solidFill>
            <a:schemeClr val="dk1"/>
          </a:solidFill>
        </p:spPr>
        <p:txBody>
          <a:bodyPr spcFirstLastPara="1" wrap="square" lIns="91425" tIns="91425" rIns="91425" bIns="91425" anchor="t" anchorCtr="0">
            <a:noAutofit/>
          </a:bodyPr>
          <a:lstStyle/>
          <a:p>
            <a:pPr marL="0" lvl="0" indent="0" algn="ctr" rtl="0">
              <a:lnSpc>
                <a:spcPct val="75000"/>
              </a:lnSpc>
              <a:spcBef>
                <a:spcPts val="0"/>
              </a:spcBef>
              <a:spcAft>
                <a:spcPts val="1200"/>
              </a:spcAft>
              <a:buClr>
                <a:schemeClr val="dk1"/>
              </a:buClr>
              <a:buSzPts val="523"/>
              <a:buFont typeface="Arial"/>
              <a:buNone/>
            </a:pPr>
            <a:r>
              <a:rPr lang="en" sz="1222">
                <a:solidFill>
                  <a:schemeClr val="lt1"/>
                </a:solidFill>
              </a:rPr>
              <a:t>With user flashlight &amp; low-angle solar light</a:t>
            </a:r>
            <a:endParaRPr sz="1222">
              <a:solidFill>
                <a:schemeClr val="lt1"/>
              </a:solidFill>
            </a:endParaRPr>
          </a:p>
        </p:txBody>
      </p:sp>
      <p:graphicFrame>
        <p:nvGraphicFramePr>
          <p:cNvPr id="883" name="Google Shape;883;p73"/>
          <p:cNvGraphicFramePr/>
          <p:nvPr/>
        </p:nvGraphicFramePr>
        <p:xfrm>
          <a:off x="894338" y="1053370"/>
          <a:ext cx="7355325" cy="840100"/>
        </p:xfrm>
        <a:graphic>
          <a:graphicData uri="http://schemas.openxmlformats.org/drawingml/2006/table">
            <a:tbl>
              <a:tblPr>
                <a:noFill/>
                <a:tableStyleId>{E9D8C519-176E-4E7A-B434-6233866CBDE6}</a:tableStyleId>
              </a:tblPr>
              <a:tblGrid>
                <a:gridCol w="710600">
                  <a:extLst>
                    <a:ext uri="{9D8B030D-6E8A-4147-A177-3AD203B41FA5}">
                      <a16:colId xmlns:a16="http://schemas.microsoft.com/office/drawing/2014/main" val="20000"/>
                    </a:ext>
                  </a:extLst>
                </a:gridCol>
                <a:gridCol w="5988325">
                  <a:extLst>
                    <a:ext uri="{9D8B030D-6E8A-4147-A177-3AD203B41FA5}">
                      <a16:colId xmlns:a16="http://schemas.microsoft.com/office/drawing/2014/main" val="20001"/>
                    </a:ext>
                  </a:extLst>
                </a:gridCol>
                <a:gridCol w="656400">
                  <a:extLst>
                    <a:ext uri="{9D8B030D-6E8A-4147-A177-3AD203B41FA5}">
                      <a16:colId xmlns:a16="http://schemas.microsoft.com/office/drawing/2014/main" val="20002"/>
                    </a:ext>
                  </a:extLst>
                </a:gridCol>
              </a:tblGrid>
              <a:tr h="420050">
                <a:tc>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1.1.1.1</a:t>
                      </a:r>
                      <a:endParaRPr sz="15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a:latin typeface="Nunito"/>
                          <a:ea typeface="Nunito"/>
                          <a:cs typeface="Nunito"/>
                          <a:sym typeface="Nunito"/>
                        </a:rPr>
                        <a:t>Shall accurately portray suit-mounted lighting</a:t>
                      </a:r>
                      <a:endParaRPr sz="15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0"/>
                  </a:ext>
                </a:extLst>
              </a:tr>
              <a:tr h="420050">
                <a:tc>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1.1.1.2</a:t>
                      </a:r>
                      <a:endParaRPr sz="15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a:latin typeface="Nunito"/>
                          <a:ea typeface="Nunito"/>
                          <a:cs typeface="Nunito"/>
                          <a:sym typeface="Nunito"/>
                        </a:rPr>
                        <a:t>Shall portray accurate solar lighting conditions.</a:t>
                      </a:r>
                      <a:endParaRPr sz="15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1"/>
                  </a:ext>
                </a:extLst>
              </a:tr>
            </a:tbl>
          </a:graphicData>
        </a:graphic>
      </p:graphicFrame>
      <p:pic>
        <p:nvPicPr>
          <p:cNvPr id="884" name="Google Shape;884;p73">
            <a:hlinkClick r:id="rId9"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
        <p:nvSpPr>
          <p:cNvPr id="885" name="Google Shape;885;p73"/>
          <p:cNvSpPr txBox="1"/>
          <p:nvPr/>
        </p:nvSpPr>
        <p:spPr>
          <a:xfrm>
            <a:off x="3585975" y="1983150"/>
            <a:ext cx="21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Nunito"/>
                <a:ea typeface="Nunito"/>
                <a:cs typeface="Nunito"/>
                <a:sym typeface="Nunito"/>
              </a:rPr>
              <a:t>1</a:t>
            </a:r>
            <a:endParaRPr>
              <a:solidFill>
                <a:srgbClr val="FFFFFF"/>
              </a:solidFill>
              <a:latin typeface="Nunito"/>
              <a:ea typeface="Nunito"/>
              <a:cs typeface="Nunito"/>
              <a:sym typeface="Nunito"/>
            </a:endParaRPr>
          </a:p>
        </p:txBody>
      </p:sp>
      <p:sp>
        <p:nvSpPr>
          <p:cNvPr id="886" name="Google Shape;886;p73"/>
          <p:cNvSpPr txBox="1"/>
          <p:nvPr/>
        </p:nvSpPr>
        <p:spPr>
          <a:xfrm>
            <a:off x="3585975" y="3389475"/>
            <a:ext cx="21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Nunito"/>
                <a:ea typeface="Nunito"/>
                <a:cs typeface="Nunito"/>
                <a:sym typeface="Nunito"/>
              </a:rPr>
              <a:t>1</a:t>
            </a:r>
            <a:endParaRPr>
              <a:solidFill>
                <a:srgbClr val="FFFFFF"/>
              </a:solidFill>
              <a:latin typeface="Nunito"/>
              <a:ea typeface="Nunito"/>
              <a:cs typeface="Nunito"/>
              <a:sym typeface="Nunito"/>
            </a:endParaRPr>
          </a:p>
        </p:txBody>
      </p:sp>
      <p:sp>
        <p:nvSpPr>
          <p:cNvPr id="887" name="Google Shape;887;p73"/>
          <p:cNvSpPr txBox="1"/>
          <p:nvPr/>
        </p:nvSpPr>
        <p:spPr>
          <a:xfrm>
            <a:off x="8365700" y="2246600"/>
            <a:ext cx="21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Nunito"/>
                <a:ea typeface="Nunito"/>
                <a:cs typeface="Nunito"/>
                <a:sym typeface="Nunito"/>
              </a:rPr>
              <a:t>2</a:t>
            </a:r>
            <a:endParaRPr>
              <a:solidFill>
                <a:srgbClr val="FFFFFF"/>
              </a:solidFill>
              <a:latin typeface="Nunito"/>
              <a:ea typeface="Nunito"/>
              <a:cs typeface="Nunito"/>
              <a:sym typeface="Nunito"/>
            </a:endParaRPr>
          </a:p>
        </p:txBody>
      </p:sp>
      <p:sp>
        <p:nvSpPr>
          <p:cNvPr id="888" name="Google Shape;888;p73"/>
          <p:cNvSpPr txBox="1"/>
          <p:nvPr/>
        </p:nvSpPr>
        <p:spPr>
          <a:xfrm>
            <a:off x="8365700" y="3620275"/>
            <a:ext cx="21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Nunito"/>
                <a:ea typeface="Nunito"/>
                <a:cs typeface="Nunito"/>
                <a:sym typeface="Nunito"/>
              </a:rPr>
              <a:t>2</a:t>
            </a:r>
            <a:endParaRPr>
              <a:solidFill>
                <a:srgbClr val="FFFFFF"/>
              </a:solidFill>
              <a:latin typeface="Nunito"/>
              <a:ea typeface="Nunito"/>
              <a:cs typeface="Nunito"/>
              <a:sym typeface="Nuni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74"/>
          <p:cNvSpPr txBox="1">
            <a:spLocks noGrp="1"/>
          </p:cNvSpPr>
          <p:nvPr>
            <p:ph type="title"/>
          </p:nvPr>
        </p:nvSpPr>
        <p:spPr>
          <a:xfrm>
            <a:off x="311688" y="1870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P&amp;M 1: VR Environment</a:t>
            </a:r>
            <a:endParaRPr/>
          </a:p>
        </p:txBody>
      </p:sp>
      <p:sp>
        <p:nvSpPr>
          <p:cNvPr id="894" name="Google Shape;894;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38</a:t>
            </a:fld>
            <a:endParaRPr/>
          </a:p>
        </p:txBody>
      </p:sp>
      <p:sp>
        <p:nvSpPr>
          <p:cNvPr id="895" name="Google Shape;895;p74"/>
          <p:cNvSpPr txBox="1">
            <a:spLocks noGrp="1"/>
          </p:cNvSpPr>
          <p:nvPr>
            <p:ph type="title"/>
          </p:nvPr>
        </p:nvSpPr>
        <p:spPr>
          <a:xfrm>
            <a:off x="624438" y="53627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MODELING PROCESS: HUD</a:t>
            </a:r>
            <a:endParaRPr sz="1620"/>
          </a:p>
        </p:txBody>
      </p:sp>
      <p:pic>
        <p:nvPicPr>
          <p:cNvPr id="896" name="Google Shape;896;p7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897" name="Google Shape;897;p7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898" name="Google Shape;898;p74"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899" name="Google Shape;899;p74"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900" name="Google Shape;900;p74"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901" name="Google Shape;901;p74"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902" name="Google Shape;902;p74"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903" name="Google Shape;903;p74"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
        <p:nvSpPr>
          <p:cNvPr id="904" name="Google Shape;904;p74"/>
          <p:cNvSpPr/>
          <p:nvPr/>
        </p:nvSpPr>
        <p:spPr>
          <a:xfrm>
            <a:off x="5630300" y="58363"/>
            <a:ext cx="1467600" cy="908700"/>
          </a:xfrm>
          <a:prstGeom prst="rect">
            <a:avLst/>
          </a:prstGeom>
          <a:solidFill>
            <a:srgbClr val="0077B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Write C# code for HUD elements</a:t>
            </a:r>
            <a:endParaRPr>
              <a:solidFill>
                <a:schemeClr val="lt1"/>
              </a:solidFill>
              <a:latin typeface="Nunito"/>
              <a:ea typeface="Nunito"/>
              <a:cs typeface="Nunito"/>
              <a:sym typeface="Nunito"/>
            </a:endParaRPr>
          </a:p>
        </p:txBody>
      </p:sp>
      <p:sp>
        <p:nvSpPr>
          <p:cNvPr id="905" name="Google Shape;905;p74"/>
          <p:cNvSpPr/>
          <p:nvPr/>
        </p:nvSpPr>
        <p:spPr>
          <a:xfrm>
            <a:off x="7337825" y="58363"/>
            <a:ext cx="1467600" cy="908700"/>
          </a:xfrm>
          <a:prstGeom prst="rect">
            <a:avLst/>
          </a:prstGeom>
          <a:solidFill>
            <a:srgbClr val="0077B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Add HUD elements</a:t>
            </a:r>
            <a:endParaRPr>
              <a:solidFill>
                <a:schemeClr val="lt1"/>
              </a:solidFill>
              <a:latin typeface="Nunito"/>
              <a:ea typeface="Nunito"/>
              <a:cs typeface="Nunito"/>
              <a:sym typeface="Nunito"/>
            </a:endParaRPr>
          </a:p>
        </p:txBody>
      </p:sp>
      <p:cxnSp>
        <p:nvCxnSpPr>
          <p:cNvPr id="906" name="Google Shape;906;p74"/>
          <p:cNvCxnSpPr>
            <a:stCxn id="904" idx="3"/>
            <a:endCxn id="905" idx="1"/>
          </p:cNvCxnSpPr>
          <p:nvPr/>
        </p:nvCxnSpPr>
        <p:spPr>
          <a:xfrm>
            <a:off x="7097900" y="512713"/>
            <a:ext cx="240000" cy="0"/>
          </a:xfrm>
          <a:prstGeom prst="straightConnector1">
            <a:avLst/>
          </a:prstGeom>
          <a:noFill/>
          <a:ln w="9525" cap="flat" cmpd="sng">
            <a:solidFill>
              <a:srgbClr val="000000"/>
            </a:solidFill>
            <a:prstDash val="solid"/>
            <a:round/>
            <a:headEnd type="none" w="med" len="med"/>
            <a:tailEnd type="triangle" w="med" len="med"/>
          </a:ln>
        </p:spPr>
      </p:cxnSp>
      <p:graphicFrame>
        <p:nvGraphicFramePr>
          <p:cNvPr id="907" name="Google Shape;907;p74"/>
          <p:cNvGraphicFramePr/>
          <p:nvPr/>
        </p:nvGraphicFramePr>
        <p:xfrm>
          <a:off x="186975" y="2220618"/>
          <a:ext cx="8770075" cy="2594882"/>
        </p:xfrm>
        <a:graphic>
          <a:graphicData uri="http://schemas.openxmlformats.org/drawingml/2006/table">
            <a:tbl>
              <a:tblPr>
                <a:noFill/>
                <a:tableStyleId>{E9D8C519-176E-4E7A-B434-6233866CBDE6}</a:tableStyleId>
              </a:tblPr>
              <a:tblGrid>
                <a:gridCol w="1859550">
                  <a:extLst>
                    <a:ext uri="{9D8B030D-6E8A-4147-A177-3AD203B41FA5}">
                      <a16:colId xmlns:a16="http://schemas.microsoft.com/office/drawing/2014/main" val="20000"/>
                    </a:ext>
                  </a:extLst>
                </a:gridCol>
                <a:gridCol w="3583775">
                  <a:extLst>
                    <a:ext uri="{9D8B030D-6E8A-4147-A177-3AD203B41FA5}">
                      <a16:colId xmlns:a16="http://schemas.microsoft.com/office/drawing/2014/main" val="20001"/>
                    </a:ext>
                  </a:extLst>
                </a:gridCol>
                <a:gridCol w="3326750">
                  <a:extLst>
                    <a:ext uri="{9D8B030D-6E8A-4147-A177-3AD203B41FA5}">
                      <a16:colId xmlns:a16="http://schemas.microsoft.com/office/drawing/2014/main" val="20002"/>
                    </a:ext>
                  </a:extLst>
                </a:gridCol>
              </a:tblGrid>
              <a:tr h="412950">
                <a:tc>
                  <a:txBody>
                    <a:bodyPr/>
                    <a:lstStyle/>
                    <a:p>
                      <a:pPr marL="0" lvl="0" indent="0" algn="ctr" rtl="0">
                        <a:spcBef>
                          <a:spcPts val="0"/>
                        </a:spcBef>
                        <a:spcAft>
                          <a:spcPts val="0"/>
                        </a:spcAft>
                        <a:buNone/>
                      </a:pPr>
                      <a:r>
                        <a:rPr lang="en" sz="1500" b="1">
                          <a:solidFill>
                            <a:schemeClr val="dk2"/>
                          </a:solidFill>
                          <a:latin typeface="Nunito"/>
                          <a:ea typeface="Nunito"/>
                          <a:cs typeface="Nunito"/>
                          <a:sym typeface="Nunito"/>
                        </a:rPr>
                        <a:t>Measure Type</a:t>
                      </a:r>
                      <a:endParaRPr sz="1500" b="1">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1500"/>
                        </a:spcAft>
                        <a:buNone/>
                      </a:pPr>
                      <a:r>
                        <a:rPr lang="en" sz="1500" b="1">
                          <a:solidFill>
                            <a:schemeClr val="dk2"/>
                          </a:solidFill>
                          <a:latin typeface="Nunito"/>
                          <a:ea typeface="Nunito"/>
                          <a:cs typeface="Nunito"/>
                          <a:sym typeface="Nunito"/>
                        </a:rPr>
                        <a:t>Level 1 Metrics</a:t>
                      </a:r>
                      <a:endParaRPr sz="1200">
                        <a:solidFill>
                          <a:schemeClr val="dk2"/>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1500"/>
                        </a:spcAft>
                        <a:buNone/>
                      </a:pPr>
                      <a:r>
                        <a:rPr lang="en" sz="1500" b="1">
                          <a:solidFill>
                            <a:schemeClr val="dk2"/>
                          </a:solidFill>
                          <a:latin typeface="Nunito"/>
                          <a:ea typeface="Nunito"/>
                          <a:cs typeface="Nunito"/>
                          <a:sym typeface="Nunito"/>
                        </a:rPr>
                        <a:t>Level 2 Metrics</a:t>
                      </a:r>
                      <a:endParaRPr sz="1200">
                        <a:solidFill>
                          <a:schemeClr val="dk2"/>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036300">
                <a:tc>
                  <a:txBody>
                    <a:bodyPr/>
                    <a:lstStyle/>
                    <a:p>
                      <a:pPr marL="0" lvl="0" indent="0" algn="ctr" rtl="0">
                        <a:lnSpc>
                          <a:spcPct val="115000"/>
                        </a:lnSpc>
                        <a:spcBef>
                          <a:spcPts val="0"/>
                        </a:spcBef>
                        <a:spcAft>
                          <a:spcPts val="1200"/>
                        </a:spcAft>
                        <a:buNone/>
                      </a:pPr>
                      <a:r>
                        <a:rPr lang="en" sz="1600">
                          <a:solidFill>
                            <a:schemeClr val="dk2"/>
                          </a:solidFill>
                          <a:latin typeface="Nunito"/>
                          <a:ea typeface="Nunito"/>
                          <a:cs typeface="Nunito"/>
                          <a:sym typeface="Nunito"/>
                        </a:rPr>
                        <a:t>Suit</a:t>
                      </a:r>
                      <a:endParaRPr sz="1600">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457200" lvl="0" indent="-298450" algn="l" rtl="0">
                        <a:lnSpc>
                          <a:spcPct val="115000"/>
                        </a:lnSpc>
                        <a:spcBef>
                          <a:spcPts val="0"/>
                        </a:spcBef>
                        <a:spcAft>
                          <a:spcPts val="0"/>
                        </a:spcAft>
                        <a:buClr>
                          <a:schemeClr val="dk2"/>
                        </a:buClr>
                        <a:buSzPts val="1100"/>
                        <a:buFont typeface="Nunito"/>
                        <a:buChar char="●"/>
                      </a:pPr>
                      <a:r>
                        <a:rPr lang="en" sz="1100" b="1">
                          <a:solidFill>
                            <a:schemeClr val="dk2"/>
                          </a:solidFill>
                          <a:latin typeface="Nunito"/>
                          <a:ea typeface="Nunito"/>
                          <a:cs typeface="Nunito"/>
                          <a:sym typeface="Nunito"/>
                        </a:rPr>
                        <a:t>O</a:t>
                      </a:r>
                      <a:r>
                        <a:rPr lang="en" sz="1100" b="1" baseline="-25000">
                          <a:solidFill>
                            <a:schemeClr val="dk2"/>
                          </a:solidFill>
                          <a:latin typeface="Nunito"/>
                          <a:ea typeface="Nunito"/>
                          <a:cs typeface="Nunito"/>
                          <a:sym typeface="Nunito"/>
                        </a:rPr>
                        <a:t>2</a:t>
                      </a:r>
                      <a:r>
                        <a:rPr lang="en" sz="1100">
                          <a:solidFill>
                            <a:schemeClr val="dk2"/>
                          </a:solidFill>
                          <a:latin typeface="Nunito"/>
                          <a:ea typeface="Nunito"/>
                          <a:cs typeface="Nunito"/>
                          <a:sym typeface="Nunito"/>
                        </a:rPr>
                        <a:t>  → Health Bar (as a %) </a:t>
                      </a:r>
                      <a:endParaRPr sz="1100">
                        <a:solidFill>
                          <a:schemeClr val="dk2"/>
                        </a:solidFill>
                        <a:latin typeface="Nunito"/>
                        <a:ea typeface="Nunito"/>
                        <a:cs typeface="Nunito"/>
                        <a:sym typeface="Nunito"/>
                      </a:endParaRPr>
                    </a:p>
                    <a:p>
                      <a:pPr marL="457200" lvl="0" indent="-298450" algn="l" rtl="0">
                        <a:lnSpc>
                          <a:spcPct val="115000"/>
                        </a:lnSpc>
                        <a:spcBef>
                          <a:spcPts val="0"/>
                        </a:spcBef>
                        <a:spcAft>
                          <a:spcPts val="0"/>
                        </a:spcAft>
                        <a:buClr>
                          <a:schemeClr val="dk2"/>
                        </a:buClr>
                        <a:buSzPts val="1100"/>
                        <a:buFont typeface="Nunito"/>
                        <a:buChar char="●"/>
                      </a:pPr>
                      <a:r>
                        <a:rPr lang="en" sz="1100" b="1">
                          <a:solidFill>
                            <a:schemeClr val="dk2"/>
                          </a:solidFill>
                          <a:latin typeface="Nunito"/>
                          <a:ea typeface="Nunito"/>
                          <a:cs typeface="Nunito"/>
                          <a:sym typeface="Nunito"/>
                        </a:rPr>
                        <a:t>CO</a:t>
                      </a:r>
                      <a:r>
                        <a:rPr lang="en" sz="1100" b="1" baseline="-25000">
                          <a:solidFill>
                            <a:schemeClr val="dk2"/>
                          </a:solidFill>
                          <a:latin typeface="Nunito"/>
                          <a:ea typeface="Nunito"/>
                          <a:cs typeface="Nunito"/>
                          <a:sym typeface="Nunito"/>
                        </a:rPr>
                        <a:t>2</a:t>
                      </a:r>
                      <a:r>
                        <a:rPr lang="en" sz="1100">
                          <a:solidFill>
                            <a:schemeClr val="dk2"/>
                          </a:solidFill>
                          <a:latin typeface="Nunito"/>
                          <a:ea typeface="Nunito"/>
                          <a:cs typeface="Nunito"/>
                          <a:sym typeface="Nunito"/>
                        </a:rPr>
                        <a:t>→ Health Bar (as a %)</a:t>
                      </a:r>
                      <a:endParaRPr sz="1100">
                        <a:solidFill>
                          <a:schemeClr val="dk2"/>
                        </a:solidFill>
                        <a:latin typeface="Nunito"/>
                        <a:ea typeface="Nunito"/>
                        <a:cs typeface="Nunito"/>
                        <a:sym typeface="Nunito"/>
                      </a:endParaRPr>
                    </a:p>
                    <a:p>
                      <a:pPr marL="457200" lvl="0" indent="-298450" algn="l" rtl="0">
                        <a:lnSpc>
                          <a:spcPct val="115000"/>
                        </a:lnSpc>
                        <a:spcBef>
                          <a:spcPts val="0"/>
                        </a:spcBef>
                        <a:spcAft>
                          <a:spcPts val="0"/>
                        </a:spcAft>
                        <a:buClr>
                          <a:schemeClr val="dk2"/>
                        </a:buClr>
                        <a:buSzPts val="1100"/>
                        <a:buFont typeface="Nunito"/>
                        <a:buChar char="●"/>
                      </a:pPr>
                      <a:r>
                        <a:rPr lang="en" sz="1100" b="1">
                          <a:solidFill>
                            <a:schemeClr val="dk2"/>
                          </a:solidFill>
                          <a:latin typeface="Nunito"/>
                          <a:ea typeface="Nunito"/>
                          <a:cs typeface="Nunito"/>
                          <a:sym typeface="Nunito"/>
                        </a:rPr>
                        <a:t>Inner/Outer Suit Temps</a:t>
                      </a:r>
                      <a:r>
                        <a:rPr lang="en" sz="1100">
                          <a:solidFill>
                            <a:schemeClr val="dk2"/>
                          </a:solidFill>
                          <a:latin typeface="Nunito"/>
                          <a:ea typeface="Nunito"/>
                          <a:cs typeface="Nunito"/>
                          <a:sym typeface="Nunito"/>
                        </a:rPr>
                        <a:t> → Space Suit Icon</a:t>
                      </a:r>
                      <a:endParaRPr sz="1100">
                        <a:solidFill>
                          <a:schemeClr val="dk2"/>
                        </a:solidFill>
                        <a:latin typeface="Nunito"/>
                        <a:ea typeface="Nunito"/>
                        <a:cs typeface="Nunito"/>
                        <a:sym typeface="Nunito"/>
                      </a:endParaRPr>
                    </a:p>
                    <a:p>
                      <a:pPr marL="457200" lvl="0" indent="-298450" algn="l" rtl="0">
                        <a:lnSpc>
                          <a:spcPct val="115000"/>
                        </a:lnSpc>
                        <a:spcBef>
                          <a:spcPts val="0"/>
                        </a:spcBef>
                        <a:spcAft>
                          <a:spcPts val="0"/>
                        </a:spcAft>
                        <a:buClr>
                          <a:schemeClr val="dk2"/>
                        </a:buClr>
                        <a:buSzPts val="1100"/>
                        <a:buFont typeface="Nunito"/>
                        <a:buChar char="●"/>
                      </a:pPr>
                      <a:r>
                        <a:rPr lang="en" sz="1100" b="1">
                          <a:solidFill>
                            <a:schemeClr val="dk2"/>
                          </a:solidFill>
                          <a:latin typeface="Nunito"/>
                          <a:ea typeface="Nunito"/>
                          <a:cs typeface="Nunito"/>
                          <a:sym typeface="Nunito"/>
                        </a:rPr>
                        <a:t>Battery/Power</a:t>
                      </a:r>
                      <a:r>
                        <a:rPr lang="en" sz="1100">
                          <a:solidFill>
                            <a:schemeClr val="dk2"/>
                          </a:solidFill>
                          <a:latin typeface="Nunito"/>
                          <a:ea typeface="Nunito"/>
                          <a:cs typeface="Nunito"/>
                          <a:sym typeface="Nunito"/>
                        </a:rPr>
                        <a:t> → bar</a:t>
                      </a:r>
                      <a:endParaRPr sz="1100">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lvl="0" indent="-298450" algn="l" rtl="0">
                        <a:lnSpc>
                          <a:spcPct val="115000"/>
                        </a:lnSpc>
                        <a:spcBef>
                          <a:spcPts val="0"/>
                        </a:spcBef>
                        <a:spcAft>
                          <a:spcPts val="0"/>
                        </a:spcAft>
                        <a:buClr>
                          <a:schemeClr val="dk2"/>
                        </a:buClr>
                        <a:buSzPts val="1100"/>
                        <a:buFont typeface="Nunito"/>
                        <a:buChar char="●"/>
                      </a:pPr>
                      <a:r>
                        <a:rPr lang="en" sz="1100" b="1">
                          <a:solidFill>
                            <a:schemeClr val="dk2"/>
                          </a:solidFill>
                          <a:latin typeface="Nunito"/>
                          <a:ea typeface="Nunito"/>
                          <a:cs typeface="Nunito"/>
                          <a:sym typeface="Nunito"/>
                        </a:rPr>
                        <a:t>Integrity </a:t>
                      </a:r>
                      <a:r>
                        <a:rPr lang="en" sz="1100">
                          <a:solidFill>
                            <a:schemeClr val="dk2"/>
                          </a:solidFill>
                          <a:latin typeface="Nunito"/>
                          <a:ea typeface="Nunito"/>
                          <a:cs typeface="Nunito"/>
                          <a:sym typeface="Nunito"/>
                        </a:rPr>
                        <a:t>→ Only display a “warning” if the integrity is breached</a:t>
                      </a:r>
                      <a:endParaRPr sz="700">
                        <a:solidFill>
                          <a:schemeClr val="dk2"/>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38275">
                <a:tc>
                  <a:txBody>
                    <a:bodyPr/>
                    <a:lstStyle/>
                    <a:p>
                      <a:pPr marL="0" lvl="0" indent="0" algn="ctr" rtl="0">
                        <a:lnSpc>
                          <a:spcPct val="115000"/>
                        </a:lnSpc>
                        <a:spcBef>
                          <a:spcPts val="0"/>
                        </a:spcBef>
                        <a:spcAft>
                          <a:spcPts val="1200"/>
                        </a:spcAft>
                        <a:buNone/>
                      </a:pPr>
                      <a:r>
                        <a:rPr lang="en" sz="1600">
                          <a:solidFill>
                            <a:schemeClr val="dk2"/>
                          </a:solidFill>
                          <a:latin typeface="Nunito"/>
                          <a:ea typeface="Nunito"/>
                          <a:cs typeface="Nunito"/>
                          <a:sym typeface="Nunito"/>
                        </a:rPr>
                        <a:t>Human</a:t>
                      </a:r>
                      <a:endParaRPr sz="1200">
                        <a:solidFill>
                          <a:schemeClr val="dk2"/>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457200" lvl="0" indent="-298450" algn="l" rtl="0">
                        <a:lnSpc>
                          <a:spcPct val="115000"/>
                        </a:lnSpc>
                        <a:spcBef>
                          <a:spcPts val="0"/>
                        </a:spcBef>
                        <a:spcAft>
                          <a:spcPts val="0"/>
                        </a:spcAft>
                        <a:buClr>
                          <a:schemeClr val="dk2"/>
                        </a:buClr>
                        <a:buSzPts val="1100"/>
                        <a:buFont typeface="Nunito"/>
                        <a:buChar char="●"/>
                      </a:pPr>
                      <a:r>
                        <a:rPr lang="en" sz="1100" b="1">
                          <a:solidFill>
                            <a:schemeClr val="dk2"/>
                          </a:solidFill>
                          <a:latin typeface="Nunito"/>
                          <a:ea typeface="Nunito"/>
                          <a:cs typeface="Nunito"/>
                          <a:sym typeface="Nunito"/>
                        </a:rPr>
                        <a:t>Heart Beat </a:t>
                      </a:r>
                      <a:r>
                        <a:rPr lang="en" sz="1100">
                          <a:solidFill>
                            <a:schemeClr val="dk2"/>
                          </a:solidFill>
                          <a:latin typeface="Nunito"/>
                          <a:ea typeface="Nunito"/>
                          <a:cs typeface="Nunito"/>
                          <a:sym typeface="Nunito"/>
                        </a:rPr>
                        <a:t>→  BPM</a:t>
                      </a:r>
                      <a:endParaRPr sz="700">
                        <a:solidFill>
                          <a:schemeClr val="dk2"/>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lvl="0" indent="-298450" algn="l" rtl="0">
                        <a:lnSpc>
                          <a:spcPct val="115000"/>
                        </a:lnSpc>
                        <a:spcBef>
                          <a:spcPts val="0"/>
                        </a:spcBef>
                        <a:spcAft>
                          <a:spcPts val="0"/>
                        </a:spcAft>
                        <a:buClr>
                          <a:schemeClr val="dk2"/>
                        </a:buClr>
                        <a:buSzPts val="1100"/>
                        <a:buFont typeface="Nunito"/>
                        <a:buChar char="●"/>
                      </a:pPr>
                      <a:r>
                        <a:rPr lang="en" sz="1100" b="1">
                          <a:solidFill>
                            <a:schemeClr val="dk2"/>
                          </a:solidFill>
                          <a:latin typeface="Nunito"/>
                          <a:ea typeface="Nunito"/>
                          <a:cs typeface="Nunito"/>
                          <a:sym typeface="Nunito"/>
                        </a:rPr>
                        <a:t>H</a:t>
                      </a:r>
                      <a:r>
                        <a:rPr lang="en" sz="1100" b="1" baseline="-25000">
                          <a:solidFill>
                            <a:schemeClr val="dk2"/>
                          </a:solidFill>
                          <a:latin typeface="Nunito"/>
                          <a:ea typeface="Nunito"/>
                          <a:cs typeface="Nunito"/>
                          <a:sym typeface="Nunito"/>
                        </a:rPr>
                        <a:t>2</a:t>
                      </a:r>
                      <a:r>
                        <a:rPr lang="en" sz="1100" b="1">
                          <a:solidFill>
                            <a:schemeClr val="dk2"/>
                          </a:solidFill>
                          <a:latin typeface="Nunito"/>
                          <a:ea typeface="Nunito"/>
                          <a:cs typeface="Nunito"/>
                          <a:sym typeface="Nunito"/>
                        </a:rPr>
                        <a:t>O </a:t>
                      </a:r>
                      <a:r>
                        <a:rPr lang="en" sz="1100">
                          <a:solidFill>
                            <a:schemeClr val="dk2"/>
                          </a:solidFill>
                          <a:latin typeface="Nunito"/>
                          <a:ea typeface="Nunito"/>
                          <a:cs typeface="Nunito"/>
                          <a:sym typeface="Nunito"/>
                        </a:rPr>
                        <a:t>→ Health Bar </a:t>
                      </a:r>
                      <a:endParaRPr sz="1100">
                        <a:solidFill>
                          <a:schemeClr val="dk2"/>
                        </a:solidFill>
                        <a:latin typeface="Nunito"/>
                        <a:ea typeface="Nunito"/>
                        <a:cs typeface="Nunito"/>
                        <a:sym typeface="Nunito"/>
                      </a:endParaRPr>
                    </a:p>
                    <a:p>
                      <a:pPr marL="457200" lvl="0" indent="-298450" algn="l" rtl="0">
                        <a:lnSpc>
                          <a:spcPct val="115000"/>
                        </a:lnSpc>
                        <a:spcBef>
                          <a:spcPts val="0"/>
                        </a:spcBef>
                        <a:spcAft>
                          <a:spcPts val="0"/>
                        </a:spcAft>
                        <a:buClr>
                          <a:schemeClr val="dk2"/>
                        </a:buClr>
                        <a:buSzPts val="1100"/>
                        <a:buFont typeface="Nunito"/>
                        <a:buChar char="●"/>
                      </a:pPr>
                      <a:r>
                        <a:rPr lang="en" sz="1100" b="1">
                          <a:solidFill>
                            <a:schemeClr val="dk2"/>
                          </a:solidFill>
                          <a:latin typeface="Nunito"/>
                          <a:ea typeface="Nunito"/>
                          <a:cs typeface="Nunito"/>
                          <a:sym typeface="Nunito"/>
                        </a:rPr>
                        <a:t>Blood Pressure</a:t>
                      </a:r>
                      <a:r>
                        <a:rPr lang="en" sz="1100">
                          <a:solidFill>
                            <a:schemeClr val="dk2"/>
                          </a:solidFill>
                          <a:latin typeface="Nunito"/>
                          <a:ea typeface="Nunito"/>
                          <a:cs typeface="Nunito"/>
                          <a:sym typeface="Nunito"/>
                        </a:rPr>
                        <a:t> → fraction numbers</a:t>
                      </a:r>
                      <a:endParaRPr sz="1100">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10500">
                <a:tc>
                  <a:txBody>
                    <a:bodyPr/>
                    <a:lstStyle/>
                    <a:p>
                      <a:pPr marL="0" lvl="0" indent="0" algn="ctr" rtl="0">
                        <a:lnSpc>
                          <a:spcPct val="115000"/>
                        </a:lnSpc>
                        <a:spcBef>
                          <a:spcPts val="0"/>
                        </a:spcBef>
                        <a:spcAft>
                          <a:spcPts val="1200"/>
                        </a:spcAft>
                        <a:buNone/>
                      </a:pPr>
                      <a:r>
                        <a:rPr lang="en" sz="1600">
                          <a:solidFill>
                            <a:schemeClr val="dk2"/>
                          </a:solidFill>
                          <a:latin typeface="Nunito"/>
                          <a:ea typeface="Nunito"/>
                          <a:cs typeface="Nunito"/>
                          <a:sym typeface="Nunito"/>
                        </a:rPr>
                        <a:t>Mission</a:t>
                      </a:r>
                      <a:endParaRPr sz="1600">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457200" lvl="0" indent="-298450" algn="l" rtl="0">
                        <a:lnSpc>
                          <a:spcPct val="115000"/>
                        </a:lnSpc>
                        <a:spcBef>
                          <a:spcPts val="0"/>
                        </a:spcBef>
                        <a:spcAft>
                          <a:spcPts val="0"/>
                        </a:spcAft>
                        <a:buClr>
                          <a:schemeClr val="dk2"/>
                        </a:buClr>
                        <a:buSzPts val="1100"/>
                        <a:buFont typeface="Nunito"/>
                        <a:buChar char="●"/>
                      </a:pPr>
                      <a:r>
                        <a:rPr lang="en" sz="1100" b="1">
                          <a:solidFill>
                            <a:schemeClr val="dk2"/>
                          </a:solidFill>
                          <a:latin typeface="Nunito"/>
                          <a:ea typeface="Nunito"/>
                          <a:cs typeface="Nunito"/>
                          <a:sym typeface="Nunito"/>
                        </a:rPr>
                        <a:t>EVA Total Time</a:t>
                      </a:r>
                      <a:r>
                        <a:rPr lang="en" sz="1100">
                          <a:solidFill>
                            <a:schemeClr val="dk2"/>
                          </a:solidFill>
                          <a:latin typeface="Nunito"/>
                          <a:ea typeface="Nunito"/>
                          <a:cs typeface="Nunito"/>
                          <a:sym typeface="Nunito"/>
                        </a:rPr>
                        <a:t> → Timer</a:t>
                      </a:r>
                      <a:endParaRPr sz="1100">
                        <a:solidFill>
                          <a:schemeClr val="dk2"/>
                        </a:solidFill>
                        <a:latin typeface="Nunito"/>
                        <a:ea typeface="Nunito"/>
                        <a:cs typeface="Nunito"/>
                        <a:sym typeface="Nunito"/>
                      </a:endParaRPr>
                    </a:p>
                    <a:p>
                      <a:pPr marL="457200" lvl="0" indent="-298450" algn="l" rtl="0">
                        <a:lnSpc>
                          <a:spcPct val="115000"/>
                        </a:lnSpc>
                        <a:spcBef>
                          <a:spcPts val="0"/>
                        </a:spcBef>
                        <a:spcAft>
                          <a:spcPts val="0"/>
                        </a:spcAft>
                        <a:buClr>
                          <a:schemeClr val="dk2"/>
                        </a:buClr>
                        <a:buSzPts val="1100"/>
                        <a:buFont typeface="Nunito"/>
                        <a:buChar char="●"/>
                      </a:pPr>
                      <a:r>
                        <a:rPr lang="en" sz="1100" b="1">
                          <a:solidFill>
                            <a:schemeClr val="dk2"/>
                          </a:solidFill>
                          <a:latin typeface="Nunito"/>
                          <a:ea typeface="Nunito"/>
                          <a:cs typeface="Nunito"/>
                          <a:sym typeface="Nunito"/>
                        </a:rPr>
                        <a:t>Menu </a:t>
                      </a:r>
                      <a:r>
                        <a:rPr lang="en" sz="1100">
                          <a:solidFill>
                            <a:schemeClr val="dk2"/>
                          </a:solidFill>
                          <a:latin typeface="Nunito"/>
                          <a:ea typeface="Nunito"/>
                          <a:cs typeface="Nunito"/>
                          <a:sym typeface="Nunito"/>
                        </a:rPr>
                        <a:t>- EVA procedures</a:t>
                      </a:r>
                      <a:endParaRPr sz="1100">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lvl="0" indent="-298450" algn="l" rtl="0">
                        <a:lnSpc>
                          <a:spcPct val="115000"/>
                        </a:lnSpc>
                        <a:spcBef>
                          <a:spcPts val="0"/>
                        </a:spcBef>
                        <a:spcAft>
                          <a:spcPts val="0"/>
                        </a:spcAft>
                        <a:buClr>
                          <a:schemeClr val="dk2"/>
                        </a:buClr>
                        <a:buSzPts val="1100"/>
                        <a:buFont typeface="Nunito"/>
                        <a:buChar char="●"/>
                      </a:pPr>
                      <a:r>
                        <a:rPr lang="en" sz="1100" b="1">
                          <a:solidFill>
                            <a:schemeClr val="dk2"/>
                          </a:solidFill>
                          <a:latin typeface="Nunito"/>
                          <a:ea typeface="Nunito"/>
                          <a:cs typeface="Nunito"/>
                          <a:sym typeface="Nunito"/>
                        </a:rPr>
                        <a:t>Distance to Airlock - </a:t>
                      </a:r>
                      <a:r>
                        <a:rPr lang="en" sz="1100">
                          <a:solidFill>
                            <a:schemeClr val="dk2"/>
                          </a:solidFill>
                          <a:latin typeface="Nunito"/>
                          <a:ea typeface="Nunito"/>
                          <a:cs typeface="Nunito"/>
                          <a:sym typeface="Nunito"/>
                        </a:rPr>
                        <a:t>Metric</a:t>
                      </a:r>
                      <a:endParaRPr sz="700">
                        <a:solidFill>
                          <a:schemeClr val="dk2"/>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908" name="Google Shape;908;p74"/>
          <p:cNvGraphicFramePr/>
          <p:nvPr/>
        </p:nvGraphicFramePr>
        <p:xfrm>
          <a:off x="894338" y="1011287"/>
          <a:ext cx="7355325" cy="1097190"/>
        </p:xfrm>
        <a:graphic>
          <a:graphicData uri="http://schemas.openxmlformats.org/drawingml/2006/table">
            <a:tbl>
              <a:tblPr>
                <a:noFill/>
                <a:tableStyleId>{E9D8C519-176E-4E7A-B434-6233866CBDE6}</a:tableStyleId>
              </a:tblPr>
              <a:tblGrid>
                <a:gridCol w="710600">
                  <a:extLst>
                    <a:ext uri="{9D8B030D-6E8A-4147-A177-3AD203B41FA5}">
                      <a16:colId xmlns:a16="http://schemas.microsoft.com/office/drawing/2014/main" val="20000"/>
                    </a:ext>
                  </a:extLst>
                </a:gridCol>
                <a:gridCol w="5988325">
                  <a:extLst>
                    <a:ext uri="{9D8B030D-6E8A-4147-A177-3AD203B41FA5}">
                      <a16:colId xmlns:a16="http://schemas.microsoft.com/office/drawing/2014/main" val="20001"/>
                    </a:ext>
                  </a:extLst>
                </a:gridCol>
                <a:gridCol w="656400">
                  <a:extLst>
                    <a:ext uri="{9D8B030D-6E8A-4147-A177-3AD203B41FA5}">
                      <a16:colId xmlns:a16="http://schemas.microsoft.com/office/drawing/2014/main" val="20002"/>
                    </a:ext>
                  </a:extLst>
                </a:gridCol>
              </a:tblGrid>
              <a:tr h="283175">
                <a:tc>
                  <a:txBody>
                    <a:bodyPr/>
                    <a:lstStyle/>
                    <a:p>
                      <a:pPr marL="0" lvl="0" indent="0" algn="ctr" rtl="0">
                        <a:lnSpc>
                          <a:spcPct val="115000"/>
                        </a:lnSpc>
                        <a:spcBef>
                          <a:spcPts val="0"/>
                        </a:spcBef>
                        <a:spcAft>
                          <a:spcPts val="0"/>
                        </a:spcAft>
                        <a:buNone/>
                      </a:pPr>
                      <a:r>
                        <a:rPr lang="en" sz="1200" b="1">
                          <a:latin typeface="Nunito"/>
                          <a:ea typeface="Nunito"/>
                          <a:cs typeface="Nunito"/>
                          <a:sym typeface="Nunito"/>
                        </a:rPr>
                        <a:t>4.2.1</a:t>
                      </a:r>
                      <a:endParaRPr sz="12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chemeClr val="dk1"/>
                          </a:solidFill>
                          <a:latin typeface="Nunito"/>
                          <a:ea typeface="Nunito"/>
                          <a:cs typeface="Nunito"/>
                          <a:sym typeface="Nunito"/>
                        </a:rPr>
                        <a:t>Shall be able to dynamically simulate human health parameters</a:t>
                      </a:r>
                      <a:endParaRPr sz="12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Nunito"/>
                          <a:ea typeface="Nunito"/>
                          <a:cs typeface="Nunito"/>
                          <a:sym typeface="Nunito"/>
                        </a:rPr>
                        <a:t>PC</a:t>
                      </a:r>
                      <a:endParaRPr sz="12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0"/>
                  </a:ext>
                </a:extLst>
              </a:tr>
              <a:tr h="283175">
                <a:tc>
                  <a:txBody>
                    <a:bodyPr/>
                    <a:lstStyle/>
                    <a:p>
                      <a:pPr marL="0" lvl="0" indent="0" algn="ctr" rtl="0">
                        <a:lnSpc>
                          <a:spcPct val="115000"/>
                        </a:lnSpc>
                        <a:spcBef>
                          <a:spcPts val="0"/>
                        </a:spcBef>
                        <a:spcAft>
                          <a:spcPts val="0"/>
                        </a:spcAft>
                        <a:buNone/>
                      </a:pPr>
                      <a:r>
                        <a:rPr lang="en" sz="1200" b="1">
                          <a:latin typeface="Nunito"/>
                          <a:ea typeface="Nunito"/>
                          <a:cs typeface="Nunito"/>
                          <a:sym typeface="Nunito"/>
                        </a:rPr>
                        <a:t>4.2.2</a:t>
                      </a:r>
                      <a:endParaRPr sz="12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chemeClr val="dk1"/>
                          </a:solidFill>
                          <a:latin typeface="Nunito"/>
                          <a:ea typeface="Nunito"/>
                          <a:cs typeface="Nunito"/>
                          <a:sym typeface="Nunito"/>
                        </a:rPr>
                        <a:t>Shall be able to dynamically simulate space suit parameter</a:t>
                      </a:r>
                      <a:endParaRPr sz="12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Nunito"/>
                          <a:ea typeface="Nunito"/>
                          <a:cs typeface="Nunito"/>
                          <a:sym typeface="Nunito"/>
                        </a:rPr>
                        <a:t>C</a:t>
                      </a:r>
                      <a:endParaRPr sz="12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1"/>
                  </a:ext>
                </a:extLst>
              </a:tr>
              <a:tr h="283175">
                <a:tc>
                  <a:txBody>
                    <a:bodyPr/>
                    <a:lstStyle/>
                    <a:p>
                      <a:pPr marL="0" lvl="0" indent="0" algn="ctr" rtl="0">
                        <a:lnSpc>
                          <a:spcPct val="115000"/>
                        </a:lnSpc>
                        <a:spcBef>
                          <a:spcPts val="0"/>
                        </a:spcBef>
                        <a:spcAft>
                          <a:spcPts val="0"/>
                        </a:spcAft>
                        <a:buNone/>
                      </a:pPr>
                      <a:r>
                        <a:rPr lang="en" sz="1200" b="1">
                          <a:latin typeface="Nunito"/>
                          <a:ea typeface="Nunito"/>
                          <a:cs typeface="Nunito"/>
                          <a:sym typeface="Nunito"/>
                        </a:rPr>
                        <a:t>4.2.3</a:t>
                      </a:r>
                      <a:endParaRPr sz="12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chemeClr val="dk1"/>
                          </a:solidFill>
                          <a:latin typeface="Nunito"/>
                          <a:ea typeface="Nunito"/>
                          <a:cs typeface="Nunito"/>
                          <a:sym typeface="Nunito"/>
                        </a:rPr>
                        <a:t>Shall be able to dynamically simulate mission/simulation parameter</a:t>
                      </a:r>
                      <a:endParaRPr sz="1200">
                        <a:solidFill>
                          <a:schemeClr val="dk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Nunito"/>
                          <a:ea typeface="Nunito"/>
                          <a:cs typeface="Nunito"/>
                          <a:sym typeface="Nunito"/>
                        </a:rPr>
                        <a:t>C</a:t>
                      </a:r>
                      <a:endParaRPr sz="12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2"/>
                  </a:ext>
                </a:extLst>
              </a:tr>
            </a:tbl>
          </a:graphicData>
        </a:graphic>
      </p:graphicFrame>
      <p:pic>
        <p:nvPicPr>
          <p:cNvPr id="909" name="Google Shape;909;p74">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P&amp;M 1: VR Environment</a:t>
            </a:r>
            <a:endParaRPr/>
          </a:p>
        </p:txBody>
      </p:sp>
      <p:sp>
        <p:nvSpPr>
          <p:cNvPr id="915" name="Google Shape;915;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39</a:t>
            </a:fld>
            <a:endParaRPr/>
          </a:p>
        </p:txBody>
      </p:sp>
      <p:sp>
        <p:nvSpPr>
          <p:cNvPr id="916" name="Google Shape;916;p75"/>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MODELING PROCESS: HUD</a:t>
            </a:r>
            <a:endParaRPr sz="1620"/>
          </a:p>
        </p:txBody>
      </p:sp>
      <p:pic>
        <p:nvPicPr>
          <p:cNvPr id="917" name="Google Shape;917;p7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918" name="Google Shape;918;p7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919" name="Google Shape;919;p75"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920" name="Google Shape;920;p75"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921" name="Google Shape;921;p75"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922" name="Google Shape;922;p75"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923" name="Google Shape;923;p75"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924" name="Google Shape;924;p75"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
        <p:nvSpPr>
          <p:cNvPr id="925" name="Google Shape;925;p75"/>
          <p:cNvSpPr/>
          <p:nvPr/>
        </p:nvSpPr>
        <p:spPr>
          <a:xfrm>
            <a:off x="5576013" y="217513"/>
            <a:ext cx="1467600" cy="908700"/>
          </a:xfrm>
          <a:prstGeom prst="rect">
            <a:avLst/>
          </a:prstGeom>
          <a:solidFill>
            <a:srgbClr val="0077B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Write C# code for HUD elements</a:t>
            </a:r>
            <a:endParaRPr>
              <a:solidFill>
                <a:schemeClr val="lt1"/>
              </a:solidFill>
              <a:latin typeface="Nunito"/>
              <a:ea typeface="Nunito"/>
              <a:cs typeface="Nunito"/>
              <a:sym typeface="Nunito"/>
            </a:endParaRPr>
          </a:p>
        </p:txBody>
      </p:sp>
      <p:sp>
        <p:nvSpPr>
          <p:cNvPr id="926" name="Google Shape;926;p75"/>
          <p:cNvSpPr/>
          <p:nvPr/>
        </p:nvSpPr>
        <p:spPr>
          <a:xfrm>
            <a:off x="7283538" y="217513"/>
            <a:ext cx="1467600" cy="908700"/>
          </a:xfrm>
          <a:prstGeom prst="rect">
            <a:avLst/>
          </a:prstGeom>
          <a:solidFill>
            <a:srgbClr val="0077B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Nunito"/>
                <a:ea typeface="Nunito"/>
                <a:cs typeface="Nunito"/>
                <a:sym typeface="Nunito"/>
              </a:rPr>
              <a:t>Add HUD elements</a:t>
            </a:r>
            <a:endParaRPr>
              <a:solidFill>
                <a:schemeClr val="lt1"/>
              </a:solidFill>
              <a:latin typeface="Nunito"/>
              <a:ea typeface="Nunito"/>
              <a:cs typeface="Nunito"/>
              <a:sym typeface="Nunito"/>
            </a:endParaRPr>
          </a:p>
        </p:txBody>
      </p:sp>
      <p:cxnSp>
        <p:nvCxnSpPr>
          <p:cNvPr id="927" name="Google Shape;927;p75"/>
          <p:cNvCxnSpPr>
            <a:stCxn id="925" idx="3"/>
            <a:endCxn id="926" idx="1"/>
          </p:cNvCxnSpPr>
          <p:nvPr/>
        </p:nvCxnSpPr>
        <p:spPr>
          <a:xfrm>
            <a:off x="7043613" y="671863"/>
            <a:ext cx="240000" cy="0"/>
          </a:xfrm>
          <a:prstGeom prst="straightConnector1">
            <a:avLst/>
          </a:prstGeom>
          <a:noFill/>
          <a:ln w="9525" cap="flat" cmpd="sng">
            <a:solidFill>
              <a:srgbClr val="000000"/>
            </a:solidFill>
            <a:prstDash val="solid"/>
            <a:round/>
            <a:headEnd type="none" w="med" len="med"/>
            <a:tailEnd type="triangle" w="med" len="med"/>
          </a:ln>
        </p:spPr>
      </p:cxnSp>
      <p:pic>
        <p:nvPicPr>
          <p:cNvPr id="928" name="Google Shape;928;p7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41288" y="1524288"/>
            <a:ext cx="4412275" cy="2477074"/>
          </a:xfrm>
          <a:prstGeom prst="rect">
            <a:avLst/>
          </a:prstGeom>
          <a:noFill/>
          <a:ln>
            <a:noFill/>
          </a:ln>
        </p:spPr>
      </p:pic>
      <p:pic>
        <p:nvPicPr>
          <p:cNvPr id="929" name="Google Shape;929;p7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679585" y="1524288"/>
            <a:ext cx="4323127" cy="2477075"/>
          </a:xfrm>
          <a:prstGeom prst="rect">
            <a:avLst/>
          </a:prstGeom>
          <a:noFill/>
          <a:ln>
            <a:noFill/>
          </a:ln>
        </p:spPr>
      </p:pic>
      <p:pic>
        <p:nvPicPr>
          <p:cNvPr id="930" name="Google Shape;930;p75">
            <a:hlinkClick r:id="rId7"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6"/>
        <p:cNvGrpSpPr/>
        <p:nvPr/>
      </p:nvGrpSpPr>
      <p:grpSpPr>
        <a:xfrm>
          <a:off x="0" y="0"/>
          <a:ext cx="0" cy="0"/>
          <a:chOff x="0" y="0"/>
          <a:chExt cx="0" cy="0"/>
        </a:xfrm>
      </p:grpSpPr>
      <p:sp>
        <p:nvSpPr>
          <p:cNvPr id="207" name="Google Shape;207;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latin typeface="Nunito"/>
                <a:ea typeface="Nunito"/>
                <a:cs typeface="Nunito"/>
                <a:sym typeface="Nunito"/>
              </a:rPr>
              <a:t>4</a:t>
            </a:fld>
            <a:endParaRPr>
              <a:latin typeface="Nunito"/>
              <a:ea typeface="Nunito"/>
              <a:cs typeface="Nunito"/>
              <a:sym typeface="Nunito"/>
            </a:endParaRPr>
          </a:p>
        </p:txBody>
      </p:sp>
      <p:pic>
        <p:nvPicPr>
          <p:cNvPr id="208" name="Google Shape;208;p4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767850" y="4869400"/>
            <a:ext cx="1203601" cy="243817"/>
          </a:xfrm>
          <a:prstGeom prst="rect">
            <a:avLst/>
          </a:prstGeom>
          <a:noFill/>
          <a:ln>
            <a:noFill/>
          </a:ln>
        </p:spPr>
      </p:pic>
      <p:pic>
        <p:nvPicPr>
          <p:cNvPr id="209" name="Google Shape;209;p4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549675"/>
            <a:ext cx="9144003" cy="4304108"/>
          </a:xfrm>
          <a:prstGeom prst="rect">
            <a:avLst/>
          </a:prstGeom>
          <a:noFill/>
          <a:ln>
            <a:noFill/>
          </a:ln>
        </p:spPr>
      </p:pic>
      <p:sp>
        <p:nvSpPr>
          <p:cNvPr id="210" name="Google Shape;210;p40"/>
          <p:cNvSpPr txBox="1">
            <a:spLocks noGrp="1"/>
          </p:cNvSpPr>
          <p:nvPr>
            <p:ph type="title"/>
          </p:nvPr>
        </p:nvSpPr>
        <p:spPr>
          <a:xfrm>
            <a:off x="311700" y="1240575"/>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Project Purpose and Objectives</a:t>
            </a:r>
            <a:endParaRPr>
              <a:solidFill>
                <a:schemeClr val="lt1"/>
              </a:solidFill>
            </a:endParaRPr>
          </a:p>
        </p:txBody>
      </p:sp>
      <p:sp>
        <p:nvSpPr>
          <p:cNvPr id="211" name="Google Shape;211;p40" descr="Timeline background shape"/>
          <p:cNvSpPr/>
          <p:nvPr/>
        </p:nvSpPr>
        <p:spPr>
          <a:xfrm>
            <a:off x="5433264" y="4868550"/>
            <a:ext cx="1332300" cy="275100"/>
          </a:xfrm>
          <a:prstGeom prst="homePlate">
            <a:avLst>
              <a:gd name="adj" fmla="val 50000"/>
            </a:avLst>
          </a:prstGeom>
          <a:solidFill>
            <a:schemeClr val="dk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lt1"/>
                </a:solidFill>
                <a:latin typeface="Nunito"/>
                <a:ea typeface="Nunito"/>
                <a:cs typeface="Nunito"/>
                <a:sym typeface="Nunito"/>
              </a:rPr>
              <a:t>VI: Proj. Planning</a:t>
            </a:r>
            <a:endParaRPr sz="900" i="0" u="none" strike="noStrike" cap="none">
              <a:solidFill>
                <a:schemeClr val="lt1"/>
              </a:solidFill>
              <a:latin typeface="Nunito"/>
              <a:ea typeface="Nunito"/>
              <a:cs typeface="Nunito"/>
              <a:sym typeface="Nunito"/>
            </a:endParaRPr>
          </a:p>
        </p:txBody>
      </p:sp>
      <p:sp>
        <p:nvSpPr>
          <p:cNvPr id="212" name="Google Shape;212;p40" descr="Timeline background shape"/>
          <p:cNvSpPr/>
          <p:nvPr/>
        </p:nvSpPr>
        <p:spPr>
          <a:xfrm>
            <a:off x="4370627" y="4868550"/>
            <a:ext cx="1205400" cy="275100"/>
          </a:xfrm>
          <a:prstGeom prst="homePlate">
            <a:avLst>
              <a:gd name="adj" fmla="val 50000"/>
            </a:avLst>
          </a:prstGeom>
          <a:solidFill>
            <a:schemeClr val="dk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lt1"/>
                </a:solidFill>
                <a:latin typeface="Nunito"/>
                <a:ea typeface="Nunito"/>
                <a:cs typeface="Nunito"/>
                <a:sym typeface="Nunito"/>
              </a:rPr>
              <a:t>V: V&amp;V</a:t>
            </a:r>
            <a:endParaRPr sz="900" i="0" u="none" strike="noStrike" cap="none">
              <a:solidFill>
                <a:schemeClr val="lt1"/>
              </a:solidFill>
              <a:latin typeface="Nunito"/>
              <a:ea typeface="Nunito"/>
              <a:cs typeface="Nunito"/>
              <a:sym typeface="Nunito"/>
            </a:endParaRPr>
          </a:p>
        </p:txBody>
      </p:sp>
      <p:sp>
        <p:nvSpPr>
          <p:cNvPr id="213" name="Google Shape;213;p40" descr="Timeline background shape"/>
          <p:cNvSpPr/>
          <p:nvPr/>
        </p:nvSpPr>
        <p:spPr>
          <a:xfrm>
            <a:off x="3173014" y="4868563"/>
            <a:ext cx="1332300" cy="275100"/>
          </a:xfrm>
          <a:prstGeom prst="homePlate">
            <a:avLst>
              <a:gd name="adj" fmla="val 50000"/>
            </a:avLst>
          </a:prstGeom>
          <a:solidFill>
            <a:schemeClr val="dk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lt1"/>
                </a:solidFill>
                <a:latin typeface="Nunito"/>
                <a:ea typeface="Nunito"/>
                <a:cs typeface="Nunito"/>
                <a:sym typeface="Nunito"/>
              </a:rPr>
              <a:t>IV: Requirements</a:t>
            </a:r>
            <a:endParaRPr sz="900" i="0" u="none" strike="noStrike" cap="none">
              <a:solidFill>
                <a:schemeClr val="lt1"/>
              </a:solidFill>
              <a:latin typeface="Nunito"/>
              <a:ea typeface="Nunito"/>
              <a:cs typeface="Nunito"/>
              <a:sym typeface="Nunito"/>
            </a:endParaRPr>
          </a:p>
        </p:txBody>
      </p:sp>
      <p:sp>
        <p:nvSpPr>
          <p:cNvPr id="214" name="Google Shape;214;p40" descr="Timeline background shape"/>
          <p:cNvSpPr/>
          <p:nvPr/>
        </p:nvSpPr>
        <p:spPr>
          <a:xfrm>
            <a:off x="2110376" y="4868563"/>
            <a:ext cx="1205400" cy="275100"/>
          </a:xfrm>
          <a:prstGeom prst="homePlate">
            <a:avLst>
              <a:gd name="adj" fmla="val 50000"/>
            </a:avLst>
          </a:prstGeom>
          <a:solidFill>
            <a:schemeClr val="dk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lt1"/>
                </a:solidFill>
                <a:latin typeface="Nunito"/>
                <a:ea typeface="Nunito"/>
                <a:cs typeface="Nunito"/>
                <a:sym typeface="Nunito"/>
              </a:rPr>
              <a:t>III: Risks</a:t>
            </a:r>
            <a:endParaRPr sz="900" i="0" u="none" strike="noStrike" cap="none">
              <a:solidFill>
                <a:schemeClr val="lt1"/>
              </a:solidFill>
              <a:latin typeface="Nunito"/>
              <a:ea typeface="Nunito"/>
              <a:cs typeface="Nunito"/>
              <a:sym typeface="Nunito"/>
            </a:endParaRPr>
          </a:p>
        </p:txBody>
      </p:sp>
      <p:sp>
        <p:nvSpPr>
          <p:cNvPr id="215" name="Google Shape;215;p40" descr="Timeline background shape"/>
          <p:cNvSpPr/>
          <p:nvPr/>
        </p:nvSpPr>
        <p:spPr>
          <a:xfrm>
            <a:off x="1062635" y="4868563"/>
            <a:ext cx="1205400" cy="275100"/>
          </a:xfrm>
          <a:prstGeom prst="homePlate">
            <a:avLst>
              <a:gd name="adj" fmla="val 50000"/>
            </a:avLst>
          </a:prstGeom>
          <a:solidFill>
            <a:schemeClr val="dk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lt1"/>
                </a:solidFill>
                <a:latin typeface="Nunito"/>
                <a:ea typeface="Nunito"/>
                <a:cs typeface="Nunito"/>
                <a:sym typeface="Nunito"/>
              </a:rPr>
              <a:t>II: Design Soln.</a:t>
            </a:r>
            <a:endParaRPr sz="900" i="0" u="none" strike="noStrike" cap="none">
              <a:solidFill>
                <a:schemeClr val="lt1"/>
              </a:solidFill>
              <a:latin typeface="Nunito"/>
              <a:ea typeface="Nunito"/>
              <a:cs typeface="Nunito"/>
              <a:sym typeface="Nunito"/>
            </a:endParaRPr>
          </a:p>
        </p:txBody>
      </p:sp>
      <p:sp>
        <p:nvSpPr>
          <p:cNvPr id="216" name="Google Shape;216;p40"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217" name="Google Shape;217;p40">
            <a:hlinkClick r:id="rId5" action="ppaction://hlinksldjump"/>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667450" y="4833100"/>
            <a:ext cx="1095600" cy="3177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P&amp;M 1: VR Environment</a:t>
            </a:r>
            <a:endParaRPr/>
          </a:p>
        </p:txBody>
      </p:sp>
      <p:sp>
        <p:nvSpPr>
          <p:cNvPr id="936" name="Google Shape;936;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40</a:t>
            </a:fld>
            <a:endParaRPr/>
          </a:p>
        </p:txBody>
      </p:sp>
      <p:sp>
        <p:nvSpPr>
          <p:cNvPr id="937" name="Google Shape;937;p76"/>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REQUIREMENTS</a:t>
            </a:r>
            <a:endParaRPr sz="1620"/>
          </a:p>
        </p:txBody>
      </p:sp>
      <p:pic>
        <p:nvPicPr>
          <p:cNvPr id="938" name="Google Shape;938;p7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939" name="Google Shape;939;p7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940" name="Google Shape;940;p76"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941" name="Google Shape;941;p76"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942" name="Google Shape;942;p76"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943" name="Google Shape;943;p76"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944" name="Google Shape;944;p76"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945" name="Google Shape;945;p76"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graphicFrame>
        <p:nvGraphicFramePr>
          <p:cNvPr id="946" name="Google Shape;946;p76"/>
          <p:cNvGraphicFramePr/>
          <p:nvPr/>
        </p:nvGraphicFramePr>
        <p:xfrm>
          <a:off x="894338" y="1358170"/>
          <a:ext cx="7355325" cy="3481382"/>
        </p:xfrm>
        <a:graphic>
          <a:graphicData uri="http://schemas.openxmlformats.org/drawingml/2006/table">
            <a:tbl>
              <a:tblPr>
                <a:noFill/>
                <a:tableStyleId>{E9D8C519-176E-4E7A-B434-6233866CBDE6}</a:tableStyleId>
              </a:tblPr>
              <a:tblGrid>
                <a:gridCol w="710600">
                  <a:extLst>
                    <a:ext uri="{9D8B030D-6E8A-4147-A177-3AD203B41FA5}">
                      <a16:colId xmlns:a16="http://schemas.microsoft.com/office/drawing/2014/main" val="20000"/>
                    </a:ext>
                  </a:extLst>
                </a:gridCol>
                <a:gridCol w="5988325">
                  <a:extLst>
                    <a:ext uri="{9D8B030D-6E8A-4147-A177-3AD203B41FA5}">
                      <a16:colId xmlns:a16="http://schemas.microsoft.com/office/drawing/2014/main" val="20001"/>
                    </a:ext>
                  </a:extLst>
                </a:gridCol>
                <a:gridCol w="656400">
                  <a:extLst>
                    <a:ext uri="{9D8B030D-6E8A-4147-A177-3AD203B41FA5}">
                      <a16:colId xmlns:a16="http://schemas.microsoft.com/office/drawing/2014/main" val="20002"/>
                    </a:ext>
                  </a:extLst>
                </a:gridCol>
              </a:tblGrid>
              <a:tr h="420050">
                <a:tc>
                  <a:txBody>
                    <a:bodyPr/>
                    <a:lstStyle/>
                    <a:p>
                      <a:pPr marL="0" lvl="0" indent="0" algn="l" rtl="0">
                        <a:spcBef>
                          <a:spcPts val="0"/>
                        </a:spcBef>
                        <a:spcAft>
                          <a:spcPts val="0"/>
                        </a:spcAft>
                        <a:buNone/>
                      </a:pPr>
                      <a:r>
                        <a:rPr lang="en" sz="1500" b="1">
                          <a:latin typeface="Nunito"/>
                          <a:ea typeface="Nunito"/>
                          <a:cs typeface="Nunito"/>
                          <a:sym typeface="Nunito"/>
                        </a:rPr>
                        <a:t>DR #</a:t>
                      </a:r>
                      <a:endParaRPr sz="1500" b="1">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1500" b="1">
                          <a:latin typeface="Nunito"/>
                          <a:ea typeface="Nunito"/>
                          <a:cs typeface="Nunito"/>
                          <a:sym typeface="Nunito"/>
                        </a:rPr>
                        <a:t>Requirement</a:t>
                      </a:r>
                      <a:endParaRPr sz="1500" b="1">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Nunito"/>
                          <a:ea typeface="Nunito"/>
                          <a:cs typeface="Nunito"/>
                          <a:sym typeface="Nunito"/>
                        </a:rPr>
                        <a:t>Met?</a:t>
                      </a:r>
                      <a:endParaRPr sz="1500" b="1">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420050">
                <a:tc>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1.1.1.1</a:t>
                      </a:r>
                      <a:endParaRPr sz="15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latin typeface="Nunito"/>
                          <a:ea typeface="Nunito"/>
                          <a:cs typeface="Nunito"/>
                          <a:sym typeface="Nunito"/>
                        </a:rPr>
                        <a:t>Shall accurately portray suit-mounted lighting</a:t>
                      </a:r>
                      <a:endParaRPr sz="15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1"/>
                  </a:ext>
                </a:extLst>
              </a:tr>
              <a:tr h="420050">
                <a:tc>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1.1.1.2</a:t>
                      </a:r>
                      <a:endParaRPr sz="15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latin typeface="Nunito"/>
                          <a:ea typeface="Nunito"/>
                          <a:cs typeface="Nunito"/>
                          <a:sym typeface="Nunito"/>
                        </a:rPr>
                        <a:t>Shall portray accurate solar lighting conditions.</a:t>
                      </a:r>
                      <a:endParaRPr sz="15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2"/>
                  </a:ext>
                </a:extLst>
              </a:tr>
              <a:tr h="473750">
                <a:tc>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1.1.1.3</a:t>
                      </a:r>
                      <a:endParaRPr sz="15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latin typeface="Nunito"/>
                          <a:ea typeface="Nunito"/>
                          <a:cs typeface="Nunito"/>
                          <a:sym typeface="Nunito"/>
                        </a:rPr>
                        <a:t>Shall accurately portray high-contrast lighting conditions similar to those seen on the south polar region of the lunar surface.</a:t>
                      </a:r>
                      <a:endParaRPr sz="15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3"/>
                  </a:ext>
                </a:extLst>
              </a:tr>
              <a:tr h="473750">
                <a:tc>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1.1.1.4</a:t>
                      </a:r>
                      <a:endParaRPr sz="15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latin typeface="Nunito"/>
                          <a:ea typeface="Nunito"/>
                          <a:cs typeface="Nunito"/>
                          <a:sym typeface="Nunito"/>
                        </a:rPr>
                        <a:t>Shall accurately portray low-angle lighting conditions similar to those seen on the south polar region of the lunar surface.</a:t>
                      </a:r>
                      <a:endParaRPr sz="15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4"/>
                  </a:ext>
                </a:extLst>
              </a:tr>
              <a:tr h="473750">
                <a:tc>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1.1.2.1</a:t>
                      </a:r>
                      <a:endParaRPr sz="15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latin typeface="Nunito"/>
                          <a:ea typeface="Nunito"/>
                          <a:cs typeface="Nunito"/>
                          <a:sym typeface="Nunito"/>
                        </a:rPr>
                        <a:t>Shall generate topographical and geographical features with raw lunar scan data.</a:t>
                      </a:r>
                      <a:endParaRPr sz="15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500">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5"/>
                  </a:ext>
                </a:extLst>
              </a:tr>
              <a:tr h="473750">
                <a:tc>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1.1.2.2</a:t>
                      </a:r>
                      <a:endParaRPr sz="15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latin typeface="Nunito"/>
                          <a:ea typeface="Nunito"/>
                          <a:cs typeface="Nunito"/>
                          <a:sym typeface="Nunito"/>
                        </a:rPr>
                        <a:t>Shall ensure the texture of the lunar surface in the simulation is visually indicative of lunar regolith</a:t>
                      </a:r>
                      <a:endParaRPr sz="15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6"/>
                  </a:ext>
                </a:extLst>
              </a:tr>
            </a:tbl>
          </a:graphicData>
        </a:graphic>
      </p:graphicFrame>
      <p:sp>
        <p:nvSpPr>
          <p:cNvPr id="947" name="Google Shape;947;p76"/>
          <p:cNvSpPr/>
          <p:nvPr/>
        </p:nvSpPr>
        <p:spPr>
          <a:xfrm>
            <a:off x="601900" y="1362875"/>
            <a:ext cx="109500" cy="3155100"/>
          </a:xfrm>
          <a:prstGeom prst="leftBrace">
            <a:avLst>
              <a:gd name="adj1" fmla="val 50000"/>
              <a:gd name="adj2" fmla="val 50000"/>
            </a:avLst>
          </a:prstGeom>
          <a:noFill/>
          <a:ln w="28575" cap="flat" cmpd="sng">
            <a:solidFill>
              <a:srgbClr val="0077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76"/>
          <p:cNvSpPr txBox="1"/>
          <p:nvPr/>
        </p:nvSpPr>
        <p:spPr>
          <a:xfrm>
            <a:off x="76200" y="2743050"/>
            <a:ext cx="5487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500" b="1">
                <a:solidFill>
                  <a:srgbClr val="0077BB"/>
                </a:solidFill>
                <a:latin typeface="Nunito"/>
                <a:ea typeface="Nunito"/>
                <a:cs typeface="Nunito"/>
                <a:sym typeface="Nunito"/>
              </a:rPr>
              <a:t>F1</a:t>
            </a:r>
            <a:endParaRPr>
              <a:latin typeface="Nunito"/>
              <a:ea typeface="Nunito"/>
              <a:cs typeface="Nunito"/>
              <a:sym typeface="Nunito"/>
            </a:endParaRPr>
          </a:p>
        </p:txBody>
      </p:sp>
      <p:pic>
        <p:nvPicPr>
          <p:cNvPr id="949" name="Google Shape;949;p76">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P&amp;M 1: VR Environment</a:t>
            </a:r>
            <a:endParaRPr/>
          </a:p>
        </p:txBody>
      </p:sp>
      <p:sp>
        <p:nvSpPr>
          <p:cNvPr id="955" name="Google Shape;955;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41</a:t>
            </a:fld>
            <a:endParaRPr/>
          </a:p>
        </p:txBody>
      </p:sp>
      <p:sp>
        <p:nvSpPr>
          <p:cNvPr id="956" name="Google Shape;956;p77"/>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REQUIREMENTS</a:t>
            </a:r>
            <a:endParaRPr sz="1620"/>
          </a:p>
        </p:txBody>
      </p:sp>
      <p:pic>
        <p:nvPicPr>
          <p:cNvPr id="957" name="Google Shape;957;p7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958" name="Google Shape;958;p7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959" name="Google Shape;959;p77"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960" name="Google Shape;960;p77"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961" name="Google Shape;961;p77"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962" name="Google Shape;962;p77"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963" name="Google Shape;963;p77"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graphicFrame>
        <p:nvGraphicFramePr>
          <p:cNvPr id="964" name="Google Shape;964;p77"/>
          <p:cNvGraphicFramePr/>
          <p:nvPr/>
        </p:nvGraphicFramePr>
        <p:xfrm>
          <a:off x="894338" y="1358170"/>
          <a:ext cx="7355325" cy="3428700"/>
        </p:xfrm>
        <a:graphic>
          <a:graphicData uri="http://schemas.openxmlformats.org/drawingml/2006/table">
            <a:tbl>
              <a:tblPr>
                <a:noFill/>
                <a:tableStyleId>{E9D8C519-176E-4E7A-B434-6233866CBDE6}</a:tableStyleId>
              </a:tblPr>
              <a:tblGrid>
                <a:gridCol w="710600">
                  <a:extLst>
                    <a:ext uri="{9D8B030D-6E8A-4147-A177-3AD203B41FA5}">
                      <a16:colId xmlns:a16="http://schemas.microsoft.com/office/drawing/2014/main" val="20000"/>
                    </a:ext>
                  </a:extLst>
                </a:gridCol>
                <a:gridCol w="5988325">
                  <a:extLst>
                    <a:ext uri="{9D8B030D-6E8A-4147-A177-3AD203B41FA5}">
                      <a16:colId xmlns:a16="http://schemas.microsoft.com/office/drawing/2014/main" val="20001"/>
                    </a:ext>
                  </a:extLst>
                </a:gridCol>
                <a:gridCol w="656400">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r>
                        <a:rPr lang="en" sz="1500" b="1">
                          <a:latin typeface="Nunito"/>
                          <a:ea typeface="Nunito"/>
                          <a:cs typeface="Nunito"/>
                          <a:sym typeface="Nunito"/>
                        </a:rPr>
                        <a:t>DR #</a:t>
                      </a:r>
                      <a:endParaRPr sz="1500" b="1">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1500" b="1">
                          <a:latin typeface="Nunito"/>
                          <a:ea typeface="Nunito"/>
                          <a:cs typeface="Nunito"/>
                          <a:sym typeface="Nunito"/>
                        </a:rPr>
                        <a:t>Requirement</a:t>
                      </a:r>
                      <a:endParaRPr sz="1500" b="1">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Nunito"/>
                          <a:ea typeface="Nunito"/>
                          <a:cs typeface="Nunito"/>
                          <a:sym typeface="Nunito"/>
                        </a:rPr>
                        <a:t>Met?</a:t>
                      </a:r>
                      <a:endParaRPr sz="1500" b="1">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4.2.1.1</a:t>
                      </a:r>
                      <a:endParaRPr sz="10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be able to view simulated heart rate</a:t>
                      </a:r>
                      <a:endParaRPr sz="10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Nunito"/>
                          <a:ea typeface="Nunito"/>
                          <a:cs typeface="Nunito"/>
                          <a:sym typeface="Nunito"/>
                        </a:rPr>
                        <a:t>PC</a:t>
                      </a:r>
                      <a:endParaRPr sz="10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1"/>
                  </a:ext>
                </a:extLst>
              </a:tr>
              <a:tr h="0">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4.2.1.2</a:t>
                      </a:r>
                      <a:endParaRPr sz="10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be able to view simulated blood pressure</a:t>
                      </a:r>
                      <a:endParaRPr sz="10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Nunito"/>
                          <a:ea typeface="Nunito"/>
                          <a:cs typeface="Nunito"/>
                          <a:sym typeface="Nunito"/>
                        </a:rPr>
                        <a:t>PC</a:t>
                      </a:r>
                      <a:endParaRPr sz="10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2"/>
                  </a:ext>
                </a:extLst>
              </a:tr>
              <a:tr h="0">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4.2.2.1</a:t>
                      </a:r>
                      <a:endParaRPr sz="10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be able to view simulated O2 levels</a:t>
                      </a:r>
                      <a:endParaRPr sz="10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Nunito"/>
                          <a:ea typeface="Nunito"/>
                          <a:cs typeface="Nunito"/>
                          <a:sym typeface="Nunito"/>
                        </a:rPr>
                        <a:t>C</a:t>
                      </a:r>
                      <a:endParaRPr sz="10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3"/>
                  </a:ext>
                </a:extLst>
              </a:tr>
              <a:tr h="0">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4.2.2.2</a:t>
                      </a:r>
                      <a:endParaRPr sz="10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be able to view simulated Co2 levels</a:t>
                      </a:r>
                      <a:endParaRPr sz="10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latin typeface="Nunito"/>
                          <a:ea typeface="Nunito"/>
                          <a:cs typeface="Nunito"/>
                          <a:sym typeface="Nunito"/>
                        </a:rPr>
                        <a:t>C</a:t>
                      </a:r>
                      <a:endParaRPr sz="10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4"/>
                  </a:ext>
                </a:extLst>
              </a:tr>
              <a:tr h="0">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4.2.2.3</a:t>
                      </a:r>
                      <a:endParaRPr sz="10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be able to view simulated inner and outer space suit temperatures</a:t>
                      </a:r>
                      <a:endParaRPr sz="10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latin typeface="Nunito"/>
                          <a:ea typeface="Nunito"/>
                          <a:cs typeface="Nunito"/>
                          <a:sym typeface="Nunito"/>
                        </a:rPr>
                        <a:t>C</a:t>
                      </a:r>
                      <a:endParaRPr sz="10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5"/>
                  </a:ext>
                </a:extLst>
              </a:tr>
              <a:tr h="0">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4.2.2.4</a:t>
                      </a:r>
                      <a:endParaRPr sz="10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be able to view Battery/Power left</a:t>
                      </a:r>
                      <a:endParaRPr sz="10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latin typeface="Nunito"/>
                          <a:ea typeface="Nunito"/>
                          <a:cs typeface="Nunito"/>
                          <a:sym typeface="Nunito"/>
                        </a:rPr>
                        <a:t>C</a:t>
                      </a:r>
                      <a:endParaRPr sz="10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6"/>
                  </a:ext>
                </a:extLst>
              </a:tr>
              <a:tr h="0">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4.2.3.1</a:t>
                      </a:r>
                      <a:endParaRPr sz="10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be able to view simulated EVA Total Time</a:t>
                      </a:r>
                      <a:endParaRPr sz="10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latin typeface="Nunito"/>
                          <a:ea typeface="Nunito"/>
                          <a:cs typeface="Nunito"/>
                          <a:sym typeface="Nunito"/>
                        </a:rPr>
                        <a:t>PC</a:t>
                      </a:r>
                      <a:endParaRPr sz="10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7"/>
                  </a:ext>
                </a:extLst>
              </a:tr>
              <a:tr h="0">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4.2.3.2</a:t>
                      </a:r>
                      <a:endParaRPr sz="10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be able to view simulated distance back to start point (airlock)</a:t>
                      </a:r>
                      <a:endParaRPr sz="10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latin typeface="Nunito"/>
                          <a:ea typeface="Nunito"/>
                          <a:cs typeface="Nunito"/>
                          <a:sym typeface="Nunito"/>
                        </a:rPr>
                        <a:t>PC</a:t>
                      </a:r>
                      <a:endParaRPr sz="10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8"/>
                  </a:ext>
                </a:extLst>
              </a:tr>
              <a:tr h="0">
                <a:tc>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4.2.3.3</a:t>
                      </a:r>
                      <a:endParaRPr sz="10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be able to view a topographical map of the lunar simulated surface</a:t>
                      </a:r>
                      <a:endParaRPr sz="10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000">
                          <a:solidFill>
                            <a:schemeClr val="dk1"/>
                          </a:solidFill>
                          <a:latin typeface="Nunito"/>
                          <a:ea typeface="Nunito"/>
                          <a:cs typeface="Nunito"/>
                          <a:sym typeface="Nunito"/>
                        </a:rPr>
                        <a:t>PC</a:t>
                      </a:r>
                      <a:endParaRPr sz="1000">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9"/>
                  </a:ext>
                </a:extLst>
              </a:tr>
            </a:tbl>
          </a:graphicData>
        </a:graphic>
      </p:graphicFrame>
      <p:sp>
        <p:nvSpPr>
          <p:cNvPr id="965" name="Google Shape;965;p77"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
        <p:nvSpPr>
          <p:cNvPr id="966" name="Google Shape;966;p77"/>
          <p:cNvSpPr/>
          <p:nvPr/>
        </p:nvSpPr>
        <p:spPr>
          <a:xfrm>
            <a:off x="601900" y="1362875"/>
            <a:ext cx="109500" cy="3428700"/>
          </a:xfrm>
          <a:prstGeom prst="leftBrace">
            <a:avLst>
              <a:gd name="adj1" fmla="val 50000"/>
              <a:gd name="adj2" fmla="val 50000"/>
            </a:avLst>
          </a:prstGeom>
          <a:noFill/>
          <a:ln w="28575" cap="flat" cmpd="sng">
            <a:solidFill>
              <a:srgbClr val="0077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77"/>
          <p:cNvSpPr txBox="1"/>
          <p:nvPr/>
        </p:nvSpPr>
        <p:spPr>
          <a:xfrm>
            <a:off x="53200" y="2864775"/>
            <a:ext cx="5487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rgbClr val="0077BB"/>
                </a:solidFill>
                <a:latin typeface="Nunito"/>
                <a:ea typeface="Nunito"/>
                <a:cs typeface="Nunito"/>
                <a:sym typeface="Nunito"/>
              </a:rPr>
              <a:t>F4</a:t>
            </a:r>
            <a:endParaRPr>
              <a:latin typeface="Nunito"/>
              <a:ea typeface="Nunito"/>
              <a:cs typeface="Nunito"/>
              <a:sym typeface="Nunito"/>
            </a:endParaRPr>
          </a:p>
        </p:txBody>
      </p:sp>
      <p:pic>
        <p:nvPicPr>
          <p:cNvPr id="968" name="Google Shape;968;p77">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P&amp;M 1: VR Environment</a:t>
            </a:r>
            <a:endParaRPr/>
          </a:p>
        </p:txBody>
      </p:sp>
      <p:sp>
        <p:nvSpPr>
          <p:cNvPr id="974" name="Google Shape;974;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42</a:t>
            </a:fld>
            <a:endParaRPr/>
          </a:p>
        </p:txBody>
      </p:sp>
      <p:sp>
        <p:nvSpPr>
          <p:cNvPr id="975" name="Google Shape;975;p78"/>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RESULTS</a:t>
            </a:r>
            <a:endParaRPr sz="1620"/>
          </a:p>
        </p:txBody>
      </p:sp>
      <p:pic>
        <p:nvPicPr>
          <p:cNvPr id="976" name="Google Shape;976;p7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977" name="Google Shape;977;p7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978" name="Google Shape;978;p78"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979" name="Google Shape;979;p78"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980" name="Google Shape;980;p78"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981" name="Google Shape;981;p78"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982" name="Google Shape;982;p78"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983" name="Google Shape;983;p78"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984" name="Google Shape;984;p78">
            <a:hlinkClick r:id="rId7" action="ppaction://hlinksldjump"/>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2" name="FeasibilityVideo">
            <a:hlinkClick r:id="" action="ppaction://media"/>
            <a:extLst>
              <a:ext uri="{FF2B5EF4-FFF2-40B4-BE49-F238E27FC236}">
                <a16:creationId xmlns:a16="http://schemas.microsoft.com/office/drawing/2014/main" id="{0F017BBC-5ADF-59E9-1B5F-C5E160B6596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01437" y="1201170"/>
            <a:ext cx="6141125" cy="34543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79"/>
          <p:cNvSpPr txBox="1">
            <a:spLocks noGrp="1"/>
          </p:cNvSpPr>
          <p:nvPr>
            <p:ph type="body" idx="1"/>
          </p:nvPr>
        </p:nvSpPr>
        <p:spPr>
          <a:xfrm>
            <a:off x="432600" y="1225025"/>
            <a:ext cx="8279100" cy="3323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Feasibility for F2, F3: hybrid and real-world side of CTHREEPIO </a:t>
            </a:r>
            <a:endParaRPr/>
          </a:p>
        </p:txBody>
      </p:sp>
      <p:sp>
        <p:nvSpPr>
          <p:cNvPr id="991" name="Google Shape;991;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Hybrid Reality Feasibility - Next Steps</a:t>
            </a:r>
            <a:endParaRPr/>
          </a:p>
        </p:txBody>
      </p:sp>
      <p:sp>
        <p:nvSpPr>
          <p:cNvPr id="992" name="Google Shape;992;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43</a:t>
            </a:fld>
            <a:endParaRPr/>
          </a:p>
        </p:txBody>
      </p:sp>
      <p:sp>
        <p:nvSpPr>
          <p:cNvPr id="993" name="Google Shape;993;p79"/>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PROCESS</a:t>
            </a:r>
            <a:endParaRPr sz="1620"/>
          </a:p>
        </p:txBody>
      </p:sp>
      <p:pic>
        <p:nvPicPr>
          <p:cNvPr id="994" name="Google Shape;994;p7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995" name="Google Shape;995;p7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996" name="Google Shape;996;p79"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997" name="Google Shape;997;p79"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998" name="Google Shape;998;p79"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999" name="Google Shape;999;p79"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1000" name="Google Shape;1000;p79"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1001" name="Google Shape;1001;p79"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
        <p:nvSpPr>
          <p:cNvPr id="1002" name="Google Shape;1002;p79"/>
          <p:cNvSpPr/>
          <p:nvPr/>
        </p:nvSpPr>
        <p:spPr>
          <a:xfrm>
            <a:off x="432588" y="1888100"/>
            <a:ext cx="1825500" cy="2277000"/>
          </a:xfrm>
          <a:prstGeom prst="rect">
            <a:avLst/>
          </a:prstGeom>
          <a:solidFill>
            <a:srgbClr val="ABD09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a:solidFill>
                  <a:schemeClr val="dk1"/>
                </a:solidFill>
                <a:latin typeface="Nunito"/>
                <a:ea typeface="Nunito"/>
                <a:cs typeface="Nunito"/>
                <a:sym typeface="Nunito"/>
              </a:rPr>
              <a:t>Preliminary feasibility determination of higher-risk HR components</a:t>
            </a:r>
            <a:endParaRPr sz="1800">
              <a:solidFill>
                <a:schemeClr val="dk1"/>
              </a:solidFill>
              <a:latin typeface="Nunito"/>
              <a:ea typeface="Nunito"/>
              <a:cs typeface="Nunito"/>
              <a:sym typeface="Nunito"/>
            </a:endParaRPr>
          </a:p>
        </p:txBody>
      </p:sp>
      <p:sp>
        <p:nvSpPr>
          <p:cNvPr id="1003" name="Google Shape;1003;p79"/>
          <p:cNvSpPr/>
          <p:nvPr/>
        </p:nvSpPr>
        <p:spPr>
          <a:xfrm>
            <a:off x="2638314" y="1888100"/>
            <a:ext cx="1825500" cy="2277000"/>
          </a:xfrm>
          <a:prstGeom prst="rect">
            <a:avLst/>
          </a:prstGeom>
          <a:solidFill>
            <a:srgbClr val="ABD09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a:solidFill>
                  <a:schemeClr val="dk1"/>
                </a:solidFill>
                <a:latin typeface="Nunito"/>
                <a:ea typeface="Nunito"/>
                <a:cs typeface="Nunito"/>
                <a:sym typeface="Nunito"/>
              </a:rPr>
              <a:t>Develop procedures for testing feasibility with HR once components are available</a:t>
            </a:r>
            <a:endParaRPr sz="1800">
              <a:solidFill>
                <a:schemeClr val="dk1"/>
              </a:solidFill>
              <a:latin typeface="Nunito"/>
              <a:ea typeface="Nunito"/>
              <a:cs typeface="Nunito"/>
              <a:sym typeface="Nunito"/>
            </a:endParaRPr>
          </a:p>
        </p:txBody>
      </p:sp>
      <p:cxnSp>
        <p:nvCxnSpPr>
          <p:cNvPr id="1004" name="Google Shape;1004;p79"/>
          <p:cNvCxnSpPr>
            <a:stCxn id="1002" idx="3"/>
            <a:endCxn id="1003" idx="1"/>
          </p:cNvCxnSpPr>
          <p:nvPr/>
        </p:nvCxnSpPr>
        <p:spPr>
          <a:xfrm>
            <a:off x="2258088" y="3026600"/>
            <a:ext cx="380100" cy="0"/>
          </a:xfrm>
          <a:prstGeom prst="straightConnector1">
            <a:avLst/>
          </a:prstGeom>
          <a:noFill/>
          <a:ln w="19050" cap="flat" cmpd="sng">
            <a:solidFill>
              <a:srgbClr val="000000"/>
            </a:solidFill>
            <a:prstDash val="solid"/>
            <a:round/>
            <a:headEnd type="none" w="med" len="med"/>
            <a:tailEnd type="triangle" w="med" len="med"/>
          </a:ln>
        </p:spPr>
      </p:cxnSp>
      <p:sp>
        <p:nvSpPr>
          <p:cNvPr id="1005" name="Google Shape;1005;p79"/>
          <p:cNvSpPr/>
          <p:nvPr/>
        </p:nvSpPr>
        <p:spPr>
          <a:xfrm>
            <a:off x="4762227" y="1888100"/>
            <a:ext cx="1825500" cy="2277000"/>
          </a:xfrm>
          <a:prstGeom prst="rect">
            <a:avLst/>
          </a:prstGeom>
          <a:gradFill>
            <a:gsLst>
              <a:gs pos="0">
                <a:srgbClr val="ABC878"/>
              </a:gs>
              <a:gs pos="100000">
                <a:srgbClr val="D9D9D9"/>
              </a:gs>
            </a:gsLst>
            <a:lin ang="0" scaled="0"/>
          </a:gra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a:solidFill>
                  <a:schemeClr val="dk1"/>
                </a:solidFill>
                <a:latin typeface="Nunito"/>
                <a:ea typeface="Nunito"/>
                <a:cs typeface="Nunito"/>
                <a:sym typeface="Nunito"/>
              </a:rPr>
              <a:t>Acquire Vive trackers using early access funds</a:t>
            </a:r>
            <a:endParaRPr sz="1800">
              <a:solidFill>
                <a:schemeClr val="dk1"/>
              </a:solidFill>
              <a:latin typeface="Nunito"/>
              <a:ea typeface="Nunito"/>
              <a:cs typeface="Nunito"/>
              <a:sym typeface="Nunito"/>
            </a:endParaRPr>
          </a:p>
        </p:txBody>
      </p:sp>
      <p:sp>
        <p:nvSpPr>
          <p:cNvPr id="1006" name="Google Shape;1006;p79"/>
          <p:cNvSpPr/>
          <p:nvPr/>
        </p:nvSpPr>
        <p:spPr>
          <a:xfrm>
            <a:off x="6886139" y="1888100"/>
            <a:ext cx="1825500" cy="22770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a:solidFill>
                  <a:schemeClr val="dk1"/>
                </a:solidFill>
                <a:latin typeface="Nunito"/>
                <a:ea typeface="Nunito"/>
                <a:cs typeface="Nunito"/>
                <a:sym typeface="Nunito"/>
              </a:rPr>
              <a:t>Integrate HR on small scale to determine feasibility</a:t>
            </a:r>
            <a:endParaRPr sz="1800">
              <a:solidFill>
                <a:schemeClr val="dk1"/>
              </a:solidFill>
              <a:latin typeface="Nunito"/>
              <a:ea typeface="Nunito"/>
              <a:cs typeface="Nunito"/>
              <a:sym typeface="Nunito"/>
            </a:endParaRPr>
          </a:p>
        </p:txBody>
      </p:sp>
      <p:cxnSp>
        <p:nvCxnSpPr>
          <p:cNvPr id="1007" name="Google Shape;1007;p79"/>
          <p:cNvCxnSpPr>
            <a:stCxn id="1003" idx="3"/>
            <a:endCxn id="1005" idx="1"/>
          </p:cNvCxnSpPr>
          <p:nvPr/>
        </p:nvCxnSpPr>
        <p:spPr>
          <a:xfrm>
            <a:off x="4463814" y="3026600"/>
            <a:ext cx="298500" cy="0"/>
          </a:xfrm>
          <a:prstGeom prst="straightConnector1">
            <a:avLst/>
          </a:prstGeom>
          <a:noFill/>
          <a:ln w="19050" cap="flat" cmpd="sng">
            <a:solidFill>
              <a:srgbClr val="000000"/>
            </a:solidFill>
            <a:prstDash val="solid"/>
            <a:round/>
            <a:headEnd type="none" w="med" len="med"/>
            <a:tailEnd type="triangle" w="med" len="med"/>
          </a:ln>
        </p:spPr>
      </p:cxnSp>
      <p:cxnSp>
        <p:nvCxnSpPr>
          <p:cNvPr id="1008" name="Google Shape;1008;p79"/>
          <p:cNvCxnSpPr>
            <a:stCxn id="1005" idx="3"/>
            <a:endCxn id="1006" idx="1"/>
          </p:cNvCxnSpPr>
          <p:nvPr/>
        </p:nvCxnSpPr>
        <p:spPr>
          <a:xfrm>
            <a:off x="6587727" y="3026600"/>
            <a:ext cx="298500" cy="0"/>
          </a:xfrm>
          <a:prstGeom prst="straightConnector1">
            <a:avLst/>
          </a:prstGeom>
          <a:noFill/>
          <a:ln w="19050" cap="flat" cmpd="sng">
            <a:solidFill>
              <a:srgbClr val="000000"/>
            </a:solidFill>
            <a:prstDash val="solid"/>
            <a:round/>
            <a:headEnd type="none" w="med" len="med"/>
            <a:tailEnd type="triangle" w="med" len="med"/>
          </a:ln>
        </p:spPr>
      </p:cxnSp>
      <p:pic>
        <p:nvPicPr>
          <p:cNvPr id="1009" name="Google Shape;1009;p79">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
        <p:nvSpPr>
          <p:cNvPr id="1010" name="Google Shape;1010;p79"/>
          <p:cNvSpPr/>
          <p:nvPr/>
        </p:nvSpPr>
        <p:spPr>
          <a:xfrm>
            <a:off x="2682138" y="4360900"/>
            <a:ext cx="1825500" cy="311700"/>
          </a:xfrm>
          <a:prstGeom prst="rect">
            <a:avLst/>
          </a:prstGeom>
          <a:solidFill>
            <a:srgbClr val="ABD09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a:solidFill>
                  <a:schemeClr val="dk1"/>
                </a:solidFill>
                <a:latin typeface="Nunito"/>
                <a:ea typeface="Nunito"/>
                <a:cs typeface="Nunito"/>
                <a:sym typeface="Nunito"/>
              </a:rPr>
              <a:t>Complete</a:t>
            </a:r>
            <a:endParaRPr sz="1800">
              <a:solidFill>
                <a:schemeClr val="dk1"/>
              </a:solidFill>
              <a:latin typeface="Nunito"/>
              <a:ea typeface="Nunito"/>
              <a:cs typeface="Nunito"/>
              <a:sym typeface="Nunito"/>
            </a:endParaRPr>
          </a:p>
        </p:txBody>
      </p:sp>
      <p:sp>
        <p:nvSpPr>
          <p:cNvPr id="1011" name="Google Shape;1011;p79"/>
          <p:cNvSpPr/>
          <p:nvPr/>
        </p:nvSpPr>
        <p:spPr>
          <a:xfrm>
            <a:off x="4718313" y="4361038"/>
            <a:ext cx="1825500" cy="3117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a:solidFill>
                  <a:schemeClr val="dk1"/>
                </a:solidFill>
                <a:latin typeface="Nunito"/>
                <a:ea typeface="Nunito"/>
                <a:cs typeface="Nunito"/>
                <a:sym typeface="Nunito"/>
              </a:rPr>
              <a:t>In progress</a:t>
            </a:r>
            <a:endParaRPr sz="1800">
              <a:solidFill>
                <a:schemeClr val="dk1"/>
              </a:solidFill>
              <a:latin typeface="Nunito"/>
              <a:ea typeface="Nunito"/>
              <a:cs typeface="Nunito"/>
              <a:sym typeface="Nuni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P&amp;M 2: Computing Performance </a:t>
            </a:r>
            <a:endParaRPr/>
          </a:p>
        </p:txBody>
      </p:sp>
      <p:sp>
        <p:nvSpPr>
          <p:cNvPr id="1017" name="Google Shape;1017;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44</a:t>
            </a:fld>
            <a:endParaRPr/>
          </a:p>
        </p:txBody>
      </p:sp>
      <p:sp>
        <p:nvSpPr>
          <p:cNvPr id="1018" name="Google Shape;1018;p80"/>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DRIVERS &amp; VARIABLES</a:t>
            </a:r>
            <a:endParaRPr sz="1620"/>
          </a:p>
        </p:txBody>
      </p:sp>
      <p:pic>
        <p:nvPicPr>
          <p:cNvPr id="1019" name="Google Shape;1019;p8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1020" name="Google Shape;1020;p8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1021" name="Google Shape;1021;p80"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1022" name="Google Shape;1022;p80"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1023" name="Google Shape;1023;p80"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1024" name="Google Shape;1024;p80"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1025" name="Google Shape;1025;p80"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1026" name="Google Shape;1026;p80"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graphicFrame>
        <p:nvGraphicFramePr>
          <p:cNvPr id="1027" name="Google Shape;1027;p80"/>
          <p:cNvGraphicFramePr/>
          <p:nvPr/>
        </p:nvGraphicFramePr>
        <p:xfrm>
          <a:off x="175975" y="1241115"/>
          <a:ext cx="8792050" cy="3520828"/>
        </p:xfrm>
        <a:graphic>
          <a:graphicData uri="http://schemas.openxmlformats.org/drawingml/2006/table">
            <a:tbl>
              <a:tblPr>
                <a:noFill/>
                <a:tableStyleId>{E9D8C519-176E-4E7A-B434-6233866CBDE6}</a:tableStyleId>
              </a:tblPr>
              <a:tblGrid>
                <a:gridCol w="1800025">
                  <a:extLst>
                    <a:ext uri="{9D8B030D-6E8A-4147-A177-3AD203B41FA5}">
                      <a16:colId xmlns:a16="http://schemas.microsoft.com/office/drawing/2014/main" val="20000"/>
                    </a:ext>
                  </a:extLst>
                </a:gridCol>
                <a:gridCol w="6992025">
                  <a:extLst>
                    <a:ext uri="{9D8B030D-6E8A-4147-A177-3AD203B41FA5}">
                      <a16:colId xmlns:a16="http://schemas.microsoft.com/office/drawing/2014/main" val="20001"/>
                    </a:ext>
                  </a:extLst>
                </a:gridCol>
              </a:tblGrid>
              <a:tr h="665800">
                <a:tc>
                  <a:txBody>
                    <a:bodyPr/>
                    <a:lstStyle/>
                    <a:p>
                      <a:pPr marL="0" lvl="0" indent="0" algn="l" rtl="0">
                        <a:lnSpc>
                          <a:spcPct val="115000"/>
                        </a:lnSpc>
                        <a:spcBef>
                          <a:spcPts val="0"/>
                        </a:spcBef>
                        <a:spcAft>
                          <a:spcPts val="1200"/>
                        </a:spcAft>
                        <a:buNone/>
                      </a:pPr>
                      <a:r>
                        <a:rPr lang="en" sz="1800" b="1">
                          <a:solidFill>
                            <a:srgbClr val="0077BB"/>
                          </a:solidFill>
                          <a:latin typeface="Nunito"/>
                          <a:ea typeface="Nunito"/>
                          <a:cs typeface="Nunito"/>
                          <a:sym typeface="Nunito"/>
                        </a:rPr>
                        <a:t>Focus</a:t>
                      </a:r>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1200"/>
                        </a:spcAft>
                        <a:buNone/>
                      </a:pPr>
                      <a:r>
                        <a:rPr lang="en" sz="1800">
                          <a:solidFill>
                            <a:srgbClr val="0077BB"/>
                          </a:solidFill>
                          <a:latin typeface="Nunito"/>
                          <a:ea typeface="Nunito"/>
                          <a:cs typeface="Nunito"/>
                          <a:sym typeface="Nunito"/>
                        </a:rPr>
                        <a:t>Ensure environment will meet key requirements for mitigating motion sickness</a:t>
                      </a:r>
                      <a:endParaRPr sz="1800">
                        <a:solidFill>
                          <a:srgbClr val="0077BB"/>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93950">
                <a:tc>
                  <a:txBody>
                    <a:bodyPr/>
                    <a:lstStyle/>
                    <a:p>
                      <a:pPr marL="0" lvl="0" indent="0" algn="l" rtl="0">
                        <a:lnSpc>
                          <a:spcPct val="115000"/>
                        </a:lnSpc>
                        <a:spcBef>
                          <a:spcPts val="0"/>
                        </a:spcBef>
                        <a:spcAft>
                          <a:spcPts val="1200"/>
                        </a:spcAft>
                        <a:buNone/>
                      </a:pPr>
                      <a:r>
                        <a:rPr lang="en" sz="1800" b="1">
                          <a:solidFill>
                            <a:srgbClr val="009688"/>
                          </a:solidFill>
                          <a:latin typeface="Nunito"/>
                          <a:ea typeface="Nunito"/>
                          <a:cs typeface="Nunito"/>
                          <a:sym typeface="Nunito"/>
                        </a:rPr>
                        <a:t>Driving CPEs</a:t>
                      </a:r>
                      <a:endParaRPr>
                        <a:solidFill>
                          <a:srgbClr val="009688"/>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1200"/>
                        </a:spcAft>
                        <a:buNone/>
                      </a:pPr>
                      <a:r>
                        <a:rPr lang="en" sz="1800">
                          <a:solidFill>
                            <a:srgbClr val="009688"/>
                          </a:solidFill>
                          <a:latin typeface="Nunito"/>
                          <a:ea typeface="Nunito"/>
                          <a:cs typeface="Nunito"/>
                          <a:sym typeface="Nunito"/>
                        </a:rPr>
                        <a:t>C5: VR environment will keep user safe</a:t>
                      </a:r>
                      <a:endParaRPr sz="1800">
                        <a:solidFill>
                          <a:srgbClr val="009688"/>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93950">
                <a:tc>
                  <a:txBody>
                    <a:bodyPr/>
                    <a:lstStyle/>
                    <a:p>
                      <a:pPr marL="0" lvl="0" indent="0" algn="l" rtl="0">
                        <a:lnSpc>
                          <a:spcPct val="115000"/>
                        </a:lnSpc>
                        <a:spcBef>
                          <a:spcPts val="0"/>
                        </a:spcBef>
                        <a:spcAft>
                          <a:spcPts val="1200"/>
                        </a:spcAft>
                        <a:buNone/>
                      </a:pPr>
                      <a:r>
                        <a:rPr lang="en" sz="1800" b="1">
                          <a:solidFill>
                            <a:srgbClr val="CC3311"/>
                          </a:solidFill>
                          <a:latin typeface="Nunito"/>
                          <a:ea typeface="Nunito"/>
                          <a:cs typeface="Nunito"/>
                          <a:sym typeface="Nunito"/>
                        </a:rPr>
                        <a:t>Driving risks</a:t>
                      </a:r>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1200"/>
                        </a:spcAft>
                        <a:buNone/>
                      </a:pPr>
                      <a:r>
                        <a:rPr lang="en" sz="1800">
                          <a:solidFill>
                            <a:srgbClr val="CC3311"/>
                          </a:solidFill>
                          <a:latin typeface="Nunito"/>
                          <a:ea typeface="Nunito"/>
                          <a:cs typeface="Nunito"/>
                          <a:sym typeface="Nunito"/>
                        </a:rPr>
                        <a:t>Risk #2: Motion Sickness from VR Headset/Display</a:t>
                      </a:r>
                      <a:endParaRPr sz="1800">
                        <a:solidFill>
                          <a:srgbClr val="CC331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529925">
                <a:tc>
                  <a:txBody>
                    <a:bodyPr/>
                    <a:lstStyle/>
                    <a:p>
                      <a:pPr marL="0" lvl="0" indent="0" algn="l" rtl="0">
                        <a:lnSpc>
                          <a:spcPct val="115000"/>
                        </a:lnSpc>
                        <a:spcBef>
                          <a:spcPts val="0"/>
                        </a:spcBef>
                        <a:spcAft>
                          <a:spcPts val="1200"/>
                        </a:spcAft>
                        <a:buNone/>
                      </a:pPr>
                      <a:r>
                        <a:rPr lang="en" sz="1800" b="1">
                          <a:solidFill>
                            <a:schemeClr val="dk2"/>
                          </a:solidFill>
                          <a:latin typeface="Nunito"/>
                          <a:ea typeface="Nunito"/>
                          <a:cs typeface="Nunito"/>
                          <a:sym typeface="Nunito"/>
                        </a:rPr>
                        <a:t>Key variables</a:t>
                      </a:r>
                      <a:endParaRPr b="1"/>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457200" lvl="0" indent="-342900" algn="l" rtl="0">
                        <a:lnSpc>
                          <a:spcPct val="115000"/>
                        </a:lnSpc>
                        <a:spcBef>
                          <a:spcPts val="0"/>
                        </a:spcBef>
                        <a:spcAft>
                          <a:spcPts val="0"/>
                        </a:spcAft>
                        <a:buClr>
                          <a:schemeClr val="dk2"/>
                        </a:buClr>
                        <a:buSzPts val="1800"/>
                        <a:buFont typeface="Nunito"/>
                        <a:buChar char="●"/>
                      </a:pPr>
                      <a:r>
                        <a:rPr lang="en" sz="1800">
                          <a:solidFill>
                            <a:schemeClr val="dk2"/>
                          </a:solidFill>
                          <a:latin typeface="Nunito"/>
                          <a:ea typeface="Nunito"/>
                          <a:cs typeface="Nunito"/>
                          <a:sym typeface="Nunito"/>
                        </a:rPr>
                        <a:t>CPU usage</a:t>
                      </a:r>
                      <a:endParaRPr sz="1800">
                        <a:solidFill>
                          <a:schemeClr val="dk2"/>
                        </a:solidFill>
                        <a:latin typeface="Nunito"/>
                        <a:ea typeface="Nunito"/>
                        <a:cs typeface="Nunito"/>
                        <a:sym typeface="Nunito"/>
                      </a:endParaRPr>
                    </a:p>
                    <a:p>
                      <a:pPr marL="457200" lvl="0" indent="-342900" algn="l" rtl="0">
                        <a:lnSpc>
                          <a:spcPct val="115000"/>
                        </a:lnSpc>
                        <a:spcBef>
                          <a:spcPts val="0"/>
                        </a:spcBef>
                        <a:spcAft>
                          <a:spcPts val="0"/>
                        </a:spcAft>
                        <a:buClr>
                          <a:schemeClr val="dk2"/>
                        </a:buClr>
                        <a:buSzPts val="1800"/>
                        <a:buFont typeface="Nunito"/>
                        <a:buChar char="●"/>
                      </a:pPr>
                      <a:r>
                        <a:rPr lang="en" sz="1800">
                          <a:solidFill>
                            <a:schemeClr val="dk2"/>
                          </a:solidFill>
                          <a:latin typeface="Nunito"/>
                          <a:ea typeface="Nunito"/>
                          <a:cs typeface="Nunito"/>
                          <a:sym typeface="Nunito"/>
                        </a:rPr>
                        <a:t>GPU usage</a:t>
                      </a:r>
                      <a:endParaRPr sz="1800">
                        <a:solidFill>
                          <a:schemeClr val="dk2"/>
                        </a:solidFill>
                        <a:latin typeface="Nunito"/>
                        <a:ea typeface="Nunito"/>
                        <a:cs typeface="Nunito"/>
                        <a:sym typeface="Nunito"/>
                      </a:endParaRPr>
                    </a:p>
                    <a:p>
                      <a:pPr marL="457200" lvl="0" indent="-342900" algn="l" rtl="0">
                        <a:lnSpc>
                          <a:spcPct val="115000"/>
                        </a:lnSpc>
                        <a:spcBef>
                          <a:spcPts val="0"/>
                        </a:spcBef>
                        <a:spcAft>
                          <a:spcPts val="0"/>
                        </a:spcAft>
                        <a:buClr>
                          <a:schemeClr val="dk2"/>
                        </a:buClr>
                        <a:buSzPts val="1800"/>
                        <a:buFont typeface="Nunito"/>
                        <a:buChar char="●"/>
                      </a:pPr>
                      <a:r>
                        <a:rPr lang="en" sz="1800">
                          <a:solidFill>
                            <a:schemeClr val="dk2"/>
                          </a:solidFill>
                          <a:latin typeface="Nunito"/>
                          <a:ea typeface="Nunito"/>
                          <a:cs typeface="Nunito"/>
                          <a:sym typeface="Nunito"/>
                        </a:rPr>
                        <a:t>RAM consumption</a:t>
                      </a:r>
                      <a:endParaRPr sz="1800">
                        <a:solidFill>
                          <a:schemeClr val="dk2"/>
                        </a:solidFill>
                        <a:latin typeface="Nunito"/>
                        <a:ea typeface="Nunito"/>
                        <a:cs typeface="Nunito"/>
                        <a:sym typeface="Nunito"/>
                      </a:endParaRPr>
                    </a:p>
                    <a:p>
                      <a:pPr marL="457200" lvl="0" indent="-342900" algn="l" rtl="0">
                        <a:lnSpc>
                          <a:spcPct val="115000"/>
                        </a:lnSpc>
                        <a:spcBef>
                          <a:spcPts val="0"/>
                        </a:spcBef>
                        <a:spcAft>
                          <a:spcPts val="0"/>
                        </a:spcAft>
                        <a:buClr>
                          <a:schemeClr val="dk2"/>
                        </a:buClr>
                        <a:buSzPts val="1800"/>
                        <a:buFont typeface="Nunito"/>
                        <a:buChar char="●"/>
                      </a:pPr>
                      <a:r>
                        <a:rPr lang="en" sz="1800">
                          <a:solidFill>
                            <a:schemeClr val="dk2"/>
                          </a:solidFill>
                          <a:latin typeface="Nunito"/>
                          <a:ea typeface="Nunito"/>
                          <a:cs typeface="Nunito"/>
                          <a:sym typeface="Nunito"/>
                        </a:rPr>
                        <a:t>Latency</a:t>
                      </a:r>
                      <a:endParaRPr sz="1800">
                        <a:solidFill>
                          <a:schemeClr val="dk2"/>
                        </a:solidFill>
                        <a:latin typeface="Nunito"/>
                        <a:ea typeface="Nunito"/>
                        <a:cs typeface="Nunito"/>
                        <a:sym typeface="Nunito"/>
                      </a:endParaRPr>
                    </a:p>
                    <a:p>
                      <a:pPr marL="457200" lvl="0" indent="-342900" algn="l" rtl="0">
                        <a:lnSpc>
                          <a:spcPct val="115000"/>
                        </a:lnSpc>
                        <a:spcBef>
                          <a:spcPts val="0"/>
                        </a:spcBef>
                        <a:spcAft>
                          <a:spcPts val="0"/>
                        </a:spcAft>
                        <a:buClr>
                          <a:schemeClr val="dk2"/>
                        </a:buClr>
                        <a:buSzPts val="1800"/>
                        <a:buFont typeface="Nunito"/>
                        <a:buChar char="●"/>
                      </a:pPr>
                      <a:r>
                        <a:rPr lang="en" sz="1800">
                          <a:solidFill>
                            <a:schemeClr val="dk2"/>
                          </a:solidFill>
                          <a:latin typeface="Nunito"/>
                          <a:ea typeface="Nunito"/>
                          <a:cs typeface="Nunito"/>
                          <a:sym typeface="Nunito"/>
                        </a:rPr>
                        <a:t>Framerate</a:t>
                      </a:r>
                      <a:endParaRPr sz="18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1028" name="Google Shape;1028;p80">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P&amp;M 2: Computing Performance </a:t>
            </a:r>
            <a:endParaRPr/>
          </a:p>
        </p:txBody>
      </p:sp>
      <p:sp>
        <p:nvSpPr>
          <p:cNvPr id="1034" name="Google Shape;1034;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45</a:t>
            </a:fld>
            <a:endParaRPr/>
          </a:p>
        </p:txBody>
      </p:sp>
      <p:sp>
        <p:nvSpPr>
          <p:cNvPr id="1035" name="Google Shape;1035;p81"/>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MODELING PROCESS</a:t>
            </a:r>
            <a:endParaRPr sz="1620"/>
          </a:p>
        </p:txBody>
      </p:sp>
      <p:pic>
        <p:nvPicPr>
          <p:cNvPr id="1036" name="Google Shape;1036;p8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1037" name="Google Shape;1037;p8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1038" name="Google Shape;1038;p81"/>
          <p:cNvSpPr/>
          <p:nvPr/>
        </p:nvSpPr>
        <p:spPr>
          <a:xfrm>
            <a:off x="390263" y="1237563"/>
            <a:ext cx="1467600" cy="9087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300">
                <a:solidFill>
                  <a:schemeClr val="dk1"/>
                </a:solidFill>
                <a:latin typeface="Nunito"/>
                <a:ea typeface="Nunito"/>
                <a:cs typeface="Nunito"/>
                <a:sym typeface="Nunito"/>
              </a:rPr>
              <a:t>Create VR environment (see P&amp;M 1)</a:t>
            </a:r>
            <a:endParaRPr sz="1300">
              <a:solidFill>
                <a:schemeClr val="dk1"/>
              </a:solidFill>
              <a:latin typeface="Nunito"/>
              <a:ea typeface="Nunito"/>
              <a:cs typeface="Nunito"/>
              <a:sym typeface="Nunito"/>
            </a:endParaRPr>
          </a:p>
        </p:txBody>
      </p:sp>
      <p:sp>
        <p:nvSpPr>
          <p:cNvPr id="1039" name="Google Shape;1039;p81"/>
          <p:cNvSpPr/>
          <p:nvPr/>
        </p:nvSpPr>
        <p:spPr>
          <a:xfrm>
            <a:off x="2163563" y="1237563"/>
            <a:ext cx="1467600" cy="9087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300">
                <a:solidFill>
                  <a:schemeClr val="dk1"/>
                </a:solidFill>
                <a:latin typeface="Nunito"/>
                <a:ea typeface="Nunito"/>
                <a:cs typeface="Nunito"/>
                <a:sym typeface="Nunito"/>
              </a:rPr>
              <a:t>Select scaling factor to apply to terrain</a:t>
            </a:r>
            <a:endParaRPr>
              <a:solidFill>
                <a:schemeClr val="dk1"/>
              </a:solidFill>
              <a:latin typeface="Nunito"/>
              <a:ea typeface="Nunito"/>
              <a:cs typeface="Nunito"/>
              <a:sym typeface="Nunito"/>
            </a:endParaRPr>
          </a:p>
        </p:txBody>
      </p:sp>
      <p:cxnSp>
        <p:nvCxnSpPr>
          <p:cNvPr id="1040" name="Google Shape;1040;p81"/>
          <p:cNvCxnSpPr>
            <a:stCxn id="1038" idx="3"/>
            <a:endCxn id="1039" idx="1"/>
          </p:cNvCxnSpPr>
          <p:nvPr/>
        </p:nvCxnSpPr>
        <p:spPr>
          <a:xfrm>
            <a:off x="1857863" y="1691913"/>
            <a:ext cx="305700" cy="0"/>
          </a:xfrm>
          <a:prstGeom prst="straightConnector1">
            <a:avLst/>
          </a:prstGeom>
          <a:noFill/>
          <a:ln w="19050" cap="flat" cmpd="sng">
            <a:solidFill>
              <a:srgbClr val="000000"/>
            </a:solidFill>
            <a:prstDash val="solid"/>
            <a:round/>
            <a:headEnd type="none" w="med" len="med"/>
            <a:tailEnd type="triangle" w="med" len="med"/>
          </a:ln>
        </p:spPr>
      </p:cxnSp>
      <p:sp>
        <p:nvSpPr>
          <p:cNvPr id="1041" name="Google Shape;1041;p81"/>
          <p:cNvSpPr/>
          <p:nvPr/>
        </p:nvSpPr>
        <p:spPr>
          <a:xfrm>
            <a:off x="3871088" y="1237563"/>
            <a:ext cx="1467600" cy="9087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300">
                <a:solidFill>
                  <a:schemeClr val="dk1"/>
                </a:solidFill>
                <a:latin typeface="Nunito"/>
                <a:ea typeface="Nunito"/>
                <a:cs typeface="Nunito"/>
                <a:sym typeface="Nunito"/>
              </a:rPr>
              <a:t>Insert LRO data into Unity as a terrain map</a:t>
            </a:r>
            <a:endParaRPr sz="1300">
              <a:solidFill>
                <a:schemeClr val="dk1"/>
              </a:solidFill>
              <a:latin typeface="Nunito"/>
              <a:ea typeface="Nunito"/>
              <a:cs typeface="Nunito"/>
              <a:sym typeface="Nunito"/>
            </a:endParaRPr>
          </a:p>
        </p:txBody>
      </p:sp>
      <p:sp>
        <p:nvSpPr>
          <p:cNvPr id="1042" name="Google Shape;1042;p81"/>
          <p:cNvSpPr/>
          <p:nvPr/>
        </p:nvSpPr>
        <p:spPr>
          <a:xfrm>
            <a:off x="5578613" y="1237563"/>
            <a:ext cx="1467600" cy="9087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300">
                <a:solidFill>
                  <a:schemeClr val="dk1"/>
                </a:solidFill>
                <a:latin typeface="Nunito"/>
                <a:ea typeface="Nunito"/>
                <a:cs typeface="Nunito"/>
                <a:sym typeface="Nunito"/>
              </a:rPr>
              <a:t>Connect Oculus headset to PC via Oculus App</a:t>
            </a:r>
            <a:endParaRPr sz="1300">
              <a:solidFill>
                <a:schemeClr val="dk1"/>
              </a:solidFill>
              <a:latin typeface="Nunito"/>
              <a:ea typeface="Nunito"/>
              <a:cs typeface="Nunito"/>
              <a:sym typeface="Nunito"/>
            </a:endParaRPr>
          </a:p>
        </p:txBody>
      </p:sp>
      <p:sp>
        <p:nvSpPr>
          <p:cNvPr id="1043" name="Google Shape;1043;p81"/>
          <p:cNvSpPr/>
          <p:nvPr/>
        </p:nvSpPr>
        <p:spPr>
          <a:xfrm>
            <a:off x="7286138" y="1237563"/>
            <a:ext cx="1467600" cy="9087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Nunito"/>
                <a:ea typeface="Nunito"/>
                <a:cs typeface="Nunito"/>
                <a:sym typeface="Nunito"/>
              </a:rPr>
              <a:t>Run the simulation in Unity through the Oculus headset</a:t>
            </a:r>
            <a:endParaRPr sz="1200">
              <a:latin typeface="Nunito"/>
              <a:ea typeface="Nunito"/>
              <a:cs typeface="Nunito"/>
              <a:sym typeface="Nunito"/>
            </a:endParaRPr>
          </a:p>
        </p:txBody>
      </p:sp>
      <p:cxnSp>
        <p:nvCxnSpPr>
          <p:cNvPr id="1044" name="Google Shape;1044;p81"/>
          <p:cNvCxnSpPr>
            <a:stCxn id="1039" idx="3"/>
            <a:endCxn id="1041" idx="1"/>
          </p:cNvCxnSpPr>
          <p:nvPr/>
        </p:nvCxnSpPr>
        <p:spPr>
          <a:xfrm>
            <a:off x="3631163" y="1691913"/>
            <a:ext cx="240000" cy="0"/>
          </a:xfrm>
          <a:prstGeom prst="straightConnector1">
            <a:avLst/>
          </a:prstGeom>
          <a:noFill/>
          <a:ln w="19050" cap="flat" cmpd="sng">
            <a:solidFill>
              <a:srgbClr val="000000"/>
            </a:solidFill>
            <a:prstDash val="solid"/>
            <a:round/>
            <a:headEnd type="none" w="med" len="med"/>
            <a:tailEnd type="triangle" w="med" len="med"/>
          </a:ln>
        </p:spPr>
      </p:cxnSp>
      <p:cxnSp>
        <p:nvCxnSpPr>
          <p:cNvPr id="1045" name="Google Shape;1045;p81"/>
          <p:cNvCxnSpPr>
            <a:stCxn id="1041" idx="3"/>
            <a:endCxn id="1042" idx="1"/>
          </p:cNvCxnSpPr>
          <p:nvPr/>
        </p:nvCxnSpPr>
        <p:spPr>
          <a:xfrm>
            <a:off x="5338688" y="1691913"/>
            <a:ext cx="240000" cy="0"/>
          </a:xfrm>
          <a:prstGeom prst="straightConnector1">
            <a:avLst/>
          </a:prstGeom>
          <a:noFill/>
          <a:ln w="19050" cap="flat" cmpd="sng">
            <a:solidFill>
              <a:srgbClr val="000000"/>
            </a:solidFill>
            <a:prstDash val="solid"/>
            <a:round/>
            <a:headEnd type="none" w="med" len="med"/>
            <a:tailEnd type="triangle" w="med" len="med"/>
          </a:ln>
        </p:spPr>
      </p:cxnSp>
      <p:cxnSp>
        <p:nvCxnSpPr>
          <p:cNvPr id="1046" name="Google Shape;1046;p81"/>
          <p:cNvCxnSpPr>
            <a:stCxn id="1042" idx="3"/>
            <a:endCxn id="1043" idx="1"/>
          </p:cNvCxnSpPr>
          <p:nvPr/>
        </p:nvCxnSpPr>
        <p:spPr>
          <a:xfrm>
            <a:off x="7046213" y="1691913"/>
            <a:ext cx="240000" cy="0"/>
          </a:xfrm>
          <a:prstGeom prst="straightConnector1">
            <a:avLst/>
          </a:prstGeom>
          <a:noFill/>
          <a:ln w="19050" cap="flat" cmpd="sng">
            <a:solidFill>
              <a:srgbClr val="000000"/>
            </a:solidFill>
            <a:prstDash val="solid"/>
            <a:round/>
            <a:headEnd type="none" w="med" len="med"/>
            <a:tailEnd type="triangle" w="med" len="med"/>
          </a:ln>
        </p:spPr>
      </p:cxnSp>
      <p:sp>
        <p:nvSpPr>
          <p:cNvPr id="1047" name="Google Shape;1047;p81"/>
          <p:cNvSpPr/>
          <p:nvPr/>
        </p:nvSpPr>
        <p:spPr>
          <a:xfrm>
            <a:off x="5578625" y="2488775"/>
            <a:ext cx="1467600" cy="9087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Nunito"/>
                <a:ea typeface="Nunito"/>
                <a:cs typeface="Nunito"/>
                <a:sym typeface="Nunito"/>
              </a:rPr>
              <a:t>Leave the simulation idle and collect performance measurements</a:t>
            </a:r>
            <a:endParaRPr sz="1200">
              <a:solidFill>
                <a:schemeClr val="dk1"/>
              </a:solidFill>
              <a:latin typeface="Nunito"/>
              <a:ea typeface="Nunito"/>
              <a:cs typeface="Nunito"/>
              <a:sym typeface="Nunito"/>
            </a:endParaRPr>
          </a:p>
        </p:txBody>
      </p:sp>
      <p:cxnSp>
        <p:nvCxnSpPr>
          <p:cNvPr id="1048" name="Google Shape;1048;p81"/>
          <p:cNvCxnSpPr>
            <a:stCxn id="1043" idx="3"/>
            <a:endCxn id="1047" idx="3"/>
          </p:cNvCxnSpPr>
          <p:nvPr/>
        </p:nvCxnSpPr>
        <p:spPr>
          <a:xfrm flipH="1">
            <a:off x="7046138" y="1691913"/>
            <a:ext cx="1707600" cy="1251300"/>
          </a:xfrm>
          <a:prstGeom prst="bentConnector3">
            <a:avLst>
              <a:gd name="adj1" fmla="val -13945"/>
            </a:avLst>
          </a:prstGeom>
          <a:noFill/>
          <a:ln w="19050" cap="flat" cmpd="sng">
            <a:solidFill>
              <a:srgbClr val="000000"/>
            </a:solidFill>
            <a:prstDash val="solid"/>
            <a:round/>
            <a:headEnd type="none" w="med" len="med"/>
            <a:tailEnd type="triangle" w="med" len="med"/>
          </a:ln>
        </p:spPr>
      </p:cxnSp>
      <p:sp>
        <p:nvSpPr>
          <p:cNvPr id="1049" name="Google Shape;1049;p81"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1050" name="Google Shape;1050;p81"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1051" name="Google Shape;1051;p81"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1052" name="Google Shape;1052;p81"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1053" name="Google Shape;1053;p81"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1054" name="Google Shape;1054;p81"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
        <p:nvSpPr>
          <p:cNvPr id="1055" name="Google Shape;1055;p81"/>
          <p:cNvSpPr/>
          <p:nvPr/>
        </p:nvSpPr>
        <p:spPr>
          <a:xfrm>
            <a:off x="3871100" y="2488788"/>
            <a:ext cx="1467600" cy="9087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100">
                <a:solidFill>
                  <a:schemeClr val="dk1"/>
                </a:solidFill>
                <a:latin typeface="Nunito"/>
                <a:ea typeface="Nunito"/>
                <a:cs typeface="Nunito"/>
                <a:sym typeface="Nunito"/>
              </a:rPr>
              <a:t>Have user look and move around the simulation and collect performance measurements</a:t>
            </a:r>
            <a:endParaRPr sz="1100">
              <a:solidFill>
                <a:schemeClr val="dk1"/>
              </a:solidFill>
              <a:latin typeface="Nunito"/>
              <a:ea typeface="Nunito"/>
              <a:cs typeface="Nunito"/>
              <a:sym typeface="Nunito"/>
            </a:endParaRPr>
          </a:p>
        </p:txBody>
      </p:sp>
      <p:cxnSp>
        <p:nvCxnSpPr>
          <p:cNvPr id="1056" name="Google Shape;1056;p81"/>
          <p:cNvCxnSpPr>
            <a:stCxn id="1047" idx="1"/>
            <a:endCxn id="1055" idx="3"/>
          </p:cNvCxnSpPr>
          <p:nvPr/>
        </p:nvCxnSpPr>
        <p:spPr>
          <a:xfrm rot="10800000">
            <a:off x="5338625" y="2943125"/>
            <a:ext cx="240000" cy="0"/>
          </a:xfrm>
          <a:prstGeom prst="straightConnector1">
            <a:avLst/>
          </a:prstGeom>
          <a:noFill/>
          <a:ln w="19050" cap="flat" cmpd="sng">
            <a:solidFill>
              <a:srgbClr val="000000"/>
            </a:solidFill>
            <a:prstDash val="solid"/>
            <a:round/>
            <a:headEnd type="none" w="med" len="med"/>
            <a:tailEnd type="triangle" w="med" len="med"/>
          </a:ln>
        </p:spPr>
      </p:cxnSp>
      <p:sp>
        <p:nvSpPr>
          <p:cNvPr id="1057" name="Google Shape;1057;p81"/>
          <p:cNvSpPr/>
          <p:nvPr/>
        </p:nvSpPr>
        <p:spPr>
          <a:xfrm>
            <a:off x="2163575" y="2488800"/>
            <a:ext cx="1467600" cy="9087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300">
                <a:solidFill>
                  <a:schemeClr val="dk1"/>
                </a:solidFill>
                <a:latin typeface="Nunito"/>
                <a:ea typeface="Nunito"/>
                <a:cs typeface="Nunito"/>
                <a:sym typeface="Nunito"/>
              </a:rPr>
              <a:t>Repeat process selecting a new scaling factor</a:t>
            </a:r>
            <a:endParaRPr sz="1300">
              <a:solidFill>
                <a:schemeClr val="dk1"/>
              </a:solidFill>
              <a:latin typeface="Nunito"/>
              <a:ea typeface="Nunito"/>
              <a:cs typeface="Nunito"/>
              <a:sym typeface="Nunito"/>
            </a:endParaRPr>
          </a:p>
        </p:txBody>
      </p:sp>
      <p:sp>
        <p:nvSpPr>
          <p:cNvPr id="1058" name="Google Shape;1058;p81"/>
          <p:cNvSpPr/>
          <p:nvPr/>
        </p:nvSpPr>
        <p:spPr>
          <a:xfrm>
            <a:off x="4015400" y="3636775"/>
            <a:ext cx="2886600" cy="9777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Nunito"/>
                <a:ea typeface="Nunito"/>
                <a:cs typeface="Nunito"/>
                <a:sym typeface="Nunito"/>
              </a:rPr>
              <a:t>CPU, GPU, and RAM consumption measured in Windows task manager</a:t>
            </a:r>
            <a:endParaRPr sz="1200">
              <a:solidFill>
                <a:schemeClr val="dk1"/>
              </a:solidFill>
              <a:latin typeface="Nunito"/>
              <a:ea typeface="Nunito"/>
              <a:cs typeface="Nunito"/>
              <a:sym typeface="Nunito"/>
            </a:endParaRPr>
          </a:p>
          <a:p>
            <a:pPr marL="0" lvl="0" indent="0" algn="ctr" rtl="0">
              <a:spcBef>
                <a:spcPts val="0"/>
              </a:spcBef>
              <a:spcAft>
                <a:spcPts val="0"/>
              </a:spcAft>
              <a:buNone/>
            </a:pPr>
            <a:endParaRPr sz="1200">
              <a:solidFill>
                <a:schemeClr val="dk1"/>
              </a:solidFill>
              <a:latin typeface="Nunito"/>
              <a:ea typeface="Nunito"/>
              <a:cs typeface="Nunito"/>
              <a:sym typeface="Nunito"/>
            </a:endParaRPr>
          </a:p>
          <a:p>
            <a:pPr marL="0" lvl="0" indent="0" algn="ctr" rtl="0">
              <a:spcBef>
                <a:spcPts val="0"/>
              </a:spcBef>
              <a:spcAft>
                <a:spcPts val="0"/>
              </a:spcAft>
              <a:buNone/>
            </a:pPr>
            <a:r>
              <a:rPr lang="en" sz="1200">
                <a:solidFill>
                  <a:schemeClr val="dk1"/>
                </a:solidFill>
                <a:latin typeface="Nunito"/>
                <a:ea typeface="Nunito"/>
                <a:cs typeface="Nunito"/>
                <a:sym typeface="Nunito"/>
              </a:rPr>
              <a:t>Frame rate and latency information from Oculus debug tool</a:t>
            </a:r>
            <a:endParaRPr sz="1200">
              <a:solidFill>
                <a:schemeClr val="dk1"/>
              </a:solidFill>
              <a:latin typeface="Nunito"/>
              <a:ea typeface="Nunito"/>
              <a:cs typeface="Nunito"/>
              <a:sym typeface="Nunito"/>
            </a:endParaRPr>
          </a:p>
        </p:txBody>
      </p:sp>
      <p:cxnSp>
        <p:nvCxnSpPr>
          <p:cNvPr id="1059" name="Google Shape;1059;p81"/>
          <p:cNvCxnSpPr>
            <a:stCxn id="1055" idx="1"/>
            <a:endCxn id="1057" idx="3"/>
          </p:cNvCxnSpPr>
          <p:nvPr/>
        </p:nvCxnSpPr>
        <p:spPr>
          <a:xfrm rot="10800000">
            <a:off x="3631100" y="2943138"/>
            <a:ext cx="240000" cy="0"/>
          </a:xfrm>
          <a:prstGeom prst="straightConnector1">
            <a:avLst/>
          </a:prstGeom>
          <a:noFill/>
          <a:ln w="19050" cap="flat" cmpd="sng">
            <a:solidFill>
              <a:srgbClr val="000000"/>
            </a:solidFill>
            <a:prstDash val="solid"/>
            <a:round/>
            <a:headEnd type="none" w="med" len="med"/>
            <a:tailEnd type="triangle" w="med" len="med"/>
          </a:ln>
        </p:spPr>
      </p:cxnSp>
      <p:cxnSp>
        <p:nvCxnSpPr>
          <p:cNvPr id="1060" name="Google Shape;1060;p81"/>
          <p:cNvCxnSpPr>
            <a:stCxn id="1057" idx="0"/>
            <a:endCxn id="1039" idx="2"/>
          </p:cNvCxnSpPr>
          <p:nvPr/>
        </p:nvCxnSpPr>
        <p:spPr>
          <a:xfrm rot="10800000">
            <a:off x="2897375" y="2146200"/>
            <a:ext cx="0" cy="342600"/>
          </a:xfrm>
          <a:prstGeom prst="straightConnector1">
            <a:avLst/>
          </a:prstGeom>
          <a:noFill/>
          <a:ln w="19050" cap="flat" cmpd="sng">
            <a:solidFill>
              <a:srgbClr val="000000"/>
            </a:solidFill>
            <a:prstDash val="solid"/>
            <a:round/>
            <a:headEnd type="none" w="med" len="med"/>
            <a:tailEnd type="triangle" w="med" len="med"/>
          </a:ln>
        </p:spPr>
      </p:cxnSp>
      <p:cxnSp>
        <p:nvCxnSpPr>
          <p:cNvPr id="1061" name="Google Shape;1061;p81"/>
          <p:cNvCxnSpPr/>
          <p:nvPr/>
        </p:nvCxnSpPr>
        <p:spPr>
          <a:xfrm>
            <a:off x="3870000" y="3403050"/>
            <a:ext cx="155700" cy="240600"/>
          </a:xfrm>
          <a:prstGeom prst="straightConnector1">
            <a:avLst/>
          </a:prstGeom>
          <a:noFill/>
          <a:ln w="9525" cap="flat" cmpd="sng">
            <a:solidFill>
              <a:schemeClr val="dk2"/>
            </a:solidFill>
            <a:prstDash val="solid"/>
            <a:round/>
            <a:headEnd type="none" w="med" len="med"/>
            <a:tailEnd type="none" w="med" len="med"/>
          </a:ln>
        </p:spPr>
      </p:cxnSp>
      <p:cxnSp>
        <p:nvCxnSpPr>
          <p:cNvPr id="1062" name="Google Shape;1062;p81"/>
          <p:cNvCxnSpPr/>
          <p:nvPr/>
        </p:nvCxnSpPr>
        <p:spPr>
          <a:xfrm flipH="1">
            <a:off x="6912275" y="3403050"/>
            <a:ext cx="134400" cy="240600"/>
          </a:xfrm>
          <a:prstGeom prst="straightConnector1">
            <a:avLst/>
          </a:prstGeom>
          <a:noFill/>
          <a:ln w="9525" cap="flat" cmpd="sng">
            <a:solidFill>
              <a:schemeClr val="dk2"/>
            </a:solidFill>
            <a:prstDash val="solid"/>
            <a:round/>
            <a:headEnd type="none" w="med" len="med"/>
            <a:tailEnd type="none" w="med" len="med"/>
          </a:ln>
        </p:spPr>
      </p:cxnSp>
      <p:sp>
        <p:nvSpPr>
          <p:cNvPr id="1063" name="Google Shape;1063;p81"/>
          <p:cNvSpPr/>
          <p:nvPr/>
        </p:nvSpPr>
        <p:spPr>
          <a:xfrm>
            <a:off x="208575" y="3644175"/>
            <a:ext cx="2964600" cy="9777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Nunito"/>
                <a:ea typeface="Nunito"/>
                <a:cs typeface="Nunito"/>
                <a:sym typeface="Nunito"/>
              </a:rPr>
              <a:t>Test CPU: AMD Ryzen 5 1400 Quad-Core Processor</a:t>
            </a:r>
            <a:endParaRPr sz="1200">
              <a:solidFill>
                <a:schemeClr val="dk1"/>
              </a:solidFill>
              <a:latin typeface="Nunito"/>
              <a:ea typeface="Nunito"/>
              <a:cs typeface="Nunito"/>
              <a:sym typeface="Nunito"/>
            </a:endParaRPr>
          </a:p>
          <a:p>
            <a:pPr marL="0" lvl="0" indent="0" algn="ctr" rtl="0">
              <a:spcBef>
                <a:spcPts val="0"/>
              </a:spcBef>
              <a:spcAft>
                <a:spcPts val="0"/>
              </a:spcAft>
              <a:buNone/>
            </a:pPr>
            <a:r>
              <a:rPr lang="en" sz="1200">
                <a:solidFill>
                  <a:schemeClr val="dk1"/>
                </a:solidFill>
                <a:latin typeface="Nunito"/>
                <a:ea typeface="Nunito"/>
                <a:cs typeface="Nunito"/>
                <a:sym typeface="Nunito"/>
              </a:rPr>
              <a:t>Test GPU: NVIDIA GeForce GTX 1060</a:t>
            </a:r>
            <a:endParaRPr sz="1200">
              <a:solidFill>
                <a:schemeClr val="dk1"/>
              </a:solidFill>
              <a:latin typeface="Nunito"/>
              <a:ea typeface="Nunito"/>
              <a:cs typeface="Nunito"/>
              <a:sym typeface="Nunito"/>
            </a:endParaRPr>
          </a:p>
          <a:p>
            <a:pPr marL="0" lvl="0" indent="0" algn="ctr" rtl="0">
              <a:spcBef>
                <a:spcPts val="0"/>
              </a:spcBef>
              <a:spcAft>
                <a:spcPts val="0"/>
              </a:spcAft>
              <a:buNone/>
            </a:pPr>
            <a:r>
              <a:rPr lang="en" sz="1200">
                <a:solidFill>
                  <a:schemeClr val="dk1"/>
                </a:solidFill>
                <a:latin typeface="Nunito"/>
                <a:ea typeface="Nunito"/>
                <a:cs typeface="Nunito"/>
                <a:sym typeface="Nunito"/>
              </a:rPr>
              <a:t>Test RAM: 16 GB</a:t>
            </a:r>
            <a:endParaRPr sz="1200">
              <a:solidFill>
                <a:schemeClr val="dk1"/>
              </a:solidFill>
              <a:latin typeface="Nunito"/>
              <a:ea typeface="Nunito"/>
              <a:cs typeface="Nunito"/>
              <a:sym typeface="Nunito"/>
            </a:endParaRPr>
          </a:p>
        </p:txBody>
      </p:sp>
      <p:pic>
        <p:nvPicPr>
          <p:cNvPr id="1064" name="Google Shape;1064;p81">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1000"/>
                                        <p:tgtEl>
                                          <p:spTgt spid="1040"/>
                                        </p:tgtEl>
                                      </p:cBhvr>
                                    </p:animEffect>
                                  </p:childTnLst>
                                </p:cTn>
                              </p:par>
                              <p:par>
                                <p:cTn id="8" presetID="10" presetClass="entr" presetSubtype="0" fill="hold" nodeType="withEffect">
                                  <p:stCondLst>
                                    <p:cond delay="0"/>
                                  </p:stCondLst>
                                  <p:childTnLst>
                                    <p:set>
                                      <p:cBhvr>
                                        <p:cTn id="9" dur="1" fill="hold">
                                          <p:stCondLst>
                                            <p:cond delay="0"/>
                                          </p:stCondLst>
                                        </p:cTn>
                                        <p:tgtEl>
                                          <p:spTgt spid="1039"/>
                                        </p:tgtEl>
                                        <p:attrNameLst>
                                          <p:attrName>style.visibility</p:attrName>
                                        </p:attrNameLst>
                                      </p:cBhvr>
                                      <p:to>
                                        <p:strVal val="visible"/>
                                      </p:to>
                                    </p:set>
                                    <p:animEffect transition="in" filter="fade">
                                      <p:cBhvr>
                                        <p:cTn id="10" dur="1000"/>
                                        <p:tgtEl>
                                          <p:spTgt spid="10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44"/>
                                        </p:tgtEl>
                                        <p:attrNameLst>
                                          <p:attrName>style.visibility</p:attrName>
                                        </p:attrNameLst>
                                      </p:cBhvr>
                                      <p:to>
                                        <p:strVal val="visible"/>
                                      </p:to>
                                    </p:set>
                                    <p:animEffect transition="in" filter="fade">
                                      <p:cBhvr>
                                        <p:cTn id="15" dur="1000"/>
                                        <p:tgtEl>
                                          <p:spTgt spid="1044"/>
                                        </p:tgtEl>
                                      </p:cBhvr>
                                    </p:animEffect>
                                  </p:childTnLst>
                                </p:cTn>
                              </p:par>
                              <p:par>
                                <p:cTn id="16" presetID="10" presetClass="entr" presetSubtype="0" fill="hold" nodeType="withEffect">
                                  <p:stCondLst>
                                    <p:cond delay="0"/>
                                  </p:stCondLst>
                                  <p:childTnLst>
                                    <p:set>
                                      <p:cBhvr>
                                        <p:cTn id="17" dur="1" fill="hold">
                                          <p:stCondLst>
                                            <p:cond delay="0"/>
                                          </p:stCondLst>
                                        </p:cTn>
                                        <p:tgtEl>
                                          <p:spTgt spid="1041"/>
                                        </p:tgtEl>
                                        <p:attrNameLst>
                                          <p:attrName>style.visibility</p:attrName>
                                        </p:attrNameLst>
                                      </p:cBhvr>
                                      <p:to>
                                        <p:strVal val="visible"/>
                                      </p:to>
                                    </p:set>
                                    <p:animEffect transition="in" filter="fade">
                                      <p:cBhvr>
                                        <p:cTn id="18" dur="1000"/>
                                        <p:tgtEl>
                                          <p:spTgt spid="10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42"/>
                                        </p:tgtEl>
                                        <p:attrNameLst>
                                          <p:attrName>style.visibility</p:attrName>
                                        </p:attrNameLst>
                                      </p:cBhvr>
                                      <p:to>
                                        <p:strVal val="visible"/>
                                      </p:to>
                                    </p:set>
                                    <p:animEffect transition="in" filter="fade">
                                      <p:cBhvr>
                                        <p:cTn id="23" dur="1000"/>
                                        <p:tgtEl>
                                          <p:spTgt spid="1042"/>
                                        </p:tgtEl>
                                      </p:cBhvr>
                                    </p:animEffect>
                                  </p:childTnLst>
                                </p:cTn>
                              </p:par>
                              <p:par>
                                <p:cTn id="24" presetID="10" presetClass="entr" presetSubtype="0" fill="hold" nodeType="withEffect">
                                  <p:stCondLst>
                                    <p:cond delay="0"/>
                                  </p:stCondLst>
                                  <p:childTnLst>
                                    <p:set>
                                      <p:cBhvr>
                                        <p:cTn id="25" dur="1" fill="hold">
                                          <p:stCondLst>
                                            <p:cond delay="0"/>
                                          </p:stCondLst>
                                        </p:cTn>
                                        <p:tgtEl>
                                          <p:spTgt spid="1045"/>
                                        </p:tgtEl>
                                        <p:attrNameLst>
                                          <p:attrName>style.visibility</p:attrName>
                                        </p:attrNameLst>
                                      </p:cBhvr>
                                      <p:to>
                                        <p:strVal val="visible"/>
                                      </p:to>
                                    </p:set>
                                    <p:animEffect transition="in" filter="fade">
                                      <p:cBhvr>
                                        <p:cTn id="26" dur="1000"/>
                                        <p:tgtEl>
                                          <p:spTgt spid="1045"/>
                                        </p:tgtEl>
                                      </p:cBhvr>
                                    </p:animEffect>
                                  </p:childTnLst>
                                </p:cTn>
                              </p:par>
                              <p:par>
                                <p:cTn id="27" presetID="10" presetClass="entr" presetSubtype="0" fill="hold" nodeType="withEffect">
                                  <p:stCondLst>
                                    <p:cond delay="0"/>
                                  </p:stCondLst>
                                  <p:childTnLst>
                                    <p:set>
                                      <p:cBhvr>
                                        <p:cTn id="28" dur="1" fill="hold">
                                          <p:stCondLst>
                                            <p:cond delay="0"/>
                                          </p:stCondLst>
                                        </p:cTn>
                                        <p:tgtEl>
                                          <p:spTgt spid="1046"/>
                                        </p:tgtEl>
                                        <p:attrNameLst>
                                          <p:attrName>style.visibility</p:attrName>
                                        </p:attrNameLst>
                                      </p:cBhvr>
                                      <p:to>
                                        <p:strVal val="visible"/>
                                      </p:to>
                                    </p:set>
                                    <p:animEffect transition="in" filter="fade">
                                      <p:cBhvr>
                                        <p:cTn id="29" dur="1000"/>
                                        <p:tgtEl>
                                          <p:spTgt spid="1046"/>
                                        </p:tgtEl>
                                      </p:cBhvr>
                                    </p:animEffect>
                                  </p:childTnLst>
                                </p:cTn>
                              </p:par>
                              <p:par>
                                <p:cTn id="30" presetID="10" presetClass="entr" presetSubtype="0" fill="hold" nodeType="withEffect">
                                  <p:stCondLst>
                                    <p:cond delay="0"/>
                                  </p:stCondLst>
                                  <p:childTnLst>
                                    <p:set>
                                      <p:cBhvr>
                                        <p:cTn id="31" dur="1" fill="hold">
                                          <p:stCondLst>
                                            <p:cond delay="0"/>
                                          </p:stCondLst>
                                        </p:cTn>
                                        <p:tgtEl>
                                          <p:spTgt spid="1043"/>
                                        </p:tgtEl>
                                        <p:attrNameLst>
                                          <p:attrName>style.visibility</p:attrName>
                                        </p:attrNameLst>
                                      </p:cBhvr>
                                      <p:to>
                                        <p:strVal val="visible"/>
                                      </p:to>
                                    </p:set>
                                    <p:animEffect transition="in" filter="fade">
                                      <p:cBhvr>
                                        <p:cTn id="32" dur="1000"/>
                                        <p:tgtEl>
                                          <p:spTgt spid="10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47"/>
                                        </p:tgtEl>
                                        <p:attrNameLst>
                                          <p:attrName>style.visibility</p:attrName>
                                        </p:attrNameLst>
                                      </p:cBhvr>
                                      <p:to>
                                        <p:strVal val="visible"/>
                                      </p:to>
                                    </p:set>
                                    <p:animEffect transition="in" filter="fade">
                                      <p:cBhvr>
                                        <p:cTn id="37" dur="1000"/>
                                        <p:tgtEl>
                                          <p:spTgt spid="1047"/>
                                        </p:tgtEl>
                                      </p:cBhvr>
                                    </p:animEffect>
                                  </p:childTnLst>
                                </p:cTn>
                              </p:par>
                              <p:par>
                                <p:cTn id="38" presetID="10" presetClass="entr" presetSubtype="0" fill="hold" nodeType="withEffect">
                                  <p:stCondLst>
                                    <p:cond delay="0"/>
                                  </p:stCondLst>
                                  <p:childTnLst>
                                    <p:set>
                                      <p:cBhvr>
                                        <p:cTn id="39" dur="1" fill="hold">
                                          <p:stCondLst>
                                            <p:cond delay="0"/>
                                          </p:stCondLst>
                                        </p:cTn>
                                        <p:tgtEl>
                                          <p:spTgt spid="1048"/>
                                        </p:tgtEl>
                                        <p:attrNameLst>
                                          <p:attrName>style.visibility</p:attrName>
                                        </p:attrNameLst>
                                      </p:cBhvr>
                                      <p:to>
                                        <p:strVal val="visible"/>
                                      </p:to>
                                    </p:set>
                                    <p:animEffect transition="in" filter="fade">
                                      <p:cBhvr>
                                        <p:cTn id="40" dur="1000"/>
                                        <p:tgtEl>
                                          <p:spTgt spid="1048"/>
                                        </p:tgtEl>
                                      </p:cBhvr>
                                    </p:animEffect>
                                  </p:childTnLst>
                                </p:cTn>
                              </p:par>
                              <p:par>
                                <p:cTn id="41" presetID="10" presetClass="entr" presetSubtype="0" fill="hold" nodeType="withEffect">
                                  <p:stCondLst>
                                    <p:cond delay="0"/>
                                  </p:stCondLst>
                                  <p:childTnLst>
                                    <p:set>
                                      <p:cBhvr>
                                        <p:cTn id="42" dur="1" fill="hold">
                                          <p:stCondLst>
                                            <p:cond delay="0"/>
                                          </p:stCondLst>
                                        </p:cTn>
                                        <p:tgtEl>
                                          <p:spTgt spid="1055"/>
                                        </p:tgtEl>
                                        <p:attrNameLst>
                                          <p:attrName>style.visibility</p:attrName>
                                        </p:attrNameLst>
                                      </p:cBhvr>
                                      <p:to>
                                        <p:strVal val="visible"/>
                                      </p:to>
                                    </p:set>
                                    <p:animEffect transition="in" filter="fade">
                                      <p:cBhvr>
                                        <p:cTn id="43" dur="1000"/>
                                        <p:tgtEl>
                                          <p:spTgt spid="1055"/>
                                        </p:tgtEl>
                                      </p:cBhvr>
                                    </p:animEffect>
                                  </p:childTnLst>
                                </p:cTn>
                              </p:par>
                              <p:par>
                                <p:cTn id="44" presetID="10" presetClass="entr" presetSubtype="0" fill="hold" nodeType="withEffect">
                                  <p:stCondLst>
                                    <p:cond delay="0"/>
                                  </p:stCondLst>
                                  <p:childTnLst>
                                    <p:set>
                                      <p:cBhvr>
                                        <p:cTn id="45" dur="1" fill="hold">
                                          <p:stCondLst>
                                            <p:cond delay="0"/>
                                          </p:stCondLst>
                                        </p:cTn>
                                        <p:tgtEl>
                                          <p:spTgt spid="1056"/>
                                        </p:tgtEl>
                                        <p:attrNameLst>
                                          <p:attrName>style.visibility</p:attrName>
                                        </p:attrNameLst>
                                      </p:cBhvr>
                                      <p:to>
                                        <p:strVal val="visible"/>
                                      </p:to>
                                    </p:set>
                                    <p:animEffect transition="in" filter="fade">
                                      <p:cBhvr>
                                        <p:cTn id="46" dur="1000"/>
                                        <p:tgtEl>
                                          <p:spTgt spid="1056"/>
                                        </p:tgtEl>
                                      </p:cBhvr>
                                    </p:animEffect>
                                  </p:childTnLst>
                                </p:cTn>
                              </p:par>
                              <p:par>
                                <p:cTn id="47" presetID="10" presetClass="entr" presetSubtype="0" fill="hold" nodeType="withEffect">
                                  <p:stCondLst>
                                    <p:cond delay="0"/>
                                  </p:stCondLst>
                                  <p:childTnLst>
                                    <p:set>
                                      <p:cBhvr>
                                        <p:cTn id="48" dur="1" fill="hold">
                                          <p:stCondLst>
                                            <p:cond delay="0"/>
                                          </p:stCondLst>
                                        </p:cTn>
                                        <p:tgtEl>
                                          <p:spTgt spid="1058"/>
                                        </p:tgtEl>
                                        <p:attrNameLst>
                                          <p:attrName>style.visibility</p:attrName>
                                        </p:attrNameLst>
                                      </p:cBhvr>
                                      <p:to>
                                        <p:strVal val="visible"/>
                                      </p:to>
                                    </p:set>
                                    <p:animEffect transition="in" filter="fade">
                                      <p:cBhvr>
                                        <p:cTn id="49" dur="1000"/>
                                        <p:tgtEl>
                                          <p:spTgt spid="1058"/>
                                        </p:tgtEl>
                                      </p:cBhvr>
                                    </p:animEffect>
                                  </p:childTnLst>
                                </p:cTn>
                              </p:par>
                              <p:par>
                                <p:cTn id="50" presetID="10" presetClass="entr" presetSubtype="0" fill="hold" nodeType="withEffect">
                                  <p:stCondLst>
                                    <p:cond delay="0"/>
                                  </p:stCondLst>
                                  <p:childTnLst>
                                    <p:set>
                                      <p:cBhvr>
                                        <p:cTn id="51" dur="1" fill="hold">
                                          <p:stCondLst>
                                            <p:cond delay="0"/>
                                          </p:stCondLst>
                                        </p:cTn>
                                        <p:tgtEl>
                                          <p:spTgt spid="1062"/>
                                        </p:tgtEl>
                                        <p:attrNameLst>
                                          <p:attrName>style.visibility</p:attrName>
                                        </p:attrNameLst>
                                      </p:cBhvr>
                                      <p:to>
                                        <p:strVal val="visible"/>
                                      </p:to>
                                    </p:set>
                                    <p:animEffect transition="in" filter="fade">
                                      <p:cBhvr>
                                        <p:cTn id="52" dur="1000"/>
                                        <p:tgtEl>
                                          <p:spTgt spid="1062"/>
                                        </p:tgtEl>
                                      </p:cBhvr>
                                    </p:animEffect>
                                  </p:childTnLst>
                                </p:cTn>
                              </p:par>
                              <p:par>
                                <p:cTn id="53" presetID="10" presetClass="entr" presetSubtype="0" fill="hold" nodeType="withEffect">
                                  <p:stCondLst>
                                    <p:cond delay="0"/>
                                  </p:stCondLst>
                                  <p:childTnLst>
                                    <p:set>
                                      <p:cBhvr>
                                        <p:cTn id="54" dur="1" fill="hold">
                                          <p:stCondLst>
                                            <p:cond delay="0"/>
                                          </p:stCondLst>
                                        </p:cTn>
                                        <p:tgtEl>
                                          <p:spTgt spid="1061"/>
                                        </p:tgtEl>
                                        <p:attrNameLst>
                                          <p:attrName>style.visibility</p:attrName>
                                        </p:attrNameLst>
                                      </p:cBhvr>
                                      <p:to>
                                        <p:strVal val="visible"/>
                                      </p:to>
                                    </p:set>
                                    <p:animEffect transition="in" filter="fade">
                                      <p:cBhvr>
                                        <p:cTn id="55" dur="1000"/>
                                        <p:tgtEl>
                                          <p:spTgt spid="106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57"/>
                                        </p:tgtEl>
                                        <p:attrNameLst>
                                          <p:attrName>style.visibility</p:attrName>
                                        </p:attrNameLst>
                                      </p:cBhvr>
                                      <p:to>
                                        <p:strVal val="visible"/>
                                      </p:to>
                                    </p:set>
                                    <p:animEffect transition="in" filter="fade">
                                      <p:cBhvr>
                                        <p:cTn id="60" dur="1000"/>
                                        <p:tgtEl>
                                          <p:spTgt spid="1057"/>
                                        </p:tgtEl>
                                      </p:cBhvr>
                                    </p:animEffect>
                                  </p:childTnLst>
                                </p:cTn>
                              </p:par>
                              <p:par>
                                <p:cTn id="61" presetID="10" presetClass="entr" presetSubtype="0" fill="hold" nodeType="withEffect">
                                  <p:stCondLst>
                                    <p:cond delay="0"/>
                                  </p:stCondLst>
                                  <p:childTnLst>
                                    <p:set>
                                      <p:cBhvr>
                                        <p:cTn id="62" dur="1" fill="hold">
                                          <p:stCondLst>
                                            <p:cond delay="0"/>
                                          </p:stCondLst>
                                        </p:cTn>
                                        <p:tgtEl>
                                          <p:spTgt spid="1059"/>
                                        </p:tgtEl>
                                        <p:attrNameLst>
                                          <p:attrName>style.visibility</p:attrName>
                                        </p:attrNameLst>
                                      </p:cBhvr>
                                      <p:to>
                                        <p:strVal val="visible"/>
                                      </p:to>
                                    </p:set>
                                    <p:animEffect transition="in" filter="fade">
                                      <p:cBhvr>
                                        <p:cTn id="63" dur="1000"/>
                                        <p:tgtEl>
                                          <p:spTgt spid="1059"/>
                                        </p:tgtEl>
                                      </p:cBhvr>
                                    </p:animEffect>
                                  </p:childTnLst>
                                </p:cTn>
                              </p:par>
                              <p:par>
                                <p:cTn id="64" presetID="10" presetClass="entr" presetSubtype="0" fill="hold" nodeType="withEffect">
                                  <p:stCondLst>
                                    <p:cond delay="0"/>
                                  </p:stCondLst>
                                  <p:childTnLst>
                                    <p:set>
                                      <p:cBhvr>
                                        <p:cTn id="65" dur="1" fill="hold">
                                          <p:stCondLst>
                                            <p:cond delay="0"/>
                                          </p:stCondLst>
                                        </p:cTn>
                                        <p:tgtEl>
                                          <p:spTgt spid="1060"/>
                                        </p:tgtEl>
                                        <p:attrNameLst>
                                          <p:attrName>style.visibility</p:attrName>
                                        </p:attrNameLst>
                                      </p:cBhvr>
                                      <p:to>
                                        <p:strVal val="visible"/>
                                      </p:to>
                                    </p:set>
                                    <p:animEffect transition="in" filter="fade">
                                      <p:cBhvr>
                                        <p:cTn id="66" dur="1000"/>
                                        <p:tgtEl>
                                          <p:spTgt spid="1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46</a:t>
            </a:fld>
            <a:endParaRPr/>
          </a:p>
        </p:txBody>
      </p:sp>
      <p:sp>
        <p:nvSpPr>
          <p:cNvPr id="1070" name="Google Shape;1070;p82"/>
          <p:cNvSpPr txBox="1">
            <a:spLocks noGrp="1"/>
          </p:cNvSpPr>
          <p:nvPr>
            <p:ph type="title"/>
          </p:nvPr>
        </p:nvSpPr>
        <p:spPr>
          <a:xfrm rot="-5400000">
            <a:off x="-3982950" y="3200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P&amp;M 2: Computing Performance</a:t>
            </a:r>
            <a:endParaRPr/>
          </a:p>
        </p:txBody>
      </p:sp>
      <p:sp>
        <p:nvSpPr>
          <p:cNvPr id="1071" name="Google Shape;1071;p82"/>
          <p:cNvSpPr txBox="1">
            <a:spLocks noGrp="1"/>
          </p:cNvSpPr>
          <p:nvPr>
            <p:ph type="title"/>
          </p:nvPr>
        </p:nvSpPr>
        <p:spPr>
          <a:xfrm rot="-5400000">
            <a:off x="-1498350" y="22846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RESULTS</a:t>
            </a:r>
            <a:endParaRPr sz="1620"/>
          </a:p>
        </p:txBody>
      </p:sp>
      <p:sp>
        <p:nvSpPr>
          <p:cNvPr id="1072" name="Google Shape;1072;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46</a:t>
            </a:fld>
            <a:endParaRPr/>
          </a:p>
        </p:txBody>
      </p:sp>
      <p:pic>
        <p:nvPicPr>
          <p:cNvPr id="1073" name="Google Shape;1073;p8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1074" name="Google Shape;1074;p8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1075" name="Google Shape;1075;p82"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1076" name="Google Shape;1076;p82"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1077" name="Google Shape;1077;p82"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1078" name="Google Shape;1078;p82"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1079" name="Google Shape;1079;p82"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1080" name="Google Shape;1080;p82"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1081" name="Google Shape;1081;p82">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1082" name="Google Shape;1082;p82"/>
          <p:cNvPicPr preferRelativeResize="0"/>
          <p:nvPr/>
        </p:nvPicPr>
        <p:blipFill rotWithShape="1">
          <a:blip r:embed="rId6" cstate="email">
            <a:alphaModFix/>
            <a:extLst>
              <a:ext uri="{28A0092B-C50C-407E-A947-70E740481C1C}">
                <a14:useLocalDpi xmlns:a14="http://schemas.microsoft.com/office/drawing/2010/main"/>
              </a:ext>
            </a:extLst>
          </a:blip>
          <a:srcRect l="6766" t="3458" r="51794" b="2547"/>
          <a:stretch/>
        </p:blipFill>
        <p:spPr>
          <a:xfrm>
            <a:off x="1770800" y="0"/>
            <a:ext cx="3730476" cy="4783125"/>
          </a:xfrm>
          <a:prstGeom prst="rect">
            <a:avLst/>
          </a:prstGeom>
          <a:noFill/>
          <a:ln>
            <a:noFill/>
          </a:ln>
        </p:spPr>
      </p:pic>
      <p:pic>
        <p:nvPicPr>
          <p:cNvPr id="1083" name="Google Shape;1083;p8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81325" y="1847875"/>
            <a:ext cx="1569650" cy="958775"/>
          </a:xfrm>
          <a:prstGeom prst="rect">
            <a:avLst/>
          </a:prstGeom>
          <a:noFill/>
          <a:ln>
            <a:noFill/>
          </a:ln>
        </p:spPr>
      </p:pic>
      <p:pic>
        <p:nvPicPr>
          <p:cNvPr id="1084" name="Google Shape;1084;p82"/>
          <p:cNvPicPr preferRelativeResize="0"/>
          <p:nvPr/>
        </p:nvPicPr>
        <p:blipFill rotWithShape="1">
          <a:blip r:embed="rId6" cstate="email">
            <a:alphaModFix/>
            <a:extLst>
              <a:ext uri="{28A0092B-C50C-407E-A947-70E740481C1C}">
                <a14:useLocalDpi xmlns:a14="http://schemas.microsoft.com/office/drawing/2010/main"/>
              </a:ext>
            </a:extLst>
          </a:blip>
          <a:srcRect l="51339" t="3458" r="8197" b="2547"/>
          <a:stretch/>
        </p:blipFill>
        <p:spPr>
          <a:xfrm>
            <a:off x="5501276" y="0"/>
            <a:ext cx="3642726" cy="47831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P&amp;M 2: Computational Performance</a:t>
            </a:r>
            <a:endParaRPr/>
          </a:p>
        </p:txBody>
      </p:sp>
      <p:sp>
        <p:nvSpPr>
          <p:cNvPr id="1090" name="Google Shape;1090;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47</a:t>
            </a:fld>
            <a:endParaRPr/>
          </a:p>
        </p:txBody>
      </p:sp>
      <p:sp>
        <p:nvSpPr>
          <p:cNvPr id="1091" name="Google Shape;1091;p83"/>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REQUIREMENT(S)</a:t>
            </a:r>
            <a:endParaRPr sz="1620"/>
          </a:p>
          <a:p>
            <a:pPr marL="0" lvl="0" indent="0" algn="l" rtl="0">
              <a:spcBef>
                <a:spcPts val="0"/>
              </a:spcBef>
              <a:spcAft>
                <a:spcPts val="0"/>
              </a:spcAft>
              <a:buClr>
                <a:schemeClr val="dk1"/>
              </a:buClr>
              <a:buSzPts val="990"/>
              <a:buFont typeface="Arial"/>
              <a:buNone/>
            </a:pPr>
            <a:endParaRPr sz="1620"/>
          </a:p>
        </p:txBody>
      </p:sp>
      <p:pic>
        <p:nvPicPr>
          <p:cNvPr id="1092" name="Google Shape;1092;p8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1093" name="Google Shape;1093;p8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1094" name="Google Shape;1094;p83"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1095" name="Google Shape;1095;p83" descr="Timeline background shape"/>
          <p:cNvSpPr/>
          <p:nvPr/>
        </p:nvSpPr>
        <p:spPr>
          <a:xfrm>
            <a:off x="4370627" y="4868550"/>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V: V&amp;V</a:t>
            </a:r>
            <a:endParaRPr sz="900" b="1" i="0" u="none" strike="noStrike" cap="none">
              <a:solidFill>
                <a:schemeClr val="lt1"/>
              </a:solidFill>
              <a:latin typeface="Nunito"/>
              <a:ea typeface="Nunito"/>
              <a:cs typeface="Nunito"/>
              <a:sym typeface="Nunito"/>
            </a:endParaRPr>
          </a:p>
        </p:txBody>
      </p:sp>
      <p:sp>
        <p:nvSpPr>
          <p:cNvPr id="1096" name="Google Shape;1096;p83"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1097" name="Google Shape;1097;p83"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1098" name="Google Shape;1098;p83"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1099" name="Google Shape;1099;p83"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graphicFrame>
        <p:nvGraphicFramePr>
          <p:cNvPr id="1100" name="Google Shape;1100;p83"/>
          <p:cNvGraphicFramePr/>
          <p:nvPr/>
        </p:nvGraphicFramePr>
        <p:xfrm>
          <a:off x="1076638" y="1380370"/>
          <a:ext cx="7355325" cy="2901400"/>
        </p:xfrm>
        <a:graphic>
          <a:graphicData uri="http://schemas.openxmlformats.org/drawingml/2006/table">
            <a:tbl>
              <a:tblPr>
                <a:noFill/>
                <a:tableStyleId>{E9D8C519-176E-4E7A-B434-6233866CBDE6}</a:tableStyleId>
              </a:tblPr>
              <a:tblGrid>
                <a:gridCol w="710600">
                  <a:extLst>
                    <a:ext uri="{9D8B030D-6E8A-4147-A177-3AD203B41FA5}">
                      <a16:colId xmlns:a16="http://schemas.microsoft.com/office/drawing/2014/main" val="20000"/>
                    </a:ext>
                  </a:extLst>
                </a:gridCol>
                <a:gridCol w="4978325">
                  <a:extLst>
                    <a:ext uri="{9D8B030D-6E8A-4147-A177-3AD203B41FA5}">
                      <a16:colId xmlns:a16="http://schemas.microsoft.com/office/drawing/2014/main" val="20001"/>
                    </a:ext>
                  </a:extLst>
                </a:gridCol>
                <a:gridCol w="1666400">
                  <a:extLst>
                    <a:ext uri="{9D8B030D-6E8A-4147-A177-3AD203B41FA5}">
                      <a16:colId xmlns:a16="http://schemas.microsoft.com/office/drawing/2014/main" val="20002"/>
                    </a:ext>
                  </a:extLst>
                </a:gridCol>
              </a:tblGrid>
              <a:tr h="420050">
                <a:tc>
                  <a:txBody>
                    <a:bodyPr/>
                    <a:lstStyle/>
                    <a:p>
                      <a:pPr marL="0" lvl="0" indent="0" algn="l" rtl="0">
                        <a:spcBef>
                          <a:spcPts val="0"/>
                        </a:spcBef>
                        <a:spcAft>
                          <a:spcPts val="0"/>
                        </a:spcAft>
                        <a:buNone/>
                      </a:pPr>
                      <a:r>
                        <a:rPr lang="en" sz="1500" b="1">
                          <a:latin typeface="Nunito"/>
                          <a:ea typeface="Nunito"/>
                          <a:cs typeface="Nunito"/>
                          <a:sym typeface="Nunito"/>
                        </a:rPr>
                        <a:t>DR #</a:t>
                      </a:r>
                      <a:endParaRPr sz="1500" b="1">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1500" b="1">
                          <a:latin typeface="Nunito"/>
                          <a:ea typeface="Nunito"/>
                          <a:cs typeface="Nunito"/>
                          <a:sym typeface="Nunito"/>
                        </a:rPr>
                        <a:t>Requirement</a:t>
                      </a:r>
                      <a:endParaRPr sz="1500" b="1">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Nunito"/>
                          <a:ea typeface="Nunito"/>
                          <a:cs typeface="Nunito"/>
                          <a:sym typeface="Nunito"/>
                        </a:rPr>
                        <a:t>Predicted Compliance</a:t>
                      </a:r>
                      <a:endParaRPr sz="1500" b="1">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420050">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5.1.1.1</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300">
                          <a:latin typeface="Nunito"/>
                          <a:ea typeface="Nunito"/>
                          <a:cs typeface="Nunito"/>
                          <a:sym typeface="Nunito"/>
                        </a:rPr>
                        <a:t>Shall implement a maximum 48 ms latency</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1"/>
                  </a:ext>
                </a:extLst>
              </a:tr>
              <a:tr h="420050">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5.1.1.2</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300">
                          <a:latin typeface="Nunito"/>
                          <a:ea typeface="Nunito"/>
                          <a:cs typeface="Nunito"/>
                          <a:sym typeface="Nunito"/>
                        </a:rPr>
                        <a:t>Shall implement a minimum 90 fps frame rate</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dk1"/>
                          </a:solidFill>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2"/>
                  </a:ext>
                </a:extLst>
              </a:tr>
              <a:tr h="473750">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5.5.1.1</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300">
                          <a:latin typeface="Nunito"/>
                          <a:ea typeface="Nunito"/>
                          <a:cs typeface="Nunito"/>
                          <a:sym typeface="Nunito"/>
                        </a:rPr>
                        <a:t>The PC GPU usage shall not exceed 95%</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dk1"/>
                          </a:solidFill>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3"/>
                  </a:ext>
                </a:extLst>
              </a:tr>
              <a:tr h="473750">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5.5.1.2</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300">
                          <a:latin typeface="Nunito"/>
                          <a:ea typeface="Nunito"/>
                          <a:cs typeface="Nunito"/>
                          <a:sym typeface="Nunito"/>
                        </a:rPr>
                        <a:t>The PC CPU usage shall not exceed 85%</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dk1"/>
                          </a:solidFill>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4"/>
                  </a:ext>
                </a:extLst>
              </a:tr>
              <a:tr h="473750">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5.5.1.4</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300">
                          <a:latin typeface="Nunito"/>
                          <a:ea typeface="Nunito"/>
                          <a:cs typeface="Nunito"/>
                          <a:sym typeface="Nunito"/>
                        </a:rPr>
                        <a:t>During the simulation, the PC RAM usage shall not exceed 80%</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dk1"/>
                          </a:solidFill>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5"/>
                  </a:ext>
                </a:extLst>
              </a:tr>
            </a:tbl>
          </a:graphicData>
        </a:graphic>
      </p:graphicFrame>
      <p:sp>
        <p:nvSpPr>
          <p:cNvPr id="1101" name="Google Shape;1101;p83"/>
          <p:cNvSpPr/>
          <p:nvPr/>
        </p:nvSpPr>
        <p:spPr>
          <a:xfrm>
            <a:off x="784200" y="1380275"/>
            <a:ext cx="109500" cy="2901300"/>
          </a:xfrm>
          <a:prstGeom prst="leftBrace">
            <a:avLst>
              <a:gd name="adj1" fmla="val 50000"/>
              <a:gd name="adj2" fmla="val 50000"/>
            </a:avLst>
          </a:prstGeom>
          <a:noFill/>
          <a:ln w="28575" cap="flat" cmpd="sng">
            <a:solidFill>
              <a:srgbClr val="0077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83"/>
          <p:cNvSpPr txBox="1"/>
          <p:nvPr/>
        </p:nvSpPr>
        <p:spPr>
          <a:xfrm>
            <a:off x="311700" y="2594225"/>
            <a:ext cx="5487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rgbClr val="0077BB"/>
                </a:solidFill>
                <a:latin typeface="Nunito"/>
                <a:ea typeface="Nunito"/>
                <a:cs typeface="Nunito"/>
                <a:sym typeface="Nunito"/>
              </a:rPr>
              <a:t>F5</a:t>
            </a:r>
            <a:endParaRPr>
              <a:latin typeface="Nunito"/>
              <a:ea typeface="Nunito"/>
              <a:cs typeface="Nunito"/>
              <a:sym typeface="Nunito"/>
            </a:endParaRPr>
          </a:p>
        </p:txBody>
      </p:sp>
      <p:pic>
        <p:nvPicPr>
          <p:cNvPr id="1103" name="Google Shape;1103;p83">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P&amp;M 2: Computing Performance</a:t>
            </a:r>
            <a:endParaRPr/>
          </a:p>
        </p:txBody>
      </p:sp>
      <p:sp>
        <p:nvSpPr>
          <p:cNvPr id="1109" name="Google Shape;1109;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48</a:t>
            </a:fld>
            <a:endParaRPr/>
          </a:p>
        </p:txBody>
      </p:sp>
      <p:sp>
        <p:nvSpPr>
          <p:cNvPr id="1110" name="Google Shape;1110;p84"/>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LIMITATIONS</a:t>
            </a:r>
            <a:endParaRPr sz="1620"/>
          </a:p>
        </p:txBody>
      </p:sp>
      <p:pic>
        <p:nvPicPr>
          <p:cNvPr id="1111" name="Google Shape;1111;p8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1112" name="Google Shape;1112;p8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1113" name="Google Shape;1113;p84"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1114" name="Google Shape;1114;p84"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1115" name="Google Shape;1115;p84"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1116" name="Google Shape;1116;p84"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1117" name="Google Shape;1117;p84"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1118" name="Google Shape;1118;p84"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
        <p:nvSpPr>
          <p:cNvPr id="1119" name="Google Shape;1119;p8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Char char="●"/>
            </a:pPr>
            <a:r>
              <a:rPr lang="en"/>
              <a:t>Were not able to test computing performance with:</a:t>
            </a:r>
            <a:endParaRPr/>
          </a:p>
          <a:p>
            <a:pPr marL="914400" lvl="1" indent="-317500" algn="l" rtl="0">
              <a:lnSpc>
                <a:spcPct val="150000"/>
              </a:lnSpc>
              <a:spcBef>
                <a:spcPts val="0"/>
              </a:spcBef>
              <a:spcAft>
                <a:spcPts val="0"/>
              </a:spcAft>
              <a:buSzPts val="1400"/>
              <a:buChar char="○"/>
            </a:pPr>
            <a:r>
              <a:rPr lang="en"/>
              <a:t>Hybrid reality components in the VR environment</a:t>
            </a:r>
            <a:endParaRPr/>
          </a:p>
          <a:p>
            <a:pPr marL="914400" lvl="1" indent="-317500" algn="l" rtl="0">
              <a:lnSpc>
                <a:spcPct val="200000"/>
              </a:lnSpc>
              <a:spcBef>
                <a:spcPts val="0"/>
              </a:spcBef>
              <a:spcAft>
                <a:spcPts val="0"/>
              </a:spcAft>
              <a:buSzPts val="1400"/>
              <a:buChar char="○"/>
            </a:pPr>
            <a:r>
              <a:rPr lang="en"/>
              <a:t>Vive trackers connected</a:t>
            </a:r>
            <a:endParaRPr/>
          </a:p>
          <a:p>
            <a:pPr marL="457200" lvl="0" indent="-342900" algn="l" rtl="0">
              <a:lnSpc>
                <a:spcPct val="200000"/>
              </a:lnSpc>
              <a:spcBef>
                <a:spcPts val="0"/>
              </a:spcBef>
              <a:spcAft>
                <a:spcPts val="0"/>
              </a:spcAft>
              <a:buSzPts val="1800"/>
              <a:buChar char="●"/>
            </a:pPr>
            <a:r>
              <a:rPr lang="en"/>
              <a:t>These gaps will be addressed through Verification &amp; Validation plans</a:t>
            </a:r>
            <a:endParaRPr/>
          </a:p>
        </p:txBody>
      </p:sp>
      <p:pic>
        <p:nvPicPr>
          <p:cNvPr id="1120" name="Google Shape;1120;p84">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24"/>
        <p:cNvGrpSpPr/>
        <p:nvPr/>
      </p:nvGrpSpPr>
      <p:grpSpPr>
        <a:xfrm>
          <a:off x="0" y="0"/>
          <a:ext cx="0" cy="0"/>
          <a:chOff x="0" y="0"/>
          <a:chExt cx="0" cy="0"/>
        </a:xfrm>
      </p:grpSpPr>
      <p:sp>
        <p:nvSpPr>
          <p:cNvPr id="1125" name="Google Shape;1125;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latin typeface="Nunito"/>
                <a:ea typeface="Nunito"/>
                <a:cs typeface="Nunito"/>
                <a:sym typeface="Nunito"/>
              </a:rPr>
              <a:t>49</a:t>
            </a:fld>
            <a:endParaRPr>
              <a:latin typeface="Nunito"/>
              <a:ea typeface="Nunito"/>
              <a:cs typeface="Nunito"/>
              <a:sym typeface="Nunito"/>
            </a:endParaRPr>
          </a:p>
        </p:txBody>
      </p:sp>
      <p:pic>
        <p:nvPicPr>
          <p:cNvPr id="1126" name="Google Shape;1126;p8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767850" y="4869400"/>
            <a:ext cx="1203601" cy="243817"/>
          </a:xfrm>
          <a:prstGeom prst="rect">
            <a:avLst/>
          </a:prstGeom>
          <a:noFill/>
          <a:ln>
            <a:noFill/>
          </a:ln>
        </p:spPr>
      </p:pic>
      <p:pic>
        <p:nvPicPr>
          <p:cNvPr id="1127" name="Google Shape;1127;p8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549675"/>
            <a:ext cx="9144003" cy="4304108"/>
          </a:xfrm>
          <a:prstGeom prst="rect">
            <a:avLst/>
          </a:prstGeom>
          <a:noFill/>
          <a:ln>
            <a:noFill/>
          </a:ln>
        </p:spPr>
      </p:pic>
      <p:sp>
        <p:nvSpPr>
          <p:cNvPr id="1128" name="Google Shape;1128;p85"/>
          <p:cNvSpPr txBox="1">
            <a:spLocks noGrp="1"/>
          </p:cNvSpPr>
          <p:nvPr>
            <p:ph type="title"/>
          </p:nvPr>
        </p:nvSpPr>
        <p:spPr>
          <a:xfrm>
            <a:off x="311700" y="1240575"/>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Verification and Validation Processes</a:t>
            </a:r>
            <a:endParaRPr>
              <a:solidFill>
                <a:schemeClr val="lt1"/>
              </a:solidFill>
            </a:endParaRPr>
          </a:p>
        </p:txBody>
      </p:sp>
      <p:sp>
        <p:nvSpPr>
          <p:cNvPr id="1129" name="Google Shape;1129;p85" descr="Timeline background shape"/>
          <p:cNvSpPr/>
          <p:nvPr/>
        </p:nvSpPr>
        <p:spPr>
          <a:xfrm>
            <a:off x="5433264" y="4868550"/>
            <a:ext cx="1332300" cy="275100"/>
          </a:xfrm>
          <a:prstGeom prst="homePlate">
            <a:avLst>
              <a:gd name="adj" fmla="val 50000"/>
            </a:avLst>
          </a:prstGeom>
          <a:solidFill>
            <a:schemeClr val="dk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lt1"/>
                </a:solidFill>
                <a:latin typeface="Nunito"/>
                <a:ea typeface="Nunito"/>
                <a:cs typeface="Nunito"/>
                <a:sym typeface="Nunito"/>
              </a:rPr>
              <a:t>VI: Proj. Planning</a:t>
            </a:r>
            <a:endParaRPr sz="900" i="0" u="none" strike="noStrike" cap="none">
              <a:solidFill>
                <a:schemeClr val="lt1"/>
              </a:solidFill>
              <a:latin typeface="Nunito"/>
              <a:ea typeface="Nunito"/>
              <a:cs typeface="Nunito"/>
              <a:sym typeface="Nunito"/>
            </a:endParaRPr>
          </a:p>
        </p:txBody>
      </p:sp>
      <p:sp>
        <p:nvSpPr>
          <p:cNvPr id="1130" name="Google Shape;1130;p85" descr="Timeline background shape"/>
          <p:cNvSpPr/>
          <p:nvPr/>
        </p:nvSpPr>
        <p:spPr>
          <a:xfrm>
            <a:off x="4370627" y="4868550"/>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V: V&amp;V</a:t>
            </a:r>
            <a:endParaRPr sz="900" b="1" i="0" u="none" strike="noStrike" cap="none">
              <a:solidFill>
                <a:schemeClr val="lt1"/>
              </a:solidFill>
              <a:latin typeface="Nunito"/>
              <a:ea typeface="Nunito"/>
              <a:cs typeface="Nunito"/>
              <a:sym typeface="Nunito"/>
            </a:endParaRPr>
          </a:p>
        </p:txBody>
      </p:sp>
      <p:sp>
        <p:nvSpPr>
          <p:cNvPr id="1131" name="Google Shape;1131;p85"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1132" name="Google Shape;1132;p85"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1133" name="Google Shape;1133;p85"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1134" name="Google Shape;1134;p85"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1135" name="Google Shape;1135;p85">
            <a:hlinkClick r:id="rId5" action="ppaction://hlinksldjump"/>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667450" y="4833100"/>
            <a:ext cx="1095600" cy="317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1"/>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Nomenclature</a:t>
            </a:r>
            <a:endParaRPr/>
          </a:p>
        </p:txBody>
      </p:sp>
      <p:sp>
        <p:nvSpPr>
          <p:cNvPr id="223" name="Google Shape;223;p41"/>
          <p:cNvSpPr txBox="1">
            <a:spLocks noGrp="1"/>
          </p:cNvSpPr>
          <p:nvPr>
            <p:ph type="body" idx="1"/>
          </p:nvPr>
        </p:nvSpPr>
        <p:spPr>
          <a:xfrm>
            <a:off x="283200" y="712925"/>
            <a:ext cx="8577600" cy="41409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Clr>
                <a:srgbClr val="009988"/>
              </a:buClr>
              <a:buSzPts val="2000"/>
              <a:buChar char="●"/>
            </a:pPr>
            <a:r>
              <a:rPr lang="en" sz="2000" b="1">
                <a:solidFill>
                  <a:srgbClr val="009988"/>
                </a:solidFill>
              </a:rPr>
              <a:t>Virtual Reality (VR)</a:t>
            </a:r>
            <a:r>
              <a:rPr lang="en" sz="2000">
                <a:solidFill>
                  <a:srgbClr val="009988"/>
                </a:solidFill>
              </a:rPr>
              <a:t>: </a:t>
            </a:r>
            <a:r>
              <a:rPr lang="en" sz="2000" i="1"/>
              <a:t>The software developed to virtually recreate a lunar environment </a:t>
            </a:r>
            <a:endParaRPr sz="2000" i="1"/>
          </a:p>
          <a:p>
            <a:pPr marL="457200" lvl="0" indent="-355600" algn="l" rtl="0">
              <a:spcBef>
                <a:spcPts val="0"/>
              </a:spcBef>
              <a:spcAft>
                <a:spcPts val="0"/>
              </a:spcAft>
              <a:buClr>
                <a:srgbClr val="EE7733"/>
              </a:buClr>
              <a:buSzPts val="2000"/>
              <a:buChar char="●"/>
            </a:pPr>
            <a:r>
              <a:rPr lang="en" sz="2000" b="1">
                <a:solidFill>
                  <a:srgbClr val="EE7733"/>
                </a:solidFill>
              </a:rPr>
              <a:t>Hybrid Reality (HR): </a:t>
            </a:r>
            <a:r>
              <a:rPr lang="en" sz="2000" i="1"/>
              <a:t>The physical tools and sensors used to track interactions between the user, real life and virtual objects</a:t>
            </a:r>
            <a:endParaRPr sz="2000" i="1"/>
          </a:p>
          <a:p>
            <a:pPr marL="457200" lvl="0" indent="-355600" algn="l" rtl="0">
              <a:spcBef>
                <a:spcPts val="0"/>
              </a:spcBef>
              <a:spcAft>
                <a:spcPts val="0"/>
              </a:spcAft>
              <a:buClr>
                <a:srgbClr val="0077BB"/>
              </a:buClr>
              <a:buSzPts val="2000"/>
              <a:buChar char="●"/>
            </a:pPr>
            <a:r>
              <a:rPr lang="en" sz="2000" b="1">
                <a:solidFill>
                  <a:srgbClr val="0077BB"/>
                </a:solidFill>
              </a:rPr>
              <a:t>Training Simulation (CTHREEPIO): </a:t>
            </a:r>
            <a:r>
              <a:rPr lang="en" sz="2000" i="1"/>
              <a:t>The project as a whole - the combination of virtual environment and hybrid reality</a:t>
            </a:r>
            <a:endParaRPr sz="2000" i="1"/>
          </a:p>
          <a:p>
            <a:pPr marL="457200" lvl="0" indent="-355600" algn="l" rtl="0">
              <a:spcBef>
                <a:spcPts val="0"/>
              </a:spcBef>
              <a:spcAft>
                <a:spcPts val="0"/>
              </a:spcAft>
              <a:buClr>
                <a:srgbClr val="0077BB"/>
              </a:buClr>
              <a:buSzPts val="2000"/>
              <a:buChar char="●"/>
            </a:pPr>
            <a:r>
              <a:rPr lang="en" sz="2000" b="1">
                <a:solidFill>
                  <a:srgbClr val="0077BB"/>
                </a:solidFill>
              </a:rPr>
              <a:t>Extravehicular Activity (EVA)</a:t>
            </a:r>
            <a:endParaRPr sz="2000" i="1"/>
          </a:p>
          <a:p>
            <a:pPr marL="457200" lvl="0" indent="-355600" algn="l" rtl="0">
              <a:spcBef>
                <a:spcPts val="0"/>
              </a:spcBef>
              <a:spcAft>
                <a:spcPts val="0"/>
              </a:spcAft>
              <a:buClr>
                <a:srgbClr val="0077BB"/>
              </a:buClr>
              <a:buSzPts val="2000"/>
              <a:buChar char="●"/>
            </a:pPr>
            <a:r>
              <a:rPr lang="en" sz="2000" b="1">
                <a:solidFill>
                  <a:srgbClr val="0077BB"/>
                </a:solidFill>
              </a:rPr>
              <a:t>Lunar South Pole (LSP)</a:t>
            </a:r>
            <a:endParaRPr sz="2000" b="1">
              <a:solidFill>
                <a:srgbClr val="0077BB"/>
              </a:solidFill>
            </a:endParaRPr>
          </a:p>
          <a:p>
            <a:pPr marL="457200" lvl="0" indent="-355600" algn="l" rtl="0">
              <a:spcBef>
                <a:spcPts val="0"/>
              </a:spcBef>
              <a:spcAft>
                <a:spcPts val="0"/>
              </a:spcAft>
              <a:buClr>
                <a:srgbClr val="0077BB"/>
              </a:buClr>
              <a:buSzPts val="2000"/>
              <a:buChar char="●"/>
            </a:pPr>
            <a:r>
              <a:rPr lang="en" sz="2000" b="1">
                <a:solidFill>
                  <a:srgbClr val="0077BB"/>
                </a:solidFill>
              </a:rPr>
              <a:t>Lunar Reconnaissance Orbiter (LRO)</a:t>
            </a:r>
            <a:endParaRPr sz="2000" b="1">
              <a:solidFill>
                <a:srgbClr val="0077BB"/>
              </a:solidFill>
            </a:endParaRPr>
          </a:p>
          <a:p>
            <a:pPr marL="457200" lvl="0" indent="-355600" algn="l" rtl="0">
              <a:spcBef>
                <a:spcPts val="0"/>
              </a:spcBef>
              <a:spcAft>
                <a:spcPts val="0"/>
              </a:spcAft>
              <a:buClr>
                <a:srgbClr val="0077BB"/>
              </a:buClr>
              <a:buSzPts val="2000"/>
              <a:buChar char="●"/>
            </a:pPr>
            <a:r>
              <a:rPr lang="en" sz="2000" b="1">
                <a:solidFill>
                  <a:srgbClr val="0077BB"/>
                </a:solidFill>
              </a:rPr>
              <a:t>Commercial Off-The-Shelf (COTS)</a:t>
            </a:r>
            <a:endParaRPr sz="2000" b="1">
              <a:solidFill>
                <a:srgbClr val="0077BB"/>
              </a:solidFill>
            </a:endParaRPr>
          </a:p>
        </p:txBody>
      </p:sp>
      <p:sp>
        <p:nvSpPr>
          <p:cNvPr id="224" name="Google Shape;224;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latin typeface="Nunito"/>
                <a:ea typeface="Nunito"/>
                <a:cs typeface="Nunito"/>
                <a:sym typeface="Nunito"/>
              </a:rPr>
              <a:t>5</a:t>
            </a:fld>
            <a:endParaRPr>
              <a:latin typeface="Nunito"/>
              <a:ea typeface="Nunito"/>
              <a:cs typeface="Nunito"/>
              <a:sym typeface="Nunito"/>
            </a:endParaRPr>
          </a:p>
        </p:txBody>
      </p:sp>
      <p:pic>
        <p:nvPicPr>
          <p:cNvPr id="225" name="Google Shape;225;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226" name="Google Shape;226;p4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227" name="Google Shape;227;p41"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228" name="Google Shape;228;p41"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229" name="Google Shape;229;p41"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230" name="Google Shape;230;p41" descr="Timeline background shape"/>
          <p:cNvSpPr/>
          <p:nvPr/>
        </p:nvSpPr>
        <p:spPr>
          <a:xfrm>
            <a:off x="2110376"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III: Risks</a:t>
            </a:r>
            <a:endParaRPr sz="900" i="0" u="none" strike="noStrike" cap="none">
              <a:solidFill>
                <a:schemeClr val="dk1"/>
              </a:solidFill>
              <a:latin typeface="Nunito"/>
              <a:ea typeface="Nunito"/>
              <a:cs typeface="Nunito"/>
              <a:sym typeface="Nunito"/>
            </a:endParaRPr>
          </a:p>
        </p:txBody>
      </p:sp>
      <p:sp>
        <p:nvSpPr>
          <p:cNvPr id="231" name="Google Shape;231;p41" descr="Timeline background shape"/>
          <p:cNvSpPr/>
          <p:nvPr/>
        </p:nvSpPr>
        <p:spPr>
          <a:xfrm>
            <a:off x="1062635"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 Design Soln.</a:t>
            </a:r>
            <a:endParaRPr sz="900" i="0" u="none" strike="noStrike" cap="none">
              <a:solidFill>
                <a:schemeClr val="dk1"/>
              </a:solidFill>
              <a:latin typeface="Nunito"/>
              <a:ea typeface="Nunito"/>
              <a:cs typeface="Nunito"/>
              <a:sym typeface="Nunito"/>
            </a:endParaRPr>
          </a:p>
        </p:txBody>
      </p:sp>
      <p:sp>
        <p:nvSpPr>
          <p:cNvPr id="232" name="Google Shape;232;p41"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233" name="Google Shape;233;p41">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V&amp;V 1: Computational Performance</a:t>
            </a:r>
            <a:endParaRPr/>
          </a:p>
        </p:txBody>
      </p:sp>
      <p:sp>
        <p:nvSpPr>
          <p:cNvPr id="1141" name="Google Shape;1141;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50</a:t>
            </a:fld>
            <a:endParaRPr/>
          </a:p>
        </p:txBody>
      </p:sp>
      <p:sp>
        <p:nvSpPr>
          <p:cNvPr id="1142" name="Google Shape;1142;p86"/>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REQUIREMENT(S)</a:t>
            </a:r>
            <a:endParaRPr sz="1620"/>
          </a:p>
          <a:p>
            <a:pPr marL="0" lvl="0" indent="0" algn="l" rtl="0">
              <a:spcBef>
                <a:spcPts val="0"/>
              </a:spcBef>
              <a:spcAft>
                <a:spcPts val="0"/>
              </a:spcAft>
              <a:buClr>
                <a:schemeClr val="dk1"/>
              </a:buClr>
              <a:buSzPts val="990"/>
              <a:buFont typeface="Arial"/>
              <a:buNone/>
            </a:pPr>
            <a:endParaRPr sz="1620"/>
          </a:p>
        </p:txBody>
      </p:sp>
      <p:pic>
        <p:nvPicPr>
          <p:cNvPr id="1143" name="Google Shape;1143;p8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1144" name="Google Shape;1144;p8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1145" name="Google Shape;1145;p86"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1146" name="Google Shape;1146;p86" descr="Timeline background shape"/>
          <p:cNvSpPr/>
          <p:nvPr/>
        </p:nvSpPr>
        <p:spPr>
          <a:xfrm>
            <a:off x="4370627" y="4868550"/>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V: V&amp;V</a:t>
            </a:r>
            <a:endParaRPr sz="900" b="1" i="0" u="none" strike="noStrike" cap="none">
              <a:solidFill>
                <a:schemeClr val="lt1"/>
              </a:solidFill>
              <a:latin typeface="Nunito"/>
              <a:ea typeface="Nunito"/>
              <a:cs typeface="Nunito"/>
              <a:sym typeface="Nunito"/>
            </a:endParaRPr>
          </a:p>
        </p:txBody>
      </p:sp>
      <p:sp>
        <p:nvSpPr>
          <p:cNvPr id="1147" name="Google Shape;1147;p86"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1148" name="Google Shape;1148;p86"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1149" name="Google Shape;1149;p86"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1150" name="Google Shape;1150;p86"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graphicFrame>
        <p:nvGraphicFramePr>
          <p:cNvPr id="1151" name="Google Shape;1151;p86"/>
          <p:cNvGraphicFramePr/>
          <p:nvPr/>
        </p:nvGraphicFramePr>
        <p:xfrm>
          <a:off x="1076638" y="1380370"/>
          <a:ext cx="7355325" cy="2714500"/>
        </p:xfrm>
        <a:graphic>
          <a:graphicData uri="http://schemas.openxmlformats.org/drawingml/2006/table">
            <a:tbl>
              <a:tblPr>
                <a:noFill/>
                <a:tableStyleId>{E9D8C519-176E-4E7A-B434-6233866CBDE6}</a:tableStyleId>
              </a:tblPr>
              <a:tblGrid>
                <a:gridCol w="710600">
                  <a:extLst>
                    <a:ext uri="{9D8B030D-6E8A-4147-A177-3AD203B41FA5}">
                      <a16:colId xmlns:a16="http://schemas.microsoft.com/office/drawing/2014/main" val="20000"/>
                    </a:ext>
                  </a:extLst>
                </a:gridCol>
                <a:gridCol w="4978325">
                  <a:extLst>
                    <a:ext uri="{9D8B030D-6E8A-4147-A177-3AD203B41FA5}">
                      <a16:colId xmlns:a16="http://schemas.microsoft.com/office/drawing/2014/main" val="20001"/>
                    </a:ext>
                  </a:extLst>
                </a:gridCol>
                <a:gridCol w="1666400">
                  <a:extLst>
                    <a:ext uri="{9D8B030D-6E8A-4147-A177-3AD203B41FA5}">
                      <a16:colId xmlns:a16="http://schemas.microsoft.com/office/drawing/2014/main" val="20002"/>
                    </a:ext>
                  </a:extLst>
                </a:gridCol>
              </a:tblGrid>
              <a:tr h="420050">
                <a:tc>
                  <a:txBody>
                    <a:bodyPr/>
                    <a:lstStyle/>
                    <a:p>
                      <a:pPr marL="0" lvl="0" indent="0" algn="l" rtl="0">
                        <a:spcBef>
                          <a:spcPts val="0"/>
                        </a:spcBef>
                        <a:spcAft>
                          <a:spcPts val="0"/>
                        </a:spcAft>
                        <a:buNone/>
                      </a:pPr>
                      <a:r>
                        <a:rPr lang="en" sz="1500" b="1">
                          <a:latin typeface="Nunito"/>
                          <a:ea typeface="Nunito"/>
                          <a:cs typeface="Nunito"/>
                          <a:sym typeface="Nunito"/>
                        </a:rPr>
                        <a:t>DR #</a:t>
                      </a:r>
                      <a:endParaRPr sz="1500" b="1">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1500" b="1">
                          <a:latin typeface="Nunito"/>
                          <a:ea typeface="Nunito"/>
                          <a:cs typeface="Nunito"/>
                          <a:sym typeface="Nunito"/>
                        </a:rPr>
                        <a:t>Requirement</a:t>
                      </a:r>
                      <a:endParaRPr sz="1500" b="1">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Nunito"/>
                          <a:ea typeface="Nunito"/>
                          <a:cs typeface="Nunito"/>
                          <a:sym typeface="Nunito"/>
                        </a:rPr>
                        <a:t>Predicted Compliance</a:t>
                      </a:r>
                      <a:endParaRPr sz="1500" b="1">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420050">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5.1.1.1</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300">
                          <a:latin typeface="Nunito"/>
                          <a:ea typeface="Nunito"/>
                          <a:cs typeface="Nunito"/>
                          <a:sym typeface="Nunito"/>
                        </a:rPr>
                        <a:t>Shall implement a maximum 48 ms latency</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1"/>
                  </a:ext>
                </a:extLst>
              </a:tr>
              <a:tr h="420050">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5.1.1.2</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300">
                          <a:latin typeface="Nunito"/>
                          <a:ea typeface="Nunito"/>
                          <a:cs typeface="Nunito"/>
                          <a:sym typeface="Nunito"/>
                        </a:rPr>
                        <a:t>Shall implement a minimum 90 fps frame rate</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dk1"/>
                          </a:solidFill>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2"/>
                  </a:ext>
                </a:extLst>
              </a:tr>
              <a:tr h="0">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5.5.1.1</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300">
                          <a:latin typeface="Nunito"/>
                          <a:ea typeface="Nunito"/>
                          <a:cs typeface="Nunito"/>
                          <a:sym typeface="Nunito"/>
                        </a:rPr>
                        <a:t>The PC GPU usage shall not exceed 95%</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dk1"/>
                          </a:solidFill>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3"/>
                  </a:ext>
                </a:extLst>
              </a:tr>
              <a:tr h="0">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5.5.1.2</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300">
                          <a:latin typeface="Nunito"/>
                          <a:ea typeface="Nunito"/>
                          <a:cs typeface="Nunito"/>
                          <a:sym typeface="Nunito"/>
                        </a:rPr>
                        <a:t>The PC CPU usage shall not exceed 85%</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dk1"/>
                          </a:solidFill>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4"/>
                  </a:ext>
                </a:extLst>
              </a:tr>
              <a:tr h="0">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5.5.1.4</a:t>
                      </a:r>
                      <a:endParaRPr sz="13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300">
                          <a:latin typeface="Nunito"/>
                          <a:ea typeface="Nunito"/>
                          <a:cs typeface="Nunito"/>
                          <a:sym typeface="Nunito"/>
                        </a:rPr>
                        <a:t>During the simulation, the PC RAM usage shall not exceed 80%</a:t>
                      </a:r>
                      <a:endParaRPr sz="13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dk1"/>
                          </a:solidFill>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5"/>
                  </a:ext>
                </a:extLst>
              </a:tr>
            </a:tbl>
          </a:graphicData>
        </a:graphic>
      </p:graphicFrame>
      <p:sp>
        <p:nvSpPr>
          <p:cNvPr id="1152" name="Google Shape;1152;p86"/>
          <p:cNvSpPr/>
          <p:nvPr/>
        </p:nvSpPr>
        <p:spPr>
          <a:xfrm>
            <a:off x="784200" y="1380275"/>
            <a:ext cx="109500" cy="2714400"/>
          </a:xfrm>
          <a:prstGeom prst="leftBrace">
            <a:avLst>
              <a:gd name="adj1" fmla="val 50000"/>
              <a:gd name="adj2" fmla="val 50000"/>
            </a:avLst>
          </a:prstGeom>
          <a:noFill/>
          <a:ln w="28575" cap="flat" cmpd="sng">
            <a:solidFill>
              <a:srgbClr val="0077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86"/>
          <p:cNvSpPr txBox="1"/>
          <p:nvPr/>
        </p:nvSpPr>
        <p:spPr>
          <a:xfrm>
            <a:off x="311700" y="2518025"/>
            <a:ext cx="5487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rgbClr val="0077BB"/>
                </a:solidFill>
                <a:latin typeface="Nunito"/>
                <a:ea typeface="Nunito"/>
                <a:cs typeface="Nunito"/>
                <a:sym typeface="Nunito"/>
              </a:rPr>
              <a:t>F5</a:t>
            </a:r>
            <a:endParaRPr>
              <a:latin typeface="Nunito"/>
              <a:ea typeface="Nunito"/>
              <a:cs typeface="Nunito"/>
              <a:sym typeface="Nunito"/>
            </a:endParaRPr>
          </a:p>
        </p:txBody>
      </p:sp>
      <p:pic>
        <p:nvPicPr>
          <p:cNvPr id="1154" name="Google Shape;1154;p86">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51</a:t>
            </a:fld>
            <a:endParaRPr/>
          </a:p>
        </p:txBody>
      </p:sp>
      <p:sp>
        <p:nvSpPr>
          <p:cNvPr id="1160" name="Google Shape;1160;p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V&amp;V 1: Computational Performance</a:t>
            </a:r>
            <a:endParaRPr/>
          </a:p>
        </p:txBody>
      </p:sp>
      <p:sp>
        <p:nvSpPr>
          <p:cNvPr id="1161" name="Google Shape;1161;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51</a:t>
            </a:fld>
            <a:endParaRPr/>
          </a:p>
        </p:txBody>
      </p:sp>
      <p:sp>
        <p:nvSpPr>
          <p:cNvPr id="1162" name="Google Shape;1162;p87"/>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METHOD</a:t>
            </a:r>
            <a:endParaRPr sz="1620"/>
          </a:p>
          <a:p>
            <a:pPr marL="0" lvl="0" indent="0" algn="l" rtl="0">
              <a:spcBef>
                <a:spcPts val="0"/>
              </a:spcBef>
              <a:spcAft>
                <a:spcPts val="0"/>
              </a:spcAft>
              <a:buClr>
                <a:schemeClr val="dk1"/>
              </a:buClr>
              <a:buSzPts val="990"/>
              <a:buFont typeface="Arial"/>
              <a:buNone/>
            </a:pPr>
            <a:endParaRPr sz="1620"/>
          </a:p>
        </p:txBody>
      </p:sp>
      <p:pic>
        <p:nvPicPr>
          <p:cNvPr id="1163" name="Google Shape;1163;p8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1164" name="Google Shape;1164;p8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1165" name="Google Shape;1165;p87"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1166" name="Google Shape;1166;p87" descr="Timeline background shape"/>
          <p:cNvSpPr/>
          <p:nvPr/>
        </p:nvSpPr>
        <p:spPr>
          <a:xfrm>
            <a:off x="4370627" y="4868550"/>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V: V&amp;V</a:t>
            </a:r>
            <a:endParaRPr sz="900" b="1" i="0" u="none" strike="noStrike" cap="none">
              <a:solidFill>
                <a:schemeClr val="lt1"/>
              </a:solidFill>
              <a:latin typeface="Nunito"/>
              <a:ea typeface="Nunito"/>
              <a:cs typeface="Nunito"/>
              <a:sym typeface="Nunito"/>
            </a:endParaRPr>
          </a:p>
        </p:txBody>
      </p:sp>
      <p:sp>
        <p:nvSpPr>
          <p:cNvPr id="1167" name="Google Shape;1167;p87"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1168" name="Google Shape;1168;p87"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1169" name="Google Shape;1169;p87"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1170" name="Google Shape;1170;p87"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
        <p:nvSpPr>
          <p:cNvPr id="1171" name="Google Shape;1171;p87"/>
          <p:cNvSpPr/>
          <p:nvPr/>
        </p:nvSpPr>
        <p:spPr>
          <a:xfrm>
            <a:off x="2763430" y="1184025"/>
            <a:ext cx="5944500" cy="393600"/>
          </a:xfrm>
          <a:prstGeom prst="roundRect">
            <a:avLst>
              <a:gd name="adj" fmla="val 16667"/>
            </a:avLst>
          </a:prstGeom>
          <a:solidFill>
            <a:srgbClr val="57BB8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spcBef>
                <a:spcPts val="0"/>
              </a:spcBef>
              <a:spcAft>
                <a:spcPts val="0"/>
              </a:spcAft>
              <a:buClr>
                <a:schemeClr val="lt1"/>
              </a:buClr>
              <a:buSzPts val="1400"/>
              <a:buFont typeface="Nunito"/>
              <a:buAutoNum type="romanUcPeriod"/>
            </a:pPr>
            <a:r>
              <a:rPr lang="en" b="1">
                <a:solidFill>
                  <a:schemeClr val="lt1"/>
                </a:solidFill>
                <a:latin typeface="Nunito"/>
                <a:ea typeface="Nunito"/>
                <a:cs typeface="Nunito"/>
                <a:sym typeface="Nunito"/>
              </a:rPr>
              <a:t>Run simulation with full VR environment and one tracker</a:t>
            </a:r>
            <a:endParaRPr b="1">
              <a:solidFill>
                <a:schemeClr val="lt1"/>
              </a:solidFill>
              <a:latin typeface="Nunito"/>
              <a:ea typeface="Nunito"/>
              <a:cs typeface="Nunito"/>
              <a:sym typeface="Nunito"/>
            </a:endParaRPr>
          </a:p>
        </p:txBody>
      </p:sp>
      <p:sp>
        <p:nvSpPr>
          <p:cNvPr id="1172" name="Google Shape;1172;p87"/>
          <p:cNvSpPr/>
          <p:nvPr/>
        </p:nvSpPr>
        <p:spPr>
          <a:xfrm>
            <a:off x="2763325" y="1648325"/>
            <a:ext cx="5944500" cy="1529100"/>
          </a:xfrm>
          <a:prstGeom prst="roundRect">
            <a:avLst>
              <a:gd name="adj" fmla="val 10747"/>
            </a:avLst>
          </a:prstGeom>
          <a:solidFill>
            <a:srgbClr val="3FA785"/>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Nunito"/>
                <a:ea typeface="Nunito"/>
                <a:cs typeface="Nunito"/>
                <a:sym typeface="Nunito"/>
              </a:rPr>
              <a:t>II.	User moves and interacts with each HR object</a:t>
            </a:r>
            <a:endParaRPr b="1">
              <a:solidFill>
                <a:schemeClr val="lt1"/>
              </a:solidFill>
              <a:latin typeface="Nunito"/>
              <a:ea typeface="Nunito"/>
              <a:cs typeface="Nunito"/>
              <a:sym typeface="Nunito"/>
            </a:endParaRPr>
          </a:p>
        </p:txBody>
      </p:sp>
      <p:sp>
        <p:nvSpPr>
          <p:cNvPr id="1173" name="Google Shape;1173;p87"/>
          <p:cNvSpPr/>
          <p:nvPr/>
        </p:nvSpPr>
        <p:spPr>
          <a:xfrm>
            <a:off x="2763425" y="3229394"/>
            <a:ext cx="5944500" cy="393600"/>
          </a:xfrm>
          <a:prstGeom prst="roundRect">
            <a:avLst>
              <a:gd name="adj" fmla="val 16667"/>
            </a:avLst>
          </a:prstGeom>
          <a:solidFill>
            <a:srgbClr val="2B927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Nunito"/>
                <a:ea typeface="Nunito"/>
                <a:cs typeface="Nunito"/>
                <a:sym typeface="Nunito"/>
              </a:rPr>
              <a:t>III. 	Monitor CPU, GPU, RAM, Latency, and Framerate</a:t>
            </a:r>
            <a:endParaRPr b="1">
              <a:solidFill>
                <a:schemeClr val="lt1"/>
              </a:solidFill>
              <a:latin typeface="Nunito"/>
              <a:ea typeface="Nunito"/>
              <a:cs typeface="Nunito"/>
              <a:sym typeface="Nunito"/>
            </a:endParaRPr>
          </a:p>
        </p:txBody>
      </p:sp>
      <p:sp>
        <p:nvSpPr>
          <p:cNvPr id="1174" name="Google Shape;1174;p87"/>
          <p:cNvSpPr/>
          <p:nvPr/>
        </p:nvSpPr>
        <p:spPr>
          <a:xfrm>
            <a:off x="2763425" y="3674888"/>
            <a:ext cx="5944500" cy="430800"/>
          </a:xfrm>
          <a:prstGeom prst="roundRect">
            <a:avLst>
              <a:gd name="adj" fmla="val 16667"/>
            </a:avLst>
          </a:prstGeom>
          <a:solidFill>
            <a:srgbClr val="1D7E7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Nunito"/>
                <a:ea typeface="Nunito"/>
                <a:cs typeface="Nunito"/>
                <a:sym typeface="Nunito"/>
              </a:rPr>
              <a:t>IV.	Monitor latency &amp; frame rate through Oculus debugging tool </a:t>
            </a:r>
            <a:endParaRPr b="1">
              <a:solidFill>
                <a:schemeClr val="lt1"/>
              </a:solidFill>
              <a:latin typeface="Nunito"/>
              <a:ea typeface="Nunito"/>
              <a:cs typeface="Nunito"/>
              <a:sym typeface="Nunito"/>
            </a:endParaRPr>
          </a:p>
        </p:txBody>
      </p:sp>
      <p:sp>
        <p:nvSpPr>
          <p:cNvPr id="1175" name="Google Shape;1175;p87"/>
          <p:cNvSpPr/>
          <p:nvPr/>
        </p:nvSpPr>
        <p:spPr>
          <a:xfrm>
            <a:off x="889375" y="2354363"/>
            <a:ext cx="1551900" cy="10566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Nunito"/>
                <a:ea typeface="Nunito"/>
                <a:cs typeface="Nunito"/>
                <a:sym typeface="Nunito"/>
              </a:rPr>
              <a:t>Repeat until computer or tracker limits </a:t>
            </a:r>
            <a:endParaRPr>
              <a:latin typeface="Nunito"/>
              <a:ea typeface="Nunito"/>
              <a:cs typeface="Nunito"/>
              <a:sym typeface="Nunito"/>
            </a:endParaRPr>
          </a:p>
          <a:p>
            <a:pPr marL="0" lvl="0" indent="0" algn="ctr" rtl="0">
              <a:spcBef>
                <a:spcPts val="0"/>
              </a:spcBef>
              <a:spcAft>
                <a:spcPts val="0"/>
              </a:spcAft>
              <a:buNone/>
            </a:pPr>
            <a:r>
              <a:rPr lang="en">
                <a:latin typeface="Nunito"/>
                <a:ea typeface="Nunito"/>
                <a:cs typeface="Nunito"/>
                <a:sym typeface="Nunito"/>
              </a:rPr>
              <a:t>are met</a:t>
            </a:r>
            <a:endParaRPr>
              <a:latin typeface="Nunito"/>
              <a:ea typeface="Nunito"/>
              <a:cs typeface="Nunito"/>
              <a:sym typeface="Nunito"/>
            </a:endParaRPr>
          </a:p>
        </p:txBody>
      </p:sp>
      <p:pic>
        <p:nvPicPr>
          <p:cNvPr id="1176" name="Google Shape;1176;p8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flipH="1">
            <a:off x="3412713" y="2107797"/>
            <a:ext cx="1420624" cy="974775"/>
          </a:xfrm>
          <a:prstGeom prst="rect">
            <a:avLst/>
          </a:prstGeom>
          <a:noFill/>
          <a:ln>
            <a:noFill/>
          </a:ln>
        </p:spPr>
      </p:pic>
      <p:pic>
        <p:nvPicPr>
          <p:cNvPr id="1177" name="Google Shape;1177;p8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035675" y="2114925"/>
            <a:ext cx="1551955" cy="974776"/>
          </a:xfrm>
          <a:prstGeom prst="rect">
            <a:avLst/>
          </a:prstGeom>
          <a:noFill/>
          <a:ln>
            <a:noFill/>
          </a:ln>
        </p:spPr>
      </p:pic>
      <p:pic>
        <p:nvPicPr>
          <p:cNvPr id="1178" name="Google Shape;1178;p8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789950" y="2073034"/>
            <a:ext cx="1551949" cy="1044316"/>
          </a:xfrm>
          <a:prstGeom prst="rect">
            <a:avLst/>
          </a:prstGeom>
          <a:noFill/>
          <a:ln>
            <a:noFill/>
          </a:ln>
        </p:spPr>
      </p:pic>
      <p:sp>
        <p:nvSpPr>
          <p:cNvPr id="1179" name="Google Shape;1179;p87"/>
          <p:cNvSpPr/>
          <p:nvPr/>
        </p:nvSpPr>
        <p:spPr>
          <a:xfrm>
            <a:off x="2763425" y="4169063"/>
            <a:ext cx="5944500" cy="430800"/>
          </a:xfrm>
          <a:prstGeom prst="roundRect">
            <a:avLst>
              <a:gd name="adj" fmla="val 16667"/>
            </a:avLst>
          </a:prstGeom>
          <a:solidFill>
            <a:srgbClr val="19696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Nunito"/>
                <a:ea typeface="Nunito"/>
                <a:cs typeface="Nunito"/>
                <a:sym typeface="Nunito"/>
              </a:rPr>
              <a:t>V.	Increase number of trackers by one</a:t>
            </a:r>
            <a:endParaRPr b="1">
              <a:solidFill>
                <a:schemeClr val="lt1"/>
              </a:solidFill>
              <a:latin typeface="Nunito"/>
              <a:ea typeface="Nunito"/>
              <a:cs typeface="Nunito"/>
              <a:sym typeface="Nunito"/>
            </a:endParaRPr>
          </a:p>
        </p:txBody>
      </p:sp>
      <p:cxnSp>
        <p:nvCxnSpPr>
          <p:cNvPr id="1180" name="Google Shape;1180;p87"/>
          <p:cNvCxnSpPr>
            <a:stCxn id="1179" idx="1"/>
            <a:endCxn id="1171" idx="1"/>
          </p:cNvCxnSpPr>
          <p:nvPr/>
        </p:nvCxnSpPr>
        <p:spPr>
          <a:xfrm rot="10800000" flipH="1">
            <a:off x="2763425" y="1380862"/>
            <a:ext cx="600" cy="3003600"/>
          </a:xfrm>
          <a:prstGeom prst="bentConnector3">
            <a:avLst>
              <a:gd name="adj1" fmla="val -39687500"/>
            </a:avLst>
          </a:prstGeom>
          <a:noFill/>
          <a:ln w="9525" cap="flat" cmpd="sng">
            <a:solidFill>
              <a:schemeClr val="dk2"/>
            </a:solidFill>
            <a:prstDash val="solid"/>
            <a:round/>
            <a:headEnd type="none" w="med" len="med"/>
            <a:tailEnd type="triangle" w="med" len="med"/>
          </a:ln>
        </p:spPr>
      </p:cxnSp>
      <p:pic>
        <p:nvPicPr>
          <p:cNvPr id="1181" name="Google Shape;1181;p87">
            <a:hlinkClick r:id="rId8"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52</a:t>
            </a:fld>
            <a:endParaRPr/>
          </a:p>
        </p:txBody>
      </p:sp>
      <p:sp>
        <p:nvSpPr>
          <p:cNvPr id="1187" name="Google Shape;1187;p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V&amp;V 1: VR Computational Performance</a:t>
            </a:r>
            <a:endParaRPr/>
          </a:p>
        </p:txBody>
      </p:sp>
      <p:sp>
        <p:nvSpPr>
          <p:cNvPr id="1188" name="Google Shape;1188;p88"/>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EQUIPMENT</a:t>
            </a:r>
            <a:endParaRPr sz="1620"/>
          </a:p>
        </p:txBody>
      </p:sp>
      <p:sp>
        <p:nvSpPr>
          <p:cNvPr id="1189" name="Google Shape;1189;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52</a:t>
            </a:fld>
            <a:endParaRPr/>
          </a:p>
        </p:txBody>
      </p:sp>
      <p:sp>
        <p:nvSpPr>
          <p:cNvPr id="1190" name="Google Shape;1190;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52</a:t>
            </a:fld>
            <a:endParaRPr/>
          </a:p>
        </p:txBody>
      </p:sp>
      <p:pic>
        <p:nvPicPr>
          <p:cNvPr id="1191" name="Google Shape;1191;p8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1192" name="Google Shape;1192;p8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1193" name="Google Shape;1193;p88"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1194" name="Google Shape;1194;p88" descr="Timeline background shape"/>
          <p:cNvSpPr/>
          <p:nvPr/>
        </p:nvSpPr>
        <p:spPr>
          <a:xfrm>
            <a:off x="4370627" y="4868550"/>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V: V&amp;V</a:t>
            </a:r>
            <a:endParaRPr sz="900" b="1" i="0" u="none" strike="noStrike" cap="none">
              <a:solidFill>
                <a:schemeClr val="lt1"/>
              </a:solidFill>
              <a:latin typeface="Nunito"/>
              <a:ea typeface="Nunito"/>
              <a:cs typeface="Nunito"/>
              <a:sym typeface="Nunito"/>
            </a:endParaRPr>
          </a:p>
        </p:txBody>
      </p:sp>
      <p:sp>
        <p:nvSpPr>
          <p:cNvPr id="1195" name="Google Shape;1195;p88"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1196" name="Google Shape;1196;p88"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1197" name="Google Shape;1197;p88"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1198" name="Google Shape;1198;p88"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
        <p:nvSpPr>
          <p:cNvPr id="1199" name="Google Shape;1199;p88"/>
          <p:cNvSpPr/>
          <p:nvPr/>
        </p:nvSpPr>
        <p:spPr>
          <a:xfrm>
            <a:off x="211675" y="1291175"/>
            <a:ext cx="4520700" cy="3249900"/>
          </a:xfrm>
          <a:prstGeom prst="rect">
            <a:avLst/>
          </a:prstGeom>
          <a:noFill/>
          <a:ln w="28575" cap="flat" cmpd="sng">
            <a:solidFill>
              <a:srgbClr val="009688"/>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spcBef>
                <a:spcPts val="0"/>
              </a:spcBef>
              <a:spcAft>
                <a:spcPts val="0"/>
              </a:spcAft>
              <a:buClr>
                <a:srgbClr val="009688"/>
              </a:buClr>
              <a:buSzPts val="1400"/>
              <a:buFont typeface="Nunito"/>
              <a:buChar char="❖"/>
            </a:pPr>
            <a:r>
              <a:rPr lang="en" b="1">
                <a:solidFill>
                  <a:srgbClr val="009688"/>
                </a:solidFill>
                <a:latin typeface="Nunito"/>
                <a:ea typeface="Nunito"/>
                <a:cs typeface="Nunito"/>
                <a:sym typeface="Nunito"/>
              </a:rPr>
              <a:t>Custom Built PC – </a:t>
            </a:r>
            <a:r>
              <a:rPr lang="en">
                <a:solidFill>
                  <a:srgbClr val="009688"/>
                </a:solidFill>
                <a:latin typeface="Nunito"/>
                <a:ea typeface="Nunito"/>
                <a:cs typeface="Nunito"/>
                <a:sym typeface="Nunito"/>
              </a:rPr>
              <a:t>COTS</a:t>
            </a:r>
            <a:endParaRPr>
              <a:solidFill>
                <a:srgbClr val="009688"/>
              </a:solidFill>
              <a:latin typeface="Nunito"/>
              <a:ea typeface="Nunito"/>
              <a:cs typeface="Nunito"/>
              <a:sym typeface="Nunito"/>
            </a:endParaRPr>
          </a:p>
          <a:p>
            <a:pPr marL="0" lvl="0" indent="0" algn="l" rtl="0">
              <a:spcBef>
                <a:spcPts val="0"/>
              </a:spcBef>
              <a:spcAft>
                <a:spcPts val="0"/>
              </a:spcAft>
              <a:buNone/>
            </a:pPr>
            <a:endParaRPr b="1">
              <a:solidFill>
                <a:srgbClr val="009688"/>
              </a:solidFill>
              <a:latin typeface="Nunito"/>
              <a:ea typeface="Nunito"/>
              <a:cs typeface="Nunito"/>
              <a:sym typeface="Nunito"/>
            </a:endParaRPr>
          </a:p>
          <a:p>
            <a:pPr marL="0" lvl="0" indent="0" algn="l" rtl="0">
              <a:spcBef>
                <a:spcPts val="0"/>
              </a:spcBef>
              <a:spcAft>
                <a:spcPts val="0"/>
              </a:spcAft>
              <a:buNone/>
            </a:pPr>
            <a:endParaRPr b="1">
              <a:solidFill>
                <a:srgbClr val="009688"/>
              </a:solidFill>
              <a:latin typeface="Nunito"/>
              <a:ea typeface="Nunito"/>
              <a:cs typeface="Nunito"/>
              <a:sym typeface="Nunito"/>
            </a:endParaRPr>
          </a:p>
          <a:p>
            <a:pPr marL="0" lvl="0" indent="0" algn="l" rtl="0">
              <a:spcBef>
                <a:spcPts val="0"/>
              </a:spcBef>
              <a:spcAft>
                <a:spcPts val="0"/>
              </a:spcAft>
              <a:buNone/>
            </a:pPr>
            <a:endParaRPr b="1">
              <a:solidFill>
                <a:srgbClr val="009688"/>
              </a:solidFill>
              <a:latin typeface="Nunito"/>
              <a:ea typeface="Nunito"/>
              <a:cs typeface="Nunito"/>
              <a:sym typeface="Nunito"/>
            </a:endParaRPr>
          </a:p>
          <a:p>
            <a:pPr marL="457200" lvl="0" indent="-317500" algn="l" rtl="0">
              <a:spcBef>
                <a:spcPts val="0"/>
              </a:spcBef>
              <a:spcAft>
                <a:spcPts val="0"/>
              </a:spcAft>
              <a:buClr>
                <a:srgbClr val="009688"/>
              </a:buClr>
              <a:buSzPts val="1400"/>
              <a:buFont typeface="Nunito"/>
              <a:buChar char="❖"/>
            </a:pPr>
            <a:r>
              <a:rPr lang="en" b="1">
                <a:solidFill>
                  <a:srgbClr val="009688"/>
                </a:solidFill>
                <a:latin typeface="Nunito"/>
                <a:ea typeface="Nunito"/>
                <a:cs typeface="Nunito"/>
                <a:sym typeface="Nunito"/>
              </a:rPr>
              <a:t>Oculus Headset – </a:t>
            </a:r>
            <a:r>
              <a:rPr lang="en">
                <a:solidFill>
                  <a:srgbClr val="009688"/>
                </a:solidFill>
                <a:latin typeface="Nunito"/>
                <a:ea typeface="Nunito"/>
                <a:cs typeface="Nunito"/>
                <a:sym typeface="Nunito"/>
              </a:rPr>
              <a:t>COTS</a:t>
            </a:r>
            <a:endParaRPr>
              <a:solidFill>
                <a:srgbClr val="009688"/>
              </a:solidFill>
              <a:latin typeface="Nunito"/>
              <a:ea typeface="Nunito"/>
              <a:cs typeface="Nunito"/>
              <a:sym typeface="Nunito"/>
            </a:endParaRPr>
          </a:p>
          <a:p>
            <a:pPr marL="0" lvl="0" indent="0" algn="l" rtl="0">
              <a:spcBef>
                <a:spcPts val="0"/>
              </a:spcBef>
              <a:spcAft>
                <a:spcPts val="0"/>
              </a:spcAft>
              <a:buNone/>
            </a:pPr>
            <a:endParaRPr b="1">
              <a:solidFill>
                <a:srgbClr val="009688"/>
              </a:solidFill>
              <a:latin typeface="Nunito"/>
              <a:ea typeface="Nunito"/>
              <a:cs typeface="Nunito"/>
              <a:sym typeface="Nunito"/>
            </a:endParaRPr>
          </a:p>
          <a:p>
            <a:pPr marL="0" lvl="0" indent="0" algn="l" rtl="0">
              <a:spcBef>
                <a:spcPts val="0"/>
              </a:spcBef>
              <a:spcAft>
                <a:spcPts val="0"/>
              </a:spcAft>
              <a:buNone/>
            </a:pPr>
            <a:endParaRPr b="1">
              <a:solidFill>
                <a:srgbClr val="009688"/>
              </a:solidFill>
              <a:latin typeface="Nunito"/>
              <a:ea typeface="Nunito"/>
              <a:cs typeface="Nunito"/>
              <a:sym typeface="Nunito"/>
            </a:endParaRPr>
          </a:p>
          <a:p>
            <a:pPr marL="0" lvl="0" indent="0" algn="l" rtl="0">
              <a:spcBef>
                <a:spcPts val="0"/>
              </a:spcBef>
              <a:spcAft>
                <a:spcPts val="0"/>
              </a:spcAft>
              <a:buNone/>
            </a:pPr>
            <a:endParaRPr b="1">
              <a:solidFill>
                <a:srgbClr val="009688"/>
              </a:solidFill>
              <a:latin typeface="Nunito"/>
              <a:ea typeface="Nunito"/>
              <a:cs typeface="Nunito"/>
              <a:sym typeface="Nunito"/>
            </a:endParaRPr>
          </a:p>
          <a:p>
            <a:pPr marL="457200" lvl="0" indent="-317500" algn="l" rtl="0">
              <a:spcBef>
                <a:spcPts val="0"/>
              </a:spcBef>
              <a:spcAft>
                <a:spcPts val="0"/>
              </a:spcAft>
              <a:buClr>
                <a:srgbClr val="009688"/>
              </a:buClr>
              <a:buSzPts val="1400"/>
              <a:buFont typeface="Nunito"/>
              <a:buChar char="❖"/>
            </a:pPr>
            <a:r>
              <a:rPr lang="en" b="1">
                <a:solidFill>
                  <a:srgbClr val="009688"/>
                </a:solidFill>
                <a:latin typeface="Nunito"/>
                <a:ea typeface="Nunito"/>
                <a:cs typeface="Nunito"/>
                <a:sym typeface="Nunito"/>
              </a:rPr>
              <a:t>Vive Trackers – </a:t>
            </a:r>
            <a:r>
              <a:rPr lang="en">
                <a:solidFill>
                  <a:srgbClr val="009688"/>
                </a:solidFill>
                <a:latin typeface="Nunito"/>
                <a:ea typeface="Nunito"/>
                <a:cs typeface="Nunito"/>
                <a:sym typeface="Nunito"/>
              </a:rPr>
              <a:t>COTS </a:t>
            </a:r>
            <a:endParaRPr>
              <a:solidFill>
                <a:srgbClr val="009688"/>
              </a:solidFill>
              <a:latin typeface="Nunito"/>
              <a:ea typeface="Nunito"/>
              <a:cs typeface="Nunito"/>
              <a:sym typeface="Nunito"/>
            </a:endParaRPr>
          </a:p>
        </p:txBody>
      </p:sp>
      <p:sp>
        <p:nvSpPr>
          <p:cNvPr id="1200" name="Google Shape;1200;p88"/>
          <p:cNvSpPr/>
          <p:nvPr/>
        </p:nvSpPr>
        <p:spPr>
          <a:xfrm>
            <a:off x="4806425" y="1291175"/>
            <a:ext cx="4107900" cy="3249900"/>
          </a:xfrm>
          <a:prstGeom prst="rect">
            <a:avLst/>
          </a:prstGeom>
          <a:noFill/>
          <a:ln w="28575" cap="flat" cmpd="sng">
            <a:solidFill>
              <a:srgbClr val="EE7733"/>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spcBef>
                <a:spcPts val="0"/>
              </a:spcBef>
              <a:spcAft>
                <a:spcPts val="0"/>
              </a:spcAft>
              <a:buClr>
                <a:srgbClr val="EE7733"/>
              </a:buClr>
              <a:buSzPts val="1400"/>
              <a:buFont typeface="Nunito"/>
              <a:buChar char="❖"/>
            </a:pPr>
            <a:r>
              <a:rPr lang="en" b="1">
                <a:solidFill>
                  <a:srgbClr val="EE7733"/>
                </a:solidFill>
                <a:latin typeface="Nunito"/>
                <a:ea typeface="Nunito"/>
                <a:cs typeface="Nunito"/>
                <a:sym typeface="Nunito"/>
              </a:rPr>
              <a:t>Bench – </a:t>
            </a:r>
            <a:r>
              <a:rPr lang="en">
                <a:solidFill>
                  <a:srgbClr val="EE7733"/>
                </a:solidFill>
                <a:latin typeface="Nunito"/>
                <a:ea typeface="Nunito"/>
                <a:cs typeface="Nunito"/>
                <a:sym typeface="Nunito"/>
              </a:rPr>
              <a:t>In-House Built</a:t>
            </a:r>
            <a:endParaRPr>
              <a:solidFill>
                <a:srgbClr val="EE7733"/>
              </a:solidFill>
              <a:latin typeface="Nunito"/>
              <a:ea typeface="Nunito"/>
              <a:cs typeface="Nunito"/>
              <a:sym typeface="Nunito"/>
            </a:endParaRPr>
          </a:p>
          <a:p>
            <a:pPr marL="0" lvl="0" indent="0" algn="l" rtl="0">
              <a:spcBef>
                <a:spcPts val="0"/>
              </a:spcBef>
              <a:spcAft>
                <a:spcPts val="0"/>
              </a:spcAft>
              <a:buNone/>
            </a:pPr>
            <a:endParaRPr b="1">
              <a:solidFill>
                <a:srgbClr val="EE7733"/>
              </a:solidFill>
              <a:latin typeface="Nunito"/>
              <a:ea typeface="Nunito"/>
              <a:cs typeface="Nunito"/>
              <a:sym typeface="Nunito"/>
            </a:endParaRPr>
          </a:p>
          <a:p>
            <a:pPr marL="0" lvl="0" indent="0" algn="l" rtl="0">
              <a:spcBef>
                <a:spcPts val="0"/>
              </a:spcBef>
              <a:spcAft>
                <a:spcPts val="0"/>
              </a:spcAft>
              <a:buNone/>
            </a:pPr>
            <a:endParaRPr b="1">
              <a:solidFill>
                <a:srgbClr val="EE7733"/>
              </a:solidFill>
              <a:latin typeface="Nunito"/>
              <a:ea typeface="Nunito"/>
              <a:cs typeface="Nunito"/>
              <a:sym typeface="Nunito"/>
            </a:endParaRPr>
          </a:p>
          <a:p>
            <a:pPr marL="0" lvl="0" indent="0" algn="l" rtl="0">
              <a:spcBef>
                <a:spcPts val="0"/>
              </a:spcBef>
              <a:spcAft>
                <a:spcPts val="0"/>
              </a:spcAft>
              <a:buNone/>
            </a:pPr>
            <a:endParaRPr b="1">
              <a:solidFill>
                <a:srgbClr val="EE7733"/>
              </a:solidFill>
              <a:latin typeface="Nunito"/>
              <a:ea typeface="Nunito"/>
              <a:cs typeface="Nunito"/>
              <a:sym typeface="Nunito"/>
            </a:endParaRPr>
          </a:p>
          <a:p>
            <a:pPr marL="457200" lvl="0" indent="-317500" algn="l" rtl="0">
              <a:spcBef>
                <a:spcPts val="0"/>
              </a:spcBef>
              <a:spcAft>
                <a:spcPts val="0"/>
              </a:spcAft>
              <a:buClr>
                <a:srgbClr val="EE7733"/>
              </a:buClr>
              <a:buSzPts val="1400"/>
              <a:buFont typeface="Nunito"/>
              <a:buChar char="❖"/>
            </a:pPr>
            <a:r>
              <a:rPr lang="en" b="1">
                <a:solidFill>
                  <a:srgbClr val="EE7733"/>
                </a:solidFill>
                <a:latin typeface="Nunito"/>
                <a:ea typeface="Nunito"/>
                <a:cs typeface="Nunito"/>
                <a:sym typeface="Nunito"/>
              </a:rPr>
              <a:t>Scoop – </a:t>
            </a:r>
            <a:r>
              <a:rPr lang="en">
                <a:solidFill>
                  <a:srgbClr val="EE7733"/>
                </a:solidFill>
                <a:latin typeface="Nunito"/>
                <a:ea typeface="Nunito"/>
                <a:cs typeface="Nunito"/>
                <a:sym typeface="Nunito"/>
              </a:rPr>
              <a:t>In-House Built</a:t>
            </a:r>
            <a:endParaRPr>
              <a:solidFill>
                <a:srgbClr val="EE7733"/>
              </a:solidFill>
              <a:latin typeface="Nunito"/>
              <a:ea typeface="Nunito"/>
              <a:cs typeface="Nunito"/>
              <a:sym typeface="Nunito"/>
            </a:endParaRPr>
          </a:p>
          <a:p>
            <a:pPr marL="0" lvl="0" indent="0" algn="l" rtl="0">
              <a:spcBef>
                <a:spcPts val="0"/>
              </a:spcBef>
              <a:spcAft>
                <a:spcPts val="0"/>
              </a:spcAft>
              <a:buNone/>
            </a:pPr>
            <a:endParaRPr b="1">
              <a:solidFill>
                <a:srgbClr val="EE7733"/>
              </a:solidFill>
              <a:latin typeface="Nunito"/>
              <a:ea typeface="Nunito"/>
              <a:cs typeface="Nunito"/>
              <a:sym typeface="Nunito"/>
            </a:endParaRPr>
          </a:p>
          <a:p>
            <a:pPr marL="0" lvl="0" indent="0" algn="l" rtl="0">
              <a:spcBef>
                <a:spcPts val="0"/>
              </a:spcBef>
              <a:spcAft>
                <a:spcPts val="0"/>
              </a:spcAft>
              <a:buNone/>
            </a:pPr>
            <a:endParaRPr b="1">
              <a:solidFill>
                <a:srgbClr val="EE7733"/>
              </a:solidFill>
              <a:latin typeface="Nunito"/>
              <a:ea typeface="Nunito"/>
              <a:cs typeface="Nunito"/>
              <a:sym typeface="Nunito"/>
            </a:endParaRPr>
          </a:p>
          <a:p>
            <a:pPr marL="0" lvl="0" indent="0" algn="l" rtl="0">
              <a:spcBef>
                <a:spcPts val="0"/>
              </a:spcBef>
              <a:spcAft>
                <a:spcPts val="0"/>
              </a:spcAft>
              <a:buNone/>
            </a:pPr>
            <a:endParaRPr b="1">
              <a:solidFill>
                <a:srgbClr val="EE7733"/>
              </a:solidFill>
              <a:latin typeface="Nunito"/>
              <a:ea typeface="Nunito"/>
              <a:cs typeface="Nunito"/>
              <a:sym typeface="Nunito"/>
            </a:endParaRPr>
          </a:p>
          <a:p>
            <a:pPr marL="457200" lvl="0" indent="-317500" algn="l" rtl="0">
              <a:spcBef>
                <a:spcPts val="0"/>
              </a:spcBef>
              <a:spcAft>
                <a:spcPts val="0"/>
              </a:spcAft>
              <a:buClr>
                <a:srgbClr val="EE7733"/>
              </a:buClr>
              <a:buSzPts val="1400"/>
              <a:buFont typeface="Nunito"/>
              <a:buChar char="❖"/>
            </a:pPr>
            <a:r>
              <a:rPr lang="en" b="1">
                <a:solidFill>
                  <a:srgbClr val="EE7733"/>
                </a:solidFill>
                <a:latin typeface="Nunito"/>
                <a:ea typeface="Nunito"/>
                <a:cs typeface="Nunito"/>
                <a:sym typeface="Nunito"/>
              </a:rPr>
              <a:t>Rock –</a:t>
            </a:r>
            <a:r>
              <a:rPr lang="en">
                <a:solidFill>
                  <a:srgbClr val="EE7733"/>
                </a:solidFill>
                <a:latin typeface="Nunito"/>
                <a:ea typeface="Nunito"/>
                <a:cs typeface="Nunito"/>
                <a:sym typeface="Nunito"/>
              </a:rPr>
              <a:t> In-House Built</a:t>
            </a:r>
            <a:endParaRPr>
              <a:solidFill>
                <a:srgbClr val="EE7733"/>
              </a:solidFill>
              <a:latin typeface="Nunito"/>
              <a:ea typeface="Nunito"/>
              <a:cs typeface="Nunito"/>
              <a:sym typeface="Nunito"/>
            </a:endParaRPr>
          </a:p>
        </p:txBody>
      </p:sp>
      <p:sp>
        <p:nvSpPr>
          <p:cNvPr id="1201" name="Google Shape;1201;p88"/>
          <p:cNvSpPr txBox="1">
            <a:spLocks noGrp="1"/>
          </p:cNvSpPr>
          <p:nvPr>
            <p:ph type="title"/>
          </p:nvPr>
        </p:nvSpPr>
        <p:spPr>
          <a:xfrm>
            <a:off x="304525" y="1387825"/>
            <a:ext cx="4107900" cy="43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1620" b="1">
                <a:solidFill>
                  <a:srgbClr val="009688"/>
                </a:solidFill>
              </a:rPr>
              <a:t>VR Equipment</a:t>
            </a:r>
            <a:endParaRPr sz="1620" b="1">
              <a:solidFill>
                <a:srgbClr val="009688"/>
              </a:solidFill>
            </a:endParaRPr>
          </a:p>
        </p:txBody>
      </p:sp>
      <p:sp>
        <p:nvSpPr>
          <p:cNvPr id="1202" name="Google Shape;1202;p88"/>
          <p:cNvSpPr txBox="1">
            <a:spLocks noGrp="1"/>
          </p:cNvSpPr>
          <p:nvPr>
            <p:ph type="title"/>
          </p:nvPr>
        </p:nvSpPr>
        <p:spPr>
          <a:xfrm>
            <a:off x="4841625" y="1387825"/>
            <a:ext cx="3864300" cy="43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1620" b="1">
                <a:solidFill>
                  <a:srgbClr val="EE7733"/>
                </a:solidFill>
              </a:rPr>
              <a:t>PR Equipment</a:t>
            </a:r>
            <a:endParaRPr sz="1620" b="1">
              <a:solidFill>
                <a:srgbClr val="EE7733"/>
              </a:solidFill>
            </a:endParaRPr>
          </a:p>
        </p:txBody>
      </p:sp>
      <p:pic>
        <p:nvPicPr>
          <p:cNvPr id="1203" name="Google Shape;1203;p8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173025" y="1818625"/>
            <a:ext cx="667901" cy="816976"/>
          </a:xfrm>
          <a:prstGeom prst="rect">
            <a:avLst/>
          </a:prstGeom>
          <a:noFill/>
          <a:ln>
            <a:noFill/>
          </a:ln>
        </p:spPr>
      </p:pic>
      <p:pic>
        <p:nvPicPr>
          <p:cNvPr id="1204" name="Google Shape;1204;p8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997901" y="2760450"/>
            <a:ext cx="1332301" cy="749408"/>
          </a:xfrm>
          <a:prstGeom prst="rect">
            <a:avLst/>
          </a:prstGeom>
          <a:noFill/>
          <a:ln>
            <a:noFill/>
          </a:ln>
        </p:spPr>
      </p:pic>
      <p:pic>
        <p:nvPicPr>
          <p:cNvPr id="1205" name="Google Shape;1205;p8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2626375" y="3634700"/>
            <a:ext cx="869164" cy="749400"/>
          </a:xfrm>
          <a:prstGeom prst="rect">
            <a:avLst/>
          </a:prstGeom>
          <a:noFill/>
          <a:ln>
            <a:noFill/>
          </a:ln>
        </p:spPr>
      </p:pic>
      <p:pic>
        <p:nvPicPr>
          <p:cNvPr id="1206" name="Google Shape;1206;p88"/>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flipH="1">
            <a:off x="7354472" y="1813562"/>
            <a:ext cx="1205401" cy="827095"/>
          </a:xfrm>
          <a:prstGeom prst="rect">
            <a:avLst/>
          </a:prstGeom>
          <a:noFill/>
          <a:ln>
            <a:noFill/>
          </a:ln>
        </p:spPr>
      </p:pic>
      <p:pic>
        <p:nvPicPr>
          <p:cNvPr id="1207" name="Google Shape;1207;p88"/>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7355375" y="2759678"/>
            <a:ext cx="1203600" cy="755996"/>
          </a:xfrm>
          <a:prstGeom prst="rect">
            <a:avLst/>
          </a:prstGeom>
          <a:noFill/>
          <a:ln>
            <a:noFill/>
          </a:ln>
        </p:spPr>
      </p:pic>
      <p:pic>
        <p:nvPicPr>
          <p:cNvPr id="1208" name="Google Shape;1208;p88"/>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7355375" y="3634709"/>
            <a:ext cx="1203600" cy="809915"/>
          </a:xfrm>
          <a:prstGeom prst="rect">
            <a:avLst/>
          </a:prstGeom>
          <a:noFill/>
          <a:ln>
            <a:noFill/>
          </a:ln>
        </p:spPr>
      </p:pic>
      <p:pic>
        <p:nvPicPr>
          <p:cNvPr id="1209" name="Google Shape;1209;p88">
            <a:hlinkClick r:id="rId11"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V&amp;V 2: VR Environment Realism</a:t>
            </a:r>
            <a:endParaRPr/>
          </a:p>
        </p:txBody>
      </p:sp>
      <p:sp>
        <p:nvSpPr>
          <p:cNvPr id="1215" name="Google Shape;1215;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53</a:t>
            </a:fld>
            <a:endParaRPr/>
          </a:p>
        </p:txBody>
      </p:sp>
      <p:sp>
        <p:nvSpPr>
          <p:cNvPr id="1216" name="Google Shape;1216;p89"/>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REQUIREMENT(S)</a:t>
            </a:r>
            <a:endParaRPr sz="1620"/>
          </a:p>
          <a:p>
            <a:pPr marL="0" lvl="0" indent="0" algn="l" rtl="0">
              <a:spcBef>
                <a:spcPts val="0"/>
              </a:spcBef>
              <a:spcAft>
                <a:spcPts val="0"/>
              </a:spcAft>
              <a:buClr>
                <a:schemeClr val="dk1"/>
              </a:buClr>
              <a:buSzPts val="990"/>
              <a:buFont typeface="Arial"/>
              <a:buNone/>
            </a:pPr>
            <a:endParaRPr sz="1620"/>
          </a:p>
        </p:txBody>
      </p:sp>
      <p:pic>
        <p:nvPicPr>
          <p:cNvPr id="1217" name="Google Shape;1217;p8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1218" name="Google Shape;1218;p8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1219" name="Google Shape;1219;p89"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1220" name="Google Shape;1220;p89" descr="Timeline background shape"/>
          <p:cNvSpPr/>
          <p:nvPr/>
        </p:nvSpPr>
        <p:spPr>
          <a:xfrm>
            <a:off x="4370627" y="4868550"/>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V: V&amp;V</a:t>
            </a:r>
            <a:endParaRPr sz="900" b="1" i="0" u="none" strike="noStrike" cap="none">
              <a:solidFill>
                <a:schemeClr val="lt1"/>
              </a:solidFill>
              <a:latin typeface="Nunito"/>
              <a:ea typeface="Nunito"/>
              <a:cs typeface="Nunito"/>
              <a:sym typeface="Nunito"/>
            </a:endParaRPr>
          </a:p>
        </p:txBody>
      </p:sp>
      <p:sp>
        <p:nvSpPr>
          <p:cNvPr id="1221" name="Google Shape;1221;p89"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1222" name="Google Shape;1222;p89"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1223" name="Google Shape;1223;p89"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1224" name="Google Shape;1224;p89"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graphicFrame>
        <p:nvGraphicFramePr>
          <p:cNvPr id="1225" name="Google Shape;1225;p89"/>
          <p:cNvGraphicFramePr/>
          <p:nvPr/>
        </p:nvGraphicFramePr>
        <p:xfrm>
          <a:off x="744138" y="1310820"/>
          <a:ext cx="8086700" cy="3146074"/>
        </p:xfrm>
        <a:graphic>
          <a:graphicData uri="http://schemas.openxmlformats.org/drawingml/2006/table">
            <a:tbl>
              <a:tblPr>
                <a:noFill/>
                <a:tableStyleId>{E9D8C519-176E-4E7A-B434-6233866CBDE6}</a:tableStyleId>
              </a:tblPr>
              <a:tblGrid>
                <a:gridCol w="781250">
                  <a:extLst>
                    <a:ext uri="{9D8B030D-6E8A-4147-A177-3AD203B41FA5}">
                      <a16:colId xmlns:a16="http://schemas.microsoft.com/office/drawing/2014/main" val="20000"/>
                    </a:ext>
                  </a:extLst>
                </a:gridCol>
                <a:gridCol w="5865900">
                  <a:extLst>
                    <a:ext uri="{9D8B030D-6E8A-4147-A177-3AD203B41FA5}">
                      <a16:colId xmlns:a16="http://schemas.microsoft.com/office/drawing/2014/main" val="20001"/>
                    </a:ext>
                  </a:extLst>
                </a:gridCol>
                <a:gridCol w="1439550">
                  <a:extLst>
                    <a:ext uri="{9D8B030D-6E8A-4147-A177-3AD203B41FA5}">
                      <a16:colId xmlns:a16="http://schemas.microsoft.com/office/drawing/2014/main" val="20002"/>
                    </a:ext>
                  </a:extLst>
                </a:gridCol>
              </a:tblGrid>
              <a:tr h="420050">
                <a:tc>
                  <a:txBody>
                    <a:bodyPr/>
                    <a:lstStyle/>
                    <a:p>
                      <a:pPr marL="0" lvl="0" indent="0" algn="l" rtl="0">
                        <a:spcBef>
                          <a:spcPts val="0"/>
                        </a:spcBef>
                        <a:spcAft>
                          <a:spcPts val="0"/>
                        </a:spcAft>
                        <a:buNone/>
                      </a:pPr>
                      <a:r>
                        <a:rPr lang="en" sz="1500" b="1">
                          <a:latin typeface="Nunito"/>
                          <a:ea typeface="Nunito"/>
                          <a:cs typeface="Nunito"/>
                          <a:sym typeface="Nunito"/>
                        </a:rPr>
                        <a:t>DR #</a:t>
                      </a:r>
                      <a:endParaRPr sz="1500" b="1">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1500" b="1">
                          <a:latin typeface="Nunito"/>
                          <a:ea typeface="Nunito"/>
                          <a:cs typeface="Nunito"/>
                          <a:sym typeface="Nunito"/>
                        </a:rPr>
                        <a:t>Requirement</a:t>
                      </a:r>
                      <a:endParaRPr sz="1500" b="1">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500" b="1">
                          <a:latin typeface="Nunito"/>
                          <a:ea typeface="Nunito"/>
                          <a:cs typeface="Nunito"/>
                          <a:sym typeface="Nunito"/>
                        </a:rPr>
                        <a:t>Predicted Compliance</a:t>
                      </a:r>
                      <a:endParaRPr sz="1500" b="1">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420050">
                <a:tc>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1.1.1.1</a:t>
                      </a:r>
                      <a:endParaRPr sz="15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a:latin typeface="Nunito"/>
                          <a:ea typeface="Nunito"/>
                          <a:cs typeface="Nunito"/>
                          <a:sym typeface="Nunito"/>
                        </a:rPr>
                        <a:t>Shall accurately portray suit-mounted lighting</a:t>
                      </a:r>
                      <a:endParaRPr sz="15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1"/>
                  </a:ext>
                </a:extLst>
              </a:tr>
              <a:tr h="420050">
                <a:tc>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1.1.1.2</a:t>
                      </a:r>
                      <a:endParaRPr sz="15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a:latin typeface="Nunito"/>
                          <a:ea typeface="Nunito"/>
                          <a:cs typeface="Nunito"/>
                          <a:sym typeface="Nunito"/>
                        </a:rPr>
                        <a:t>Shall portray accurate solar lighting conditions.</a:t>
                      </a:r>
                      <a:endParaRPr sz="15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2"/>
                  </a:ext>
                </a:extLst>
              </a:tr>
              <a:tr h="529600">
                <a:tc>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1.1.1.3</a:t>
                      </a:r>
                      <a:endParaRPr sz="15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a:latin typeface="Nunito"/>
                          <a:ea typeface="Nunito"/>
                          <a:cs typeface="Nunito"/>
                          <a:sym typeface="Nunito"/>
                        </a:rPr>
                        <a:t>Shall accurately portray high-contrast lighting conditions similar to those seen on the south polar region of the lunar surface.</a:t>
                      </a:r>
                      <a:endParaRPr sz="15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3"/>
                  </a:ext>
                </a:extLst>
              </a:tr>
              <a:tr h="529600">
                <a:tc>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1.1.1.4</a:t>
                      </a:r>
                      <a:endParaRPr sz="15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a:latin typeface="Nunito"/>
                          <a:ea typeface="Nunito"/>
                          <a:cs typeface="Nunito"/>
                          <a:sym typeface="Nunito"/>
                        </a:rPr>
                        <a:t>Shall accurately portray low-angle lighting conditions similar to those seen on the south polar region of the lunar surface.</a:t>
                      </a:r>
                      <a:endParaRPr sz="15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4"/>
                  </a:ext>
                </a:extLst>
              </a:tr>
              <a:tr h="529600">
                <a:tc>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1.1.2.2</a:t>
                      </a:r>
                      <a:endParaRPr sz="1500" b="1">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a:latin typeface="Nunito"/>
                          <a:ea typeface="Nunito"/>
                          <a:cs typeface="Nunito"/>
                          <a:sym typeface="Nunito"/>
                        </a:rPr>
                        <a:t>Shall ensure the texture of the lunar surface in the simulation is visually indicative of lunar regolith</a:t>
                      </a:r>
                      <a:endParaRPr sz="1500">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latin typeface="Nunito"/>
                          <a:ea typeface="Nunito"/>
                          <a:cs typeface="Nunito"/>
                          <a:sym typeface="Nunito"/>
                        </a:rPr>
                        <a:t>C</a:t>
                      </a:r>
                      <a:endParaRPr sz="1500">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7BB8A"/>
                    </a:solidFill>
                  </a:tcPr>
                </a:tc>
                <a:extLst>
                  <a:ext uri="{0D108BD9-81ED-4DB2-BD59-A6C34878D82A}">
                    <a16:rowId xmlns:a16="http://schemas.microsoft.com/office/drawing/2014/main" val="10005"/>
                  </a:ext>
                </a:extLst>
              </a:tr>
            </a:tbl>
          </a:graphicData>
        </a:graphic>
      </p:graphicFrame>
      <p:sp>
        <p:nvSpPr>
          <p:cNvPr id="1226" name="Google Shape;1226;p89"/>
          <p:cNvSpPr/>
          <p:nvPr/>
        </p:nvSpPr>
        <p:spPr>
          <a:xfrm>
            <a:off x="474700" y="1301175"/>
            <a:ext cx="109500" cy="3069000"/>
          </a:xfrm>
          <a:prstGeom prst="leftBrace">
            <a:avLst>
              <a:gd name="adj1" fmla="val 50000"/>
              <a:gd name="adj2" fmla="val 50000"/>
            </a:avLst>
          </a:prstGeom>
          <a:noFill/>
          <a:ln w="28575" cap="flat" cmpd="sng">
            <a:solidFill>
              <a:srgbClr val="0077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89"/>
          <p:cNvSpPr txBox="1"/>
          <p:nvPr/>
        </p:nvSpPr>
        <p:spPr>
          <a:xfrm>
            <a:off x="0" y="2637550"/>
            <a:ext cx="5487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500" b="1">
                <a:solidFill>
                  <a:srgbClr val="0077BB"/>
                </a:solidFill>
                <a:latin typeface="Nunito"/>
                <a:ea typeface="Nunito"/>
                <a:cs typeface="Nunito"/>
                <a:sym typeface="Nunito"/>
              </a:rPr>
              <a:t>F1</a:t>
            </a:r>
            <a:endParaRPr>
              <a:latin typeface="Nunito"/>
              <a:ea typeface="Nunito"/>
              <a:cs typeface="Nunito"/>
              <a:sym typeface="Nunito"/>
            </a:endParaRPr>
          </a:p>
        </p:txBody>
      </p:sp>
      <p:pic>
        <p:nvPicPr>
          <p:cNvPr id="1228" name="Google Shape;1228;p89">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54</a:t>
            </a:fld>
            <a:endParaRPr/>
          </a:p>
        </p:txBody>
      </p:sp>
      <p:sp>
        <p:nvSpPr>
          <p:cNvPr id="1234" name="Google Shape;1234;p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V&amp;V 2: VR Environment Realism</a:t>
            </a:r>
            <a:endParaRPr/>
          </a:p>
          <a:p>
            <a:pPr marL="0" lvl="0" indent="0" algn="l" rtl="0">
              <a:spcBef>
                <a:spcPts val="0"/>
              </a:spcBef>
              <a:spcAft>
                <a:spcPts val="0"/>
              </a:spcAft>
              <a:buNone/>
            </a:pPr>
            <a:endParaRPr/>
          </a:p>
        </p:txBody>
      </p:sp>
      <p:sp>
        <p:nvSpPr>
          <p:cNvPr id="1235" name="Google Shape;1235;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54</a:t>
            </a:fld>
            <a:endParaRPr/>
          </a:p>
        </p:txBody>
      </p:sp>
      <p:sp>
        <p:nvSpPr>
          <p:cNvPr id="1236" name="Google Shape;1236;p90"/>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METHOD</a:t>
            </a:r>
            <a:endParaRPr sz="1620"/>
          </a:p>
          <a:p>
            <a:pPr marL="0" lvl="0" indent="0" algn="l" rtl="0">
              <a:spcBef>
                <a:spcPts val="0"/>
              </a:spcBef>
              <a:spcAft>
                <a:spcPts val="0"/>
              </a:spcAft>
              <a:buClr>
                <a:schemeClr val="dk1"/>
              </a:buClr>
              <a:buSzPts val="990"/>
              <a:buFont typeface="Arial"/>
              <a:buNone/>
            </a:pPr>
            <a:endParaRPr sz="1620"/>
          </a:p>
        </p:txBody>
      </p:sp>
      <p:pic>
        <p:nvPicPr>
          <p:cNvPr id="1237" name="Google Shape;1237;p9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1238" name="Google Shape;1238;p9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1239" name="Google Shape;1239;p90"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1240" name="Google Shape;1240;p90" descr="Timeline background shape"/>
          <p:cNvSpPr/>
          <p:nvPr/>
        </p:nvSpPr>
        <p:spPr>
          <a:xfrm>
            <a:off x="4370627" y="4868550"/>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V: V&amp;V</a:t>
            </a:r>
            <a:endParaRPr sz="900" b="1" i="0" u="none" strike="noStrike" cap="none">
              <a:solidFill>
                <a:schemeClr val="lt1"/>
              </a:solidFill>
              <a:latin typeface="Nunito"/>
              <a:ea typeface="Nunito"/>
              <a:cs typeface="Nunito"/>
              <a:sym typeface="Nunito"/>
            </a:endParaRPr>
          </a:p>
        </p:txBody>
      </p:sp>
      <p:sp>
        <p:nvSpPr>
          <p:cNvPr id="1241" name="Google Shape;1241;p90"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1242" name="Google Shape;1242;p90"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1243" name="Google Shape;1243;p90"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1244" name="Google Shape;1244;p90"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
        <p:nvSpPr>
          <p:cNvPr id="1245" name="Google Shape;1245;p90"/>
          <p:cNvSpPr/>
          <p:nvPr/>
        </p:nvSpPr>
        <p:spPr>
          <a:xfrm>
            <a:off x="1234050" y="1164675"/>
            <a:ext cx="4353900" cy="393600"/>
          </a:xfrm>
          <a:prstGeom prst="roundRect">
            <a:avLst>
              <a:gd name="adj" fmla="val 16667"/>
            </a:avLst>
          </a:prstGeom>
          <a:solidFill>
            <a:srgbClr val="00968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chemeClr val="lt1"/>
                </a:solidFill>
                <a:latin typeface="Nunito"/>
                <a:ea typeface="Nunito"/>
                <a:cs typeface="Nunito"/>
                <a:sym typeface="Nunito"/>
              </a:rPr>
              <a:t>I. Development of Perceived Terrain Realism Metric (PTRM) Survey</a:t>
            </a:r>
            <a:r>
              <a:rPr lang="en" sz="1300" b="1" baseline="30000">
                <a:solidFill>
                  <a:schemeClr val="lt1"/>
                </a:solidFill>
                <a:latin typeface="Nunito"/>
                <a:ea typeface="Nunito"/>
                <a:cs typeface="Nunito"/>
                <a:sym typeface="Nunito"/>
              </a:rPr>
              <a:t>1</a:t>
            </a:r>
            <a:endParaRPr sz="1300" b="1">
              <a:solidFill>
                <a:schemeClr val="lt1"/>
              </a:solidFill>
              <a:latin typeface="Nunito"/>
              <a:ea typeface="Nunito"/>
              <a:cs typeface="Nunito"/>
              <a:sym typeface="Nunito"/>
            </a:endParaRPr>
          </a:p>
        </p:txBody>
      </p:sp>
      <p:sp>
        <p:nvSpPr>
          <p:cNvPr id="1246" name="Google Shape;1246;p90"/>
          <p:cNvSpPr/>
          <p:nvPr/>
        </p:nvSpPr>
        <p:spPr>
          <a:xfrm>
            <a:off x="1234050" y="1687013"/>
            <a:ext cx="4353900" cy="393600"/>
          </a:xfrm>
          <a:prstGeom prst="roundRect">
            <a:avLst>
              <a:gd name="adj" fmla="val 16667"/>
            </a:avLst>
          </a:prstGeom>
          <a:solidFill>
            <a:srgbClr val="0077B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chemeClr val="lt1"/>
                </a:solidFill>
                <a:latin typeface="Nunito"/>
                <a:ea typeface="Nunito"/>
                <a:cs typeface="Nunito"/>
                <a:sym typeface="Nunito"/>
              </a:rPr>
              <a:t>II. Find human subjects + administer Motion Sickness Susceptibility Questionnaire (MSSQ)</a:t>
            </a:r>
            <a:r>
              <a:rPr lang="en" sz="1300" b="1" baseline="30000">
                <a:solidFill>
                  <a:schemeClr val="lt1"/>
                </a:solidFill>
                <a:latin typeface="Nunito"/>
                <a:ea typeface="Nunito"/>
                <a:cs typeface="Nunito"/>
                <a:sym typeface="Nunito"/>
              </a:rPr>
              <a:t>2</a:t>
            </a:r>
            <a:endParaRPr sz="1300" b="1" baseline="30000">
              <a:solidFill>
                <a:schemeClr val="lt1"/>
              </a:solidFill>
              <a:latin typeface="Nunito"/>
              <a:ea typeface="Nunito"/>
              <a:cs typeface="Nunito"/>
              <a:sym typeface="Nunito"/>
            </a:endParaRPr>
          </a:p>
        </p:txBody>
      </p:sp>
      <p:sp>
        <p:nvSpPr>
          <p:cNvPr id="1247" name="Google Shape;1247;p90"/>
          <p:cNvSpPr/>
          <p:nvPr/>
        </p:nvSpPr>
        <p:spPr>
          <a:xfrm>
            <a:off x="1234050" y="2754088"/>
            <a:ext cx="4353900" cy="393600"/>
          </a:xfrm>
          <a:prstGeom prst="roundRect">
            <a:avLst>
              <a:gd name="adj" fmla="val 16667"/>
            </a:avLst>
          </a:prstGeom>
          <a:solidFill>
            <a:srgbClr val="0077B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Nunito"/>
                <a:ea typeface="Nunito"/>
                <a:cs typeface="Nunito"/>
                <a:sym typeface="Nunito"/>
              </a:rPr>
              <a:t>IV. Administer + Score PTRM Survey</a:t>
            </a:r>
            <a:endParaRPr b="1">
              <a:solidFill>
                <a:schemeClr val="lt1"/>
              </a:solidFill>
              <a:latin typeface="Nunito"/>
              <a:ea typeface="Nunito"/>
              <a:cs typeface="Nunito"/>
              <a:sym typeface="Nunito"/>
            </a:endParaRPr>
          </a:p>
        </p:txBody>
      </p:sp>
      <p:sp>
        <p:nvSpPr>
          <p:cNvPr id="1248" name="Google Shape;1248;p90"/>
          <p:cNvSpPr/>
          <p:nvPr/>
        </p:nvSpPr>
        <p:spPr>
          <a:xfrm>
            <a:off x="1234050" y="3272588"/>
            <a:ext cx="4353900" cy="393600"/>
          </a:xfrm>
          <a:prstGeom prst="roundRect">
            <a:avLst>
              <a:gd name="adj" fmla="val 16667"/>
            </a:avLst>
          </a:prstGeom>
          <a:solidFill>
            <a:srgbClr val="33BBE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Nunito"/>
                <a:ea typeface="Nunito"/>
                <a:cs typeface="Nunito"/>
                <a:sym typeface="Nunito"/>
              </a:rPr>
              <a:t>V. Analyze Results from PTRM Survey </a:t>
            </a:r>
            <a:endParaRPr b="1">
              <a:solidFill>
                <a:schemeClr val="lt1"/>
              </a:solidFill>
              <a:latin typeface="Nunito"/>
              <a:ea typeface="Nunito"/>
              <a:cs typeface="Nunito"/>
              <a:sym typeface="Nunito"/>
            </a:endParaRPr>
          </a:p>
        </p:txBody>
      </p:sp>
      <p:sp>
        <p:nvSpPr>
          <p:cNvPr id="1249" name="Google Shape;1249;p90"/>
          <p:cNvSpPr/>
          <p:nvPr/>
        </p:nvSpPr>
        <p:spPr>
          <a:xfrm>
            <a:off x="1234050" y="4333025"/>
            <a:ext cx="4353900" cy="393600"/>
          </a:xfrm>
          <a:prstGeom prst="roundRect">
            <a:avLst>
              <a:gd name="adj" fmla="val 16667"/>
            </a:avLst>
          </a:prstGeom>
          <a:solidFill>
            <a:srgbClr val="33BBE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Nunito"/>
                <a:ea typeface="Nunito"/>
                <a:cs typeface="Nunito"/>
                <a:sym typeface="Nunito"/>
              </a:rPr>
              <a:t>VII. Repeat until compliant with requirements</a:t>
            </a:r>
            <a:endParaRPr b="1">
              <a:solidFill>
                <a:schemeClr val="lt1"/>
              </a:solidFill>
              <a:latin typeface="Nunito"/>
              <a:ea typeface="Nunito"/>
              <a:cs typeface="Nunito"/>
              <a:sym typeface="Nunito"/>
            </a:endParaRPr>
          </a:p>
        </p:txBody>
      </p:sp>
      <p:sp>
        <p:nvSpPr>
          <p:cNvPr id="1250" name="Google Shape;1250;p90"/>
          <p:cNvSpPr/>
          <p:nvPr/>
        </p:nvSpPr>
        <p:spPr>
          <a:xfrm>
            <a:off x="1234050" y="3797525"/>
            <a:ext cx="4353900" cy="393600"/>
          </a:xfrm>
          <a:prstGeom prst="roundRect">
            <a:avLst>
              <a:gd name="adj" fmla="val 16667"/>
            </a:avLst>
          </a:prstGeom>
          <a:solidFill>
            <a:srgbClr val="33BBE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Nunito"/>
                <a:ea typeface="Nunito"/>
                <a:cs typeface="Nunito"/>
                <a:sym typeface="Nunito"/>
              </a:rPr>
              <a:t>VI. Incorporate feedback to improve fidelity </a:t>
            </a:r>
            <a:endParaRPr b="1">
              <a:solidFill>
                <a:schemeClr val="lt1"/>
              </a:solidFill>
              <a:latin typeface="Nunito"/>
              <a:ea typeface="Nunito"/>
              <a:cs typeface="Nunito"/>
              <a:sym typeface="Nunito"/>
            </a:endParaRPr>
          </a:p>
        </p:txBody>
      </p:sp>
      <p:sp>
        <p:nvSpPr>
          <p:cNvPr id="1251" name="Google Shape;1251;p90"/>
          <p:cNvSpPr/>
          <p:nvPr/>
        </p:nvSpPr>
        <p:spPr>
          <a:xfrm flipH="1">
            <a:off x="6006675" y="1687025"/>
            <a:ext cx="232200" cy="1460700"/>
          </a:xfrm>
          <a:prstGeom prst="leftBrace">
            <a:avLst>
              <a:gd name="adj1" fmla="val 50000"/>
              <a:gd name="adj2" fmla="val 50000"/>
            </a:avLst>
          </a:prstGeom>
          <a:noFill/>
          <a:ln w="28575" cap="flat" cmpd="sng">
            <a:solidFill>
              <a:srgbClr val="0077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0"/>
          <p:cNvSpPr/>
          <p:nvPr/>
        </p:nvSpPr>
        <p:spPr>
          <a:xfrm>
            <a:off x="6238875" y="1976675"/>
            <a:ext cx="2168400" cy="8814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0077BB"/>
                </a:solidFill>
                <a:latin typeface="Nunito"/>
                <a:ea typeface="Nunito"/>
                <a:cs typeface="Nunito"/>
                <a:sym typeface="Nunito"/>
              </a:rPr>
              <a:t>Human-in-the Loop (HITL) Testing</a:t>
            </a:r>
            <a:endParaRPr sz="1500" b="1">
              <a:solidFill>
                <a:srgbClr val="0077BB"/>
              </a:solidFill>
              <a:latin typeface="Nunito"/>
              <a:ea typeface="Nunito"/>
              <a:cs typeface="Nunito"/>
              <a:sym typeface="Nunito"/>
            </a:endParaRPr>
          </a:p>
          <a:p>
            <a:pPr marL="0" lvl="0" indent="0" algn="ctr" rtl="0">
              <a:spcBef>
                <a:spcPts val="0"/>
              </a:spcBef>
              <a:spcAft>
                <a:spcPts val="0"/>
              </a:spcAft>
              <a:buNone/>
            </a:pPr>
            <a:endParaRPr sz="1500">
              <a:solidFill>
                <a:srgbClr val="0077BB"/>
              </a:solidFill>
              <a:latin typeface="Nunito"/>
              <a:ea typeface="Nunito"/>
              <a:cs typeface="Nunito"/>
              <a:sym typeface="Nunito"/>
            </a:endParaRPr>
          </a:p>
        </p:txBody>
      </p:sp>
      <p:sp>
        <p:nvSpPr>
          <p:cNvPr id="1253" name="Google Shape;1253;p90"/>
          <p:cNvSpPr/>
          <p:nvPr/>
        </p:nvSpPr>
        <p:spPr>
          <a:xfrm>
            <a:off x="1234050" y="2228063"/>
            <a:ext cx="4353900" cy="393600"/>
          </a:xfrm>
          <a:prstGeom prst="roundRect">
            <a:avLst>
              <a:gd name="adj" fmla="val 16667"/>
            </a:avLst>
          </a:prstGeom>
          <a:solidFill>
            <a:srgbClr val="0077B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chemeClr val="lt1"/>
                </a:solidFill>
                <a:latin typeface="Nunito"/>
                <a:ea typeface="Nunito"/>
                <a:cs typeface="Nunito"/>
                <a:sym typeface="Nunito"/>
              </a:rPr>
              <a:t>III. 5-minute exploration of VR environment </a:t>
            </a:r>
            <a:endParaRPr sz="1300" b="1">
              <a:solidFill>
                <a:schemeClr val="lt1"/>
              </a:solidFill>
              <a:latin typeface="Nunito"/>
              <a:ea typeface="Nunito"/>
              <a:cs typeface="Nunito"/>
              <a:sym typeface="Nunito"/>
            </a:endParaRPr>
          </a:p>
        </p:txBody>
      </p:sp>
      <p:sp>
        <p:nvSpPr>
          <p:cNvPr id="1254" name="Google Shape;1254;p90"/>
          <p:cNvSpPr txBox="1"/>
          <p:nvPr/>
        </p:nvSpPr>
        <p:spPr>
          <a:xfrm>
            <a:off x="6238875" y="2571750"/>
            <a:ext cx="2168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0077BB"/>
                </a:solidFill>
                <a:latin typeface="Nunito"/>
                <a:ea typeface="Nunito"/>
                <a:cs typeface="Nunito"/>
                <a:sym typeface="Nunito"/>
              </a:rPr>
              <a:t>*NASA recommends a minimum of 10 subjects for most HITL testing</a:t>
            </a:r>
            <a:r>
              <a:rPr lang="en" sz="1000" baseline="30000">
                <a:solidFill>
                  <a:srgbClr val="0077BB"/>
                </a:solidFill>
                <a:latin typeface="Nunito"/>
                <a:ea typeface="Nunito"/>
                <a:cs typeface="Nunito"/>
                <a:sym typeface="Nunito"/>
              </a:rPr>
              <a:t>3</a:t>
            </a:r>
            <a:r>
              <a:rPr lang="en" sz="1000">
                <a:solidFill>
                  <a:srgbClr val="0077BB"/>
                </a:solidFill>
                <a:latin typeface="Nunito"/>
                <a:ea typeface="Nunito"/>
                <a:cs typeface="Nunito"/>
                <a:sym typeface="Nunito"/>
              </a:rPr>
              <a:t> </a:t>
            </a:r>
            <a:endParaRPr sz="1000">
              <a:solidFill>
                <a:srgbClr val="0077BB"/>
              </a:solidFill>
              <a:latin typeface="Nunito"/>
              <a:ea typeface="Nunito"/>
              <a:cs typeface="Nunito"/>
              <a:sym typeface="Nunito"/>
            </a:endParaRPr>
          </a:p>
        </p:txBody>
      </p:sp>
      <p:cxnSp>
        <p:nvCxnSpPr>
          <p:cNvPr id="1255" name="Google Shape;1255;p90"/>
          <p:cNvCxnSpPr>
            <a:stCxn id="1245" idx="2"/>
            <a:endCxn id="1246" idx="0"/>
          </p:cNvCxnSpPr>
          <p:nvPr/>
        </p:nvCxnSpPr>
        <p:spPr>
          <a:xfrm>
            <a:off x="3411000" y="1558275"/>
            <a:ext cx="0" cy="128700"/>
          </a:xfrm>
          <a:prstGeom prst="straightConnector1">
            <a:avLst/>
          </a:prstGeom>
          <a:noFill/>
          <a:ln w="9525" cap="flat" cmpd="sng">
            <a:solidFill>
              <a:schemeClr val="dk2"/>
            </a:solidFill>
            <a:prstDash val="solid"/>
            <a:round/>
            <a:headEnd type="none" w="med" len="med"/>
            <a:tailEnd type="triangle" w="med" len="med"/>
          </a:ln>
        </p:spPr>
      </p:cxnSp>
      <p:cxnSp>
        <p:nvCxnSpPr>
          <p:cNvPr id="1256" name="Google Shape;1256;p90"/>
          <p:cNvCxnSpPr>
            <a:stCxn id="1246" idx="2"/>
            <a:endCxn id="1253" idx="0"/>
          </p:cNvCxnSpPr>
          <p:nvPr/>
        </p:nvCxnSpPr>
        <p:spPr>
          <a:xfrm>
            <a:off x="3411000" y="2080613"/>
            <a:ext cx="0" cy="147600"/>
          </a:xfrm>
          <a:prstGeom prst="straightConnector1">
            <a:avLst/>
          </a:prstGeom>
          <a:noFill/>
          <a:ln w="9525" cap="flat" cmpd="sng">
            <a:solidFill>
              <a:schemeClr val="dk2"/>
            </a:solidFill>
            <a:prstDash val="solid"/>
            <a:round/>
            <a:headEnd type="none" w="med" len="med"/>
            <a:tailEnd type="triangle" w="med" len="med"/>
          </a:ln>
        </p:spPr>
      </p:cxnSp>
      <p:cxnSp>
        <p:nvCxnSpPr>
          <p:cNvPr id="1257" name="Google Shape;1257;p90"/>
          <p:cNvCxnSpPr>
            <a:stCxn id="1253" idx="2"/>
            <a:endCxn id="1247" idx="0"/>
          </p:cNvCxnSpPr>
          <p:nvPr/>
        </p:nvCxnSpPr>
        <p:spPr>
          <a:xfrm>
            <a:off x="3411000" y="2621663"/>
            <a:ext cx="0" cy="132300"/>
          </a:xfrm>
          <a:prstGeom prst="straightConnector1">
            <a:avLst/>
          </a:prstGeom>
          <a:noFill/>
          <a:ln w="9525" cap="flat" cmpd="sng">
            <a:solidFill>
              <a:schemeClr val="dk2"/>
            </a:solidFill>
            <a:prstDash val="solid"/>
            <a:round/>
            <a:headEnd type="none" w="med" len="med"/>
            <a:tailEnd type="triangle" w="med" len="med"/>
          </a:ln>
        </p:spPr>
      </p:cxnSp>
      <p:cxnSp>
        <p:nvCxnSpPr>
          <p:cNvPr id="1258" name="Google Shape;1258;p90"/>
          <p:cNvCxnSpPr>
            <a:stCxn id="1247" idx="2"/>
            <a:endCxn id="1248" idx="0"/>
          </p:cNvCxnSpPr>
          <p:nvPr/>
        </p:nvCxnSpPr>
        <p:spPr>
          <a:xfrm>
            <a:off x="3411000" y="3147688"/>
            <a:ext cx="0" cy="124800"/>
          </a:xfrm>
          <a:prstGeom prst="straightConnector1">
            <a:avLst/>
          </a:prstGeom>
          <a:noFill/>
          <a:ln w="9525" cap="flat" cmpd="sng">
            <a:solidFill>
              <a:schemeClr val="dk2"/>
            </a:solidFill>
            <a:prstDash val="solid"/>
            <a:round/>
            <a:headEnd type="none" w="med" len="med"/>
            <a:tailEnd type="triangle" w="med" len="med"/>
          </a:ln>
        </p:spPr>
      </p:cxnSp>
      <p:cxnSp>
        <p:nvCxnSpPr>
          <p:cNvPr id="1259" name="Google Shape;1259;p90"/>
          <p:cNvCxnSpPr>
            <a:endCxn id="1250" idx="0"/>
          </p:cNvCxnSpPr>
          <p:nvPr/>
        </p:nvCxnSpPr>
        <p:spPr>
          <a:xfrm>
            <a:off x="3411000" y="3666125"/>
            <a:ext cx="0" cy="131400"/>
          </a:xfrm>
          <a:prstGeom prst="straightConnector1">
            <a:avLst/>
          </a:prstGeom>
          <a:noFill/>
          <a:ln w="9525" cap="flat" cmpd="sng">
            <a:solidFill>
              <a:schemeClr val="dk2"/>
            </a:solidFill>
            <a:prstDash val="solid"/>
            <a:round/>
            <a:headEnd type="none" w="med" len="med"/>
            <a:tailEnd type="triangle" w="med" len="med"/>
          </a:ln>
        </p:spPr>
      </p:cxnSp>
      <p:cxnSp>
        <p:nvCxnSpPr>
          <p:cNvPr id="1260" name="Google Shape;1260;p90"/>
          <p:cNvCxnSpPr>
            <a:stCxn id="1250" idx="2"/>
            <a:endCxn id="1249" idx="0"/>
          </p:cNvCxnSpPr>
          <p:nvPr/>
        </p:nvCxnSpPr>
        <p:spPr>
          <a:xfrm>
            <a:off x="3411000" y="4191125"/>
            <a:ext cx="0" cy="141900"/>
          </a:xfrm>
          <a:prstGeom prst="straightConnector1">
            <a:avLst/>
          </a:prstGeom>
          <a:noFill/>
          <a:ln w="9525" cap="flat" cmpd="sng">
            <a:solidFill>
              <a:schemeClr val="dk2"/>
            </a:solidFill>
            <a:prstDash val="solid"/>
            <a:round/>
            <a:headEnd type="none" w="med" len="med"/>
            <a:tailEnd type="triangle" w="med" len="med"/>
          </a:ln>
        </p:spPr>
      </p:cxnSp>
      <p:cxnSp>
        <p:nvCxnSpPr>
          <p:cNvPr id="1261" name="Google Shape;1261;p90"/>
          <p:cNvCxnSpPr>
            <a:endCxn id="1246" idx="3"/>
          </p:cNvCxnSpPr>
          <p:nvPr/>
        </p:nvCxnSpPr>
        <p:spPr>
          <a:xfrm rot="-5400000">
            <a:off x="4264650" y="3206513"/>
            <a:ext cx="2646000" cy="600"/>
          </a:xfrm>
          <a:prstGeom prst="bentConnector4">
            <a:avLst>
              <a:gd name="adj1" fmla="val 21"/>
              <a:gd name="adj2" fmla="val 39787500"/>
            </a:avLst>
          </a:prstGeom>
          <a:noFill/>
          <a:ln w="9525" cap="flat" cmpd="sng">
            <a:solidFill>
              <a:schemeClr val="dk2"/>
            </a:solidFill>
            <a:prstDash val="solid"/>
            <a:round/>
            <a:headEnd type="none" w="med" len="med"/>
            <a:tailEnd type="triangle" w="med" len="med"/>
          </a:ln>
        </p:spPr>
      </p:cxnSp>
      <p:pic>
        <p:nvPicPr>
          <p:cNvPr id="1262" name="Google Shape;1262;p90">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55</a:t>
            </a:fld>
            <a:endParaRPr/>
          </a:p>
        </p:txBody>
      </p:sp>
      <p:sp>
        <p:nvSpPr>
          <p:cNvPr id="1268" name="Google Shape;1268;p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V&amp;V 2: VR Environment Realism</a:t>
            </a:r>
            <a:endParaRPr/>
          </a:p>
          <a:p>
            <a:pPr marL="0" lvl="0" indent="0" algn="l" rtl="0">
              <a:spcBef>
                <a:spcPts val="0"/>
              </a:spcBef>
              <a:spcAft>
                <a:spcPts val="0"/>
              </a:spcAft>
              <a:buNone/>
            </a:pPr>
            <a:endParaRPr/>
          </a:p>
        </p:txBody>
      </p:sp>
      <p:sp>
        <p:nvSpPr>
          <p:cNvPr id="1269" name="Google Shape;1269;p91"/>
          <p:cNvSpPr txBox="1">
            <a:spLocks noGrp="1"/>
          </p:cNvSpPr>
          <p:nvPr>
            <p:ph type="title"/>
          </p:nvPr>
        </p:nvSpPr>
        <p:spPr>
          <a:xfrm>
            <a:off x="624450" y="7942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EQUIPMENT</a:t>
            </a:r>
            <a:endParaRPr sz="1620"/>
          </a:p>
        </p:txBody>
      </p:sp>
      <p:sp>
        <p:nvSpPr>
          <p:cNvPr id="1270" name="Google Shape;1270;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55</a:t>
            </a:fld>
            <a:endParaRPr/>
          </a:p>
        </p:txBody>
      </p:sp>
      <p:sp>
        <p:nvSpPr>
          <p:cNvPr id="1271" name="Google Shape;1271;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55</a:t>
            </a:fld>
            <a:endParaRPr/>
          </a:p>
        </p:txBody>
      </p:sp>
      <p:pic>
        <p:nvPicPr>
          <p:cNvPr id="1272" name="Google Shape;1272;p9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1273" name="Google Shape;1273;p9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1274" name="Google Shape;1274;p91"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1275" name="Google Shape;1275;p91" descr="Timeline background shape"/>
          <p:cNvSpPr/>
          <p:nvPr/>
        </p:nvSpPr>
        <p:spPr>
          <a:xfrm>
            <a:off x="4370627" y="4868550"/>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V: V&amp;V</a:t>
            </a:r>
            <a:endParaRPr sz="900" b="1" i="0" u="none" strike="noStrike" cap="none">
              <a:solidFill>
                <a:schemeClr val="lt1"/>
              </a:solidFill>
              <a:latin typeface="Nunito"/>
              <a:ea typeface="Nunito"/>
              <a:cs typeface="Nunito"/>
              <a:sym typeface="Nunito"/>
            </a:endParaRPr>
          </a:p>
        </p:txBody>
      </p:sp>
      <p:sp>
        <p:nvSpPr>
          <p:cNvPr id="1276" name="Google Shape;1276;p91"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1277" name="Google Shape;1277;p91"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1278" name="Google Shape;1278;p91"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1279" name="Google Shape;1279;p91"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
        <p:nvSpPr>
          <p:cNvPr id="1280" name="Google Shape;1280;p91"/>
          <p:cNvSpPr/>
          <p:nvPr/>
        </p:nvSpPr>
        <p:spPr>
          <a:xfrm>
            <a:off x="1288775" y="1291175"/>
            <a:ext cx="6625800" cy="3249900"/>
          </a:xfrm>
          <a:prstGeom prst="rect">
            <a:avLst/>
          </a:prstGeom>
          <a:noFill/>
          <a:ln w="28575" cap="flat" cmpd="sng">
            <a:solidFill>
              <a:srgbClr val="009688"/>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l" rtl="0">
              <a:spcBef>
                <a:spcPts val="0"/>
              </a:spcBef>
              <a:spcAft>
                <a:spcPts val="0"/>
              </a:spcAft>
              <a:buClr>
                <a:srgbClr val="009688"/>
              </a:buClr>
              <a:buSzPts val="1800"/>
              <a:buFont typeface="Nunito"/>
              <a:buChar char="❖"/>
            </a:pPr>
            <a:r>
              <a:rPr lang="en" sz="1800">
                <a:solidFill>
                  <a:srgbClr val="009688"/>
                </a:solidFill>
                <a:latin typeface="Nunito"/>
                <a:ea typeface="Nunito"/>
                <a:cs typeface="Nunito"/>
                <a:sym typeface="Nunito"/>
              </a:rPr>
              <a:t>Custom Built PC – COTS</a:t>
            </a:r>
            <a:endParaRPr sz="1800">
              <a:solidFill>
                <a:srgbClr val="009688"/>
              </a:solidFill>
              <a:latin typeface="Nunito"/>
              <a:ea typeface="Nunito"/>
              <a:cs typeface="Nunito"/>
              <a:sym typeface="Nunito"/>
            </a:endParaRPr>
          </a:p>
          <a:p>
            <a:pPr marL="0" lvl="0" indent="0" algn="l" rtl="0">
              <a:spcBef>
                <a:spcPts val="0"/>
              </a:spcBef>
              <a:spcAft>
                <a:spcPts val="0"/>
              </a:spcAft>
              <a:buNone/>
            </a:pPr>
            <a:endParaRPr sz="1800">
              <a:solidFill>
                <a:srgbClr val="009688"/>
              </a:solidFill>
              <a:latin typeface="Nunito"/>
              <a:ea typeface="Nunito"/>
              <a:cs typeface="Nunito"/>
              <a:sym typeface="Nunito"/>
            </a:endParaRPr>
          </a:p>
          <a:p>
            <a:pPr marL="0" lvl="0" indent="0" algn="l" rtl="0">
              <a:spcBef>
                <a:spcPts val="0"/>
              </a:spcBef>
              <a:spcAft>
                <a:spcPts val="0"/>
              </a:spcAft>
              <a:buNone/>
            </a:pPr>
            <a:endParaRPr sz="1800">
              <a:solidFill>
                <a:srgbClr val="009688"/>
              </a:solidFill>
              <a:latin typeface="Nunito"/>
              <a:ea typeface="Nunito"/>
              <a:cs typeface="Nunito"/>
              <a:sym typeface="Nunito"/>
            </a:endParaRPr>
          </a:p>
          <a:p>
            <a:pPr marL="457200" lvl="0" indent="-342900" algn="l" rtl="0">
              <a:spcBef>
                <a:spcPts val="0"/>
              </a:spcBef>
              <a:spcAft>
                <a:spcPts val="0"/>
              </a:spcAft>
              <a:buClr>
                <a:srgbClr val="009688"/>
              </a:buClr>
              <a:buSzPts val="1800"/>
              <a:buFont typeface="Nunito"/>
              <a:buChar char="❖"/>
            </a:pPr>
            <a:r>
              <a:rPr lang="en" sz="1800">
                <a:solidFill>
                  <a:srgbClr val="009688"/>
                </a:solidFill>
                <a:latin typeface="Nunito"/>
                <a:ea typeface="Nunito"/>
                <a:cs typeface="Nunito"/>
                <a:sym typeface="Nunito"/>
              </a:rPr>
              <a:t>Oculus Headset – COTS</a:t>
            </a:r>
            <a:endParaRPr sz="1800">
              <a:solidFill>
                <a:srgbClr val="009688"/>
              </a:solidFill>
              <a:latin typeface="Nunito"/>
              <a:ea typeface="Nunito"/>
              <a:cs typeface="Nunito"/>
              <a:sym typeface="Nunito"/>
            </a:endParaRPr>
          </a:p>
          <a:p>
            <a:pPr marL="0" lvl="0" indent="0" algn="l" rtl="0">
              <a:spcBef>
                <a:spcPts val="0"/>
              </a:spcBef>
              <a:spcAft>
                <a:spcPts val="0"/>
              </a:spcAft>
              <a:buNone/>
            </a:pPr>
            <a:endParaRPr sz="1800">
              <a:solidFill>
                <a:srgbClr val="009688"/>
              </a:solidFill>
              <a:latin typeface="Nunito"/>
              <a:ea typeface="Nunito"/>
              <a:cs typeface="Nunito"/>
              <a:sym typeface="Nunito"/>
            </a:endParaRPr>
          </a:p>
          <a:p>
            <a:pPr marL="0" lvl="0" indent="0" algn="l" rtl="0">
              <a:spcBef>
                <a:spcPts val="0"/>
              </a:spcBef>
              <a:spcAft>
                <a:spcPts val="0"/>
              </a:spcAft>
              <a:buNone/>
            </a:pPr>
            <a:endParaRPr sz="1800">
              <a:solidFill>
                <a:srgbClr val="009688"/>
              </a:solidFill>
              <a:latin typeface="Nunito"/>
              <a:ea typeface="Nunito"/>
              <a:cs typeface="Nunito"/>
              <a:sym typeface="Nunito"/>
            </a:endParaRPr>
          </a:p>
          <a:p>
            <a:pPr marL="457200" lvl="0" indent="-342900" algn="l" rtl="0">
              <a:spcBef>
                <a:spcPts val="0"/>
              </a:spcBef>
              <a:spcAft>
                <a:spcPts val="0"/>
              </a:spcAft>
              <a:buClr>
                <a:srgbClr val="009688"/>
              </a:buClr>
              <a:buSzPts val="1800"/>
              <a:buFont typeface="Nunito"/>
              <a:buChar char="❖"/>
            </a:pPr>
            <a:r>
              <a:rPr lang="en" sz="1800">
                <a:solidFill>
                  <a:srgbClr val="009688"/>
                </a:solidFill>
                <a:latin typeface="Nunito"/>
                <a:ea typeface="Nunito"/>
                <a:cs typeface="Nunito"/>
                <a:sym typeface="Nunito"/>
              </a:rPr>
              <a:t>PTRM Survey  – In-House Developed</a:t>
            </a:r>
            <a:endParaRPr sz="1800">
              <a:solidFill>
                <a:srgbClr val="009688"/>
              </a:solidFill>
              <a:latin typeface="Nunito"/>
              <a:ea typeface="Nunito"/>
              <a:cs typeface="Nunito"/>
              <a:sym typeface="Nunito"/>
            </a:endParaRPr>
          </a:p>
        </p:txBody>
      </p:sp>
      <p:pic>
        <p:nvPicPr>
          <p:cNvPr id="1281" name="Google Shape;1281;p9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109912" y="1359400"/>
            <a:ext cx="1127586" cy="1379263"/>
          </a:xfrm>
          <a:prstGeom prst="rect">
            <a:avLst/>
          </a:prstGeom>
          <a:noFill/>
          <a:ln>
            <a:noFill/>
          </a:ln>
        </p:spPr>
      </p:pic>
      <p:pic>
        <p:nvPicPr>
          <p:cNvPr id="1282" name="Google Shape;1282;p91"/>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837900" y="2738675"/>
            <a:ext cx="1671619" cy="940262"/>
          </a:xfrm>
          <a:prstGeom prst="rect">
            <a:avLst/>
          </a:prstGeom>
          <a:noFill/>
          <a:ln>
            <a:noFill/>
          </a:ln>
        </p:spPr>
      </p:pic>
      <p:pic>
        <p:nvPicPr>
          <p:cNvPr id="1283" name="Google Shape;1283;p9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750238" y="3678926"/>
            <a:ext cx="1846948" cy="793925"/>
          </a:xfrm>
          <a:prstGeom prst="rect">
            <a:avLst/>
          </a:prstGeom>
          <a:noFill/>
          <a:ln>
            <a:noFill/>
          </a:ln>
        </p:spPr>
      </p:pic>
      <p:pic>
        <p:nvPicPr>
          <p:cNvPr id="1284" name="Google Shape;1284;p91">
            <a:hlinkClick r:id="rId8"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88"/>
        <p:cNvGrpSpPr/>
        <p:nvPr/>
      </p:nvGrpSpPr>
      <p:grpSpPr>
        <a:xfrm>
          <a:off x="0" y="0"/>
          <a:ext cx="0" cy="0"/>
          <a:chOff x="0" y="0"/>
          <a:chExt cx="0" cy="0"/>
        </a:xfrm>
      </p:grpSpPr>
      <p:sp>
        <p:nvSpPr>
          <p:cNvPr id="1289" name="Google Shape;1289;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latin typeface="Nunito"/>
                <a:ea typeface="Nunito"/>
                <a:cs typeface="Nunito"/>
                <a:sym typeface="Nunito"/>
              </a:rPr>
              <a:t>56</a:t>
            </a:fld>
            <a:endParaRPr>
              <a:latin typeface="Nunito"/>
              <a:ea typeface="Nunito"/>
              <a:cs typeface="Nunito"/>
              <a:sym typeface="Nunito"/>
            </a:endParaRPr>
          </a:p>
        </p:txBody>
      </p:sp>
      <p:pic>
        <p:nvPicPr>
          <p:cNvPr id="1290" name="Google Shape;1290;p9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767850" y="4869400"/>
            <a:ext cx="1203601" cy="243817"/>
          </a:xfrm>
          <a:prstGeom prst="rect">
            <a:avLst/>
          </a:prstGeom>
          <a:noFill/>
          <a:ln>
            <a:noFill/>
          </a:ln>
        </p:spPr>
      </p:pic>
      <p:pic>
        <p:nvPicPr>
          <p:cNvPr id="1291" name="Google Shape;1291;p9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549675"/>
            <a:ext cx="9144003" cy="4304108"/>
          </a:xfrm>
          <a:prstGeom prst="rect">
            <a:avLst/>
          </a:prstGeom>
          <a:noFill/>
          <a:ln>
            <a:noFill/>
          </a:ln>
        </p:spPr>
      </p:pic>
      <p:sp>
        <p:nvSpPr>
          <p:cNvPr id="1292" name="Google Shape;1292;p92"/>
          <p:cNvSpPr txBox="1">
            <a:spLocks noGrp="1"/>
          </p:cNvSpPr>
          <p:nvPr>
            <p:ph type="title"/>
          </p:nvPr>
        </p:nvSpPr>
        <p:spPr>
          <a:xfrm>
            <a:off x="311700" y="1240575"/>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Project Planning</a:t>
            </a:r>
            <a:endParaRPr>
              <a:solidFill>
                <a:schemeClr val="lt1"/>
              </a:solidFill>
            </a:endParaRPr>
          </a:p>
        </p:txBody>
      </p:sp>
      <p:pic>
        <p:nvPicPr>
          <p:cNvPr id="1293" name="Google Shape;1293;p92">
            <a:hlinkClick r:id="rId5" action="ppaction://hlinksldjump"/>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667450" y="4833100"/>
            <a:ext cx="1095600" cy="317775"/>
          </a:xfrm>
          <a:prstGeom prst="rect">
            <a:avLst/>
          </a:prstGeom>
          <a:noFill/>
          <a:ln>
            <a:noFill/>
          </a:ln>
        </p:spPr>
      </p:pic>
      <p:sp>
        <p:nvSpPr>
          <p:cNvPr id="1294" name="Google Shape;1294;p92" descr="Timeline background shape"/>
          <p:cNvSpPr/>
          <p:nvPr/>
        </p:nvSpPr>
        <p:spPr>
          <a:xfrm>
            <a:off x="5433264" y="4868550"/>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VI: Proj. Planning</a:t>
            </a:r>
            <a:endParaRPr sz="900" b="1" i="0" u="none" strike="noStrike" cap="none">
              <a:solidFill>
                <a:schemeClr val="lt1"/>
              </a:solidFill>
              <a:latin typeface="Nunito"/>
              <a:ea typeface="Nunito"/>
              <a:cs typeface="Nunito"/>
              <a:sym typeface="Nunito"/>
            </a:endParaRPr>
          </a:p>
        </p:txBody>
      </p:sp>
      <p:sp>
        <p:nvSpPr>
          <p:cNvPr id="1295" name="Google Shape;1295;p92" descr="Timeline background shape"/>
          <p:cNvSpPr/>
          <p:nvPr/>
        </p:nvSpPr>
        <p:spPr>
          <a:xfrm>
            <a:off x="4370627" y="4868550"/>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V: V&amp;V</a:t>
            </a:r>
            <a:endParaRPr sz="900" b="1" i="0" u="none" strike="noStrike" cap="none">
              <a:solidFill>
                <a:schemeClr val="lt1"/>
              </a:solidFill>
              <a:latin typeface="Nunito"/>
              <a:ea typeface="Nunito"/>
              <a:cs typeface="Nunito"/>
              <a:sym typeface="Nunito"/>
            </a:endParaRPr>
          </a:p>
        </p:txBody>
      </p:sp>
      <p:sp>
        <p:nvSpPr>
          <p:cNvPr id="1296" name="Google Shape;1296;p92"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1297" name="Google Shape;1297;p92"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1298" name="Google Shape;1298;p92"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1299" name="Google Shape;1299;p92"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Budget</a:t>
            </a:r>
            <a:endParaRPr/>
          </a:p>
        </p:txBody>
      </p:sp>
      <p:sp>
        <p:nvSpPr>
          <p:cNvPr id="1305" name="Google Shape;1305;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57</a:t>
            </a:fld>
            <a:endParaRPr/>
          </a:p>
        </p:txBody>
      </p:sp>
      <p:graphicFrame>
        <p:nvGraphicFramePr>
          <p:cNvPr id="1306" name="Google Shape;1306;p93"/>
          <p:cNvGraphicFramePr/>
          <p:nvPr/>
        </p:nvGraphicFramePr>
        <p:xfrm>
          <a:off x="2324850" y="407625"/>
          <a:ext cx="3162775" cy="4205880"/>
        </p:xfrm>
        <a:graphic>
          <a:graphicData uri="http://schemas.openxmlformats.org/drawingml/2006/table">
            <a:tbl>
              <a:tblPr>
                <a:noFill/>
                <a:tableStyleId>{E9D8C519-176E-4E7A-B434-6233866CBDE6}</a:tableStyleId>
              </a:tblPr>
              <a:tblGrid>
                <a:gridCol w="2339550">
                  <a:extLst>
                    <a:ext uri="{9D8B030D-6E8A-4147-A177-3AD203B41FA5}">
                      <a16:colId xmlns:a16="http://schemas.microsoft.com/office/drawing/2014/main" val="20000"/>
                    </a:ext>
                  </a:extLst>
                </a:gridCol>
                <a:gridCol w="823225">
                  <a:extLst>
                    <a:ext uri="{9D8B030D-6E8A-4147-A177-3AD203B41FA5}">
                      <a16:colId xmlns:a16="http://schemas.microsoft.com/office/drawing/2014/main" val="20001"/>
                    </a:ext>
                  </a:extLst>
                </a:gridCol>
              </a:tblGrid>
              <a:tr h="272675">
                <a:tc gridSpan="2">
                  <a:txBody>
                    <a:bodyPr/>
                    <a:lstStyle/>
                    <a:p>
                      <a:pPr marL="0" lvl="0" indent="0" algn="ctr" rtl="0">
                        <a:spcBef>
                          <a:spcPts val="0"/>
                        </a:spcBef>
                        <a:spcAft>
                          <a:spcPts val="0"/>
                        </a:spcAft>
                        <a:buNone/>
                      </a:pPr>
                      <a:r>
                        <a:rPr lang="en" sz="1100" b="1">
                          <a:solidFill>
                            <a:schemeClr val="dk2"/>
                          </a:solidFill>
                          <a:latin typeface="Nunito"/>
                          <a:ea typeface="Nunito"/>
                          <a:cs typeface="Nunito"/>
                          <a:sym typeface="Nunito"/>
                        </a:rPr>
                        <a:t>$4,000 Budget</a:t>
                      </a:r>
                      <a:endParaRPr sz="1100" b="1">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CCCC"/>
                    </a:solidFill>
                  </a:tcPr>
                </a:tc>
                <a:tc hMerge="1">
                  <a:txBody>
                    <a:bodyPr/>
                    <a:lstStyle/>
                    <a:p>
                      <a:endParaRPr lang="en-US"/>
                    </a:p>
                  </a:txBody>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100" b="1">
                          <a:solidFill>
                            <a:schemeClr val="dk2"/>
                          </a:solidFill>
                          <a:latin typeface="Nunito"/>
                          <a:ea typeface="Nunito"/>
                          <a:cs typeface="Nunito"/>
                          <a:sym typeface="Nunito"/>
                        </a:rPr>
                        <a:t>Components</a:t>
                      </a:r>
                      <a:endParaRPr sz="1100" b="1">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b="1">
                          <a:solidFill>
                            <a:schemeClr val="dk2"/>
                          </a:solidFill>
                          <a:latin typeface="Nunito"/>
                          <a:ea typeface="Nunito"/>
                          <a:cs typeface="Nunito"/>
                          <a:sym typeface="Nunito"/>
                        </a:rPr>
                        <a:t>Total</a:t>
                      </a:r>
                      <a:endParaRPr sz="1100" b="1">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Dedicated VR PC*</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$1,114</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Oculus Quest 2 VR Headset</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$400</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9 HTC Vive 3.0 Trackers</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$1,170</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2 HTC Vive Base Station 2.0s</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$400</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Base Station Tripods</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$40</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Tool Manufacturing Materials*</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$106</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0">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Electronics*</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$118</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Elbow Braces</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$170</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0">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Premade Virtual Assets</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$21</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0">
                <a:tc>
                  <a:txBody>
                    <a:bodyPr/>
                    <a:lstStyle/>
                    <a:p>
                      <a:pPr marL="0" lvl="0" indent="0" algn="l" rtl="0">
                        <a:spcBef>
                          <a:spcPts val="0"/>
                        </a:spcBef>
                        <a:spcAft>
                          <a:spcPts val="0"/>
                        </a:spcAft>
                        <a:buNone/>
                      </a:pPr>
                      <a:r>
                        <a:rPr lang="en" sz="1100" b="1">
                          <a:solidFill>
                            <a:schemeClr val="dk2"/>
                          </a:solidFill>
                          <a:latin typeface="Nunito"/>
                          <a:ea typeface="Nunito"/>
                          <a:cs typeface="Nunito"/>
                          <a:sym typeface="Nunito"/>
                        </a:rPr>
                        <a:t>Remaining Margin</a:t>
                      </a:r>
                      <a:endParaRPr sz="1100" b="1">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b="1">
                          <a:solidFill>
                            <a:schemeClr val="dk2"/>
                          </a:solidFill>
                          <a:latin typeface="Nunito"/>
                          <a:ea typeface="Nunito"/>
                          <a:cs typeface="Nunito"/>
                          <a:sym typeface="Nunito"/>
                        </a:rPr>
                        <a:t>$461</a:t>
                      </a:r>
                      <a:endParaRPr sz="1100" b="1">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1307" name="Google Shape;1307;p93"/>
          <p:cNvSpPr txBox="1"/>
          <p:nvPr/>
        </p:nvSpPr>
        <p:spPr>
          <a:xfrm>
            <a:off x="5391125" y="1061250"/>
            <a:ext cx="326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Nunito"/>
              <a:ea typeface="Nunito"/>
              <a:cs typeface="Nunito"/>
              <a:sym typeface="Nunito"/>
            </a:endParaRPr>
          </a:p>
        </p:txBody>
      </p:sp>
      <p:pic>
        <p:nvPicPr>
          <p:cNvPr id="1308" name="Google Shape;1308;p9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1309" name="Google Shape;1309;p9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1310" name="Google Shape;1310;p93" descr="Timeline background shape"/>
          <p:cNvSpPr/>
          <p:nvPr/>
        </p:nvSpPr>
        <p:spPr>
          <a:xfrm>
            <a:off x="5433264" y="4868550"/>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VI: Proj. Planning</a:t>
            </a:r>
            <a:endParaRPr sz="900" b="1" i="0" u="none" strike="noStrike" cap="none">
              <a:solidFill>
                <a:schemeClr val="lt1"/>
              </a:solidFill>
              <a:latin typeface="Nunito"/>
              <a:ea typeface="Nunito"/>
              <a:cs typeface="Nunito"/>
              <a:sym typeface="Nunito"/>
            </a:endParaRPr>
          </a:p>
        </p:txBody>
      </p:sp>
      <p:sp>
        <p:nvSpPr>
          <p:cNvPr id="1311" name="Google Shape;1311;p93" descr="Timeline background shape"/>
          <p:cNvSpPr/>
          <p:nvPr/>
        </p:nvSpPr>
        <p:spPr>
          <a:xfrm>
            <a:off x="4370627" y="4868550"/>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V: V&amp;V</a:t>
            </a:r>
            <a:endParaRPr sz="900" b="1" i="0" u="none" strike="noStrike" cap="none">
              <a:solidFill>
                <a:schemeClr val="lt1"/>
              </a:solidFill>
              <a:latin typeface="Nunito"/>
              <a:ea typeface="Nunito"/>
              <a:cs typeface="Nunito"/>
              <a:sym typeface="Nunito"/>
            </a:endParaRPr>
          </a:p>
        </p:txBody>
      </p:sp>
      <p:sp>
        <p:nvSpPr>
          <p:cNvPr id="1312" name="Google Shape;1312;p93"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1313" name="Google Shape;1313;p93"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1314" name="Google Shape;1314;p93"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1315" name="Google Shape;1315;p93"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
        <p:nvSpPr>
          <p:cNvPr id="1316" name="Google Shape;1316;p93"/>
          <p:cNvSpPr txBox="1"/>
          <p:nvPr/>
        </p:nvSpPr>
        <p:spPr>
          <a:xfrm>
            <a:off x="5677237" y="4090300"/>
            <a:ext cx="3081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2"/>
                </a:solidFill>
                <a:latin typeface="Nunito"/>
                <a:ea typeface="Nunito"/>
                <a:cs typeface="Nunito"/>
                <a:sym typeface="Nunito"/>
              </a:rPr>
              <a:t>*Additional detail for these items provided in backup slides</a:t>
            </a:r>
            <a:endParaRPr sz="1100">
              <a:solidFill>
                <a:schemeClr val="dk2"/>
              </a:solidFill>
              <a:latin typeface="Nunito"/>
              <a:ea typeface="Nunito"/>
              <a:cs typeface="Nunito"/>
              <a:sym typeface="Nunito"/>
            </a:endParaRPr>
          </a:p>
        </p:txBody>
      </p:sp>
      <p:pic>
        <p:nvPicPr>
          <p:cNvPr id="1317" name="Google Shape;1317;p93">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graphicFrame>
        <p:nvGraphicFramePr>
          <p:cNvPr id="1318" name="Google Shape;1318;p93"/>
          <p:cNvGraphicFramePr/>
          <p:nvPr/>
        </p:nvGraphicFramePr>
        <p:xfrm>
          <a:off x="5636488" y="407625"/>
          <a:ext cx="3162775" cy="2803920"/>
        </p:xfrm>
        <a:graphic>
          <a:graphicData uri="http://schemas.openxmlformats.org/drawingml/2006/table">
            <a:tbl>
              <a:tblPr>
                <a:noFill/>
                <a:tableStyleId>{E9D8C519-176E-4E7A-B434-6233866CBDE6}</a:tableStyleId>
              </a:tblPr>
              <a:tblGrid>
                <a:gridCol w="2339550">
                  <a:extLst>
                    <a:ext uri="{9D8B030D-6E8A-4147-A177-3AD203B41FA5}">
                      <a16:colId xmlns:a16="http://schemas.microsoft.com/office/drawing/2014/main" val="20000"/>
                    </a:ext>
                  </a:extLst>
                </a:gridCol>
                <a:gridCol w="823225">
                  <a:extLst>
                    <a:ext uri="{9D8B030D-6E8A-4147-A177-3AD203B41FA5}">
                      <a16:colId xmlns:a16="http://schemas.microsoft.com/office/drawing/2014/main" val="20001"/>
                    </a:ext>
                  </a:extLst>
                </a:gridCol>
              </a:tblGrid>
              <a:tr h="0">
                <a:tc gridSpan="2">
                  <a:txBody>
                    <a:bodyPr/>
                    <a:lstStyle/>
                    <a:p>
                      <a:pPr marL="0" lvl="0" indent="0" algn="ctr" rtl="0">
                        <a:spcBef>
                          <a:spcPts val="0"/>
                        </a:spcBef>
                        <a:spcAft>
                          <a:spcPts val="0"/>
                        </a:spcAft>
                        <a:buNone/>
                      </a:pPr>
                      <a:r>
                        <a:rPr lang="en" sz="1100" b="1">
                          <a:solidFill>
                            <a:schemeClr val="dk2"/>
                          </a:solidFill>
                          <a:latin typeface="Nunito"/>
                          <a:ea typeface="Nunito"/>
                          <a:cs typeface="Nunito"/>
                          <a:sym typeface="Nunito"/>
                        </a:rPr>
                        <a:t>Preliminary Purchase Plan</a:t>
                      </a:r>
                      <a:endParaRPr sz="1100" b="1">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CCCCC"/>
                    </a:solidFill>
                  </a:tcPr>
                </a:tc>
                <a:tc hMerge="1">
                  <a:txBody>
                    <a:bodyPr/>
                    <a:lstStyle/>
                    <a:p>
                      <a:endParaRPr lang="en-US"/>
                    </a:p>
                  </a:txBody>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Dedicated VR PC*</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$1,114</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3 HTC Vive 3.0 Trackers</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$390</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2 HTC Vive Base Station 2.0s</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$400</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Arduino Nano</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$25</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NRF24L01+ Transceiver Modules</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$8</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Wire for Prototyping</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Nunito"/>
                          <a:ea typeface="Nunito"/>
                          <a:cs typeface="Nunito"/>
                          <a:sym typeface="Nunito"/>
                        </a:rPr>
                        <a:t>$7</a:t>
                      </a:r>
                      <a:endParaRPr sz="1100">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spcBef>
                          <a:spcPts val="0"/>
                        </a:spcBef>
                        <a:spcAft>
                          <a:spcPts val="0"/>
                        </a:spcAft>
                        <a:buNone/>
                      </a:pPr>
                      <a:r>
                        <a:rPr lang="en" sz="1100" b="1">
                          <a:solidFill>
                            <a:schemeClr val="dk2"/>
                          </a:solidFill>
                          <a:latin typeface="Nunito"/>
                          <a:ea typeface="Nunito"/>
                          <a:cs typeface="Nunito"/>
                          <a:sym typeface="Nunito"/>
                        </a:rPr>
                        <a:t>TOTAL</a:t>
                      </a:r>
                      <a:endParaRPr sz="1100" b="1">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b="1">
                          <a:solidFill>
                            <a:schemeClr val="dk2"/>
                          </a:solidFill>
                          <a:latin typeface="Nunito"/>
                          <a:ea typeface="Nunito"/>
                          <a:cs typeface="Nunito"/>
                          <a:sym typeface="Nunito"/>
                        </a:rPr>
                        <a:t>$1,944</a:t>
                      </a:r>
                      <a:endParaRPr sz="1100" b="1">
                        <a:solidFill>
                          <a:schemeClr val="dk2"/>
                        </a:solidFill>
                        <a:latin typeface="Nunito"/>
                        <a:ea typeface="Nunito"/>
                        <a:cs typeface="Nunito"/>
                        <a:sym typeface="Nuni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319" name="Google Shape;1319;p93"/>
          <p:cNvSpPr txBox="1"/>
          <p:nvPr/>
        </p:nvSpPr>
        <p:spPr>
          <a:xfrm>
            <a:off x="-63575" y="4140025"/>
            <a:ext cx="23316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dk2"/>
                </a:solidFill>
                <a:latin typeface="Nunito"/>
                <a:ea typeface="Nunito"/>
                <a:cs typeface="Nunito"/>
                <a:sym typeface="Nunito"/>
              </a:rPr>
              <a:t>Remaining margin for shipping expenses, part repair/replacement</a:t>
            </a:r>
            <a:endParaRPr sz="1100">
              <a:solidFill>
                <a:schemeClr val="dk2"/>
              </a:solidFill>
              <a:latin typeface="Nunito"/>
              <a:ea typeface="Nunito"/>
              <a:cs typeface="Nunito"/>
              <a:sym typeface="Nunito"/>
            </a:endParaRPr>
          </a:p>
        </p:txBody>
      </p:sp>
      <p:sp>
        <p:nvSpPr>
          <p:cNvPr id="1320" name="Google Shape;1320;p93"/>
          <p:cNvSpPr txBox="1"/>
          <p:nvPr/>
        </p:nvSpPr>
        <p:spPr>
          <a:xfrm>
            <a:off x="0" y="1061250"/>
            <a:ext cx="2331600" cy="1877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dk2"/>
                </a:solidFill>
                <a:latin typeface="Nunito"/>
                <a:ea typeface="Nunito"/>
                <a:cs typeface="Nunito"/>
                <a:sym typeface="Nunito"/>
              </a:rPr>
              <a:t>Pending EEF Application for funds to help cover PC component costs</a:t>
            </a:r>
            <a:endParaRPr sz="1100">
              <a:solidFill>
                <a:schemeClr val="dk2"/>
              </a:solidFill>
              <a:latin typeface="Nunito"/>
              <a:ea typeface="Nunito"/>
              <a:cs typeface="Nunito"/>
              <a:sym typeface="Nunito"/>
            </a:endParaRPr>
          </a:p>
          <a:p>
            <a:pPr marL="0" lvl="0" indent="0" algn="ctr" rtl="0">
              <a:spcBef>
                <a:spcPts val="0"/>
              </a:spcBef>
              <a:spcAft>
                <a:spcPts val="0"/>
              </a:spcAft>
              <a:buNone/>
            </a:pPr>
            <a:endParaRPr sz="1100">
              <a:solidFill>
                <a:schemeClr val="dk2"/>
              </a:solidFill>
              <a:latin typeface="Nunito"/>
              <a:ea typeface="Nunito"/>
              <a:cs typeface="Nunito"/>
              <a:sym typeface="Nunito"/>
            </a:endParaRPr>
          </a:p>
          <a:p>
            <a:pPr marL="0" lvl="0" indent="0" algn="l" rtl="0">
              <a:spcBef>
                <a:spcPts val="0"/>
              </a:spcBef>
              <a:spcAft>
                <a:spcPts val="0"/>
              </a:spcAft>
              <a:buNone/>
            </a:pPr>
            <a:endParaRPr sz="1100">
              <a:solidFill>
                <a:schemeClr val="dk2"/>
              </a:solidFill>
              <a:latin typeface="Nunito"/>
              <a:ea typeface="Nunito"/>
              <a:cs typeface="Nunito"/>
              <a:sym typeface="Nunito"/>
            </a:endParaRPr>
          </a:p>
          <a:p>
            <a:pPr marL="0" lvl="0" indent="0" algn="ctr" rtl="0">
              <a:spcBef>
                <a:spcPts val="0"/>
              </a:spcBef>
              <a:spcAft>
                <a:spcPts val="0"/>
              </a:spcAft>
              <a:buNone/>
            </a:pPr>
            <a:r>
              <a:rPr lang="en" sz="1100">
                <a:solidFill>
                  <a:schemeClr val="dk2"/>
                </a:solidFill>
                <a:latin typeface="Nunito"/>
                <a:ea typeface="Nunito"/>
                <a:cs typeface="Nunito"/>
                <a:sym typeface="Nunito"/>
              </a:rPr>
              <a:t>Extra funds freed up from EEF Application will go to headset accessories (battery packs, improved head mounted strap) and to improving simulation audio (noise cancelling earbuds)</a:t>
            </a:r>
            <a:endParaRPr sz="1100">
              <a:solidFill>
                <a:schemeClr val="dk2"/>
              </a:solidFill>
              <a:latin typeface="Nunito"/>
              <a:ea typeface="Nunito"/>
              <a:cs typeface="Nunito"/>
              <a:sym typeface="Nunito"/>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9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Order of Testing</a:t>
            </a:r>
            <a:endParaRPr/>
          </a:p>
        </p:txBody>
      </p:sp>
      <p:sp>
        <p:nvSpPr>
          <p:cNvPr id="1326" name="Google Shape;1326;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58</a:t>
            </a:fld>
            <a:endParaRPr/>
          </a:p>
        </p:txBody>
      </p:sp>
      <p:sp>
        <p:nvSpPr>
          <p:cNvPr id="1327" name="Google Shape;1327;p94"/>
          <p:cNvSpPr txBox="1"/>
          <p:nvPr/>
        </p:nvSpPr>
        <p:spPr>
          <a:xfrm>
            <a:off x="5391125" y="1061250"/>
            <a:ext cx="326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Nunito"/>
              <a:ea typeface="Nunito"/>
              <a:cs typeface="Nunito"/>
              <a:sym typeface="Nunito"/>
            </a:endParaRPr>
          </a:p>
        </p:txBody>
      </p:sp>
      <p:pic>
        <p:nvPicPr>
          <p:cNvPr id="1328" name="Google Shape;1328;p9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1329" name="Google Shape;1329;p9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pic>
        <p:nvPicPr>
          <p:cNvPr id="1330" name="Google Shape;1330;p94">
            <a:hlinkClick r:id="rId5"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graphicFrame>
        <p:nvGraphicFramePr>
          <p:cNvPr id="1331" name="Google Shape;1331;p94"/>
          <p:cNvGraphicFramePr/>
          <p:nvPr/>
        </p:nvGraphicFramePr>
        <p:xfrm>
          <a:off x="947588" y="1117325"/>
          <a:ext cx="7248800" cy="3271630"/>
        </p:xfrm>
        <a:graphic>
          <a:graphicData uri="http://schemas.openxmlformats.org/drawingml/2006/table">
            <a:tbl>
              <a:tblPr>
                <a:noFill/>
                <a:tableStyleId>{E9D8C519-176E-4E7A-B434-6233866CBDE6}</a:tableStyleId>
              </a:tblPr>
              <a:tblGrid>
                <a:gridCol w="382850">
                  <a:extLst>
                    <a:ext uri="{9D8B030D-6E8A-4147-A177-3AD203B41FA5}">
                      <a16:colId xmlns:a16="http://schemas.microsoft.com/office/drawing/2014/main" val="20000"/>
                    </a:ext>
                  </a:extLst>
                </a:gridCol>
                <a:gridCol w="2544575">
                  <a:extLst>
                    <a:ext uri="{9D8B030D-6E8A-4147-A177-3AD203B41FA5}">
                      <a16:colId xmlns:a16="http://schemas.microsoft.com/office/drawing/2014/main" val="20001"/>
                    </a:ext>
                  </a:extLst>
                </a:gridCol>
                <a:gridCol w="2561575">
                  <a:extLst>
                    <a:ext uri="{9D8B030D-6E8A-4147-A177-3AD203B41FA5}">
                      <a16:colId xmlns:a16="http://schemas.microsoft.com/office/drawing/2014/main" val="20002"/>
                    </a:ext>
                  </a:extLst>
                </a:gridCol>
                <a:gridCol w="1759800">
                  <a:extLst>
                    <a:ext uri="{9D8B030D-6E8A-4147-A177-3AD203B41FA5}">
                      <a16:colId xmlns:a16="http://schemas.microsoft.com/office/drawing/2014/main" val="20003"/>
                    </a:ext>
                  </a:extLst>
                </a:gridCol>
              </a:tblGrid>
              <a:tr h="396200">
                <a:tc>
                  <a:txBody>
                    <a:bodyPr/>
                    <a:lstStyle/>
                    <a:p>
                      <a:pPr marL="0" lvl="0" indent="0" algn="ctr" rtl="0">
                        <a:spcBef>
                          <a:spcPts val="0"/>
                        </a:spcBef>
                        <a:spcAft>
                          <a:spcPts val="0"/>
                        </a:spcAft>
                        <a:buNone/>
                      </a:pPr>
                      <a:endParaRPr sz="1500" b="1">
                        <a:solidFill>
                          <a:srgbClr val="595959"/>
                        </a:solidFill>
                        <a:latin typeface="Nunito"/>
                        <a:ea typeface="Nunito"/>
                        <a:cs typeface="Nunito"/>
                        <a:sym typeface="Nunito"/>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500" b="1">
                          <a:solidFill>
                            <a:srgbClr val="595959"/>
                          </a:solidFill>
                          <a:latin typeface="Nunito"/>
                          <a:ea typeface="Nunito"/>
                          <a:cs typeface="Nunito"/>
                          <a:sym typeface="Nunito"/>
                        </a:rPr>
                        <a:t>Test Name</a:t>
                      </a:r>
                      <a:endParaRPr sz="1500" b="1">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1500" b="1">
                          <a:solidFill>
                            <a:srgbClr val="595959"/>
                          </a:solidFill>
                          <a:latin typeface="Nunito"/>
                          <a:ea typeface="Nunito"/>
                          <a:cs typeface="Nunito"/>
                          <a:sym typeface="Nunito"/>
                        </a:rPr>
                        <a:t>Testing Location</a:t>
                      </a:r>
                      <a:endParaRPr sz="1500" b="1">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1500" b="1">
                          <a:solidFill>
                            <a:srgbClr val="595959"/>
                          </a:solidFill>
                          <a:latin typeface="Nunito"/>
                          <a:ea typeface="Nunito"/>
                          <a:cs typeface="Nunito"/>
                          <a:sym typeface="Nunito"/>
                        </a:rPr>
                        <a:t>Date</a:t>
                      </a:r>
                      <a:endParaRPr sz="1500" b="1">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500">
                          <a:solidFill>
                            <a:srgbClr val="595959"/>
                          </a:solidFill>
                          <a:latin typeface="Nunito"/>
                          <a:ea typeface="Nunito"/>
                          <a:cs typeface="Nunito"/>
                          <a:sym typeface="Nunito"/>
                        </a:rPr>
                        <a:t>1</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sz="1500">
                          <a:solidFill>
                            <a:srgbClr val="595959"/>
                          </a:solidFill>
                          <a:latin typeface="Nunito"/>
                          <a:ea typeface="Nunito"/>
                          <a:cs typeface="Nunito"/>
                          <a:sym typeface="Nunito"/>
                        </a:rPr>
                        <a:t>VR &amp; HR Congruence &amp; Sensitivity</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solidFill>
                            <a:srgbClr val="595959"/>
                          </a:solidFill>
                          <a:latin typeface="Nunito"/>
                          <a:ea typeface="Nunito"/>
                          <a:cs typeface="Nunito"/>
                          <a:sym typeface="Nunito"/>
                        </a:rPr>
                        <a:t>Senior Projects Room</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595959"/>
                          </a:solidFill>
                          <a:latin typeface="Nunito"/>
                          <a:ea typeface="Nunito"/>
                          <a:cs typeface="Nunito"/>
                          <a:sym typeface="Nunito"/>
                        </a:rPr>
                        <a:t>February 2023</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lnSpc>
                          <a:spcPct val="115000"/>
                        </a:lnSpc>
                        <a:spcBef>
                          <a:spcPts val="0"/>
                        </a:spcBef>
                        <a:spcAft>
                          <a:spcPts val="0"/>
                        </a:spcAft>
                        <a:buNone/>
                      </a:pPr>
                      <a:r>
                        <a:rPr lang="en" sz="1500">
                          <a:solidFill>
                            <a:srgbClr val="595959"/>
                          </a:solidFill>
                          <a:latin typeface="Nunito"/>
                          <a:ea typeface="Nunito"/>
                          <a:cs typeface="Nunito"/>
                          <a:sym typeface="Nunito"/>
                        </a:rPr>
                        <a:t>2</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 sz="1500">
                          <a:solidFill>
                            <a:srgbClr val="595959"/>
                          </a:solidFill>
                          <a:latin typeface="Nunito"/>
                          <a:ea typeface="Nunito"/>
                          <a:cs typeface="Nunito"/>
                          <a:sym typeface="Nunito"/>
                        </a:rPr>
                        <a:t>Computing Performance</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500">
                          <a:solidFill>
                            <a:srgbClr val="595959"/>
                          </a:solidFill>
                          <a:latin typeface="Nunito"/>
                          <a:ea typeface="Nunito"/>
                          <a:cs typeface="Nunito"/>
                          <a:sym typeface="Nunito"/>
                        </a:rPr>
                        <a:t>Senior Projects Room</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595959"/>
                          </a:solidFill>
                          <a:latin typeface="Nunito"/>
                          <a:ea typeface="Nunito"/>
                          <a:cs typeface="Nunito"/>
                          <a:sym typeface="Nunito"/>
                        </a:rPr>
                        <a:t>February 2023</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1500">
                          <a:solidFill>
                            <a:srgbClr val="595959"/>
                          </a:solidFill>
                          <a:latin typeface="Nunito"/>
                          <a:ea typeface="Nunito"/>
                          <a:cs typeface="Nunito"/>
                          <a:sym typeface="Nunito"/>
                        </a:rPr>
                        <a:t>3</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1500">
                          <a:solidFill>
                            <a:srgbClr val="595959"/>
                          </a:solidFill>
                          <a:latin typeface="Nunito"/>
                          <a:ea typeface="Nunito"/>
                          <a:cs typeface="Nunito"/>
                          <a:sym typeface="Nunito"/>
                        </a:rPr>
                        <a:t>Safety Testing</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500">
                          <a:solidFill>
                            <a:srgbClr val="595959"/>
                          </a:solidFill>
                          <a:latin typeface="Nunito"/>
                          <a:ea typeface="Nunito"/>
                          <a:cs typeface="Nunito"/>
                          <a:sym typeface="Nunito"/>
                        </a:rPr>
                        <a:t>Senior Projects Room</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595959"/>
                          </a:solidFill>
                          <a:latin typeface="Nunito"/>
                          <a:ea typeface="Nunito"/>
                          <a:cs typeface="Nunito"/>
                          <a:sym typeface="Nunito"/>
                        </a:rPr>
                        <a:t>March 2023</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1500">
                          <a:solidFill>
                            <a:srgbClr val="595959"/>
                          </a:solidFill>
                          <a:latin typeface="Nunito"/>
                          <a:ea typeface="Nunito"/>
                          <a:cs typeface="Nunito"/>
                          <a:sym typeface="Nunito"/>
                        </a:rPr>
                        <a:t>4</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1500">
                          <a:solidFill>
                            <a:srgbClr val="595959"/>
                          </a:solidFill>
                          <a:latin typeface="Nunito"/>
                          <a:ea typeface="Nunito"/>
                          <a:cs typeface="Nunito"/>
                          <a:sym typeface="Nunito"/>
                        </a:rPr>
                        <a:t>Mobility Constraint </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500">
                          <a:solidFill>
                            <a:srgbClr val="595959"/>
                          </a:solidFill>
                          <a:latin typeface="Nunito"/>
                          <a:ea typeface="Nunito"/>
                          <a:cs typeface="Nunito"/>
                          <a:sym typeface="Nunito"/>
                        </a:rPr>
                        <a:t>Senior Projects Room</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595959"/>
                          </a:solidFill>
                          <a:latin typeface="Nunito"/>
                          <a:ea typeface="Nunito"/>
                          <a:cs typeface="Nunito"/>
                          <a:sym typeface="Nunito"/>
                        </a:rPr>
                        <a:t>March-April 2023</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1500">
                          <a:solidFill>
                            <a:srgbClr val="595959"/>
                          </a:solidFill>
                          <a:latin typeface="Nunito"/>
                          <a:ea typeface="Nunito"/>
                          <a:cs typeface="Nunito"/>
                          <a:sym typeface="Nunito"/>
                        </a:rPr>
                        <a:t>5</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1500">
                          <a:solidFill>
                            <a:srgbClr val="595959"/>
                          </a:solidFill>
                          <a:latin typeface="Nunito"/>
                          <a:ea typeface="Nunito"/>
                          <a:cs typeface="Nunito"/>
                          <a:sym typeface="Nunito"/>
                        </a:rPr>
                        <a:t>Environmental Realism </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500">
                          <a:solidFill>
                            <a:srgbClr val="595959"/>
                          </a:solidFill>
                          <a:latin typeface="Nunito"/>
                          <a:ea typeface="Nunito"/>
                          <a:cs typeface="Nunito"/>
                          <a:sym typeface="Nunito"/>
                        </a:rPr>
                        <a:t>Senior Projects Room</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595959"/>
                          </a:solidFill>
                          <a:latin typeface="Nunito"/>
                          <a:ea typeface="Nunito"/>
                          <a:cs typeface="Nunito"/>
                          <a:sym typeface="Nunito"/>
                        </a:rPr>
                        <a:t>March-April 2023</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ctr" rtl="0">
                        <a:spcBef>
                          <a:spcPts val="0"/>
                        </a:spcBef>
                        <a:spcAft>
                          <a:spcPts val="0"/>
                        </a:spcAft>
                        <a:buNone/>
                      </a:pPr>
                      <a:r>
                        <a:rPr lang="en" sz="1500">
                          <a:solidFill>
                            <a:srgbClr val="595959"/>
                          </a:solidFill>
                          <a:latin typeface="Nunito"/>
                          <a:ea typeface="Nunito"/>
                          <a:cs typeface="Nunito"/>
                          <a:sym typeface="Nunito"/>
                        </a:rPr>
                        <a:t>6</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sz="1500">
                          <a:solidFill>
                            <a:srgbClr val="595959"/>
                          </a:solidFill>
                          <a:latin typeface="Nunito"/>
                          <a:ea typeface="Nunito"/>
                          <a:cs typeface="Nunito"/>
                          <a:sym typeface="Nunito"/>
                        </a:rPr>
                        <a:t>Full System Test</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595959"/>
                          </a:solidFill>
                          <a:latin typeface="Nunito"/>
                          <a:ea typeface="Nunito"/>
                          <a:cs typeface="Nunito"/>
                          <a:sym typeface="Nunito"/>
                        </a:rPr>
                        <a:t>Client-Provided Space</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500">
                          <a:solidFill>
                            <a:srgbClr val="595959"/>
                          </a:solidFill>
                          <a:latin typeface="Nunito"/>
                          <a:ea typeface="Nunito"/>
                          <a:cs typeface="Nunito"/>
                          <a:sym typeface="Nunito"/>
                        </a:rPr>
                        <a:t>April 2023</a:t>
                      </a:r>
                      <a:endParaRPr sz="1500">
                        <a:solidFill>
                          <a:srgbClr val="595959"/>
                        </a:solidFill>
                        <a:latin typeface="Nunito"/>
                        <a:ea typeface="Nunito"/>
                        <a:cs typeface="Nunito"/>
                        <a:sym typeface="Nuni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332" name="Google Shape;1332;p94" descr="Timeline background shape"/>
          <p:cNvSpPr/>
          <p:nvPr/>
        </p:nvSpPr>
        <p:spPr>
          <a:xfrm>
            <a:off x="5433264" y="4868550"/>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VI: Proj. Planning</a:t>
            </a:r>
            <a:endParaRPr sz="900" b="1" i="0" u="none" strike="noStrike" cap="none">
              <a:solidFill>
                <a:schemeClr val="lt1"/>
              </a:solidFill>
              <a:latin typeface="Nunito"/>
              <a:ea typeface="Nunito"/>
              <a:cs typeface="Nunito"/>
              <a:sym typeface="Nunito"/>
            </a:endParaRPr>
          </a:p>
        </p:txBody>
      </p:sp>
      <p:sp>
        <p:nvSpPr>
          <p:cNvPr id="1333" name="Google Shape;1333;p94" descr="Timeline background shape"/>
          <p:cNvSpPr/>
          <p:nvPr/>
        </p:nvSpPr>
        <p:spPr>
          <a:xfrm>
            <a:off x="4370627" y="4868550"/>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V: V&amp;V</a:t>
            </a:r>
            <a:endParaRPr sz="900" b="1" i="0" u="none" strike="noStrike" cap="none">
              <a:solidFill>
                <a:schemeClr val="lt1"/>
              </a:solidFill>
              <a:latin typeface="Nunito"/>
              <a:ea typeface="Nunito"/>
              <a:cs typeface="Nunito"/>
              <a:sym typeface="Nunito"/>
            </a:endParaRPr>
          </a:p>
        </p:txBody>
      </p:sp>
      <p:sp>
        <p:nvSpPr>
          <p:cNvPr id="1334" name="Google Shape;1334;p94" descr="Timeline background shape"/>
          <p:cNvSpPr/>
          <p:nvPr/>
        </p:nvSpPr>
        <p:spPr>
          <a:xfrm>
            <a:off x="3173014" y="4868563"/>
            <a:ext cx="13323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IV: Requirements</a:t>
            </a:r>
            <a:endParaRPr sz="900" b="1" i="0" u="none" strike="noStrike" cap="none">
              <a:solidFill>
                <a:schemeClr val="lt1"/>
              </a:solidFill>
              <a:latin typeface="Nunito"/>
              <a:ea typeface="Nunito"/>
              <a:cs typeface="Nunito"/>
              <a:sym typeface="Nunito"/>
            </a:endParaRPr>
          </a:p>
        </p:txBody>
      </p:sp>
      <p:sp>
        <p:nvSpPr>
          <p:cNvPr id="1335" name="Google Shape;1335;p94" descr="Timeline background shape"/>
          <p:cNvSpPr/>
          <p:nvPr/>
        </p:nvSpPr>
        <p:spPr>
          <a:xfrm>
            <a:off x="2110376"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III: Risks</a:t>
            </a:r>
            <a:endParaRPr sz="900" b="1" i="0" u="none" strike="noStrike" cap="none">
              <a:solidFill>
                <a:schemeClr val="lt1"/>
              </a:solidFill>
              <a:latin typeface="Nunito"/>
              <a:ea typeface="Nunito"/>
              <a:cs typeface="Nunito"/>
              <a:sym typeface="Nunito"/>
            </a:endParaRPr>
          </a:p>
        </p:txBody>
      </p:sp>
      <p:sp>
        <p:nvSpPr>
          <p:cNvPr id="1336" name="Google Shape;1336;p94"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1337" name="Google Shape;1337;p94"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pic>
        <p:nvPicPr>
          <p:cNvPr id="1342" name="Google Shape;1342;p9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387950"/>
            <a:ext cx="9143998" cy="4755550"/>
          </a:xfrm>
          <a:prstGeom prst="rect">
            <a:avLst/>
          </a:prstGeom>
          <a:noFill/>
          <a:ln>
            <a:noFill/>
          </a:ln>
        </p:spPr>
      </p:pic>
      <p:sp>
        <p:nvSpPr>
          <p:cNvPr id="1343" name="Google Shape;1343;p95"/>
          <p:cNvSpPr txBox="1">
            <a:spLocks noGrp="1"/>
          </p:cNvSpPr>
          <p:nvPr>
            <p:ph type="title"/>
          </p:nvPr>
        </p:nvSpPr>
        <p:spPr>
          <a:xfrm>
            <a:off x="230350" y="60150"/>
            <a:ext cx="4767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Gantt Chart</a:t>
            </a:r>
            <a:endParaRPr/>
          </a:p>
        </p:txBody>
      </p:sp>
      <p:cxnSp>
        <p:nvCxnSpPr>
          <p:cNvPr id="1344" name="Google Shape;1344;p95"/>
          <p:cNvCxnSpPr/>
          <p:nvPr/>
        </p:nvCxnSpPr>
        <p:spPr>
          <a:xfrm>
            <a:off x="7597525" y="285550"/>
            <a:ext cx="354000" cy="0"/>
          </a:xfrm>
          <a:prstGeom prst="straightConnector1">
            <a:avLst/>
          </a:prstGeom>
          <a:noFill/>
          <a:ln w="19050" cap="flat" cmpd="sng">
            <a:solidFill>
              <a:srgbClr val="FF0000"/>
            </a:solidFill>
            <a:prstDash val="solid"/>
            <a:round/>
            <a:headEnd type="none" w="med" len="med"/>
            <a:tailEnd type="triangle" w="med" len="med"/>
          </a:ln>
        </p:spPr>
      </p:cxnSp>
      <p:sp>
        <p:nvSpPr>
          <p:cNvPr id="1345" name="Google Shape;1345;p95"/>
          <p:cNvSpPr txBox="1"/>
          <p:nvPr/>
        </p:nvSpPr>
        <p:spPr>
          <a:xfrm>
            <a:off x="7992400" y="85450"/>
            <a:ext cx="143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unito"/>
                <a:ea typeface="Nunito"/>
                <a:cs typeface="Nunito"/>
                <a:sym typeface="Nunito"/>
              </a:rPr>
              <a:t>Critical path</a:t>
            </a:r>
            <a:endParaRPr>
              <a:latin typeface="Nunito"/>
              <a:ea typeface="Nunito"/>
              <a:cs typeface="Nunito"/>
              <a:sym typeface="Nunito"/>
            </a:endParaRPr>
          </a:p>
        </p:txBody>
      </p:sp>
      <p:sp>
        <p:nvSpPr>
          <p:cNvPr id="1346" name="Google Shape;1346;p95"/>
          <p:cNvSpPr txBox="1"/>
          <p:nvPr/>
        </p:nvSpPr>
        <p:spPr>
          <a:xfrm>
            <a:off x="4572000" y="85450"/>
            <a:ext cx="205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unito"/>
                <a:ea typeface="Nunito"/>
                <a:cs typeface="Nunito"/>
                <a:sym typeface="Nunito"/>
              </a:rPr>
              <a:t>Lighter color = margin</a:t>
            </a:r>
            <a:endParaRPr>
              <a:latin typeface="Nunito"/>
              <a:ea typeface="Nunito"/>
              <a:cs typeface="Nunito"/>
              <a:sym typeface="Nunito"/>
            </a:endParaRPr>
          </a:p>
        </p:txBody>
      </p:sp>
      <p:cxnSp>
        <p:nvCxnSpPr>
          <p:cNvPr id="1347" name="Google Shape;1347;p95"/>
          <p:cNvCxnSpPr/>
          <p:nvPr/>
        </p:nvCxnSpPr>
        <p:spPr>
          <a:xfrm>
            <a:off x="4292100" y="1072700"/>
            <a:ext cx="2027700" cy="0"/>
          </a:xfrm>
          <a:prstGeom prst="straightConnector1">
            <a:avLst/>
          </a:prstGeom>
          <a:noFill/>
          <a:ln w="38100" cap="flat" cmpd="sng">
            <a:solidFill>
              <a:srgbClr val="FF0000"/>
            </a:solidFill>
            <a:prstDash val="solid"/>
            <a:round/>
            <a:headEnd type="none" w="med" len="med"/>
            <a:tailEnd type="triangle" w="med" len="med"/>
          </a:ln>
        </p:spPr>
      </p:cxnSp>
      <p:cxnSp>
        <p:nvCxnSpPr>
          <p:cNvPr id="1348" name="Google Shape;1348;p95"/>
          <p:cNvCxnSpPr/>
          <p:nvPr/>
        </p:nvCxnSpPr>
        <p:spPr>
          <a:xfrm>
            <a:off x="4283325" y="1924475"/>
            <a:ext cx="2018700" cy="0"/>
          </a:xfrm>
          <a:prstGeom prst="straightConnector1">
            <a:avLst/>
          </a:prstGeom>
          <a:noFill/>
          <a:ln w="38100" cap="flat" cmpd="sng">
            <a:solidFill>
              <a:srgbClr val="FF0000"/>
            </a:solidFill>
            <a:prstDash val="solid"/>
            <a:round/>
            <a:headEnd type="none" w="med" len="med"/>
            <a:tailEnd type="triangle" w="med" len="med"/>
          </a:ln>
        </p:spPr>
      </p:cxnSp>
      <p:cxnSp>
        <p:nvCxnSpPr>
          <p:cNvPr id="1349" name="Google Shape;1349;p95"/>
          <p:cNvCxnSpPr/>
          <p:nvPr/>
        </p:nvCxnSpPr>
        <p:spPr>
          <a:xfrm>
            <a:off x="5834050" y="3410988"/>
            <a:ext cx="2534400" cy="0"/>
          </a:xfrm>
          <a:prstGeom prst="straightConnector1">
            <a:avLst/>
          </a:prstGeom>
          <a:noFill/>
          <a:ln w="38100" cap="flat" cmpd="sng">
            <a:solidFill>
              <a:srgbClr val="FF0000"/>
            </a:solidFill>
            <a:prstDash val="solid"/>
            <a:round/>
            <a:headEnd type="none" w="med" len="med"/>
            <a:tailEnd type="triangle" w="med" len="med"/>
          </a:ln>
        </p:spPr>
      </p:cxnSp>
      <p:sp>
        <p:nvSpPr>
          <p:cNvPr id="1350" name="Google Shape;1350;p95"/>
          <p:cNvSpPr txBox="1"/>
          <p:nvPr/>
        </p:nvSpPr>
        <p:spPr>
          <a:xfrm>
            <a:off x="4332600" y="691075"/>
            <a:ext cx="1826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highlight>
                  <a:schemeClr val="lt1"/>
                </a:highlight>
                <a:latin typeface="Nunito"/>
                <a:ea typeface="Nunito"/>
                <a:cs typeface="Nunito"/>
                <a:sym typeface="Nunito"/>
              </a:rPr>
              <a:t>VR development</a:t>
            </a:r>
            <a:endParaRPr sz="1500" b="1">
              <a:highlight>
                <a:schemeClr val="lt1"/>
              </a:highlight>
              <a:latin typeface="Nunito"/>
              <a:ea typeface="Nunito"/>
              <a:cs typeface="Nunito"/>
              <a:sym typeface="Nunito"/>
            </a:endParaRPr>
          </a:p>
        </p:txBody>
      </p:sp>
      <p:sp>
        <p:nvSpPr>
          <p:cNvPr id="1351" name="Google Shape;1351;p95"/>
          <p:cNvSpPr txBox="1"/>
          <p:nvPr/>
        </p:nvSpPr>
        <p:spPr>
          <a:xfrm>
            <a:off x="4408800" y="1529275"/>
            <a:ext cx="1826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highlight>
                  <a:schemeClr val="lt1"/>
                </a:highlight>
                <a:latin typeface="Nunito"/>
                <a:ea typeface="Nunito"/>
                <a:cs typeface="Nunito"/>
                <a:sym typeface="Nunito"/>
              </a:rPr>
              <a:t>Manufacturing</a:t>
            </a:r>
            <a:endParaRPr sz="1500" b="1">
              <a:highlight>
                <a:schemeClr val="lt1"/>
              </a:highlight>
              <a:latin typeface="Nunito"/>
              <a:ea typeface="Nunito"/>
              <a:cs typeface="Nunito"/>
              <a:sym typeface="Nunito"/>
            </a:endParaRPr>
          </a:p>
        </p:txBody>
      </p:sp>
      <p:sp>
        <p:nvSpPr>
          <p:cNvPr id="1352" name="Google Shape;1352;p95"/>
          <p:cNvSpPr txBox="1"/>
          <p:nvPr/>
        </p:nvSpPr>
        <p:spPr>
          <a:xfrm>
            <a:off x="6470375" y="3011100"/>
            <a:ext cx="1933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highlight>
                  <a:schemeClr val="lt1"/>
                </a:highlight>
                <a:latin typeface="Nunito"/>
                <a:ea typeface="Nunito"/>
                <a:cs typeface="Nunito"/>
                <a:sym typeface="Nunito"/>
              </a:rPr>
              <a:t>Testing</a:t>
            </a:r>
            <a:endParaRPr sz="1500" b="1">
              <a:highlight>
                <a:schemeClr val="lt1"/>
              </a:highlight>
              <a:latin typeface="Nunito"/>
              <a:ea typeface="Nunito"/>
              <a:cs typeface="Nunito"/>
              <a:sym typeface="Nunito"/>
            </a:endParaRPr>
          </a:p>
        </p:txBody>
      </p:sp>
      <p:cxnSp>
        <p:nvCxnSpPr>
          <p:cNvPr id="1353" name="Google Shape;1353;p95"/>
          <p:cNvCxnSpPr/>
          <p:nvPr/>
        </p:nvCxnSpPr>
        <p:spPr>
          <a:xfrm>
            <a:off x="8356900" y="2895000"/>
            <a:ext cx="0" cy="1996200"/>
          </a:xfrm>
          <a:prstGeom prst="straightConnector1">
            <a:avLst/>
          </a:prstGeom>
          <a:noFill/>
          <a:ln w="38100" cap="flat" cmpd="sng">
            <a:solidFill>
              <a:srgbClr val="FF0000"/>
            </a:solidFill>
            <a:prstDash val="solid"/>
            <a:round/>
            <a:headEnd type="none" w="med" len="med"/>
            <a:tailEnd type="triangle" w="med" len="med"/>
          </a:ln>
        </p:spPr>
      </p:cxnSp>
      <p:sp>
        <p:nvSpPr>
          <p:cNvPr id="1354" name="Google Shape;1354;p95"/>
          <p:cNvSpPr txBox="1"/>
          <p:nvPr/>
        </p:nvSpPr>
        <p:spPr>
          <a:xfrm>
            <a:off x="7404975" y="4009100"/>
            <a:ext cx="882300" cy="646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500" b="1">
                <a:highlight>
                  <a:schemeClr val="lt1"/>
                </a:highlight>
                <a:latin typeface="Nunito"/>
                <a:ea typeface="Nunito"/>
                <a:cs typeface="Nunito"/>
                <a:sym typeface="Nunito"/>
              </a:rPr>
              <a:t>Final product</a:t>
            </a:r>
            <a:endParaRPr sz="1500" b="1">
              <a:highlight>
                <a:schemeClr val="lt1"/>
              </a:highlight>
              <a:latin typeface="Nunito"/>
              <a:ea typeface="Nunito"/>
              <a:cs typeface="Nunito"/>
              <a:sym typeface="Nunito"/>
            </a:endParaRPr>
          </a:p>
        </p:txBody>
      </p:sp>
      <p:cxnSp>
        <p:nvCxnSpPr>
          <p:cNvPr id="1355" name="Google Shape;1355;p95"/>
          <p:cNvCxnSpPr/>
          <p:nvPr/>
        </p:nvCxnSpPr>
        <p:spPr>
          <a:xfrm>
            <a:off x="6319700" y="1155725"/>
            <a:ext cx="0" cy="2239200"/>
          </a:xfrm>
          <a:prstGeom prst="straightConnector1">
            <a:avLst/>
          </a:prstGeom>
          <a:noFill/>
          <a:ln w="38100" cap="flat" cmpd="sng">
            <a:solidFill>
              <a:srgbClr val="FF0000"/>
            </a:solidFill>
            <a:prstDash val="solid"/>
            <a:round/>
            <a:headEnd type="none" w="med" len="med"/>
            <a:tailEnd type="triangle" w="med" len="med"/>
          </a:ln>
        </p:spPr>
      </p:cxnSp>
      <p:cxnSp>
        <p:nvCxnSpPr>
          <p:cNvPr id="1356" name="Google Shape;1356;p95"/>
          <p:cNvCxnSpPr/>
          <p:nvPr/>
        </p:nvCxnSpPr>
        <p:spPr>
          <a:xfrm rot="10800000">
            <a:off x="2926075" y="1008825"/>
            <a:ext cx="0" cy="3037800"/>
          </a:xfrm>
          <a:prstGeom prst="straightConnector1">
            <a:avLst/>
          </a:prstGeom>
          <a:noFill/>
          <a:ln w="38100" cap="flat" cmpd="sng">
            <a:solidFill>
              <a:srgbClr val="FF0000"/>
            </a:solidFill>
            <a:prstDash val="solid"/>
            <a:round/>
            <a:headEnd type="none" w="med" len="med"/>
            <a:tailEnd type="oval" w="med" len="med"/>
          </a:ln>
        </p:spPr>
      </p:cxnSp>
      <p:cxnSp>
        <p:nvCxnSpPr>
          <p:cNvPr id="1357" name="Google Shape;1357;p95"/>
          <p:cNvCxnSpPr/>
          <p:nvPr/>
        </p:nvCxnSpPr>
        <p:spPr>
          <a:xfrm rot="10800000">
            <a:off x="2924888" y="1720575"/>
            <a:ext cx="0" cy="2223900"/>
          </a:xfrm>
          <a:prstGeom prst="straightConnector1">
            <a:avLst/>
          </a:prstGeom>
          <a:noFill/>
          <a:ln w="38100" cap="flat" cmpd="sng">
            <a:solidFill>
              <a:srgbClr val="FF0000"/>
            </a:solidFill>
            <a:prstDash val="solid"/>
            <a:round/>
            <a:headEnd type="none" w="med" len="med"/>
            <a:tailEnd type="oval" w="med" len="med"/>
          </a:ln>
        </p:spPr>
      </p:cxnSp>
      <p:sp>
        <p:nvSpPr>
          <p:cNvPr id="1358" name="Google Shape;1358;p95"/>
          <p:cNvSpPr txBox="1"/>
          <p:nvPr/>
        </p:nvSpPr>
        <p:spPr>
          <a:xfrm>
            <a:off x="4551950" y="2634175"/>
            <a:ext cx="1200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highlight>
                  <a:schemeClr val="lt1"/>
                </a:highlight>
                <a:latin typeface="Nunito"/>
                <a:ea typeface="Nunito"/>
                <a:cs typeface="Nunito"/>
                <a:sym typeface="Nunito"/>
              </a:rPr>
              <a:t>Integration</a:t>
            </a:r>
            <a:endParaRPr sz="1500" b="1">
              <a:highlight>
                <a:schemeClr val="lt1"/>
              </a:highlight>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latin typeface="Nunito"/>
                <a:ea typeface="Nunito"/>
                <a:cs typeface="Nunito"/>
                <a:sym typeface="Nunito"/>
              </a:rPr>
              <a:t>6</a:t>
            </a:fld>
            <a:endParaRPr>
              <a:latin typeface="Nunito"/>
              <a:ea typeface="Nunito"/>
              <a:cs typeface="Nunito"/>
              <a:sym typeface="Nunito"/>
            </a:endParaRPr>
          </a:p>
        </p:txBody>
      </p:sp>
      <p:pic>
        <p:nvPicPr>
          <p:cNvPr id="239" name="Google Shape;239;p4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240" name="Google Shape;240;p4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241" name="Google Shape;241;p42"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242" name="Google Shape;242;p42"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243" name="Google Shape;243;p42"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244" name="Google Shape;244;p42" descr="Timeline background shape"/>
          <p:cNvSpPr/>
          <p:nvPr/>
        </p:nvSpPr>
        <p:spPr>
          <a:xfrm>
            <a:off x="2110376"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III: Risks</a:t>
            </a:r>
            <a:endParaRPr sz="900" i="0" u="none" strike="noStrike" cap="none">
              <a:solidFill>
                <a:schemeClr val="dk1"/>
              </a:solidFill>
              <a:latin typeface="Nunito"/>
              <a:ea typeface="Nunito"/>
              <a:cs typeface="Nunito"/>
              <a:sym typeface="Nunito"/>
            </a:endParaRPr>
          </a:p>
        </p:txBody>
      </p:sp>
      <p:sp>
        <p:nvSpPr>
          <p:cNvPr id="245" name="Google Shape;245;p42" descr="Timeline background shape"/>
          <p:cNvSpPr/>
          <p:nvPr/>
        </p:nvSpPr>
        <p:spPr>
          <a:xfrm>
            <a:off x="1062635"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 Design Soln.</a:t>
            </a:r>
            <a:endParaRPr sz="900" i="0" u="none" strike="noStrike" cap="none">
              <a:solidFill>
                <a:schemeClr val="dk1"/>
              </a:solidFill>
              <a:latin typeface="Nunito"/>
              <a:ea typeface="Nunito"/>
              <a:cs typeface="Nunito"/>
              <a:sym typeface="Nunito"/>
            </a:endParaRPr>
          </a:p>
        </p:txBody>
      </p:sp>
      <p:sp>
        <p:nvSpPr>
          <p:cNvPr id="246" name="Google Shape;246;p42"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247" name="Google Shape;247;p4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54532" y="1301525"/>
            <a:ext cx="2238167" cy="1746006"/>
          </a:xfrm>
          <a:prstGeom prst="rect">
            <a:avLst/>
          </a:prstGeom>
          <a:noFill/>
          <a:ln>
            <a:noFill/>
          </a:ln>
        </p:spPr>
      </p:pic>
      <p:pic>
        <p:nvPicPr>
          <p:cNvPr id="248" name="Google Shape;248;p4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262943" y="1301542"/>
            <a:ext cx="2516652" cy="1745970"/>
          </a:xfrm>
          <a:prstGeom prst="rect">
            <a:avLst/>
          </a:prstGeom>
          <a:noFill/>
          <a:ln>
            <a:noFill/>
          </a:ln>
        </p:spPr>
      </p:pic>
      <p:pic>
        <p:nvPicPr>
          <p:cNvPr id="249" name="Google Shape;249;p4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074039" y="1301538"/>
            <a:ext cx="2392743" cy="1745974"/>
          </a:xfrm>
          <a:prstGeom prst="rect">
            <a:avLst/>
          </a:prstGeom>
          <a:noFill/>
          <a:ln>
            <a:noFill/>
          </a:ln>
        </p:spPr>
      </p:pic>
      <p:sp>
        <p:nvSpPr>
          <p:cNvPr id="250" name="Google Shape;250;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Pre-Existing Training Analogs</a:t>
            </a:r>
            <a:endParaRPr/>
          </a:p>
        </p:txBody>
      </p:sp>
      <p:sp>
        <p:nvSpPr>
          <p:cNvPr id="251" name="Google Shape;251;p42"/>
          <p:cNvSpPr txBox="1">
            <a:spLocks noGrp="1"/>
          </p:cNvSpPr>
          <p:nvPr>
            <p:ph type="body" idx="1"/>
          </p:nvPr>
        </p:nvSpPr>
        <p:spPr>
          <a:xfrm>
            <a:off x="377813" y="3148236"/>
            <a:ext cx="2991600" cy="404100"/>
          </a:xfrm>
          <a:prstGeom prst="rect">
            <a:avLst/>
          </a:prstGeom>
          <a:solidFill>
            <a:schemeClr val="lt1"/>
          </a:solidFill>
        </p:spPr>
        <p:txBody>
          <a:bodyPr spcFirstLastPara="1" wrap="square" lIns="91425" tIns="91425" rIns="91425" bIns="91425" anchor="t" anchorCtr="0">
            <a:noAutofit/>
          </a:bodyPr>
          <a:lstStyle/>
          <a:p>
            <a:pPr marL="0" lvl="0" indent="0" algn="ctr" rtl="0">
              <a:lnSpc>
                <a:spcPct val="75000"/>
              </a:lnSpc>
              <a:spcBef>
                <a:spcPts val="0"/>
              </a:spcBef>
              <a:spcAft>
                <a:spcPts val="1200"/>
              </a:spcAft>
              <a:buSzPts val="523"/>
              <a:buNone/>
            </a:pPr>
            <a:r>
              <a:rPr lang="en" sz="1522" b="1">
                <a:solidFill>
                  <a:schemeClr val="dk1"/>
                </a:solidFill>
              </a:rPr>
              <a:t>Neutral Buoyancy Laboratory</a:t>
            </a:r>
            <a:endParaRPr sz="1522" b="1">
              <a:solidFill>
                <a:schemeClr val="dk1"/>
              </a:solidFill>
            </a:endParaRPr>
          </a:p>
        </p:txBody>
      </p:sp>
      <p:sp>
        <p:nvSpPr>
          <p:cNvPr id="252" name="Google Shape;252;p42"/>
          <p:cNvSpPr txBox="1">
            <a:spLocks noGrp="1"/>
          </p:cNvSpPr>
          <p:nvPr>
            <p:ph type="body" idx="1"/>
          </p:nvPr>
        </p:nvSpPr>
        <p:spPr>
          <a:xfrm>
            <a:off x="3476375" y="3148225"/>
            <a:ext cx="2089800" cy="404100"/>
          </a:xfrm>
          <a:prstGeom prst="rect">
            <a:avLst/>
          </a:prstGeom>
          <a:solidFill>
            <a:schemeClr val="lt1"/>
          </a:solidFill>
        </p:spPr>
        <p:txBody>
          <a:bodyPr spcFirstLastPara="1" wrap="square" lIns="91425" tIns="91425" rIns="91425" bIns="91425" anchor="t" anchorCtr="0">
            <a:noAutofit/>
          </a:bodyPr>
          <a:lstStyle/>
          <a:p>
            <a:pPr marL="0" lvl="0" indent="0" algn="ctr" rtl="0">
              <a:lnSpc>
                <a:spcPct val="75000"/>
              </a:lnSpc>
              <a:spcBef>
                <a:spcPts val="0"/>
              </a:spcBef>
              <a:spcAft>
                <a:spcPts val="1200"/>
              </a:spcAft>
              <a:buSzPts val="523"/>
              <a:buNone/>
            </a:pPr>
            <a:r>
              <a:rPr lang="en" sz="1522" b="1">
                <a:solidFill>
                  <a:schemeClr val="dk1"/>
                </a:solidFill>
              </a:rPr>
              <a:t>Parabolic Flights</a:t>
            </a:r>
            <a:endParaRPr sz="1522" b="1">
              <a:solidFill>
                <a:schemeClr val="dk1"/>
              </a:solidFill>
            </a:endParaRPr>
          </a:p>
        </p:txBody>
      </p:sp>
      <p:sp>
        <p:nvSpPr>
          <p:cNvPr id="253" name="Google Shape;253;p42"/>
          <p:cNvSpPr txBox="1">
            <a:spLocks noGrp="1"/>
          </p:cNvSpPr>
          <p:nvPr>
            <p:ph type="body" idx="1"/>
          </p:nvPr>
        </p:nvSpPr>
        <p:spPr>
          <a:xfrm>
            <a:off x="5774595" y="3148236"/>
            <a:ext cx="2991600" cy="404100"/>
          </a:xfrm>
          <a:prstGeom prst="rect">
            <a:avLst/>
          </a:prstGeom>
          <a:solidFill>
            <a:schemeClr val="lt1"/>
          </a:solidFill>
        </p:spPr>
        <p:txBody>
          <a:bodyPr spcFirstLastPara="1" wrap="square" lIns="91425" tIns="91425" rIns="91425" bIns="91425" anchor="t" anchorCtr="0">
            <a:noAutofit/>
          </a:bodyPr>
          <a:lstStyle/>
          <a:p>
            <a:pPr marL="0" lvl="0" indent="0" algn="ctr" rtl="0">
              <a:lnSpc>
                <a:spcPct val="75000"/>
              </a:lnSpc>
              <a:spcBef>
                <a:spcPts val="0"/>
              </a:spcBef>
              <a:spcAft>
                <a:spcPts val="1200"/>
              </a:spcAft>
              <a:buSzPts val="523"/>
              <a:buNone/>
            </a:pPr>
            <a:r>
              <a:rPr lang="en" sz="1522" b="1">
                <a:solidFill>
                  <a:schemeClr val="dk1"/>
                </a:solidFill>
              </a:rPr>
              <a:t>Virtual Reality</a:t>
            </a:r>
            <a:endParaRPr sz="1522" b="1">
              <a:solidFill>
                <a:schemeClr val="dk1"/>
              </a:solidFill>
            </a:endParaRPr>
          </a:p>
        </p:txBody>
      </p:sp>
      <p:pic>
        <p:nvPicPr>
          <p:cNvPr id="254" name="Google Shape;254;p42">
            <a:hlinkClick r:id="rId8" action="ppaction://hlinksldjump"/>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9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Acknowledgements</a:t>
            </a:r>
            <a:endParaRPr/>
          </a:p>
        </p:txBody>
      </p:sp>
      <p:sp>
        <p:nvSpPr>
          <p:cNvPr id="1364" name="Google Shape;1364;p96"/>
          <p:cNvSpPr txBox="1">
            <a:spLocks noGrp="1"/>
          </p:cNvSpPr>
          <p:nvPr>
            <p:ph type="body" idx="1"/>
          </p:nvPr>
        </p:nvSpPr>
        <p:spPr>
          <a:xfrm>
            <a:off x="311700" y="863550"/>
            <a:ext cx="8520600" cy="34164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en">
                <a:solidFill>
                  <a:srgbClr val="0077BB"/>
                </a:solidFill>
              </a:rPr>
              <a:t>We would like to thank our team advisor and sponsor, Dr. Anderson, our Blue Origin sponsors, Christine Reilly and Tim Lloyd, as well as Dr. Wingate, Professor Muldrow, and the ASEN 4018 teaching fellows for their assistance in completing this Critical Design Review.</a:t>
            </a:r>
            <a:endParaRPr>
              <a:solidFill>
                <a:srgbClr val="0077BB"/>
              </a:solidFill>
            </a:endParaRPr>
          </a:p>
        </p:txBody>
      </p:sp>
      <p:sp>
        <p:nvSpPr>
          <p:cNvPr id="1365" name="Google Shape;1365;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60</a:t>
            </a:fld>
            <a:endParaRPr/>
          </a:p>
        </p:txBody>
      </p:sp>
      <p:pic>
        <p:nvPicPr>
          <p:cNvPr id="1366" name="Google Shape;1366;p9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1367" name="Google Shape;1367;p9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71"/>
        <p:cNvGrpSpPr/>
        <p:nvPr/>
      </p:nvGrpSpPr>
      <p:grpSpPr>
        <a:xfrm>
          <a:off x="0" y="0"/>
          <a:ext cx="0" cy="0"/>
          <a:chOff x="0" y="0"/>
          <a:chExt cx="0" cy="0"/>
        </a:xfrm>
      </p:grpSpPr>
      <p:sp>
        <p:nvSpPr>
          <p:cNvPr id="1372" name="Google Shape;1372;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61</a:t>
            </a:fld>
            <a:endParaRPr/>
          </a:p>
        </p:txBody>
      </p:sp>
      <p:pic>
        <p:nvPicPr>
          <p:cNvPr id="1373" name="Google Shape;1373;p9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17550" y="36300"/>
            <a:ext cx="1203601" cy="243817"/>
          </a:xfrm>
          <a:prstGeom prst="rect">
            <a:avLst/>
          </a:prstGeom>
          <a:noFill/>
          <a:ln>
            <a:noFill/>
          </a:ln>
        </p:spPr>
      </p:pic>
      <p:pic>
        <p:nvPicPr>
          <p:cNvPr id="1374" name="Google Shape;1374;p9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839400"/>
            <a:ext cx="9144003" cy="4304108"/>
          </a:xfrm>
          <a:prstGeom prst="rect">
            <a:avLst/>
          </a:prstGeom>
          <a:noFill/>
          <a:ln>
            <a:noFill/>
          </a:ln>
        </p:spPr>
      </p:pic>
      <p:sp>
        <p:nvSpPr>
          <p:cNvPr id="1375" name="Google Shape;1375;p97"/>
          <p:cNvSpPr txBox="1">
            <a:spLocks noGrp="1"/>
          </p:cNvSpPr>
          <p:nvPr>
            <p:ph type="title"/>
          </p:nvPr>
        </p:nvSpPr>
        <p:spPr>
          <a:xfrm>
            <a:off x="311700" y="153030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Questions</a:t>
            </a:r>
            <a:endParaRPr>
              <a:solidFill>
                <a:schemeClr val="lt1"/>
              </a:solidFill>
            </a:endParaRPr>
          </a:p>
        </p:txBody>
      </p:sp>
      <p:pic>
        <p:nvPicPr>
          <p:cNvPr id="1376" name="Google Shape;1376;p9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717150" y="0"/>
            <a:ext cx="1095600" cy="3177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 </a:t>
            </a:r>
            <a:endParaRPr/>
          </a:p>
        </p:txBody>
      </p:sp>
      <p:sp>
        <p:nvSpPr>
          <p:cNvPr id="1382" name="Google Shape;1382;p9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AutoNum type="arabicPeriod"/>
            </a:pPr>
            <a:r>
              <a:rPr lang="en" sz="1400"/>
              <a:t>Rajasekaran, S. D., Kang, H., Čadík, M., Galin, E., Guérin, E., Peytavie, A., ... &amp; Benes, B. (2022). PTRM: Perceived Terrain Realism Metric. ACM Transactions on Applied Perceptions (TAP).</a:t>
            </a:r>
            <a:endParaRPr sz="1400"/>
          </a:p>
          <a:p>
            <a:pPr marL="457200" lvl="0" indent="-317500" algn="l" rtl="0">
              <a:lnSpc>
                <a:spcPct val="115000"/>
              </a:lnSpc>
              <a:spcBef>
                <a:spcPts val="0"/>
              </a:spcBef>
              <a:spcAft>
                <a:spcPts val="0"/>
              </a:spcAft>
              <a:buSzPts val="1400"/>
              <a:buAutoNum type="arabicPeriod"/>
            </a:pPr>
            <a:r>
              <a:rPr lang="en" sz="1400"/>
              <a:t>Golding, J. F. (1998). Motion sickness susceptibility questionnaire revised and its relationship to other forms of sickness. Brain research bulletin, 47(5), 507-516.</a:t>
            </a:r>
            <a:endParaRPr sz="1400"/>
          </a:p>
          <a:p>
            <a:pPr marL="457200" lvl="0" indent="-317500" algn="l" rtl="0">
              <a:lnSpc>
                <a:spcPct val="115000"/>
              </a:lnSpc>
              <a:spcBef>
                <a:spcPts val="0"/>
              </a:spcBef>
              <a:spcAft>
                <a:spcPts val="0"/>
              </a:spcAft>
              <a:buSzPts val="1400"/>
              <a:buAutoNum type="arabicPeriod"/>
            </a:pPr>
            <a:r>
              <a:rPr lang="en" sz="1400"/>
              <a:t>(2022). Human-in-the-Loop (HITL) Test Subject Sample Sizes. NASA-STD-3001 Technical Brief.</a:t>
            </a:r>
            <a:endParaRPr sz="1400"/>
          </a:p>
          <a:p>
            <a:pPr marL="0" lvl="0" indent="0" algn="l" rtl="0">
              <a:lnSpc>
                <a:spcPct val="115000"/>
              </a:lnSpc>
              <a:spcBef>
                <a:spcPts val="1200"/>
              </a:spcBef>
              <a:spcAft>
                <a:spcPts val="1200"/>
              </a:spcAft>
              <a:buNone/>
            </a:pPr>
            <a:endParaRPr sz="1400"/>
          </a:p>
        </p:txBody>
      </p:sp>
      <p:sp>
        <p:nvSpPr>
          <p:cNvPr id="1383" name="Google Shape;1383;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62</a:t>
            </a:fld>
            <a:endParaRPr/>
          </a:p>
        </p:txBody>
      </p:sp>
      <p:pic>
        <p:nvPicPr>
          <p:cNvPr id="1384" name="Google Shape;1384;p9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1385" name="Google Shape;1385;p9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pic>
        <p:nvPicPr>
          <p:cNvPr id="1386" name="Google Shape;1386;p98">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98"/>
        <p:cNvGrpSpPr/>
        <p:nvPr/>
      </p:nvGrpSpPr>
      <p:grpSpPr>
        <a:xfrm>
          <a:off x="0" y="0"/>
          <a:ext cx="0" cy="0"/>
          <a:chOff x="0" y="0"/>
          <a:chExt cx="0" cy="0"/>
        </a:xfrm>
      </p:grpSpPr>
      <p:sp>
        <p:nvSpPr>
          <p:cNvPr id="1399" name="Google Shape;1399;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63</a:t>
            </a:fld>
            <a:endParaRPr/>
          </a:p>
        </p:txBody>
      </p:sp>
      <p:pic>
        <p:nvPicPr>
          <p:cNvPr id="1400" name="Google Shape;1400;p10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17550" y="36300"/>
            <a:ext cx="1203601" cy="243817"/>
          </a:xfrm>
          <a:prstGeom prst="rect">
            <a:avLst/>
          </a:prstGeom>
          <a:noFill/>
          <a:ln>
            <a:noFill/>
          </a:ln>
        </p:spPr>
      </p:pic>
      <p:pic>
        <p:nvPicPr>
          <p:cNvPr id="1401" name="Google Shape;1401;p10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839400"/>
            <a:ext cx="9144003" cy="4304108"/>
          </a:xfrm>
          <a:prstGeom prst="rect">
            <a:avLst/>
          </a:prstGeom>
          <a:noFill/>
          <a:ln>
            <a:noFill/>
          </a:ln>
        </p:spPr>
      </p:pic>
      <p:sp>
        <p:nvSpPr>
          <p:cNvPr id="1402" name="Google Shape;1402;p100"/>
          <p:cNvSpPr txBox="1">
            <a:spLocks noGrp="1"/>
          </p:cNvSpPr>
          <p:nvPr>
            <p:ph type="title"/>
          </p:nvPr>
        </p:nvSpPr>
        <p:spPr>
          <a:xfrm>
            <a:off x="311700" y="153030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Backup Slides</a:t>
            </a:r>
            <a:endParaRPr>
              <a:solidFill>
                <a:schemeClr val="lt1"/>
              </a:solidFill>
            </a:endParaRPr>
          </a:p>
        </p:txBody>
      </p:sp>
      <p:pic>
        <p:nvPicPr>
          <p:cNvPr id="1403" name="Google Shape;1403;p10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717150" y="0"/>
            <a:ext cx="1095600" cy="3177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10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Table of Contents - CDR Slides</a:t>
            </a:r>
            <a:endParaRPr/>
          </a:p>
        </p:txBody>
      </p:sp>
      <p:sp>
        <p:nvSpPr>
          <p:cNvPr id="1409" name="Google Shape;1409;p101"/>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u="sng">
                <a:solidFill>
                  <a:schemeClr val="hlink"/>
                </a:solidFill>
                <a:hlinkClick r:id="rId3" action="ppaction://hlinksldjump"/>
              </a:rPr>
              <a:t>Outline</a:t>
            </a:r>
            <a:endParaRPr/>
          </a:p>
          <a:p>
            <a:pPr marL="457200" lvl="0" indent="-342900" algn="l" rtl="0">
              <a:spcBef>
                <a:spcPts val="0"/>
              </a:spcBef>
              <a:spcAft>
                <a:spcPts val="0"/>
              </a:spcAft>
              <a:buSzPts val="1800"/>
              <a:buAutoNum type="arabicPeriod"/>
            </a:pPr>
            <a:r>
              <a:rPr lang="en" u="sng">
                <a:solidFill>
                  <a:schemeClr val="hlink"/>
                </a:solidFill>
                <a:hlinkClick r:id="rId4" action="ppaction://hlinksldjump"/>
              </a:rPr>
              <a:t>Project Purpose and Objectives</a:t>
            </a:r>
            <a:endParaRPr/>
          </a:p>
          <a:p>
            <a:pPr marL="914400" lvl="1" indent="-317500" algn="l" rtl="0">
              <a:spcBef>
                <a:spcPts val="0"/>
              </a:spcBef>
              <a:spcAft>
                <a:spcPts val="0"/>
              </a:spcAft>
              <a:buSzPts val="1400"/>
              <a:buAutoNum type="alphaLcPeriod"/>
            </a:pPr>
            <a:r>
              <a:rPr lang="en" u="sng">
                <a:solidFill>
                  <a:schemeClr val="hlink"/>
                </a:solidFill>
                <a:hlinkClick r:id="rId5" action="ppaction://hlinksldjump"/>
              </a:rPr>
              <a:t>Nomenclature</a:t>
            </a:r>
            <a:endParaRPr/>
          </a:p>
          <a:p>
            <a:pPr marL="914400" lvl="1" indent="-317500" algn="l" rtl="0">
              <a:spcBef>
                <a:spcPts val="0"/>
              </a:spcBef>
              <a:spcAft>
                <a:spcPts val="0"/>
              </a:spcAft>
              <a:buSzPts val="1400"/>
              <a:buAutoNum type="alphaLcPeriod"/>
            </a:pPr>
            <a:r>
              <a:rPr lang="en" u="sng">
                <a:solidFill>
                  <a:schemeClr val="hlink"/>
                </a:solidFill>
                <a:hlinkClick r:id="rId6" action="ppaction://hlinksldjump"/>
              </a:rPr>
              <a:t>Project Definition</a:t>
            </a:r>
            <a:endParaRPr/>
          </a:p>
          <a:p>
            <a:pPr marL="914400" lvl="1" indent="-317500" algn="l" rtl="0">
              <a:spcBef>
                <a:spcPts val="0"/>
              </a:spcBef>
              <a:spcAft>
                <a:spcPts val="0"/>
              </a:spcAft>
              <a:buSzPts val="1400"/>
              <a:buAutoNum type="alphaLcPeriod"/>
            </a:pPr>
            <a:r>
              <a:rPr lang="en" u="sng">
                <a:solidFill>
                  <a:schemeClr val="hlink"/>
                </a:solidFill>
                <a:hlinkClick r:id="rId7" action="ppaction://hlinksldjump"/>
              </a:rPr>
              <a:t>CONOPS</a:t>
            </a:r>
            <a:endParaRPr/>
          </a:p>
          <a:p>
            <a:pPr marL="457200" lvl="0" indent="-342900" algn="l" rtl="0">
              <a:spcBef>
                <a:spcPts val="0"/>
              </a:spcBef>
              <a:spcAft>
                <a:spcPts val="0"/>
              </a:spcAft>
              <a:buSzPts val="1800"/>
              <a:buAutoNum type="arabicPeriod"/>
            </a:pPr>
            <a:r>
              <a:rPr lang="en" u="sng">
                <a:solidFill>
                  <a:schemeClr val="hlink"/>
                </a:solidFill>
                <a:hlinkClick r:id="rId8" action="ppaction://hlinksldjump"/>
              </a:rPr>
              <a:t>Design Solution</a:t>
            </a:r>
            <a:endParaRPr/>
          </a:p>
          <a:p>
            <a:pPr marL="914400" lvl="1" indent="-317500" algn="l" rtl="0">
              <a:spcBef>
                <a:spcPts val="0"/>
              </a:spcBef>
              <a:spcAft>
                <a:spcPts val="0"/>
              </a:spcAft>
              <a:buSzPts val="1400"/>
              <a:buAutoNum type="alphaLcPeriod"/>
            </a:pPr>
            <a:r>
              <a:rPr lang="en" u="sng">
                <a:solidFill>
                  <a:schemeClr val="hlink"/>
                </a:solidFill>
                <a:hlinkClick r:id="rId9" action="ppaction://hlinksldjump"/>
              </a:rPr>
              <a:t>FBD</a:t>
            </a:r>
            <a:endParaRPr/>
          </a:p>
          <a:p>
            <a:pPr marL="914400" lvl="1" indent="-317500" algn="l" rtl="0">
              <a:spcBef>
                <a:spcPts val="0"/>
              </a:spcBef>
              <a:spcAft>
                <a:spcPts val="0"/>
              </a:spcAft>
              <a:buSzPts val="1400"/>
              <a:buAutoNum type="alphaLcPeriod"/>
            </a:pPr>
            <a:r>
              <a:rPr lang="en" u="sng">
                <a:solidFill>
                  <a:schemeClr val="hlink"/>
                </a:solidFill>
                <a:hlinkClick r:id="rId10" action="ppaction://hlinksldjump"/>
              </a:rPr>
              <a:t>Objects/Equipment</a:t>
            </a:r>
            <a:endParaRPr/>
          </a:p>
          <a:p>
            <a:pPr marL="914400" lvl="1" indent="-317500" algn="l" rtl="0">
              <a:spcBef>
                <a:spcPts val="0"/>
              </a:spcBef>
              <a:spcAft>
                <a:spcPts val="0"/>
              </a:spcAft>
              <a:buSzPts val="1400"/>
              <a:buAutoNum type="alphaLcPeriod"/>
            </a:pPr>
            <a:r>
              <a:rPr lang="en" u="sng">
                <a:solidFill>
                  <a:schemeClr val="hlink"/>
                </a:solidFill>
                <a:hlinkClick r:id="rId11" action="ppaction://hlinksldjump"/>
              </a:rPr>
              <a:t>Design Diagrams</a:t>
            </a:r>
            <a:endParaRPr/>
          </a:p>
          <a:p>
            <a:pPr marL="457200" lvl="0" indent="-342900" algn="l" rtl="0">
              <a:spcBef>
                <a:spcPts val="0"/>
              </a:spcBef>
              <a:spcAft>
                <a:spcPts val="0"/>
              </a:spcAft>
              <a:buSzPts val="1800"/>
              <a:buAutoNum type="arabicPeriod"/>
            </a:pPr>
            <a:r>
              <a:rPr lang="en" u="sng">
                <a:solidFill>
                  <a:schemeClr val="hlink"/>
                </a:solidFill>
                <a:hlinkClick r:id="rId12" action="ppaction://hlinksldjump"/>
              </a:rPr>
              <a:t>Critical Project Elements and Risks</a:t>
            </a:r>
            <a:endParaRPr/>
          </a:p>
        </p:txBody>
      </p:sp>
      <p:sp>
        <p:nvSpPr>
          <p:cNvPr id="1410" name="Google Shape;1410;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64</a:t>
            </a:fld>
            <a:endParaRPr/>
          </a:p>
        </p:txBody>
      </p:sp>
      <p:sp>
        <p:nvSpPr>
          <p:cNvPr id="1411" name="Google Shape;1411;p101"/>
          <p:cNvSpPr txBox="1">
            <a:spLocks noGrp="1"/>
          </p:cNvSpPr>
          <p:nvPr>
            <p:ph type="body" idx="1"/>
          </p:nvPr>
        </p:nvSpPr>
        <p:spPr>
          <a:xfrm>
            <a:off x="4572000" y="1152475"/>
            <a:ext cx="4260300" cy="3558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startAt="5"/>
            </a:pPr>
            <a:r>
              <a:rPr lang="en" u="sng">
                <a:solidFill>
                  <a:schemeClr val="hlink"/>
                </a:solidFill>
                <a:hlinkClick r:id="rId13" action="ppaction://hlinksldjump"/>
              </a:rPr>
              <a:t>Design Requirements and Satisfactions</a:t>
            </a:r>
            <a:endParaRPr/>
          </a:p>
          <a:p>
            <a:pPr marL="914400" lvl="1" indent="-317500" algn="l" rtl="0">
              <a:spcBef>
                <a:spcPts val="0"/>
              </a:spcBef>
              <a:spcAft>
                <a:spcPts val="0"/>
              </a:spcAft>
              <a:buSzPts val="1400"/>
              <a:buAutoNum type="alphaLcPeriod"/>
            </a:pPr>
            <a:r>
              <a:rPr lang="en" u="sng">
                <a:solidFill>
                  <a:schemeClr val="hlink"/>
                </a:solidFill>
                <a:hlinkClick r:id="rId14" action="ppaction://hlinksldjump"/>
              </a:rPr>
              <a:t>P&amp;M Overview</a:t>
            </a:r>
            <a:endParaRPr/>
          </a:p>
          <a:p>
            <a:pPr marL="914400" lvl="1" indent="-317500" algn="l" rtl="0">
              <a:spcBef>
                <a:spcPts val="0"/>
              </a:spcBef>
              <a:spcAft>
                <a:spcPts val="0"/>
              </a:spcAft>
              <a:buSzPts val="1400"/>
              <a:buAutoNum type="alphaLcPeriod"/>
            </a:pPr>
            <a:r>
              <a:rPr lang="en" u="sng">
                <a:solidFill>
                  <a:schemeClr val="hlink"/>
                </a:solidFill>
                <a:hlinkClick r:id="rId15" action="ppaction://hlinksldjump"/>
              </a:rPr>
              <a:t>P&amp;M 1: VR Environment</a:t>
            </a:r>
            <a:endParaRPr/>
          </a:p>
          <a:p>
            <a:pPr marL="914400" lvl="1" indent="-317500" algn="l" rtl="0">
              <a:spcBef>
                <a:spcPts val="0"/>
              </a:spcBef>
              <a:spcAft>
                <a:spcPts val="0"/>
              </a:spcAft>
              <a:buSzPts val="1400"/>
              <a:buAutoNum type="alphaLcPeriod"/>
            </a:pPr>
            <a:r>
              <a:rPr lang="en" u="sng">
                <a:solidFill>
                  <a:schemeClr val="hlink"/>
                </a:solidFill>
                <a:hlinkClick r:id="rId16" action="ppaction://hlinksldjump"/>
              </a:rPr>
              <a:t>P&amp;M 2: Computing Performance</a:t>
            </a:r>
            <a:endParaRPr/>
          </a:p>
          <a:p>
            <a:pPr marL="457200" lvl="0" indent="-342900" algn="l" rtl="0">
              <a:spcBef>
                <a:spcPts val="0"/>
              </a:spcBef>
              <a:spcAft>
                <a:spcPts val="0"/>
              </a:spcAft>
              <a:buSzPts val="1800"/>
              <a:buAutoNum type="arabicPeriod" startAt="5"/>
            </a:pPr>
            <a:r>
              <a:rPr lang="en" u="sng">
                <a:solidFill>
                  <a:schemeClr val="hlink"/>
                </a:solidFill>
                <a:hlinkClick r:id="rId17" action="ppaction://hlinksldjump"/>
              </a:rPr>
              <a:t>V&amp;V Processes</a:t>
            </a:r>
            <a:endParaRPr/>
          </a:p>
          <a:p>
            <a:pPr marL="914400" lvl="1" indent="-317500" algn="l" rtl="0">
              <a:spcBef>
                <a:spcPts val="0"/>
              </a:spcBef>
              <a:spcAft>
                <a:spcPts val="0"/>
              </a:spcAft>
              <a:buSzPts val="1400"/>
              <a:buAutoNum type="alphaLcPeriod"/>
            </a:pPr>
            <a:r>
              <a:rPr lang="en" u="sng">
                <a:solidFill>
                  <a:schemeClr val="hlink"/>
                </a:solidFill>
                <a:hlinkClick r:id="rId18" action="ppaction://hlinksldjump"/>
              </a:rPr>
              <a:t>V&amp;V 1: Computing Performance</a:t>
            </a:r>
            <a:endParaRPr/>
          </a:p>
          <a:p>
            <a:pPr marL="914400" lvl="1" indent="-317500" algn="l" rtl="0">
              <a:spcBef>
                <a:spcPts val="0"/>
              </a:spcBef>
              <a:spcAft>
                <a:spcPts val="0"/>
              </a:spcAft>
              <a:buSzPts val="1400"/>
              <a:buAutoNum type="alphaLcPeriod"/>
            </a:pPr>
            <a:r>
              <a:rPr lang="en" u="sng">
                <a:solidFill>
                  <a:schemeClr val="hlink"/>
                </a:solidFill>
                <a:hlinkClick r:id="rId19" action="ppaction://hlinksldjump"/>
              </a:rPr>
              <a:t>V&amp;V 2: VR Environment Realism</a:t>
            </a:r>
            <a:endParaRPr/>
          </a:p>
          <a:p>
            <a:pPr marL="457200" lvl="0" indent="-342900" algn="l" rtl="0">
              <a:spcBef>
                <a:spcPts val="0"/>
              </a:spcBef>
              <a:spcAft>
                <a:spcPts val="0"/>
              </a:spcAft>
              <a:buSzPts val="1800"/>
              <a:buAutoNum type="arabicPeriod" startAt="5"/>
            </a:pPr>
            <a:r>
              <a:rPr lang="en" u="sng">
                <a:solidFill>
                  <a:schemeClr val="hlink"/>
                </a:solidFill>
                <a:hlinkClick r:id="rId20" action="ppaction://hlinksldjump"/>
              </a:rPr>
              <a:t>Project Planning</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p10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Table of Contents - Backup Slides</a:t>
            </a:r>
            <a:endParaRPr/>
          </a:p>
        </p:txBody>
      </p:sp>
      <p:sp>
        <p:nvSpPr>
          <p:cNvPr id="1417" name="Google Shape;1417;p102"/>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AutoNum type="arabicPeriod"/>
            </a:pPr>
            <a:r>
              <a:rPr lang="en" u="sng">
                <a:solidFill>
                  <a:schemeClr val="hlink"/>
                </a:solidFill>
                <a:hlinkClick r:id="rId3" action="ppaction://hlinksldjump"/>
              </a:rPr>
              <a:t>Background Information</a:t>
            </a:r>
            <a:endParaRPr/>
          </a:p>
          <a:p>
            <a:pPr marL="914400" lvl="1" indent="-317500" algn="l" rtl="0">
              <a:spcBef>
                <a:spcPts val="0"/>
              </a:spcBef>
              <a:spcAft>
                <a:spcPts val="0"/>
              </a:spcAft>
              <a:buSzPts val="1400"/>
              <a:buAutoNum type="alphaLcPeriod"/>
            </a:pPr>
            <a:r>
              <a:rPr lang="en"/>
              <a:t>Nomenclature</a:t>
            </a:r>
            <a:endParaRPr/>
          </a:p>
          <a:p>
            <a:pPr marL="914400" lvl="1" indent="-317500" algn="l" rtl="0">
              <a:spcBef>
                <a:spcPts val="0"/>
              </a:spcBef>
              <a:spcAft>
                <a:spcPts val="0"/>
              </a:spcAft>
              <a:buSzPts val="1400"/>
              <a:buAutoNum type="alphaLcPeriod"/>
            </a:pPr>
            <a:r>
              <a:rPr lang="en"/>
              <a:t>Motivation</a:t>
            </a:r>
            <a:endParaRPr/>
          </a:p>
          <a:p>
            <a:pPr marL="914400" lvl="1" indent="-317500" algn="l" rtl="0">
              <a:spcBef>
                <a:spcPts val="0"/>
              </a:spcBef>
              <a:spcAft>
                <a:spcPts val="0"/>
              </a:spcAft>
              <a:buSzPts val="1400"/>
              <a:buAutoNum type="alphaLcPeriod"/>
            </a:pPr>
            <a:r>
              <a:rPr lang="en"/>
              <a:t>High-Level Use Cases</a:t>
            </a:r>
            <a:endParaRPr/>
          </a:p>
          <a:p>
            <a:pPr marL="914400" lvl="1" indent="-317500" algn="l" rtl="0">
              <a:spcBef>
                <a:spcPts val="0"/>
              </a:spcBef>
              <a:spcAft>
                <a:spcPts val="0"/>
              </a:spcAft>
              <a:buSzPts val="1400"/>
              <a:buAutoNum type="alphaLcPeriod"/>
            </a:pPr>
            <a:r>
              <a:rPr lang="en"/>
              <a:t>Full Requirements</a:t>
            </a:r>
            <a:endParaRPr/>
          </a:p>
          <a:p>
            <a:pPr marL="914400" lvl="1" indent="-317500" algn="l" rtl="0">
              <a:spcBef>
                <a:spcPts val="0"/>
              </a:spcBef>
              <a:spcAft>
                <a:spcPts val="0"/>
              </a:spcAft>
              <a:buSzPts val="1400"/>
              <a:buAutoNum type="alphaLcPeriod"/>
            </a:pPr>
            <a:r>
              <a:rPr lang="en"/>
              <a:t>Critical Project Elements</a:t>
            </a:r>
            <a:endParaRPr/>
          </a:p>
          <a:p>
            <a:pPr marL="914400" lvl="1" indent="-317500" algn="l" rtl="0">
              <a:spcBef>
                <a:spcPts val="0"/>
              </a:spcBef>
              <a:spcAft>
                <a:spcPts val="0"/>
              </a:spcAft>
              <a:buSzPts val="1400"/>
              <a:buAutoNum type="alphaLcPeriod"/>
            </a:pPr>
            <a:r>
              <a:rPr lang="en"/>
              <a:t>Mission Objectives</a:t>
            </a:r>
            <a:endParaRPr/>
          </a:p>
          <a:p>
            <a:pPr marL="457200" lvl="0" indent="-342900" algn="l" rtl="0">
              <a:spcBef>
                <a:spcPts val="0"/>
              </a:spcBef>
              <a:spcAft>
                <a:spcPts val="0"/>
              </a:spcAft>
              <a:buSzPts val="1800"/>
              <a:buAutoNum type="arabicPeriod"/>
            </a:pPr>
            <a:r>
              <a:rPr lang="en" u="sng">
                <a:solidFill>
                  <a:schemeClr val="hlink"/>
                </a:solidFill>
                <a:hlinkClick r:id="rId4" action="ppaction://hlinksldjump"/>
              </a:rPr>
              <a:t>Trade Studies</a:t>
            </a:r>
            <a:endParaRPr/>
          </a:p>
          <a:p>
            <a:pPr marL="457200" lvl="0" indent="-342900" algn="l" rtl="0">
              <a:spcBef>
                <a:spcPts val="0"/>
              </a:spcBef>
              <a:spcAft>
                <a:spcPts val="0"/>
              </a:spcAft>
              <a:buSzPts val="1800"/>
              <a:buAutoNum type="arabicPeriod"/>
            </a:pPr>
            <a:r>
              <a:rPr lang="en" u="sng">
                <a:solidFill>
                  <a:schemeClr val="hlink"/>
                </a:solidFill>
                <a:hlinkClick r:id="rId5" action="ppaction://hlinksldjump"/>
              </a:rPr>
              <a:t>Supplemental Budget Information</a:t>
            </a:r>
            <a:endParaRPr/>
          </a:p>
          <a:p>
            <a:pPr marL="457200" lvl="0" indent="-342900" algn="l" rtl="0">
              <a:spcBef>
                <a:spcPts val="0"/>
              </a:spcBef>
              <a:spcAft>
                <a:spcPts val="0"/>
              </a:spcAft>
              <a:buSzPts val="1800"/>
              <a:buAutoNum type="arabicPeriod"/>
            </a:pPr>
            <a:r>
              <a:rPr lang="en" u="sng">
                <a:solidFill>
                  <a:schemeClr val="hlink"/>
                </a:solidFill>
                <a:hlinkClick r:id="rId6" action="ppaction://hlinksldjump"/>
              </a:rPr>
              <a:t>P&amp;M Process Details</a:t>
            </a:r>
            <a:endParaRPr/>
          </a:p>
          <a:p>
            <a:pPr marL="457200" lvl="0" indent="-342900" algn="l" rtl="0">
              <a:spcBef>
                <a:spcPts val="0"/>
              </a:spcBef>
              <a:spcAft>
                <a:spcPts val="0"/>
              </a:spcAft>
              <a:buSzPts val="1800"/>
              <a:buAutoNum type="arabicPeriod"/>
            </a:pPr>
            <a:r>
              <a:rPr lang="en" u="sng">
                <a:solidFill>
                  <a:schemeClr val="accent5"/>
                </a:solidFill>
                <a:hlinkClick r:id="rId7" action="ppaction://hlinksldjump">
                  <a:extLst>
                    <a:ext uri="{A12FA001-AC4F-418D-AE19-62706E023703}">
                      <ahyp:hlinkClr xmlns:ahyp="http://schemas.microsoft.com/office/drawing/2018/hyperlinkcolor" xmlns="" val="tx"/>
                    </a:ext>
                  </a:extLst>
                </a:hlinkClick>
              </a:rPr>
              <a:t>Supplemental Equipment Details</a:t>
            </a:r>
            <a:endParaRPr/>
          </a:p>
          <a:p>
            <a:pPr marL="914400" lvl="1" indent="-317500" algn="l" rtl="0">
              <a:spcBef>
                <a:spcPts val="0"/>
              </a:spcBef>
              <a:spcAft>
                <a:spcPts val="0"/>
              </a:spcAft>
              <a:buSzPts val="1400"/>
              <a:buAutoNum type="alphaLcPeriod"/>
            </a:pPr>
            <a:r>
              <a:rPr lang="en"/>
              <a:t>Master Equipment List</a:t>
            </a:r>
            <a:endParaRPr/>
          </a:p>
          <a:p>
            <a:pPr marL="914400" lvl="1" indent="-317500" algn="l" rtl="0">
              <a:spcBef>
                <a:spcPts val="0"/>
              </a:spcBef>
              <a:spcAft>
                <a:spcPts val="0"/>
              </a:spcAft>
              <a:buSzPts val="1400"/>
              <a:buAutoNum type="alphaLcPeriod"/>
            </a:pPr>
            <a:r>
              <a:rPr lang="en"/>
              <a:t>HR Object Details</a:t>
            </a:r>
            <a:endParaRPr/>
          </a:p>
        </p:txBody>
      </p:sp>
      <p:sp>
        <p:nvSpPr>
          <p:cNvPr id="1418" name="Google Shape;1418;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65</a:t>
            </a:fld>
            <a:endParaRPr/>
          </a:p>
        </p:txBody>
      </p:sp>
      <p:sp>
        <p:nvSpPr>
          <p:cNvPr id="1419" name="Google Shape;1419;p102"/>
          <p:cNvSpPr txBox="1">
            <a:spLocks noGrp="1"/>
          </p:cNvSpPr>
          <p:nvPr>
            <p:ph type="body" idx="1"/>
          </p:nvPr>
        </p:nvSpPr>
        <p:spPr>
          <a:xfrm>
            <a:off x="4572000" y="1152475"/>
            <a:ext cx="4260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startAt="6"/>
            </a:pPr>
            <a:r>
              <a:rPr lang="en" u="sng">
                <a:solidFill>
                  <a:schemeClr val="hlink"/>
                </a:solidFill>
                <a:hlinkClick r:id="rId8" action="ppaction://hlinksldjump"/>
              </a:rPr>
              <a:t>Risks (Full)</a:t>
            </a:r>
            <a:endParaRPr/>
          </a:p>
          <a:p>
            <a:pPr marL="457200" lvl="0" indent="-342900" algn="l" rtl="0">
              <a:spcBef>
                <a:spcPts val="0"/>
              </a:spcBef>
              <a:spcAft>
                <a:spcPts val="0"/>
              </a:spcAft>
              <a:buSzPts val="1800"/>
              <a:buAutoNum type="arabicPeriod" startAt="6"/>
            </a:pPr>
            <a:r>
              <a:rPr lang="en" u="sng">
                <a:solidFill>
                  <a:schemeClr val="hlink"/>
                </a:solidFill>
                <a:hlinkClick r:id="rId9" action="ppaction://hlinksldjump"/>
              </a:rPr>
              <a:t>V&amp;V (Full)</a:t>
            </a:r>
            <a:endParaRPr/>
          </a:p>
          <a:p>
            <a:pPr marL="457200" lvl="0" indent="-342900" algn="l" rtl="0">
              <a:spcBef>
                <a:spcPts val="0"/>
              </a:spcBef>
              <a:spcAft>
                <a:spcPts val="0"/>
              </a:spcAft>
              <a:buSzPts val="1800"/>
              <a:buAutoNum type="arabicPeriod" startAt="6"/>
            </a:pPr>
            <a:r>
              <a:rPr lang="en" u="sng">
                <a:solidFill>
                  <a:schemeClr val="accent5"/>
                </a:solidFill>
                <a:hlinkClick r:id="rId10" action="ppaction://hlinksldjump">
                  <a:extLst>
                    <a:ext uri="{A12FA001-AC4F-418D-AE19-62706E023703}">
                      <ahyp:hlinkClr xmlns:ahyp="http://schemas.microsoft.com/office/drawing/2018/hyperlinkcolor" xmlns="" val="tx"/>
                    </a:ext>
                  </a:extLst>
                </a:hlinkClick>
              </a:rPr>
              <a:t>Safety Guidelines</a:t>
            </a:r>
            <a:endParaRPr/>
          </a:p>
          <a:p>
            <a:pPr marL="457200" lvl="0" indent="-342900" algn="l" rtl="0">
              <a:spcBef>
                <a:spcPts val="0"/>
              </a:spcBef>
              <a:spcAft>
                <a:spcPts val="0"/>
              </a:spcAft>
              <a:buSzPts val="1800"/>
              <a:buAutoNum type="arabicPeriod" startAt="6"/>
            </a:pPr>
            <a:r>
              <a:rPr lang="en" u="sng">
                <a:solidFill>
                  <a:schemeClr val="hlink"/>
                </a:solidFill>
                <a:hlinkClick r:id="rId11" action="ppaction://hlinksldjump"/>
              </a:rPr>
              <a:t>Developmental and Functional Pipelines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10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Background Information</a:t>
            </a:r>
            <a:endParaRPr/>
          </a:p>
        </p:txBody>
      </p:sp>
      <p:sp>
        <p:nvSpPr>
          <p:cNvPr id="1425" name="Google Shape;1425;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66</a:t>
            </a:fld>
            <a:endParaRPr/>
          </a:p>
        </p:txBody>
      </p:sp>
      <p:sp>
        <p:nvSpPr>
          <p:cNvPr id="1426" name="Google Shape;1426;p103"/>
          <p:cNvSpPr txBox="1">
            <a:spLocks noGrp="1"/>
          </p:cNvSpPr>
          <p:nvPr>
            <p:ph type="body" idx="4294967295"/>
          </p:nvPr>
        </p:nvSpPr>
        <p:spPr>
          <a:xfrm>
            <a:off x="216300" y="3038275"/>
            <a:ext cx="4260300" cy="1508700"/>
          </a:xfrm>
          <a:prstGeom prst="rect">
            <a:avLst/>
          </a:prstGeom>
        </p:spPr>
        <p:txBody>
          <a:bodyPr spcFirstLastPara="1" wrap="square" lIns="91425" tIns="91425" rIns="91425" bIns="91425" anchor="t" anchorCtr="0">
            <a:normAutofit lnSpcReduction="10000"/>
          </a:bodyPr>
          <a:lstStyle/>
          <a:p>
            <a:pPr marL="0" lvl="0" indent="0" algn="r" rtl="0">
              <a:spcBef>
                <a:spcPts val="0"/>
              </a:spcBef>
              <a:spcAft>
                <a:spcPts val="0"/>
              </a:spcAft>
              <a:buNone/>
            </a:pPr>
            <a:r>
              <a:rPr lang="en" u="sng">
                <a:solidFill>
                  <a:schemeClr val="hlink"/>
                </a:solidFill>
                <a:hlinkClick r:id="rId3" action="ppaction://hlinksldjump"/>
              </a:rPr>
              <a:t>Nomenclature</a:t>
            </a:r>
            <a:endParaRPr/>
          </a:p>
          <a:p>
            <a:pPr marL="0" lvl="0" indent="0" algn="r" rtl="0">
              <a:spcBef>
                <a:spcPts val="1200"/>
              </a:spcBef>
              <a:spcAft>
                <a:spcPts val="0"/>
              </a:spcAft>
              <a:buClr>
                <a:schemeClr val="dk1"/>
              </a:buClr>
              <a:buSzPts val="1100"/>
              <a:buFont typeface="Arial"/>
              <a:buNone/>
            </a:pPr>
            <a:r>
              <a:rPr lang="en" u="sng">
                <a:solidFill>
                  <a:schemeClr val="accent5"/>
                </a:solidFill>
                <a:hlinkClick r:id="rId4" action="ppaction://hlinksldjump">
                  <a:extLst>
                    <a:ext uri="{A12FA001-AC4F-418D-AE19-62706E023703}">
                      <ahyp:hlinkClr xmlns:ahyp="http://schemas.microsoft.com/office/drawing/2018/hyperlinkcolor" xmlns="" val="tx"/>
                    </a:ext>
                  </a:extLst>
                </a:hlinkClick>
              </a:rPr>
              <a:t>Motivation</a:t>
            </a:r>
            <a:endParaRPr/>
          </a:p>
          <a:p>
            <a:pPr marL="0" lvl="0" indent="0" algn="r" rtl="0">
              <a:spcBef>
                <a:spcPts val="1200"/>
              </a:spcBef>
              <a:spcAft>
                <a:spcPts val="1200"/>
              </a:spcAft>
              <a:buNone/>
            </a:pPr>
            <a:r>
              <a:rPr lang="en" u="sng">
                <a:solidFill>
                  <a:schemeClr val="hlink"/>
                </a:solidFill>
                <a:hlinkClick r:id="rId5" action="ppaction://hlinksldjump"/>
              </a:rPr>
              <a:t>High Level Use Cases</a:t>
            </a:r>
            <a:endParaRPr/>
          </a:p>
        </p:txBody>
      </p:sp>
      <p:sp>
        <p:nvSpPr>
          <p:cNvPr id="1427" name="Google Shape;1427;p103"/>
          <p:cNvSpPr txBox="1">
            <a:spLocks noGrp="1"/>
          </p:cNvSpPr>
          <p:nvPr>
            <p:ph type="body" idx="4294967295"/>
          </p:nvPr>
        </p:nvSpPr>
        <p:spPr>
          <a:xfrm>
            <a:off x="4476600" y="3038275"/>
            <a:ext cx="4260300" cy="1508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Clr>
                <a:schemeClr val="dk1"/>
              </a:buClr>
              <a:buSzPts val="1100"/>
              <a:buFont typeface="Arial"/>
              <a:buNone/>
            </a:pPr>
            <a:r>
              <a:rPr lang="en" u="sng">
                <a:solidFill>
                  <a:schemeClr val="accent5"/>
                </a:solidFill>
                <a:hlinkClick r:id="rId6" action="ppaction://hlinksldjump">
                  <a:extLst>
                    <a:ext uri="{A12FA001-AC4F-418D-AE19-62706E023703}">
                      <ahyp:hlinkClr xmlns:ahyp="http://schemas.microsoft.com/office/drawing/2018/hyperlinkcolor" xmlns="" val="tx"/>
                    </a:ext>
                  </a:extLst>
                </a:hlinkClick>
              </a:rPr>
              <a:t>Full Requirements</a:t>
            </a:r>
            <a:endParaRPr/>
          </a:p>
          <a:p>
            <a:pPr marL="0" lvl="0" indent="0" algn="l" rtl="0">
              <a:spcBef>
                <a:spcPts val="1200"/>
              </a:spcBef>
              <a:spcAft>
                <a:spcPts val="0"/>
              </a:spcAft>
              <a:buNone/>
            </a:pPr>
            <a:r>
              <a:rPr lang="en" u="sng">
                <a:solidFill>
                  <a:schemeClr val="hlink"/>
                </a:solidFill>
                <a:hlinkClick r:id="rId7" action="ppaction://hlinksldjump"/>
              </a:rPr>
              <a:t>Critical Project Elements</a:t>
            </a:r>
            <a:endParaRPr/>
          </a:p>
          <a:p>
            <a:pPr marL="0" lvl="0" indent="0" algn="l" rtl="0">
              <a:spcBef>
                <a:spcPts val="1200"/>
              </a:spcBef>
              <a:spcAft>
                <a:spcPts val="1200"/>
              </a:spcAft>
              <a:buNone/>
            </a:pPr>
            <a:r>
              <a:rPr lang="en" u="sng">
                <a:solidFill>
                  <a:schemeClr val="hlink"/>
                </a:solidFill>
                <a:hlinkClick r:id="rId8" action="ppaction://hlinksldjump"/>
              </a:rPr>
              <a:t>Specific Mission Objectives</a:t>
            </a:r>
            <a:endParaRPr/>
          </a:p>
        </p:txBody>
      </p:sp>
      <p:sp>
        <p:nvSpPr>
          <p:cNvPr id="1428" name="Google Shape;1428;p103">
            <a:hlinkClick r:id="rId9"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104"/>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Complete Nomenclature List</a:t>
            </a:r>
            <a:endParaRPr/>
          </a:p>
        </p:txBody>
      </p:sp>
      <p:sp>
        <p:nvSpPr>
          <p:cNvPr id="1434" name="Google Shape;1434;p104"/>
          <p:cNvSpPr txBox="1">
            <a:spLocks noGrp="1"/>
          </p:cNvSpPr>
          <p:nvPr>
            <p:ph type="body" idx="1"/>
          </p:nvPr>
        </p:nvSpPr>
        <p:spPr>
          <a:xfrm>
            <a:off x="311700" y="560525"/>
            <a:ext cx="8520600" cy="3985200"/>
          </a:xfrm>
          <a:prstGeom prst="rect">
            <a:avLst/>
          </a:prstGeom>
        </p:spPr>
        <p:txBody>
          <a:bodyPr spcFirstLastPara="1" wrap="square" lIns="91425" tIns="91425" rIns="91425" bIns="91425" anchor="t" anchorCtr="0">
            <a:noAutofit/>
          </a:bodyPr>
          <a:lstStyle/>
          <a:p>
            <a:pPr marL="0" lvl="0" indent="0" algn="l" rtl="0">
              <a:lnSpc>
                <a:spcPct val="125000"/>
              </a:lnSpc>
              <a:spcBef>
                <a:spcPts val="0"/>
              </a:spcBef>
              <a:spcAft>
                <a:spcPts val="0"/>
              </a:spcAft>
              <a:buClr>
                <a:schemeClr val="dk1"/>
              </a:buClr>
              <a:buSzPts val="1100"/>
              <a:buFont typeface="Arial"/>
              <a:buNone/>
            </a:pPr>
            <a:r>
              <a:rPr lang="en" sz="1000" b="1">
                <a:solidFill>
                  <a:srgbClr val="009988"/>
                </a:solidFill>
              </a:rPr>
              <a:t>Virtual Reality (VR)</a:t>
            </a:r>
            <a:r>
              <a:rPr lang="en" sz="1000">
                <a:solidFill>
                  <a:srgbClr val="009988"/>
                </a:solidFill>
              </a:rPr>
              <a:t>: </a:t>
            </a:r>
            <a:r>
              <a:rPr lang="en" sz="1000" i="1"/>
              <a:t>The software developed to virtually recreate a lunar environment</a:t>
            </a:r>
            <a:endParaRPr sz="1000" i="1"/>
          </a:p>
          <a:p>
            <a:pPr marL="0" lvl="0" indent="0" algn="l" rtl="0">
              <a:lnSpc>
                <a:spcPct val="125000"/>
              </a:lnSpc>
              <a:spcBef>
                <a:spcPts val="0"/>
              </a:spcBef>
              <a:spcAft>
                <a:spcPts val="0"/>
              </a:spcAft>
              <a:buClr>
                <a:schemeClr val="dk1"/>
              </a:buClr>
              <a:buSzPts val="1100"/>
              <a:buFont typeface="Arial"/>
              <a:buNone/>
            </a:pPr>
            <a:r>
              <a:rPr lang="en" sz="1000" u="sng">
                <a:solidFill>
                  <a:srgbClr val="0077BB"/>
                </a:solidFill>
              </a:rPr>
              <a:t>Back End</a:t>
            </a:r>
            <a:r>
              <a:rPr lang="en" sz="1000">
                <a:solidFill>
                  <a:srgbClr val="0077BB"/>
                </a:solidFill>
              </a:rPr>
              <a:t>:</a:t>
            </a:r>
            <a:r>
              <a:rPr lang="en" sz="1000"/>
              <a:t> </a:t>
            </a:r>
            <a:r>
              <a:rPr lang="en" sz="1000" i="1"/>
              <a:t>The Unity and other software development tools used to create the infrastructure for the software</a:t>
            </a:r>
            <a:endParaRPr sz="1000" i="1"/>
          </a:p>
          <a:p>
            <a:pPr marL="0" lvl="0" indent="0" algn="l" rtl="0">
              <a:lnSpc>
                <a:spcPct val="125000"/>
              </a:lnSpc>
              <a:spcBef>
                <a:spcPts val="0"/>
              </a:spcBef>
              <a:spcAft>
                <a:spcPts val="0"/>
              </a:spcAft>
              <a:buClr>
                <a:schemeClr val="dk1"/>
              </a:buClr>
              <a:buSzPts val="1100"/>
              <a:buFont typeface="Arial"/>
              <a:buNone/>
            </a:pPr>
            <a:r>
              <a:rPr lang="en" sz="1000" u="sng">
                <a:solidFill>
                  <a:srgbClr val="0077BB"/>
                </a:solidFill>
              </a:rPr>
              <a:t>Front End</a:t>
            </a:r>
            <a:r>
              <a:rPr lang="en" sz="1000">
                <a:solidFill>
                  <a:srgbClr val="0077BB"/>
                </a:solidFill>
              </a:rPr>
              <a:t>:</a:t>
            </a:r>
            <a:r>
              <a:rPr lang="en" sz="1000"/>
              <a:t> </a:t>
            </a:r>
            <a:r>
              <a:rPr lang="en" sz="1000" i="1"/>
              <a:t>The rendering software used to visualize the data and software infrastructure - what the user will actually see and interact with  </a:t>
            </a:r>
            <a:endParaRPr sz="1000" i="1"/>
          </a:p>
          <a:p>
            <a:pPr marL="0" lvl="0" indent="0" algn="l" rtl="0">
              <a:lnSpc>
                <a:spcPct val="125000"/>
              </a:lnSpc>
              <a:spcBef>
                <a:spcPts val="0"/>
              </a:spcBef>
              <a:spcAft>
                <a:spcPts val="0"/>
              </a:spcAft>
              <a:buClr>
                <a:schemeClr val="dk1"/>
              </a:buClr>
              <a:buSzPts val="1100"/>
              <a:buFont typeface="Arial"/>
              <a:buNone/>
            </a:pPr>
            <a:r>
              <a:rPr lang="en" sz="1000" b="1">
                <a:solidFill>
                  <a:srgbClr val="EE7733"/>
                </a:solidFill>
              </a:rPr>
              <a:t>Hybrid Reality (HR): </a:t>
            </a:r>
            <a:r>
              <a:rPr lang="en" sz="1000" i="1"/>
              <a:t>The physical tools and sensors used to track interactions between the user, real life and virtual objects</a:t>
            </a:r>
            <a:endParaRPr sz="1000" i="1"/>
          </a:p>
          <a:p>
            <a:pPr marL="0" lvl="0" indent="0" algn="l" rtl="0">
              <a:lnSpc>
                <a:spcPct val="125000"/>
              </a:lnSpc>
              <a:spcBef>
                <a:spcPts val="0"/>
              </a:spcBef>
              <a:spcAft>
                <a:spcPts val="0"/>
              </a:spcAft>
              <a:buClr>
                <a:schemeClr val="dk1"/>
              </a:buClr>
              <a:buSzPts val="1100"/>
              <a:buFont typeface="Arial"/>
              <a:buNone/>
            </a:pPr>
            <a:r>
              <a:rPr lang="en" sz="1000" b="1">
                <a:solidFill>
                  <a:srgbClr val="0077BB"/>
                </a:solidFill>
              </a:rPr>
              <a:t>Training Simulation (CTHREEPIO): </a:t>
            </a:r>
            <a:r>
              <a:rPr lang="en" sz="1000" i="1"/>
              <a:t>The project as a whole - the combination of virtual environment and hybrid reality</a:t>
            </a:r>
            <a:endParaRPr sz="1000" i="1"/>
          </a:p>
          <a:p>
            <a:pPr marL="0" lvl="0" indent="0" algn="l" rtl="0">
              <a:lnSpc>
                <a:spcPct val="125000"/>
              </a:lnSpc>
              <a:spcBef>
                <a:spcPts val="0"/>
              </a:spcBef>
              <a:spcAft>
                <a:spcPts val="0"/>
              </a:spcAft>
              <a:buClr>
                <a:schemeClr val="dk1"/>
              </a:buClr>
              <a:buSzPts val="1100"/>
              <a:buFont typeface="Arial"/>
              <a:buNone/>
            </a:pPr>
            <a:r>
              <a:rPr lang="en" sz="1000" b="1">
                <a:solidFill>
                  <a:srgbClr val="0077BB"/>
                </a:solidFill>
              </a:rPr>
              <a:t>Extravehicular Activity (EVA): </a:t>
            </a:r>
            <a:r>
              <a:rPr lang="en" sz="1000" i="1"/>
              <a:t>This is the official term for any activity that an astronaut conducts outside of a safe habitat/vehicle.</a:t>
            </a:r>
            <a:endParaRPr sz="1000" i="1"/>
          </a:p>
          <a:p>
            <a:pPr marL="0" lvl="0" indent="0" algn="l" rtl="0">
              <a:lnSpc>
                <a:spcPct val="125000"/>
              </a:lnSpc>
              <a:spcBef>
                <a:spcPts val="0"/>
              </a:spcBef>
              <a:spcAft>
                <a:spcPts val="0"/>
              </a:spcAft>
              <a:buClr>
                <a:schemeClr val="dk1"/>
              </a:buClr>
              <a:buSzPts val="1100"/>
              <a:buFont typeface="Arial"/>
              <a:buNone/>
            </a:pPr>
            <a:r>
              <a:rPr lang="en" sz="1000" b="1">
                <a:solidFill>
                  <a:srgbClr val="0077BB"/>
                </a:solidFill>
              </a:rPr>
              <a:t>Lunar South Pole (LSP):</a:t>
            </a:r>
            <a:r>
              <a:rPr lang="en" sz="1000"/>
              <a:t> </a:t>
            </a:r>
            <a:r>
              <a:rPr lang="en" sz="1000" i="1"/>
              <a:t>Primary landing site for Artemis III mission and where on the moon CTHREEPIO is trying to replicate</a:t>
            </a:r>
            <a:endParaRPr sz="1000" i="1"/>
          </a:p>
          <a:p>
            <a:pPr marL="0" lvl="0" indent="0" algn="l" rtl="0">
              <a:lnSpc>
                <a:spcPct val="125000"/>
              </a:lnSpc>
              <a:spcBef>
                <a:spcPts val="0"/>
              </a:spcBef>
              <a:spcAft>
                <a:spcPts val="0"/>
              </a:spcAft>
              <a:buNone/>
            </a:pPr>
            <a:r>
              <a:rPr lang="en" sz="1000" b="1">
                <a:solidFill>
                  <a:srgbClr val="0077BB"/>
                </a:solidFill>
              </a:rPr>
              <a:t>Derived Requirement (DR): </a:t>
            </a:r>
            <a:r>
              <a:rPr lang="en" sz="1000" i="1"/>
              <a:t>A lower level requirement under a high level functional requirement (FR). DRs can be found in backup slides.</a:t>
            </a:r>
            <a:endParaRPr sz="1000" i="1"/>
          </a:p>
          <a:p>
            <a:pPr marL="0" lvl="0" indent="0" algn="l" rtl="0">
              <a:lnSpc>
                <a:spcPct val="125000"/>
              </a:lnSpc>
              <a:spcBef>
                <a:spcPts val="0"/>
              </a:spcBef>
              <a:spcAft>
                <a:spcPts val="0"/>
              </a:spcAft>
              <a:buNone/>
            </a:pPr>
            <a:r>
              <a:rPr lang="en" sz="1000" b="1">
                <a:solidFill>
                  <a:srgbClr val="009988"/>
                </a:solidFill>
              </a:rPr>
              <a:t>Blender</a:t>
            </a:r>
            <a:r>
              <a:rPr lang="en" sz="1000">
                <a:solidFill>
                  <a:srgbClr val="009988"/>
                </a:solidFill>
              </a:rPr>
              <a:t> </a:t>
            </a:r>
            <a:r>
              <a:rPr lang="en" sz="1000"/>
              <a:t>→ </a:t>
            </a:r>
            <a:r>
              <a:rPr lang="en" sz="1000" i="1"/>
              <a:t>creates the things we see in the virtual environment</a:t>
            </a:r>
            <a:endParaRPr sz="1000" i="1"/>
          </a:p>
          <a:p>
            <a:pPr marL="0" lvl="0" indent="0" algn="l" rtl="0">
              <a:lnSpc>
                <a:spcPct val="125000"/>
              </a:lnSpc>
              <a:spcBef>
                <a:spcPts val="0"/>
              </a:spcBef>
              <a:spcAft>
                <a:spcPts val="0"/>
              </a:spcAft>
              <a:buNone/>
            </a:pPr>
            <a:r>
              <a:rPr lang="en" sz="1000" b="1">
                <a:solidFill>
                  <a:srgbClr val="009988"/>
                </a:solidFill>
              </a:rPr>
              <a:t>Unity </a:t>
            </a:r>
            <a:r>
              <a:rPr lang="en" sz="1000"/>
              <a:t>→ </a:t>
            </a:r>
            <a:r>
              <a:rPr lang="en" sz="1000" i="1"/>
              <a:t>the engine that “powers” the virtual environment and everything happening in it</a:t>
            </a:r>
            <a:endParaRPr sz="1000" i="1"/>
          </a:p>
          <a:p>
            <a:pPr marL="0" lvl="0" indent="0" algn="l" rtl="0">
              <a:lnSpc>
                <a:spcPct val="125000"/>
              </a:lnSpc>
              <a:spcBef>
                <a:spcPts val="0"/>
              </a:spcBef>
              <a:spcAft>
                <a:spcPts val="0"/>
              </a:spcAft>
              <a:buNone/>
            </a:pPr>
            <a:r>
              <a:rPr lang="en" sz="1000" b="1">
                <a:solidFill>
                  <a:srgbClr val="009988"/>
                </a:solidFill>
              </a:rPr>
              <a:t>SteamVR</a:t>
            </a:r>
            <a:r>
              <a:rPr lang="en" sz="1000">
                <a:solidFill>
                  <a:srgbClr val="009988"/>
                </a:solidFill>
              </a:rPr>
              <a:t> </a:t>
            </a:r>
            <a:r>
              <a:rPr lang="en" sz="1000"/>
              <a:t>→ </a:t>
            </a:r>
            <a:r>
              <a:rPr lang="en" sz="1000" i="1"/>
              <a:t>the bridge between what’s happening in Unity and the virtual reality devices (Oculus, VIVE trackers, VIVE base stations)</a:t>
            </a:r>
            <a:endParaRPr sz="1000" i="1"/>
          </a:p>
          <a:p>
            <a:pPr marL="0" lvl="0" indent="0" algn="l" rtl="0">
              <a:lnSpc>
                <a:spcPct val="125000"/>
              </a:lnSpc>
              <a:spcBef>
                <a:spcPts val="0"/>
              </a:spcBef>
              <a:spcAft>
                <a:spcPts val="0"/>
              </a:spcAft>
              <a:buNone/>
            </a:pPr>
            <a:r>
              <a:rPr lang="en" sz="1000" b="1">
                <a:solidFill>
                  <a:srgbClr val="0077BB"/>
                </a:solidFill>
              </a:rPr>
              <a:t>GitHub</a:t>
            </a:r>
            <a:r>
              <a:rPr lang="en" sz="1000">
                <a:solidFill>
                  <a:srgbClr val="0077BB"/>
                </a:solidFill>
              </a:rPr>
              <a:t> </a:t>
            </a:r>
            <a:r>
              <a:rPr lang="en" sz="1000"/>
              <a:t>→ </a:t>
            </a:r>
            <a:r>
              <a:rPr lang="en" sz="1000" i="1"/>
              <a:t>software storage system that allows for open access and version control</a:t>
            </a:r>
            <a:endParaRPr sz="1000" i="1"/>
          </a:p>
          <a:p>
            <a:pPr marL="0" lvl="0" indent="0" algn="l" rtl="0">
              <a:lnSpc>
                <a:spcPct val="125000"/>
              </a:lnSpc>
              <a:spcBef>
                <a:spcPts val="0"/>
              </a:spcBef>
              <a:spcAft>
                <a:spcPts val="0"/>
              </a:spcAft>
              <a:buNone/>
            </a:pPr>
            <a:r>
              <a:rPr lang="en" sz="1000" b="1">
                <a:solidFill>
                  <a:srgbClr val="0077BB"/>
                </a:solidFill>
              </a:rPr>
              <a:t>Fusion360</a:t>
            </a:r>
            <a:r>
              <a:rPr lang="en" sz="1000">
                <a:solidFill>
                  <a:srgbClr val="0077BB"/>
                </a:solidFill>
              </a:rPr>
              <a:t> </a:t>
            </a:r>
            <a:r>
              <a:rPr lang="en" sz="1000"/>
              <a:t>→</a:t>
            </a:r>
            <a:r>
              <a:rPr lang="en" sz="1000" i="1"/>
              <a:t> creates the things we want to understand the mechanics of or develop into a 3D printable object</a:t>
            </a:r>
            <a:endParaRPr sz="1000" i="1"/>
          </a:p>
          <a:p>
            <a:pPr marL="0" lvl="0" indent="0" algn="l" rtl="0">
              <a:lnSpc>
                <a:spcPct val="125000"/>
              </a:lnSpc>
              <a:spcBef>
                <a:spcPts val="0"/>
              </a:spcBef>
              <a:spcAft>
                <a:spcPts val="0"/>
              </a:spcAft>
              <a:buNone/>
            </a:pPr>
            <a:r>
              <a:rPr lang="en" sz="1000" b="1">
                <a:solidFill>
                  <a:srgbClr val="009988"/>
                </a:solidFill>
              </a:rPr>
              <a:t>Meta Quest App</a:t>
            </a:r>
            <a:r>
              <a:rPr lang="en" sz="1000">
                <a:solidFill>
                  <a:srgbClr val="009988"/>
                </a:solidFill>
              </a:rPr>
              <a:t> </a:t>
            </a:r>
            <a:r>
              <a:rPr lang="en" sz="1000"/>
              <a:t>→ </a:t>
            </a:r>
            <a:r>
              <a:rPr lang="en" sz="1000" i="1"/>
              <a:t>the app used to access the oculus headset </a:t>
            </a:r>
            <a:endParaRPr sz="1000" i="1"/>
          </a:p>
          <a:p>
            <a:pPr marL="0" lvl="0" indent="0" algn="l" rtl="0">
              <a:lnSpc>
                <a:spcPct val="125000"/>
              </a:lnSpc>
              <a:spcBef>
                <a:spcPts val="0"/>
              </a:spcBef>
              <a:spcAft>
                <a:spcPts val="0"/>
              </a:spcAft>
              <a:buNone/>
            </a:pPr>
            <a:r>
              <a:rPr lang="en" sz="1000" b="1">
                <a:solidFill>
                  <a:srgbClr val="0077BB"/>
                </a:solidFill>
              </a:rPr>
              <a:t>VIVE Input Utility</a:t>
            </a:r>
            <a:r>
              <a:rPr lang="en" sz="1000"/>
              <a:t> → </a:t>
            </a:r>
            <a:r>
              <a:rPr lang="en" sz="1000" i="1"/>
              <a:t>Unity plugin that allows manipulation of VIVE tracker data</a:t>
            </a:r>
            <a:endParaRPr sz="1000" i="1"/>
          </a:p>
          <a:p>
            <a:pPr marL="0" lvl="0" indent="0" algn="l" rtl="0">
              <a:lnSpc>
                <a:spcPct val="115000"/>
              </a:lnSpc>
              <a:spcBef>
                <a:spcPts val="0"/>
              </a:spcBef>
              <a:spcAft>
                <a:spcPts val="0"/>
              </a:spcAft>
              <a:buNone/>
            </a:pPr>
            <a:r>
              <a:rPr lang="en" sz="1000" b="1">
                <a:solidFill>
                  <a:srgbClr val="EE7733"/>
                </a:solidFill>
              </a:rPr>
              <a:t>Mobility Constraint ↔ Physical Constraint</a:t>
            </a:r>
            <a:r>
              <a:rPr lang="en" sz="1000">
                <a:solidFill>
                  <a:srgbClr val="EE7733"/>
                </a:solidFill>
              </a:rPr>
              <a:t> </a:t>
            </a:r>
            <a:r>
              <a:rPr lang="en" sz="1000"/>
              <a:t>→ </a:t>
            </a:r>
            <a:r>
              <a:rPr lang="en" sz="1000" i="1"/>
              <a:t>The physical device(s) that are used to constrict the movement of the user the same way that an actual spacesuit would. </a:t>
            </a:r>
            <a:endParaRPr sz="1000" i="1"/>
          </a:p>
          <a:p>
            <a:pPr marL="0" lvl="0" indent="0" algn="l" rtl="0">
              <a:lnSpc>
                <a:spcPct val="115000"/>
              </a:lnSpc>
              <a:spcBef>
                <a:spcPts val="0"/>
              </a:spcBef>
              <a:spcAft>
                <a:spcPts val="0"/>
              </a:spcAft>
              <a:buNone/>
            </a:pPr>
            <a:r>
              <a:rPr lang="en" sz="1000" b="1">
                <a:solidFill>
                  <a:srgbClr val="EE7733"/>
                </a:solidFill>
              </a:rPr>
              <a:t>Arm Brace ↔ Elbow Brace</a:t>
            </a:r>
            <a:r>
              <a:rPr lang="en" sz="1000"/>
              <a:t> → </a:t>
            </a:r>
            <a:r>
              <a:rPr lang="en" sz="1000" i="1"/>
              <a:t>The physical device(s) that are used to constrict the movement of the user’s elbow the same way that an actual spacesuit would. </a:t>
            </a:r>
            <a:endParaRPr sz="1000" i="1"/>
          </a:p>
          <a:p>
            <a:pPr marL="0" lvl="0" indent="0" algn="l" rtl="0">
              <a:lnSpc>
                <a:spcPct val="115000"/>
              </a:lnSpc>
              <a:spcBef>
                <a:spcPts val="0"/>
              </a:spcBef>
              <a:spcAft>
                <a:spcPts val="0"/>
              </a:spcAft>
              <a:buNone/>
            </a:pPr>
            <a:r>
              <a:rPr lang="en" sz="1000" b="1">
                <a:solidFill>
                  <a:srgbClr val="EE7733"/>
                </a:solidFill>
              </a:rPr>
              <a:t>Hard Upper Torso (HUT)</a:t>
            </a:r>
            <a:r>
              <a:rPr lang="en" sz="1000" b="1"/>
              <a:t> →</a:t>
            </a:r>
            <a:r>
              <a:rPr lang="en" sz="1000"/>
              <a:t> </a:t>
            </a:r>
            <a:r>
              <a:rPr lang="en" sz="1000" i="1"/>
              <a:t>A device used in spacesuit design to provide structural support and one of the main components that lead to mobility constriction within a spacesuit</a:t>
            </a:r>
            <a:endParaRPr sz="1000"/>
          </a:p>
          <a:p>
            <a:pPr marL="0" lvl="0" indent="0" algn="l" rtl="0">
              <a:lnSpc>
                <a:spcPct val="115000"/>
              </a:lnSpc>
              <a:spcBef>
                <a:spcPts val="0"/>
              </a:spcBef>
              <a:spcAft>
                <a:spcPts val="0"/>
              </a:spcAft>
              <a:buNone/>
            </a:pPr>
            <a:r>
              <a:rPr lang="en" sz="1000" b="1">
                <a:solidFill>
                  <a:srgbClr val="0077BB"/>
                </a:solidFill>
              </a:rPr>
              <a:t>NASA - STD - 3001 → NASA Spaceflight Human-System Standard Volume 2, Rev C</a:t>
            </a:r>
            <a:r>
              <a:rPr lang="en" sz="1000" b="1"/>
              <a:t> → </a:t>
            </a:r>
            <a:r>
              <a:rPr lang="en" sz="1000" i="1"/>
              <a:t>The requirement(s) standard set for by NASA for all human spaceflight projects and the standard we use for all CTHREEPIO development</a:t>
            </a:r>
            <a:endParaRPr sz="1000" i="1"/>
          </a:p>
          <a:p>
            <a:pPr marL="0" lvl="0" indent="0" algn="l" rtl="0">
              <a:lnSpc>
                <a:spcPct val="125000"/>
              </a:lnSpc>
              <a:spcBef>
                <a:spcPts val="0"/>
              </a:spcBef>
              <a:spcAft>
                <a:spcPts val="0"/>
              </a:spcAft>
              <a:buNone/>
            </a:pPr>
            <a:endParaRPr sz="1000" i="1"/>
          </a:p>
          <a:p>
            <a:pPr marL="0" lvl="0" indent="0" algn="l" rtl="0">
              <a:lnSpc>
                <a:spcPct val="125000"/>
              </a:lnSpc>
              <a:spcBef>
                <a:spcPts val="0"/>
              </a:spcBef>
              <a:spcAft>
                <a:spcPts val="0"/>
              </a:spcAft>
              <a:buNone/>
            </a:pPr>
            <a:endParaRPr sz="1000" i="1"/>
          </a:p>
          <a:p>
            <a:pPr marL="0" lvl="0" indent="0" algn="l" rtl="0">
              <a:lnSpc>
                <a:spcPct val="125000"/>
              </a:lnSpc>
              <a:spcBef>
                <a:spcPts val="0"/>
              </a:spcBef>
              <a:spcAft>
                <a:spcPts val="0"/>
              </a:spcAft>
              <a:buClr>
                <a:schemeClr val="dk1"/>
              </a:buClr>
              <a:buSzPts val="1100"/>
              <a:buFont typeface="Arial"/>
              <a:buNone/>
            </a:pPr>
            <a:endParaRPr sz="1000" i="1"/>
          </a:p>
        </p:txBody>
      </p:sp>
      <p:sp>
        <p:nvSpPr>
          <p:cNvPr id="1435" name="Google Shape;1435;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67</a:t>
            </a:fld>
            <a:endParaRPr/>
          </a:p>
        </p:txBody>
      </p:sp>
      <p:sp>
        <p:nvSpPr>
          <p:cNvPr id="1436" name="Google Shape;1436;p104">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Google Shape;1441;p105"/>
          <p:cNvSpPr txBox="1">
            <a:spLocks noGrp="1"/>
          </p:cNvSpPr>
          <p:nvPr>
            <p:ph type="title"/>
          </p:nvPr>
        </p:nvSpPr>
        <p:spPr>
          <a:xfrm>
            <a:off x="311700" y="2999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Background - Lunar/Astronaut Training</a:t>
            </a:r>
            <a:endParaRPr/>
          </a:p>
        </p:txBody>
      </p:sp>
      <p:sp>
        <p:nvSpPr>
          <p:cNvPr id="1442" name="Google Shape;1442;p105"/>
          <p:cNvSpPr txBox="1">
            <a:spLocks noGrp="1"/>
          </p:cNvSpPr>
          <p:nvPr>
            <p:ph type="body" idx="1"/>
          </p:nvPr>
        </p:nvSpPr>
        <p:spPr>
          <a:xfrm>
            <a:off x="4907325" y="939300"/>
            <a:ext cx="4009200" cy="36573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sz="2026" dirty="0"/>
              <a:t>Increased interest in lunar operations comes with an increased need for operational training. </a:t>
            </a:r>
            <a:endParaRPr sz="2026" dirty="0"/>
          </a:p>
          <a:p>
            <a:pPr marL="0" lvl="0" indent="0" algn="l" rtl="0">
              <a:spcBef>
                <a:spcPts val="1200"/>
              </a:spcBef>
              <a:spcAft>
                <a:spcPts val="0"/>
              </a:spcAft>
              <a:buNone/>
            </a:pPr>
            <a:r>
              <a:rPr lang="en" sz="2026" dirty="0"/>
              <a:t>Current training methods include (not limited to):</a:t>
            </a:r>
            <a:endParaRPr sz="2026" dirty="0"/>
          </a:p>
          <a:p>
            <a:pPr marL="457200" lvl="0" indent="-347648" algn="l" rtl="0">
              <a:spcBef>
                <a:spcPts val="1200"/>
              </a:spcBef>
              <a:spcAft>
                <a:spcPts val="0"/>
              </a:spcAft>
              <a:buSzPct val="100000"/>
              <a:buChar char="●"/>
            </a:pPr>
            <a:r>
              <a:rPr lang="en" sz="2026" dirty="0"/>
              <a:t>Neutral Buoyancy Lab </a:t>
            </a:r>
            <a:endParaRPr sz="2026" dirty="0"/>
          </a:p>
          <a:p>
            <a:pPr marL="457200" lvl="0" indent="-347648" algn="l" rtl="0">
              <a:spcBef>
                <a:spcPts val="0"/>
              </a:spcBef>
              <a:spcAft>
                <a:spcPts val="0"/>
              </a:spcAft>
              <a:buSzPct val="100000"/>
              <a:buChar char="●"/>
            </a:pPr>
            <a:r>
              <a:rPr lang="en" sz="2026" dirty="0"/>
              <a:t>Field Simulations (Analogs)</a:t>
            </a:r>
            <a:endParaRPr sz="2026" dirty="0"/>
          </a:p>
          <a:p>
            <a:pPr marL="457200" lvl="0" indent="-347648" algn="l" rtl="0">
              <a:spcBef>
                <a:spcPts val="0"/>
              </a:spcBef>
              <a:spcAft>
                <a:spcPts val="0"/>
              </a:spcAft>
              <a:buSzPct val="100000"/>
              <a:buChar char="●"/>
            </a:pPr>
            <a:r>
              <a:rPr lang="en" sz="2026" dirty="0"/>
              <a:t>Parabolic flight</a:t>
            </a:r>
            <a:endParaRPr sz="2026" dirty="0"/>
          </a:p>
          <a:p>
            <a:pPr marL="0" lvl="0" indent="0" algn="l" rtl="0">
              <a:spcBef>
                <a:spcPts val="1200"/>
              </a:spcBef>
              <a:spcAft>
                <a:spcPts val="1200"/>
              </a:spcAft>
              <a:buNone/>
            </a:pPr>
            <a:r>
              <a:rPr lang="en" sz="2026" dirty="0"/>
              <a:t>These methods are costly and operate on strict time schedules.</a:t>
            </a:r>
            <a:endParaRPr sz="2026" dirty="0"/>
          </a:p>
        </p:txBody>
      </p:sp>
      <p:pic>
        <p:nvPicPr>
          <p:cNvPr id="1443" name="Google Shape;1443;p10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18425" y="2763900"/>
            <a:ext cx="2114850" cy="1784250"/>
          </a:xfrm>
          <a:prstGeom prst="rect">
            <a:avLst/>
          </a:prstGeom>
          <a:noFill/>
          <a:ln>
            <a:noFill/>
          </a:ln>
        </p:spPr>
      </p:pic>
      <p:pic>
        <p:nvPicPr>
          <p:cNvPr id="1444" name="Google Shape;1444;p10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0449" y="2763900"/>
            <a:ext cx="2064251" cy="1784250"/>
          </a:xfrm>
          <a:prstGeom prst="rect">
            <a:avLst/>
          </a:prstGeom>
          <a:noFill/>
          <a:ln>
            <a:noFill/>
          </a:ln>
        </p:spPr>
      </p:pic>
      <p:pic>
        <p:nvPicPr>
          <p:cNvPr id="1445" name="Google Shape;1445;p10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20450" y="1064823"/>
            <a:ext cx="2064250" cy="1592649"/>
          </a:xfrm>
          <a:prstGeom prst="rect">
            <a:avLst/>
          </a:prstGeom>
          <a:noFill/>
          <a:ln>
            <a:noFill/>
          </a:ln>
        </p:spPr>
      </p:pic>
      <p:sp>
        <p:nvSpPr>
          <p:cNvPr id="1446" name="Google Shape;1446;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latin typeface="Nunito"/>
                <a:ea typeface="Nunito"/>
                <a:cs typeface="Nunito"/>
                <a:sym typeface="Nunito"/>
              </a:rPr>
              <a:t>68</a:t>
            </a:fld>
            <a:endParaRPr>
              <a:latin typeface="Nunito"/>
              <a:ea typeface="Nunito"/>
              <a:cs typeface="Nunito"/>
              <a:sym typeface="Nunito"/>
            </a:endParaRPr>
          </a:p>
        </p:txBody>
      </p:sp>
      <p:pic>
        <p:nvPicPr>
          <p:cNvPr id="1447" name="Google Shape;1447;p10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418425" y="1064825"/>
            <a:ext cx="2064249" cy="1592650"/>
          </a:xfrm>
          <a:prstGeom prst="rect">
            <a:avLst/>
          </a:prstGeom>
          <a:noFill/>
          <a:ln>
            <a:noFill/>
          </a:ln>
        </p:spPr>
      </p:pic>
      <p:sp>
        <p:nvSpPr>
          <p:cNvPr id="1448" name="Google Shape;1448;p105">
            <a:hlinkClick r:id="rId7"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106"/>
          <p:cNvSpPr txBox="1">
            <a:spLocks noGrp="1"/>
          </p:cNvSpPr>
          <p:nvPr>
            <p:ph type="body" idx="1"/>
          </p:nvPr>
        </p:nvSpPr>
        <p:spPr>
          <a:xfrm>
            <a:off x="311700" y="1152475"/>
            <a:ext cx="4384500" cy="34164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 dirty="0"/>
              <a:t>VR systems have been successfully applied to training exercises across many fields:</a:t>
            </a:r>
            <a:endParaRPr dirty="0"/>
          </a:p>
          <a:p>
            <a:pPr marL="914400" lvl="1" indent="-317500" algn="l" rtl="0">
              <a:spcBef>
                <a:spcPts val="0"/>
              </a:spcBef>
              <a:spcAft>
                <a:spcPts val="0"/>
              </a:spcAft>
              <a:buSzPts val="1400"/>
              <a:buChar char="○"/>
            </a:pPr>
            <a:r>
              <a:rPr lang="en" dirty="0"/>
              <a:t>Aviation Training/Maintenance</a:t>
            </a:r>
            <a:endParaRPr dirty="0"/>
          </a:p>
          <a:p>
            <a:pPr marL="914400" lvl="1" indent="-317500" algn="l" rtl="0">
              <a:spcBef>
                <a:spcPts val="0"/>
              </a:spcBef>
              <a:spcAft>
                <a:spcPts val="0"/>
              </a:spcAft>
              <a:buSzPts val="1400"/>
              <a:buChar char="○"/>
            </a:pPr>
            <a:r>
              <a:rPr lang="en" dirty="0"/>
              <a:t>Surgical/Medical Training</a:t>
            </a:r>
            <a:endParaRPr dirty="0"/>
          </a:p>
          <a:p>
            <a:pPr marL="457200" lvl="0" indent="-342900" algn="l" rtl="0">
              <a:spcBef>
                <a:spcPts val="0"/>
              </a:spcBef>
              <a:spcAft>
                <a:spcPts val="0"/>
              </a:spcAft>
              <a:buSzPts val="1800"/>
              <a:buChar char="●"/>
            </a:pPr>
            <a:r>
              <a:rPr lang="en" dirty="0"/>
              <a:t>This technology allows for:</a:t>
            </a:r>
            <a:endParaRPr dirty="0"/>
          </a:p>
          <a:p>
            <a:pPr marL="914400" lvl="1" indent="-317500" algn="l" rtl="0">
              <a:spcBef>
                <a:spcPts val="0"/>
              </a:spcBef>
              <a:spcAft>
                <a:spcPts val="0"/>
              </a:spcAft>
              <a:buSzPts val="1400"/>
              <a:buChar char="○"/>
            </a:pPr>
            <a:r>
              <a:rPr lang="en" dirty="0"/>
              <a:t>Complicated visual environments</a:t>
            </a:r>
            <a:endParaRPr dirty="0"/>
          </a:p>
          <a:p>
            <a:pPr marL="914400" lvl="1" indent="-317500" algn="l" rtl="0">
              <a:spcBef>
                <a:spcPts val="0"/>
              </a:spcBef>
              <a:spcAft>
                <a:spcPts val="0"/>
              </a:spcAft>
              <a:buSzPts val="1400"/>
              <a:buChar char="○"/>
            </a:pPr>
            <a:r>
              <a:rPr lang="en" dirty="0"/>
              <a:t>Flexibility</a:t>
            </a:r>
            <a:endParaRPr dirty="0"/>
          </a:p>
          <a:p>
            <a:pPr marL="914400" lvl="1" indent="-317500" algn="l" rtl="0">
              <a:spcBef>
                <a:spcPts val="0"/>
              </a:spcBef>
              <a:spcAft>
                <a:spcPts val="0"/>
              </a:spcAft>
              <a:buSzPts val="1400"/>
              <a:buChar char="○"/>
            </a:pPr>
            <a:r>
              <a:rPr lang="en" dirty="0"/>
              <a:t>Immersiveness</a:t>
            </a:r>
            <a:endParaRPr dirty="0"/>
          </a:p>
          <a:p>
            <a:pPr marL="914400" lvl="1" indent="-317500" algn="l" rtl="0">
              <a:spcBef>
                <a:spcPts val="0"/>
              </a:spcBef>
              <a:spcAft>
                <a:spcPts val="0"/>
              </a:spcAft>
              <a:buSzPts val="1400"/>
              <a:buChar char="○"/>
            </a:pPr>
            <a:r>
              <a:rPr lang="en" dirty="0"/>
              <a:t>Simulated gravity in an altered way </a:t>
            </a:r>
            <a:endParaRPr dirty="0"/>
          </a:p>
          <a:p>
            <a:pPr marL="0" lvl="0" indent="0" algn="l" rtl="0">
              <a:spcBef>
                <a:spcPts val="1200"/>
              </a:spcBef>
              <a:spcAft>
                <a:spcPts val="1200"/>
              </a:spcAft>
              <a:buNone/>
            </a:pPr>
            <a:r>
              <a:rPr lang="en" dirty="0"/>
              <a:t>…all at a much lower cost than other operational training methods</a:t>
            </a:r>
            <a:endParaRPr dirty="0"/>
          </a:p>
        </p:txBody>
      </p:sp>
      <p:sp>
        <p:nvSpPr>
          <p:cNvPr id="1454" name="Google Shape;1454;p106"/>
          <p:cNvSpPr txBox="1"/>
          <p:nvPr/>
        </p:nvSpPr>
        <p:spPr>
          <a:xfrm>
            <a:off x="4934400" y="4642500"/>
            <a:ext cx="420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455" name="Google Shape;1455;p10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287188" y="164850"/>
            <a:ext cx="3504026" cy="2255026"/>
          </a:xfrm>
          <a:prstGeom prst="rect">
            <a:avLst/>
          </a:prstGeom>
          <a:noFill/>
          <a:ln>
            <a:noFill/>
          </a:ln>
        </p:spPr>
      </p:pic>
      <p:pic>
        <p:nvPicPr>
          <p:cNvPr id="1456" name="Google Shape;1456;p10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287187" y="2468450"/>
            <a:ext cx="3504024" cy="2327240"/>
          </a:xfrm>
          <a:prstGeom prst="rect">
            <a:avLst/>
          </a:prstGeom>
          <a:noFill/>
          <a:ln>
            <a:noFill/>
          </a:ln>
        </p:spPr>
      </p:pic>
      <p:sp>
        <p:nvSpPr>
          <p:cNvPr id="1457" name="Google Shape;1457;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latin typeface="Nunito"/>
                <a:ea typeface="Nunito"/>
                <a:cs typeface="Nunito"/>
                <a:sym typeface="Nunito"/>
              </a:rPr>
              <a:t>69</a:t>
            </a:fld>
            <a:endParaRPr>
              <a:latin typeface="Nunito"/>
              <a:ea typeface="Nunito"/>
              <a:cs typeface="Nunito"/>
              <a:sym typeface="Nunito"/>
            </a:endParaRPr>
          </a:p>
        </p:txBody>
      </p:sp>
      <p:sp>
        <p:nvSpPr>
          <p:cNvPr id="1458" name="Google Shape;1458;p10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Background - VR</a:t>
            </a:r>
            <a:endParaRPr/>
          </a:p>
        </p:txBody>
      </p:sp>
      <p:sp>
        <p:nvSpPr>
          <p:cNvPr id="1459" name="Google Shape;1459;p106">
            <a:hlinkClick r:id="rId5"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Definition - Objective </a:t>
            </a:r>
            <a:endParaRPr/>
          </a:p>
        </p:txBody>
      </p:sp>
      <p:sp>
        <p:nvSpPr>
          <p:cNvPr id="260" name="Google Shape;260;p43"/>
          <p:cNvSpPr txBox="1">
            <a:spLocks noGrp="1"/>
          </p:cNvSpPr>
          <p:nvPr>
            <p:ph type="body" idx="1"/>
          </p:nvPr>
        </p:nvSpPr>
        <p:spPr>
          <a:xfrm>
            <a:off x="385950" y="1080450"/>
            <a:ext cx="8372100" cy="1491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To develop a </a:t>
            </a:r>
            <a:r>
              <a:rPr lang="en" b="1">
                <a:solidFill>
                  <a:srgbClr val="0077BB"/>
                </a:solidFill>
              </a:rPr>
              <a:t>virtual reality lunar surface environment</a:t>
            </a:r>
            <a:r>
              <a:rPr lang="en"/>
              <a:t> incorporating </a:t>
            </a:r>
            <a:r>
              <a:rPr lang="en" b="1">
                <a:solidFill>
                  <a:srgbClr val="0077BB"/>
                </a:solidFill>
              </a:rPr>
              <a:t>hybrid reality interactions</a:t>
            </a:r>
            <a:r>
              <a:rPr lang="en" b="1"/>
              <a:t> </a:t>
            </a:r>
            <a:r>
              <a:rPr lang="en"/>
              <a:t>and </a:t>
            </a:r>
            <a:r>
              <a:rPr lang="en" b="1">
                <a:solidFill>
                  <a:srgbClr val="0077BB"/>
                </a:solidFill>
              </a:rPr>
              <a:t>embedded environmental constraints</a:t>
            </a:r>
            <a:r>
              <a:rPr lang="en"/>
              <a:t> specifically focused on the </a:t>
            </a:r>
            <a:r>
              <a:rPr lang="en" b="1">
                <a:solidFill>
                  <a:srgbClr val="0077BB"/>
                </a:solidFill>
              </a:rPr>
              <a:t>lunar south pole (LSP) region</a:t>
            </a:r>
            <a:r>
              <a:rPr lang="en"/>
              <a:t>.</a:t>
            </a:r>
            <a:endParaRPr/>
          </a:p>
        </p:txBody>
      </p:sp>
      <p:pic>
        <p:nvPicPr>
          <p:cNvPr id="261" name="Google Shape;261;p4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996250" y="2330350"/>
            <a:ext cx="3292074" cy="2065224"/>
          </a:xfrm>
          <a:prstGeom prst="rect">
            <a:avLst/>
          </a:prstGeom>
          <a:noFill/>
          <a:ln>
            <a:noFill/>
          </a:ln>
        </p:spPr>
      </p:pic>
      <p:pic>
        <p:nvPicPr>
          <p:cNvPr id="262" name="Google Shape;262;p4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377700" y="2330338"/>
            <a:ext cx="2454601" cy="2065226"/>
          </a:xfrm>
          <a:prstGeom prst="rect">
            <a:avLst/>
          </a:prstGeom>
          <a:noFill/>
          <a:ln>
            <a:noFill/>
          </a:ln>
        </p:spPr>
      </p:pic>
      <p:pic>
        <p:nvPicPr>
          <p:cNvPr id="263" name="Google Shape;263;p4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62250" y="2330350"/>
            <a:ext cx="2644634" cy="2065225"/>
          </a:xfrm>
          <a:prstGeom prst="rect">
            <a:avLst/>
          </a:prstGeom>
          <a:noFill/>
          <a:ln>
            <a:noFill/>
          </a:ln>
        </p:spPr>
      </p:pic>
      <p:sp>
        <p:nvSpPr>
          <p:cNvPr id="264" name="Google Shape;264;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latin typeface="Nunito"/>
                <a:ea typeface="Nunito"/>
                <a:cs typeface="Nunito"/>
                <a:sym typeface="Nunito"/>
              </a:rPr>
              <a:t>7</a:t>
            </a:fld>
            <a:endParaRPr>
              <a:latin typeface="Nunito"/>
              <a:ea typeface="Nunito"/>
              <a:cs typeface="Nunito"/>
              <a:sym typeface="Nunito"/>
            </a:endParaRPr>
          </a:p>
        </p:txBody>
      </p:sp>
      <p:pic>
        <p:nvPicPr>
          <p:cNvPr id="265" name="Google Shape;265;p4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pic>
        <p:nvPicPr>
          <p:cNvPr id="266" name="Google Shape;266;p4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767838" y="4868553"/>
            <a:ext cx="1203600" cy="245534"/>
          </a:xfrm>
          <a:prstGeom prst="rect">
            <a:avLst/>
          </a:prstGeom>
          <a:noFill/>
          <a:ln>
            <a:noFill/>
          </a:ln>
        </p:spPr>
      </p:pic>
      <p:sp>
        <p:nvSpPr>
          <p:cNvPr id="267" name="Google Shape;267;p43" descr="Timeline background shape"/>
          <p:cNvSpPr/>
          <p:nvPr/>
        </p:nvSpPr>
        <p:spPr>
          <a:xfrm>
            <a:off x="5433264" y="4868550"/>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VI: Proj. Planning</a:t>
            </a:r>
            <a:endParaRPr sz="900" i="0" u="none" strike="noStrike" cap="none">
              <a:solidFill>
                <a:schemeClr val="dk1"/>
              </a:solidFill>
              <a:latin typeface="Nunito"/>
              <a:ea typeface="Nunito"/>
              <a:cs typeface="Nunito"/>
              <a:sym typeface="Nunito"/>
            </a:endParaRPr>
          </a:p>
        </p:txBody>
      </p:sp>
      <p:sp>
        <p:nvSpPr>
          <p:cNvPr id="268" name="Google Shape;268;p43" descr="Timeline background shape"/>
          <p:cNvSpPr/>
          <p:nvPr/>
        </p:nvSpPr>
        <p:spPr>
          <a:xfrm>
            <a:off x="4370627" y="4868550"/>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V: V&amp;V</a:t>
            </a:r>
            <a:endParaRPr sz="900" i="0" u="none" strike="noStrike" cap="none">
              <a:solidFill>
                <a:schemeClr val="dk1"/>
              </a:solidFill>
              <a:latin typeface="Nunito"/>
              <a:ea typeface="Nunito"/>
              <a:cs typeface="Nunito"/>
              <a:sym typeface="Nunito"/>
            </a:endParaRPr>
          </a:p>
        </p:txBody>
      </p:sp>
      <p:sp>
        <p:nvSpPr>
          <p:cNvPr id="269" name="Google Shape;269;p43" descr="Timeline background shape"/>
          <p:cNvSpPr/>
          <p:nvPr/>
        </p:nvSpPr>
        <p:spPr>
          <a:xfrm>
            <a:off x="3173014" y="4868563"/>
            <a:ext cx="13323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IV: Requirements</a:t>
            </a:r>
            <a:endParaRPr sz="900" i="0" u="none" strike="noStrike" cap="none">
              <a:solidFill>
                <a:schemeClr val="dk1"/>
              </a:solidFill>
              <a:latin typeface="Nunito"/>
              <a:ea typeface="Nunito"/>
              <a:cs typeface="Nunito"/>
              <a:sym typeface="Nunito"/>
            </a:endParaRPr>
          </a:p>
        </p:txBody>
      </p:sp>
      <p:sp>
        <p:nvSpPr>
          <p:cNvPr id="270" name="Google Shape;270;p43" descr="Timeline background shape"/>
          <p:cNvSpPr/>
          <p:nvPr/>
        </p:nvSpPr>
        <p:spPr>
          <a:xfrm>
            <a:off x="2110376"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III: Risks</a:t>
            </a:r>
            <a:endParaRPr sz="900" i="0" u="none" strike="noStrike" cap="none">
              <a:solidFill>
                <a:schemeClr val="dk1"/>
              </a:solidFill>
              <a:latin typeface="Nunito"/>
              <a:ea typeface="Nunito"/>
              <a:cs typeface="Nunito"/>
              <a:sym typeface="Nunito"/>
            </a:endParaRPr>
          </a:p>
        </p:txBody>
      </p:sp>
      <p:sp>
        <p:nvSpPr>
          <p:cNvPr id="271" name="Google Shape;271;p43" descr="Timeline background shape"/>
          <p:cNvSpPr/>
          <p:nvPr/>
        </p:nvSpPr>
        <p:spPr>
          <a:xfrm>
            <a:off x="1062635" y="4868563"/>
            <a:ext cx="1205400" cy="275100"/>
          </a:xfrm>
          <a:prstGeom prst="homePlate">
            <a:avLst>
              <a:gd name="adj" fmla="val 50000"/>
            </a:avLst>
          </a:prstGeom>
          <a:solidFill>
            <a:schemeClr val="lt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dk1"/>
                </a:solidFill>
                <a:latin typeface="Nunito"/>
                <a:ea typeface="Nunito"/>
                <a:cs typeface="Nunito"/>
                <a:sym typeface="Nunito"/>
              </a:rPr>
              <a:t>II: Design Soln.</a:t>
            </a:r>
            <a:endParaRPr sz="900" i="0" u="none" strike="noStrike" cap="none">
              <a:solidFill>
                <a:schemeClr val="dk1"/>
              </a:solidFill>
              <a:latin typeface="Nunito"/>
              <a:ea typeface="Nunito"/>
              <a:cs typeface="Nunito"/>
              <a:sym typeface="Nunito"/>
            </a:endParaRPr>
          </a:p>
        </p:txBody>
      </p:sp>
      <p:sp>
        <p:nvSpPr>
          <p:cNvPr id="272" name="Google Shape;272;p43"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273" name="Google Shape;273;p43">
            <a:hlinkClick r:id="rId8" action="ppaction://hlinksldjump"/>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848475" y="4853774"/>
            <a:ext cx="738804" cy="2751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63"/>
        <p:cNvGrpSpPr/>
        <p:nvPr/>
      </p:nvGrpSpPr>
      <p:grpSpPr>
        <a:xfrm>
          <a:off x="0" y="0"/>
          <a:ext cx="0" cy="0"/>
          <a:chOff x="0" y="0"/>
          <a:chExt cx="0" cy="0"/>
        </a:xfrm>
      </p:grpSpPr>
      <p:sp>
        <p:nvSpPr>
          <p:cNvPr id="1464" name="Google Shape;1464;p107"/>
          <p:cNvSpPr/>
          <p:nvPr/>
        </p:nvSpPr>
        <p:spPr>
          <a:xfrm rot="10800000" flipH="1">
            <a:off x="-25" y="-7300"/>
            <a:ext cx="9144000" cy="9324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latin typeface="Nunito"/>
                <a:ea typeface="Nunito"/>
                <a:cs typeface="Nunito"/>
                <a:sym typeface="Nunito"/>
              </a:rPr>
              <a:t>70</a:t>
            </a:fld>
            <a:endParaRPr>
              <a:latin typeface="Nunito"/>
              <a:ea typeface="Nunito"/>
              <a:cs typeface="Nunito"/>
              <a:sym typeface="Nunito"/>
            </a:endParaRPr>
          </a:p>
        </p:txBody>
      </p:sp>
      <p:sp>
        <p:nvSpPr>
          <p:cNvPr id="1466" name="Google Shape;1466;p107"/>
          <p:cNvSpPr txBox="1">
            <a:spLocks noGrp="1"/>
          </p:cNvSpPr>
          <p:nvPr>
            <p:ph type="subTitle" idx="4294967295"/>
          </p:nvPr>
        </p:nvSpPr>
        <p:spPr>
          <a:xfrm>
            <a:off x="311700" y="153500"/>
            <a:ext cx="8520600" cy="6108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sz="2500">
                <a:solidFill>
                  <a:schemeClr val="dk1"/>
                </a:solidFill>
                <a:latin typeface="Nunito"/>
                <a:ea typeface="Nunito"/>
                <a:cs typeface="Nunito"/>
                <a:sym typeface="Nunito"/>
              </a:rPr>
              <a:t>CTHREEPIO High-Level Use Cases</a:t>
            </a:r>
            <a:endParaRPr sz="2032" i="1">
              <a:solidFill>
                <a:srgbClr val="0077BB"/>
              </a:solidFill>
              <a:latin typeface="Nunito"/>
              <a:ea typeface="Nunito"/>
              <a:cs typeface="Nunito"/>
              <a:sym typeface="Nunito"/>
            </a:endParaRPr>
          </a:p>
        </p:txBody>
      </p:sp>
      <p:sp>
        <p:nvSpPr>
          <p:cNvPr id="1467" name="Google Shape;1467;p107"/>
          <p:cNvSpPr/>
          <p:nvPr/>
        </p:nvSpPr>
        <p:spPr>
          <a:xfrm>
            <a:off x="3168150" y="3866075"/>
            <a:ext cx="2805600" cy="1081800"/>
          </a:xfrm>
          <a:prstGeom prst="rect">
            <a:avLst/>
          </a:prstGeom>
          <a:solidFill>
            <a:srgbClr val="000000"/>
          </a:solidFill>
          <a:ln>
            <a:noFill/>
          </a:ln>
        </p:spPr>
        <p:txBody>
          <a:bodyPr spcFirstLastPara="1" wrap="square" lIns="91425" tIns="91425" rIns="91425" bIns="91425" anchor="ctr" anchorCtr="0">
            <a:noAutofit/>
          </a:bodyPr>
          <a:lstStyle/>
          <a:p>
            <a:pPr marL="457200" lvl="0" indent="-311150" algn="l" rtl="0">
              <a:lnSpc>
                <a:spcPct val="100000"/>
              </a:lnSpc>
              <a:spcBef>
                <a:spcPts val="1000"/>
              </a:spcBef>
              <a:spcAft>
                <a:spcPts val="0"/>
              </a:spcAft>
              <a:buClr>
                <a:schemeClr val="dk1"/>
              </a:buClr>
              <a:buSzPts val="1300"/>
              <a:buFont typeface="Nunito"/>
              <a:buChar char="●"/>
            </a:pPr>
            <a:r>
              <a:rPr lang="en" sz="1300">
                <a:solidFill>
                  <a:schemeClr val="dk1"/>
                </a:solidFill>
                <a:latin typeface="Nunito"/>
                <a:ea typeface="Nunito"/>
                <a:cs typeface="Nunito"/>
                <a:sym typeface="Nunito"/>
              </a:rPr>
              <a:t>Test astronaut adaptation to environmental constraints</a:t>
            </a:r>
            <a:endParaRPr sz="1300">
              <a:solidFill>
                <a:schemeClr val="dk1"/>
              </a:solidFill>
              <a:latin typeface="Nunito"/>
              <a:ea typeface="Nunito"/>
              <a:cs typeface="Nunito"/>
              <a:sym typeface="Nunito"/>
            </a:endParaRPr>
          </a:p>
          <a:p>
            <a:pPr marL="457200" lvl="0" indent="-311150" algn="l" rtl="0">
              <a:lnSpc>
                <a:spcPct val="100000"/>
              </a:lnSpc>
              <a:spcBef>
                <a:spcPts val="1000"/>
              </a:spcBef>
              <a:spcAft>
                <a:spcPts val="1000"/>
              </a:spcAft>
              <a:buClr>
                <a:schemeClr val="dk1"/>
              </a:buClr>
              <a:buSzPts val="1300"/>
              <a:buFont typeface="Nunito"/>
              <a:buChar char="●"/>
            </a:pPr>
            <a:r>
              <a:rPr lang="en" sz="1300">
                <a:solidFill>
                  <a:schemeClr val="dk1"/>
                </a:solidFill>
                <a:latin typeface="Nunito"/>
                <a:ea typeface="Nunito"/>
                <a:cs typeface="Nunito"/>
                <a:sym typeface="Nunito"/>
              </a:rPr>
              <a:t>Run mission tasks with hybrid reality objects</a:t>
            </a:r>
            <a:endParaRPr sz="1300">
              <a:solidFill>
                <a:schemeClr val="dk1"/>
              </a:solidFill>
              <a:latin typeface="Nunito"/>
              <a:ea typeface="Nunito"/>
              <a:cs typeface="Nunito"/>
              <a:sym typeface="Nunito"/>
            </a:endParaRPr>
          </a:p>
        </p:txBody>
      </p:sp>
      <p:sp>
        <p:nvSpPr>
          <p:cNvPr id="1468" name="Google Shape;1468;p107"/>
          <p:cNvSpPr/>
          <p:nvPr/>
        </p:nvSpPr>
        <p:spPr>
          <a:xfrm>
            <a:off x="3168150" y="3442475"/>
            <a:ext cx="2805600" cy="423600"/>
          </a:xfrm>
          <a:prstGeom prst="rect">
            <a:avLst/>
          </a:prstGeom>
          <a:gradFill>
            <a:gsLst>
              <a:gs pos="0">
                <a:srgbClr val="4D4D4D"/>
              </a:gs>
              <a:gs pos="100000">
                <a:srgbClr val="00000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Nunito"/>
                <a:ea typeface="Nunito"/>
                <a:cs typeface="Nunito"/>
                <a:sym typeface="Nunito"/>
              </a:rPr>
              <a:t>CTHREEPIO Training</a:t>
            </a:r>
            <a:endParaRPr sz="1600" b="1">
              <a:solidFill>
                <a:schemeClr val="dk1"/>
              </a:solidFill>
              <a:latin typeface="Nunito"/>
              <a:ea typeface="Nunito"/>
              <a:cs typeface="Nunito"/>
              <a:sym typeface="Nunito"/>
            </a:endParaRPr>
          </a:p>
        </p:txBody>
      </p:sp>
      <p:pic>
        <p:nvPicPr>
          <p:cNvPr id="1469" name="Google Shape;1469;p10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828625" y="999000"/>
            <a:ext cx="3484677" cy="2369677"/>
          </a:xfrm>
          <a:prstGeom prst="rect">
            <a:avLst/>
          </a:prstGeom>
          <a:noFill/>
          <a:ln w="28575" cap="flat" cmpd="sng">
            <a:solidFill>
              <a:srgbClr val="0077BB"/>
            </a:solidFill>
            <a:prstDash val="solid"/>
            <a:round/>
            <a:headEnd type="none" w="sm" len="sm"/>
            <a:tailEnd type="none" w="sm" len="sm"/>
          </a:ln>
        </p:spPr>
      </p:pic>
      <p:sp>
        <p:nvSpPr>
          <p:cNvPr id="1470" name="Google Shape;1470;p107"/>
          <p:cNvSpPr/>
          <p:nvPr/>
        </p:nvSpPr>
        <p:spPr>
          <a:xfrm>
            <a:off x="155900" y="3442488"/>
            <a:ext cx="2578800" cy="423600"/>
          </a:xfrm>
          <a:prstGeom prst="rect">
            <a:avLst/>
          </a:prstGeom>
          <a:gradFill>
            <a:gsLst>
              <a:gs pos="0">
                <a:srgbClr val="4D4D4D"/>
              </a:gs>
              <a:gs pos="100000">
                <a:srgbClr val="00000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Nunito"/>
                <a:ea typeface="Nunito"/>
                <a:cs typeface="Nunito"/>
                <a:sym typeface="Nunito"/>
              </a:rPr>
              <a:t>Classroom Education</a:t>
            </a:r>
            <a:endParaRPr sz="1600" b="1">
              <a:solidFill>
                <a:schemeClr val="dk1"/>
              </a:solidFill>
              <a:latin typeface="Nunito"/>
              <a:ea typeface="Nunito"/>
              <a:cs typeface="Nunito"/>
              <a:sym typeface="Nunito"/>
            </a:endParaRPr>
          </a:p>
        </p:txBody>
      </p:sp>
      <p:sp>
        <p:nvSpPr>
          <p:cNvPr id="1471" name="Google Shape;1471;p107"/>
          <p:cNvSpPr/>
          <p:nvPr/>
        </p:nvSpPr>
        <p:spPr>
          <a:xfrm>
            <a:off x="6409300" y="3442475"/>
            <a:ext cx="2578800" cy="423600"/>
          </a:xfrm>
          <a:prstGeom prst="rect">
            <a:avLst/>
          </a:prstGeom>
          <a:gradFill>
            <a:gsLst>
              <a:gs pos="0">
                <a:srgbClr val="4D4D4D"/>
              </a:gs>
              <a:gs pos="100000">
                <a:srgbClr val="00000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Nunito"/>
                <a:ea typeface="Nunito"/>
                <a:cs typeface="Nunito"/>
                <a:sym typeface="Nunito"/>
              </a:rPr>
              <a:t>Hardware Evaluation</a:t>
            </a:r>
            <a:endParaRPr sz="1600" b="1">
              <a:solidFill>
                <a:schemeClr val="dk1"/>
              </a:solidFill>
              <a:latin typeface="Nunito"/>
              <a:ea typeface="Nunito"/>
              <a:cs typeface="Nunito"/>
              <a:sym typeface="Nunito"/>
            </a:endParaRPr>
          </a:p>
        </p:txBody>
      </p:sp>
      <p:pic>
        <p:nvPicPr>
          <p:cNvPr id="1472" name="Google Shape;1472;p10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4875" y="1653975"/>
            <a:ext cx="2200850" cy="1552825"/>
          </a:xfrm>
          <a:prstGeom prst="rect">
            <a:avLst/>
          </a:prstGeom>
          <a:noFill/>
          <a:ln w="28575" cap="flat" cmpd="sng">
            <a:solidFill>
              <a:srgbClr val="0077BB"/>
            </a:solidFill>
            <a:prstDash val="solid"/>
            <a:round/>
            <a:headEnd type="none" w="sm" len="sm"/>
            <a:tailEnd type="none" w="sm" len="sm"/>
          </a:ln>
        </p:spPr>
      </p:pic>
      <p:pic>
        <p:nvPicPr>
          <p:cNvPr id="1473" name="Google Shape;1473;p10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596203" y="1653977"/>
            <a:ext cx="2200847" cy="1552826"/>
          </a:xfrm>
          <a:prstGeom prst="rect">
            <a:avLst/>
          </a:prstGeom>
          <a:noFill/>
          <a:ln w="28575" cap="flat" cmpd="sng">
            <a:solidFill>
              <a:srgbClr val="0077BB"/>
            </a:solidFill>
            <a:prstDash val="solid"/>
            <a:round/>
            <a:headEnd type="none" w="sm" len="sm"/>
            <a:tailEnd type="none" w="sm" len="sm"/>
          </a:ln>
        </p:spPr>
      </p:pic>
      <p:pic>
        <p:nvPicPr>
          <p:cNvPr id="1474" name="Google Shape;1474;p10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550175" y="1767975"/>
            <a:ext cx="319900" cy="322125"/>
          </a:xfrm>
          <a:prstGeom prst="rect">
            <a:avLst/>
          </a:prstGeom>
          <a:noFill/>
          <a:ln>
            <a:noFill/>
          </a:ln>
        </p:spPr>
      </p:pic>
      <p:sp>
        <p:nvSpPr>
          <p:cNvPr id="1475" name="Google Shape;1475;p107"/>
          <p:cNvSpPr/>
          <p:nvPr/>
        </p:nvSpPr>
        <p:spPr>
          <a:xfrm>
            <a:off x="155900" y="3866075"/>
            <a:ext cx="2578800" cy="709800"/>
          </a:xfrm>
          <a:prstGeom prst="rect">
            <a:avLst/>
          </a:prstGeom>
          <a:solidFill>
            <a:srgbClr val="000000"/>
          </a:solidFill>
          <a:ln>
            <a:noFill/>
          </a:ln>
        </p:spPr>
        <p:txBody>
          <a:bodyPr spcFirstLastPara="1" wrap="square" lIns="91425" tIns="91425" rIns="91425" bIns="91425" anchor="ctr" anchorCtr="0">
            <a:noAutofit/>
          </a:bodyPr>
          <a:lstStyle/>
          <a:p>
            <a:pPr marL="457200" lvl="0" indent="-311150" algn="l" rtl="0">
              <a:spcBef>
                <a:spcPts val="0"/>
              </a:spcBef>
              <a:spcAft>
                <a:spcPts val="0"/>
              </a:spcAft>
              <a:buClr>
                <a:schemeClr val="dk1"/>
              </a:buClr>
              <a:buSzPts val="1300"/>
              <a:buFont typeface="Nunito"/>
              <a:buChar char="●"/>
            </a:pPr>
            <a:r>
              <a:rPr lang="en" sz="1300">
                <a:solidFill>
                  <a:schemeClr val="dk1"/>
                </a:solidFill>
                <a:latin typeface="Nunito"/>
                <a:ea typeface="Nunito"/>
                <a:cs typeface="Nunito"/>
                <a:sym typeface="Nunito"/>
              </a:rPr>
              <a:t>Supplement knowledge with hands-on experience</a:t>
            </a:r>
            <a:endParaRPr sz="1300">
              <a:solidFill>
                <a:schemeClr val="dk1"/>
              </a:solidFill>
              <a:latin typeface="Nunito"/>
              <a:ea typeface="Nunito"/>
              <a:cs typeface="Nunito"/>
              <a:sym typeface="Nunito"/>
            </a:endParaRPr>
          </a:p>
        </p:txBody>
      </p:sp>
      <p:sp>
        <p:nvSpPr>
          <p:cNvPr id="1476" name="Google Shape;1476;p107"/>
          <p:cNvSpPr/>
          <p:nvPr/>
        </p:nvSpPr>
        <p:spPr>
          <a:xfrm>
            <a:off x="6407200" y="3866075"/>
            <a:ext cx="2578800" cy="709800"/>
          </a:xfrm>
          <a:prstGeom prst="rect">
            <a:avLst/>
          </a:prstGeom>
          <a:solidFill>
            <a:srgbClr val="000000"/>
          </a:solidFill>
          <a:ln>
            <a:noFill/>
          </a:ln>
        </p:spPr>
        <p:txBody>
          <a:bodyPr spcFirstLastPara="1" wrap="square" lIns="91425" tIns="91425" rIns="91425" bIns="91425" anchor="ctr" anchorCtr="0">
            <a:noAutofit/>
          </a:bodyPr>
          <a:lstStyle/>
          <a:p>
            <a:pPr marL="457200" lvl="0" indent="-311150" algn="l" rtl="0">
              <a:spcBef>
                <a:spcPts val="0"/>
              </a:spcBef>
              <a:spcAft>
                <a:spcPts val="0"/>
              </a:spcAft>
              <a:buClr>
                <a:schemeClr val="dk1"/>
              </a:buClr>
              <a:buSzPts val="1300"/>
              <a:buFont typeface="Nunito"/>
              <a:buChar char="●"/>
            </a:pPr>
            <a:r>
              <a:rPr lang="en" sz="1300">
                <a:solidFill>
                  <a:schemeClr val="dk1"/>
                </a:solidFill>
                <a:latin typeface="Nunito"/>
                <a:ea typeface="Nunito"/>
                <a:cs typeface="Nunito"/>
                <a:sym typeface="Nunito"/>
              </a:rPr>
              <a:t>Evaluate new hardware and mission protocols</a:t>
            </a:r>
            <a:endParaRPr sz="1300">
              <a:solidFill>
                <a:schemeClr val="dk1"/>
              </a:solidFill>
              <a:latin typeface="Nunito"/>
              <a:ea typeface="Nunito"/>
              <a:cs typeface="Nunito"/>
              <a:sym typeface="Nunito"/>
            </a:endParaRPr>
          </a:p>
        </p:txBody>
      </p:sp>
      <p:pic>
        <p:nvPicPr>
          <p:cNvPr id="1477" name="Google Shape;1477;p107">
            <a:hlinkClick r:id="" action="ppaction://noaction"/>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058250" y="4663224"/>
            <a:ext cx="738804" cy="275100"/>
          </a:xfrm>
          <a:prstGeom prst="rect">
            <a:avLst/>
          </a:prstGeom>
          <a:noFill/>
          <a:ln>
            <a:noFill/>
          </a:ln>
        </p:spPr>
      </p:pic>
      <p:sp>
        <p:nvSpPr>
          <p:cNvPr id="1478" name="Google Shape;1478;p107">
            <a:hlinkClick r:id="rId8"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0"/>
                                        </p:tgtEl>
                                        <p:attrNameLst>
                                          <p:attrName>style.visibility</p:attrName>
                                        </p:attrNameLst>
                                      </p:cBhvr>
                                      <p:to>
                                        <p:strVal val="visible"/>
                                      </p:to>
                                    </p:set>
                                    <p:animEffect transition="in" filter="fade">
                                      <p:cBhvr>
                                        <p:cTn id="7" dur="1000"/>
                                        <p:tgtEl>
                                          <p:spTgt spid="1470"/>
                                        </p:tgtEl>
                                      </p:cBhvr>
                                    </p:animEffect>
                                  </p:childTnLst>
                                </p:cTn>
                              </p:par>
                              <p:par>
                                <p:cTn id="8" presetID="10" presetClass="entr" presetSubtype="0" fill="hold" nodeType="withEffect">
                                  <p:stCondLst>
                                    <p:cond delay="0"/>
                                  </p:stCondLst>
                                  <p:childTnLst>
                                    <p:set>
                                      <p:cBhvr>
                                        <p:cTn id="9" dur="1" fill="hold">
                                          <p:stCondLst>
                                            <p:cond delay="0"/>
                                          </p:stCondLst>
                                        </p:cTn>
                                        <p:tgtEl>
                                          <p:spTgt spid="1471"/>
                                        </p:tgtEl>
                                        <p:attrNameLst>
                                          <p:attrName>style.visibility</p:attrName>
                                        </p:attrNameLst>
                                      </p:cBhvr>
                                      <p:to>
                                        <p:strVal val="visible"/>
                                      </p:to>
                                    </p:set>
                                    <p:animEffect transition="in" filter="fade">
                                      <p:cBhvr>
                                        <p:cTn id="10" dur="1000"/>
                                        <p:tgtEl>
                                          <p:spTgt spid="1471"/>
                                        </p:tgtEl>
                                      </p:cBhvr>
                                    </p:animEffect>
                                  </p:childTnLst>
                                </p:cTn>
                              </p:par>
                              <p:par>
                                <p:cTn id="11" presetID="10" presetClass="entr" presetSubtype="0" fill="hold" nodeType="withEffect">
                                  <p:stCondLst>
                                    <p:cond delay="0"/>
                                  </p:stCondLst>
                                  <p:childTnLst>
                                    <p:set>
                                      <p:cBhvr>
                                        <p:cTn id="12" dur="1" fill="hold">
                                          <p:stCondLst>
                                            <p:cond delay="0"/>
                                          </p:stCondLst>
                                        </p:cTn>
                                        <p:tgtEl>
                                          <p:spTgt spid="1473"/>
                                        </p:tgtEl>
                                        <p:attrNameLst>
                                          <p:attrName>style.visibility</p:attrName>
                                        </p:attrNameLst>
                                      </p:cBhvr>
                                      <p:to>
                                        <p:strVal val="visible"/>
                                      </p:to>
                                    </p:set>
                                    <p:animEffect transition="in" filter="fade">
                                      <p:cBhvr>
                                        <p:cTn id="13" dur="1000"/>
                                        <p:tgtEl>
                                          <p:spTgt spid="1473"/>
                                        </p:tgtEl>
                                      </p:cBhvr>
                                    </p:animEffect>
                                  </p:childTnLst>
                                </p:cTn>
                              </p:par>
                              <p:par>
                                <p:cTn id="14" presetID="10" presetClass="entr" presetSubtype="0" fill="hold" nodeType="withEffect">
                                  <p:stCondLst>
                                    <p:cond delay="0"/>
                                  </p:stCondLst>
                                  <p:childTnLst>
                                    <p:set>
                                      <p:cBhvr>
                                        <p:cTn id="15" dur="1" fill="hold">
                                          <p:stCondLst>
                                            <p:cond delay="0"/>
                                          </p:stCondLst>
                                        </p:cTn>
                                        <p:tgtEl>
                                          <p:spTgt spid="1474"/>
                                        </p:tgtEl>
                                        <p:attrNameLst>
                                          <p:attrName>style.visibility</p:attrName>
                                        </p:attrNameLst>
                                      </p:cBhvr>
                                      <p:to>
                                        <p:strVal val="visible"/>
                                      </p:to>
                                    </p:set>
                                    <p:animEffect transition="in" filter="fade">
                                      <p:cBhvr>
                                        <p:cTn id="16" dur="1000"/>
                                        <p:tgtEl>
                                          <p:spTgt spid="1474"/>
                                        </p:tgtEl>
                                      </p:cBhvr>
                                    </p:animEffect>
                                  </p:childTnLst>
                                </p:cTn>
                              </p:par>
                              <p:par>
                                <p:cTn id="17" presetID="10" presetClass="entr" presetSubtype="0" fill="hold" nodeType="withEffect">
                                  <p:stCondLst>
                                    <p:cond delay="0"/>
                                  </p:stCondLst>
                                  <p:childTnLst>
                                    <p:set>
                                      <p:cBhvr>
                                        <p:cTn id="18" dur="1" fill="hold">
                                          <p:stCondLst>
                                            <p:cond delay="0"/>
                                          </p:stCondLst>
                                        </p:cTn>
                                        <p:tgtEl>
                                          <p:spTgt spid="1475"/>
                                        </p:tgtEl>
                                        <p:attrNameLst>
                                          <p:attrName>style.visibility</p:attrName>
                                        </p:attrNameLst>
                                      </p:cBhvr>
                                      <p:to>
                                        <p:strVal val="visible"/>
                                      </p:to>
                                    </p:set>
                                    <p:animEffect transition="in" filter="fade">
                                      <p:cBhvr>
                                        <p:cTn id="19" dur="1000"/>
                                        <p:tgtEl>
                                          <p:spTgt spid="1475"/>
                                        </p:tgtEl>
                                      </p:cBhvr>
                                    </p:animEffect>
                                  </p:childTnLst>
                                </p:cTn>
                              </p:par>
                              <p:par>
                                <p:cTn id="20" presetID="10" presetClass="entr" presetSubtype="0" fill="hold" nodeType="withEffect">
                                  <p:stCondLst>
                                    <p:cond delay="0"/>
                                  </p:stCondLst>
                                  <p:childTnLst>
                                    <p:set>
                                      <p:cBhvr>
                                        <p:cTn id="21" dur="1" fill="hold">
                                          <p:stCondLst>
                                            <p:cond delay="0"/>
                                          </p:stCondLst>
                                        </p:cTn>
                                        <p:tgtEl>
                                          <p:spTgt spid="1476"/>
                                        </p:tgtEl>
                                        <p:attrNameLst>
                                          <p:attrName>style.visibility</p:attrName>
                                        </p:attrNameLst>
                                      </p:cBhvr>
                                      <p:to>
                                        <p:strVal val="visible"/>
                                      </p:to>
                                    </p:set>
                                    <p:animEffect transition="in" filter="fade">
                                      <p:cBhvr>
                                        <p:cTn id="22" dur="1000"/>
                                        <p:tgtEl>
                                          <p:spTgt spid="1476"/>
                                        </p:tgtEl>
                                      </p:cBhvr>
                                    </p:animEffect>
                                  </p:childTnLst>
                                </p:cTn>
                              </p:par>
                              <p:par>
                                <p:cTn id="23" presetID="10" presetClass="entr" presetSubtype="0" fill="hold" nodeType="withEffect">
                                  <p:stCondLst>
                                    <p:cond delay="0"/>
                                  </p:stCondLst>
                                  <p:childTnLst>
                                    <p:set>
                                      <p:cBhvr>
                                        <p:cTn id="24" dur="1" fill="hold">
                                          <p:stCondLst>
                                            <p:cond delay="0"/>
                                          </p:stCondLst>
                                        </p:cTn>
                                        <p:tgtEl>
                                          <p:spTgt spid="1472"/>
                                        </p:tgtEl>
                                        <p:attrNameLst>
                                          <p:attrName>style.visibility</p:attrName>
                                        </p:attrNameLst>
                                      </p:cBhvr>
                                      <p:to>
                                        <p:strVal val="visible"/>
                                      </p:to>
                                    </p:set>
                                    <p:animEffect transition="in" filter="fade">
                                      <p:cBhvr>
                                        <p:cTn id="25" dur="1000"/>
                                        <p:tgtEl>
                                          <p:spTgt spid="1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108"/>
          <p:cNvSpPr txBox="1">
            <a:spLocks noGrp="1"/>
          </p:cNvSpPr>
          <p:nvPr>
            <p:ph type="title"/>
          </p:nvPr>
        </p:nvSpPr>
        <p:spPr>
          <a:xfrm>
            <a:off x="311700" y="1366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CTHREEPIO Requirements</a:t>
            </a:r>
            <a:endParaRPr/>
          </a:p>
        </p:txBody>
      </p:sp>
      <p:sp>
        <p:nvSpPr>
          <p:cNvPr id="1484" name="Google Shape;1484;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71</a:t>
            </a:fld>
            <a:endParaRPr/>
          </a:p>
        </p:txBody>
      </p:sp>
      <p:graphicFrame>
        <p:nvGraphicFramePr>
          <p:cNvPr id="1485" name="Google Shape;1485;p108"/>
          <p:cNvGraphicFramePr/>
          <p:nvPr/>
        </p:nvGraphicFramePr>
        <p:xfrm>
          <a:off x="139750" y="614375"/>
          <a:ext cx="8805200" cy="4463415"/>
        </p:xfrm>
        <a:graphic>
          <a:graphicData uri="http://schemas.openxmlformats.org/drawingml/2006/table">
            <a:tbl>
              <a:tblPr>
                <a:noFill/>
                <a:tableStyleId>{34C112C2-C95C-4236-8074-CD7BC30CAA9A}</a:tableStyleId>
              </a:tblPr>
              <a:tblGrid>
                <a:gridCol w="257150">
                  <a:extLst>
                    <a:ext uri="{9D8B030D-6E8A-4147-A177-3AD203B41FA5}">
                      <a16:colId xmlns:a16="http://schemas.microsoft.com/office/drawing/2014/main" val="20000"/>
                    </a:ext>
                  </a:extLst>
                </a:gridCol>
                <a:gridCol w="364500">
                  <a:extLst>
                    <a:ext uri="{9D8B030D-6E8A-4147-A177-3AD203B41FA5}">
                      <a16:colId xmlns:a16="http://schemas.microsoft.com/office/drawing/2014/main" val="20001"/>
                    </a:ext>
                  </a:extLst>
                </a:gridCol>
                <a:gridCol w="364500">
                  <a:extLst>
                    <a:ext uri="{9D8B030D-6E8A-4147-A177-3AD203B41FA5}">
                      <a16:colId xmlns:a16="http://schemas.microsoft.com/office/drawing/2014/main" val="20002"/>
                    </a:ext>
                  </a:extLst>
                </a:gridCol>
                <a:gridCol w="457950">
                  <a:extLst>
                    <a:ext uri="{9D8B030D-6E8A-4147-A177-3AD203B41FA5}">
                      <a16:colId xmlns:a16="http://schemas.microsoft.com/office/drawing/2014/main" val="20003"/>
                    </a:ext>
                  </a:extLst>
                </a:gridCol>
                <a:gridCol w="4486000">
                  <a:extLst>
                    <a:ext uri="{9D8B030D-6E8A-4147-A177-3AD203B41FA5}">
                      <a16:colId xmlns:a16="http://schemas.microsoft.com/office/drawing/2014/main" val="20004"/>
                    </a:ext>
                  </a:extLst>
                </a:gridCol>
                <a:gridCol w="1112150">
                  <a:extLst>
                    <a:ext uri="{9D8B030D-6E8A-4147-A177-3AD203B41FA5}">
                      <a16:colId xmlns:a16="http://schemas.microsoft.com/office/drawing/2014/main" val="20005"/>
                    </a:ext>
                  </a:extLst>
                </a:gridCol>
                <a:gridCol w="971975">
                  <a:extLst>
                    <a:ext uri="{9D8B030D-6E8A-4147-A177-3AD203B41FA5}">
                      <a16:colId xmlns:a16="http://schemas.microsoft.com/office/drawing/2014/main" val="20006"/>
                    </a:ext>
                  </a:extLst>
                </a:gridCol>
                <a:gridCol w="790975">
                  <a:extLst>
                    <a:ext uri="{9D8B030D-6E8A-4147-A177-3AD203B41FA5}">
                      <a16:colId xmlns:a16="http://schemas.microsoft.com/office/drawing/2014/main" val="20007"/>
                    </a:ext>
                  </a:extLst>
                </a:gridCol>
              </a:tblGrid>
              <a:tr h="365575">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FR</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L1</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L2</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L3</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Requirement</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Verification/Validation</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Level</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Predicted Compliance</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extLst>
                  <a:ext uri="{0D108BD9-81ED-4DB2-BD59-A6C34878D82A}">
                    <a16:rowId xmlns:a16="http://schemas.microsoft.com/office/drawing/2014/main" val="10000"/>
                  </a:ext>
                </a:extLst>
              </a:tr>
              <a:tr h="24127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365575">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F1</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The VR environment shall simulate the South Polar region of the lunar surface.</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Level 0</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extLst>
                  <a:ext uri="{0D108BD9-81ED-4DB2-BD59-A6C34878D82A}">
                    <a16:rowId xmlns:a16="http://schemas.microsoft.com/office/drawing/2014/main" val="10002"/>
                  </a:ext>
                </a:extLst>
              </a:tr>
              <a:tr h="36557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1.1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incorporate accurate location characteristics that resemble the south polar region of the lunar surface</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1: System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3"/>
                  </a:ext>
                </a:extLst>
              </a:tr>
              <a:tr h="36557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1.1.1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accurately portray lighting characteristics one would experience on the south polar region of the lunar surface</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2: Subsystem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4"/>
                  </a:ext>
                </a:extLst>
              </a:tr>
              <a:tr h="36557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1.1.1.1</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accurately portray suit-mounted lighting</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3: Component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5"/>
                  </a:ext>
                </a:extLst>
              </a:tr>
              <a:tr h="36557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1.1.1.2</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portray accurate solar lighting conditions.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3: Component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6"/>
                  </a:ext>
                </a:extLst>
              </a:tr>
              <a:tr h="36557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1.1.1.3</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accurately portray high-contrast lighting conditions similar to those seen on the south polar region of the lunar surface.</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3: Component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PC</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07"/>
                  </a:ext>
                </a:extLst>
              </a:tr>
              <a:tr h="36557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1.1.1.4</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accurately portray low-angle lighting conditions similar to those seen on the south polar region of the lunar surface.</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3: Component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8"/>
                  </a:ext>
                </a:extLst>
              </a:tr>
              <a:tr h="36557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1.1.2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accurately generate lunar topographical and geographical features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2: Subsystem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9"/>
                  </a:ext>
                </a:extLst>
              </a:tr>
              <a:tr h="36557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1.1.2.1</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generate topographical and geographical features with raw lunar scan data.</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3: Component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0"/>
                  </a:ext>
                </a:extLst>
              </a:tr>
              <a:tr h="36557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1.1.2.2</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Shall ensure the texture of the lunar surface in the simulation is visually indicative of lunar regolith</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Demonstration/Analysis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3: Component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PC</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11"/>
                  </a:ext>
                </a:extLst>
              </a:tr>
            </a:tbl>
          </a:graphicData>
        </a:graphic>
      </p:graphicFrame>
      <p:sp>
        <p:nvSpPr>
          <p:cNvPr id="1486" name="Google Shape;1486;p108">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graphicFrame>
        <p:nvGraphicFramePr>
          <p:cNvPr id="1491" name="Google Shape;1491;p109"/>
          <p:cNvGraphicFramePr/>
          <p:nvPr/>
        </p:nvGraphicFramePr>
        <p:xfrm>
          <a:off x="152400" y="152400"/>
          <a:ext cx="8765025" cy="4774475"/>
        </p:xfrm>
        <a:graphic>
          <a:graphicData uri="http://schemas.openxmlformats.org/drawingml/2006/table">
            <a:tbl>
              <a:tblPr>
                <a:noFill/>
                <a:tableStyleId>{34C112C2-C95C-4236-8074-CD7BC30CAA9A}</a:tableStyleId>
              </a:tblPr>
              <a:tblGrid>
                <a:gridCol w="257150">
                  <a:extLst>
                    <a:ext uri="{9D8B030D-6E8A-4147-A177-3AD203B41FA5}">
                      <a16:colId xmlns:a16="http://schemas.microsoft.com/office/drawing/2014/main" val="20000"/>
                    </a:ext>
                  </a:extLst>
                </a:gridCol>
                <a:gridCol w="355250">
                  <a:extLst>
                    <a:ext uri="{9D8B030D-6E8A-4147-A177-3AD203B41FA5}">
                      <a16:colId xmlns:a16="http://schemas.microsoft.com/office/drawing/2014/main" val="20001"/>
                    </a:ext>
                  </a:extLst>
                </a:gridCol>
                <a:gridCol w="355250">
                  <a:extLst>
                    <a:ext uri="{9D8B030D-6E8A-4147-A177-3AD203B41FA5}">
                      <a16:colId xmlns:a16="http://schemas.microsoft.com/office/drawing/2014/main" val="20002"/>
                    </a:ext>
                  </a:extLst>
                </a:gridCol>
                <a:gridCol w="446350">
                  <a:extLst>
                    <a:ext uri="{9D8B030D-6E8A-4147-A177-3AD203B41FA5}">
                      <a16:colId xmlns:a16="http://schemas.microsoft.com/office/drawing/2014/main" val="20003"/>
                    </a:ext>
                  </a:extLst>
                </a:gridCol>
                <a:gridCol w="4569775">
                  <a:extLst>
                    <a:ext uri="{9D8B030D-6E8A-4147-A177-3AD203B41FA5}">
                      <a16:colId xmlns:a16="http://schemas.microsoft.com/office/drawing/2014/main" val="20004"/>
                    </a:ext>
                  </a:extLst>
                </a:gridCol>
                <a:gridCol w="1324725">
                  <a:extLst>
                    <a:ext uri="{9D8B030D-6E8A-4147-A177-3AD203B41FA5}">
                      <a16:colId xmlns:a16="http://schemas.microsoft.com/office/drawing/2014/main" val="20005"/>
                    </a:ext>
                  </a:extLst>
                </a:gridCol>
                <a:gridCol w="1079850">
                  <a:extLst>
                    <a:ext uri="{9D8B030D-6E8A-4147-A177-3AD203B41FA5}">
                      <a16:colId xmlns:a16="http://schemas.microsoft.com/office/drawing/2014/main" val="20006"/>
                    </a:ext>
                  </a:extLst>
                </a:gridCol>
                <a:gridCol w="376675">
                  <a:extLst>
                    <a:ext uri="{9D8B030D-6E8A-4147-A177-3AD203B41FA5}">
                      <a16:colId xmlns:a16="http://schemas.microsoft.com/office/drawing/2014/main" val="20007"/>
                    </a:ext>
                  </a:extLst>
                </a:gridCol>
              </a:tblGrid>
              <a:tr h="182525">
                <a:tc>
                  <a:txBody>
                    <a:bodyPr/>
                    <a:lstStyle/>
                    <a:p>
                      <a:pPr marL="0" lvl="0" indent="0" algn="l" rtl="0">
                        <a:lnSpc>
                          <a:spcPct val="115000"/>
                        </a:lnSpc>
                        <a:spcBef>
                          <a:spcPts val="0"/>
                        </a:spcBef>
                        <a:spcAft>
                          <a:spcPts val="0"/>
                        </a:spcAft>
                        <a:buNone/>
                      </a:pPr>
                      <a:r>
                        <a:rPr lang="en" sz="800" b="1">
                          <a:latin typeface="Nunito"/>
                          <a:ea typeface="Nunito"/>
                          <a:cs typeface="Nunito"/>
                          <a:sym typeface="Nunito"/>
                        </a:rPr>
                        <a:t>F2</a:t>
                      </a:r>
                      <a:endParaRPr sz="8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lnSpc>
                          <a:spcPct val="115000"/>
                        </a:lnSpc>
                        <a:spcBef>
                          <a:spcPts val="0"/>
                        </a:spcBef>
                        <a:spcAft>
                          <a:spcPts val="0"/>
                        </a:spcAft>
                        <a:buNone/>
                      </a:pPr>
                      <a:r>
                        <a:rPr lang="en" sz="800" b="1">
                          <a:latin typeface="Nunito"/>
                          <a:ea typeface="Nunito"/>
                          <a:cs typeface="Nunito"/>
                          <a:sym typeface="Nunito"/>
                        </a:rPr>
                        <a:t>The training simulation shall include physical, real-world objects.</a:t>
                      </a:r>
                      <a:endParaRPr sz="8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lnSpc>
                          <a:spcPct val="115000"/>
                        </a:lnSpc>
                        <a:spcBef>
                          <a:spcPts val="0"/>
                        </a:spcBef>
                        <a:spcAft>
                          <a:spcPts val="0"/>
                        </a:spcAft>
                        <a:buNone/>
                      </a:pPr>
                      <a:r>
                        <a:rPr lang="en" sz="800"/>
                        <a:t>Level 0</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extLst>
                  <a:ext uri="{0D108BD9-81ED-4DB2-BD59-A6C34878D82A}">
                    <a16:rowId xmlns:a16="http://schemas.microsoft.com/office/drawing/2014/main" val="10000"/>
                  </a:ext>
                </a:extLst>
              </a:tr>
              <a:tr h="3266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2.1</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Shall include necessary physical object(s)/equipment that represent training utilities used in the VR simulation</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Demonstration/Inspection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Level 1: System</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1"/>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2.1.1</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Physical training object(s)/equipment shall be user compatible</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Demonstration/Inspection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2: Subsystem</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2"/>
                  </a:ext>
                </a:extLst>
              </a:tr>
              <a:tr h="3266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2.1.1.1</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Physical model(s) of VR tools shall have a simulated weight (ie, 1/6 the weight they would nominally have on Earth)</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Demonstration/Inspection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3"/>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2.1.1.2</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Physical model(s) of VR tools shall be mechanically illustrative of VR counterpart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Demonstration/Inspection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4"/>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2.1.1.3</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Physical model(s) of VR environment shall be relevant to training simulation</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Demonstration/Inspection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5"/>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2.1.1.4</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Physical model(s) of VR equipment shall be mechanically illustrative of VR counterpart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Demonstration/Inspection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6"/>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2.1.1.5</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Physical model(s) of VR equipment shall be relevant to a Lunar training environment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Demonstration/Inspection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7"/>
                  </a:ext>
                </a:extLst>
              </a:tr>
              <a:tr h="3266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2.1.1.6</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Physical model(s) of the VR spacesuit shall recreate elbow extension/flexion range of motion (from 0 degrees to 120 degrees)</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Demonstration/Inspection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8"/>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2.1.1.7</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Physical model(s) of the VR spacesuit shall be non-invasive</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Demonstration/Inspection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9"/>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2.1.1.8</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Physical model(s) of the VR spacesuit shall be user adjustable</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Demonstration/Inspection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0"/>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2.1.1.9</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Physical model(s) of the VR spacesuit shall be able to house any HR support hardware</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Demonstration/Inspection</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1"/>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2.2</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Shall include physical hardware designed to support VR and user actions</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Test/Inspection/Analysis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Level 1: System</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2"/>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2.2.1</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Physical hardware shall include sensor(s) to track user(s) activities and motions</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Test/Inspection</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Level 2: Subsystem</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3"/>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2.2.1.1</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User motion sensor(s) shall not inhibit user mobility</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Test/Inspection</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PC</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14"/>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2.2.1.2</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User motion sensor(s) shall have. 4cm sensitivity</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Test/Analysis</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TBD</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B7B7"/>
                    </a:solidFill>
                  </a:tcPr>
                </a:tc>
                <a:extLst>
                  <a:ext uri="{0D108BD9-81ED-4DB2-BD59-A6C34878D82A}">
                    <a16:rowId xmlns:a16="http://schemas.microsoft.com/office/drawing/2014/main" val="10015"/>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2.2.1.3</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User motion sensor(s) shall be able to track object and stream data within the training area</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Test/Analysis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6"/>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2.2.1.4</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User motion sensor(s) shall be able to operate continously for a minimum of 1 hour</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Test/Inspection</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7"/>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2.2.2</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Physical hardware shall include sensor(s) to track object(s) motions</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Test/Inspection</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2: Subsystem</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8"/>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2.2.2.1</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Object motion sensor(s) shall have the ability to track objects with minimum dimension of 4cm</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Test</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9"/>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2.2.2.2</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Object motion sensor(s) shall not inhibit object handling</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Test/Inspection</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PC</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20"/>
                  </a:ext>
                </a:extLst>
              </a:tr>
              <a:tr h="182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2.2.2.3</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Object motion sensor(s) shall have a 4cm sensitivity</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Test/Analysis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TBD</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B7B7"/>
                    </a:solidFill>
                  </a:tcPr>
                </a:tc>
                <a:extLst>
                  <a:ext uri="{0D108BD9-81ED-4DB2-BD59-A6C34878D82A}">
                    <a16:rowId xmlns:a16="http://schemas.microsoft.com/office/drawing/2014/main" val="10021"/>
                  </a:ext>
                </a:extLst>
              </a:tr>
              <a:tr h="3266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2.2.2.4</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Object motion sensor(s) shall be scalable to spacial augmentation of the physical training environment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Test/Analysis</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22"/>
                  </a:ext>
                </a:extLst>
              </a:tr>
            </a:tbl>
          </a:graphicData>
        </a:graphic>
      </p:graphicFrame>
      <p:sp>
        <p:nvSpPr>
          <p:cNvPr id="1492" name="Google Shape;1492;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72</a:t>
            </a:fld>
            <a:endParaRPr/>
          </a:p>
        </p:txBody>
      </p:sp>
      <p:sp>
        <p:nvSpPr>
          <p:cNvPr id="1493" name="Google Shape;1493;p109">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graphicFrame>
        <p:nvGraphicFramePr>
          <p:cNvPr id="1498" name="Google Shape;1498;p110"/>
          <p:cNvGraphicFramePr/>
          <p:nvPr/>
        </p:nvGraphicFramePr>
        <p:xfrm>
          <a:off x="152400" y="152400"/>
          <a:ext cx="8810325" cy="4832125"/>
        </p:xfrm>
        <a:graphic>
          <a:graphicData uri="http://schemas.openxmlformats.org/drawingml/2006/table">
            <a:tbl>
              <a:tblPr>
                <a:noFill/>
                <a:tableStyleId>{34C112C2-C95C-4236-8074-CD7BC30CAA9A}</a:tableStyleId>
              </a:tblPr>
              <a:tblGrid>
                <a:gridCol w="257150">
                  <a:extLst>
                    <a:ext uri="{9D8B030D-6E8A-4147-A177-3AD203B41FA5}">
                      <a16:colId xmlns:a16="http://schemas.microsoft.com/office/drawing/2014/main" val="20000"/>
                    </a:ext>
                  </a:extLst>
                </a:gridCol>
                <a:gridCol w="357075">
                  <a:extLst>
                    <a:ext uri="{9D8B030D-6E8A-4147-A177-3AD203B41FA5}">
                      <a16:colId xmlns:a16="http://schemas.microsoft.com/office/drawing/2014/main" val="20001"/>
                    </a:ext>
                  </a:extLst>
                </a:gridCol>
                <a:gridCol w="357075">
                  <a:extLst>
                    <a:ext uri="{9D8B030D-6E8A-4147-A177-3AD203B41FA5}">
                      <a16:colId xmlns:a16="http://schemas.microsoft.com/office/drawing/2014/main" val="20002"/>
                    </a:ext>
                  </a:extLst>
                </a:gridCol>
                <a:gridCol w="448625">
                  <a:extLst>
                    <a:ext uri="{9D8B030D-6E8A-4147-A177-3AD203B41FA5}">
                      <a16:colId xmlns:a16="http://schemas.microsoft.com/office/drawing/2014/main" val="20003"/>
                    </a:ext>
                  </a:extLst>
                </a:gridCol>
                <a:gridCol w="4751875">
                  <a:extLst>
                    <a:ext uri="{9D8B030D-6E8A-4147-A177-3AD203B41FA5}">
                      <a16:colId xmlns:a16="http://schemas.microsoft.com/office/drawing/2014/main" val="20004"/>
                    </a:ext>
                  </a:extLst>
                </a:gridCol>
                <a:gridCol w="1201150">
                  <a:extLst>
                    <a:ext uri="{9D8B030D-6E8A-4147-A177-3AD203B41FA5}">
                      <a16:colId xmlns:a16="http://schemas.microsoft.com/office/drawing/2014/main" val="20005"/>
                    </a:ext>
                  </a:extLst>
                </a:gridCol>
                <a:gridCol w="1180225">
                  <a:extLst>
                    <a:ext uri="{9D8B030D-6E8A-4147-A177-3AD203B41FA5}">
                      <a16:colId xmlns:a16="http://schemas.microsoft.com/office/drawing/2014/main" val="20006"/>
                    </a:ext>
                  </a:extLst>
                </a:gridCol>
                <a:gridCol w="257150">
                  <a:extLst>
                    <a:ext uri="{9D8B030D-6E8A-4147-A177-3AD203B41FA5}">
                      <a16:colId xmlns:a16="http://schemas.microsoft.com/office/drawing/2014/main" val="20007"/>
                    </a:ext>
                  </a:extLst>
                </a:gridCol>
              </a:tblGrid>
              <a:tr h="297075">
                <a:tc>
                  <a:txBody>
                    <a:bodyPr/>
                    <a:lstStyle/>
                    <a:p>
                      <a:pPr marL="0" lvl="0" indent="0" algn="l" rtl="0">
                        <a:lnSpc>
                          <a:spcPct val="115000"/>
                        </a:lnSpc>
                        <a:spcBef>
                          <a:spcPts val="0"/>
                        </a:spcBef>
                        <a:spcAft>
                          <a:spcPts val="0"/>
                        </a:spcAft>
                        <a:buNone/>
                      </a:pPr>
                      <a:r>
                        <a:rPr lang="en" sz="700" b="1">
                          <a:latin typeface="Nunito"/>
                          <a:ea typeface="Nunito"/>
                          <a:cs typeface="Nunito"/>
                          <a:sym typeface="Nunito"/>
                        </a:rPr>
                        <a:t>F3</a:t>
                      </a:r>
                      <a:endParaRPr sz="7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lnSpc>
                          <a:spcPct val="115000"/>
                        </a:lnSpc>
                        <a:spcBef>
                          <a:spcPts val="0"/>
                        </a:spcBef>
                        <a:spcAft>
                          <a:spcPts val="0"/>
                        </a:spcAft>
                        <a:buNone/>
                      </a:pPr>
                      <a:r>
                        <a:rPr lang="en" sz="700" b="1">
                          <a:latin typeface="Nunito"/>
                          <a:ea typeface="Nunito"/>
                          <a:cs typeface="Nunito"/>
                          <a:sym typeface="Nunito"/>
                        </a:rPr>
                        <a:t>The training simulation shall accurately portray interactions with physical objects in the VR environment.</a:t>
                      </a:r>
                      <a:endParaRPr sz="7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lnSpc>
                          <a:spcPct val="115000"/>
                        </a:lnSpc>
                        <a:spcBef>
                          <a:spcPts val="0"/>
                        </a:spcBef>
                        <a:spcAft>
                          <a:spcPts val="0"/>
                        </a:spcAft>
                        <a:buNone/>
                      </a:pPr>
                      <a:r>
                        <a:rPr lang="en" sz="700" b="1">
                          <a:latin typeface="Nunito"/>
                          <a:ea typeface="Nunito"/>
                          <a:cs typeface="Nunito"/>
                          <a:sym typeface="Nunito"/>
                        </a:rPr>
                        <a:t>Level 0</a:t>
                      </a:r>
                      <a:endParaRPr sz="7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extLst>
                  <a:ext uri="{0D108BD9-81ED-4DB2-BD59-A6C34878D82A}">
                    <a16:rowId xmlns:a16="http://schemas.microsoft.com/office/drawing/2014/main" val="10000"/>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3.1</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include auditory feedback for user interactions</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Test/Demonstration</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1: System</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solidFill>
                            <a:srgbClr val="FFFFFF"/>
                          </a:solidFill>
                          <a:latin typeface="Nunito"/>
                          <a:ea typeface="Nunito"/>
                          <a:cs typeface="Nunito"/>
                          <a:sym typeface="Nunito"/>
                        </a:rPr>
                        <a:t>C</a:t>
                      </a:r>
                      <a:endParaRPr sz="7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1"/>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3.2</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include visual feedback for user interactions</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Test/Demonstration</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1: System</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solidFill>
                            <a:srgbClr val="FFFFFF"/>
                          </a:solidFill>
                          <a:latin typeface="Nunito"/>
                          <a:ea typeface="Nunito"/>
                          <a:cs typeface="Nunito"/>
                          <a:sym typeface="Nunito"/>
                        </a:rPr>
                        <a:t>C</a:t>
                      </a:r>
                      <a:endParaRPr sz="7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2"/>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3.3</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include virtual assets representing the physical training elements</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Demonstration/Inspection</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1: System</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solidFill>
                            <a:srgbClr val="FFFFFF"/>
                          </a:solidFill>
                          <a:latin typeface="Nunito"/>
                          <a:ea typeface="Nunito"/>
                          <a:cs typeface="Nunito"/>
                          <a:sym typeface="Nunito"/>
                        </a:rPr>
                        <a:t>C</a:t>
                      </a:r>
                      <a:endParaRPr sz="7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3"/>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3.3.1</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include virtual representations of rocks and geological objects</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Demonstration/Inspection</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2: Subsystem</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solidFill>
                            <a:srgbClr val="FFFFFF"/>
                          </a:solidFill>
                          <a:latin typeface="Nunito"/>
                          <a:ea typeface="Nunito"/>
                          <a:cs typeface="Nunito"/>
                          <a:sym typeface="Nunito"/>
                        </a:rPr>
                        <a:t>C</a:t>
                      </a:r>
                      <a:endParaRPr sz="7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4"/>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3.3.2</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include virtual representations of tools and equipment used</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Demonstration/Inspection</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2: Subsystem</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solidFill>
                            <a:srgbClr val="FFFFFF"/>
                          </a:solidFill>
                          <a:latin typeface="Nunito"/>
                          <a:ea typeface="Nunito"/>
                          <a:cs typeface="Nunito"/>
                          <a:sym typeface="Nunito"/>
                        </a:rPr>
                        <a:t>C</a:t>
                      </a:r>
                      <a:endParaRPr sz="7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5"/>
                  </a:ext>
                </a:extLst>
              </a:tr>
              <a:tr h="314550">
                <a:tc>
                  <a:txBody>
                    <a:bodyPr/>
                    <a:lstStyle/>
                    <a:p>
                      <a:pPr marL="0" lvl="0" indent="0" algn="l" rtl="0">
                        <a:lnSpc>
                          <a:spcPct val="115000"/>
                        </a:lnSpc>
                        <a:spcBef>
                          <a:spcPts val="0"/>
                        </a:spcBef>
                        <a:spcAft>
                          <a:spcPts val="0"/>
                        </a:spcAft>
                        <a:buNone/>
                      </a:pPr>
                      <a:r>
                        <a:rPr lang="en" sz="700"/>
                        <a:t>F4</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lnSpc>
                          <a:spcPct val="115000"/>
                        </a:lnSpc>
                        <a:spcBef>
                          <a:spcPts val="0"/>
                        </a:spcBef>
                        <a:spcAft>
                          <a:spcPts val="0"/>
                        </a:spcAft>
                        <a:buNone/>
                      </a:pPr>
                      <a:r>
                        <a:rPr lang="en" sz="700" b="1">
                          <a:latin typeface="Nunito"/>
                          <a:ea typeface="Nunito"/>
                          <a:cs typeface="Nunito"/>
                          <a:sym typeface="Nunito"/>
                        </a:rPr>
                        <a:t>To accurately simulate EVA activities on the lunar surface, the training simulation shall portray spacesuit features and small scale lunar objects.</a:t>
                      </a:r>
                      <a:endParaRPr sz="7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lnSpc>
                          <a:spcPct val="115000"/>
                        </a:lnSpc>
                        <a:spcBef>
                          <a:spcPts val="0"/>
                        </a:spcBef>
                        <a:spcAft>
                          <a:spcPts val="0"/>
                        </a:spcAft>
                        <a:buNone/>
                      </a:pPr>
                      <a:r>
                        <a:rPr lang="en" sz="700" b="1">
                          <a:latin typeface="Nunito"/>
                          <a:ea typeface="Nunito"/>
                          <a:cs typeface="Nunito"/>
                          <a:sym typeface="Nunito"/>
                        </a:rPr>
                        <a:t>Level 0</a:t>
                      </a:r>
                      <a:endParaRPr sz="7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extLst>
                  <a:ext uri="{0D108BD9-81ED-4DB2-BD59-A6C34878D82A}">
                    <a16:rowId xmlns:a16="http://schemas.microsoft.com/office/drawing/2014/main" val="10006"/>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4.1</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include an accurate visual representation of the user's hands within the simulation</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1: System</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PC</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07"/>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4.1.1</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include a realistic visual of current astronaut gear</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2: Subsystem</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solidFill>
                            <a:srgbClr val="FFFFFF"/>
                          </a:solidFill>
                          <a:latin typeface="Nunito"/>
                          <a:ea typeface="Nunito"/>
                          <a:cs typeface="Nunito"/>
                          <a:sym typeface="Nunito"/>
                        </a:rPr>
                        <a:t>C</a:t>
                      </a:r>
                      <a:endParaRPr sz="7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8"/>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4.1.1.1</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include realistic spacesuit features (Mobility Constraints / FOV)</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3: Component</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solidFill>
                            <a:srgbClr val="FFFFFF"/>
                          </a:solidFill>
                          <a:latin typeface="Nunito"/>
                          <a:ea typeface="Nunito"/>
                          <a:cs typeface="Nunito"/>
                          <a:sym typeface="Nunito"/>
                        </a:rPr>
                        <a:t>C</a:t>
                      </a:r>
                      <a:endParaRPr sz="7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9"/>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4.1.1.2</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include a field-of-view constraint closely resembling current astronaut gear.</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3: Component</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solidFill>
                            <a:srgbClr val="FFFFFF"/>
                          </a:solidFill>
                          <a:latin typeface="Nunito"/>
                          <a:ea typeface="Nunito"/>
                          <a:cs typeface="Nunito"/>
                          <a:sym typeface="Nunito"/>
                        </a:rPr>
                        <a:t>C</a:t>
                      </a:r>
                      <a:endParaRPr sz="7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0"/>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4.1.2</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be able to see shadows of user</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2: Subsystem</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PC</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11"/>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4.2</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integrate the capability to display simulated data with a Heads Up Display</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1: System</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PC</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12"/>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4.2.1</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be able to dynamically simulate human health parameters based on user input</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2: Subsystem</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PC</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13"/>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4.2.1.1</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be able to view simulated heart rate</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3: Component</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PC</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14"/>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4.2.1.2</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be able to view simulated blood pressure</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3: Component</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PC</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15"/>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4.2.2</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be able to dynamically simulate space suit parameter</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2: Subsystem</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PC</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16"/>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4.2.2.1</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be able to view simulated O2 levels</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3: Component</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PC</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17"/>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4.2.2.2</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be able to view simulated Co2 levels</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3: Component</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PC</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18"/>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4.2.2.3</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be able to view simulated inner and outter space suit temeperatures</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3: Component</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PC</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19"/>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4.2.2.4</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be able to view Battery/Power left</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3: Component</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PC</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20"/>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4.2.3</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be able to dynamically simulate mission/simulation parameter</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2: Subsystem</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PC</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21"/>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4.2.3.1</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be able to view simulated EVA Total Time</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3: Component</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PC</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22"/>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4.2.3.2</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be able to view simulated distance back to start point (airlock)</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3: Component</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PC</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23"/>
                  </a:ext>
                </a:extLst>
              </a:tr>
              <a:tr h="183500">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4.2.3.3</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Shall be able to view a topographical map of the lunar simulated surface</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Demonstration</a:t>
                      </a:r>
                      <a:endParaRPr sz="7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Level 3: Component</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Nunito"/>
                          <a:ea typeface="Nunito"/>
                          <a:cs typeface="Nunito"/>
                          <a:sym typeface="Nunito"/>
                        </a:rPr>
                        <a:t>PC</a:t>
                      </a:r>
                      <a:endParaRPr sz="7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24"/>
                  </a:ext>
                </a:extLst>
              </a:tr>
            </a:tbl>
          </a:graphicData>
        </a:graphic>
      </p:graphicFrame>
      <p:sp>
        <p:nvSpPr>
          <p:cNvPr id="1499" name="Google Shape;1499;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73</a:t>
            </a:fld>
            <a:endParaRPr/>
          </a:p>
        </p:txBody>
      </p:sp>
      <p:sp>
        <p:nvSpPr>
          <p:cNvPr id="1500" name="Google Shape;1500;p110">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74</a:t>
            </a:fld>
            <a:endParaRPr/>
          </a:p>
        </p:txBody>
      </p:sp>
      <p:graphicFrame>
        <p:nvGraphicFramePr>
          <p:cNvPr id="1506" name="Google Shape;1506;p111"/>
          <p:cNvGraphicFramePr/>
          <p:nvPr/>
        </p:nvGraphicFramePr>
        <p:xfrm>
          <a:off x="25" y="325100"/>
          <a:ext cx="9097525" cy="3991850"/>
        </p:xfrm>
        <a:graphic>
          <a:graphicData uri="http://schemas.openxmlformats.org/drawingml/2006/table">
            <a:tbl>
              <a:tblPr>
                <a:noFill/>
                <a:tableStyleId>{34C112C2-C95C-4236-8074-CD7BC30CAA9A}</a:tableStyleId>
              </a:tblPr>
              <a:tblGrid>
                <a:gridCol w="379875">
                  <a:extLst>
                    <a:ext uri="{9D8B030D-6E8A-4147-A177-3AD203B41FA5}">
                      <a16:colId xmlns:a16="http://schemas.microsoft.com/office/drawing/2014/main" val="20000"/>
                    </a:ext>
                  </a:extLst>
                </a:gridCol>
                <a:gridCol w="379875">
                  <a:extLst>
                    <a:ext uri="{9D8B030D-6E8A-4147-A177-3AD203B41FA5}">
                      <a16:colId xmlns:a16="http://schemas.microsoft.com/office/drawing/2014/main" val="20001"/>
                    </a:ext>
                  </a:extLst>
                </a:gridCol>
                <a:gridCol w="477300">
                  <a:extLst>
                    <a:ext uri="{9D8B030D-6E8A-4147-A177-3AD203B41FA5}">
                      <a16:colId xmlns:a16="http://schemas.microsoft.com/office/drawing/2014/main" val="20002"/>
                    </a:ext>
                  </a:extLst>
                </a:gridCol>
                <a:gridCol w="4816750">
                  <a:extLst>
                    <a:ext uri="{9D8B030D-6E8A-4147-A177-3AD203B41FA5}">
                      <a16:colId xmlns:a16="http://schemas.microsoft.com/office/drawing/2014/main" val="20003"/>
                    </a:ext>
                  </a:extLst>
                </a:gridCol>
                <a:gridCol w="1562925">
                  <a:extLst>
                    <a:ext uri="{9D8B030D-6E8A-4147-A177-3AD203B41FA5}">
                      <a16:colId xmlns:a16="http://schemas.microsoft.com/office/drawing/2014/main" val="20004"/>
                    </a:ext>
                  </a:extLst>
                </a:gridCol>
                <a:gridCol w="1179300">
                  <a:extLst>
                    <a:ext uri="{9D8B030D-6E8A-4147-A177-3AD203B41FA5}">
                      <a16:colId xmlns:a16="http://schemas.microsoft.com/office/drawing/2014/main" val="20005"/>
                    </a:ext>
                  </a:extLst>
                </a:gridCol>
                <a:gridCol w="301500">
                  <a:extLst>
                    <a:ext uri="{9D8B030D-6E8A-4147-A177-3AD203B41FA5}">
                      <a16:colId xmlns:a16="http://schemas.microsoft.com/office/drawing/2014/main" val="20006"/>
                    </a:ext>
                  </a:extLst>
                </a:gridCol>
              </a:tblGrid>
              <a:tr h="314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lnSpc>
                          <a:spcPct val="115000"/>
                        </a:lnSpc>
                        <a:spcBef>
                          <a:spcPts val="0"/>
                        </a:spcBef>
                        <a:spcAft>
                          <a:spcPts val="0"/>
                        </a:spcAft>
                        <a:buNone/>
                      </a:pPr>
                      <a:r>
                        <a:rPr lang="en" sz="800" b="1">
                          <a:latin typeface="Nunito"/>
                          <a:ea typeface="Nunito"/>
                          <a:cs typeface="Nunito"/>
                          <a:sym typeface="Nunito"/>
                        </a:rPr>
                        <a:t>The training simulation, including the VR environment and all physical aspects, shall keep the user, operator, and itself safe from harm.</a:t>
                      </a:r>
                      <a:endParaRPr sz="8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lnSpc>
                          <a:spcPct val="115000"/>
                        </a:lnSpc>
                        <a:spcBef>
                          <a:spcPts val="0"/>
                        </a:spcBef>
                        <a:spcAft>
                          <a:spcPts val="0"/>
                        </a:spcAft>
                        <a:buNone/>
                      </a:pPr>
                      <a:r>
                        <a:rPr lang="en" sz="800" b="1">
                          <a:latin typeface="Nunito"/>
                          <a:ea typeface="Nunito"/>
                          <a:cs typeface="Nunito"/>
                          <a:sym typeface="Nunito"/>
                        </a:rPr>
                        <a:t>Level 0</a:t>
                      </a:r>
                      <a:endParaRPr sz="8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extLst>
                  <a:ext uri="{0D108BD9-81ED-4DB2-BD59-A6C34878D82A}">
                    <a16:rowId xmlns:a16="http://schemas.microsoft.com/office/drawing/2014/main" val="10000"/>
                  </a:ext>
                </a:extLst>
              </a:tr>
              <a:tr h="175775">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5.1</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Shall implement proper methods to avoid causing simulation sickness in user</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Test/Analysis</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1: System</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1"/>
                  </a:ext>
                </a:extLst>
              </a:tr>
              <a:tr h="17577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5.1.1</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Shall implement proper depth perception and scaling.</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Test/Analysis</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2: Subsystem</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2"/>
                  </a:ext>
                </a:extLst>
              </a:tr>
              <a:tr h="17577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5.1.1.1</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Shall implement a maximum 48 ms latency</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Test/Inspection/Analysis</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3"/>
                  </a:ext>
                </a:extLst>
              </a:tr>
              <a:tr h="17577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5.1.1.2</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Shall implement a minimum 90 fps frame rate</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Test/Inspection/Analysis</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4"/>
                  </a:ext>
                </a:extLst>
              </a:tr>
              <a:tr h="17577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5.1.1.3</a:t>
                      </a: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Shall implement a minimum 80 Hz refresh rate</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Test/Inspection/Analysis</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5"/>
                  </a:ext>
                </a:extLst>
              </a:tr>
              <a:tr h="272900">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5.2</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The VR environment shall have boundaries that match the physical boundaries of the training space</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Test/Demonstration</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1: System</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6"/>
                  </a:ext>
                </a:extLst>
              </a:tr>
              <a:tr h="175775">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5.3</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Shall keep the user physically safe</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1: System</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7"/>
                  </a:ext>
                </a:extLst>
              </a:tr>
              <a:tr h="17577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5.3.1</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Shall maintain two-way communication with the user throughout the entire simulation</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Demonstration/Inspection</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2: Subsystem</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8"/>
                  </a:ext>
                </a:extLst>
              </a:tr>
              <a:tr h="17577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5.3.2</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Shall have a procedure for user to quickly exit or terminate simulation</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Inspection</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2: Subsystem</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9"/>
                  </a:ext>
                </a:extLst>
              </a:tr>
              <a:tr h="17577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5.3.3</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The user shall have guidance on how to complete the task</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Demonstration/Inspection</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2: Subsystem</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0"/>
                  </a:ext>
                </a:extLst>
              </a:tr>
              <a:tr h="314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5.3.4</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The simulation shall have the ability to control auditory environment within the headset via flight operator</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Demonstration/Inspection</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2: Subsystem</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1"/>
                  </a:ext>
                </a:extLst>
              </a:tr>
              <a:tr h="17577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5.3.5</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The training simulation shall have a 70 decibel limit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Test/Inspection</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2: Subsystem</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2"/>
                  </a:ext>
                </a:extLst>
              </a:tr>
              <a:tr h="314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5.3.6</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Equipment used shall be adjustable to accommodate different user anthropometry ranging from the 10th to 90th percentiles</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Demonstration/Analysis</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2: Subsystem</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3"/>
                  </a:ext>
                </a:extLst>
              </a:tr>
              <a:tr h="17577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5.3.7</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The total weight of the user's training simulation equipment shall not exceed 22.7 kg (50 lbs)</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Test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2: Subsystem</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4"/>
                  </a:ext>
                </a:extLst>
              </a:tr>
              <a:tr h="175775">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5.4</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Shall have tools/equipment that are safe to operate</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Inspection</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1: System</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5"/>
                  </a:ext>
                </a:extLst>
              </a:tr>
              <a:tr h="17577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5.4.1</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Tools/Equipment shall be modified to prevent injury</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Inspection/Demonstration/Test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2: Subsystem</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6"/>
                  </a:ext>
                </a:extLst>
              </a:tr>
              <a:tr h="17577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5.4.1.1</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Tools and equipment shall not have sharp corners or edges</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Inspection/Demonstration/Test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7"/>
                  </a:ext>
                </a:extLst>
              </a:tr>
              <a:tr h="314525">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5.4.1.2</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The physical representation of the tool rack shall be safe to handle and shall not pose a risk to the user or other equipment at any time during the simulation</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Demonstration/Test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Nunito"/>
                          <a:ea typeface="Nunito"/>
                          <a:cs typeface="Nunito"/>
                          <a:sym typeface="Nunito"/>
                        </a:rPr>
                        <a:t>Level 3: Component</a:t>
                      </a:r>
                      <a:endParaRPr sz="8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solidFill>
                            <a:srgbClr val="FFFFFF"/>
                          </a:solidFill>
                          <a:latin typeface="Nunito"/>
                          <a:ea typeface="Nunito"/>
                          <a:cs typeface="Nunito"/>
                          <a:sym typeface="Nunito"/>
                        </a:rPr>
                        <a:t>C</a:t>
                      </a:r>
                      <a:endParaRPr sz="8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8"/>
                  </a:ext>
                </a:extLst>
              </a:tr>
            </a:tbl>
          </a:graphicData>
        </a:graphic>
      </p:graphicFrame>
      <p:sp>
        <p:nvSpPr>
          <p:cNvPr id="1507" name="Google Shape;1507;p111">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1512" name="Google Shape;1512;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75</a:t>
            </a:fld>
            <a:endParaRPr/>
          </a:p>
        </p:txBody>
      </p:sp>
      <p:graphicFrame>
        <p:nvGraphicFramePr>
          <p:cNvPr id="1513" name="Google Shape;1513;p112"/>
          <p:cNvGraphicFramePr/>
          <p:nvPr/>
        </p:nvGraphicFramePr>
        <p:xfrm>
          <a:off x="80963" y="210450"/>
          <a:ext cx="9038500" cy="4825683"/>
        </p:xfrm>
        <a:graphic>
          <a:graphicData uri="http://schemas.openxmlformats.org/drawingml/2006/table">
            <a:tbl>
              <a:tblPr>
                <a:noFill/>
                <a:tableStyleId>{34C112C2-C95C-4236-8074-CD7BC30CAA9A}</a:tableStyleId>
              </a:tblPr>
              <a:tblGrid>
                <a:gridCol w="257150">
                  <a:extLst>
                    <a:ext uri="{9D8B030D-6E8A-4147-A177-3AD203B41FA5}">
                      <a16:colId xmlns:a16="http://schemas.microsoft.com/office/drawing/2014/main" val="20000"/>
                    </a:ext>
                  </a:extLst>
                </a:gridCol>
                <a:gridCol w="366675">
                  <a:extLst>
                    <a:ext uri="{9D8B030D-6E8A-4147-A177-3AD203B41FA5}">
                      <a16:colId xmlns:a16="http://schemas.microsoft.com/office/drawing/2014/main" val="20001"/>
                    </a:ext>
                  </a:extLst>
                </a:gridCol>
                <a:gridCol w="366675">
                  <a:extLst>
                    <a:ext uri="{9D8B030D-6E8A-4147-A177-3AD203B41FA5}">
                      <a16:colId xmlns:a16="http://schemas.microsoft.com/office/drawing/2014/main" val="20002"/>
                    </a:ext>
                  </a:extLst>
                </a:gridCol>
                <a:gridCol w="460700">
                  <a:extLst>
                    <a:ext uri="{9D8B030D-6E8A-4147-A177-3AD203B41FA5}">
                      <a16:colId xmlns:a16="http://schemas.microsoft.com/office/drawing/2014/main" val="20003"/>
                    </a:ext>
                  </a:extLst>
                </a:gridCol>
                <a:gridCol w="4661850">
                  <a:extLst>
                    <a:ext uri="{9D8B030D-6E8A-4147-A177-3AD203B41FA5}">
                      <a16:colId xmlns:a16="http://schemas.microsoft.com/office/drawing/2014/main" val="20004"/>
                    </a:ext>
                  </a:extLst>
                </a:gridCol>
                <a:gridCol w="1325125">
                  <a:extLst>
                    <a:ext uri="{9D8B030D-6E8A-4147-A177-3AD203B41FA5}">
                      <a16:colId xmlns:a16="http://schemas.microsoft.com/office/drawing/2014/main" val="20005"/>
                    </a:ext>
                  </a:extLst>
                </a:gridCol>
                <a:gridCol w="1184100">
                  <a:extLst>
                    <a:ext uri="{9D8B030D-6E8A-4147-A177-3AD203B41FA5}">
                      <a16:colId xmlns:a16="http://schemas.microsoft.com/office/drawing/2014/main" val="20006"/>
                    </a:ext>
                  </a:extLst>
                </a:gridCol>
                <a:gridCol w="416225">
                  <a:extLst>
                    <a:ext uri="{9D8B030D-6E8A-4147-A177-3AD203B41FA5}">
                      <a16:colId xmlns:a16="http://schemas.microsoft.com/office/drawing/2014/main" val="20007"/>
                    </a:ext>
                  </a:extLst>
                </a:gridCol>
              </a:tblGrid>
              <a:tr h="251450">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5.5</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The training equipment shall not be damaged during the training simulation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Demonstration/Test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1: System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0"/>
                  </a:ext>
                </a:extLst>
              </a:tr>
              <a:tr h="20002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5.5.1</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The VR computer shall be robust enough to safely run the training simulation for the entire duration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Demonstration/Test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2: Subsystem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1"/>
                  </a:ext>
                </a:extLst>
              </a:tr>
              <a:tr h="251450">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t>5.5.1.1</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The PC GPU usage shall not exceed 95%</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Demonstration/Test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3: Component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2"/>
                  </a:ext>
                </a:extLst>
              </a:tr>
              <a:tr h="251450">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t>5.5.1.2</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The PC CPU usage shall not exceed 85%</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Demonstration/Test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3: Component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3"/>
                  </a:ext>
                </a:extLst>
              </a:tr>
              <a:tr h="251450">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t>5.5.1.3</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The PC shall have a minimum of 16 GB RAM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Demonstration/Test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3: Component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4"/>
                  </a:ext>
                </a:extLst>
              </a:tr>
              <a:tr h="251450">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t>5.5.1.4</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During the simulation the PC RAM usage shall not exceed 80%</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Demonstration/Test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3: Component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5"/>
                  </a:ext>
                </a:extLst>
              </a:tr>
              <a:tr h="251450">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F6</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The training simulation shall be appropriate for a laboratory environment.</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Level 0</a:t>
                      </a:r>
                      <a:endParaRPr sz="1000" b="1">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6BDC6"/>
                    </a:solidFill>
                  </a:tcPr>
                </a:tc>
                <a:extLst>
                  <a:ext uri="{0D108BD9-81ED-4DB2-BD59-A6C34878D82A}">
                    <a16:rowId xmlns:a16="http://schemas.microsoft.com/office/drawing/2014/main" val="10006"/>
                  </a:ext>
                </a:extLst>
              </a:tr>
              <a:tr h="20002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The physical training environment shall be no larger than 2.74 m x 3.05 m (9ft by 10ft)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Inspection</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1: System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7"/>
                  </a:ext>
                </a:extLst>
              </a:tr>
              <a:tr h="20002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6.1.1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All hybrid reality equipment/objects shall fit within the physical training environment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2: Subsystem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8"/>
                  </a:ext>
                </a:extLst>
              </a:tr>
              <a:tr h="20002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6.1.2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All hybrid reality equipment/objects shall be appropriately scaled to match realistic sizes</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Test/Inspection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2: Subsystem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09"/>
                  </a:ext>
                </a:extLst>
              </a:tr>
              <a:tr h="20002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6.2</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The physical training environment shall be designed such that it will not damage its occupied space</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Inspection</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1: System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0"/>
                  </a:ext>
                </a:extLst>
              </a:tr>
              <a:tr h="251450">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6.3</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The physical training environment shall not be a permanent installation</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Inspection</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1: System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1"/>
                  </a:ext>
                </a:extLst>
              </a:tr>
              <a:tr h="251450">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6.3.1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All individual physical equipment shall be movable by one person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Demonstration</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2: Subsystem</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2"/>
                  </a:ext>
                </a:extLst>
              </a:tr>
              <a:tr h="200025">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6.3.1.1</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Hybrid reality components that need to be vertically lifted shall be no more than 22.7 kg (50 lbs) weight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Test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Level 3: Component</a:t>
                      </a:r>
                      <a:endParaRPr sz="1000">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rgbClr val="FFFFFF"/>
                          </a:solidFill>
                          <a:latin typeface="Nunito"/>
                          <a:ea typeface="Nunito"/>
                          <a:cs typeface="Nunito"/>
                          <a:sym typeface="Nunito"/>
                        </a:rPr>
                        <a:t>C</a:t>
                      </a:r>
                      <a:endParaRPr sz="1000">
                        <a:solidFill>
                          <a:srgbClr val="FFFFFF"/>
                        </a:solidFill>
                        <a:latin typeface="Nunito"/>
                        <a:ea typeface="Nunito"/>
                        <a:cs typeface="Nunito"/>
                        <a:sym typeface="Nuni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34A853"/>
                    </a:solidFill>
                  </a:tcPr>
                </a:tc>
                <a:extLst>
                  <a:ext uri="{0D108BD9-81ED-4DB2-BD59-A6C34878D82A}">
                    <a16:rowId xmlns:a16="http://schemas.microsoft.com/office/drawing/2014/main" val="10013"/>
                  </a:ext>
                </a:extLst>
              </a:tr>
            </a:tbl>
          </a:graphicData>
        </a:graphic>
      </p:graphicFrame>
      <p:sp>
        <p:nvSpPr>
          <p:cNvPr id="1514" name="Google Shape;1514;p112">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Google Shape;1519;p1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 - Full </a:t>
            </a:r>
            <a:endParaRPr/>
          </a:p>
        </p:txBody>
      </p:sp>
      <p:graphicFrame>
        <p:nvGraphicFramePr>
          <p:cNvPr id="1520" name="Google Shape;1520;p113"/>
          <p:cNvGraphicFramePr/>
          <p:nvPr/>
        </p:nvGraphicFramePr>
        <p:xfrm>
          <a:off x="1006900" y="1124500"/>
          <a:ext cx="7239000" cy="3108960"/>
        </p:xfrm>
        <a:graphic>
          <a:graphicData uri="http://schemas.openxmlformats.org/drawingml/2006/table">
            <a:tbl>
              <a:tblPr>
                <a:noFill/>
                <a:tableStyleId>{E9D8C519-176E-4E7A-B434-6233866CBDE6}</a:tableStyleId>
              </a:tblPr>
              <a:tblGrid>
                <a:gridCol w="439675">
                  <a:extLst>
                    <a:ext uri="{9D8B030D-6E8A-4147-A177-3AD203B41FA5}">
                      <a16:colId xmlns:a16="http://schemas.microsoft.com/office/drawing/2014/main" val="20000"/>
                    </a:ext>
                  </a:extLst>
                </a:gridCol>
                <a:gridCol w="1107325">
                  <a:extLst>
                    <a:ext uri="{9D8B030D-6E8A-4147-A177-3AD203B41FA5}">
                      <a16:colId xmlns:a16="http://schemas.microsoft.com/office/drawing/2014/main" val="20001"/>
                    </a:ext>
                  </a:extLst>
                </a:gridCol>
                <a:gridCol w="5692000">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 sz="1100" b="1">
                          <a:latin typeface="Nunito"/>
                          <a:ea typeface="Nunito"/>
                          <a:cs typeface="Nunito"/>
                          <a:sym typeface="Nunito"/>
                        </a:rPr>
                        <a:t>CPE </a:t>
                      </a:r>
                      <a:endParaRPr sz="1100" b="1">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b="1">
                          <a:latin typeface="Nunito"/>
                          <a:ea typeface="Nunito"/>
                          <a:cs typeface="Nunito"/>
                          <a:sym typeface="Nunito"/>
                        </a:rPr>
                        <a:t>Element</a:t>
                      </a:r>
                      <a:endParaRPr sz="1100" b="1">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b="1">
                          <a:latin typeface="Nunito"/>
                          <a:ea typeface="Nunito"/>
                          <a:cs typeface="Nunito"/>
                          <a:sym typeface="Nunito"/>
                        </a:rPr>
                        <a:t>Description</a:t>
                      </a:r>
                      <a:endParaRPr sz="1100" b="1">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100">
                          <a:latin typeface="Nunito"/>
                          <a:ea typeface="Nunito"/>
                          <a:cs typeface="Nunito"/>
                          <a:sym typeface="Nunito"/>
                        </a:rPr>
                        <a:t>E1</a:t>
                      </a:r>
                      <a:endParaRPr sz="1100">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Nunito"/>
                          <a:ea typeface="Nunito"/>
                          <a:cs typeface="Nunito"/>
                          <a:sym typeface="Nunito"/>
                        </a:rPr>
                        <a:t>Hybrid Reality (HR) Support Equipment</a:t>
                      </a:r>
                      <a:endParaRPr sz="1100">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Nunito"/>
                          <a:ea typeface="Nunito"/>
                          <a:cs typeface="Nunito"/>
                          <a:sym typeface="Nunito"/>
                        </a:rPr>
                        <a:t>The HR support equipment must be able to track user actions and interactions with utilized tools. The equipment shall integrate with the virtual reality instruments to provide visual cues that match user motion. Oversight would lead to integration challenges and obstacles that may impede on the overall immersiveness and quality of the training simulation. </a:t>
                      </a:r>
                      <a:endParaRPr sz="1100">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100">
                          <a:latin typeface="Nunito"/>
                          <a:ea typeface="Nunito"/>
                          <a:cs typeface="Nunito"/>
                          <a:sym typeface="Nunito"/>
                        </a:rPr>
                        <a:t>E2</a:t>
                      </a:r>
                      <a:endParaRPr sz="1100">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Nunito"/>
                          <a:ea typeface="Nunito"/>
                          <a:cs typeface="Nunito"/>
                          <a:sym typeface="Nunito"/>
                        </a:rPr>
                        <a:t>User-Associated Equipment</a:t>
                      </a:r>
                      <a:endParaRPr sz="1100">
                        <a:latin typeface="Nunito"/>
                        <a:ea typeface="Nunito"/>
                        <a:cs typeface="Nunito"/>
                        <a:sym typeface="Nunito"/>
                      </a:endParaRPr>
                    </a:p>
                    <a:p>
                      <a:pPr marL="0" lvl="0" indent="0" algn="ctr" rtl="0">
                        <a:spcBef>
                          <a:spcPts val="0"/>
                        </a:spcBef>
                        <a:spcAft>
                          <a:spcPts val="0"/>
                        </a:spcAft>
                        <a:buNone/>
                      </a:pPr>
                      <a:endParaRPr sz="1100">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Nunito"/>
                          <a:ea typeface="Nunito"/>
                          <a:cs typeface="Nunito"/>
                          <a:sym typeface="Nunito"/>
                        </a:rPr>
                        <a:t>The user-associated equipment shall integrate such that all equipment does not impede on overall functionality. The user-associated equipment must follow the prescribed safety requirements. Oversight could impair HR effectiveness or result in person/equipment damage. </a:t>
                      </a:r>
                      <a:endParaRPr sz="1100" b="1">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1100">
                          <a:latin typeface="Nunito"/>
                          <a:ea typeface="Nunito"/>
                          <a:cs typeface="Nunito"/>
                          <a:sym typeface="Nunito"/>
                        </a:rPr>
                        <a:t>E3</a:t>
                      </a:r>
                      <a:endParaRPr sz="1100">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Nunito"/>
                          <a:ea typeface="Nunito"/>
                          <a:cs typeface="Nunito"/>
                          <a:sym typeface="Nunito"/>
                        </a:rPr>
                        <a:t>Virtual Environment </a:t>
                      </a:r>
                      <a:endParaRPr sz="1100">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Nunito"/>
                          <a:ea typeface="Nunito"/>
                          <a:cs typeface="Nunito"/>
                          <a:sym typeface="Nunito"/>
                        </a:rPr>
                        <a:t>The training simulation will utilize a virtual environment that is recognizable by the user as a lunar surface. This virtual environment must integrate with the real-world equipment such that the user’s actions are paralleled in the virtual environment . Failure to successfully integrate the virtual environment will impede the ability of astronauts to have a high-fidelity and safe training experience.</a:t>
                      </a:r>
                      <a:endParaRPr sz="1100">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521" name="Google Shape;1521;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76</a:t>
            </a:fld>
            <a:endParaRPr/>
          </a:p>
        </p:txBody>
      </p:sp>
      <p:pic>
        <p:nvPicPr>
          <p:cNvPr id="1522" name="Google Shape;1522;p113">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91475" y="4722474"/>
            <a:ext cx="738804" cy="275100"/>
          </a:xfrm>
          <a:prstGeom prst="rect">
            <a:avLst/>
          </a:prstGeom>
          <a:noFill/>
          <a:ln>
            <a:noFill/>
          </a:ln>
        </p:spPr>
      </p:pic>
      <p:sp>
        <p:nvSpPr>
          <p:cNvPr id="1523" name="Google Shape;1523;p113">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 - Full </a:t>
            </a:r>
            <a:endParaRPr/>
          </a:p>
        </p:txBody>
      </p:sp>
      <p:graphicFrame>
        <p:nvGraphicFramePr>
          <p:cNvPr id="1529" name="Google Shape;1529;p114"/>
          <p:cNvGraphicFramePr/>
          <p:nvPr/>
        </p:nvGraphicFramePr>
        <p:xfrm>
          <a:off x="1006900" y="1124500"/>
          <a:ext cx="7239000" cy="3108960"/>
        </p:xfrm>
        <a:graphic>
          <a:graphicData uri="http://schemas.openxmlformats.org/drawingml/2006/table">
            <a:tbl>
              <a:tblPr>
                <a:noFill/>
                <a:tableStyleId>{E9D8C519-176E-4E7A-B434-6233866CBDE6}</a:tableStyleId>
              </a:tblPr>
              <a:tblGrid>
                <a:gridCol w="439675">
                  <a:extLst>
                    <a:ext uri="{9D8B030D-6E8A-4147-A177-3AD203B41FA5}">
                      <a16:colId xmlns:a16="http://schemas.microsoft.com/office/drawing/2014/main" val="20000"/>
                    </a:ext>
                  </a:extLst>
                </a:gridCol>
                <a:gridCol w="1107325">
                  <a:extLst>
                    <a:ext uri="{9D8B030D-6E8A-4147-A177-3AD203B41FA5}">
                      <a16:colId xmlns:a16="http://schemas.microsoft.com/office/drawing/2014/main" val="20001"/>
                    </a:ext>
                  </a:extLst>
                </a:gridCol>
                <a:gridCol w="5692000">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 sz="1100" b="1">
                          <a:latin typeface="Nunito"/>
                          <a:ea typeface="Nunito"/>
                          <a:cs typeface="Nunito"/>
                          <a:sym typeface="Nunito"/>
                        </a:rPr>
                        <a:t>CPE </a:t>
                      </a:r>
                      <a:endParaRPr sz="1100" b="1">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b="1">
                          <a:latin typeface="Nunito"/>
                          <a:ea typeface="Nunito"/>
                          <a:cs typeface="Nunito"/>
                          <a:sym typeface="Nunito"/>
                        </a:rPr>
                        <a:t>Element</a:t>
                      </a:r>
                      <a:endParaRPr sz="1100" b="1">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b="1">
                          <a:latin typeface="Nunito"/>
                          <a:ea typeface="Nunito"/>
                          <a:cs typeface="Nunito"/>
                          <a:sym typeface="Nunito"/>
                        </a:rPr>
                        <a:t>Description</a:t>
                      </a:r>
                      <a:endParaRPr sz="1100" b="1">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100">
                          <a:latin typeface="Nunito"/>
                          <a:ea typeface="Nunito"/>
                          <a:cs typeface="Nunito"/>
                          <a:sym typeface="Nunito"/>
                        </a:rPr>
                        <a:t>E4</a:t>
                      </a:r>
                      <a:endParaRPr sz="1100">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Nunito"/>
                          <a:ea typeface="Nunito"/>
                          <a:cs typeface="Nunito"/>
                          <a:sym typeface="Nunito"/>
                        </a:rPr>
                        <a:t>Testing</a:t>
                      </a:r>
                      <a:endParaRPr sz="1100">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Nunito"/>
                          <a:ea typeface="Nunito"/>
                          <a:cs typeface="Nunito"/>
                          <a:sym typeface="Nunito"/>
                        </a:rPr>
                        <a:t>The simulation must be accessible, intuitive, and operable by a human user. The simulation must have the ability to test, validate, and verify requirements as set forth in the PDD and in future documents. Failure to have a user-friendly simulation would impede the training capability and may put the users at greater risk. Failure to have a simulation that can test, validate, and verify requirements would impede the ability for this project to be considered a success by the customer. </a:t>
                      </a:r>
                      <a:endParaRPr sz="1100">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100">
                          <a:latin typeface="Nunito"/>
                          <a:ea typeface="Nunito"/>
                          <a:cs typeface="Nunito"/>
                          <a:sym typeface="Nunito"/>
                        </a:rPr>
                        <a:t>E5</a:t>
                      </a:r>
                      <a:endParaRPr sz="1100">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Nunito"/>
                          <a:ea typeface="Nunito"/>
                          <a:cs typeface="Nunito"/>
                          <a:sym typeface="Nunito"/>
                        </a:rPr>
                        <a:t>Safety</a:t>
                      </a:r>
                      <a:endParaRPr sz="1100">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Nunito"/>
                          <a:ea typeface="Nunito"/>
                          <a:cs typeface="Nunito"/>
                          <a:sym typeface="Nunito"/>
                        </a:rPr>
                        <a:t>The training simulation must not cause any physical or mental harm to any user or operator. Precautions will be employed to ensure that while in the simulation, hazards are minimized to user, operator, and equipment.</a:t>
                      </a:r>
                      <a:endParaRPr sz="1100">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1100">
                          <a:latin typeface="Nunito"/>
                          <a:ea typeface="Nunito"/>
                          <a:cs typeface="Nunito"/>
                          <a:sym typeface="Nunito"/>
                        </a:rPr>
                        <a:t>E6</a:t>
                      </a:r>
                      <a:endParaRPr sz="1100">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Nunito"/>
                          <a:ea typeface="Nunito"/>
                          <a:cs typeface="Nunito"/>
                          <a:sym typeface="Nunito"/>
                        </a:rPr>
                        <a:t>Financial</a:t>
                      </a:r>
                      <a:endParaRPr sz="1100">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Nunito"/>
                          <a:ea typeface="Nunito"/>
                          <a:cs typeface="Nunito"/>
                          <a:sym typeface="Nunito"/>
                        </a:rPr>
                        <a:t>The total cost of the simulation equipment, integration system, and testing, along with any costs from research and development processes, must not exceed $4000. Extra funds may be secured from the University of Colorado Boulder College of Engineering if necessary. To stay within budget, the cost and time for the project will be carefully managed and balanced by a team Chief Financial Officer.</a:t>
                      </a:r>
                      <a:endParaRPr sz="1100">
                        <a:latin typeface="Nunito"/>
                        <a:ea typeface="Nunito"/>
                        <a:cs typeface="Nunito"/>
                        <a:sym typeface="Nuni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530" name="Google Shape;1530;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77</a:t>
            </a:fld>
            <a:endParaRPr>
              <a:latin typeface="Nunito"/>
              <a:ea typeface="Nunito"/>
              <a:cs typeface="Nunito"/>
              <a:sym typeface="Nunito"/>
            </a:endParaRPr>
          </a:p>
        </p:txBody>
      </p:sp>
      <p:pic>
        <p:nvPicPr>
          <p:cNvPr id="1531" name="Google Shape;1531;p114">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65500" y="4722474"/>
            <a:ext cx="738804" cy="275100"/>
          </a:xfrm>
          <a:prstGeom prst="rect">
            <a:avLst/>
          </a:prstGeom>
          <a:noFill/>
          <a:ln>
            <a:noFill/>
          </a:ln>
        </p:spPr>
      </p:pic>
      <p:sp>
        <p:nvSpPr>
          <p:cNvPr id="1532" name="Google Shape;1532;p114">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Google Shape;1537;p1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Specific Mission Objectives</a:t>
            </a:r>
            <a:endParaRPr/>
          </a:p>
        </p:txBody>
      </p:sp>
      <p:sp>
        <p:nvSpPr>
          <p:cNvPr id="1538" name="Google Shape;1538;p1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78</a:t>
            </a:fld>
            <a:endParaRPr/>
          </a:p>
        </p:txBody>
      </p:sp>
      <p:sp>
        <p:nvSpPr>
          <p:cNvPr id="1539" name="Google Shape;1539;p115"/>
          <p:cNvSpPr txBox="1"/>
          <p:nvPr/>
        </p:nvSpPr>
        <p:spPr>
          <a:xfrm>
            <a:off x="428800" y="1017725"/>
            <a:ext cx="4233600" cy="227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u="sng">
                <a:solidFill>
                  <a:schemeClr val="dk2"/>
                </a:solidFill>
                <a:latin typeface="Nunito"/>
                <a:ea typeface="Nunito"/>
                <a:cs typeface="Nunito"/>
                <a:sym typeface="Nunito"/>
              </a:rPr>
              <a:t>Level I:</a:t>
            </a:r>
            <a:endParaRPr sz="1700" b="1" u="sng">
              <a:solidFill>
                <a:schemeClr val="dk2"/>
              </a:solidFill>
              <a:latin typeface="Nunito"/>
              <a:ea typeface="Nunito"/>
              <a:cs typeface="Nunito"/>
              <a:sym typeface="Nunito"/>
            </a:endParaRPr>
          </a:p>
          <a:p>
            <a:pPr marL="0" lvl="0" indent="0" algn="l" rtl="0">
              <a:spcBef>
                <a:spcPts val="0"/>
              </a:spcBef>
              <a:spcAft>
                <a:spcPts val="0"/>
              </a:spcAft>
              <a:buNone/>
            </a:pPr>
            <a:endParaRPr sz="1700" u="sng">
              <a:solidFill>
                <a:schemeClr val="dk2"/>
              </a:solidFill>
              <a:latin typeface="Nunito"/>
              <a:ea typeface="Nunito"/>
              <a:cs typeface="Nunito"/>
              <a:sym typeface="Nunito"/>
            </a:endParaRPr>
          </a:p>
          <a:p>
            <a:pPr marL="0" lvl="0" indent="0" algn="l" rtl="0">
              <a:spcBef>
                <a:spcPts val="0"/>
              </a:spcBef>
              <a:spcAft>
                <a:spcPts val="0"/>
              </a:spcAft>
              <a:buNone/>
            </a:pPr>
            <a:r>
              <a:rPr lang="en" sz="1700" u="sng">
                <a:solidFill>
                  <a:schemeClr val="dk2"/>
                </a:solidFill>
                <a:latin typeface="Nunito"/>
                <a:ea typeface="Nunito"/>
                <a:cs typeface="Nunito"/>
                <a:sym typeface="Nunito"/>
              </a:rPr>
              <a:t>VR Environment</a:t>
            </a:r>
            <a:endParaRPr sz="1700" u="sng">
              <a:solidFill>
                <a:schemeClr val="dk2"/>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Provide a </a:t>
            </a:r>
            <a:r>
              <a:rPr lang="en" sz="1700" b="1">
                <a:solidFill>
                  <a:srgbClr val="0077BB"/>
                </a:solidFill>
                <a:latin typeface="Nunito"/>
                <a:ea typeface="Nunito"/>
                <a:cs typeface="Nunito"/>
                <a:sym typeface="Nunito"/>
              </a:rPr>
              <a:t>realistic virtual representation</a:t>
            </a:r>
            <a:r>
              <a:rPr lang="en" sz="1700">
                <a:solidFill>
                  <a:schemeClr val="dk2"/>
                </a:solidFill>
                <a:latin typeface="Nunito"/>
                <a:ea typeface="Nunito"/>
                <a:cs typeface="Nunito"/>
                <a:sym typeface="Nunito"/>
              </a:rPr>
              <a:t> of the lunar surface</a:t>
            </a:r>
            <a:endParaRPr sz="1700">
              <a:solidFill>
                <a:schemeClr val="dk2"/>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Model </a:t>
            </a:r>
            <a:r>
              <a:rPr lang="en" sz="1700" b="1">
                <a:solidFill>
                  <a:srgbClr val="0077BB"/>
                </a:solidFill>
                <a:latin typeface="Nunito"/>
                <a:ea typeface="Nunito"/>
                <a:cs typeface="Nunito"/>
                <a:sym typeface="Nunito"/>
              </a:rPr>
              <a:t>high-fidelity VR objects </a:t>
            </a:r>
            <a:r>
              <a:rPr lang="en" sz="1700">
                <a:solidFill>
                  <a:schemeClr val="dk2"/>
                </a:solidFill>
                <a:latin typeface="Nunito"/>
                <a:ea typeface="Nunito"/>
                <a:cs typeface="Nunito"/>
                <a:sym typeface="Nunito"/>
              </a:rPr>
              <a:t>for physical objects</a:t>
            </a:r>
            <a:endParaRPr sz="1700">
              <a:solidFill>
                <a:schemeClr val="dk2"/>
              </a:solidFill>
              <a:latin typeface="Nunito"/>
              <a:ea typeface="Nunito"/>
              <a:cs typeface="Nunito"/>
              <a:sym typeface="Nunito"/>
            </a:endParaRPr>
          </a:p>
          <a:p>
            <a:pPr marL="0" lvl="0" indent="0" algn="l" rtl="0">
              <a:spcBef>
                <a:spcPts val="0"/>
              </a:spcBef>
              <a:spcAft>
                <a:spcPts val="0"/>
              </a:spcAft>
              <a:buNone/>
            </a:pPr>
            <a:endParaRPr sz="1700">
              <a:solidFill>
                <a:schemeClr val="dk2"/>
              </a:solidFill>
              <a:latin typeface="Nunito"/>
              <a:ea typeface="Nunito"/>
              <a:cs typeface="Nunito"/>
              <a:sym typeface="Nunito"/>
            </a:endParaRPr>
          </a:p>
        </p:txBody>
      </p:sp>
      <p:sp>
        <p:nvSpPr>
          <p:cNvPr id="1540" name="Google Shape;1540;p115"/>
          <p:cNvSpPr txBox="1"/>
          <p:nvPr/>
        </p:nvSpPr>
        <p:spPr>
          <a:xfrm>
            <a:off x="4696300" y="1017725"/>
            <a:ext cx="42939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u="sng">
                <a:solidFill>
                  <a:schemeClr val="dk2"/>
                </a:solidFill>
                <a:latin typeface="Nunito"/>
                <a:ea typeface="Nunito"/>
                <a:cs typeface="Nunito"/>
                <a:sym typeface="Nunito"/>
              </a:rPr>
              <a:t>Level II:</a:t>
            </a:r>
            <a:endParaRPr sz="1700" b="1" u="sng">
              <a:solidFill>
                <a:schemeClr val="dk2"/>
              </a:solidFill>
              <a:latin typeface="Nunito"/>
              <a:ea typeface="Nunito"/>
              <a:cs typeface="Nunito"/>
              <a:sym typeface="Nunito"/>
            </a:endParaRPr>
          </a:p>
          <a:p>
            <a:pPr marL="0" lvl="0" indent="0" algn="l" rtl="0">
              <a:spcBef>
                <a:spcPts val="0"/>
              </a:spcBef>
              <a:spcAft>
                <a:spcPts val="0"/>
              </a:spcAft>
              <a:buNone/>
            </a:pPr>
            <a:endParaRPr sz="1700" u="sng">
              <a:solidFill>
                <a:schemeClr val="dk2"/>
              </a:solidFill>
              <a:latin typeface="Nunito"/>
              <a:ea typeface="Nunito"/>
              <a:cs typeface="Nunito"/>
              <a:sym typeface="Nunito"/>
            </a:endParaRPr>
          </a:p>
          <a:p>
            <a:pPr marL="0" lvl="0" indent="0" algn="l" rtl="0">
              <a:spcBef>
                <a:spcPts val="0"/>
              </a:spcBef>
              <a:spcAft>
                <a:spcPts val="0"/>
              </a:spcAft>
              <a:buNone/>
            </a:pPr>
            <a:r>
              <a:rPr lang="en" sz="1700" u="sng">
                <a:solidFill>
                  <a:schemeClr val="dk2"/>
                </a:solidFill>
                <a:latin typeface="Nunito"/>
                <a:ea typeface="Nunito"/>
                <a:cs typeface="Nunito"/>
                <a:sym typeface="Nunito"/>
              </a:rPr>
              <a:t>VR Environment</a:t>
            </a:r>
            <a:endParaRPr sz="1700" u="sng">
              <a:solidFill>
                <a:schemeClr val="dk2"/>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Include </a:t>
            </a:r>
            <a:r>
              <a:rPr lang="en" sz="1700" b="1">
                <a:solidFill>
                  <a:srgbClr val="0077BB"/>
                </a:solidFill>
                <a:latin typeface="Nunito"/>
                <a:ea typeface="Nunito"/>
                <a:cs typeface="Nunito"/>
                <a:sym typeface="Nunito"/>
              </a:rPr>
              <a:t>accurate lighting &amp; topography</a:t>
            </a:r>
            <a:endParaRPr sz="1700">
              <a:solidFill>
                <a:srgbClr val="0077BB"/>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Create </a:t>
            </a:r>
            <a:r>
              <a:rPr lang="en" sz="1700" b="1">
                <a:solidFill>
                  <a:srgbClr val="0077BB"/>
                </a:solidFill>
                <a:latin typeface="Nunito"/>
                <a:ea typeface="Nunito"/>
                <a:cs typeface="Nunito"/>
                <a:sym typeface="Nunito"/>
              </a:rPr>
              <a:t>specific mission objectives</a:t>
            </a:r>
            <a:r>
              <a:rPr lang="en" sz="1700">
                <a:solidFill>
                  <a:schemeClr val="dk2"/>
                </a:solidFill>
                <a:latin typeface="Nunito"/>
                <a:ea typeface="Nunito"/>
                <a:cs typeface="Nunito"/>
                <a:sym typeface="Nunito"/>
              </a:rPr>
              <a:t> utilizing HR objects</a:t>
            </a:r>
            <a:endParaRPr sz="1700">
              <a:solidFill>
                <a:schemeClr val="dk2"/>
              </a:solidFill>
              <a:latin typeface="Nunito"/>
              <a:ea typeface="Nunito"/>
              <a:cs typeface="Nunito"/>
              <a:sym typeface="Nunito"/>
            </a:endParaRPr>
          </a:p>
          <a:p>
            <a:pPr marL="0" lvl="0" indent="0" algn="l" rtl="0">
              <a:spcBef>
                <a:spcPts val="0"/>
              </a:spcBef>
              <a:spcAft>
                <a:spcPts val="0"/>
              </a:spcAft>
              <a:buNone/>
            </a:pPr>
            <a:endParaRPr sz="1700">
              <a:solidFill>
                <a:schemeClr val="dk2"/>
              </a:solidFill>
              <a:latin typeface="Nunito"/>
              <a:ea typeface="Nunito"/>
              <a:cs typeface="Nunito"/>
              <a:sym typeface="Nunito"/>
            </a:endParaRPr>
          </a:p>
          <a:p>
            <a:pPr marL="0" lvl="0" indent="0" algn="l" rtl="0">
              <a:spcBef>
                <a:spcPts val="0"/>
              </a:spcBef>
              <a:spcAft>
                <a:spcPts val="0"/>
              </a:spcAft>
              <a:buNone/>
            </a:pPr>
            <a:endParaRPr sz="1700">
              <a:latin typeface="Nunito"/>
              <a:ea typeface="Nunito"/>
              <a:cs typeface="Nunito"/>
              <a:sym typeface="Nunito"/>
            </a:endParaRPr>
          </a:p>
        </p:txBody>
      </p:sp>
      <p:sp>
        <p:nvSpPr>
          <p:cNvPr id="1541" name="Google Shape;1541;p115"/>
          <p:cNvSpPr txBox="1"/>
          <p:nvPr/>
        </p:nvSpPr>
        <p:spPr>
          <a:xfrm>
            <a:off x="428800" y="3049100"/>
            <a:ext cx="4070700" cy="149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u="sng">
                <a:solidFill>
                  <a:schemeClr val="dk2"/>
                </a:solidFill>
                <a:latin typeface="Nunito"/>
                <a:ea typeface="Nunito"/>
                <a:cs typeface="Nunito"/>
                <a:sym typeface="Nunito"/>
              </a:rPr>
              <a:t>Hybrid Integration</a:t>
            </a:r>
            <a:endParaRPr sz="1700" u="sng">
              <a:solidFill>
                <a:schemeClr val="dk2"/>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Utilize </a:t>
            </a:r>
            <a:r>
              <a:rPr lang="en" sz="1700" b="1">
                <a:solidFill>
                  <a:srgbClr val="0077BB"/>
                </a:solidFill>
                <a:latin typeface="Nunito"/>
                <a:ea typeface="Nunito"/>
                <a:cs typeface="Nunito"/>
                <a:sym typeface="Nunito"/>
              </a:rPr>
              <a:t>object tracking</a:t>
            </a:r>
            <a:r>
              <a:rPr lang="en" sz="1700">
                <a:solidFill>
                  <a:schemeClr val="dk2"/>
                </a:solidFill>
                <a:latin typeface="Nunito"/>
                <a:ea typeface="Nunito"/>
                <a:cs typeface="Nunito"/>
                <a:sym typeface="Nunito"/>
              </a:rPr>
              <a:t> during simulation</a:t>
            </a:r>
            <a:endParaRPr sz="1700">
              <a:solidFill>
                <a:schemeClr val="dk2"/>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Represent physical interactions in the VR environment</a:t>
            </a:r>
            <a:endParaRPr sz="1700">
              <a:solidFill>
                <a:schemeClr val="dk2"/>
              </a:solidFill>
              <a:latin typeface="Nunito"/>
              <a:ea typeface="Nunito"/>
              <a:cs typeface="Nunito"/>
              <a:sym typeface="Nunito"/>
            </a:endParaRPr>
          </a:p>
        </p:txBody>
      </p:sp>
      <p:sp>
        <p:nvSpPr>
          <p:cNvPr id="1542" name="Google Shape;1542;p115"/>
          <p:cNvSpPr txBox="1"/>
          <p:nvPr/>
        </p:nvSpPr>
        <p:spPr>
          <a:xfrm>
            <a:off x="4696300" y="3049100"/>
            <a:ext cx="39996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u="sng">
                <a:solidFill>
                  <a:schemeClr val="dk2"/>
                </a:solidFill>
                <a:latin typeface="Nunito"/>
                <a:ea typeface="Nunito"/>
                <a:cs typeface="Nunito"/>
                <a:sym typeface="Nunito"/>
              </a:rPr>
              <a:t>Hybrid Integration</a:t>
            </a:r>
            <a:endParaRPr sz="1700" u="sng">
              <a:solidFill>
                <a:schemeClr val="dk2"/>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Allow user to interact with the physical objects of individual objects</a:t>
            </a:r>
            <a:endParaRPr/>
          </a:p>
        </p:txBody>
      </p:sp>
      <p:sp>
        <p:nvSpPr>
          <p:cNvPr id="1543" name="Google Shape;1543;p115">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2"/>
                                        </p:tgtEl>
                                        <p:attrNameLst>
                                          <p:attrName>style.visibility</p:attrName>
                                        </p:attrNameLst>
                                      </p:cBhvr>
                                      <p:to>
                                        <p:strVal val="visible"/>
                                      </p:to>
                                    </p:set>
                                    <p:animEffect transition="in" filter="fade">
                                      <p:cBhvr>
                                        <p:cTn id="7" dur="1000"/>
                                        <p:tgtEl>
                                          <p:spTgt spid="1542"/>
                                        </p:tgtEl>
                                      </p:cBhvr>
                                    </p:animEffect>
                                  </p:childTnLst>
                                </p:cTn>
                              </p:par>
                              <p:par>
                                <p:cTn id="8" presetID="10" presetClass="entr" presetSubtype="0" fill="hold" nodeType="withEffect">
                                  <p:stCondLst>
                                    <p:cond delay="0"/>
                                  </p:stCondLst>
                                  <p:childTnLst>
                                    <p:set>
                                      <p:cBhvr>
                                        <p:cTn id="9" dur="1" fill="hold">
                                          <p:stCondLst>
                                            <p:cond delay="0"/>
                                          </p:stCondLst>
                                        </p:cTn>
                                        <p:tgtEl>
                                          <p:spTgt spid="1541"/>
                                        </p:tgtEl>
                                        <p:attrNameLst>
                                          <p:attrName>style.visibility</p:attrName>
                                        </p:attrNameLst>
                                      </p:cBhvr>
                                      <p:to>
                                        <p:strVal val="visible"/>
                                      </p:to>
                                    </p:set>
                                    <p:animEffect transition="in" filter="fade">
                                      <p:cBhvr>
                                        <p:cTn id="10" dur="1000"/>
                                        <p:tgtEl>
                                          <p:spTgt spid="1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Google Shape;1548;p1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Specific Mission Objectives</a:t>
            </a:r>
            <a:endParaRPr/>
          </a:p>
        </p:txBody>
      </p:sp>
      <p:sp>
        <p:nvSpPr>
          <p:cNvPr id="1549" name="Google Shape;1549;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79</a:t>
            </a:fld>
            <a:endParaRPr/>
          </a:p>
        </p:txBody>
      </p:sp>
      <p:sp>
        <p:nvSpPr>
          <p:cNvPr id="1550" name="Google Shape;1550;p116"/>
          <p:cNvSpPr txBox="1"/>
          <p:nvPr/>
        </p:nvSpPr>
        <p:spPr>
          <a:xfrm>
            <a:off x="428800" y="1017725"/>
            <a:ext cx="4233600" cy="227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u="sng">
                <a:solidFill>
                  <a:schemeClr val="dk2"/>
                </a:solidFill>
                <a:latin typeface="Nunito"/>
                <a:ea typeface="Nunito"/>
                <a:cs typeface="Nunito"/>
                <a:sym typeface="Nunito"/>
              </a:rPr>
              <a:t>Level I:</a:t>
            </a:r>
            <a:endParaRPr sz="1700" b="1" u="sng">
              <a:solidFill>
                <a:schemeClr val="dk2"/>
              </a:solidFill>
              <a:latin typeface="Nunito"/>
              <a:ea typeface="Nunito"/>
              <a:cs typeface="Nunito"/>
              <a:sym typeface="Nunito"/>
            </a:endParaRPr>
          </a:p>
          <a:p>
            <a:pPr marL="0" lvl="0" indent="0" algn="l" rtl="0">
              <a:spcBef>
                <a:spcPts val="0"/>
              </a:spcBef>
              <a:spcAft>
                <a:spcPts val="0"/>
              </a:spcAft>
              <a:buNone/>
            </a:pPr>
            <a:endParaRPr sz="1700" u="sng">
              <a:solidFill>
                <a:schemeClr val="dk2"/>
              </a:solidFill>
              <a:latin typeface="Nunito"/>
              <a:ea typeface="Nunito"/>
              <a:cs typeface="Nunito"/>
              <a:sym typeface="Nunito"/>
            </a:endParaRPr>
          </a:p>
          <a:p>
            <a:pPr marL="0" lvl="0" indent="0" algn="l" rtl="0">
              <a:spcBef>
                <a:spcPts val="0"/>
              </a:spcBef>
              <a:spcAft>
                <a:spcPts val="0"/>
              </a:spcAft>
              <a:buNone/>
            </a:pPr>
            <a:r>
              <a:rPr lang="en" sz="1700" u="sng">
                <a:solidFill>
                  <a:schemeClr val="dk2"/>
                </a:solidFill>
                <a:latin typeface="Nunito"/>
                <a:ea typeface="Nunito"/>
                <a:cs typeface="Nunito"/>
                <a:sym typeface="Nunito"/>
              </a:rPr>
              <a:t>Usability/Adaptability</a:t>
            </a:r>
            <a:endParaRPr sz="1700" u="sng">
              <a:solidFill>
                <a:schemeClr val="dk2"/>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Provide </a:t>
            </a:r>
            <a:r>
              <a:rPr lang="en" sz="1700" b="1">
                <a:solidFill>
                  <a:srgbClr val="0077BB"/>
                </a:solidFill>
                <a:latin typeface="Nunito"/>
                <a:ea typeface="Nunito"/>
                <a:cs typeface="Nunito"/>
                <a:sym typeface="Nunito"/>
              </a:rPr>
              <a:t>user-friendly interface </a:t>
            </a:r>
            <a:r>
              <a:rPr lang="en" sz="1700">
                <a:solidFill>
                  <a:schemeClr val="dk2"/>
                </a:solidFill>
                <a:latin typeface="Nunito"/>
                <a:ea typeface="Nunito"/>
                <a:cs typeface="Nunito"/>
                <a:sym typeface="Nunito"/>
              </a:rPr>
              <a:t>along with an outlet for feedback</a:t>
            </a:r>
            <a:endParaRPr sz="1700">
              <a:solidFill>
                <a:schemeClr val="dk2"/>
              </a:solidFill>
              <a:latin typeface="Nunito"/>
              <a:ea typeface="Nunito"/>
              <a:cs typeface="Nunito"/>
              <a:sym typeface="Nunito"/>
            </a:endParaRPr>
          </a:p>
          <a:p>
            <a:pPr marL="0" lvl="0" indent="0" algn="l" rtl="0">
              <a:spcBef>
                <a:spcPts val="0"/>
              </a:spcBef>
              <a:spcAft>
                <a:spcPts val="0"/>
              </a:spcAft>
              <a:buNone/>
            </a:pPr>
            <a:endParaRPr sz="1700">
              <a:solidFill>
                <a:schemeClr val="dk1"/>
              </a:solidFill>
              <a:latin typeface="Nunito"/>
              <a:ea typeface="Nunito"/>
              <a:cs typeface="Nunito"/>
              <a:sym typeface="Nunito"/>
            </a:endParaRPr>
          </a:p>
          <a:p>
            <a:pPr marL="0" lvl="0" indent="0" algn="l" rtl="0">
              <a:spcBef>
                <a:spcPts val="0"/>
              </a:spcBef>
              <a:spcAft>
                <a:spcPts val="0"/>
              </a:spcAft>
              <a:buNone/>
            </a:pPr>
            <a:endParaRPr sz="1700">
              <a:solidFill>
                <a:schemeClr val="dk1"/>
              </a:solidFill>
              <a:latin typeface="Nunito"/>
              <a:ea typeface="Nunito"/>
              <a:cs typeface="Nunito"/>
              <a:sym typeface="Nunito"/>
            </a:endParaRPr>
          </a:p>
          <a:p>
            <a:pPr marL="0" lvl="0" indent="0" algn="l" rtl="0">
              <a:spcBef>
                <a:spcPts val="0"/>
              </a:spcBef>
              <a:spcAft>
                <a:spcPts val="0"/>
              </a:spcAft>
              <a:buNone/>
            </a:pPr>
            <a:endParaRPr sz="1700" u="sng">
              <a:solidFill>
                <a:schemeClr val="dk2"/>
              </a:solidFill>
              <a:latin typeface="Nunito"/>
              <a:ea typeface="Nunito"/>
              <a:cs typeface="Nunito"/>
              <a:sym typeface="Nunito"/>
            </a:endParaRPr>
          </a:p>
        </p:txBody>
      </p:sp>
      <p:sp>
        <p:nvSpPr>
          <p:cNvPr id="1551" name="Google Shape;1551;p116"/>
          <p:cNvSpPr txBox="1"/>
          <p:nvPr/>
        </p:nvSpPr>
        <p:spPr>
          <a:xfrm>
            <a:off x="4696300" y="1017725"/>
            <a:ext cx="4293900" cy="201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u="sng">
                <a:solidFill>
                  <a:schemeClr val="dk2"/>
                </a:solidFill>
                <a:latin typeface="Nunito"/>
                <a:ea typeface="Nunito"/>
                <a:cs typeface="Nunito"/>
                <a:sym typeface="Nunito"/>
              </a:rPr>
              <a:t>Level II:</a:t>
            </a:r>
            <a:endParaRPr sz="1700" b="1" u="sng">
              <a:solidFill>
                <a:schemeClr val="dk2"/>
              </a:solidFill>
              <a:latin typeface="Nunito"/>
              <a:ea typeface="Nunito"/>
              <a:cs typeface="Nunito"/>
              <a:sym typeface="Nunito"/>
            </a:endParaRPr>
          </a:p>
          <a:p>
            <a:pPr marL="0" lvl="0" indent="0" algn="l" rtl="0">
              <a:spcBef>
                <a:spcPts val="0"/>
              </a:spcBef>
              <a:spcAft>
                <a:spcPts val="0"/>
              </a:spcAft>
              <a:buNone/>
            </a:pPr>
            <a:endParaRPr sz="1700" u="sng">
              <a:solidFill>
                <a:schemeClr val="dk2"/>
              </a:solidFill>
              <a:latin typeface="Nunito"/>
              <a:ea typeface="Nunito"/>
              <a:cs typeface="Nunito"/>
              <a:sym typeface="Nunito"/>
            </a:endParaRPr>
          </a:p>
          <a:p>
            <a:pPr marL="0" lvl="0" indent="0" algn="l" rtl="0">
              <a:spcBef>
                <a:spcPts val="0"/>
              </a:spcBef>
              <a:spcAft>
                <a:spcPts val="0"/>
              </a:spcAft>
              <a:buNone/>
            </a:pPr>
            <a:r>
              <a:rPr lang="en" sz="1700" u="sng">
                <a:solidFill>
                  <a:schemeClr val="dk2"/>
                </a:solidFill>
                <a:latin typeface="Nunito"/>
                <a:ea typeface="Nunito"/>
                <a:cs typeface="Nunito"/>
                <a:sym typeface="Nunito"/>
              </a:rPr>
              <a:t>Usability/Adaptability</a:t>
            </a:r>
            <a:endParaRPr sz="1700" u="sng">
              <a:solidFill>
                <a:schemeClr val="dk2"/>
              </a:solidFill>
              <a:latin typeface="Nunito"/>
              <a:ea typeface="Nunito"/>
              <a:cs typeface="Nunito"/>
              <a:sym typeface="Nunito"/>
            </a:endParaRPr>
          </a:p>
          <a:p>
            <a:pPr marL="457200" lvl="0" indent="-336550" algn="l" rtl="0">
              <a:spcBef>
                <a:spcPts val="0"/>
              </a:spcBef>
              <a:spcAft>
                <a:spcPts val="0"/>
              </a:spcAft>
              <a:buClr>
                <a:srgbClr val="0077BB"/>
              </a:buClr>
              <a:buSzPts val="1700"/>
              <a:buFont typeface="Nunito"/>
              <a:buChar char="●"/>
            </a:pPr>
            <a:r>
              <a:rPr lang="en" sz="1700" b="1">
                <a:solidFill>
                  <a:srgbClr val="0077BB"/>
                </a:solidFill>
                <a:latin typeface="Nunito"/>
                <a:ea typeface="Nunito"/>
                <a:cs typeface="Nunito"/>
                <a:sym typeface="Nunito"/>
              </a:rPr>
              <a:t>Compact and mobile</a:t>
            </a:r>
            <a:endParaRPr sz="1700">
              <a:solidFill>
                <a:srgbClr val="0077BB"/>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Act as a framework for creating various training exercises</a:t>
            </a:r>
            <a:endParaRPr sz="1700">
              <a:solidFill>
                <a:schemeClr val="dk2"/>
              </a:solidFill>
              <a:latin typeface="Nunito"/>
              <a:ea typeface="Nunito"/>
              <a:cs typeface="Nunito"/>
              <a:sym typeface="Nunito"/>
            </a:endParaRPr>
          </a:p>
          <a:p>
            <a:pPr marL="0" lvl="0" indent="0" algn="l" rtl="0">
              <a:spcBef>
                <a:spcPts val="0"/>
              </a:spcBef>
              <a:spcAft>
                <a:spcPts val="0"/>
              </a:spcAft>
              <a:buNone/>
            </a:pPr>
            <a:endParaRPr sz="1700">
              <a:latin typeface="Nunito"/>
              <a:ea typeface="Nunito"/>
              <a:cs typeface="Nunito"/>
              <a:sym typeface="Nunito"/>
            </a:endParaRPr>
          </a:p>
        </p:txBody>
      </p:sp>
      <p:sp>
        <p:nvSpPr>
          <p:cNvPr id="1552" name="Google Shape;1552;p116"/>
          <p:cNvSpPr txBox="1"/>
          <p:nvPr/>
        </p:nvSpPr>
        <p:spPr>
          <a:xfrm>
            <a:off x="428800" y="2952900"/>
            <a:ext cx="39081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u="sng">
                <a:solidFill>
                  <a:schemeClr val="dk2"/>
                </a:solidFill>
                <a:latin typeface="Nunito"/>
                <a:ea typeface="Nunito"/>
                <a:cs typeface="Nunito"/>
                <a:sym typeface="Nunito"/>
              </a:rPr>
              <a:t>Human Constraints</a:t>
            </a:r>
            <a:endParaRPr sz="1700" u="sng">
              <a:solidFill>
                <a:schemeClr val="dk2"/>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Safely incorporate variables that would impact an astronaut during an EVA</a:t>
            </a:r>
            <a:endParaRPr sz="1700" u="sng">
              <a:solidFill>
                <a:schemeClr val="dk2"/>
              </a:solidFill>
              <a:latin typeface="Nunito"/>
              <a:ea typeface="Nunito"/>
              <a:cs typeface="Nunito"/>
              <a:sym typeface="Nunito"/>
            </a:endParaRPr>
          </a:p>
        </p:txBody>
      </p:sp>
      <p:sp>
        <p:nvSpPr>
          <p:cNvPr id="1553" name="Google Shape;1553;p116"/>
          <p:cNvSpPr txBox="1"/>
          <p:nvPr/>
        </p:nvSpPr>
        <p:spPr>
          <a:xfrm>
            <a:off x="4696300" y="2952900"/>
            <a:ext cx="3988200"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u="sng">
                <a:solidFill>
                  <a:schemeClr val="dk2"/>
                </a:solidFill>
                <a:latin typeface="Nunito"/>
                <a:ea typeface="Nunito"/>
                <a:cs typeface="Nunito"/>
                <a:sym typeface="Nunito"/>
              </a:rPr>
              <a:t>Human Constraints</a:t>
            </a:r>
            <a:endParaRPr sz="1700" u="sng">
              <a:solidFill>
                <a:schemeClr val="dk2"/>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Address </a:t>
            </a:r>
            <a:r>
              <a:rPr lang="en" sz="1700" b="1">
                <a:solidFill>
                  <a:srgbClr val="0077BB"/>
                </a:solidFill>
                <a:latin typeface="Nunito"/>
                <a:ea typeface="Nunito"/>
                <a:cs typeface="Nunito"/>
                <a:sym typeface="Nunito"/>
              </a:rPr>
              <a:t>human factors limitations</a:t>
            </a:r>
            <a:r>
              <a:rPr lang="en" sz="1700">
                <a:solidFill>
                  <a:schemeClr val="dk2"/>
                </a:solidFill>
                <a:latin typeface="Nunito"/>
                <a:ea typeface="Nunito"/>
                <a:cs typeface="Nunito"/>
                <a:sym typeface="Nunito"/>
              </a:rPr>
              <a:t>, such as mobility constraints</a:t>
            </a:r>
            <a:endParaRPr sz="1700">
              <a:solidFill>
                <a:schemeClr val="dk2"/>
              </a:solidFill>
              <a:latin typeface="Nunito"/>
              <a:ea typeface="Nunito"/>
              <a:cs typeface="Nunito"/>
              <a:sym typeface="Nunito"/>
            </a:endParaRPr>
          </a:p>
          <a:p>
            <a:pPr marL="457200" lvl="0" indent="-336550" algn="l" rtl="0">
              <a:spcBef>
                <a:spcPts val="0"/>
              </a:spcBef>
              <a:spcAft>
                <a:spcPts val="0"/>
              </a:spcAft>
              <a:buClr>
                <a:schemeClr val="dk2"/>
              </a:buClr>
              <a:buSzPts val="1700"/>
              <a:buFont typeface="Nunito"/>
              <a:buChar char="●"/>
            </a:pPr>
            <a:r>
              <a:rPr lang="en" sz="1700">
                <a:solidFill>
                  <a:schemeClr val="dk2"/>
                </a:solidFill>
                <a:latin typeface="Nunito"/>
                <a:ea typeface="Nunito"/>
                <a:cs typeface="Nunito"/>
                <a:sym typeface="Nunito"/>
              </a:rPr>
              <a:t>Display EVA information to user from a </a:t>
            </a:r>
            <a:r>
              <a:rPr lang="en" sz="1700" b="1">
                <a:solidFill>
                  <a:srgbClr val="0077BB"/>
                </a:solidFill>
                <a:latin typeface="Nunito"/>
                <a:ea typeface="Nunito"/>
                <a:cs typeface="Nunito"/>
                <a:sym typeface="Nunito"/>
              </a:rPr>
              <a:t>virtual display</a:t>
            </a:r>
            <a:endParaRPr sz="1700" u="sng">
              <a:solidFill>
                <a:srgbClr val="0077BB"/>
              </a:solidFill>
              <a:latin typeface="Nunito"/>
              <a:ea typeface="Nunito"/>
              <a:cs typeface="Nunito"/>
              <a:sym typeface="Nunito"/>
            </a:endParaRPr>
          </a:p>
        </p:txBody>
      </p:sp>
      <p:sp>
        <p:nvSpPr>
          <p:cNvPr id="1554" name="Google Shape;1554;p116">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2"/>
                                        </p:tgtEl>
                                        <p:attrNameLst>
                                          <p:attrName>style.visibility</p:attrName>
                                        </p:attrNameLst>
                                      </p:cBhvr>
                                      <p:to>
                                        <p:strVal val="visible"/>
                                      </p:to>
                                    </p:set>
                                    <p:animEffect transition="in" filter="fade">
                                      <p:cBhvr>
                                        <p:cTn id="7" dur="1000"/>
                                        <p:tgtEl>
                                          <p:spTgt spid="1552"/>
                                        </p:tgtEl>
                                      </p:cBhvr>
                                    </p:animEffect>
                                  </p:childTnLst>
                                </p:cTn>
                              </p:par>
                              <p:par>
                                <p:cTn id="8" presetID="10" presetClass="entr" presetSubtype="0" fill="hold" nodeType="withEffect">
                                  <p:stCondLst>
                                    <p:cond delay="0"/>
                                  </p:stCondLst>
                                  <p:childTnLst>
                                    <p:set>
                                      <p:cBhvr>
                                        <p:cTn id="9" dur="1" fill="hold">
                                          <p:stCondLst>
                                            <p:cond delay="0"/>
                                          </p:stCondLst>
                                        </p:cTn>
                                        <p:tgtEl>
                                          <p:spTgt spid="1553"/>
                                        </p:tgtEl>
                                        <p:attrNameLst>
                                          <p:attrName>style.visibility</p:attrName>
                                        </p:attrNameLst>
                                      </p:cBhvr>
                                      <p:to>
                                        <p:strVal val="visible"/>
                                      </p:to>
                                    </p:set>
                                    <p:animEffect transition="in" filter="fade">
                                      <p:cBhvr>
                                        <p:cTn id="10" dur="1000"/>
                                        <p:tgtEl>
                                          <p:spTgt spid="1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7"/>
        <p:cNvGrpSpPr/>
        <p:nvPr/>
      </p:nvGrpSpPr>
      <p:grpSpPr>
        <a:xfrm>
          <a:off x="0" y="0"/>
          <a:ext cx="0" cy="0"/>
          <a:chOff x="0" y="0"/>
          <a:chExt cx="0" cy="0"/>
        </a:xfrm>
      </p:grpSpPr>
      <p:grpSp>
        <p:nvGrpSpPr>
          <p:cNvPr id="278" name="Google Shape;278;p44"/>
          <p:cNvGrpSpPr/>
          <p:nvPr/>
        </p:nvGrpSpPr>
        <p:grpSpPr>
          <a:xfrm>
            <a:off x="2465150" y="1550638"/>
            <a:ext cx="4213637" cy="3373038"/>
            <a:chOff x="2679413" y="1550638"/>
            <a:chExt cx="4213637" cy="3373038"/>
          </a:xfrm>
        </p:grpSpPr>
        <p:pic>
          <p:nvPicPr>
            <p:cNvPr id="279" name="Google Shape;279;p44" descr="Lunar Surface Poster by Nasa - Fine Art Americ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84475" y="1550638"/>
              <a:ext cx="1404300" cy="1686520"/>
            </a:xfrm>
            <a:prstGeom prst="rect">
              <a:avLst/>
            </a:prstGeom>
            <a:noFill/>
            <a:ln w="19050" cap="flat" cmpd="sng">
              <a:solidFill>
                <a:schemeClr val="accent1"/>
              </a:solidFill>
              <a:prstDash val="solid"/>
              <a:round/>
              <a:headEnd type="none" w="sm" len="sm"/>
              <a:tailEnd type="none" w="sm" len="sm"/>
            </a:ln>
          </p:spPr>
        </p:pic>
        <p:pic>
          <p:nvPicPr>
            <p:cNvPr id="280" name="Google Shape;280;p44" descr="Lunar Surface Poster by Nasa - Fine Art Americ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80188" y="3237150"/>
              <a:ext cx="1404300" cy="1686520"/>
            </a:xfrm>
            <a:prstGeom prst="rect">
              <a:avLst/>
            </a:prstGeom>
            <a:noFill/>
            <a:ln w="19050" cap="flat" cmpd="sng">
              <a:solidFill>
                <a:schemeClr val="accent1"/>
              </a:solidFill>
              <a:prstDash val="solid"/>
              <a:round/>
              <a:headEnd type="none" w="sm" len="sm"/>
              <a:tailEnd type="none" w="sm" len="sm"/>
            </a:ln>
          </p:spPr>
        </p:pic>
        <p:pic>
          <p:nvPicPr>
            <p:cNvPr id="281" name="Google Shape;281;p44" descr="Lunar Surface Poster by Nasa - Fine Art Americ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84475" y="3237150"/>
              <a:ext cx="1404300" cy="1686520"/>
            </a:xfrm>
            <a:prstGeom prst="rect">
              <a:avLst/>
            </a:prstGeom>
            <a:noFill/>
            <a:ln w="19050" cap="flat" cmpd="sng">
              <a:solidFill>
                <a:schemeClr val="accent1"/>
              </a:solidFill>
              <a:prstDash val="solid"/>
              <a:round/>
              <a:headEnd type="none" w="sm" len="sm"/>
              <a:tailEnd type="none" w="sm" len="sm"/>
            </a:ln>
          </p:spPr>
        </p:pic>
        <p:pic>
          <p:nvPicPr>
            <p:cNvPr id="282" name="Google Shape;282;p44" descr="Lunar Surface Poster by Nasa - Fine Art Americ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482800" y="3237150"/>
              <a:ext cx="1404274" cy="1686525"/>
            </a:xfrm>
            <a:prstGeom prst="rect">
              <a:avLst/>
            </a:prstGeom>
            <a:noFill/>
            <a:ln w="19050" cap="flat" cmpd="sng">
              <a:solidFill>
                <a:schemeClr val="accent1"/>
              </a:solidFill>
              <a:prstDash val="solid"/>
              <a:round/>
              <a:headEnd type="none" w="sm" len="sm"/>
              <a:tailEnd type="none" w="sm" len="sm"/>
            </a:ln>
          </p:spPr>
        </p:pic>
        <p:pic>
          <p:nvPicPr>
            <p:cNvPr id="283" name="Google Shape;283;p44" descr="Lunar Surface Poster by Nasa - Fine Art Americ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488775" y="1550650"/>
              <a:ext cx="1404274" cy="1686500"/>
            </a:xfrm>
            <a:prstGeom prst="rect">
              <a:avLst/>
            </a:prstGeom>
            <a:noFill/>
            <a:ln w="19050" cap="flat" cmpd="sng">
              <a:solidFill>
                <a:schemeClr val="accent1"/>
              </a:solidFill>
              <a:prstDash val="solid"/>
              <a:round/>
              <a:headEnd type="none" w="sm" len="sm"/>
              <a:tailEnd type="none" w="sm" len="sm"/>
            </a:ln>
          </p:spPr>
        </p:pic>
        <p:pic>
          <p:nvPicPr>
            <p:cNvPr id="284" name="Google Shape;284;p44" descr="Lunar Surface Poster by Nasa - Fine Art Americ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79413" y="1550638"/>
              <a:ext cx="1404300" cy="1686520"/>
            </a:xfrm>
            <a:prstGeom prst="rect">
              <a:avLst/>
            </a:prstGeom>
            <a:noFill/>
            <a:ln w="19050" cap="flat" cmpd="sng">
              <a:solidFill>
                <a:schemeClr val="accent1"/>
              </a:solidFill>
              <a:prstDash val="solid"/>
              <a:round/>
              <a:headEnd type="none" w="sm" len="sm"/>
              <a:tailEnd type="none" w="sm" len="sm"/>
            </a:ln>
          </p:spPr>
        </p:pic>
      </p:grpSp>
      <p:sp>
        <p:nvSpPr>
          <p:cNvPr id="285" name="Google Shape;285;p44"/>
          <p:cNvSpPr/>
          <p:nvPr/>
        </p:nvSpPr>
        <p:spPr>
          <a:xfrm rot="10800000" flipH="1">
            <a:off x="-25" y="-7250"/>
            <a:ext cx="9144000" cy="9486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4"/>
          <p:cNvSpPr txBox="1">
            <a:spLocks noGrp="1"/>
          </p:cNvSpPr>
          <p:nvPr>
            <p:ph type="subTitle" idx="4294967295"/>
          </p:nvPr>
        </p:nvSpPr>
        <p:spPr>
          <a:xfrm>
            <a:off x="311675" y="-7250"/>
            <a:ext cx="8520600" cy="108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500">
                <a:solidFill>
                  <a:schemeClr val="dk1"/>
                </a:solidFill>
                <a:latin typeface="Nunito"/>
                <a:ea typeface="Nunito"/>
                <a:cs typeface="Nunito"/>
                <a:sym typeface="Nunito"/>
              </a:rPr>
              <a:t>Concept of Operations</a:t>
            </a:r>
            <a:endParaRPr sz="2032" i="1">
              <a:solidFill>
                <a:srgbClr val="0077BB"/>
              </a:solidFill>
              <a:latin typeface="Nunito"/>
              <a:ea typeface="Nunito"/>
              <a:cs typeface="Nunito"/>
              <a:sym typeface="Nunito"/>
            </a:endParaRPr>
          </a:p>
        </p:txBody>
      </p:sp>
      <p:sp>
        <p:nvSpPr>
          <p:cNvPr id="287" name="Google Shape;287;p44"/>
          <p:cNvSpPr txBox="1"/>
          <p:nvPr/>
        </p:nvSpPr>
        <p:spPr>
          <a:xfrm>
            <a:off x="3003825" y="1069766"/>
            <a:ext cx="3135000" cy="400200"/>
          </a:xfrm>
          <a:prstGeom prst="rect">
            <a:avLst/>
          </a:prstGeom>
          <a:gradFill>
            <a:gsLst>
              <a:gs pos="0">
                <a:srgbClr val="4D4D4D"/>
              </a:gs>
              <a:gs pos="100000">
                <a:srgbClr val="000000"/>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dk1"/>
                </a:solidFill>
                <a:latin typeface="Nunito"/>
                <a:ea typeface="Nunito"/>
                <a:cs typeface="Nunito"/>
                <a:sym typeface="Nunito"/>
              </a:rPr>
              <a:t>Tasks Inside the Simulation</a:t>
            </a:r>
            <a:endParaRPr b="1" dirty="0">
              <a:solidFill>
                <a:schemeClr val="dk1"/>
              </a:solidFill>
              <a:latin typeface="Nunito"/>
              <a:ea typeface="Nunito"/>
              <a:cs typeface="Nunito"/>
              <a:sym typeface="Nunito"/>
            </a:endParaRPr>
          </a:p>
        </p:txBody>
      </p:sp>
      <p:sp>
        <p:nvSpPr>
          <p:cNvPr id="288" name="Google Shape;288;p44"/>
          <p:cNvSpPr txBox="1">
            <a:spLocks noGrp="1"/>
          </p:cNvSpPr>
          <p:nvPr>
            <p:ph type="sldNum" idx="12"/>
          </p:nvPr>
        </p:nvSpPr>
        <p:spPr>
          <a:xfrm>
            <a:off x="8477383" y="474989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latin typeface="Nunito"/>
                <a:ea typeface="Nunito"/>
                <a:cs typeface="Nunito"/>
                <a:sym typeface="Nunito"/>
              </a:rPr>
              <a:t>8</a:t>
            </a:fld>
            <a:endParaRPr>
              <a:latin typeface="Nunito"/>
              <a:ea typeface="Nunito"/>
              <a:cs typeface="Nunito"/>
              <a:sym typeface="Nunito"/>
            </a:endParaRPr>
          </a:p>
        </p:txBody>
      </p:sp>
      <p:grpSp>
        <p:nvGrpSpPr>
          <p:cNvPr id="289" name="Google Shape;289;p44"/>
          <p:cNvGrpSpPr/>
          <p:nvPr/>
        </p:nvGrpSpPr>
        <p:grpSpPr>
          <a:xfrm>
            <a:off x="7131125" y="1765923"/>
            <a:ext cx="1889206" cy="2942490"/>
            <a:chOff x="9489975" y="2242735"/>
            <a:chExt cx="1889206" cy="2942490"/>
          </a:xfrm>
        </p:grpSpPr>
        <p:grpSp>
          <p:nvGrpSpPr>
            <p:cNvPr id="290" name="Google Shape;290;p44"/>
            <p:cNvGrpSpPr/>
            <p:nvPr/>
          </p:nvGrpSpPr>
          <p:grpSpPr>
            <a:xfrm>
              <a:off x="9489975" y="2242735"/>
              <a:ext cx="1889206" cy="2942490"/>
              <a:chOff x="10429688" y="2584168"/>
              <a:chExt cx="2508906" cy="1233438"/>
            </a:xfrm>
          </p:grpSpPr>
          <p:sp>
            <p:nvSpPr>
              <p:cNvPr id="291" name="Google Shape;291;p44"/>
              <p:cNvSpPr txBox="1"/>
              <p:nvPr/>
            </p:nvSpPr>
            <p:spPr>
              <a:xfrm>
                <a:off x="10429693" y="2584168"/>
                <a:ext cx="2508900" cy="170100"/>
              </a:xfrm>
              <a:prstGeom prst="rect">
                <a:avLst/>
              </a:prstGeom>
              <a:gradFill>
                <a:gsLst>
                  <a:gs pos="0">
                    <a:srgbClr val="4D4D4D"/>
                  </a:gs>
                  <a:gs pos="100000">
                    <a:srgbClr val="000000"/>
                  </a:gs>
                </a:gsLst>
                <a:path path="circle">
                  <a:fillToRect l="50000" t="50000" r="50000" b="50000"/>
                </a:path>
                <a:tileRect/>
              </a:gradFill>
              <a:ln w="19050"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300" b="1">
                    <a:solidFill>
                      <a:schemeClr val="dk1"/>
                    </a:solidFill>
                    <a:latin typeface="Nunito"/>
                    <a:ea typeface="Nunito"/>
                    <a:cs typeface="Nunito"/>
                    <a:sym typeface="Nunito"/>
                  </a:rPr>
                  <a:t>Exiting the Simulation</a:t>
                </a:r>
                <a:endParaRPr sz="1300" b="1">
                  <a:solidFill>
                    <a:schemeClr val="dk1"/>
                  </a:solidFill>
                  <a:latin typeface="Nunito"/>
                  <a:ea typeface="Nunito"/>
                  <a:cs typeface="Nunito"/>
                  <a:sym typeface="Nunito"/>
                </a:endParaRPr>
              </a:p>
            </p:txBody>
          </p:sp>
          <p:sp>
            <p:nvSpPr>
              <p:cNvPr id="292" name="Google Shape;292;p44"/>
              <p:cNvSpPr txBox="1"/>
              <p:nvPr/>
            </p:nvSpPr>
            <p:spPr>
              <a:xfrm>
                <a:off x="10429688" y="3552106"/>
                <a:ext cx="2508900" cy="265500"/>
              </a:xfrm>
              <a:prstGeom prst="rect">
                <a:avLst/>
              </a:prstGeom>
              <a:solidFill>
                <a:srgbClr val="EE7733"/>
              </a:solidFill>
              <a:ln w="19050" cap="flat" cmpd="sng">
                <a:solidFill>
                  <a:schemeClr val="accent1"/>
                </a:solidFill>
                <a:prstDash val="solid"/>
                <a:round/>
                <a:headEnd type="none" w="sm" len="sm"/>
                <a:tailEnd type="none" w="sm" len="sm"/>
              </a:ln>
            </p:spPr>
            <p:txBody>
              <a:bodyPr spcFirstLastPara="1" wrap="square" lIns="91425" tIns="91425" rIns="91425" bIns="91425" anchor="t" anchorCtr="0">
                <a:normAutofit lnSpcReduction="10000"/>
              </a:bodyPr>
              <a:lstStyle/>
              <a:p>
                <a:pPr marL="457200" lvl="0" indent="-285750" algn="l" rtl="0">
                  <a:lnSpc>
                    <a:spcPct val="90000"/>
                  </a:lnSpc>
                  <a:spcBef>
                    <a:spcPts val="0"/>
                  </a:spcBef>
                  <a:spcAft>
                    <a:spcPts val="0"/>
                  </a:spcAft>
                  <a:buClr>
                    <a:schemeClr val="dk1"/>
                  </a:buClr>
                  <a:buSzPts val="900"/>
                  <a:buFont typeface="Nunito"/>
                  <a:buAutoNum type="arabicParenR"/>
                </a:pPr>
                <a:r>
                  <a:rPr lang="en" sz="900">
                    <a:solidFill>
                      <a:schemeClr val="dk1"/>
                    </a:solidFill>
                    <a:latin typeface="Nunito"/>
                    <a:ea typeface="Nunito"/>
                    <a:cs typeface="Nunito"/>
                    <a:sym typeface="Nunito"/>
                  </a:rPr>
                  <a:t>User doffs all hardware</a:t>
                </a:r>
                <a:endParaRPr sz="900">
                  <a:solidFill>
                    <a:schemeClr val="dk1"/>
                  </a:solidFill>
                  <a:latin typeface="Nunito"/>
                  <a:ea typeface="Nunito"/>
                  <a:cs typeface="Nunito"/>
                  <a:sym typeface="Nunito"/>
                </a:endParaRPr>
              </a:p>
              <a:p>
                <a:pPr marL="457200" lvl="0" indent="-285750" algn="l" rtl="0">
                  <a:lnSpc>
                    <a:spcPct val="90000"/>
                  </a:lnSpc>
                  <a:spcBef>
                    <a:spcPts val="0"/>
                  </a:spcBef>
                  <a:spcAft>
                    <a:spcPts val="0"/>
                  </a:spcAft>
                  <a:buClr>
                    <a:schemeClr val="dk1"/>
                  </a:buClr>
                  <a:buSzPts val="900"/>
                  <a:buFont typeface="Nunito"/>
                  <a:buAutoNum type="arabicParenR"/>
                </a:pPr>
                <a:r>
                  <a:rPr lang="en" sz="900">
                    <a:solidFill>
                      <a:schemeClr val="dk1"/>
                    </a:solidFill>
                    <a:latin typeface="Nunito"/>
                    <a:ea typeface="Nunito"/>
                    <a:cs typeface="Nunito"/>
                    <a:sym typeface="Nunito"/>
                  </a:rPr>
                  <a:t>Evaluate user experience and provide feedback</a:t>
                </a:r>
                <a:endParaRPr sz="900">
                  <a:solidFill>
                    <a:schemeClr val="dk1"/>
                  </a:solidFill>
                  <a:latin typeface="Nunito"/>
                  <a:ea typeface="Nunito"/>
                  <a:cs typeface="Nunito"/>
                  <a:sym typeface="Nunito"/>
                </a:endParaRPr>
              </a:p>
            </p:txBody>
          </p:sp>
        </p:grpSp>
        <p:pic>
          <p:nvPicPr>
            <p:cNvPr id="293" name="Google Shape;293;p44" descr="Survey Clipart , Free Transparent Clipart - ClipartKey"/>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489975" y="2648550"/>
              <a:ext cx="1889200" cy="1903300"/>
            </a:xfrm>
            <a:prstGeom prst="rect">
              <a:avLst/>
            </a:prstGeom>
            <a:noFill/>
            <a:ln w="19050" cap="flat" cmpd="sng">
              <a:solidFill>
                <a:schemeClr val="accent1"/>
              </a:solidFill>
              <a:prstDash val="solid"/>
              <a:round/>
              <a:headEnd type="none" w="sm" len="sm"/>
              <a:tailEnd type="none" w="sm" len="sm"/>
            </a:ln>
          </p:spPr>
        </p:pic>
      </p:grpSp>
      <p:grpSp>
        <p:nvGrpSpPr>
          <p:cNvPr id="294" name="Google Shape;294;p44"/>
          <p:cNvGrpSpPr/>
          <p:nvPr/>
        </p:nvGrpSpPr>
        <p:grpSpPr>
          <a:xfrm>
            <a:off x="2575488" y="1591288"/>
            <a:ext cx="667074" cy="1384100"/>
            <a:chOff x="9557088" y="439075"/>
            <a:chExt cx="667074" cy="1384100"/>
          </a:xfrm>
        </p:grpSpPr>
        <p:pic>
          <p:nvPicPr>
            <p:cNvPr id="295" name="Google Shape;295;p4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557088" y="439075"/>
              <a:ext cx="667074" cy="1384100"/>
            </a:xfrm>
            <a:prstGeom prst="rect">
              <a:avLst/>
            </a:prstGeom>
            <a:noFill/>
            <a:ln>
              <a:noFill/>
            </a:ln>
          </p:spPr>
        </p:pic>
        <p:pic>
          <p:nvPicPr>
            <p:cNvPr id="296" name="Google Shape;296;p4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730675" y="537325"/>
              <a:ext cx="319900" cy="322125"/>
            </a:xfrm>
            <a:prstGeom prst="rect">
              <a:avLst/>
            </a:prstGeom>
            <a:noFill/>
            <a:ln>
              <a:noFill/>
            </a:ln>
          </p:spPr>
        </p:pic>
      </p:grpSp>
      <p:sp>
        <p:nvSpPr>
          <p:cNvPr id="297" name="Google Shape;297;p44"/>
          <p:cNvSpPr/>
          <p:nvPr/>
        </p:nvSpPr>
        <p:spPr>
          <a:xfrm>
            <a:off x="3242550" y="1636175"/>
            <a:ext cx="548700" cy="474000"/>
          </a:xfrm>
          <a:prstGeom prst="rect">
            <a:avLst/>
          </a:prstGeom>
          <a:solidFill>
            <a:srgbClr val="858585">
              <a:alpha val="6607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8" name="Google Shape;298;p44"/>
          <p:cNvCxnSpPr/>
          <p:nvPr/>
        </p:nvCxnSpPr>
        <p:spPr>
          <a:xfrm rot="10800000" flipH="1">
            <a:off x="2950350" y="1648750"/>
            <a:ext cx="299700" cy="181800"/>
          </a:xfrm>
          <a:prstGeom prst="straightConnector1">
            <a:avLst/>
          </a:prstGeom>
          <a:noFill/>
          <a:ln w="19050" cap="flat" cmpd="sng">
            <a:solidFill>
              <a:schemeClr val="accent1"/>
            </a:solidFill>
            <a:prstDash val="solid"/>
            <a:round/>
            <a:headEnd type="none" w="med" len="med"/>
            <a:tailEnd type="none" w="med" len="med"/>
          </a:ln>
        </p:spPr>
      </p:cxnSp>
      <p:cxnSp>
        <p:nvCxnSpPr>
          <p:cNvPr id="299" name="Google Shape;299;p44"/>
          <p:cNvCxnSpPr/>
          <p:nvPr/>
        </p:nvCxnSpPr>
        <p:spPr>
          <a:xfrm>
            <a:off x="2950200" y="1830550"/>
            <a:ext cx="300000" cy="267900"/>
          </a:xfrm>
          <a:prstGeom prst="straightConnector1">
            <a:avLst/>
          </a:prstGeom>
          <a:noFill/>
          <a:ln w="19050" cap="flat" cmpd="sng">
            <a:solidFill>
              <a:schemeClr val="accent1"/>
            </a:solidFill>
            <a:prstDash val="solid"/>
            <a:round/>
            <a:headEnd type="none" w="med" len="med"/>
            <a:tailEnd type="none" w="med" len="med"/>
          </a:ln>
        </p:spPr>
      </p:cxnSp>
      <p:pic>
        <p:nvPicPr>
          <p:cNvPr id="300" name="Google Shape;300;p44"/>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147500" y="1607942"/>
            <a:ext cx="738800" cy="492534"/>
          </a:xfrm>
          <a:prstGeom prst="rect">
            <a:avLst/>
          </a:prstGeom>
          <a:noFill/>
          <a:ln>
            <a:noFill/>
          </a:ln>
        </p:spPr>
      </p:pic>
      <p:sp>
        <p:nvSpPr>
          <p:cNvPr id="301" name="Google Shape;301;p44"/>
          <p:cNvSpPr txBox="1"/>
          <p:nvPr/>
        </p:nvSpPr>
        <p:spPr>
          <a:xfrm>
            <a:off x="2465700" y="1550650"/>
            <a:ext cx="245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Nunito"/>
                <a:ea typeface="Nunito"/>
                <a:cs typeface="Nunito"/>
                <a:sym typeface="Nunito"/>
              </a:rPr>
              <a:t>1</a:t>
            </a:r>
            <a:endParaRPr sz="1000">
              <a:solidFill>
                <a:schemeClr val="dk1"/>
              </a:solidFill>
              <a:latin typeface="Nunito"/>
              <a:ea typeface="Nunito"/>
              <a:cs typeface="Nunito"/>
              <a:sym typeface="Nunito"/>
            </a:endParaRPr>
          </a:p>
        </p:txBody>
      </p:sp>
      <p:sp>
        <p:nvSpPr>
          <p:cNvPr id="302" name="Google Shape;302;p44"/>
          <p:cNvSpPr txBox="1"/>
          <p:nvPr/>
        </p:nvSpPr>
        <p:spPr>
          <a:xfrm>
            <a:off x="3864600" y="1550650"/>
            <a:ext cx="245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Nunito"/>
                <a:ea typeface="Nunito"/>
                <a:cs typeface="Nunito"/>
                <a:sym typeface="Nunito"/>
              </a:rPr>
              <a:t>2</a:t>
            </a:r>
            <a:endParaRPr sz="1000">
              <a:solidFill>
                <a:schemeClr val="dk1"/>
              </a:solidFill>
              <a:latin typeface="Nunito"/>
              <a:ea typeface="Nunito"/>
              <a:cs typeface="Nunito"/>
              <a:sym typeface="Nunito"/>
            </a:endParaRPr>
          </a:p>
        </p:txBody>
      </p:sp>
      <p:sp>
        <p:nvSpPr>
          <p:cNvPr id="303" name="Google Shape;303;p44"/>
          <p:cNvSpPr txBox="1"/>
          <p:nvPr/>
        </p:nvSpPr>
        <p:spPr>
          <a:xfrm>
            <a:off x="3865225" y="3254750"/>
            <a:ext cx="245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Nunito"/>
                <a:ea typeface="Nunito"/>
                <a:cs typeface="Nunito"/>
                <a:sym typeface="Nunito"/>
              </a:rPr>
              <a:t>5</a:t>
            </a:r>
            <a:endParaRPr sz="1000">
              <a:solidFill>
                <a:schemeClr val="dk1"/>
              </a:solidFill>
              <a:latin typeface="Nunito"/>
              <a:ea typeface="Nunito"/>
              <a:cs typeface="Nunito"/>
              <a:sym typeface="Nunito"/>
            </a:endParaRPr>
          </a:p>
        </p:txBody>
      </p:sp>
      <p:sp>
        <p:nvSpPr>
          <p:cNvPr id="304" name="Google Shape;304;p44"/>
          <p:cNvSpPr txBox="1"/>
          <p:nvPr/>
        </p:nvSpPr>
        <p:spPr>
          <a:xfrm>
            <a:off x="5263500" y="1550650"/>
            <a:ext cx="245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Nunito"/>
                <a:ea typeface="Nunito"/>
                <a:cs typeface="Nunito"/>
                <a:sym typeface="Nunito"/>
              </a:rPr>
              <a:t>3</a:t>
            </a:r>
            <a:endParaRPr sz="1000">
              <a:solidFill>
                <a:schemeClr val="dk1"/>
              </a:solidFill>
              <a:latin typeface="Nunito"/>
              <a:ea typeface="Nunito"/>
              <a:cs typeface="Nunito"/>
              <a:sym typeface="Nunito"/>
            </a:endParaRPr>
          </a:p>
        </p:txBody>
      </p:sp>
      <p:sp>
        <p:nvSpPr>
          <p:cNvPr id="305" name="Google Shape;305;p44"/>
          <p:cNvSpPr txBox="1"/>
          <p:nvPr/>
        </p:nvSpPr>
        <p:spPr>
          <a:xfrm>
            <a:off x="2465700" y="3254750"/>
            <a:ext cx="245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Nunito"/>
                <a:ea typeface="Nunito"/>
                <a:cs typeface="Nunito"/>
                <a:sym typeface="Nunito"/>
              </a:rPr>
              <a:t>4</a:t>
            </a:r>
            <a:endParaRPr sz="1000">
              <a:solidFill>
                <a:schemeClr val="dk1"/>
              </a:solidFill>
              <a:latin typeface="Nunito"/>
              <a:ea typeface="Nunito"/>
              <a:cs typeface="Nunito"/>
              <a:sym typeface="Nunito"/>
            </a:endParaRPr>
          </a:p>
        </p:txBody>
      </p:sp>
      <p:sp>
        <p:nvSpPr>
          <p:cNvPr id="306" name="Google Shape;306;p44"/>
          <p:cNvSpPr txBox="1"/>
          <p:nvPr/>
        </p:nvSpPr>
        <p:spPr>
          <a:xfrm>
            <a:off x="5264750" y="3254750"/>
            <a:ext cx="245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Nunito"/>
                <a:ea typeface="Nunito"/>
                <a:cs typeface="Nunito"/>
                <a:sym typeface="Nunito"/>
              </a:rPr>
              <a:t>6</a:t>
            </a:r>
            <a:endParaRPr sz="1000">
              <a:solidFill>
                <a:schemeClr val="dk1"/>
              </a:solidFill>
              <a:latin typeface="Nunito"/>
              <a:ea typeface="Nunito"/>
              <a:cs typeface="Nunito"/>
              <a:sym typeface="Nunito"/>
            </a:endParaRPr>
          </a:p>
        </p:txBody>
      </p:sp>
      <p:grpSp>
        <p:nvGrpSpPr>
          <p:cNvPr id="307" name="Google Shape;307;p44"/>
          <p:cNvGrpSpPr/>
          <p:nvPr/>
        </p:nvGrpSpPr>
        <p:grpSpPr>
          <a:xfrm>
            <a:off x="3986150" y="1660700"/>
            <a:ext cx="585175" cy="1325638"/>
            <a:chOff x="9711375" y="149113"/>
            <a:chExt cx="585175" cy="1325638"/>
          </a:xfrm>
        </p:grpSpPr>
        <p:pic>
          <p:nvPicPr>
            <p:cNvPr id="308" name="Google Shape;308;p4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711375" y="213000"/>
              <a:ext cx="585175" cy="1261750"/>
            </a:xfrm>
            <a:prstGeom prst="rect">
              <a:avLst/>
            </a:prstGeom>
            <a:noFill/>
            <a:ln>
              <a:noFill/>
            </a:ln>
          </p:spPr>
        </p:pic>
        <p:pic>
          <p:nvPicPr>
            <p:cNvPr id="309" name="Google Shape;309;p4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844012" y="149113"/>
              <a:ext cx="319900" cy="322125"/>
            </a:xfrm>
            <a:prstGeom prst="rect">
              <a:avLst/>
            </a:prstGeom>
            <a:noFill/>
            <a:ln>
              <a:noFill/>
            </a:ln>
          </p:spPr>
        </p:pic>
      </p:grpSp>
      <p:pic>
        <p:nvPicPr>
          <p:cNvPr id="310" name="Google Shape;310;p44"/>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671175" y="1660700"/>
            <a:ext cx="466800" cy="576843"/>
          </a:xfrm>
          <a:prstGeom prst="rect">
            <a:avLst/>
          </a:prstGeom>
          <a:noFill/>
          <a:ln>
            <a:noFill/>
          </a:ln>
        </p:spPr>
      </p:pic>
      <p:pic>
        <p:nvPicPr>
          <p:cNvPr id="311" name="Google Shape;311;p44"/>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flipH="1">
            <a:off x="5735913" y="1321988"/>
            <a:ext cx="937050" cy="1760125"/>
          </a:xfrm>
          <a:prstGeom prst="rect">
            <a:avLst/>
          </a:prstGeom>
          <a:noFill/>
          <a:ln>
            <a:noFill/>
          </a:ln>
        </p:spPr>
      </p:pic>
      <p:pic>
        <p:nvPicPr>
          <p:cNvPr id="312" name="Google Shape;312;p44"/>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flipH="1">
            <a:off x="5393824" y="2335897"/>
            <a:ext cx="319900" cy="265140"/>
          </a:xfrm>
          <a:prstGeom prst="rect">
            <a:avLst/>
          </a:prstGeom>
          <a:noFill/>
          <a:ln>
            <a:noFill/>
          </a:ln>
        </p:spPr>
      </p:pic>
      <p:grpSp>
        <p:nvGrpSpPr>
          <p:cNvPr id="313" name="Google Shape;313;p44"/>
          <p:cNvGrpSpPr/>
          <p:nvPr/>
        </p:nvGrpSpPr>
        <p:grpSpPr>
          <a:xfrm flipH="1">
            <a:off x="5393825" y="1509988"/>
            <a:ext cx="842700" cy="1384100"/>
            <a:chOff x="9559100" y="149125"/>
            <a:chExt cx="842700" cy="1384100"/>
          </a:xfrm>
        </p:grpSpPr>
        <p:pic>
          <p:nvPicPr>
            <p:cNvPr id="314" name="Google Shape;314;p44"/>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9559100" y="149125"/>
              <a:ext cx="842700" cy="1384100"/>
            </a:xfrm>
            <a:prstGeom prst="rect">
              <a:avLst/>
            </a:prstGeom>
            <a:noFill/>
            <a:ln>
              <a:noFill/>
            </a:ln>
          </p:spPr>
        </p:pic>
        <p:pic>
          <p:nvPicPr>
            <p:cNvPr id="315" name="Google Shape;315;p4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859950" y="240163"/>
              <a:ext cx="319900" cy="322125"/>
            </a:xfrm>
            <a:prstGeom prst="rect">
              <a:avLst/>
            </a:prstGeom>
            <a:noFill/>
            <a:ln>
              <a:noFill/>
            </a:ln>
          </p:spPr>
        </p:pic>
      </p:grpSp>
      <p:pic>
        <p:nvPicPr>
          <p:cNvPr id="316" name="Google Shape;316;p44"/>
          <p:cNvPicPr preferRelativeResize="0"/>
          <p:nvPr/>
        </p:nvPicPr>
        <p:blipFill>
          <a:blip r:embed="rId13" cstate="email">
            <a:alphaModFix/>
            <a:extLst>
              <a:ext uri="{28A0092B-C50C-407E-A947-70E740481C1C}">
                <a14:useLocalDpi xmlns:a14="http://schemas.microsoft.com/office/drawing/2010/main"/>
              </a:ext>
            </a:extLst>
          </a:blip>
          <a:stretch>
            <a:fillRect/>
          </a:stretch>
        </p:blipFill>
        <p:spPr>
          <a:xfrm rot="3264196" flipH="1">
            <a:off x="5659283" y="1625384"/>
            <a:ext cx="753110" cy="753133"/>
          </a:xfrm>
          <a:prstGeom prst="rect">
            <a:avLst/>
          </a:prstGeom>
          <a:noFill/>
          <a:ln>
            <a:noFill/>
          </a:ln>
        </p:spPr>
      </p:pic>
      <p:grpSp>
        <p:nvGrpSpPr>
          <p:cNvPr id="317" name="Google Shape;317;p44"/>
          <p:cNvGrpSpPr/>
          <p:nvPr/>
        </p:nvGrpSpPr>
        <p:grpSpPr>
          <a:xfrm>
            <a:off x="2735910" y="3254738"/>
            <a:ext cx="1104799" cy="1452417"/>
            <a:chOff x="2749073" y="3492113"/>
            <a:chExt cx="1104799" cy="1452417"/>
          </a:xfrm>
        </p:grpSpPr>
        <p:grpSp>
          <p:nvGrpSpPr>
            <p:cNvPr id="318" name="Google Shape;318;p44"/>
            <p:cNvGrpSpPr/>
            <p:nvPr/>
          </p:nvGrpSpPr>
          <p:grpSpPr>
            <a:xfrm>
              <a:off x="2749073" y="3492113"/>
              <a:ext cx="585175" cy="1257785"/>
              <a:chOff x="9484548" y="468813"/>
              <a:chExt cx="585175" cy="1257785"/>
            </a:xfrm>
          </p:grpSpPr>
          <p:pic>
            <p:nvPicPr>
              <p:cNvPr id="319" name="Google Shape;319;p44"/>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9484548" y="468823"/>
                <a:ext cx="585175" cy="1257774"/>
              </a:xfrm>
              <a:prstGeom prst="rect">
                <a:avLst/>
              </a:prstGeom>
              <a:noFill/>
              <a:ln>
                <a:noFill/>
              </a:ln>
            </p:spPr>
          </p:pic>
          <p:pic>
            <p:nvPicPr>
              <p:cNvPr id="320" name="Google Shape;320;p4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flipH="1">
                <a:off x="9617187" y="468813"/>
                <a:ext cx="319900" cy="322125"/>
              </a:xfrm>
              <a:prstGeom prst="rect">
                <a:avLst/>
              </a:prstGeom>
              <a:noFill/>
              <a:ln>
                <a:noFill/>
              </a:ln>
            </p:spPr>
          </p:pic>
        </p:grpSp>
        <p:pic>
          <p:nvPicPr>
            <p:cNvPr id="321" name="Google Shape;321;p44"/>
            <p:cNvPicPr preferRelativeResize="0"/>
            <p:nvPr/>
          </p:nvPicPr>
          <p:blipFill>
            <a:blip r:embed="rId13" cstate="email">
              <a:alphaModFix/>
              <a:extLst>
                <a:ext uri="{28A0092B-C50C-407E-A947-70E740481C1C}">
                  <a14:useLocalDpi xmlns:a14="http://schemas.microsoft.com/office/drawing/2010/main"/>
                </a:ext>
              </a:extLst>
            </a:blip>
            <a:stretch>
              <a:fillRect/>
            </a:stretch>
          </p:blipFill>
          <p:spPr>
            <a:xfrm rot="1529219" flipH="1">
              <a:off x="2975371" y="4066008"/>
              <a:ext cx="753110" cy="753133"/>
            </a:xfrm>
            <a:prstGeom prst="rect">
              <a:avLst/>
            </a:prstGeom>
            <a:noFill/>
            <a:ln>
              <a:noFill/>
            </a:ln>
          </p:spPr>
        </p:pic>
        <p:pic>
          <p:nvPicPr>
            <p:cNvPr id="322" name="Google Shape;322;p44"/>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flipH="1">
              <a:off x="2749074" y="4126909"/>
              <a:ext cx="319900" cy="265140"/>
            </a:xfrm>
            <a:prstGeom prst="rect">
              <a:avLst/>
            </a:prstGeom>
            <a:noFill/>
            <a:ln>
              <a:noFill/>
            </a:ln>
          </p:spPr>
        </p:pic>
        <p:sp>
          <p:nvSpPr>
            <p:cNvPr id="323" name="Google Shape;323;p44"/>
            <p:cNvSpPr/>
            <p:nvPr/>
          </p:nvSpPr>
          <p:spPr>
            <a:xfrm rot="-6363145">
              <a:off x="2902877" y="4335655"/>
              <a:ext cx="529443" cy="461739"/>
            </a:xfrm>
            <a:prstGeom prst="bentArrow">
              <a:avLst>
                <a:gd name="adj1" fmla="val 5712"/>
                <a:gd name="adj2" fmla="val 11707"/>
                <a:gd name="adj3" fmla="val 12329"/>
                <a:gd name="adj4" fmla="val 43750"/>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44"/>
          <p:cNvGrpSpPr/>
          <p:nvPr/>
        </p:nvGrpSpPr>
        <p:grpSpPr>
          <a:xfrm>
            <a:off x="3914163" y="3502025"/>
            <a:ext cx="1489034" cy="1030000"/>
            <a:chOff x="3857388" y="3794300"/>
            <a:chExt cx="1489034" cy="1030000"/>
          </a:xfrm>
        </p:grpSpPr>
        <p:grpSp>
          <p:nvGrpSpPr>
            <p:cNvPr id="325" name="Google Shape;325;p44"/>
            <p:cNvGrpSpPr/>
            <p:nvPr/>
          </p:nvGrpSpPr>
          <p:grpSpPr>
            <a:xfrm>
              <a:off x="3857388" y="3794300"/>
              <a:ext cx="842700" cy="1003900"/>
              <a:chOff x="9334825" y="469250"/>
              <a:chExt cx="842700" cy="1003900"/>
            </a:xfrm>
          </p:grpSpPr>
          <p:pic>
            <p:nvPicPr>
              <p:cNvPr id="326" name="Google Shape;326;p44"/>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9334825" y="469250"/>
                <a:ext cx="842700" cy="1003900"/>
              </a:xfrm>
              <a:prstGeom prst="rect">
                <a:avLst/>
              </a:prstGeom>
              <a:noFill/>
              <a:ln>
                <a:noFill/>
              </a:ln>
            </p:spPr>
          </p:pic>
          <p:pic>
            <p:nvPicPr>
              <p:cNvPr id="327" name="Google Shape;327;p4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flipH="1">
                <a:off x="9605825" y="469250"/>
                <a:ext cx="319900" cy="322125"/>
              </a:xfrm>
              <a:prstGeom prst="rect">
                <a:avLst/>
              </a:prstGeom>
              <a:noFill/>
              <a:ln>
                <a:noFill/>
              </a:ln>
            </p:spPr>
          </p:pic>
        </p:grpSp>
        <p:pic>
          <p:nvPicPr>
            <p:cNvPr id="328" name="Google Shape;328;p44"/>
            <p:cNvPicPr preferRelativeResize="0"/>
            <p:nvPr/>
          </p:nvPicPr>
          <p:blipFill>
            <a:blip r:embed="rId16" cstate="email">
              <a:alphaModFix/>
              <a:extLst>
                <a:ext uri="{28A0092B-C50C-407E-A947-70E740481C1C}">
                  <a14:useLocalDpi xmlns:a14="http://schemas.microsoft.com/office/drawing/2010/main"/>
                </a:ext>
              </a:extLst>
            </a:blip>
            <a:stretch>
              <a:fillRect/>
            </a:stretch>
          </p:blipFill>
          <p:spPr>
            <a:xfrm rot="842945">
              <a:off x="4033250" y="4209175"/>
              <a:ext cx="466801" cy="466801"/>
            </a:xfrm>
            <a:prstGeom prst="rect">
              <a:avLst/>
            </a:prstGeom>
            <a:noFill/>
            <a:ln>
              <a:noFill/>
            </a:ln>
          </p:spPr>
        </p:pic>
        <p:pic>
          <p:nvPicPr>
            <p:cNvPr id="329" name="Google Shape;329;p44"/>
            <p:cNvPicPr preferRelativeResize="0"/>
            <p:nvPr/>
          </p:nvPicPr>
          <p:blipFill>
            <a:blip r:embed="rId17" cstate="email">
              <a:alphaModFix/>
              <a:extLst>
                <a:ext uri="{28A0092B-C50C-407E-A947-70E740481C1C}">
                  <a14:useLocalDpi xmlns:a14="http://schemas.microsoft.com/office/drawing/2010/main"/>
                </a:ext>
              </a:extLst>
            </a:blip>
            <a:stretch>
              <a:fillRect/>
            </a:stretch>
          </p:blipFill>
          <p:spPr>
            <a:xfrm>
              <a:off x="4462746" y="3940625"/>
              <a:ext cx="883675" cy="883675"/>
            </a:xfrm>
            <a:prstGeom prst="rect">
              <a:avLst/>
            </a:prstGeom>
            <a:noFill/>
            <a:ln>
              <a:noFill/>
            </a:ln>
          </p:spPr>
        </p:pic>
      </p:grpSp>
      <p:grpSp>
        <p:nvGrpSpPr>
          <p:cNvPr id="330" name="Google Shape;330;p44"/>
          <p:cNvGrpSpPr/>
          <p:nvPr/>
        </p:nvGrpSpPr>
        <p:grpSpPr>
          <a:xfrm>
            <a:off x="5480585" y="3047563"/>
            <a:ext cx="1229590" cy="1760125"/>
            <a:chOff x="5480585" y="3315388"/>
            <a:chExt cx="1229590" cy="1760125"/>
          </a:xfrm>
        </p:grpSpPr>
        <p:pic>
          <p:nvPicPr>
            <p:cNvPr id="331" name="Google Shape;331;p44"/>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flipH="1">
              <a:off x="5773126" y="3315388"/>
              <a:ext cx="937050" cy="1760125"/>
            </a:xfrm>
            <a:prstGeom prst="rect">
              <a:avLst/>
            </a:prstGeom>
            <a:noFill/>
            <a:ln>
              <a:noFill/>
            </a:ln>
          </p:spPr>
        </p:pic>
        <p:grpSp>
          <p:nvGrpSpPr>
            <p:cNvPr id="332" name="Google Shape;332;p44"/>
            <p:cNvGrpSpPr/>
            <p:nvPr/>
          </p:nvGrpSpPr>
          <p:grpSpPr>
            <a:xfrm>
              <a:off x="5480585" y="3589988"/>
              <a:ext cx="585175" cy="1257785"/>
              <a:chOff x="9484548" y="468813"/>
              <a:chExt cx="585175" cy="1257785"/>
            </a:xfrm>
          </p:grpSpPr>
          <p:pic>
            <p:nvPicPr>
              <p:cNvPr id="333" name="Google Shape;333;p44"/>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9484548" y="468823"/>
                <a:ext cx="585175" cy="1257774"/>
              </a:xfrm>
              <a:prstGeom prst="rect">
                <a:avLst/>
              </a:prstGeom>
              <a:noFill/>
              <a:ln>
                <a:noFill/>
              </a:ln>
            </p:spPr>
          </p:pic>
          <p:pic>
            <p:nvPicPr>
              <p:cNvPr id="334" name="Google Shape;334;p4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flipH="1">
                <a:off x="9617187" y="468813"/>
                <a:ext cx="319900" cy="322125"/>
              </a:xfrm>
              <a:prstGeom prst="rect">
                <a:avLst/>
              </a:prstGeom>
              <a:noFill/>
              <a:ln>
                <a:noFill/>
              </a:ln>
            </p:spPr>
          </p:pic>
        </p:grpSp>
        <p:pic>
          <p:nvPicPr>
            <p:cNvPr id="335" name="Google Shape;335;p44"/>
            <p:cNvPicPr preferRelativeResize="0"/>
            <p:nvPr/>
          </p:nvPicPr>
          <p:blipFill>
            <a:blip r:embed="rId18" cstate="email">
              <a:alphaModFix/>
              <a:extLst>
                <a:ext uri="{28A0092B-C50C-407E-A947-70E740481C1C}">
                  <a14:useLocalDpi xmlns:a14="http://schemas.microsoft.com/office/drawing/2010/main"/>
                </a:ext>
              </a:extLst>
            </a:blip>
            <a:stretch>
              <a:fillRect/>
            </a:stretch>
          </p:blipFill>
          <p:spPr>
            <a:xfrm>
              <a:off x="5634725" y="3973319"/>
              <a:ext cx="738800" cy="563656"/>
            </a:xfrm>
            <a:prstGeom prst="rect">
              <a:avLst/>
            </a:prstGeom>
            <a:noFill/>
            <a:ln>
              <a:noFill/>
            </a:ln>
          </p:spPr>
        </p:pic>
      </p:grpSp>
      <p:cxnSp>
        <p:nvCxnSpPr>
          <p:cNvPr id="336" name="Google Shape;336;p44"/>
          <p:cNvCxnSpPr/>
          <p:nvPr/>
        </p:nvCxnSpPr>
        <p:spPr>
          <a:xfrm rot="10800000" flipH="1">
            <a:off x="2007075" y="3237025"/>
            <a:ext cx="447300" cy="300"/>
          </a:xfrm>
          <a:prstGeom prst="straightConnector1">
            <a:avLst/>
          </a:prstGeom>
          <a:noFill/>
          <a:ln w="9525" cap="flat" cmpd="sng">
            <a:solidFill>
              <a:schemeClr val="dk2"/>
            </a:solidFill>
            <a:prstDash val="solid"/>
            <a:round/>
            <a:headEnd type="none" w="med" len="med"/>
            <a:tailEnd type="triangle" w="med" len="med"/>
          </a:ln>
        </p:spPr>
      </p:cxnSp>
      <p:cxnSp>
        <p:nvCxnSpPr>
          <p:cNvPr id="337" name="Google Shape;337;p44"/>
          <p:cNvCxnSpPr/>
          <p:nvPr/>
        </p:nvCxnSpPr>
        <p:spPr>
          <a:xfrm rot="10800000" flipH="1">
            <a:off x="6679213" y="3237013"/>
            <a:ext cx="447300" cy="300"/>
          </a:xfrm>
          <a:prstGeom prst="straightConnector1">
            <a:avLst/>
          </a:prstGeom>
          <a:noFill/>
          <a:ln w="9525" cap="flat" cmpd="sng">
            <a:solidFill>
              <a:schemeClr val="dk2"/>
            </a:solidFill>
            <a:prstDash val="solid"/>
            <a:round/>
            <a:headEnd type="none" w="med" len="med"/>
            <a:tailEnd type="triangle" w="med" len="med"/>
          </a:ln>
        </p:spPr>
      </p:cxnSp>
      <p:grpSp>
        <p:nvGrpSpPr>
          <p:cNvPr id="338" name="Google Shape;338;p44"/>
          <p:cNvGrpSpPr/>
          <p:nvPr/>
        </p:nvGrpSpPr>
        <p:grpSpPr>
          <a:xfrm>
            <a:off x="107100" y="1791542"/>
            <a:ext cx="1889202" cy="2891254"/>
            <a:chOff x="117875" y="1550655"/>
            <a:chExt cx="1889202" cy="2891254"/>
          </a:xfrm>
        </p:grpSpPr>
        <p:grpSp>
          <p:nvGrpSpPr>
            <p:cNvPr id="339" name="Google Shape;339;p44"/>
            <p:cNvGrpSpPr/>
            <p:nvPr/>
          </p:nvGrpSpPr>
          <p:grpSpPr>
            <a:xfrm>
              <a:off x="117875" y="1550655"/>
              <a:ext cx="1889202" cy="2891254"/>
              <a:chOff x="140400" y="1427955"/>
              <a:chExt cx="1889202" cy="2891254"/>
            </a:xfrm>
          </p:grpSpPr>
          <p:grpSp>
            <p:nvGrpSpPr>
              <p:cNvPr id="340" name="Google Shape;340;p44"/>
              <p:cNvGrpSpPr/>
              <p:nvPr/>
            </p:nvGrpSpPr>
            <p:grpSpPr>
              <a:xfrm>
                <a:off x="140400" y="1427955"/>
                <a:ext cx="1889202" cy="2891254"/>
                <a:chOff x="211250" y="638188"/>
                <a:chExt cx="2508900" cy="1211961"/>
              </a:xfrm>
            </p:grpSpPr>
            <p:sp>
              <p:nvSpPr>
                <p:cNvPr id="341" name="Google Shape;341;p44"/>
                <p:cNvSpPr txBox="1"/>
                <p:nvPr/>
              </p:nvSpPr>
              <p:spPr>
                <a:xfrm>
                  <a:off x="211250" y="638188"/>
                  <a:ext cx="2508900" cy="161400"/>
                </a:xfrm>
                <a:prstGeom prst="rect">
                  <a:avLst/>
                </a:prstGeom>
                <a:gradFill>
                  <a:gsLst>
                    <a:gs pos="0">
                      <a:srgbClr val="4D4D4D"/>
                    </a:gs>
                    <a:gs pos="100000">
                      <a:srgbClr val="000000"/>
                    </a:gs>
                  </a:gsLst>
                  <a:path path="circle">
                    <a:fillToRect l="50000" t="50000" r="50000" b="50000"/>
                  </a:path>
                  <a:tileRect/>
                </a:gradFill>
                <a:ln w="1905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chemeClr val="dk1"/>
                      </a:solidFill>
                      <a:latin typeface="Nunito"/>
                      <a:ea typeface="Nunito"/>
                      <a:cs typeface="Nunito"/>
                      <a:sym typeface="Nunito"/>
                    </a:rPr>
                    <a:t>Training Setup</a:t>
                  </a:r>
                  <a:endParaRPr sz="1300" b="1">
                    <a:solidFill>
                      <a:schemeClr val="dk1"/>
                    </a:solidFill>
                    <a:latin typeface="Nunito"/>
                    <a:ea typeface="Nunito"/>
                    <a:cs typeface="Nunito"/>
                    <a:sym typeface="Nunito"/>
                  </a:endParaRPr>
                </a:p>
              </p:txBody>
            </p:sp>
            <p:sp>
              <p:nvSpPr>
                <p:cNvPr id="342" name="Google Shape;342;p44"/>
                <p:cNvSpPr txBox="1"/>
                <p:nvPr/>
              </p:nvSpPr>
              <p:spPr>
                <a:xfrm>
                  <a:off x="211250" y="1344649"/>
                  <a:ext cx="2508900" cy="505500"/>
                </a:xfrm>
                <a:prstGeom prst="rect">
                  <a:avLst/>
                </a:prstGeom>
                <a:solidFill>
                  <a:srgbClr val="EE7733"/>
                </a:solidFill>
                <a:ln w="1905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457200" lvl="0" indent="-288805" algn="l" rtl="0">
                    <a:spcBef>
                      <a:spcPts val="0"/>
                    </a:spcBef>
                    <a:spcAft>
                      <a:spcPts val="0"/>
                    </a:spcAft>
                    <a:buClr>
                      <a:schemeClr val="dk1"/>
                    </a:buClr>
                    <a:buSzPts val="948"/>
                    <a:buFont typeface="Nunito"/>
                    <a:buAutoNum type="arabicParenR"/>
                  </a:pPr>
                  <a:r>
                    <a:rPr lang="en" sz="948">
                      <a:solidFill>
                        <a:schemeClr val="dk1"/>
                      </a:solidFill>
                      <a:latin typeface="Nunito"/>
                      <a:ea typeface="Nunito"/>
                      <a:cs typeface="Nunito"/>
                      <a:sym typeface="Nunito"/>
                    </a:rPr>
                    <a:t>Clean and turn on equipment</a:t>
                  </a:r>
                  <a:endParaRPr sz="948">
                    <a:solidFill>
                      <a:schemeClr val="dk1"/>
                    </a:solidFill>
                    <a:latin typeface="Nunito"/>
                    <a:ea typeface="Nunito"/>
                    <a:cs typeface="Nunito"/>
                    <a:sym typeface="Nunito"/>
                  </a:endParaRPr>
                </a:p>
                <a:p>
                  <a:pPr marL="457200" lvl="0" indent="-288805" algn="l" rtl="0">
                    <a:spcBef>
                      <a:spcPts val="0"/>
                    </a:spcBef>
                    <a:spcAft>
                      <a:spcPts val="0"/>
                    </a:spcAft>
                    <a:buClr>
                      <a:schemeClr val="dk1"/>
                    </a:buClr>
                    <a:buSzPts val="948"/>
                    <a:buFont typeface="Nunito"/>
                    <a:buAutoNum type="arabicParenR"/>
                  </a:pPr>
                  <a:r>
                    <a:rPr lang="en" sz="948">
                      <a:solidFill>
                        <a:schemeClr val="dk1"/>
                      </a:solidFill>
                      <a:latin typeface="Nunito"/>
                      <a:ea typeface="Nunito"/>
                      <a:cs typeface="Nunito"/>
                      <a:sym typeface="Nunito"/>
                    </a:rPr>
                    <a:t>Select desired training</a:t>
                  </a:r>
                  <a:endParaRPr sz="948">
                    <a:solidFill>
                      <a:schemeClr val="dk1"/>
                    </a:solidFill>
                    <a:latin typeface="Nunito"/>
                    <a:ea typeface="Nunito"/>
                    <a:cs typeface="Nunito"/>
                    <a:sym typeface="Nunito"/>
                  </a:endParaRPr>
                </a:p>
                <a:p>
                  <a:pPr marL="457200" lvl="0" indent="-288805" algn="l" rtl="0">
                    <a:spcBef>
                      <a:spcPts val="0"/>
                    </a:spcBef>
                    <a:spcAft>
                      <a:spcPts val="0"/>
                    </a:spcAft>
                    <a:buClr>
                      <a:schemeClr val="dk1"/>
                    </a:buClr>
                    <a:buSzPts val="948"/>
                    <a:buFont typeface="Nunito"/>
                    <a:buAutoNum type="arabicParenR"/>
                  </a:pPr>
                  <a:r>
                    <a:rPr lang="en" sz="948">
                      <a:solidFill>
                        <a:schemeClr val="dk1"/>
                      </a:solidFill>
                      <a:latin typeface="Nunito"/>
                      <a:ea typeface="Nunito"/>
                      <a:cs typeface="Nunito"/>
                      <a:sym typeface="Nunito"/>
                    </a:rPr>
                    <a:t>Mission briefing and setup</a:t>
                  </a:r>
                  <a:endParaRPr sz="948">
                    <a:solidFill>
                      <a:schemeClr val="dk1"/>
                    </a:solidFill>
                    <a:latin typeface="Nunito"/>
                    <a:ea typeface="Nunito"/>
                    <a:cs typeface="Nunito"/>
                    <a:sym typeface="Nunito"/>
                  </a:endParaRPr>
                </a:p>
                <a:p>
                  <a:pPr marL="457200" lvl="0" indent="-288805" algn="l" rtl="0">
                    <a:spcBef>
                      <a:spcPts val="0"/>
                    </a:spcBef>
                    <a:spcAft>
                      <a:spcPts val="0"/>
                    </a:spcAft>
                    <a:buClr>
                      <a:schemeClr val="dk1"/>
                    </a:buClr>
                    <a:buSzPts val="948"/>
                    <a:buFont typeface="Nunito"/>
                    <a:buAutoNum type="arabicParenR"/>
                  </a:pPr>
                  <a:r>
                    <a:rPr lang="en" sz="948">
                      <a:solidFill>
                        <a:schemeClr val="dk1"/>
                      </a:solidFill>
                      <a:latin typeface="Nunito"/>
                      <a:ea typeface="Nunito"/>
                      <a:cs typeface="Nunito"/>
                      <a:sym typeface="Nunito"/>
                    </a:rPr>
                    <a:t>User dons hardware and enters simulation</a:t>
                  </a:r>
                  <a:endParaRPr sz="948">
                    <a:solidFill>
                      <a:schemeClr val="dk1"/>
                    </a:solidFill>
                    <a:latin typeface="Nunito"/>
                    <a:ea typeface="Nunito"/>
                    <a:cs typeface="Nunito"/>
                    <a:sym typeface="Nunito"/>
                  </a:endParaRPr>
                </a:p>
              </p:txBody>
            </p:sp>
          </p:grpSp>
          <p:pic>
            <p:nvPicPr>
              <p:cNvPr id="343" name="Google Shape;343;p44"/>
              <p:cNvPicPr preferRelativeResize="0"/>
              <p:nvPr/>
            </p:nvPicPr>
            <p:blipFill rotWithShape="1">
              <a:blip r:embed="rId19" cstate="email">
                <a:alphaModFix/>
                <a:extLst>
                  <a:ext uri="{28A0092B-C50C-407E-A947-70E740481C1C}">
                    <a14:useLocalDpi xmlns:a14="http://schemas.microsoft.com/office/drawing/2010/main"/>
                  </a:ext>
                </a:extLst>
              </a:blip>
              <a:srcRect/>
              <a:stretch/>
            </p:blipFill>
            <p:spPr>
              <a:xfrm>
                <a:off x="715600" y="1684650"/>
                <a:ext cx="738799" cy="1384100"/>
              </a:xfrm>
              <a:prstGeom prst="rect">
                <a:avLst/>
              </a:prstGeom>
              <a:noFill/>
              <a:ln>
                <a:noFill/>
              </a:ln>
            </p:spPr>
          </p:pic>
          <p:pic>
            <p:nvPicPr>
              <p:cNvPr id="344" name="Google Shape;344;p4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25050" y="1788050"/>
                <a:ext cx="319900" cy="322125"/>
              </a:xfrm>
              <a:prstGeom prst="rect">
                <a:avLst/>
              </a:prstGeom>
              <a:noFill/>
              <a:ln>
                <a:noFill/>
              </a:ln>
            </p:spPr>
          </p:pic>
        </p:grpSp>
        <p:sp>
          <p:nvSpPr>
            <p:cNvPr id="345" name="Google Shape;345;p44"/>
            <p:cNvSpPr/>
            <p:nvPr/>
          </p:nvSpPr>
          <p:spPr>
            <a:xfrm>
              <a:off x="117950" y="1940650"/>
              <a:ext cx="1889100" cy="12939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44"/>
          <p:cNvSpPr txBox="1"/>
          <p:nvPr/>
        </p:nvSpPr>
        <p:spPr>
          <a:xfrm>
            <a:off x="2469338" y="2929350"/>
            <a:ext cx="1400100" cy="307800"/>
          </a:xfrm>
          <a:prstGeom prst="rect">
            <a:avLst/>
          </a:prstGeom>
          <a:gradFill>
            <a:gsLst>
              <a:gs pos="0">
                <a:srgbClr val="515151"/>
              </a:gs>
              <a:gs pos="100000">
                <a:srgbClr val="101010"/>
              </a:gs>
            </a:gsLst>
            <a:path path="circle">
              <a:fillToRect l="50000" t="50000" r="50000" b="50000"/>
            </a:path>
            <a:tileRect/>
          </a:gradFill>
          <a:ln w="1905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Biometrics Readout</a:t>
            </a:r>
            <a:endParaRPr sz="800">
              <a:solidFill>
                <a:schemeClr val="dk1"/>
              </a:solidFill>
              <a:latin typeface="Nunito"/>
              <a:ea typeface="Nunito"/>
              <a:cs typeface="Nunito"/>
              <a:sym typeface="Nunito"/>
            </a:endParaRPr>
          </a:p>
        </p:txBody>
      </p:sp>
      <p:sp>
        <p:nvSpPr>
          <p:cNvPr id="347" name="Google Shape;347;p44"/>
          <p:cNvSpPr txBox="1"/>
          <p:nvPr/>
        </p:nvSpPr>
        <p:spPr>
          <a:xfrm>
            <a:off x="3871913" y="2929350"/>
            <a:ext cx="1400100" cy="307800"/>
          </a:xfrm>
          <a:prstGeom prst="rect">
            <a:avLst/>
          </a:prstGeom>
          <a:gradFill>
            <a:gsLst>
              <a:gs pos="0">
                <a:srgbClr val="515151"/>
              </a:gs>
              <a:gs pos="100000">
                <a:srgbClr val="101010"/>
              </a:gs>
            </a:gsLst>
            <a:path path="circle">
              <a:fillToRect l="50000" t="50000" r="50000" b="50000"/>
            </a:path>
            <a:tileRect/>
          </a:gradFill>
          <a:ln w="1905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Survey Environment</a:t>
            </a:r>
            <a:endParaRPr sz="800">
              <a:solidFill>
                <a:schemeClr val="dk1"/>
              </a:solidFill>
              <a:latin typeface="Nunito"/>
              <a:ea typeface="Nunito"/>
              <a:cs typeface="Nunito"/>
              <a:sym typeface="Nunito"/>
            </a:endParaRPr>
          </a:p>
        </p:txBody>
      </p:sp>
      <p:sp>
        <p:nvSpPr>
          <p:cNvPr id="348" name="Google Shape;348;p44"/>
          <p:cNvSpPr txBox="1"/>
          <p:nvPr/>
        </p:nvSpPr>
        <p:spPr>
          <a:xfrm>
            <a:off x="3871900" y="4615875"/>
            <a:ext cx="1400100" cy="307800"/>
          </a:xfrm>
          <a:prstGeom prst="rect">
            <a:avLst/>
          </a:prstGeom>
          <a:gradFill>
            <a:gsLst>
              <a:gs pos="0">
                <a:srgbClr val="515151"/>
              </a:gs>
              <a:gs pos="100000">
                <a:srgbClr val="101010"/>
              </a:gs>
            </a:gsLst>
            <a:path path="circle">
              <a:fillToRect l="50000" t="50000" r="50000" b="50000"/>
            </a:path>
            <a:tileRect/>
          </a:gradFill>
          <a:ln w="1905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Large Sample Collection</a:t>
            </a:r>
            <a:endParaRPr sz="800">
              <a:solidFill>
                <a:schemeClr val="dk1"/>
              </a:solidFill>
              <a:latin typeface="Nunito"/>
              <a:ea typeface="Nunito"/>
              <a:cs typeface="Nunito"/>
              <a:sym typeface="Nunito"/>
            </a:endParaRPr>
          </a:p>
        </p:txBody>
      </p:sp>
      <p:sp>
        <p:nvSpPr>
          <p:cNvPr id="349" name="Google Shape;349;p44"/>
          <p:cNvSpPr txBox="1"/>
          <p:nvPr/>
        </p:nvSpPr>
        <p:spPr>
          <a:xfrm>
            <a:off x="5264738" y="4615875"/>
            <a:ext cx="1400100" cy="307800"/>
          </a:xfrm>
          <a:prstGeom prst="rect">
            <a:avLst/>
          </a:prstGeom>
          <a:gradFill>
            <a:gsLst>
              <a:gs pos="0">
                <a:srgbClr val="515151"/>
              </a:gs>
              <a:gs pos="100000">
                <a:srgbClr val="101010"/>
              </a:gs>
            </a:gsLst>
            <a:path path="circle">
              <a:fillToRect l="50000" t="50000" r="50000" b="50000"/>
            </a:path>
            <a:tileRect/>
          </a:gradFill>
          <a:ln w="1905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Place Samples on Rover</a:t>
            </a:r>
            <a:endParaRPr sz="800">
              <a:solidFill>
                <a:schemeClr val="dk1"/>
              </a:solidFill>
              <a:latin typeface="Nunito"/>
              <a:ea typeface="Nunito"/>
              <a:cs typeface="Nunito"/>
              <a:sym typeface="Nunito"/>
            </a:endParaRPr>
          </a:p>
        </p:txBody>
      </p:sp>
      <p:sp>
        <p:nvSpPr>
          <p:cNvPr id="350" name="Google Shape;350;p44"/>
          <p:cNvSpPr txBox="1"/>
          <p:nvPr/>
        </p:nvSpPr>
        <p:spPr>
          <a:xfrm>
            <a:off x="2454363" y="4615875"/>
            <a:ext cx="1400100" cy="307800"/>
          </a:xfrm>
          <a:prstGeom prst="rect">
            <a:avLst/>
          </a:prstGeom>
          <a:gradFill>
            <a:gsLst>
              <a:gs pos="0">
                <a:srgbClr val="515151"/>
              </a:gs>
              <a:gs pos="100000">
                <a:srgbClr val="101010"/>
              </a:gs>
            </a:gsLst>
            <a:path path="circle">
              <a:fillToRect l="50000" t="50000" r="50000" b="50000"/>
            </a:path>
            <a:tileRect/>
          </a:gradFill>
          <a:ln w="1905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Small Sample Collection</a:t>
            </a:r>
            <a:endParaRPr sz="800">
              <a:solidFill>
                <a:schemeClr val="dk1"/>
              </a:solidFill>
              <a:latin typeface="Nunito"/>
              <a:ea typeface="Nunito"/>
              <a:cs typeface="Nunito"/>
              <a:sym typeface="Nunito"/>
            </a:endParaRPr>
          </a:p>
        </p:txBody>
      </p:sp>
      <p:sp>
        <p:nvSpPr>
          <p:cNvPr id="351" name="Google Shape;351;p44"/>
          <p:cNvSpPr txBox="1"/>
          <p:nvPr/>
        </p:nvSpPr>
        <p:spPr>
          <a:xfrm>
            <a:off x="5274500" y="2929350"/>
            <a:ext cx="1400100" cy="307800"/>
          </a:xfrm>
          <a:prstGeom prst="rect">
            <a:avLst/>
          </a:prstGeom>
          <a:gradFill>
            <a:gsLst>
              <a:gs pos="0">
                <a:srgbClr val="515151"/>
              </a:gs>
              <a:gs pos="100000">
                <a:srgbClr val="101010"/>
              </a:gs>
            </a:gsLst>
            <a:path path="circle">
              <a:fillToRect l="50000" t="50000" r="50000" b="50000"/>
            </a:path>
            <a:tileRect/>
          </a:gradFill>
          <a:ln w="1905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Nunito"/>
                <a:ea typeface="Nunito"/>
                <a:cs typeface="Nunito"/>
                <a:sym typeface="Nunito"/>
              </a:rPr>
              <a:t>Obtain Sampling Tools</a:t>
            </a:r>
            <a:endParaRPr sz="800">
              <a:solidFill>
                <a:schemeClr val="dk1"/>
              </a:solidFill>
              <a:latin typeface="Nunito"/>
              <a:ea typeface="Nunito"/>
              <a:cs typeface="Nunito"/>
              <a:sym typeface="Nunito"/>
            </a:endParaRPr>
          </a:p>
        </p:txBody>
      </p:sp>
      <p:pic>
        <p:nvPicPr>
          <p:cNvPr id="352" name="Google Shape;352;p44">
            <a:hlinkClick r:id="rId20" action="ppaction://hlinksldjump"/>
          </p:cNvPr>
          <p:cNvPicPr preferRelativeResize="0"/>
          <p:nvPr/>
        </p:nvPicPr>
        <p:blipFill rotWithShape="1">
          <a:blip r:embed="rId21" cstate="email">
            <a:alphaModFix/>
            <a:extLst>
              <a:ext uri="{28A0092B-C50C-407E-A947-70E740481C1C}">
                <a14:useLocalDpi xmlns:a14="http://schemas.microsoft.com/office/drawing/2010/main"/>
              </a:ext>
            </a:extLst>
          </a:blip>
          <a:srcRect/>
          <a:stretch/>
        </p:blipFill>
        <p:spPr>
          <a:xfrm>
            <a:off x="8048400" y="-7250"/>
            <a:ext cx="1095600" cy="3177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11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Trade Studies</a:t>
            </a:r>
            <a:endParaRPr/>
          </a:p>
        </p:txBody>
      </p:sp>
      <p:sp>
        <p:nvSpPr>
          <p:cNvPr id="1560" name="Google Shape;1560;p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80</a:t>
            </a:fld>
            <a:endParaRPr/>
          </a:p>
        </p:txBody>
      </p:sp>
      <p:sp>
        <p:nvSpPr>
          <p:cNvPr id="1561" name="Google Shape;1561;p117">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1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Trades Performed</a:t>
            </a:r>
            <a:endParaRPr/>
          </a:p>
        </p:txBody>
      </p:sp>
      <p:sp>
        <p:nvSpPr>
          <p:cNvPr id="1567" name="Google Shape;1567;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81</a:t>
            </a:fld>
            <a:endParaRPr/>
          </a:p>
        </p:txBody>
      </p:sp>
      <p:graphicFrame>
        <p:nvGraphicFramePr>
          <p:cNvPr id="1568" name="Google Shape;1568;p118"/>
          <p:cNvGraphicFramePr/>
          <p:nvPr/>
        </p:nvGraphicFramePr>
        <p:xfrm>
          <a:off x="1348913" y="1246325"/>
          <a:ext cx="7239800" cy="3497150"/>
        </p:xfrm>
        <a:graphic>
          <a:graphicData uri="http://schemas.openxmlformats.org/drawingml/2006/table">
            <a:tbl>
              <a:tblPr>
                <a:noFill/>
                <a:tableStyleId>{E9D8C519-176E-4E7A-B434-6233866CBDE6}</a:tableStyleId>
              </a:tblPr>
              <a:tblGrid>
                <a:gridCol w="470425">
                  <a:extLst>
                    <a:ext uri="{9D8B030D-6E8A-4147-A177-3AD203B41FA5}">
                      <a16:colId xmlns:a16="http://schemas.microsoft.com/office/drawing/2014/main" val="20000"/>
                    </a:ext>
                  </a:extLst>
                </a:gridCol>
                <a:gridCol w="3889550">
                  <a:extLst>
                    <a:ext uri="{9D8B030D-6E8A-4147-A177-3AD203B41FA5}">
                      <a16:colId xmlns:a16="http://schemas.microsoft.com/office/drawing/2014/main" val="20001"/>
                    </a:ext>
                  </a:extLst>
                </a:gridCol>
                <a:gridCol w="1254850">
                  <a:extLst>
                    <a:ext uri="{9D8B030D-6E8A-4147-A177-3AD203B41FA5}">
                      <a16:colId xmlns:a16="http://schemas.microsoft.com/office/drawing/2014/main" val="20002"/>
                    </a:ext>
                  </a:extLst>
                </a:gridCol>
                <a:gridCol w="1624975">
                  <a:extLst>
                    <a:ext uri="{9D8B030D-6E8A-4147-A177-3AD203B41FA5}">
                      <a16:colId xmlns:a16="http://schemas.microsoft.com/office/drawing/2014/main" val="20003"/>
                    </a:ext>
                  </a:extLst>
                </a:gridCol>
              </a:tblGrid>
              <a:tr h="437050">
                <a:tc>
                  <a:txBody>
                    <a:bodyPr/>
                    <a:lstStyle/>
                    <a:p>
                      <a:pPr marL="0" lvl="0" indent="0" algn="ctr" rtl="0">
                        <a:lnSpc>
                          <a:spcPct val="115000"/>
                        </a:lnSpc>
                        <a:spcBef>
                          <a:spcPts val="0"/>
                        </a:spcBef>
                        <a:spcAft>
                          <a:spcPts val="0"/>
                        </a:spcAft>
                        <a:buNone/>
                      </a:pPr>
                      <a:endParaRPr sz="1500" b="1">
                        <a:latin typeface="Nunito"/>
                        <a:ea typeface="Nunito"/>
                        <a:cs typeface="Nunito"/>
                        <a:sym typeface="Nunito"/>
                      </a:endParaRPr>
                    </a:p>
                  </a:txBody>
                  <a:tcPr marL="28575" marR="28575" marT="19050" marB="19050" anchor="ctr">
                    <a:lnL w="9525" cap="flat" cmpd="sng">
                      <a:solidFill>
                        <a:srgbClr val="000000">
                          <a:alpha val="0"/>
                        </a:srgb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b="1">
                          <a:solidFill>
                            <a:srgbClr val="0077BB"/>
                          </a:solidFill>
                          <a:latin typeface="Nunito"/>
                          <a:ea typeface="Nunito"/>
                          <a:cs typeface="Nunito"/>
                          <a:sym typeface="Nunito"/>
                        </a:rPr>
                        <a:t>Trade Space</a:t>
                      </a:r>
                      <a:endParaRPr sz="1500" b="1">
                        <a:solidFill>
                          <a:srgbClr val="0077BB"/>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500" b="1">
                          <a:solidFill>
                            <a:srgbClr val="0077BB"/>
                          </a:solidFill>
                          <a:latin typeface="Nunito"/>
                          <a:ea typeface="Nunito"/>
                          <a:cs typeface="Nunito"/>
                          <a:sym typeface="Nunito"/>
                        </a:rPr>
                        <a:t>Parent FRs</a:t>
                      </a:r>
                      <a:endParaRPr sz="1500" b="1">
                        <a:solidFill>
                          <a:srgbClr val="0077BB"/>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500" b="1">
                          <a:solidFill>
                            <a:srgbClr val="0077BB"/>
                          </a:solidFill>
                          <a:latin typeface="Nunito"/>
                          <a:ea typeface="Nunito"/>
                          <a:cs typeface="Nunito"/>
                          <a:sym typeface="Nunito"/>
                        </a:rPr>
                        <a:t>Related CPEs</a:t>
                      </a:r>
                      <a:endParaRPr sz="1500" b="1">
                        <a:solidFill>
                          <a:srgbClr val="0077BB"/>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21200">
                <a:tc>
                  <a:txBody>
                    <a:bodyPr/>
                    <a:lstStyle/>
                    <a:p>
                      <a:pPr marL="0" lvl="0" indent="0" algn="ctr" rtl="0">
                        <a:lnSpc>
                          <a:spcPct val="115000"/>
                        </a:lnSpc>
                        <a:spcBef>
                          <a:spcPts val="0"/>
                        </a:spcBef>
                        <a:spcAft>
                          <a:spcPts val="0"/>
                        </a:spcAft>
                        <a:buNone/>
                      </a:pPr>
                      <a:r>
                        <a:rPr lang="en" sz="1500">
                          <a:solidFill>
                            <a:schemeClr val="dk2"/>
                          </a:solidFill>
                          <a:latin typeface="Nunito"/>
                          <a:ea typeface="Nunito"/>
                          <a:cs typeface="Nunito"/>
                          <a:sym typeface="Nunito"/>
                        </a:rPr>
                        <a:t>0</a:t>
                      </a:r>
                      <a:endParaRPr sz="1500">
                        <a:solidFill>
                          <a:schemeClr val="dk2"/>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500" u="sng">
                          <a:solidFill>
                            <a:schemeClr val="hlink"/>
                          </a:solidFill>
                          <a:latin typeface="Nunito"/>
                          <a:ea typeface="Nunito"/>
                          <a:cs typeface="Nunito"/>
                          <a:sym typeface="Nunito"/>
                          <a:hlinkClick r:id="rId3" action="ppaction://hlinksldjump"/>
                        </a:rPr>
                        <a:t>Virtual Reality Display</a:t>
                      </a:r>
                      <a:endParaRPr sz="1500">
                        <a:solidFill>
                          <a:schemeClr val="dk2"/>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F2, F3, F5, F6</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E1, E2, E4, E5, E6</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1200">
                <a:tc>
                  <a:txBody>
                    <a:bodyPr/>
                    <a:lstStyle/>
                    <a:p>
                      <a:pPr marL="0" lvl="0" indent="0" algn="ctr" rtl="0">
                        <a:lnSpc>
                          <a:spcPct val="115000"/>
                        </a:lnSpc>
                        <a:spcBef>
                          <a:spcPts val="0"/>
                        </a:spcBef>
                        <a:spcAft>
                          <a:spcPts val="0"/>
                        </a:spcAft>
                        <a:buNone/>
                      </a:pPr>
                      <a:r>
                        <a:rPr lang="en" sz="1500">
                          <a:solidFill>
                            <a:schemeClr val="dk2"/>
                          </a:solidFill>
                          <a:latin typeface="Nunito"/>
                          <a:ea typeface="Nunito"/>
                          <a:cs typeface="Nunito"/>
                          <a:sym typeface="Nunito"/>
                        </a:rPr>
                        <a:t>1</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500" u="sng">
                          <a:solidFill>
                            <a:schemeClr val="hlink"/>
                          </a:solidFill>
                          <a:latin typeface="Nunito"/>
                          <a:ea typeface="Nunito"/>
                          <a:cs typeface="Nunito"/>
                          <a:sym typeface="Nunito"/>
                          <a:hlinkClick r:id="rId4" action="ppaction://hlinksldjump"/>
                        </a:rPr>
                        <a:t>Virtual Reality Headset </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F3, F5</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E1, E2, E4, E5, E6</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63525">
                <a:tc>
                  <a:txBody>
                    <a:bodyPr/>
                    <a:lstStyle/>
                    <a:p>
                      <a:pPr marL="0" lvl="0" indent="0" algn="ctr" rtl="0">
                        <a:lnSpc>
                          <a:spcPct val="115000"/>
                        </a:lnSpc>
                        <a:spcBef>
                          <a:spcPts val="0"/>
                        </a:spcBef>
                        <a:spcAft>
                          <a:spcPts val="0"/>
                        </a:spcAft>
                        <a:buNone/>
                      </a:pPr>
                      <a:r>
                        <a:rPr lang="en" sz="1500">
                          <a:solidFill>
                            <a:schemeClr val="dk2"/>
                          </a:solidFill>
                          <a:latin typeface="Nunito"/>
                          <a:ea typeface="Nunito"/>
                          <a:cs typeface="Nunito"/>
                          <a:sym typeface="Nunito"/>
                        </a:rPr>
                        <a:t>3</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500" u="sng">
                          <a:solidFill>
                            <a:schemeClr val="hlink"/>
                          </a:solidFill>
                          <a:latin typeface="Nunito"/>
                          <a:ea typeface="Nunito"/>
                          <a:cs typeface="Nunito"/>
                          <a:sym typeface="Nunito"/>
                          <a:hlinkClick r:id="rId5" action="ppaction://hlinksldjump"/>
                        </a:rPr>
                        <a:t>Lunar Data</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F1</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E3</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63525">
                <a:tc>
                  <a:txBody>
                    <a:bodyPr/>
                    <a:lstStyle/>
                    <a:p>
                      <a:pPr marL="0" lvl="0" indent="0" algn="ctr" rtl="0">
                        <a:lnSpc>
                          <a:spcPct val="115000"/>
                        </a:lnSpc>
                        <a:spcBef>
                          <a:spcPts val="0"/>
                        </a:spcBef>
                        <a:spcAft>
                          <a:spcPts val="0"/>
                        </a:spcAft>
                        <a:buNone/>
                      </a:pPr>
                      <a:r>
                        <a:rPr lang="en" sz="1500">
                          <a:solidFill>
                            <a:schemeClr val="dk2"/>
                          </a:solidFill>
                          <a:latin typeface="Nunito"/>
                          <a:ea typeface="Nunito"/>
                          <a:cs typeface="Nunito"/>
                          <a:sym typeface="Nunito"/>
                        </a:rPr>
                        <a:t>5</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500" u="sng">
                          <a:solidFill>
                            <a:schemeClr val="hlink"/>
                          </a:solidFill>
                          <a:latin typeface="Nunito"/>
                          <a:ea typeface="Nunito"/>
                          <a:cs typeface="Nunito"/>
                          <a:sym typeface="Nunito"/>
                          <a:hlinkClick r:id="rId6" action="ppaction://hlinksldjump"/>
                        </a:rPr>
                        <a:t>Unity Templates</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F1</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E3, E6</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63525">
                <a:tc>
                  <a:txBody>
                    <a:bodyPr/>
                    <a:lstStyle/>
                    <a:p>
                      <a:pPr marL="0" lvl="0" indent="0" algn="ctr" rtl="0">
                        <a:lnSpc>
                          <a:spcPct val="115000"/>
                        </a:lnSpc>
                        <a:spcBef>
                          <a:spcPts val="0"/>
                        </a:spcBef>
                        <a:spcAft>
                          <a:spcPts val="0"/>
                        </a:spcAft>
                        <a:buNone/>
                      </a:pPr>
                      <a:r>
                        <a:rPr lang="en" sz="1500">
                          <a:solidFill>
                            <a:schemeClr val="dk2"/>
                          </a:solidFill>
                          <a:latin typeface="Nunito"/>
                          <a:ea typeface="Nunito"/>
                          <a:cs typeface="Nunito"/>
                          <a:sym typeface="Nunito"/>
                        </a:rPr>
                        <a:t>2</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500" u="sng">
                          <a:solidFill>
                            <a:schemeClr val="hlink"/>
                          </a:solidFill>
                          <a:latin typeface="Nunito"/>
                          <a:ea typeface="Nunito"/>
                          <a:cs typeface="Nunito"/>
                          <a:sym typeface="Nunito"/>
                          <a:hlinkClick r:id="rId7" action="ppaction://hlinksldjump"/>
                        </a:rPr>
                        <a:t>Object Tracking</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F2</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E1, E2, E4, E6</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63525">
                <a:tc>
                  <a:txBody>
                    <a:bodyPr/>
                    <a:lstStyle/>
                    <a:p>
                      <a:pPr marL="0" lvl="0" indent="0" algn="ctr" rtl="0">
                        <a:lnSpc>
                          <a:spcPct val="115000"/>
                        </a:lnSpc>
                        <a:spcBef>
                          <a:spcPts val="0"/>
                        </a:spcBef>
                        <a:spcAft>
                          <a:spcPts val="0"/>
                        </a:spcAft>
                        <a:buNone/>
                      </a:pPr>
                      <a:r>
                        <a:rPr lang="en" sz="1500">
                          <a:solidFill>
                            <a:schemeClr val="dk2"/>
                          </a:solidFill>
                          <a:latin typeface="Nunito"/>
                          <a:ea typeface="Nunito"/>
                          <a:cs typeface="Nunito"/>
                          <a:sym typeface="Nunito"/>
                        </a:rPr>
                        <a:t>4</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500" u="sng">
                          <a:solidFill>
                            <a:schemeClr val="hlink"/>
                          </a:solidFill>
                          <a:latin typeface="Nunito"/>
                          <a:ea typeface="Nunito"/>
                          <a:cs typeface="Nunito"/>
                          <a:sym typeface="Nunito"/>
                          <a:hlinkClick r:id="rId8" action="ppaction://hlinksldjump"/>
                        </a:rPr>
                        <a:t>Physical Constraints</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F2</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E2, E4, E5, E6</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21200">
                <a:tc>
                  <a:txBody>
                    <a:bodyPr/>
                    <a:lstStyle/>
                    <a:p>
                      <a:pPr marL="0" lvl="0" indent="0" algn="ctr" rtl="0">
                        <a:lnSpc>
                          <a:spcPct val="115000"/>
                        </a:lnSpc>
                        <a:spcBef>
                          <a:spcPts val="0"/>
                        </a:spcBef>
                        <a:spcAft>
                          <a:spcPts val="0"/>
                        </a:spcAft>
                        <a:buNone/>
                      </a:pPr>
                      <a:r>
                        <a:rPr lang="en" sz="1500">
                          <a:solidFill>
                            <a:schemeClr val="dk2"/>
                          </a:solidFill>
                          <a:latin typeface="Nunito"/>
                          <a:ea typeface="Nunito"/>
                          <a:cs typeface="Nunito"/>
                          <a:sym typeface="Nunito"/>
                        </a:rPr>
                        <a:t>6</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u="sng">
                          <a:solidFill>
                            <a:schemeClr val="hlink"/>
                          </a:solidFill>
                          <a:latin typeface="Nunito"/>
                          <a:ea typeface="Nunito"/>
                          <a:cs typeface="Nunito"/>
                          <a:sym typeface="Nunito"/>
                          <a:hlinkClick r:id="rId9" action="ppaction://hlinksldjump"/>
                        </a:rPr>
                        <a:t>Manufacturing of Physical Objects</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F2, F3</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E1, E2, E5, E6</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21200">
                <a:tc>
                  <a:txBody>
                    <a:bodyPr/>
                    <a:lstStyle/>
                    <a:p>
                      <a:pPr marL="0" lvl="0" indent="0" algn="ctr" rtl="0">
                        <a:lnSpc>
                          <a:spcPct val="115000"/>
                        </a:lnSpc>
                        <a:spcBef>
                          <a:spcPts val="0"/>
                        </a:spcBef>
                        <a:spcAft>
                          <a:spcPts val="0"/>
                        </a:spcAft>
                        <a:buNone/>
                      </a:pPr>
                      <a:r>
                        <a:rPr lang="en" sz="1500">
                          <a:solidFill>
                            <a:schemeClr val="dk2"/>
                          </a:solidFill>
                          <a:latin typeface="Nunito"/>
                          <a:ea typeface="Nunito"/>
                          <a:cs typeface="Nunito"/>
                          <a:sym typeface="Nunito"/>
                        </a:rPr>
                        <a:t>7</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u="sng">
                          <a:solidFill>
                            <a:schemeClr val="hlink"/>
                          </a:solidFill>
                          <a:latin typeface="Nunito"/>
                          <a:ea typeface="Nunito"/>
                          <a:cs typeface="Nunito"/>
                          <a:sym typeface="Nunito"/>
                          <a:hlinkClick r:id="rId10" action="ppaction://hlinksldjump"/>
                        </a:rPr>
                        <a:t>Microcontroller</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F2, F3</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E2, E5, E6</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21200">
                <a:tc>
                  <a:txBody>
                    <a:bodyPr/>
                    <a:lstStyle/>
                    <a:p>
                      <a:pPr marL="0" lvl="0" indent="0" algn="ctr" rtl="0">
                        <a:lnSpc>
                          <a:spcPct val="115000"/>
                        </a:lnSpc>
                        <a:spcBef>
                          <a:spcPts val="0"/>
                        </a:spcBef>
                        <a:spcAft>
                          <a:spcPts val="0"/>
                        </a:spcAft>
                        <a:buNone/>
                      </a:pPr>
                      <a:r>
                        <a:rPr lang="en" sz="1500">
                          <a:solidFill>
                            <a:schemeClr val="dk2"/>
                          </a:solidFill>
                          <a:latin typeface="Nunito"/>
                          <a:ea typeface="Nunito"/>
                          <a:cs typeface="Nunito"/>
                          <a:sym typeface="Nunito"/>
                        </a:rPr>
                        <a:t>8</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u="sng">
                          <a:solidFill>
                            <a:schemeClr val="hlink"/>
                          </a:solidFill>
                          <a:latin typeface="Nunito"/>
                          <a:ea typeface="Nunito"/>
                          <a:cs typeface="Nunito"/>
                          <a:sym typeface="Nunito"/>
                          <a:hlinkClick r:id="rId11" action="ppaction://hlinksldjump"/>
                        </a:rPr>
                        <a:t>Wireless Transmitter/Receiver</a:t>
                      </a:r>
                      <a:endParaRPr sz="15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F2, F3</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solidFill>
                            <a:schemeClr val="dk2"/>
                          </a:solidFill>
                          <a:latin typeface="Nunito"/>
                          <a:ea typeface="Nunito"/>
                          <a:cs typeface="Nunito"/>
                          <a:sym typeface="Nunito"/>
                        </a:rPr>
                        <a:t>E2, E5, E6</a:t>
                      </a:r>
                      <a:endParaRPr sz="15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pic>
        <p:nvPicPr>
          <p:cNvPr id="1569" name="Google Shape;1569;p118"/>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759425" y="1662975"/>
            <a:ext cx="589500" cy="1378450"/>
          </a:xfrm>
          <a:prstGeom prst="rect">
            <a:avLst/>
          </a:prstGeom>
          <a:noFill/>
          <a:ln>
            <a:noFill/>
          </a:ln>
        </p:spPr>
      </p:pic>
      <p:pic>
        <p:nvPicPr>
          <p:cNvPr id="1570" name="Google Shape;1570;p118"/>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759425" y="3042914"/>
            <a:ext cx="589475" cy="1700561"/>
          </a:xfrm>
          <a:prstGeom prst="rect">
            <a:avLst/>
          </a:prstGeom>
          <a:noFill/>
          <a:ln>
            <a:noFill/>
          </a:ln>
        </p:spPr>
      </p:pic>
      <p:sp>
        <p:nvSpPr>
          <p:cNvPr id="1571" name="Google Shape;1571;p118"/>
          <p:cNvSpPr txBox="1"/>
          <p:nvPr/>
        </p:nvSpPr>
        <p:spPr>
          <a:xfrm>
            <a:off x="250488" y="2136432"/>
            <a:ext cx="5487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rgbClr val="009988"/>
                </a:solidFill>
                <a:latin typeface="Nunito"/>
                <a:ea typeface="Nunito"/>
                <a:cs typeface="Nunito"/>
                <a:sym typeface="Nunito"/>
              </a:rPr>
              <a:t>VR</a:t>
            </a:r>
            <a:endParaRPr sz="1900" b="1">
              <a:solidFill>
                <a:srgbClr val="009988"/>
              </a:solidFill>
              <a:latin typeface="Nunito"/>
              <a:ea typeface="Nunito"/>
              <a:cs typeface="Nunito"/>
              <a:sym typeface="Nunito"/>
            </a:endParaRPr>
          </a:p>
        </p:txBody>
      </p:sp>
      <p:sp>
        <p:nvSpPr>
          <p:cNvPr id="1572" name="Google Shape;1572;p118"/>
          <p:cNvSpPr txBox="1"/>
          <p:nvPr/>
        </p:nvSpPr>
        <p:spPr>
          <a:xfrm>
            <a:off x="250488" y="3637669"/>
            <a:ext cx="5487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rgbClr val="EE7733"/>
                </a:solidFill>
                <a:latin typeface="Nunito"/>
                <a:ea typeface="Nunito"/>
                <a:cs typeface="Nunito"/>
                <a:sym typeface="Nunito"/>
              </a:rPr>
              <a:t>HR</a:t>
            </a:r>
            <a:endParaRPr sz="1900" b="1">
              <a:solidFill>
                <a:srgbClr val="EE7733"/>
              </a:solidFill>
              <a:latin typeface="Nunito"/>
              <a:ea typeface="Nunito"/>
              <a:cs typeface="Nunito"/>
              <a:sym typeface="Nunito"/>
            </a:endParaRPr>
          </a:p>
        </p:txBody>
      </p:sp>
      <p:sp>
        <p:nvSpPr>
          <p:cNvPr id="1573" name="Google Shape;1573;p118">
            <a:hlinkClick r:id="rId1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78" name="Google Shape;1578;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82</a:t>
            </a:fld>
            <a:endParaRPr/>
          </a:p>
        </p:txBody>
      </p:sp>
      <p:graphicFrame>
        <p:nvGraphicFramePr>
          <p:cNvPr id="1579" name="Google Shape;1579;p119"/>
          <p:cNvGraphicFramePr/>
          <p:nvPr/>
        </p:nvGraphicFramePr>
        <p:xfrm>
          <a:off x="656538" y="1411210"/>
          <a:ext cx="7850225" cy="2910750"/>
        </p:xfrm>
        <a:graphic>
          <a:graphicData uri="http://schemas.openxmlformats.org/drawingml/2006/table">
            <a:tbl>
              <a:tblPr>
                <a:noFill/>
                <a:tableStyleId>{E9D8C519-176E-4E7A-B434-6233866CBDE6}</a:tableStyleId>
              </a:tblPr>
              <a:tblGrid>
                <a:gridCol w="1613075">
                  <a:extLst>
                    <a:ext uri="{9D8B030D-6E8A-4147-A177-3AD203B41FA5}">
                      <a16:colId xmlns:a16="http://schemas.microsoft.com/office/drawing/2014/main" val="20000"/>
                    </a:ext>
                  </a:extLst>
                </a:gridCol>
                <a:gridCol w="871850">
                  <a:extLst>
                    <a:ext uri="{9D8B030D-6E8A-4147-A177-3AD203B41FA5}">
                      <a16:colId xmlns:a16="http://schemas.microsoft.com/office/drawing/2014/main" val="20001"/>
                    </a:ext>
                  </a:extLst>
                </a:gridCol>
                <a:gridCol w="5365300">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r>
                        <a:rPr lang="en" sz="1300" b="1">
                          <a:solidFill>
                            <a:schemeClr val="dk2"/>
                          </a:solidFill>
                          <a:latin typeface="Nunito"/>
                          <a:ea typeface="Nunito"/>
                          <a:cs typeface="Nunito"/>
                          <a:sym typeface="Nunito"/>
                        </a:rPr>
                        <a:t>Design Metric</a:t>
                      </a:r>
                      <a:endParaRPr sz="1300" b="1">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b="1">
                          <a:solidFill>
                            <a:schemeClr val="dk2"/>
                          </a:solidFill>
                          <a:latin typeface="Nunito"/>
                          <a:ea typeface="Nunito"/>
                          <a:cs typeface="Nunito"/>
                          <a:sym typeface="Nunito"/>
                        </a:rPr>
                        <a:t>Weight</a:t>
                      </a:r>
                      <a:endParaRPr sz="1300" b="1">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b="1">
                          <a:solidFill>
                            <a:schemeClr val="dk2"/>
                          </a:solidFill>
                          <a:latin typeface="Nunito"/>
                          <a:ea typeface="Nunito"/>
                          <a:cs typeface="Nunito"/>
                          <a:sym typeface="Nunito"/>
                        </a:rPr>
                        <a:t>Reasoning</a:t>
                      </a:r>
                      <a:endParaRPr sz="1300" b="1">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777225">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User Immersion</a:t>
                      </a:r>
                      <a:endParaRPr sz="1300">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CC0000"/>
                          </a:solidFill>
                          <a:latin typeface="Nunito"/>
                          <a:ea typeface="Nunito"/>
                          <a:cs typeface="Nunito"/>
                          <a:sym typeface="Nunito"/>
                        </a:rPr>
                        <a:t>60%</a:t>
                      </a:r>
                      <a:endParaRPr sz="1300">
                        <a:solidFill>
                          <a:srgbClr val="CC0000"/>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As CTHREEPIO aims to provide a highly immersive, high-fidelity and realistic environment, user immersion and overall immersivity is a key metric for the VR display system.</a:t>
                      </a:r>
                      <a:endParaRPr sz="1300">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77225">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Portability</a:t>
                      </a:r>
                      <a:endParaRPr sz="1300">
                        <a:solidFill>
                          <a:schemeClr val="dk2"/>
                        </a:solidFill>
                        <a:latin typeface="Nunito"/>
                        <a:ea typeface="Nunito"/>
                        <a:cs typeface="Nunito"/>
                        <a:sym typeface="Nunito"/>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300">
                          <a:solidFill>
                            <a:srgbClr val="CC0000"/>
                          </a:solidFill>
                          <a:latin typeface="Nunito"/>
                          <a:ea typeface="Nunito"/>
                          <a:cs typeface="Nunito"/>
                          <a:sym typeface="Nunito"/>
                        </a:rPr>
                        <a:t>25%</a:t>
                      </a:r>
                      <a:endParaRPr sz="1300">
                        <a:solidFill>
                          <a:srgbClr val="CC0000"/>
                        </a:solidFill>
                        <a:latin typeface="Nunito"/>
                        <a:ea typeface="Nunito"/>
                        <a:cs typeface="Nunito"/>
                        <a:sym typeface="Nunito"/>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As per F6, CTHREEPIO must be appropriate for a laboratory environment, and part of this requirement is portability. The VR display system must be easily portable and fit within volume constraints provided.</a:t>
                      </a:r>
                      <a:endParaRPr sz="1300">
                        <a:solidFill>
                          <a:schemeClr val="dk2"/>
                        </a:solidFill>
                        <a:latin typeface="Nunito"/>
                        <a:ea typeface="Nunito"/>
                        <a:cs typeface="Nunito"/>
                        <a:sym typeface="Nunito"/>
                      </a:endParaRPr>
                    </a:p>
                  </a:txBody>
                  <a:tcPr marL="91425" marR="91425" marT="91425" marB="91425" anchor="ct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777225">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Cost</a:t>
                      </a:r>
                      <a:endParaRPr sz="1300">
                        <a:solidFill>
                          <a:schemeClr val="dk2"/>
                        </a:solidFill>
                        <a:latin typeface="Nunito"/>
                        <a:ea typeface="Nunito"/>
                        <a:cs typeface="Nunito"/>
                        <a:sym typeface="Nunito"/>
                      </a:endParaRPr>
                    </a:p>
                  </a:txBody>
                  <a:tcPr marL="91425" marR="91425" marT="91425" marB="91425" anchor="ctr"/>
                </a:tc>
                <a:tc>
                  <a:txBody>
                    <a:bodyPr/>
                    <a:lstStyle/>
                    <a:p>
                      <a:pPr marL="0" lvl="0" indent="0" algn="ctr" rtl="0">
                        <a:spcBef>
                          <a:spcPts val="0"/>
                        </a:spcBef>
                        <a:spcAft>
                          <a:spcPts val="0"/>
                        </a:spcAft>
                        <a:buNone/>
                      </a:pPr>
                      <a:r>
                        <a:rPr lang="en" sz="1300">
                          <a:solidFill>
                            <a:srgbClr val="CC0000"/>
                          </a:solidFill>
                          <a:latin typeface="Nunito"/>
                          <a:ea typeface="Nunito"/>
                          <a:cs typeface="Nunito"/>
                          <a:sym typeface="Nunito"/>
                        </a:rPr>
                        <a:t>15%</a:t>
                      </a:r>
                      <a:endParaRPr sz="1300">
                        <a:solidFill>
                          <a:srgbClr val="CC0000"/>
                        </a:solidFill>
                        <a:latin typeface="Nunito"/>
                        <a:ea typeface="Nunito"/>
                        <a:cs typeface="Nunito"/>
                        <a:sym typeface="Nunito"/>
                      </a:endParaRPr>
                    </a:p>
                  </a:txBody>
                  <a:tcPr marL="91425" marR="91425" marT="91425" marB="91425" anchor="ctr"/>
                </a:tc>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While some displays might have excellent capabilities in regards to the previous metrics, they may be prohibitively expensive (outside of budget options will be removed due to noncompliance).</a:t>
                      </a:r>
                      <a:endParaRPr sz="1300">
                        <a:solidFill>
                          <a:schemeClr val="dk2"/>
                        </a:solidFill>
                        <a:latin typeface="Nunito"/>
                        <a:ea typeface="Nunito"/>
                        <a:cs typeface="Nunito"/>
                        <a:sym typeface="Nunito"/>
                      </a:endParaRPr>
                    </a:p>
                  </a:txBody>
                  <a:tcPr marL="91425" marR="91425" marT="91425" marB="91425" anchor="ctr"/>
                </a:tc>
                <a:extLst>
                  <a:ext uri="{0D108BD9-81ED-4DB2-BD59-A6C34878D82A}">
                    <a16:rowId xmlns:a16="http://schemas.microsoft.com/office/drawing/2014/main" val="10003"/>
                  </a:ext>
                </a:extLst>
              </a:tr>
            </a:tbl>
          </a:graphicData>
        </a:graphic>
      </p:graphicFrame>
      <p:sp>
        <p:nvSpPr>
          <p:cNvPr id="1580" name="Google Shape;1580;p119"/>
          <p:cNvSpPr txBox="1">
            <a:spLocks noGrp="1"/>
          </p:cNvSpPr>
          <p:nvPr>
            <p:ph type="title"/>
          </p:nvPr>
        </p:nvSpPr>
        <p:spPr>
          <a:xfrm>
            <a:off x="311700" y="149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0 - Virtual Reality Display </a:t>
            </a:r>
            <a:endParaRPr/>
          </a:p>
        </p:txBody>
      </p:sp>
      <p:sp>
        <p:nvSpPr>
          <p:cNvPr id="1581" name="Google Shape;1581;p119"/>
          <p:cNvSpPr txBox="1">
            <a:spLocks noGrp="1"/>
          </p:cNvSpPr>
          <p:nvPr>
            <p:ph type="title"/>
          </p:nvPr>
        </p:nvSpPr>
        <p:spPr>
          <a:xfrm>
            <a:off x="410725" y="601350"/>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DESIGN METRICS AND WEIGHTINGS</a:t>
            </a:r>
            <a:endParaRPr sz="1620"/>
          </a:p>
        </p:txBody>
      </p:sp>
      <p:sp>
        <p:nvSpPr>
          <p:cNvPr id="1582" name="Google Shape;1582;p119">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83</a:t>
            </a:fld>
            <a:endParaRPr/>
          </a:p>
        </p:txBody>
      </p:sp>
      <p:sp>
        <p:nvSpPr>
          <p:cNvPr id="1588" name="Google Shape;1588;p120"/>
          <p:cNvSpPr txBox="1"/>
          <p:nvPr/>
        </p:nvSpPr>
        <p:spPr>
          <a:xfrm>
            <a:off x="410350" y="3858050"/>
            <a:ext cx="55683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Nunito"/>
                <a:ea typeface="Nunito"/>
                <a:cs typeface="Nunito"/>
                <a:sym typeface="Nunito"/>
              </a:rPr>
              <a:t>Uncertainty</a:t>
            </a:r>
            <a:r>
              <a:rPr lang="en">
                <a:latin typeface="Nunito"/>
                <a:ea typeface="Nunito"/>
                <a:cs typeface="Nunito"/>
                <a:sym typeface="Nunito"/>
              </a:rPr>
              <a:t>:</a:t>
            </a:r>
            <a:endParaRPr>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457200" lvl="0" indent="-317500" algn="l" rtl="0">
              <a:spcBef>
                <a:spcPts val="0"/>
              </a:spcBef>
              <a:spcAft>
                <a:spcPts val="0"/>
              </a:spcAft>
              <a:buClr>
                <a:schemeClr val="dk2"/>
              </a:buClr>
              <a:buSzPts val="1400"/>
              <a:buFont typeface="Nunito"/>
              <a:buChar char="●"/>
            </a:pPr>
            <a:r>
              <a:rPr lang="en">
                <a:solidFill>
                  <a:schemeClr val="dk2"/>
                </a:solidFill>
                <a:latin typeface="Nunito"/>
                <a:ea typeface="Nunito"/>
                <a:cs typeface="Nunito"/>
                <a:sym typeface="Nunito"/>
              </a:rPr>
              <a:t>Variety among VR Headsets in cost and quality (trade space)</a:t>
            </a:r>
            <a:endParaRPr>
              <a:solidFill>
                <a:schemeClr val="dk2"/>
              </a:solidFill>
              <a:latin typeface="Nunito"/>
              <a:ea typeface="Nunito"/>
              <a:cs typeface="Nunito"/>
              <a:sym typeface="Nunito"/>
            </a:endParaRPr>
          </a:p>
          <a:p>
            <a:pPr marL="457200" lvl="0" indent="-317500" algn="l" rtl="0">
              <a:spcBef>
                <a:spcPts val="0"/>
              </a:spcBef>
              <a:spcAft>
                <a:spcPts val="0"/>
              </a:spcAft>
              <a:buClr>
                <a:schemeClr val="dk2"/>
              </a:buClr>
              <a:buSzPts val="1400"/>
              <a:buFont typeface="Nunito"/>
              <a:buChar char="●"/>
            </a:pPr>
            <a:r>
              <a:rPr lang="en">
                <a:solidFill>
                  <a:schemeClr val="dk2"/>
                </a:solidFill>
                <a:latin typeface="Nunito"/>
                <a:ea typeface="Nunito"/>
                <a:cs typeface="Nunito"/>
                <a:sym typeface="Nunito"/>
              </a:rPr>
              <a:t>Potential physical discomfort and motion sickness</a:t>
            </a:r>
            <a:endParaRPr>
              <a:solidFill>
                <a:schemeClr val="dk2"/>
              </a:solidFill>
              <a:latin typeface="Nunito"/>
              <a:ea typeface="Nunito"/>
              <a:cs typeface="Nunito"/>
              <a:sym typeface="Nunito"/>
            </a:endParaRPr>
          </a:p>
        </p:txBody>
      </p:sp>
      <p:pic>
        <p:nvPicPr>
          <p:cNvPr id="1589" name="Google Shape;1589;p1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978750" y="1099913"/>
            <a:ext cx="1439150" cy="943600"/>
          </a:xfrm>
          <a:prstGeom prst="rect">
            <a:avLst/>
          </a:prstGeom>
          <a:noFill/>
          <a:ln>
            <a:noFill/>
          </a:ln>
        </p:spPr>
      </p:pic>
      <p:pic>
        <p:nvPicPr>
          <p:cNvPr id="1590" name="Google Shape;1590;p12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419326" y="1099657"/>
            <a:ext cx="1566701" cy="943856"/>
          </a:xfrm>
          <a:prstGeom prst="rect">
            <a:avLst/>
          </a:prstGeom>
          <a:noFill/>
          <a:ln>
            <a:noFill/>
          </a:ln>
        </p:spPr>
      </p:pic>
      <p:pic>
        <p:nvPicPr>
          <p:cNvPr id="1591" name="Google Shape;1591;p12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882225" y="1099918"/>
            <a:ext cx="1537200" cy="943593"/>
          </a:xfrm>
          <a:prstGeom prst="rect">
            <a:avLst/>
          </a:prstGeom>
          <a:noFill/>
          <a:ln>
            <a:noFill/>
          </a:ln>
        </p:spPr>
      </p:pic>
      <p:graphicFrame>
        <p:nvGraphicFramePr>
          <p:cNvPr id="1592" name="Google Shape;1592;p120"/>
          <p:cNvGraphicFramePr/>
          <p:nvPr/>
        </p:nvGraphicFramePr>
        <p:xfrm>
          <a:off x="272800" y="2043523"/>
          <a:ext cx="8598400" cy="1778892"/>
        </p:xfrm>
        <a:graphic>
          <a:graphicData uri="http://schemas.openxmlformats.org/drawingml/2006/table">
            <a:tbl>
              <a:tblPr>
                <a:noFill/>
                <a:tableStyleId>{E9D8C519-176E-4E7A-B434-6233866CBDE6}</a:tableStyleId>
              </a:tblPr>
              <a:tblGrid>
                <a:gridCol w="1933925">
                  <a:extLst>
                    <a:ext uri="{9D8B030D-6E8A-4147-A177-3AD203B41FA5}">
                      <a16:colId xmlns:a16="http://schemas.microsoft.com/office/drawing/2014/main" val="20000"/>
                    </a:ext>
                  </a:extLst>
                </a:gridCol>
                <a:gridCol w="675500">
                  <a:extLst>
                    <a:ext uri="{9D8B030D-6E8A-4147-A177-3AD203B41FA5}">
                      <a16:colId xmlns:a16="http://schemas.microsoft.com/office/drawing/2014/main" val="20001"/>
                    </a:ext>
                  </a:extLst>
                </a:gridCol>
                <a:gridCol w="1537100">
                  <a:extLst>
                    <a:ext uri="{9D8B030D-6E8A-4147-A177-3AD203B41FA5}">
                      <a16:colId xmlns:a16="http://schemas.microsoft.com/office/drawing/2014/main" val="20002"/>
                    </a:ext>
                  </a:extLst>
                </a:gridCol>
                <a:gridCol w="1559425">
                  <a:extLst>
                    <a:ext uri="{9D8B030D-6E8A-4147-A177-3AD203B41FA5}">
                      <a16:colId xmlns:a16="http://schemas.microsoft.com/office/drawing/2014/main" val="20003"/>
                    </a:ext>
                  </a:extLst>
                </a:gridCol>
                <a:gridCol w="1439150">
                  <a:extLst>
                    <a:ext uri="{9D8B030D-6E8A-4147-A177-3AD203B41FA5}">
                      <a16:colId xmlns:a16="http://schemas.microsoft.com/office/drawing/2014/main" val="20004"/>
                    </a:ext>
                  </a:extLst>
                </a:gridCol>
                <a:gridCol w="1453300">
                  <a:extLst>
                    <a:ext uri="{9D8B030D-6E8A-4147-A177-3AD203B41FA5}">
                      <a16:colId xmlns:a16="http://schemas.microsoft.com/office/drawing/2014/main" val="20005"/>
                    </a:ext>
                  </a:extLst>
                </a:gridCol>
              </a:tblGrid>
              <a:tr h="343325">
                <a:tc>
                  <a:txBody>
                    <a:bodyPr/>
                    <a:lstStyle/>
                    <a:p>
                      <a:pPr marL="0" lvl="0" indent="0" algn="ctr" rtl="0">
                        <a:spcBef>
                          <a:spcPts val="0"/>
                        </a:spcBef>
                        <a:spcAft>
                          <a:spcPts val="0"/>
                        </a:spcAft>
                        <a:buClr>
                          <a:schemeClr val="dk1"/>
                        </a:buClr>
                        <a:buSzPts val="1100"/>
                        <a:buFont typeface="Arial"/>
                        <a:buNone/>
                      </a:pPr>
                      <a:endParaRPr sz="1300">
                        <a:latin typeface="Nunito"/>
                        <a:ea typeface="Nunito"/>
                        <a:cs typeface="Nunito"/>
                        <a:sym typeface="Nuni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300">
                        <a:latin typeface="Nunito"/>
                        <a:ea typeface="Nunito"/>
                        <a:cs typeface="Nunito"/>
                        <a:sym typeface="Nuni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Virtual Reality Headsets</a:t>
                      </a:r>
                      <a:endParaRPr sz="1300" b="1">
                        <a:latin typeface="Nunito"/>
                        <a:ea typeface="Nunito"/>
                        <a:cs typeface="Nunito"/>
                        <a:sym typeface="Nunito"/>
                      </a:endParaRPr>
                    </a:p>
                  </a:txBody>
                  <a:tcPr marL="28575" marR="28575" marT="19050" marB="19050" anchor="ctr">
                    <a:lnL w="9525" cap="flat" cmpd="sng">
                      <a:solidFill>
                        <a:schemeClr val="lt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Augmented Reality Glasses</a:t>
                      </a:r>
                      <a:endParaRPr sz="1300"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Projector Displays</a:t>
                      </a:r>
                      <a:endParaRPr sz="1300"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Mounted Screen Displays</a:t>
                      </a:r>
                      <a:endParaRPr sz="1300"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232100">
                <a:tc>
                  <a:txBody>
                    <a:bodyPr/>
                    <a:lstStyle/>
                    <a:p>
                      <a:pPr marL="0" lvl="0" indent="0" algn="ctr" rtl="0">
                        <a:lnSpc>
                          <a:spcPct val="115000"/>
                        </a:lnSpc>
                        <a:spcBef>
                          <a:spcPts val="0"/>
                        </a:spcBef>
                        <a:spcAft>
                          <a:spcPts val="0"/>
                        </a:spcAft>
                        <a:buNone/>
                      </a:pPr>
                      <a:r>
                        <a:rPr lang="en" sz="1300" b="1">
                          <a:solidFill>
                            <a:schemeClr val="lt1"/>
                          </a:solidFill>
                          <a:latin typeface="Nunito"/>
                          <a:ea typeface="Nunito"/>
                          <a:cs typeface="Nunito"/>
                          <a:sym typeface="Nunito"/>
                        </a:rPr>
                        <a:t>Metric</a:t>
                      </a:r>
                      <a:endParaRPr sz="1300" b="1">
                        <a:solidFill>
                          <a:schemeClr val="lt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n" sz="1300" b="1">
                          <a:solidFill>
                            <a:schemeClr val="lt1"/>
                          </a:solidFill>
                          <a:latin typeface="Nunito"/>
                          <a:ea typeface="Nunito"/>
                          <a:cs typeface="Nunito"/>
                          <a:sym typeface="Nunito"/>
                        </a:rPr>
                        <a:t>Weight</a:t>
                      </a:r>
                      <a:endParaRPr sz="1300" b="1">
                        <a:solidFill>
                          <a:schemeClr val="lt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n" sz="1300" b="1">
                          <a:solidFill>
                            <a:schemeClr val="lt1"/>
                          </a:solidFill>
                          <a:latin typeface="Nunito"/>
                          <a:ea typeface="Nunito"/>
                          <a:cs typeface="Nunito"/>
                          <a:sym typeface="Nunito"/>
                        </a:rPr>
                        <a:t>WT</a:t>
                      </a:r>
                      <a:endParaRPr sz="1300" b="1">
                        <a:solidFill>
                          <a:schemeClr val="lt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n" sz="1300" b="1">
                          <a:solidFill>
                            <a:schemeClr val="lt1"/>
                          </a:solidFill>
                          <a:latin typeface="Nunito"/>
                          <a:ea typeface="Nunito"/>
                          <a:cs typeface="Nunito"/>
                          <a:sym typeface="Nunito"/>
                        </a:rPr>
                        <a:t>WT</a:t>
                      </a:r>
                      <a:endParaRPr sz="13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n" sz="1300" b="1">
                          <a:solidFill>
                            <a:schemeClr val="lt1"/>
                          </a:solidFill>
                          <a:latin typeface="Nunito"/>
                          <a:ea typeface="Nunito"/>
                          <a:cs typeface="Nunito"/>
                          <a:sym typeface="Nunito"/>
                        </a:rPr>
                        <a:t>WT</a:t>
                      </a:r>
                      <a:endParaRPr sz="13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n" sz="1300" b="1">
                          <a:solidFill>
                            <a:schemeClr val="lt1"/>
                          </a:solidFill>
                          <a:latin typeface="Nunito"/>
                          <a:ea typeface="Nunito"/>
                          <a:cs typeface="Nunito"/>
                          <a:sym typeface="Nunito"/>
                        </a:rPr>
                        <a:t>WT</a:t>
                      </a:r>
                      <a:endParaRPr sz="13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extLst>
                  <a:ext uri="{0D108BD9-81ED-4DB2-BD59-A6C34878D82A}">
                    <a16:rowId xmlns:a16="http://schemas.microsoft.com/office/drawing/2014/main" val="10001"/>
                  </a:ext>
                </a:extLst>
              </a:tr>
              <a:tr h="241775">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Immersion</a:t>
                      </a:r>
                      <a:endParaRPr sz="13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300">
                          <a:solidFill>
                            <a:srgbClr val="CC0000"/>
                          </a:solidFill>
                          <a:latin typeface="Nunito"/>
                          <a:ea typeface="Nunito"/>
                          <a:cs typeface="Nunito"/>
                          <a:sym typeface="Nunito"/>
                        </a:rPr>
                        <a:t>60%</a:t>
                      </a:r>
                      <a:endParaRPr sz="1300">
                        <a:solidFill>
                          <a:srgbClr val="CC0000"/>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5.4</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4.2</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2.4</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1.2</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57125">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Portability</a:t>
                      </a:r>
                      <a:endParaRPr sz="13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300">
                          <a:solidFill>
                            <a:srgbClr val="CC0000"/>
                          </a:solidFill>
                          <a:latin typeface="Nunito"/>
                          <a:ea typeface="Nunito"/>
                          <a:cs typeface="Nunito"/>
                          <a:sym typeface="Nunito"/>
                        </a:rPr>
                        <a:t>25%</a:t>
                      </a:r>
                      <a:endParaRPr sz="1300">
                        <a:solidFill>
                          <a:srgbClr val="CC0000"/>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2.0</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2.0</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0.25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1</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41775">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Cost</a:t>
                      </a:r>
                      <a:endParaRPr sz="13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300">
                          <a:solidFill>
                            <a:srgbClr val="CC0000"/>
                          </a:solidFill>
                          <a:latin typeface="Nunito"/>
                          <a:ea typeface="Nunito"/>
                          <a:cs typeface="Nunito"/>
                          <a:sym typeface="Nunito"/>
                        </a:rPr>
                        <a:t>15%</a:t>
                      </a:r>
                      <a:endParaRPr sz="1300">
                        <a:solidFill>
                          <a:srgbClr val="CC0000"/>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1.05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0.75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0.6</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0.75</a:t>
                      </a:r>
                      <a:endParaRPr sz="13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98250">
                <a:tc>
                  <a:txBody>
                    <a:bodyPr/>
                    <a:lstStyle/>
                    <a:p>
                      <a:pPr marL="0" lvl="0" indent="0" algn="ctr" rtl="0">
                        <a:lnSpc>
                          <a:spcPct val="115000"/>
                        </a:lnSpc>
                        <a:spcBef>
                          <a:spcPts val="0"/>
                        </a:spcBef>
                        <a:spcAft>
                          <a:spcPts val="0"/>
                        </a:spcAft>
                        <a:buNone/>
                      </a:pPr>
                      <a:r>
                        <a:rPr lang="en" sz="1300">
                          <a:solidFill>
                            <a:schemeClr val="lt1"/>
                          </a:solidFill>
                          <a:latin typeface="Nunito"/>
                          <a:ea typeface="Nunito"/>
                          <a:cs typeface="Nunito"/>
                          <a:sym typeface="Nunito"/>
                        </a:rPr>
                        <a:t>Total (0-10)</a:t>
                      </a:r>
                      <a:endParaRPr sz="1300">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300" b="1">
                          <a:solidFill>
                            <a:schemeClr val="lt1"/>
                          </a:solidFill>
                          <a:latin typeface="Nunito"/>
                          <a:ea typeface="Nunito"/>
                          <a:cs typeface="Nunito"/>
                          <a:sym typeface="Nunito"/>
                        </a:rPr>
                        <a:t>100%</a:t>
                      </a:r>
                      <a:endParaRPr sz="13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300" b="1">
                          <a:solidFill>
                            <a:schemeClr val="dk1"/>
                          </a:solidFill>
                          <a:latin typeface="Nunito"/>
                          <a:ea typeface="Nunito"/>
                          <a:cs typeface="Nunito"/>
                          <a:sym typeface="Nunito"/>
                        </a:rPr>
                        <a:t>8.45</a:t>
                      </a:r>
                      <a:endParaRPr sz="1300" b="1">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sz="1300" b="1">
                          <a:solidFill>
                            <a:schemeClr val="dk1"/>
                          </a:solidFill>
                          <a:latin typeface="Nunito"/>
                          <a:ea typeface="Nunito"/>
                          <a:cs typeface="Nunito"/>
                          <a:sym typeface="Nunito"/>
                        </a:rPr>
                        <a:t>6.95</a:t>
                      </a:r>
                      <a:endParaRPr sz="1300" b="1">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lnSpc>
                          <a:spcPct val="115000"/>
                        </a:lnSpc>
                        <a:spcBef>
                          <a:spcPts val="0"/>
                        </a:spcBef>
                        <a:spcAft>
                          <a:spcPts val="0"/>
                        </a:spcAft>
                        <a:buNone/>
                      </a:pPr>
                      <a:r>
                        <a:rPr lang="en" sz="1300" b="1">
                          <a:solidFill>
                            <a:schemeClr val="dk1"/>
                          </a:solidFill>
                          <a:latin typeface="Nunito"/>
                          <a:ea typeface="Nunito"/>
                          <a:cs typeface="Nunito"/>
                          <a:sym typeface="Nunito"/>
                        </a:rPr>
                        <a:t>3.25</a:t>
                      </a:r>
                      <a:endParaRPr sz="1300" b="1">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lnSpc>
                          <a:spcPct val="115000"/>
                        </a:lnSpc>
                        <a:spcBef>
                          <a:spcPts val="0"/>
                        </a:spcBef>
                        <a:spcAft>
                          <a:spcPts val="0"/>
                        </a:spcAft>
                        <a:buNone/>
                      </a:pPr>
                      <a:r>
                        <a:rPr lang="en" sz="1300" b="1">
                          <a:solidFill>
                            <a:schemeClr val="dk1"/>
                          </a:solidFill>
                          <a:latin typeface="Nunito"/>
                          <a:ea typeface="Nunito"/>
                          <a:cs typeface="Nunito"/>
                          <a:sym typeface="Nunito"/>
                        </a:rPr>
                        <a:t>2.95</a:t>
                      </a:r>
                      <a:endParaRPr sz="1300" b="1">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5"/>
                  </a:ext>
                </a:extLst>
              </a:tr>
            </a:tbl>
          </a:graphicData>
        </a:graphic>
      </p:graphicFrame>
      <p:pic>
        <p:nvPicPr>
          <p:cNvPr id="1593" name="Google Shape;1593;p12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417900" y="1099913"/>
            <a:ext cx="1439149" cy="943600"/>
          </a:xfrm>
          <a:prstGeom prst="rect">
            <a:avLst/>
          </a:prstGeom>
          <a:noFill/>
          <a:ln>
            <a:noFill/>
          </a:ln>
        </p:spPr>
      </p:pic>
      <p:sp>
        <p:nvSpPr>
          <p:cNvPr id="1594" name="Google Shape;1594;p120"/>
          <p:cNvSpPr txBox="1"/>
          <p:nvPr/>
        </p:nvSpPr>
        <p:spPr>
          <a:xfrm>
            <a:off x="2921825" y="3763138"/>
            <a:ext cx="145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6AA84F"/>
                </a:solidFill>
                <a:latin typeface="Nunito"/>
                <a:ea typeface="Nunito"/>
                <a:cs typeface="Nunito"/>
                <a:sym typeface="Nunito"/>
              </a:rPr>
              <a:t>Final Selection</a:t>
            </a:r>
            <a:endParaRPr b="1">
              <a:solidFill>
                <a:srgbClr val="6AA84F"/>
              </a:solidFill>
              <a:latin typeface="Nunito"/>
              <a:ea typeface="Nunito"/>
              <a:cs typeface="Nunito"/>
              <a:sym typeface="Nunito"/>
            </a:endParaRPr>
          </a:p>
        </p:txBody>
      </p:sp>
      <p:sp>
        <p:nvSpPr>
          <p:cNvPr id="1595" name="Google Shape;1595;p120"/>
          <p:cNvSpPr/>
          <p:nvPr/>
        </p:nvSpPr>
        <p:spPr>
          <a:xfrm>
            <a:off x="2882225" y="980163"/>
            <a:ext cx="1537200" cy="28440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20"/>
          <p:cNvSpPr txBox="1">
            <a:spLocks noGrp="1"/>
          </p:cNvSpPr>
          <p:nvPr>
            <p:ph type="title"/>
          </p:nvPr>
        </p:nvSpPr>
        <p:spPr>
          <a:xfrm>
            <a:off x="311700" y="149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0 - Virtual Reality Display </a:t>
            </a:r>
            <a:endParaRPr/>
          </a:p>
        </p:txBody>
      </p:sp>
      <p:sp>
        <p:nvSpPr>
          <p:cNvPr id="1597" name="Google Shape;1597;p120"/>
          <p:cNvSpPr txBox="1">
            <a:spLocks noGrp="1"/>
          </p:cNvSpPr>
          <p:nvPr>
            <p:ph type="title"/>
          </p:nvPr>
        </p:nvSpPr>
        <p:spPr>
          <a:xfrm>
            <a:off x="410725" y="601350"/>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TRADE MATRIX</a:t>
            </a:r>
            <a:endParaRPr sz="1620"/>
          </a:p>
        </p:txBody>
      </p:sp>
      <p:sp>
        <p:nvSpPr>
          <p:cNvPr id="1598" name="Google Shape;1598;p120"/>
          <p:cNvSpPr txBox="1"/>
          <p:nvPr/>
        </p:nvSpPr>
        <p:spPr>
          <a:xfrm>
            <a:off x="6842400" y="3793888"/>
            <a:ext cx="2301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000" b="1">
                <a:solidFill>
                  <a:schemeClr val="dk1"/>
                </a:solidFill>
                <a:latin typeface="Nunito"/>
                <a:ea typeface="Nunito"/>
                <a:cs typeface="Nunito"/>
                <a:sym typeface="Nunito"/>
              </a:rPr>
              <a:t>*WT = Weighted Total Score</a:t>
            </a:r>
            <a:endParaRPr sz="1100">
              <a:latin typeface="Nunito"/>
              <a:ea typeface="Nunito"/>
              <a:cs typeface="Nunito"/>
              <a:sym typeface="Nunito"/>
            </a:endParaRPr>
          </a:p>
        </p:txBody>
      </p:sp>
      <p:sp>
        <p:nvSpPr>
          <p:cNvPr id="1599" name="Google Shape;1599;p120">
            <a:hlinkClick r:id="rId7"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121"/>
          <p:cNvSpPr txBox="1">
            <a:spLocks noGrp="1"/>
          </p:cNvSpPr>
          <p:nvPr>
            <p:ph type="title"/>
          </p:nvPr>
        </p:nvSpPr>
        <p:spPr>
          <a:xfrm>
            <a:off x="450850" y="1416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1 - VR Headset</a:t>
            </a:r>
            <a:endParaRPr/>
          </a:p>
        </p:txBody>
      </p:sp>
      <p:graphicFrame>
        <p:nvGraphicFramePr>
          <p:cNvPr id="1605" name="Google Shape;1605;p121"/>
          <p:cNvGraphicFramePr/>
          <p:nvPr>
            <p:extLst>
              <p:ext uri="{D42A27DB-BD31-4B8C-83A1-F6EECF244321}">
                <p14:modId xmlns:p14="http://schemas.microsoft.com/office/powerpoint/2010/main" val="4207670539"/>
              </p:ext>
            </p:extLst>
          </p:nvPr>
        </p:nvGraphicFramePr>
        <p:xfrm>
          <a:off x="719775" y="956400"/>
          <a:ext cx="7704450" cy="3814080"/>
        </p:xfrm>
        <a:graphic>
          <a:graphicData uri="http://schemas.openxmlformats.org/drawingml/2006/table">
            <a:tbl>
              <a:tblPr>
                <a:noFill/>
                <a:tableStyleId>{E9D8C519-176E-4E7A-B434-6233866CBDE6}</a:tableStyleId>
              </a:tblPr>
              <a:tblGrid>
                <a:gridCol w="1791777">
                  <a:extLst>
                    <a:ext uri="{9D8B030D-6E8A-4147-A177-3AD203B41FA5}">
                      <a16:colId xmlns:a16="http://schemas.microsoft.com/office/drawing/2014/main" val="20000"/>
                    </a:ext>
                  </a:extLst>
                </a:gridCol>
                <a:gridCol w="870223">
                  <a:extLst>
                    <a:ext uri="{9D8B030D-6E8A-4147-A177-3AD203B41FA5}">
                      <a16:colId xmlns:a16="http://schemas.microsoft.com/office/drawing/2014/main" val="20001"/>
                    </a:ext>
                  </a:extLst>
                </a:gridCol>
                <a:gridCol w="5042450">
                  <a:extLst>
                    <a:ext uri="{9D8B030D-6E8A-4147-A177-3AD203B41FA5}">
                      <a16:colId xmlns:a16="http://schemas.microsoft.com/office/drawing/2014/main" val="20002"/>
                    </a:ext>
                  </a:extLst>
                </a:gridCol>
              </a:tblGrid>
              <a:tr h="383750">
                <a:tc>
                  <a:txBody>
                    <a:bodyPr/>
                    <a:lstStyle/>
                    <a:p>
                      <a:pPr marL="0" lvl="0" indent="0" algn="l" rtl="0">
                        <a:spcBef>
                          <a:spcPts val="0"/>
                        </a:spcBef>
                        <a:spcAft>
                          <a:spcPts val="0"/>
                        </a:spcAft>
                        <a:buNone/>
                      </a:pPr>
                      <a:r>
                        <a:rPr lang="en" b="1">
                          <a:solidFill>
                            <a:schemeClr val="dk2"/>
                          </a:solidFill>
                          <a:latin typeface="Nunito"/>
                          <a:ea typeface="Nunito"/>
                          <a:cs typeface="Nunito"/>
                          <a:sym typeface="Nunito"/>
                        </a:rPr>
                        <a:t>Design Metric</a:t>
                      </a:r>
                      <a:endParaRPr b="1">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Nunito"/>
                          <a:ea typeface="Nunito"/>
                          <a:cs typeface="Nunito"/>
                          <a:sym typeface="Nunito"/>
                        </a:rPr>
                        <a:t>Weight</a:t>
                      </a:r>
                      <a:endParaRPr b="1">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dk2"/>
                          </a:solidFill>
                          <a:latin typeface="Nunito"/>
                          <a:ea typeface="Nunito"/>
                          <a:cs typeface="Nunito"/>
                          <a:sym typeface="Nunito"/>
                        </a:rPr>
                        <a:t>Reasoning</a:t>
                      </a:r>
                      <a:endParaRPr b="1">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60900">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External PC Required</a:t>
                      </a:r>
                      <a:endParaRPr sz="1300">
                        <a:solidFill>
                          <a:schemeClr val="dk2"/>
                        </a:solidFill>
                        <a:latin typeface="Nunito"/>
                        <a:ea typeface="Nunito"/>
                        <a:cs typeface="Nunito"/>
                        <a:sym typeface="Nunito"/>
                      </a:endParaRPr>
                    </a:p>
                    <a:p>
                      <a:pPr marL="0" lvl="0" indent="0" algn="l" rtl="0">
                        <a:spcBef>
                          <a:spcPts val="0"/>
                        </a:spcBef>
                        <a:spcAft>
                          <a:spcPts val="0"/>
                        </a:spcAft>
                        <a:buNone/>
                      </a:pPr>
                      <a:r>
                        <a:rPr lang="en" sz="1300">
                          <a:solidFill>
                            <a:schemeClr val="dk2"/>
                          </a:solidFill>
                          <a:latin typeface="Nunito"/>
                          <a:ea typeface="Nunito"/>
                          <a:cs typeface="Nunito"/>
                          <a:sym typeface="Nunito"/>
                        </a:rPr>
                        <a:t>(yes/no)</a:t>
                      </a:r>
                      <a:endParaRPr sz="1300">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CC0000"/>
                          </a:solidFill>
                          <a:latin typeface="Nunito"/>
                          <a:ea typeface="Nunito"/>
                          <a:cs typeface="Nunito"/>
                          <a:sym typeface="Nunito"/>
                        </a:rPr>
                        <a:t>25%</a:t>
                      </a:r>
                      <a:endParaRPr>
                        <a:solidFill>
                          <a:srgbClr val="CC0000"/>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Nunito"/>
                          <a:ea typeface="Nunito"/>
                          <a:cs typeface="Nunito"/>
                          <a:sym typeface="Nunito"/>
                        </a:rPr>
                        <a:t>The hindrance of an external PC outweighs the benefit of additional computing power.</a:t>
                      </a:r>
                      <a:endParaRPr sz="1200">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60900">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Cost</a:t>
                      </a:r>
                      <a:endParaRPr sz="1300">
                        <a:solidFill>
                          <a:schemeClr val="dk2"/>
                        </a:solidFill>
                        <a:latin typeface="Nunito"/>
                        <a:ea typeface="Nunito"/>
                        <a:cs typeface="Nunito"/>
                        <a:sym typeface="Nunito"/>
                      </a:endParaRPr>
                    </a:p>
                    <a:p>
                      <a:pPr marL="0" lvl="0" indent="0" algn="l" rtl="0">
                        <a:spcBef>
                          <a:spcPts val="0"/>
                        </a:spcBef>
                        <a:spcAft>
                          <a:spcPts val="0"/>
                        </a:spcAft>
                        <a:buNone/>
                      </a:pPr>
                      <a:r>
                        <a:rPr lang="en" sz="1300">
                          <a:solidFill>
                            <a:schemeClr val="dk2"/>
                          </a:solidFill>
                          <a:latin typeface="Nunito"/>
                          <a:ea typeface="Nunito"/>
                          <a:cs typeface="Nunito"/>
                          <a:sym typeface="Nunito"/>
                        </a:rPr>
                        <a:t>($400-$1400)</a:t>
                      </a:r>
                      <a:endParaRPr sz="1300">
                        <a:solidFill>
                          <a:schemeClr val="dk2"/>
                        </a:solidFill>
                        <a:latin typeface="Nunito"/>
                        <a:ea typeface="Nunito"/>
                        <a:cs typeface="Nunito"/>
                        <a:sym typeface="Nunito"/>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a:solidFill>
                            <a:srgbClr val="CC0000"/>
                          </a:solidFill>
                          <a:latin typeface="Nunito"/>
                          <a:ea typeface="Nunito"/>
                          <a:cs typeface="Nunito"/>
                          <a:sym typeface="Nunito"/>
                        </a:rPr>
                        <a:t>20%</a:t>
                      </a:r>
                      <a:endParaRPr>
                        <a:solidFill>
                          <a:srgbClr val="CC0000"/>
                        </a:solidFill>
                        <a:latin typeface="Nunito"/>
                        <a:ea typeface="Nunito"/>
                        <a:cs typeface="Nunito"/>
                        <a:sym typeface="Nunito"/>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200">
                          <a:solidFill>
                            <a:schemeClr val="dk2"/>
                          </a:solidFill>
                          <a:latin typeface="Nunito"/>
                          <a:ea typeface="Nunito"/>
                          <a:cs typeface="Nunito"/>
                          <a:sym typeface="Nunito"/>
                        </a:rPr>
                        <a:t>One of the project’s largest expenses, so this metric is weighed heavily. Prices ranged from $400 to $1400 for basic headset packages.</a:t>
                      </a:r>
                      <a:endParaRPr sz="1200">
                        <a:solidFill>
                          <a:schemeClr val="dk2"/>
                        </a:solidFill>
                        <a:latin typeface="Nunito"/>
                        <a:ea typeface="Nunito"/>
                        <a:cs typeface="Nunito"/>
                        <a:sym typeface="Nunito"/>
                      </a:endParaRPr>
                    </a:p>
                  </a:txBody>
                  <a:tcPr marL="91425" marR="91425" marT="91425" marB="91425" anchor="ct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708500">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Refresh Rate</a:t>
                      </a:r>
                      <a:endParaRPr sz="1300">
                        <a:solidFill>
                          <a:schemeClr val="dk2"/>
                        </a:solidFill>
                        <a:latin typeface="Nunito"/>
                        <a:ea typeface="Nunito"/>
                        <a:cs typeface="Nunito"/>
                        <a:sym typeface="Nunito"/>
                      </a:endParaRPr>
                    </a:p>
                    <a:p>
                      <a:pPr marL="0" lvl="0" indent="0" algn="l" rtl="0">
                        <a:spcBef>
                          <a:spcPts val="0"/>
                        </a:spcBef>
                        <a:spcAft>
                          <a:spcPts val="0"/>
                        </a:spcAft>
                        <a:buNone/>
                      </a:pPr>
                      <a:r>
                        <a:rPr lang="en" sz="1300">
                          <a:solidFill>
                            <a:schemeClr val="dk2"/>
                          </a:solidFill>
                          <a:latin typeface="Nunito"/>
                          <a:ea typeface="Nunito"/>
                          <a:cs typeface="Nunito"/>
                          <a:sym typeface="Nunito"/>
                        </a:rPr>
                        <a:t>(60-144 Hz)</a:t>
                      </a:r>
                      <a:endParaRPr sz="1300">
                        <a:solidFill>
                          <a:schemeClr val="dk2"/>
                        </a:solidFill>
                        <a:latin typeface="Nunito"/>
                        <a:ea typeface="Nunito"/>
                        <a:cs typeface="Nunito"/>
                        <a:sym typeface="Nunito"/>
                      </a:endParaRPr>
                    </a:p>
                  </a:txBody>
                  <a:tcPr marL="91425" marR="91425" marT="91425" marB="91425" anchor="ctr"/>
                </a:tc>
                <a:tc>
                  <a:txBody>
                    <a:bodyPr/>
                    <a:lstStyle/>
                    <a:p>
                      <a:pPr marL="0" lvl="0" indent="0" algn="ctr" rtl="0">
                        <a:spcBef>
                          <a:spcPts val="0"/>
                        </a:spcBef>
                        <a:spcAft>
                          <a:spcPts val="0"/>
                        </a:spcAft>
                        <a:buNone/>
                      </a:pPr>
                      <a:r>
                        <a:rPr lang="en">
                          <a:solidFill>
                            <a:srgbClr val="CC0000"/>
                          </a:solidFill>
                          <a:latin typeface="Nunito"/>
                          <a:ea typeface="Nunito"/>
                          <a:cs typeface="Nunito"/>
                          <a:sym typeface="Nunito"/>
                        </a:rPr>
                        <a:t>15%</a:t>
                      </a:r>
                      <a:endParaRPr>
                        <a:solidFill>
                          <a:srgbClr val="CC0000"/>
                        </a:solidFill>
                        <a:latin typeface="Nunito"/>
                        <a:ea typeface="Nunito"/>
                        <a:cs typeface="Nunito"/>
                        <a:sym typeface="Nunito"/>
                      </a:endParaRPr>
                    </a:p>
                  </a:txBody>
                  <a:tcPr marL="91425" marR="91425" marT="91425" marB="91425" anchor="ctr"/>
                </a:tc>
                <a:tc>
                  <a:txBody>
                    <a:bodyPr/>
                    <a:lstStyle/>
                    <a:p>
                      <a:pPr marL="0" lvl="0" indent="0" algn="l" rtl="0">
                        <a:spcBef>
                          <a:spcPts val="0"/>
                        </a:spcBef>
                        <a:spcAft>
                          <a:spcPts val="0"/>
                        </a:spcAft>
                        <a:buNone/>
                      </a:pPr>
                      <a:r>
                        <a:rPr lang="en" sz="1200">
                          <a:solidFill>
                            <a:schemeClr val="dk2"/>
                          </a:solidFill>
                          <a:latin typeface="Nunito"/>
                          <a:ea typeface="Nunito"/>
                          <a:cs typeface="Nunito"/>
                          <a:sym typeface="Nunito"/>
                        </a:rPr>
                        <a:t>Higher refresh rate reduces motion blur and makes movement and action clearer. The most common refresh rates for computer screens vary between 60 and 144Hz.</a:t>
                      </a:r>
                      <a:endParaRPr sz="1200">
                        <a:solidFill>
                          <a:schemeClr val="dk2"/>
                        </a:solidFill>
                        <a:latin typeface="Nunito"/>
                        <a:ea typeface="Nunito"/>
                        <a:cs typeface="Nunito"/>
                        <a:sym typeface="Nunito"/>
                      </a:endParaRPr>
                    </a:p>
                  </a:txBody>
                  <a:tcPr marL="91425" marR="91425" marT="91425" marB="91425" anchor="ctr"/>
                </a:tc>
                <a:extLst>
                  <a:ext uri="{0D108BD9-81ED-4DB2-BD59-A6C34878D82A}">
                    <a16:rowId xmlns:a16="http://schemas.microsoft.com/office/drawing/2014/main" val="10003"/>
                  </a:ext>
                </a:extLst>
              </a:tr>
              <a:tr h="708500">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Horizontal FOV</a:t>
                      </a:r>
                      <a:endParaRPr sz="1300">
                        <a:solidFill>
                          <a:schemeClr val="dk2"/>
                        </a:solidFill>
                        <a:latin typeface="Nunito"/>
                        <a:ea typeface="Nunito"/>
                        <a:cs typeface="Nunito"/>
                        <a:sym typeface="Nunito"/>
                      </a:endParaRPr>
                    </a:p>
                    <a:p>
                      <a:pPr marL="0" lvl="0" indent="0" algn="l" rtl="0">
                        <a:spcBef>
                          <a:spcPts val="0"/>
                        </a:spcBef>
                        <a:spcAft>
                          <a:spcPts val="0"/>
                        </a:spcAft>
                        <a:buNone/>
                      </a:pPr>
                      <a:r>
                        <a:rPr lang="en" sz="1300">
                          <a:solidFill>
                            <a:schemeClr val="dk2"/>
                          </a:solidFill>
                          <a:latin typeface="Nunito"/>
                          <a:ea typeface="Nunito"/>
                          <a:cs typeface="Nunito"/>
                          <a:sym typeface="Nunito"/>
                        </a:rPr>
                        <a:t>(100</a:t>
                      </a:r>
                      <a:r>
                        <a:rPr lang="en" sz="1200">
                          <a:solidFill>
                            <a:schemeClr val="dk2"/>
                          </a:solidFill>
                          <a:latin typeface="Nunito"/>
                          <a:ea typeface="Nunito"/>
                          <a:cs typeface="Nunito"/>
                          <a:sym typeface="Nunito"/>
                        </a:rPr>
                        <a:t>°-130°)</a:t>
                      </a:r>
                      <a:endParaRPr sz="1300">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CC0000"/>
                          </a:solidFill>
                          <a:latin typeface="Nunito"/>
                          <a:ea typeface="Nunito"/>
                          <a:cs typeface="Nunito"/>
                          <a:sym typeface="Nunito"/>
                        </a:rPr>
                        <a:t>15%</a:t>
                      </a:r>
                      <a:endParaRPr>
                        <a:solidFill>
                          <a:srgbClr val="CC0000"/>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Nunito"/>
                          <a:ea typeface="Nunito"/>
                          <a:cs typeface="Nunito"/>
                          <a:sym typeface="Nunito"/>
                        </a:rPr>
                        <a:t>Maximizing FOV helps mitigate the “screen door effect”. Minimum FOV of all headsets was 100° and FOV for a human’s dual eye overlap region is 130°.</a:t>
                      </a:r>
                      <a:endParaRPr sz="1200">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83750">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Resolution per Eye</a:t>
                      </a:r>
                      <a:endParaRPr sz="1300">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CC0000"/>
                          </a:solidFill>
                          <a:latin typeface="Nunito"/>
                          <a:ea typeface="Nunito"/>
                          <a:cs typeface="Nunito"/>
                          <a:sym typeface="Nunito"/>
                        </a:rPr>
                        <a:t>15%</a:t>
                      </a:r>
                      <a:endParaRPr>
                        <a:solidFill>
                          <a:srgbClr val="CC0000"/>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Nunito"/>
                          <a:ea typeface="Nunito"/>
                          <a:cs typeface="Nunito"/>
                          <a:sym typeface="Nunito"/>
                        </a:rPr>
                        <a:t>Higher number of pixels per eye increases virtual fidelity of simulation.</a:t>
                      </a:r>
                      <a:endParaRPr sz="1200">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400500">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Weight</a:t>
                      </a:r>
                      <a:endParaRPr sz="1300">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CC0000"/>
                          </a:solidFill>
                          <a:latin typeface="Nunito"/>
                          <a:ea typeface="Nunito"/>
                          <a:cs typeface="Nunito"/>
                          <a:sym typeface="Nunito"/>
                        </a:rPr>
                        <a:t>10%</a:t>
                      </a:r>
                      <a:endParaRPr>
                        <a:solidFill>
                          <a:srgbClr val="CC0000"/>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dirty="0">
                          <a:solidFill>
                            <a:schemeClr val="dk2"/>
                          </a:solidFill>
                          <a:latin typeface="Nunito"/>
                          <a:ea typeface="Nunito"/>
                          <a:cs typeface="Nunito"/>
                          <a:sym typeface="Nunito"/>
                        </a:rPr>
                        <a:t>Minimizing weight on head reduces user fatigue.</a:t>
                      </a:r>
                      <a:endParaRPr sz="1200" dirty="0">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606" name="Google Shape;1606;p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84</a:t>
            </a:fld>
            <a:endParaRPr/>
          </a:p>
        </p:txBody>
      </p:sp>
      <p:sp>
        <p:nvSpPr>
          <p:cNvPr id="1607" name="Google Shape;1607;p121"/>
          <p:cNvSpPr txBox="1">
            <a:spLocks noGrp="1"/>
          </p:cNvSpPr>
          <p:nvPr>
            <p:ph type="title"/>
          </p:nvPr>
        </p:nvSpPr>
        <p:spPr>
          <a:xfrm>
            <a:off x="519650" y="5869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DESIGN METRICS AND WEIGHTINGS</a:t>
            </a:r>
            <a:endParaRPr sz="1620"/>
          </a:p>
        </p:txBody>
      </p:sp>
      <p:sp>
        <p:nvSpPr>
          <p:cNvPr id="1608" name="Google Shape;1608;p121">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122"/>
          <p:cNvSpPr txBox="1">
            <a:spLocks noGrp="1"/>
          </p:cNvSpPr>
          <p:nvPr>
            <p:ph type="title"/>
          </p:nvPr>
        </p:nvSpPr>
        <p:spPr>
          <a:xfrm>
            <a:off x="450850" y="1416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1 - VR Headset</a:t>
            </a:r>
            <a:endParaRPr/>
          </a:p>
        </p:txBody>
      </p:sp>
      <p:sp>
        <p:nvSpPr>
          <p:cNvPr id="1614" name="Google Shape;1614;p122"/>
          <p:cNvSpPr txBox="1">
            <a:spLocks noGrp="1"/>
          </p:cNvSpPr>
          <p:nvPr>
            <p:ph type="title"/>
          </p:nvPr>
        </p:nvSpPr>
        <p:spPr>
          <a:xfrm>
            <a:off x="519650" y="58692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TRADE MATRIX</a:t>
            </a:r>
            <a:endParaRPr sz="1620"/>
          </a:p>
        </p:txBody>
      </p:sp>
      <p:sp>
        <p:nvSpPr>
          <p:cNvPr id="1615" name="Google Shape;1615;p122"/>
          <p:cNvSpPr txBox="1">
            <a:spLocks noGrp="1"/>
          </p:cNvSpPr>
          <p:nvPr>
            <p:ph type="sldNum" idx="12"/>
          </p:nvPr>
        </p:nvSpPr>
        <p:spPr>
          <a:xfrm>
            <a:off x="8495133"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85</a:t>
            </a:fld>
            <a:endParaRPr/>
          </a:p>
        </p:txBody>
      </p:sp>
      <p:graphicFrame>
        <p:nvGraphicFramePr>
          <p:cNvPr id="1616" name="Google Shape;1616;p122"/>
          <p:cNvGraphicFramePr/>
          <p:nvPr/>
        </p:nvGraphicFramePr>
        <p:xfrm>
          <a:off x="296813" y="994478"/>
          <a:ext cx="8550375" cy="3445990"/>
        </p:xfrm>
        <a:graphic>
          <a:graphicData uri="http://schemas.openxmlformats.org/drawingml/2006/table">
            <a:tbl>
              <a:tblPr>
                <a:noFill/>
                <a:tableStyleId>{E9D8C519-176E-4E7A-B434-6233866CBDE6}</a:tableStyleId>
              </a:tblPr>
              <a:tblGrid>
                <a:gridCol w="1789550">
                  <a:extLst>
                    <a:ext uri="{9D8B030D-6E8A-4147-A177-3AD203B41FA5}">
                      <a16:colId xmlns:a16="http://schemas.microsoft.com/office/drawing/2014/main" val="20000"/>
                    </a:ext>
                  </a:extLst>
                </a:gridCol>
                <a:gridCol w="708600">
                  <a:extLst>
                    <a:ext uri="{9D8B030D-6E8A-4147-A177-3AD203B41FA5}">
                      <a16:colId xmlns:a16="http://schemas.microsoft.com/office/drawing/2014/main" val="20001"/>
                    </a:ext>
                  </a:extLst>
                </a:gridCol>
                <a:gridCol w="928025">
                  <a:extLst>
                    <a:ext uri="{9D8B030D-6E8A-4147-A177-3AD203B41FA5}">
                      <a16:colId xmlns:a16="http://schemas.microsoft.com/office/drawing/2014/main" val="20002"/>
                    </a:ext>
                  </a:extLst>
                </a:gridCol>
                <a:gridCol w="890175">
                  <a:extLst>
                    <a:ext uri="{9D8B030D-6E8A-4147-A177-3AD203B41FA5}">
                      <a16:colId xmlns:a16="http://schemas.microsoft.com/office/drawing/2014/main" val="20003"/>
                    </a:ext>
                  </a:extLst>
                </a:gridCol>
                <a:gridCol w="971525">
                  <a:extLst>
                    <a:ext uri="{9D8B030D-6E8A-4147-A177-3AD203B41FA5}">
                      <a16:colId xmlns:a16="http://schemas.microsoft.com/office/drawing/2014/main" val="20004"/>
                    </a:ext>
                  </a:extLst>
                </a:gridCol>
                <a:gridCol w="897550">
                  <a:extLst>
                    <a:ext uri="{9D8B030D-6E8A-4147-A177-3AD203B41FA5}">
                      <a16:colId xmlns:a16="http://schemas.microsoft.com/office/drawing/2014/main" val="20005"/>
                    </a:ext>
                  </a:extLst>
                </a:gridCol>
                <a:gridCol w="1316950">
                  <a:extLst>
                    <a:ext uri="{9D8B030D-6E8A-4147-A177-3AD203B41FA5}">
                      <a16:colId xmlns:a16="http://schemas.microsoft.com/office/drawing/2014/main" val="20006"/>
                    </a:ext>
                  </a:extLst>
                </a:gridCol>
                <a:gridCol w="1048000">
                  <a:extLst>
                    <a:ext uri="{9D8B030D-6E8A-4147-A177-3AD203B41FA5}">
                      <a16:colId xmlns:a16="http://schemas.microsoft.com/office/drawing/2014/main" val="20007"/>
                    </a:ext>
                  </a:extLst>
                </a:gridCol>
              </a:tblGrid>
              <a:tr h="1186250">
                <a:tc>
                  <a:txBody>
                    <a:bodyPr/>
                    <a:lstStyle/>
                    <a:p>
                      <a:pPr marL="0" lvl="0" indent="0" algn="ctr" rtl="0">
                        <a:spcBef>
                          <a:spcPts val="0"/>
                        </a:spcBef>
                        <a:spcAft>
                          <a:spcPts val="0"/>
                        </a:spcAft>
                        <a:buNone/>
                      </a:pPr>
                      <a:endParaRPr b="1">
                        <a:latin typeface="Nunito"/>
                        <a:ea typeface="Nunito"/>
                        <a:cs typeface="Nunito"/>
                        <a:sym typeface="Nuni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a:latin typeface="Nunito"/>
                        <a:ea typeface="Nunito"/>
                        <a:cs typeface="Nunito"/>
                        <a:sym typeface="Nuni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latin typeface="Nunito"/>
                          <a:ea typeface="Nunito"/>
                          <a:cs typeface="Nunito"/>
                          <a:sym typeface="Nunito"/>
                        </a:rPr>
                        <a:t>Oculus Quest 2</a:t>
                      </a:r>
                      <a:endParaRPr b="1">
                        <a:latin typeface="Nunito"/>
                        <a:ea typeface="Nunito"/>
                        <a:cs typeface="Nunito"/>
                        <a:sym typeface="Nunito"/>
                      </a:endParaRPr>
                    </a:p>
                  </a:txBody>
                  <a:tcPr marL="28575" marR="28575" marT="19050" marB="19050">
                    <a:lnL w="9525" cap="flat" cmpd="sng">
                      <a:solidFill>
                        <a:schemeClr val="lt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b="1">
                          <a:latin typeface="Nunito"/>
                          <a:ea typeface="Nunito"/>
                          <a:cs typeface="Nunito"/>
                          <a:sym typeface="Nunito"/>
                        </a:rPr>
                        <a:t>HTC Vive Focus 3</a:t>
                      </a:r>
                      <a:endParaRPr b="1">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b="1">
                          <a:latin typeface="Nunito"/>
                          <a:ea typeface="Nunito"/>
                          <a:cs typeface="Nunito"/>
                          <a:sym typeface="Nunito"/>
                        </a:rPr>
                        <a:t>HP Reverb G2</a:t>
                      </a:r>
                      <a:endParaRPr b="1">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b="1">
                          <a:latin typeface="Nunito"/>
                          <a:ea typeface="Nunito"/>
                          <a:cs typeface="Nunito"/>
                          <a:sym typeface="Nunito"/>
                        </a:rPr>
                        <a:t>HTC Vive Pro 2</a:t>
                      </a:r>
                      <a:endParaRPr b="1">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b="1">
                          <a:latin typeface="Nunito"/>
                          <a:ea typeface="Nunito"/>
                          <a:cs typeface="Nunito"/>
                          <a:sym typeface="Nunito"/>
                        </a:rPr>
                        <a:t>Sony Playstation VR</a:t>
                      </a:r>
                      <a:endParaRPr b="1">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b="1">
                          <a:latin typeface="Nunito"/>
                          <a:ea typeface="Nunito"/>
                          <a:cs typeface="Nunito"/>
                          <a:sym typeface="Nunito"/>
                        </a:rPr>
                        <a:t>Valve Index VR Kit</a:t>
                      </a:r>
                      <a:endParaRPr b="1">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285175">
                <a:tc>
                  <a:txBody>
                    <a:bodyPr/>
                    <a:lstStyle/>
                    <a:p>
                      <a:pPr marL="0" lvl="0" indent="0" algn="ctr" rtl="0">
                        <a:lnSpc>
                          <a:spcPct val="115000"/>
                        </a:lnSpc>
                        <a:spcBef>
                          <a:spcPts val="0"/>
                        </a:spcBef>
                        <a:spcAft>
                          <a:spcPts val="0"/>
                        </a:spcAft>
                        <a:buNone/>
                      </a:pPr>
                      <a:r>
                        <a:rPr lang="en" b="1">
                          <a:solidFill>
                            <a:schemeClr val="lt1"/>
                          </a:solidFill>
                          <a:latin typeface="Nunito"/>
                          <a:ea typeface="Nunito"/>
                          <a:cs typeface="Nunito"/>
                          <a:sym typeface="Nunito"/>
                        </a:rPr>
                        <a:t>Metric</a:t>
                      </a:r>
                      <a:endParaRPr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n" b="1">
                          <a:solidFill>
                            <a:schemeClr val="lt1"/>
                          </a:solidFill>
                          <a:latin typeface="Nunito"/>
                          <a:ea typeface="Nunito"/>
                          <a:cs typeface="Nunito"/>
                          <a:sym typeface="Nunito"/>
                        </a:rPr>
                        <a:t>Weight</a:t>
                      </a:r>
                      <a:endParaRPr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n" b="1">
                          <a:solidFill>
                            <a:schemeClr val="lt1"/>
                          </a:solidFill>
                          <a:latin typeface="Nunito"/>
                          <a:ea typeface="Nunito"/>
                          <a:cs typeface="Nunito"/>
                          <a:sym typeface="Nunito"/>
                        </a:rPr>
                        <a:t>WT</a:t>
                      </a:r>
                      <a:endParaRPr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n" b="1">
                          <a:solidFill>
                            <a:schemeClr val="lt1"/>
                          </a:solidFill>
                          <a:latin typeface="Nunito"/>
                          <a:ea typeface="Nunito"/>
                          <a:cs typeface="Nunito"/>
                          <a:sym typeface="Nunito"/>
                        </a:rPr>
                        <a:t>WT</a:t>
                      </a:r>
                      <a:endParaRPr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n" b="1">
                          <a:solidFill>
                            <a:schemeClr val="lt1"/>
                          </a:solidFill>
                          <a:latin typeface="Nunito"/>
                          <a:ea typeface="Nunito"/>
                          <a:cs typeface="Nunito"/>
                          <a:sym typeface="Nunito"/>
                        </a:rPr>
                        <a:t>WT</a:t>
                      </a:r>
                      <a:endParaRPr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n" b="1">
                          <a:solidFill>
                            <a:schemeClr val="lt1"/>
                          </a:solidFill>
                          <a:latin typeface="Nunito"/>
                          <a:ea typeface="Nunito"/>
                          <a:cs typeface="Nunito"/>
                          <a:sym typeface="Nunito"/>
                        </a:rPr>
                        <a:t>WT</a:t>
                      </a:r>
                      <a:endParaRPr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n" b="1">
                          <a:solidFill>
                            <a:schemeClr val="lt1"/>
                          </a:solidFill>
                          <a:latin typeface="Nunito"/>
                          <a:ea typeface="Nunito"/>
                          <a:cs typeface="Nunito"/>
                          <a:sym typeface="Nunito"/>
                        </a:rPr>
                        <a:t>WT</a:t>
                      </a:r>
                      <a:endParaRPr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n" b="1">
                          <a:solidFill>
                            <a:schemeClr val="lt1"/>
                          </a:solidFill>
                          <a:latin typeface="Nunito"/>
                          <a:ea typeface="Nunito"/>
                          <a:cs typeface="Nunito"/>
                          <a:sym typeface="Nunito"/>
                        </a:rPr>
                        <a:t>WT</a:t>
                      </a:r>
                      <a:endParaRPr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extLst>
                  <a:ext uri="{0D108BD9-81ED-4DB2-BD59-A6C34878D82A}">
                    <a16:rowId xmlns:a16="http://schemas.microsoft.com/office/drawing/2014/main" val="10001"/>
                  </a:ext>
                </a:extLst>
              </a:tr>
              <a:tr h="235725">
                <a:tc>
                  <a:txBody>
                    <a:bodyPr/>
                    <a:lstStyle/>
                    <a:p>
                      <a:pPr marL="0" lvl="0" indent="0" algn="ctr" rtl="0">
                        <a:lnSpc>
                          <a:spcPct val="115000"/>
                        </a:lnSpc>
                        <a:spcBef>
                          <a:spcPts val="0"/>
                        </a:spcBef>
                        <a:spcAft>
                          <a:spcPts val="0"/>
                        </a:spcAft>
                        <a:buNone/>
                      </a:pPr>
                      <a:r>
                        <a:rPr lang="en">
                          <a:latin typeface="Nunito"/>
                          <a:ea typeface="Nunito"/>
                          <a:cs typeface="Nunito"/>
                          <a:sym typeface="Nunito"/>
                        </a:rPr>
                        <a:t>Requires External PC</a:t>
                      </a:r>
                      <a:endParaRPr>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a:solidFill>
                            <a:srgbClr val="CC0000"/>
                          </a:solidFill>
                          <a:latin typeface="Nunito"/>
                          <a:ea typeface="Nunito"/>
                          <a:cs typeface="Nunito"/>
                          <a:sym typeface="Nunito"/>
                        </a:rPr>
                        <a:t>25%</a:t>
                      </a:r>
                      <a:endParaRPr>
                        <a:solidFill>
                          <a:srgbClr val="CC0000"/>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2.5</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2.5</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0.3</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0.3</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0.3</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0.3</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65325">
                <a:tc>
                  <a:txBody>
                    <a:bodyPr/>
                    <a:lstStyle/>
                    <a:p>
                      <a:pPr marL="0" lvl="0" indent="0" algn="ctr" rtl="0">
                        <a:lnSpc>
                          <a:spcPct val="115000"/>
                        </a:lnSpc>
                        <a:spcBef>
                          <a:spcPts val="0"/>
                        </a:spcBef>
                        <a:spcAft>
                          <a:spcPts val="0"/>
                        </a:spcAft>
                        <a:buNone/>
                      </a:pPr>
                      <a:r>
                        <a:rPr lang="en">
                          <a:latin typeface="Nunito"/>
                          <a:ea typeface="Nunito"/>
                          <a:cs typeface="Nunito"/>
                          <a:sym typeface="Nunito"/>
                        </a:rPr>
                        <a:t>Cost [$]</a:t>
                      </a:r>
                      <a:endParaRPr>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a:solidFill>
                            <a:srgbClr val="CC0000"/>
                          </a:solidFill>
                          <a:latin typeface="Nunito"/>
                          <a:ea typeface="Nunito"/>
                          <a:cs typeface="Nunito"/>
                          <a:sym typeface="Nunito"/>
                        </a:rPr>
                        <a:t>20%</a:t>
                      </a:r>
                      <a:endParaRPr>
                        <a:solidFill>
                          <a:srgbClr val="CC0000"/>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1.4</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0.1</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1.3</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1.5</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0.2</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02325">
                <a:tc>
                  <a:txBody>
                    <a:bodyPr/>
                    <a:lstStyle/>
                    <a:p>
                      <a:pPr marL="0" lvl="0" indent="0" algn="ctr" rtl="0">
                        <a:lnSpc>
                          <a:spcPct val="115000"/>
                        </a:lnSpc>
                        <a:spcBef>
                          <a:spcPts val="0"/>
                        </a:spcBef>
                        <a:spcAft>
                          <a:spcPts val="0"/>
                        </a:spcAft>
                        <a:buNone/>
                      </a:pPr>
                      <a:r>
                        <a:rPr lang="en">
                          <a:latin typeface="Nunito"/>
                          <a:ea typeface="Nunito"/>
                          <a:cs typeface="Nunito"/>
                          <a:sym typeface="Nunito"/>
                        </a:rPr>
                        <a:t>Resolution [per eye]</a:t>
                      </a:r>
                      <a:endParaRPr>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a:solidFill>
                            <a:srgbClr val="CC0000"/>
                          </a:solidFill>
                          <a:latin typeface="Nunito"/>
                          <a:ea typeface="Nunito"/>
                          <a:cs typeface="Nunito"/>
                          <a:sym typeface="Nunito"/>
                        </a:rPr>
                        <a:t>15%</a:t>
                      </a:r>
                      <a:endParaRPr>
                        <a:solidFill>
                          <a:srgbClr val="CC0000"/>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0.8</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1.5</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1.1</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1.5</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0.4</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94925">
                <a:tc>
                  <a:txBody>
                    <a:bodyPr/>
                    <a:lstStyle/>
                    <a:p>
                      <a:pPr marL="0" lvl="0" indent="0" algn="ctr" rtl="0">
                        <a:lnSpc>
                          <a:spcPct val="115000"/>
                        </a:lnSpc>
                        <a:spcBef>
                          <a:spcPts val="0"/>
                        </a:spcBef>
                        <a:spcAft>
                          <a:spcPts val="0"/>
                        </a:spcAft>
                        <a:buNone/>
                      </a:pPr>
                      <a:r>
                        <a:rPr lang="en">
                          <a:latin typeface="Nunito"/>
                          <a:ea typeface="Nunito"/>
                          <a:cs typeface="Nunito"/>
                          <a:sym typeface="Nunito"/>
                        </a:rPr>
                        <a:t>Refresh Rate [Hz]</a:t>
                      </a:r>
                      <a:endParaRPr>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a:solidFill>
                            <a:srgbClr val="CC0000"/>
                          </a:solidFill>
                          <a:latin typeface="Nunito"/>
                          <a:ea typeface="Nunito"/>
                          <a:cs typeface="Nunito"/>
                          <a:sym typeface="Nunito"/>
                        </a:rPr>
                        <a:t>15%</a:t>
                      </a:r>
                      <a:endParaRPr>
                        <a:solidFill>
                          <a:srgbClr val="CC0000"/>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0.5</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0.5</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0.5</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1.1</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1.1</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1.1</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50500">
                <a:tc>
                  <a:txBody>
                    <a:bodyPr/>
                    <a:lstStyle/>
                    <a:p>
                      <a:pPr marL="0" lvl="0" indent="0" algn="ctr" rtl="0">
                        <a:lnSpc>
                          <a:spcPct val="115000"/>
                        </a:lnSpc>
                        <a:spcBef>
                          <a:spcPts val="0"/>
                        </a:spcBef>
                        <a:spcAft>
                          <a:spcPts val="0"/>
                        </a:spcAft>
                        <a:buNone/>
                      </a:pPr>
                      <a:r>
                        <a:rPr lang="en">
                          <a:latin typeface="Nunito"/>
                          <a:ea typeface="Nunito"/>
                          <a:cs typeface="Nunito"/>
                          <a:sym typeface="Nunito"/>
                        </a:rPr>
                        <a:t>Horizontal FOV [°]</a:t>
                      </a:r>
                      <a:endParaRPr>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a:solidFill>
                            <a:srgbClr val="CC0000"/>
                          </a:solidFill>
                          <a:latin typeface="Nunito"/>
                          <a:ea typeface="Nunito"/>
                          <a:cs typeface="Nunito"/>
                          <a:sym typeface="Nunito"/>
                        </a:rPr>
                        <a:t>15%</a:t>
                      </a:r>
                      <a:endParaRPr>
                        <a:solidFill>
                          <a:srgbClr val="CC0000"/>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0.2</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1</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0.7</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1</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1</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39125">
                <a:tc>
                  <a:txBody>
                    <a:bodyPr/>
                    <a:lstStyle/>
                    <a:p>
                      <a:pPr marL="0" lvl="0" indent="0" algn="ctr" rtl="0">
                        <a:lnSpc>
                          <a:spcPct val="115000"/>
                        </a:lnSpc>
                        <a:spcBef>
                          <a:spcPts val="0"/>
                        </a:spcBef>
                        <a:spcAft>
                          <a:spcPts val="0"/>
                        </a:spcAft>
                        <a:buNone/>
                      </a:pPr>
                      <a:r>
                        <a:rPr lang="en">
                          <a:latin typeface="Nunito"/>
                          <a:ea typeface="Nunito"/>
                          <a:cs typeface="Nunito"/>
                          <a:sym typeface="Nunito"/>
                        </a:rPr>
                        <a:t>Weight [lb]</a:t>
                      </a:r>
                      <a:endParaRPr>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a:solidFill>
                            <a:srgbClr val="CC0000"/>
                          </a:solidFill>
                          <a:latin typeface="Nunito"/>
                          <a:ea typeface="Nunito"/>
                          <a:cs typeface="Nunito"/>
                          <a:sym typeface="Nunito"/>
                        </a:rPr>
                        <a:t>10%</a:t>
                      </a:r>
                      <a:endParaRPr>
                        <a:solidFill>
                          <a:srgbClr val="CC0000"/>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1</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0.2</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0.9</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0.7</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Nunito"/>
                          <a:ea typeface="Nunito"/>
                          <a:cs typeface="Nunito"/>
                          <a:sym typeface="Nunito"/>
                        </a:rPr>
                        <a:t>0.1</a:t>
                      </a:r>
                      <a:endParaRPr>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54300">
                <a:tc>
                  <a:txBody>
                    <a:bodyPr/>
                    <a:lstStyle/>
                    <a:p>
                      <a:pPr marL="0" lvl="0" indent="0" algn="ctr" rtl="0">
                        <a:lnSpc>
                          <a:spcPct val="115000"/>
                        </a:lnSpc>
                        <a:spcBef>
                          <a:spcPts val="0"/>
                        </a:spcBef>
                        <a:spcAft>
                          <a:spcPts val="0"/>
                        </a:spcAft>
                        <a:buNone/>
                      </a:pPr>
                      <a:r>
                        <a:rPr lang="en">
                          <a:solidFill>
                            <a:schemeClr val="lt1"/>
                          </a:solidFill>
                          <a:latin typeface="Nunito"/>
                          <a:ea typeface="Nunito"/>
                          <a:cs typeface="Nunito"/>
                          <a:sym typeface="Nunito"/>
                        </a:rPr>
                        <a:t>Total (0-10)</a:t>
                      </a:r>
                      <a:endParaRPr>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b="1">
                          <a:solidFill>
                            <a:schemeClr val="lt1"/>
                          </a:solidFill>
                          <a:latin typeface="Nunito"/>
                          <a:ea typeface="Nunito"/>
                          <a:cs typeface="Nunito"/>
                          <a:sym typeface="Nunito"/>
                        </a:rPr>
                        <a:t>100%</a:t>
                      </a:r>
                      <a:endParaRPr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b="1">
                          <a:solidFill>
                            <a:schemeClr val="dk1"/>
                          </a:solidFill>
                          <a:latin typeface="Nunito"/>
                          <a:ea typeface="Nunito"/>
                          <a:cs typeface="Nunito"/>
                          <a:sym typeface="Nunito"/>
                        </a:rPr>
                        <a:t>6.4</a:t>
                      </a:r>
                      <a:endParaRPr b="1">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 b="1">
                          <a:solidFill>
                            <a:schemeClr val="dk1"/>
                          </a:solidFill>
                          <a:latin typeface="Nunito"/>
                          <a:ea typeface="Nunito"/>
                          <a:cs typeface="Nunito"/>
                          <a:sym typeface="Nunito"/>
                        </a:rPr>
                        <a:t>5.9</a:t>
                      </a:r>
                      <a:endParaRPr b="1">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lnSpc>
                          <a:spcPct val="115000"/>
                        </a:lnSpc>
                        <a:spcBef>
                          <a:spcPts val="0"/>
                        </a:spcBef>
                        <a:spcAft>
                          <a:spcPts val="0"/>
                        </a:spcAft>
                        <a:buNone/>
                      </a:pPr>
                      <a:r>
                        <a:rPr lang="en" b="1">
                          <a:solidFill>
                            <a:schemeClr val="dk1"/>
                          </a:solidFill>
                          <a:latin typeface="Nunito"/>
                          <a:ea typeface="Nunito"/>
                          <a:cs typeface="Nunito"/>
                          <a:sym typeface="Nunito"/>
                        </a:rPr>
                        <a:t>4.8</a:t>
                      </a:r>
                      <a:endParaRPr b="1">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lnSpc>
                          <a:spcPct val="115000"/>
                        </a:lnSpc>
                        <a:spcBef>
                          <a:spcPts val="0"/>
                        </a:spcBef>
                        <a:spcAft>
                          <a:spcPts val="0"/>
                        </a:spcAft>
                        <a:buNone/>
                      </a:pPr>
                      <a:r>
                        <a:rPr lang="en" b="1">
                          <a:solidFill>
                            <a:schemeClr val="dk1"/>
                          </a:solidFill>
                          <a:latin typeface="Nunito"/>
                          <a:ea typeface="Nunito"/>
                          <a:cs typeface="Nunito"/>
                          <a:sym typeface="Nunito"/>
                        </a:rPr>
                        <a:t>3.8</a:t>
                      </a:r>
                      <a:endParaRPr b="1">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lnSpc>
                          <a:spcPct val="115000"/>
                        </a:lnSpc>
                        <a:spcBef>
                          <a:spcPts val="0"/>
                        </a:spcBef>
                        <a:spcAft>
                          <a:spcPts val="0"/>
                        </a:spcAft>
                        <a:buNone/>
                      </a:pPr>
                      <a:r>
                        <a:rPr lang="en" b="1">
                          <a:solidFill>
                            <a:schemeClr val="dk1"/>
                          </a:solidFill>
                          <a:latin typeface="Nunito"/>
                          <a:ea typeface="Nunito"/>
                          <a:cs typeface="Nunito"/>
                          <a:sym typeface="Nunito"/>
                        </a:rPr>
                        <a:t>3.6</a:t>
                      </a:r>
                      <a:endParaRPr b="1">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lnSpc>
                          <a:spcPct val="115000"/>
                        </a:lnSpc>
                        <a:spcBef>
                          <a:spcPts val="0"/>
                        </a:spcBef>
                        <a:spcAft>
                          <a:spcPts val="0"/>
                        </a:spcAft>
                        <a:buNone/>
                      </a:pPr>
                      <a:r>
                        <a:rPr lang="en" b="1">
                          <a:solidFill>
                            <a:schemeClr val="dk1"/>
                          </a:solidFill>
                          <a:latin typeface="Nunito"/>
                          <a:ea typeface="Nunito"/>
                          <a:cs typeface="Nunito"/>
                          <a:sym typeface="Nunito"/>
                        </a:rPr>
                        <a:t>3.0</a:t>
                      </a:r>
                      <a:endParaRPr b="1">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8"/>
                  </a:ext>
                </a:extLst>
              </a:tr>
            </a:tbl>
          </a:graphicData>
        </a:graphic>
      </p:graphicFrame>
      <p:sp>
        <p:nvSpPr>
          <p:cNvPr id="1617" name="Google Shape;1617;p122"/>
          <p:cNvSpPr/>
          <p:nvPr/>
        </p:nvSpPr>
        <p:spPr>
          <a:xfrm>
            <a:off x="2794963" y="897637"/>
            <a:ext cx="927900" cy="35181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22"/>
          <p:cNvSpPr txBox="1"/>
          <p:nvPr/>
        </p:nvSpPr>
        <p:spPr>
          <a:xfrm>
            <a:off x="2576888" y="586925"/>
            <a:ext cx="145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6AA84F"/>
                </a:solidFill>
                <a:latin typeface="Nunito"/>
                <a:ea typeface="Nunito"/>
                <a:cs typeface="Nunito"/>
                <a:sym typeface="Nunito"/>
              </a:rPr>
              <a:t>Final Selection</a:t>
            </a:r>
            <a:endParaRPr b="1">
              <a:solidFill>
                <a:srgbClr val="6AA84F"/>
              </a:solidFill>
              <a:latin typeface="Nunito"/>
              <a:ea typeface="Nunito"/>
              <a:cs typeface="Nunito"/>
              <a:sym typeface="Nunito"/>
            </a:endParaRPr>
          </a:p>
        </p:txBody>
      </p:sp>
      <p:pic>
        <p:nvPicPr>
          <p:cNvPr id="1619" name="Google Shape;1619;p1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869488" y="1504063"/>
            <a:ext cx="572700" cy="572700"/>
          </a:xfrm>
          <a:prstGeom prst="rect">
            <a:avLst/>
          </a:prstGeom>
          <a:noFill/>
          <a:ln>
            <a:noFill/>
          </a:ln>
        </p:spPr>
      </p:pic>
      <p:pic>
        <p:nvPicPr>
          <p:cNvPr id="1620" name="Google Shape;1620;p12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820913" y="1504063"/>
            <a:ext cx="572700" cy="572700"/>
          </a:xfrm>
          <a:prstGeom prst="rect">
            <a:avLst/>
          </a:prstGeom>
          <a:noFill/>
          <a:ln>
            <a:noFill/>
          </a:ln>
        </p:spPr>
      </p:pic>
      <p:pic>
        <p:nvPicPr>
          <p:cNvPr id="1621" name="Google Shape;1621;p12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681238" y="1548577"/>
            <a:ext cx="685048" cy="483650"/>
          </a:xfrm>
          <a:prstGeom prst="rect">
            <a:avLst/>
          </a:prstGeom>
          <a:noFill/>
          <a:ln>
            <a:noFill/>
          </a:ln>
        </p:spPr>
      </p:pic>
      <p:pic>
        <p:nvPicPr>
          <p:cNvPr id="1622" name="Google Shape;1622;p12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768229" y="1499855"/>
            <a:ext cx="738800" cy="581111"/>
          </a:xfrm>
          <a:prstGeom prst="rect">
            <a:avLst/>
          </a:prstGeom>
          <a:noFill/>
          <a:ln>
            <a:noFill/>
          </a:ln>
        </p:spPr>
      </p:pic>
      <p:pic>
        <p:nvPicPr>
          <p:cNvPr id="1623" name="Google Shape;1623;p122"/>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7836188" y="1548589"/>
            <a:ext cx="962115" cy="483650"/>
          </a:xfrm>
          <a:prstGeom prst="rect">
            <a:avLst/>
          </a:prstGeom>
          <a:noFill/>
          <a:ln>
            <a:noFill/>
          </a:ln>
        </p:spPr>
      </p:pic>
      <p:pic>
        <p:nvPicPr>
          <p:cNvPr id="1624" name="Google Shape;1624;p122"/>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2942375" y="1473875"/>
            <a:ext cx="633075" cy="633075"/>
          </a:xfrm>
          <a:prstGeom prst="rect">
            <a:avLst/>
          </a:prstGeom>
          <a:noFill/>
          <a:ln>
            <a:noFill/>
          </a:ln>
        </p:spPr>
      </p:pic>
      <p:cxnSp>
        <p:nvCxnSpPr>
          <p:cNvPr id="1625" name="Google Shape;1625;p122"/>
          <p:cNvCxnSpPr/>
          <p:nvPr/>
        </p:nvCxnSpPr>
        <p:spPr>
          <a:xfrm rot="10800000" flipH="1">
            <a:off x="296813" y="2180738"/>
            <a:ext cx="2479200" cy="7500"/>
          </a:xfrm>
          <a:prstGeom prst="straightConnector1">
            <a:avLst/>
          </a:prstGeom>
          <a:noFill/>
          <a:ln w="9525" cap="flat" cmpd="sng">
            <a:solidFill>
              <a:schemeClr val="dk1"/>
            </a:solidFill>
            <a:prstDash val="solid"/>
            <a:round/>
            <a:headEnd type="none" w="med" len="med"/>
            <a:tailEnd type="none" w="med" len="med"/>
          </a:ln>
        </p:spPr>
      </p:cxnSp>
      <p:sp>
        <p:nvSpPr>
          <p:cNvPr id="1626" name="Google Shape;1626;p122"/>
          <p:cNvSpPr txBox="1"/>
          <p:nvPr/>
        </p:nvSpPr>
        <p:spPr>
          <a:xfrm>
            <a:off x="6842400" y="4382493"/>
            <a:ext cx="2301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solidFill>
                  <a:schemeClr val="dk1"/>
                </a:solidFill>
                <a:latin typeface="Nunito"/>
                <a:ea typeface="Nunito"/>
                <a:cs typeface="Nunito"/>
                <a:sym typeface="Nunito"/>
              </a:rPr>
              <a:t>*WT = Weighted Total Score</a:t>
            </a:r>
            <a:endParaRPr sz="1100" dirty="0">
              <a:latin typeface="Nunito"/>
              <a:ea typeface="Nunito"/>
              <a:cs typeface="Nunito"/>
              <a:sym typeface="Nunito"/>
            </a:endParaRPr>
          </a:p>
        </p:txBody>
      </p:sp>
      <p:sp>
        <p:nvSpPr>
          <p:cNvPr id="1627" name="Google Shape;1627;p122">
            <a:hlinkClick r:id="rId9"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graphicFrame>
        <p:nvGraphicFramePr>
          <p:cNvPr id="1632" name="Google Shape;1632;p123"/>
          <p:cNvGraphicFramePr/>
          <p:nvPr/>
        </p:nvGraphicFramePr>
        <p:xfrm>
          <a:off x="885413" y="945035"/>
          <a:ext cx="7543650" cy="3836490"/>
        </p:xfrm>
        <a:graphic>
          <a:graphicData uri="http://schemas.openxmlformats.org/drawingml/2006/table">
            <a:tbl>
              <a:tblPr>
                <a:noFill/>
                <a:tableStyleId>{E9D8C519-176E-4E7A-B434-6233866CBDE6}</a:tableStyleId>
              </a:tblPr>
              <a:tblGrid>
                <a:gridCol w="1582725">
                  <a:extLst>
                    <a:ext uri="{9D8B030D-6E8A-4147-A177-3AD203B41FA5}">
                      <a16:colId xmlns:a16="http://schemas.microsoft.com/office/drawing/2014/main" val="20000"/>
                    </a:ext>
                  </a:extLst>
                </a:gridCol>
                <a:gridCol w="855450">
                  <a:extLst>
                    <a:ext uri="{9D8B030D-6E8A-4147-A177-3AD203B41FA5}">
                      <a16:colId xmlns:a16="http://schemas.microsoft.com/office/drawing/2014/main" val="20001"/>
                    </a:ext>
                  </a:extLst>
                </a:gridCol>
                <a:gridCol w="5105475">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r>
                        <a:rPr lang="en" sz="1300" b="1">
                          <a:solidFill>
                            <a:schemeClr val="dk2"/>
                          </a:solidFill>
                          <a:latin typeface="Nunito"/>
                          <a:ea typeface="Nunito"/>
                          <a:cs typeface="Nunito"/>
                          <a:sym typeface="Nunito"/>
                        </a:rPr>
                        <a:t>Design Metric</a:t>
                      </a:r>
                      <a:endParaRPr sz="1300" b="1">
                        <a:solidFill>
                          <a:schemeClr val="dk2"/>
                        </a:solidFill>
                        <a:latin typeface="Nunito"/>
                        <a:ea typeface="Nunito"/>
                        <a:cs typeface="Nunito"/>
                        <a:sym typeface="Nuni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b="1">
                          <a:solidFill>
                            <a:schemeClr val="dk2"/>
                          </a:solidFill>
                          <a:latin typeface="Nunito"/>
                          <a:ea typeface="Nunito"/>
                          <a:cs typeface="Nunito"/>
                          <a:sym typeface="Nunito"/>
                        </a:rPr>
                        <a:t>Weight</a:t>
                      </a:r>
                      <a:endParaRPr sz="1300" b="1">
                        <a:solidFill>
                          <a:schemeClr val="dk2"/>
                        </a:solidFill>
                        <a:latin typeface="Nunito"/>
                        <a:ea typeface="Nunito"/>
                        <a:cs typeface="Nunito"/>
                        <a:sym typeface="Nuni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b="1">
                          <a:solidFill>
                            <a:schemeClr val="dk2"/>
                          </a:solidFill>
                          <a:latin typeface="Nunito"/>
                          <a:ea typeface="Nunito"/>
                          <a:cs typeface="Nunito"/>
                          <a:sym typeface="Nunito"/>
                        </a:rPr>
                        <a:t>Reasoning</a:t>
                      </a:r>
                      <a:endParaRPr sz="1300" b="1">
                        <a:solidFill>
                          <a:schemeClr val="dk2"/>
                        </a:solidFill>
                        <a:latin typeface="Nunito"/>
                        <a:ea typeface="Nunito"/>
                        <a:cs typeface="Nunito"/>
                        <a:sym typeface="Nunito"/>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630525">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Per Unit Cost</a:t>
                      </a:r>
                      <a:endParaRPr sz="1300">
                        <a:solidFill>
                          <a:schemeClr val="dk2"/>
                        </a:solidFill>
                        <a:latin typeface="Nunito"/>
                        <a:ea typeface="Nunito"/>
                        <a:cs typeface="Nunito"/>
                        <a:sym typeface="Nunito"/>
                      </a:endParaRPr>
                    </a:p>
                    <a:p>
                      <a:pPr marL="0" lvl="0" indent="0" algn="l" rtl="0">
                        <a:spcBef>
                          <a:spcPts val="0"/>
                        </a:spcBef>
                        <a:spcAft>
                          <a:spcPts val="0"/>
                        </a:spcAft>
                        <a:buNone/>
                      </a:pPr>
                      <a:r>
                        <a:rPr lang="en" sz="1300">
                          <a:solidFill>
                            <a:schemeClr val="dk2"/>
                          </a:solidFill>
                          <a:latin typeface="Nunito"/>
                          <a:ea typeface="Nunito"/>
                          <a:cs typeface="Nunito"/>
                          <a:sym typeface="Nunito"/>
                        </a:rPr>
                        <a:t>($20 - $300)</a:t>
                      </a:r>
                      <a:endParaRPr sz="1300">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CC0000"/>
                          </a:solidFill>
                          <a:latin typeface="Nunito"/>
                          <a:ea typeface="Nunito"/>
                          <a:cs typeface="Nunito"/>
                          <a:sym typeface="Nunito"/>
                        </a:rPr>
                        <a:t>35%</a:t>
                      </a:r>
                      <a:endParaRPr sz="1300">
                        <a:solidFill>
                          <a:srgbClr val="CC0000"/>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Nunito"/>
                          <a:ea typeface="Nunito"/>
                          <a:cs typeface="Nunito"/>
                          <a:sym typeface="Nunito"/>
                        </a:rPr>
                        <a:t>Potentially another hefty expense; in combination with the VR headset, object tracking hardware could create risk for being over budget.</a:t>
                      </a:r>
                      <a:endParaRPr sz="1200">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30525">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Ease of Integration</a:t>
                      </a:r>
                      <a:endParaRPr sz="1300">
                        <a:solidFill>
                          <a:schemeClr val="dk2"/>
                        </a:solidFill>
                        <a:latin typeface="Nunito"/>
                        <a:ea typeface="Nunito"/>
                        <a:cs typeface="Nunito"/>
                        <a:sym typeface="Nunito"/>
                      </a:endParaRPr>
                    </a:p>
                    <a:p>
                      <a:pPr marL="0" lvl="0" indent="0" algn="l" rtl="0">
                        <a:spcBef>
                          <a:spcPts val="0"/>
                        </a:spcBef>
                        <a:spcAft>
                          <a:spcPts val="0"/>
                        </a:spcAft>
                        <a:buNone/>
                      </a:pPr>
                      <a:r>
                        <a:rPr lang="en" sz="1300">
                          <a:solidFill>
                            <a:schemeClr val="dk2"/>
                          </a:solidFill>
                          <a:latin typeface="Nunito"/>
                          <a:ea typeface="Nunito"/>
                          <a:cs typeface="Nunito"/>
                          <a:sym typeface="Nunito"/>
                        </a:rPr>
                        <a:t>(0.5 - 1)</a:t>
                      </a:r>
                      <a:endParaRPr sz="1300">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CC0000"/>
                          </a:solidFill>
                          <a:latin typeface="Nunito"/>
                          <a:ea typeface="Nunito"/>
                          <a:cs typeface="Nunito"/>
                          <a:sym typeface="Nunito"/>
                        </a:rPr>
                        <a:t>25%</a:t>
                      </a:r>
                      <a:endParaRPr sz="1300">
                        <a:solidFill>
                          <a:srgbClr val="CC0000"/>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Nunito"/>
                          <a:ea typeface="Nunito"/>
                          <a:cs typeface="Nunito"/>
                          <a:sym typeface="Nunito"/>
                        </a:rPr>
                        <a:t>Integrability is key; less integratable object-tracking sensors may institute an additional learning curve associated with integration software.</a:t>
                      </a:r>
                      <a:endParaRPr sz="1200">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30525">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Battery life</a:t>
                      </a:r>
                      <a:endParaRPr sz="1300">
                        <a:solidFill>
                          <a:schemeClr val="dk2"/>
                        </a:solidFill>
                        <a:latin typeface="Nunito"/>
                        <a:ea typeface="Nunito"/>
                        <a:cs typeface="Nunito"/>
                        <a:sym typeface="Nunito"/>
                      </a:endParaRPr>
                    </a:p>
                    <a:p>
                      <a:pPr marL="0" lvl="0" indent="0" algn="l" rtl="0">
                        <a:spcBef>
                          <a:spcPts val="0"/>
                        </a:spcBef>
                        <a:spcAft>
                          <a:spcPts val="0"/>
                        </a:spcAft>
                        <a:buNone/>
                      </a:pPr>
                      <a:r>
                        <a:rPr lang="en" sz="1300">
                          <a:solidFill>
                            <a:schemeClr val="dk2"/>
                          </a:solidFill>
                          <a:latin typeface="Nunito"/>
                          <a:ea typeface="Nunito"/>
                          <a:cs typeface="Nunito"/>
                          <a:sym typeface="Nunito"/>
                        </a:rPr>
                        <a:t>(2hrs - 8hrs)</a:t>
                      </a:r>
                      <a:endParaRPr sz="1300">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CC0000"/>
                          </a:solidFill>
                          <a:latin typeface="Nunito"/>
                          <a:ea typeface="Nunito"/>
                          <a:cs typeface="Nunito"/>
                          <a:sym typeface="Nunito"/>
                        </a:rPr>
                        <a:t>20%</a:t>
                      </a:r>
                      <a:endParaRPr sz="1300">
                        <a:solidFill>
                          <a:srgbClr val="CC0000"/>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latin typeface="Nunito"/>
                          <a:ea typeface="Nunito"/>
                          <a:cs typeface="Nunito"/>
                          <a:sym typeface="Nunito"/>
                        </a:rPr>
                        <a:t>A longer battery life enables multiple users to use the equipment/training simulation without having to charge or replace batteries.</a:t>
                      </a:r>
                      <a:endParaRPr sz="1200">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85775">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Size</a:t>
                      </a:r>
                      <a:endParaRPr sz="1300">
                        <a:solidFill>
                          <a:schemeClr val="dk2"/>
                        </a:solidFill>
                        <a:latin typeface="Nunito"/>
                        <a:ea typeface="Nunito"/>
                        <a:cs typeface="Nunito"/>
                        <a:sym typeface="Nunito"/>
                      </a:endParaRPr>
                    </a:p>
                    <a:p>
                      <a:pPr marL="0" lvl="0" indent="0" algn="l" rtl="0">
                        <a:spcBef>
                          <a:spcPts val="0"/>
                        </a:spcBef>
                        <a:spcAft>
                          <a:spcPts val="0"/>
                        </a:spcAft>
                        <a:buNone/>
                      </a:pPr>
                      <a:r>
                        <a:rPr lang="en" sz="1300">
                          <a:solidFill>
                            <a:schemeClr val="dk2"/>
                          </a:solidFill>
                          <a:latin typeface="Nunito"/>
                          <a:ea typeface="Nunito"/>
                          <a:cs typeface="Nunito"/>
                          <a:sym typeface="Nunito"/>
                        </a:rPr>
                        <a:t>(50mm - 90mm)</a:t>
                      </a:r>
                      <a:endParaRPr sz="1300">
                        <a:solidFill>
                          <a:schemeClr val="dk2"/>
                        </a:solidFill>
                        <a:latin typeface="Nunito"/>
                        <a:ea typeface="Nunito"/>
                        <a:cs typeface="Nunito"/>
                        <a:sym typeface="Nunito"/>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300">
                          <a:solidFill>
                            <a:srgbClr val="CC0000"/>
                          </a:solidFill>
                          <a:latin typeface="Nunito"/>
                          <a:ea typeface="Nunito"/>
                          <a:cs typeface="Nunito"/>
                          <a:sym typeface="Nunito"/>
                        </a:rPr>
                        <a:t>10%</a:t>
                      </a:r>
                      <a:endParaRPr sz="1300">
                        <a:solidFill>
                          <a:srgbClr val="CC0000"/>
                        </a:solidFill>
                        <a:latin typeface="Nunito"/>
                        <a:ea typeface="Nunito"/>
                        <a:cs typeface="Nunito"/>
                        <a:sym typeface="Nunito"/>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200">
                          <a:solidFill>
                            <a:schemeClr val="dk2"/>
                          </a:solidFill>
                          <a:latin typeface="Nunito"/>
                          <a:ea typeface="Nunito"/>
                          <a:cs typeface="Nunito"/>
                          <a:sym typeface="Nunito"/>
                        </a:rPr>
                        <a:t>The size can affect the VR experience should it get in the user’s way, and would decrease the realistic feel of the object. It could also potentially affect the manufacturability of the object.</a:t>
                      </a:r>
                      <a:endParaRPr sz="1200">
                        <a:solidFill>
                          <a:schemeClr val="dk2"/>
                        </a:solidFill>
                        <a:latin typeface="Nunito"/>
                        <a:ea typeface="Nunito"/>
                        <a:cs typeface="Nunito"/>
                        <a:sym typeface="Nunito"/>
                      </a:endParaRPr>
                    </a:p>
                  </a:txBody>
                  <a:tcPr marL="91425" marR="91425" marT="91425" marB="91425" anchor="ct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4"/>
                  </a:ext>
                </a:extLst>
              </a:tr>
              <a:tr h="630525">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Weight</a:t>
                      </a:r>
                      <a:endParaRPr sz="1300">
                        <a:solidFill>
                          <a:schemeClr val="dk2"/>
                        </a:solidFill>
                        <a:latin typeface="Nunito"/>
                        <a:ea typeface="Nunito"/>
                        <a:cs typeface="Nunito"/>
                        <a:sym typeface="Nunito"/>
                      </a:endParaRPr>
                    </a:p>
                    <a:p>
                      <a:pPr marL="0" lvl="0" indent="0" algn="l" rtl="0">
                        <a:spcBef>
                          <a:spcPts val="0"/>
                        </a:spcBef>
                        <a:spcAft>
                          <a:spcPts val="0"/>
                        </a:spcAft>
                        <a:buNone/>
                      </a:pPr>
                      <a:r>
                        <a:rPr lang="en" sz="1300">
                          <a:solidFill>
                            <a:schemeClr val="dk2"/>
                          </a:solidFill>
                          <a:latin typeface="Nunito"/>
                          <a:ea typeface="Nunito"/>
                          <a:cs typeface="Nunito"/>
                          <a:sym typeface="Nunito"/>
                        </a:rPr>
                        <a:t>(0g - 100g)</a:t>
                      </a:r>
                      <a:endParaRPr sz="1300">
                        <a:solidFill>
                          <a:schemeClr val="dk2"/>
                        </a:solidFill>
                        <a:latin typeface="Nunito"/>
                        <a:ea typeface="Nunito"/>
                        <a:cs typeface="Nunito"/>
                        <a:sym typeface="Nunito"/>
                      </a:endParaRPr>
                    </a:p>
                  </a:txBody>
                  <a:tcPr marL="91425" marR="91425" marT="91425" marB="91425" anchor="ctr"/>
                </a:tc>
                <a:tc>
                  <a:txBody>
                    <a:bodyPr/>
                    <a:lstStyle/>
                    <a:p>
                      <a:pPr marL="0" lvl="0" indent="0" algn="ctr" rtl="0">
                        <a:spcBef>
                          <a:spcPts val="0"/>
                        </a:spcBef>
                        <a:spcAft>
                          <a:spcPts val="0"/>
                        </a:spcAft>
                        <a:buNone/>
                      </a:pPr>
                      <a:r>
                        <a:rPr lang="en" sz="1300">
                          <a:solidFill>
                            <a:srgbClr val="CC0000"/>
                          </a:solidFill>
                          <a:latin typeface="Nunito"/>
                          <a:ea typeface="Nunito"/>
                          <a:cs typeface="Nunito"/>
                          <a:sym typeface="Nunito"/>
                        </a:rPr>
                        <a:t>10%</a:t>
                      </a:r>
                      <a:endParaRPr sz="1300">
                        <a:solidFill>
                          <a:srgbClr val="CC0000"/>
                        </a:solidFill>
                        <a:latin typeface="Nunito"/>
                        <a:ea typeface="Nunito"/>
                        <a:cs typeface="Nunito"/>
                        <a:sym typeface="Nunito"/>
                      </a:endParaRPr>
                    </a:p>
                  </a:txBody>
                  <a:tcPr marL="91425" marR="91425" marT="91425" marB="91425" anchor="ctr"/>
                </a:tc>
                <a:tc>
                  <a:txBody>
                    <a:bodyPr/>
                    <a:lstStyle/>
                    <a:p>
                      <a:pPr marL="0" lvl="0" indent="0" algn="l" rtl="0">
                        <a:spcBef>
                          <a:spcPts val="0"/>
                        </a:spcBef>
                        <a:spcAft>
                          <a:spcPts val="0"/>
                        </a:spcAft>
                        <a:buNone/>
                      </a:pPr>
                      <a:r>
                        <a:rPr lang="en" sz="1200">
                          <a:solidFill>
                            <a:schemeClr val="dk2"/>
                          </a:solidFill>
                          <a:latin typeface="Nunito"/>
                          <a:ea typeface="Nunito"/>
                          <a:cs typeface="Nunito"/>
                          <a:sym typeface="Nunito"/>
                        </a:rPr>
                        <a:t>Similar to size, a large weight on an object because of a tracker affects the realistic feel of the object.</a:t>
                      </a:r>
                      <a:endParaRPr sz="1200">
                        <a:solidFill>
                          <a:schemeClr val="dk2"/>
                        </a:solidFill>
                        <a:latin typeface="Nunito"/>
                        <a:ea typeface="Nunito"/>
                        <a:cs typeface="Nunito"/>
                        <a:sym typeface="Nunito"/>
                      </a:endParaRPr>
                    </a:p>
                  </a:txBody>
                  <a:tcPr marL="91425" marR="91425" marT="91425" marB="91425" anchor="ctr"/>
                </a:tc>
                <a:extLst>
                  <a:ext uri="{0D108BD9-81ED-4DB2-BD59-A6C34878D82A}">
                    <a16:rowId xmlns:a16="http://schemas.microsoft.com/office/drawing/2014/main" val="10005"/>
                  </a:ext>
                </a:extLst>
              </a:tr>
            </a:tbl>
          </a:graphicData>
        </a:graphic>
      </p:graphicFrame>
      <p:sp>
        <p:nvSpPr>
          <p:cNvPr id="1633" name="Google Shape;1633;p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86</a:t>
            </a:fld>
            <a:endParaRPr/>
          </a:p>
        </p:txBody>
      </p:sp>
      <p:sp>
        <p:nvSpPr>
          <p:cNvPr id="1634" name="Google Shape;1634;p123"/>
          <p:cNvSpPr txBox="1">
            <a:spLocks noGrp="1"/>
          </p:cNvSpPr>
          <p:nvPr>
            <p:ph type="title"/>
          </p:nvPr>
        </p:nvSpPr>
        <p:spPr>
          <a:xfrm>
            <a:off x="396950" y="1373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Trade 2 - Object Tracking</a:t>
            </a:r>
            <a:endParaRPr/>
          </a:p>
          <a:p>
            <a:pPr marL="0" lvl="0" indent="0" algn="l" rtl="0">
              <a:spcBef>
                <a:spcPts val="0"/>
              </a:spcBef>
              <a:spcAft>
                <a:spcPts val="0"/>
              </a:spcAft>
              <a:buNone/>
            </a:pPr>
            <a:endParaRPr/>
          </a:p>
        </p:txBody>
      </p:sp>
      <p:sp>
        <p:nvSpPr>
          <p:cNvPr id="1635" name="Google Shape;1635;p123"/>
          <p:cNvSpPr txBox="1">
            <a:spLocks noGrp="1"/>
          </p:cNvSpPr>
          <p:nvPr>
            <p:ph type="title"/>
          </p:nvPr>
        </p:nvSpPr>
        <p:spPr>
          <a:xfrm>
            <a:off x="479925" y="564875"/>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DESIGN METRICS AND WEIGHTING</a:t>
            </a:r>
            <a:endParaRPr sz="1620"/>
          </a:p>
        </p:txBody>
      </p:sp>
      <p:sp>
        <p:nvSpPr>
          <p:cNvPr id="1636" name="Google Shape;1636;p123">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aphicFrame>
        <p:nvGraphicFramePr>
          <p:cNvPr id="1641" name="Google Shape;1641;p124"/>
          <p:cNvGraphicFramePr/>
          <p:nvPr/>
        </p:nvGraphicFramePr>
        <p:xfrm>
          <a:off x="179325" y="1013647"/>
          <a:ext cx="8785350" cy="3131819"/>
        </p:xfrm>
        <a:graphic>
          <a:graphicData uri="http://schemas.openxmlformats.org/drawingml/2006/table">
            <a:tbl>
              <a:tblPr>
                <a:noFill/>
                <a:tableStyleId>{E9D8C519-176E-4E7A-B434-6233866CBDE6}</a:tableStyleId>
              </a:tblPr>
              <a:tblGrid>
                <a:gridCol w="762875">
                  <a:extLst>
                    <a:ext uri="{9D8B030D-6E8A-4147-A177-3AD203B41FA5}">
                      <a16:colId xmlns:a16="http://schemas.microsoft.com/office/drawing/2014/main" val="20000"/>
                    </a:ext>
                  </a:extLst>
                </a:gridCol>
                <a:gridCol w="492175">
                  <a:extLst>
                    <a:ext uri="{9D8B030D-6E8A-4147-A177-3AD203B41FA5}">
                      <a16:colId xmlns:a16="http://schemas.microsoft.com/office/drawing/2014/main" val="20001"/>
                    </a:ext>
                  </a:extLst>
                </a:gridCol>
                <a:gridCol w="627525">
                  <a:extLst>
                    <a:ext uri="{9D8B030D-6E8A-4147-A177-3AD203B41FA5}">
                      <a16:colId xmlns:a16="http://schemas.microsoft.com/office/drawing/2014/main" val="20002"/>
                    </a:ext>
                  </a:extLst>
                </a:gridCol>
                <a:gridCol w="627525">
                  <a:extLst>
                    <a:ext uri="{9D8B030D-6E8A-4147-A177-3AD203B41FA5}">
                      <a16:colId xmlns:a16="http://schemas.microsoft.com/office/drawing/2014/main" val="20003"/>
                    </a:ext>
                  </a:extLst>
                </a:gridCol>
                <a:gridCol w="627525">
                  <a:extLst>
                    <a:ext uri="{9D8B030D-6E8A-4147-A177-3AD203B41FA5}">
                      <a16:colId xmlns:a16="http://schemas.microsoft.com/office/drawing/2014/main" val="20004"/>
                    </a:ext>
                  </a:extLst>
                </a:gridCol>
                <a:gridCol w="627525">
                  <a:extLst>
                    <a:ext uri="{9D8B030D-6E8A-4147-A177-3AD203B41FA5}">
                      <a16:colId xmlns:a16="http://schemas.microsoft.com/office/drawing/2014/main" val="20005"/>
                    </a:ext>
                  </a:extLst>
                </a:gridCol>
                <a:gridCol w="627525">
                  <a:extLst>
                    <a:ext uri="{9D8B030D-6E8A-4147-A177-3AD203B41FA5}">
                      <a16:colId xmlns:a16="http://schemas.microsoft.com/office/drawing/2014/main" val="20006"/>
                    </a:ext>
                  </a:extLst>
                </a:gridCol>
                <a:gridCol w="627525">
                  <a:extLst>
                    <a:ext uri="{9D8B030D-6E8A-4147-A177-3AD203B41FA5}">
                      <a16:colId xmlns:a16="http://schemas.microsoft.com/office/drawing/2014/main" val="20007"/>
                    </a:ext>
                  </a:extLst>
                </a:gridCol>
                <a:gridCol w="627525">
                  <a:extLst>
                    <a:ext uri="{9D8B030D-6E8A-4147-A177-3AD203B41FA5}">
                      <a16:colId xmlns:a16="http://schemas.microsoft.com/office/drawing/2014/main" val="20008"/>
                    </a:ext>
                  </a:extLst>
                </a:gridCol>
                <a:gridCol w="627525">
                  <a:extLst>
                    <a:ext uri="{9D8B030D-6E8A-4147-A177-3AD203B41FA5}">
                      <a16:colId xmlns:a16="http://schemas.microsoft.com/office/drawing/2014/main" val="20009"/>
                    </a:ext>
                  </a:extLst>
                </a:gridCol>
                <a:gridCol w="627525">
                  <a:extLst>
                    <a:ext uri="{9D8B030D-6E8A-4147-A177-3AD203B41FA5}">
                      <a16:colId xmlns:a16="http://schemas.microsoft.com/office/drawing/2014/main" val="20010"/>
                    </a:ext>
                  </a:extLst>
                </a:gridCol>
                <a:gridCol w="627525">
                  <a:extLst>
                    <a:ext uri="{9D8B030D-6E8A-4147-A177-3AD203B41FA5}">
                      <a16:colId xmlns:a16="http://schemas.microsoft.com/office/drawing/2014/main" val="20011"/>
                    </a:ext>
                  </a:extLst>
                </a:gridCol>
                <a:gridCol w="627525">
                  <a:extLst>
                    <a:ext uri="{9D8B030D-6E8A-4147-A177-3AD203B41FA5}">
                      <a16:colId xmlns:a16="http://schemas.microsoft.com/office/drawing/2014/main" val="20012"/>
                    </a:ext>
                  </a:extLst>
                </a:gridCol>
                <a:gridCol w="627525">
                  <a:extLst>
                    <a:ext uri="{9D8B030D-6E8A-4147-A177-3AD203B41FA5}">
                      <a16:colId xmlns:a16="http://schemas.microsoft.com/office/drawing/2014/main" val="20013"/>
                    </a:ext>
                  </a:extLst>
                </a:gridCol>
              </a:tblGrid>
              <a:tr h="788475">
                <a:tc>
                  <a:txBody>
                    <a:bodyPr/>
                    <a:lstStyle/>
                    <a:p>
                      <a:pPr marL="0" lvl="0" indent="0" algn="ctr" rtl="0">
                        <a:spcBef>
                          <a:spcPts val="0"/>
                        </a:spcBef>
                        <a:spcAft>
                          <a:spcPts val="0"/>
                        </a:spcAft>
                        <a:buNone/>
                      </a:pPr>
                      <a:endParaRPr sz="1500">
                        <a:latin typeface="Nunito"/>
                        <a:ea typeface="Nunito"/>
                        <a:cs typeface="Nunito"/>
                        <a:sym typeface="Nuni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500">
                        <a:latin typeface="Nunito"/>
                        <a:ea typeface="Nunito"/>
                        <a:cs typeface="Nunito"/>
                        <a:sym typeface="Nuni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VIVE Tracker (3.0)</a:t>
                      </a:r>
                      <a:endParaRPr sz="1500" b="1">
                        <a:latin typeface="Nunito"/>
                        <a:ea typeface="Nunito"/>
                        <a:cs typeface="Nunito"/>
                        <a:sym typeface="Nunito"/>
                      </a:endParaRPr>
                    </a:p>
                  </a:txBody>
                  <a:tcPr marL="28575" marR="28575" marT="19050" marB="19050">
                    <a:lnL w="9525"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Manus Pro Tracker</a:t>
                      </a:r>
                      <a:endParaRPr sz="1500" b="1">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IMU (6DOF MPU 6050)</a:t>
                      </a:r>
                      <a:endParaRPr sz="1300" b="1">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 sz="1500" b="1">
                          <a:latin typeface="Nunito"/>
                          <a:ea typeface="Nunito"/>
                          <a:cs typeface="Nunito"/>
                          <a:sym typeface="Nunito"/>
                        </a:rPr>
                        <a:t>Xbox Kinect Sensor</a:t>
                      </a:r>
                      <a:endParaRPr sz="1500" b="1">
                        <a:latin typeface="Nunito"/>
                        <a:ea typeface="Nunito"/>
                        <a:cs typeface="Nunito"/>
                        <a:sym typeface="Nunito"/>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3200">
                <a:tc>
                  <a:txBody>
                    <a:bodyPr/>
                    <a:lstStyle/>
                    <a:p>
                      <a:pPr marL="0" lvl="0" indent="0" algn="ctr" rtl="0">
                        <a:lnSpc>
                          <a:spcPct val="115000"/>
                        </a:lnSpc>
                        <a:spcBef>
                          <a:spcPts val="0"/>
                        </a:spcBef>
                        <a:spcAft>
                          <a:spcPts val="0"/>
                        </a:spcAft>
                        <a:buNone/>
                      </a:pPr>
                      <a:r>
                        <a:rPr lang="en" sz="1100" b="1">
                          <a:solidFill>
                            <a:schemeClr val="lt1"/>
                          </a:solidFill>
                          <a:latin typeface="Nunito"/>
                          <a:ea typeface="Nunito"/>
                          <a:cs typeface="Nunito"/>
                          <a:sym typeface="Nunito"/>
                        </a:rPr>
                        <a:t>Metric</a:t>
                      </a:r>
                      <a:endParaRPr sz="11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2"/>
                    </a:solidFill>
                  </a:tcPr>
                </a:tc>
                <a:tc>
                  <a:txBody>
                    <a:bodyPr/>
                    <a:lstStyle/>
                    <a:p>
                      <a:pPr marL="0" lvl="0" indent="0" algn="ctr" rtl="0">
                        <a:lnSpc>
                          <a:spcPct val="115000"/>
                        </a:lnSpc>
                        <a:spcBef>
                          <a:spcPts val="0"/>
                        </a:spcBef>
                        <a:spcAft>
                          <a:spcPts val="0"/>
                        </a:spcAft>
                        <a:buNone/>
                      </a:pPr>
                      <a:r>
                        <a:rPr lang="en" sz="1100" b="1">
                          <a:solidFill>
                            <a:schemeClr val="lt1"/>
                          </a:solidFill>
                          <a:latin typeface="Nunito"/>
                          <a:ea typeface="Nunito"/>
                          <a:cs typeface="Nunito"/>
                          <a:sym typeface="Nunito"/>
                        </a:rPr>
                        <a:t>Weight</a:t>
                      </a:r>
                      <a:endParaRPr sz="11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2"/>
                    </a:solidFill>
                  </a:tcPr>
                </a:tc>
                <a:tc>
                  <a:txBody>
                    <a:bodyPr/>
                    <a:lstStyle/>
                    <a:p>
                      <a:pPr marL="0" lvl="0" indent="0" algn="ctr" rtl="0">
                        <a:lnSpc>
                          <a:spcPct val="115000"/>
                        </a:lnSpc>
                        <a:spcBef>
                          <a:spcPts val="0"/>
                        </a:spcBef>
                        <a:spcAft>
                          <a:spcPts val="0"/>
                        </a:spcAft>
                        <a:buNone/>
                      </a:pPr>
                      <a:r>
                        <a:rPr lang="en" sz="1100" b="1">
                          <a:solidFill>
                            <a:schemeClr val="lt1"/>
                          </a:solidFill>
                          <a:latin typeface="Nunito"/>
                          <a:ea typeface="Nunito"/>
                          <a:cs typeface="Nunito"/>
                          <a:sym typeface="Nunito"/>
                        </a:rPr>
                        <a:t>Value</a:t>
                      </a:r>
                      <a:endParaRPr sz="11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2"/>
                    </a:solidFill>
                  </a:tcPr>
                </a:tc>
                <a:tc>
                  <a:txBody>
                    <a:bodyPr/>
                    <a:lstStyle/>
                    <a:p>
                      <a:pPr marL="0" lvl="0" indent="0" algn="ctr" rtl="0">
                        <a:lnSpc>
                          <a:spcPct val="115000"/>
                        </a:lnSpc>
                        <a:spcBef>
                          <a:spcPts val="0"/>
                        </a:spcBef>
                        <a:spcAft>
                          <a:spcPts val="0"/>
                        </a:spcAft>
                        <a:buNone/>
                      </a:pPr>
                      <a:r>
                        <a:rPr lang="en" sz="1100" b="1">
                          <a:solidFill>
                            <a:schemeClr val="lt1"/>
                          </a:solidFill>
                          <a:latin typeface="Nunito"/>
                          <a:ea typeface="Nunito"/>
                          <a:cs typeface="Nunito"/>
                          <a:sym typeface="Nunito"/>
                        </a:rPr>
                        <a:t>Score</a:t>
                      </a:r>
                      <a:endParaRPr sz="11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2"/>
                    </a:solidFill>
                  </a:tcPr>
                </a:tc>
                <a:tc>
                  <a:txBody>
                    <a:bodyPr/>
                    <a:lstStyle/>
                    <a:p>
                      <a:pPr marL="0" lvl="0" indent="0" algn="ctr" rtl="0">
                        <a:lnSpc>
                          <a:spcPct val="115000"/>
                        </a:lnSpc>
                        <a:spcBef>
                          <a:spcPts val="0"/>
                        </a:spcBef>
                        <a:spcAft>
                          <a:spcPts val="0"/>
                        </a:spcAft>
                        <a:buNone/>
                      </a:pPr>
                      <a:r>
                        <a:rPr lang="en" sz="1100" b="1">
                          <a:solidFill>
                            <a:schemeClr val="lt1"/>
                          </a:solidFill>
                          <a:latin typeface="Nunito"/>
                          <a:ea typeface="Nunito"/>
                          <a:cs typeface="Nunito"/>
                          <a:sym typeface="Nunito"/>
                        </a:rPr>
                        <a:t>WT</a:t>
                      </a:r>
                      <a:endParaRPr sz="11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2"/>
                    </a:solidFill>
                  </a:tcPr>
                </a:tc>
                <a:tc>
                  <a:txBody>
                    <a:bodyPr/>
                    <a:lstStyle/>
                    <a:p>
                      <a:pPr marL="0" lvl="0" indent="0" algn="ctr" rtl="0">
                        <a:lnSpc>
                          <a:spcPct val="115000"/>
                        </a:lnSpc>
                        <a:spcBef>
                          <a:spcPts val="0"/>
                        </a:spcBef>
                        <a:spcAft>
                          <a:spcPts val="0"/>
                        </a:spcAft>
                        <a:buNone/>
                      </a:pPr>
                      <a:r>
                        <a:rPr lang="en" sz="1100" b="1">
                          <a:solidFill>
                            <a:schemeClr val="lt1"/>
                          </a:solidFill>
                          <a:latin typeface="Nunito"/>
                          <a:ea typeface="Nunito"/>
                          <a:cs typeface="Nunito"/>
                          <a:sym typeface="Nunito"/>
                        </a:rPr>
                        <a:t>Value</a:t>
                      </a:r>
                      <a:endParaRPr sz="11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2"/>
                    </a:solidFill>
                  </a:tcPr>
                </a:tc>
                <a:tc>
                  <a:txBody>
                    <a:bodyPr/>
                    <a:lstStyle/>
                    <a:p>
                      <a:pPr marL="0" lvl="0" indent="0" algn="ctr" rtl="0">
                        <a:lnSpc>
                          <a:spcPct val="115000"/>
                        </a:lnSpc>
                        <a:spcBef>
                          <a:spcPts val="0"/>
                        </a:spcBef>
                        <a:spcAft>
                          <a:spcPts val="0"/>
                        </a:spcAft>
                        <a:buNone/>
                      </a:pPr>
                      <a:r>
                        <a:rPr lang="en" sz="1100" b="1">
                          <a:solidFill>
                            <a:schemeClr val="lt1"/>
                          </a:solidFill>
                          <a:latin typeface="Nunito"/>
                          <a:ea typeface="Nunito"/>
                          <a:cs typeface="Nunito"/>
                          <a:sym typeface="Nunito"/>
                        </a:rPr>
                        <a:t>Score</a:t>
                      </a:r>
                      <a:endParaRPr sz="11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2"/>
                    </a:solidFill>
                  </a:tcPr>
                </a:tc>
                <a:tc>
                  <a:txBody>
                    <a:bodyPr/>
                    <a:lstStyle/>
                    <a:p>
                      <a:pPr marL="0" lvl="0" indent="0" algn="ctr" rtl="0">
                        <a:lnSpc>
                          <a:spcPct val="115000"/>
                        </a:lnSpc>
                        <a:spcBef>
                          <a:spcPts val="0"/>
                        </a:spcBef>
                        <a:spcAft>
                          <a:spcPts val="0"/>
                        </a:spcAft>
                        <a:buNone/>
                      </a:pPr>
                      <a:r>
                        <a:rPr lang="en" sz="1100" b="1">
                          <a:solidFill>
                            <a:schemeClr val="lt1"/>
                          </a:solidFill>
                          <a:latin typeface="Nunito"/>
                          <a:ea typeface="Nunito"/>
                          <a:cs typeface="Nunito"/>
                          <a:sym typeface="Nunito"/>
                        </a:rPr>
                        <a:t>WT</a:t>
                      </a:r>
                      <a:endParaRPr sz="11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2"/>
                    </a:solidFill>
                  </a:tcPr>
                </a:tc>
                <a:tc>
                  <a:txBody>
                    <a:bodyPr/>
                    <a:lstStyle/>
                    <a:p>
                      <a:pPr marL="0" lvl="0" indent="0" algn="ctr" rtl="0">
                        <a:lnSpc>
                          <a:spcPct val="115000"/>
                        </a:lnSpc>
                        <a:spcBef>
                          <a:spcPts val="0"/>
                        </a:spcBef>
                        <a:spcAft>
                          <a:spcPts val="0"/>
                        </a:spcAft>
                        <a:buNone/>
                      </a:pPr>
                      <a:r>
                        <a:rPr lang="en" sz="1100" b="1">
                          <a:solidFill>
                            <a:schemeClr val="lt1"/>
                          </a:solidFill>
                          <a:latin typeface="Nunito"/>
                          <a:ea typeface="Nunito"/>
                          <a:cs typeface="Nunito"/>
                          <a:sym typeface="Nunito"/>
                        </a:rPr>
                        <a:t>Value</a:t>
                      </a:r>
                      <a:endParaRPr sz="11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2"/>
                    </a:solidFill>
                  </a:tcPr>
                </a:tc>
                <a:tc>
                  <a:txBody>
                    <a:bodyPr/>
                    <a:lstStyle/>
                    <a:p>
                      <a:pPr marL="0" lvl="0" indent="0" algn="ctr" rtl="0">
                        <a:lnSpc>
                          <a:spcPct val="115000"/>
                        </a:lnSpc>
                        <a:spcBef>
                          <a:spcPts val="0"/>
                        </a:spcBef>
                        <a:spcAft>
                          <a:spcPts val="0"/>
                        </a:spcAft>
                        <a:buNone/>
                      </a:pPr>
                      <a:r>
                        <a:rPr lang="en" sz="1100" b="1">
                          <a:solidFill>
                            <a:schemeClr val="lt1"/>
                          </a:solidFill>
                          <a:latin typeface="Nunito"/>
                          <a:ea typeface="Nunito"/>
                          <a:cs typeface="Nunito"/>
                          <a:sym typeface="Nunito"/>
                        </a:rPr>
                        <a:t>Score</a:t>
                      </a:r>
                      <a:endParaRPr sz="11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2"/>
                    </a:solidFill>
                  </a:tcPr>
                </a:tc>
                <a:tc>
                  <a:txBody>
                    <a:bodyPr/>
                    <a:lstStyle/>
                    <a:p>
                      <a:pPr marL="0" lvl="0" indent="0" algn="ctr" rtl="0">
                        <a:lnSpc>
                          <a:spcPct val="115000"/>
                        </a:lnSpc>
                        <a:spcBef>
                          <a:spcPts val="0"/>
                        </a:spcBef>
                        <a:spcAft>
                          <a:spcPts val="0"/>
                        </a:spcAft>
                        <a:buNone/>
                      </a:pPr>
                      <a:r>
                        <a:rPr lang="en" sz="1100" b="1">
                          <a:solidFill>
                            <a:schemeClr val="lt1"/>
                          </a:solidFill>
                          <a:latin typeface="Nunito"/>
                          <a:ea typeface="Nunito"/>
                          <a:cs typeface="Nunito"/>
                          <a:sym typeface="Nunito"/>
                        </a:rPr>
                        <a:t>WT</a:t>
                      </a:r>
                      <a:endParaRPr sz="11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2"/>
                    </a:solidFill>
                  </a:tcPr>
                </a:tc>
                <a:tc>
                  <a:txBody>
                    <a:bodyPr/>
                    <a:lstStyle/>
                    <a:p>
                      <a:pPr marL="0" lvl="0" indent="0" algn="ctr" rtl="0">
                        <a:lnSpc>
                          <a:spcPct val="115000"/>
                        </a:lnSpc>
                        <a:spcBef>
                          <a:spcPts val="0"/>
                        </a:spcBef>
                        <a:spcAft>
                          <a:spcPts val="0"/>
                        </a:spcAft>
                        <a:buNone/>
                      </a:pPr>
                      <a:r>
                        <a:rPr lang="en" sz="1100" b="1">
                          <a:solidFill>
                            <a:schemeClr val="lt1"/>
                          </a:solidFill>
                          <a:latin typeface="Nunito"/>
                          <a:ea typeface="Nunito"/>
                          <a:cs typeface="Nunito"/>
                          <a:sym typeface="Nunito"/>
                        </a:rPr>
                        <a:t>Value</a:t>
                      </a:r>
                      <a:endParaRPr sz="11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2"/>
                    </a:solidFill>
                  </a:tcPr>
                </a:tc>
                <a:tc>
                  <a:txBody>
                    <a:bodyPr/>
                    <a:lstStyle/>
                    <a:p>
                      <a:pPr marL="0" lvl="0" indent="0" algn="ctr" rtl="0">
                        <a:lnSpc>
                          <a:spcPct val="115000"/>
                        </a:lnSpc>
                        <a:spcBef>
                          <a:spcPts val="0"/>
                        </a:spcBef>
                        <a:spcAft>
                          <a:spcPts val="0"/>
                        </a:spcAft>
                        <a:buNone/>
                      </a:pPr>
                      <a:r>
                        <a:rPr lang="en" sz="1100" b="1">
                          <a:solidFill>
                            <a:schemeClr val="lt1"/>
                          </a:solidFill>
                          <a:latin typeface="Nunito"/>
                          <a:ea typeface="Nunito"/>
                          <a:cs typeface="Nunito"/>
                          <a:sym typeface="Nunito"/>
                        </a:rPr>
                        <a:t>Score</a:t>
                      </a:r>
                      <a:endParaRPr sz="11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2"/>
                    </a:solidFill>
                  </a:tcPr>
                </a:tc>
                <a:tc>
                  <a:txBody>
                    <a:bodyPr/>
                    <a:lstStyle/>
                    <a:p>
                      <a:pPr marL="0" lvl="0" indent="0" algn="ctr" rtl="0">
                        <a:lnSpc>
                          <a:spcPct val="115000"/>
                        </a:lnSpc>
                        <a:spcBef>
                          <a:spcPts val="0"/>
                        </a:spcBef>
                        <a:spcAft>
                          <a:spcPts val="0"/>
                        </a:spcAft>
                        <a:buNone/>
                      </a:pPr>
                      <a:r>
                        <a:rPr lang="en" sz="1100" b="1">
                          <a:solidFill>
                            <a:schemeClr val="lt1"/>
                          </a:solidFill>
                          <a:latin typeface="Nunito"/>
                          <a:ea typeface="Nunito"/>
                          <a:cs typeface="Nunito"/>
                          <a:sym typeface="Nunito"/>
                        </a:rPr>
                        <a:t>WT</a:t>
                      </a:r>
                      <a:endParaRPr sz="11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208925">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Cost [$]</a:t>
                      </a:r>
                      <a:endParaRPr sz="11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100">
                          <a:solidFill>
                            <a:srgbClr val="CC0000"/>
                          </a:solidFill>
                          <a:latin typeface="Nunito"/>
                          <a:ea typeface="Nunito"/>
                          <a:cs typeface="Nunito"/>
                          <a:sym typeface="Nunito"/>
                        </a:rPr>
                        <a:t>35%</a:t>
                      </a:r>
                      <a:endParaRPr sz="1100">
                        <a:solidFill>
                          <a:srgbClr val="CC0000"/>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129.99</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6.072</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2.125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289.73</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0.367</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0.128</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50</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8.929</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3.125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60</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8.571</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3</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08925">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Ease of Integration</a:t>
                      </a:r>
                      <a:endParaRPr sz="11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100">
                          <a:solidFill>
                            <a:srgbClr val="CC0000"/>
                          </a:solidFill>
                          <a:latin typeface="Nunito"/>
                          <a:ea typeface="Nunito"/>
                          <a:cs typeface="Nunito"/>
                          <a:sym typeface="Nunito"/>
                        </a:rPr>
                        <a:t>25%</a:t>
                      </a:r>
                      <a:endParaRPr sz="1100">
                        <a:solidFill>
                          <a:srgbClr val="CC0000"/>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1</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10</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2.5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1</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10</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2.5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0.6</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2</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0.6</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2</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08925">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Battery Life [hrs]</a:t>
                      </a:r>
                      <a:endParaRPr sz="11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100">
                          <a:solidFill>
                            <a:srgbClr val="CC0000"/>
                          </a:solidFill>
                          <a:latin typeface="Nunito"/>
                          <a:ea typeface="Nunito"/>
                          <a:cs typeface="Nunito"/>
                          <a:sym typeface="Nunito"/>
                        </a:rPr>
                        <a:t>20%</a:t>
                      </a:r>
                      <a:endParaRPr sz="1100">
                        <a:solidFill>
                          <a:srgbClr val="CC0000"/>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7.5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9.167</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1.833</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4.5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4.167</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0.833</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1</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n/a</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08925">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Size [mm]</a:t>
                      </a:r>
                      <a:endParaRPr sz="11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100">
                          <a:solidFill>
                            <a:srgbClr val="CC0000"/>
                          </a:solidFill>
                          <a:latin typeface="Nunito"/>
                          <a:ea typeface="Nunito"/>
                          <a:cs typeface="Nunito"/>
                          <a:sym typeface="Nunito"/>
                        </a:rPr>
                        <a:t>10%</a:t>
                      </a:r>
                      <a:endParaRPr sz="1100">
                        <a:solidFill>
                          <a:srgbClr val="CC0000"/>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79</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2.75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0.275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75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3.75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0.375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55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8.75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0.875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n/a</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08925">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Weight [g]</a:t>
                      </a:r>
                      <a:endParaRPr sz="11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100">
                          <a:solidFill>
                            <a:srgbClr val="CC0000"/>
                          </a:solidFill>
                          <a:latin typeface="Nunito"/>
                          <a:ea typeface="Nunito"/>
                          <a:cs typeface="Nunito"/>
                          <a:sym typeface="Nunito"/>
                        </a:rPr>
                        <a:t>10%</a:t>
                      </a:r>
                      <a:endParaRPr sz="1100">
                        <a:solidFill>
                          <a:srgbClr val="CC0000"/>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75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2.5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0.25</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62</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3.8</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0.38</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20</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8</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0.8</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n/a</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Nunito"/>
                          <a:ea typeface="Nunito"/>
                          <a:cs typeface="Nunito"/>
                          <a:sym typeface="Nunito"/>
                        </a:rPr>
                        <a:t>0</a:t>
                      </a: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64425">
                <a:tc>
                  <a:txBody>
                    <a:bodyPr/>
                    <a:lstStyle/>
                    <a:p>
                      <a:pPr marL="0" lvl="0" indent="0" algn="ctr" rtl="0">
                        <a:lnSpc>
                          <a:spcPct val="115000"/>
                        </a:lnSpc>
                        <a:spcBef>
                          <a:spcPts val="0"/>
                        </a:spcBef>
                        <a:spcAft>
                          <a:spcPts val="0"/>
                        </a:spcAft>
                        <a:buNone/>
                      </a:pPr>
                      <a:r>
                        <a:rPr lang="en" sz="1100">
                          <a:solidFill>
                            <a:schemeClr val="lt1"/>
                          </a:solidFill>
                          <a:latin typeface="Nunito"/>
                          <a:ea typeface="Nunito"/>
                          <a:cs typeface="Nunito"/>
                          <a:sym typeface="Nunito"/>
                        </a:rPr>
                        <a:t>Total (0-10)</a:t>
                      </a:r>
                      <a:endParaRPr sz="1100">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100" b="1">
                          <a:solidFill>
                            <a:schemeClr val="lt1"/>
                          </a:solidFill>
                          <a:latin typeface="Nunito"/>
                          <a:ea typeface="Nunito"/>
                          <a:cs typeface="Nunito"/>
                          <a:sym typeface="Nunito"/>
                        </a:rPr>
                        <a:t>100%</a:t>
                      </a:r>
                      <a:endParaRPr sz="11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endParaRPr sz="1100">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endParaRPr sz="1100">
                        <a:latin typeface="Nunito"/>
                        <a:ea typeface="Nunito"/>
                        <a:cs typeface="Nunito"/>
                        <a:sym typeface="Nunito"/>
                      </a:endParaRPr>
                    </a:p>
                  </a:txBody>
                  <a:tcPr marL="28575" marR="28575" marT="19050" marB="4570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b="1">
                          <a:solidFill>
                            <a:schemeClr val="dk1"/>
                          </a:solidFill>
                          <a:latin typeface="Nunito"/>
                          <a:ea typeface="Nunito"/>
                          <a:cs typeface="Nunito"/>
                          <a:sym typeface="Nunito"/>
                        </a:rPr>
                        <a:t>6.983</a:t>
                      </a:r>
                      <a:endParaRPr b="1">
                        <a:solidFill>
                          <a:schemeClr val="dk1"/>
                        </a:solidFill>
                        <a:latin typeface="Nunito"/>
                        <a:ea typeface="Nunito"/>
                        <a:cs typeface="Nunito"/>
                        <a:sym typeface="Nunito"/>
                      </a:endParaRPr>
                    </a:p>
                  </a:txBody>
                  <a:tcPr marL="28575" marR="28575" marT="19050" marB="548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b="1">
                          <a:solidFill>
                            <a:schemeClr val="dk1"/>
                          </a:solidFill>
                          <a:latin typeface="Nunito"/>
                          <a:ea typeface="Nunito"/>
                          <a:cs typeface="Nunito"/>
                          <a:sym typeface="Nunito"/>
                        </a:rPr>
                        <a:t>4.216</a:t>
                      </a:r>
                      <a:endParaRPr b="1">
                        <a:solidFill>
                          <a:schemeClr val="dk1"/>
                        </a:solidFill>
                        <a:latin typeface="Nunito"/>
                        <a:ea typeface="Nunito"/>
                        <a:cs typeface="Nunito"/>
                        <a:sym typeface="Nunito"/>
                      </a:endParaRPr>
                    </a:p>
                  </a:txBody>
                  <a:tcPr marL="28575" marR="28575" marT="19050" marB="548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b="1">
                          <a:solidFill>
                            <a:schemeClr val="dk1"/>
                          </a:solidFill>
                          <a:latin typeface="Nunito"/>
                          <a:ea typeface="Nunito"/>
                          <a:cs typeface="Nunito"/>
                          <a:sym typeface="Nunito"/>
                        </a:rPr>
                        <a:t>6.425</a:t>
                      </a:r>
                      <a:endParaRPr b="1">
                        <a:solidFill>
                          <a:schemeClr val="dk1"/>
                        </a:solidFill>
                        <a:latin typeface="Nunito"/>
                        <a:ea typeface="Nunito"/>
                        <a:cs typeface="Nunito"/>
                        <a:sym typeface="Nunito"/>
                      </a:endParaRPr>
                    </a:p>
                  </a:txBody>
                  <a:tcPr marL="28575" marR="28575" marT="19050" marB="548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a:solidFill>
                          <a:schemeClr val="lt1"/>
                        </a:solidFill>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endParaRPr>
                        <a:solidFill>
                          <a:schemeClr val="lt1"/>
                        </a:solidFill>
                        <a:latin typeface="Nunito"/>
                        <a:ea typeface="Nunito"/>
                        <a:cs typeface="Nunito"/>
                        <a:sym typeface="Nunito"/>
                      </a:endParaRPr>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b="1">
                          <a:solidFill>
                            <a:schemeClr val="lt1"/>
                          </a:solidFill>
                          <a:latin typeface="Nunito"/>
                          <a:ea typeface="Nunito"/>
                          <a:cs typeface="Nunito"/>
                          <a:sym typeface="Nunito"/>
                        </a:rPr>
                        <a:t>3.5</a:t>
                      </a:r>
                      <a:endParaRPr b="1">
                        <a:solidFill>
                          <a:schemeClr val="lt1"/>
                        </a:solidFill>
                        <a:latin typeface="Nunito"/>
                        <a:ea typeface="Nunito"/>
                        <a:cs typeface="Nunito"/>
                        <a:sym typeface="Nunito"/>
                      </a:endParaRPr>
                    </a:p>
                  </a:txBody>
                  <a:tcPr marL="28575" marR="28575" marT="19050" marB="548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7"/>
                  </a:ext>
                </a:extLst>
              </a:tr>
            </a:tbl>
          </a:graphicData>
        </a:graphic>
      </p:graphicFrame>
      <p:sp>
        <p:nvSpPr>
          <p:cNvPr id="1642" name="Google Shape;1642;p1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87</a:t>
            </a:fld>
            <a:endParaRPr/>
          </a:p>
        </p:txBody>
      </p:sp>
      <p:pic>
        <p:nvPicPr>
          <p:cNvPr id="1643" name="Google Shape;1643;p12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19475" y="1149351"/>
            <a:ext cx="1257324" cy="652762"/>
          </a:xfrm>
          <a:prstGeom prst="rect">
            <a:avLst/>
          </a:prstGeom>
          <a:noFill/>
          <a:ln>
            <a:noFill/>
          </a:ln>
        </p:spPr>
      </p:pic>
      <p:pic>
        <p:nvPicPr>
          <p:cNvPr id="1644" name="Google Shape;1644;p12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023300" y="1277588"/>
            <a:ext cx="479600" cy="479600"/>
          </a:xfrm>
          <a:prstGeom prst="rect">
            <a:avLst/>
          </a:prstGeom>
          <a:noFill/>
          <a:ln>
            <a:noFill/>
          </a:ln>
        </p:spPr>
      </p:pic>
      <p:pic>
        <p:nvPicPr>
          <p:cNvPr id="1645" name="Google Shape;1645;p12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827050" y="1235940"/>
            <a:ext cx="548700" cy="548700"/>
          </a:xfrm>
          <a:prstGeom prst="rect">
            <a:avLst/>
          </a:prstGeom>
          <a:noFill/>
          <a:ln>
            <a:noFill/>
          </a:ln>
        </p:spPr>
      </p:pic>
      <p:pic>
        <p:nvPicPr>
          <p:cNvPr id="1646" name="Google Shape;1646;p12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313873" y="1270486"/>
            <a:ext cx="1453664" cy="479600"/>
          </a:xfrm>
          <a:prstGeom prst="rect">
            <a:avLst/>
          </a:prstGeom>
          <a:noFill/>
          <a:ln>
            <a:noFill/>
          </a:ln>
        </p:spPr>
      </p:pic>
      <p:sp>
        <p:nvSpPr>
          <p:cNvPr id="1647" name="Google Shape;1647;p124"/>
          <p:cNvSpPr/>
          <p:nvPr/>
        </p:nvSpPr>
        <p:spPr>
          <a:xfrm>
            <a:off x="7082089" y="1009121"/>
            <a:ext cx="1882500" cy="3120718"/>
          </a:xfrm>
          <a:prstGeom prst="rect">
            <a:avLst/>
          </a:prstGeom>
          <a:solidFill>
            <a:srgbClr val="000000">
              <a:alpha val="416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24"/>
          <p:cNvSpPr txBox="1">
            <a:spLocks noGrp="1"/>
          </p:cNvSpPr>
          <p:nvPr>
            <p:ph type="title"/>
          </p:nvPr>
        </p:nvSpPr>
        <p:spPr>
          <a:xfrm>
            <a:off x="311700" y="200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2 - Object Tracking</a:t>
            </a:r>
            <a:endParaRPr/>
          </a:p>
        </p:txBody>
      </p:sp>
      <p:sp>
        <p:nvSpPr>
          <p:cNvPr id="1649" name="Google Shape;1649;p124"/>
          <p:cNvSpPr txBox="1">
            <a:spLocks noGrp="1"/>
          </p:cNvSpPr>
          <p:nvPr>
            <p:ph type="title"/>
          </p:nvPr>
        </p:nvSpPr>
        <p:spPr>
          <a:xfrm>
            <a:off x="464100" y="572300"/>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FULL TRADE MATRIX </a:t>
            </a:r>
            <a:endParaRPr sz="1620"/>
          </a:p>
        </p:txBody>
      </p:sp>
      <p:sp>
        <p:nvSpPr>
          <p:cNvPr id="1650" name="Google Shape;1650;p124"/>
          <p:cNvSpPr txBox="1"/>
          <p:nvPr/>
        </p:nvSpPr>
        <p:spPr>
          <a:xfrm>
            <a:off x="6889905" y="4189082"/>
            <a:ext cx="2301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solidFill>
                  <a:schemeClr val="dk1"/>
                </a:solidFill>
                <a:latin typeface="Nunito"/>
                <a:ea typeface="Nunito"/>
                <a:cs typeface="Nunito"/>
                <a:sym typeface="Nunito"/>
              </a:rPr>
              <a:t>*WT = Weighted Total Score</a:t>
            </a:r>
            <a:endParaRPr sz="1100" dirty="0">
              <a:latin typeface="Nunito"/>
              <a:ea typeface="Nunito"/>
              <a:cs typeface="Nunito"/>
              <a:sym typeface="Nunito"/>
            </a:endParaRPr>
          </a:p>
        </p:txBody>
      </p:sp>
      <p:pic>
        <p:nvPicPr>
          <p:cNvPr id="1651" name="Google Shape;1651;p124">
            <a:hlinkClick r:id="" action="ppaction://noaction"/>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956850" y="4722474"/>
            <a:ext cx="738804" cy="275100"/>
          </a:xfrm>
          <a:prstGeom prst="rect">
            <a:avLst/>
          </a:prstGeom>
          <a:noFill/>
          <a:ln>
            <a:noFill/>
          </a:ln>
        </p:spPr>
      </p:pic>
      <p:sp>
        <p:nvSpPr>
          <p:cNvPr id="1652" name="Google Shape;1652;p124"/>
          <p:cNvSpPr/>
          <p:nvPr/>
        </p:nvSpPr>
        <p:spPr>
          <a:xfrm>
            <a:off x="1434375" y="949425"/>
            <a:ext cx="1882500" cy="31998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24"/>
          <p:cNvSpPr txBox="1"/>
          <p:nvPr/>
        </p:nvSpPr>
        <p:spPr>
          <a:xfrm>
            <a:off x="1563540" y="4094425"/>
            <a:ext cx="1624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6AA84F"/>
                </a:solidFill>
                <a:latin typeface="Nunito"/>
                <a:ea typeface="Nunito"/>
                <a:cs typeface="Nunito"/>
                <a:sym typeface="Nunito"/>
              </a:rPr>
              <a:t>Final Selection</a:t>
            </a:r>
            <a:endParaRPr b="1">
              <a:solidFill>
                <a:srgbClr val="6AA84F"/>
              </a:solidFill>
              <a:latin typeface="Nunito"/>
              <a:ea typeface="Nunito"/>
              <a:cs typeface="Nunito"/>
              <a:sym typeface="Nunito"/>
            </a:endParaRPr>
          </a:p>
        </p:txBody>
      </p:sp>
      <p:sp>
        <p:nvSpPr>
          <p:cNvPr id="1654" name="Google Shape;1654;p124">
            <a:hlinkClick r:id="rId8"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p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88</a:t>
            </a:fld>
            <a:endParaRPr/>
          </a:p>
        </p:txBody>
      </p:sp>
      <p:graphicFrame>
        <p:nvGraphicFramePr>
          <p:cNvPr id="1660" name="Google Shape;1660;p125"/>
          <p:cNvGraphicFramePr/>
          <p:nvPr/>
        </p:nvGraphicFramePr>
        <p:xfrm>
          <a:off x="434500" y="701767"/>
          <a:ext cx="8390000" cy="3914655"/>
        </p:xfrm>
        <a:graphic>
          <a:graphicData uri="http://schemas.openxmlformats.org/drawingml/2006/table">
            <a:tbl>
              <a:tblPr>
                <a:noFill/>
                <a:tableStyleId>{E9D8C519-176E-4E7A-B434-6233866CBDE6}</a:tableStyleId>
              </a:tblPr>
              <a:tblGrid>
                <a:gridCol w="1770400">
                  <a:extLst>
                    <a:ext uri="{9D8B030D-6E8A-4147-A177-3AD203B41FA5}">
                      <a16:colId xmlns:a16="http://schemas.microsoft.com/office/drawing/2014/main" val="20000"/>
                    </a:ext>
                  </a:extLst>
                </a:gridCol>
                <a:gridCol w="2237425">
                  <a:extLst>
                    <a:ext uri="{9D8B030D-6E8A-4147-A177-3AD203B41FA5}">
                      <a16:colId xmlns:a16="http://schemas.microsoft.com/office/drawing/2014/main" val="20001"/>
                    </a:ext>
                  </a:extLst>
                </a:gridCol>
                <a:gridCol w="824500">
                  <a:extLst>
                    <a:ext uri="{9D8B030D-6E8A-4147-A177-3AD203B41FA5}">
                      <a16:colId xmlns:a16="http://schemas.microsoft.com/office/drawing/2014/main" val="20002"/>
                    </a:ext>
                  </a:extLst>
                </a:gridCol>
                <a:gridCol w="3557675">
                  <a:extLst>
                    <a:ext uri="{9D8B030D-6E8A-4147-A177-3AD203B41FA5}">
                      <a16:colId xmlns:a16="http://schemas.microsoft.com/office/drawing/2014/main" val="20003"/>
                    </a:ext>
                  </a:extLst>
                </a:gridCol>
              </a:tblGrid>
              <a:tr h="396200">
                <a:tc>
                  <a:txBody>
                    <a:bodyPr/>
                    <a:lstStyle/>
                    <a:p>
                      <a:pPr marL="0" lvl="0" indent="0" algn="l" rtl="0">
                        <a:spcBef>
                          <a:spcPts val="0"/>
                        </a:spcBef>
                        <a:spcAft>
                          <a:spcPts val="0"/>
                        </a:spcAft>
                        <a:buNone/>
                      </a:pPr>
                      <a:r>
                        <a:rPr lang="en" b="1">
                          <a:solidFill>
                            <a:schemeClr val="dk1"/>
                          </a:solidFill>
                          <a:latin typeface="Nunito"/>
                          <a:ea typeface="Nunito"/>
                          <a:cs typeface="Nunito"/>
                          <a:sym typeface="Nunito"/>
                        </a:rPr>
                        <a:t>Design Metric</a:t>
                      </a:r>
                      <a:endParaRPr b="1">
                        <a:solidFill>
                          <a:schemeClr val="dk1"/>
                        </a:solidFill>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b="1">
                          <a:solidFill>
                            <a:schemeClr val="dk1"/>
                          </a:solidFill>
                          <a:latin typeface="Nunito"/>
                          <a:ea typeface="Nunito"/>
                          <a:cs typeface="Nunito"/>
                          <a:sym typeface="Nunito"/>
                        </a:rPr>
                        <a:t>Scoring</a:t>
                      </a:r>
                      <a:endParaRPr b="1">
                        <a:solidFill>
                          <a:schemeClr val="dk1"/>
                        </a:solidFill>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b="1">
                          <a:solidFill>
                            <a:schemeClr val="dk1"/>
                          </a:solidFill>
                          <a:latin typeface="Nunito"/>
                          <a:ea typeface="Nunito"/>
                          <a:cs typeface="Nunito"/>
                          <a:sym typeface="Nunito"/>
                        </a:rPr>
                        <a:t>Weight</a:t>
                      </a:r>
                      <a:endParaRPr b="1">
                        <a:solidFill>
                          <a:schemeClr val="dk1"/>
                        </a:solidFill>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b="1">
                          <a:solidFill>
                            <a:schemeClr val="dk1"/>
                          </a:solidFill>
                          <a:latin typeface="Nunito"/>
                          <a:ea typeface="Nunito"/>
                          <a:cs typeface="Nunito"/>
                          <a:sym typeface="Nunito"/>
                        </a:rPr>
                        <a:t>Reasoning</a:t>
                      </a:r>
                      <a:endParaRPr b="1">
                        <a:solidFill>
                          <a:schemeClr val="dk1"/>
                        </a:solidFill>
                        <a:latin typeface="Nunito"/>
                        <a:ea typeface="Nunito"/>
                        <a:cs typeface="Nunito"/>
                        <a:sym typeface="Nunito"/>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a:solidFill>
                            <a:schemeClr val="dk1"/>
                          </a:solidFill>
                          <a:latin typeface="Nunito"/>
                          <a:ea typeface="Nunito"/>
                          <a:cs typeface="Nunito"/>
                          <a:sym typeface="Nunito"/>
                        </a:rPr>
                        <a:t>Data resolution</a:t>
                      </a:r>
                      <a:endParaRPr>
                        <a:solidFill>
                          <a:schemeClr val="dk1"/>
                        </a:solidFill>
                        <a:latin typeface="Nunito"/>
                        <a:ea typeface="Nunito"/>
                        <a:cs typeface="Nunito"/>
                        <a:sym typeface="Nunito"/>
                      </a:endParaRPr>
                    </a:p>
                    <a:p>
                      <a:pPr marL="0" lvl="0" indent="0" algn="l" rtl="0">
                        <a:spcBef>
                          <a:spcPts val="0"/>
                        </a:spcBef>
                        <a:spcAft>
                          <a:spcPts val="0"/>
                        </a:spcAft>
                        <a:buNone/>
                      </a:pPr>
                      <a:endParaRPr sz="500">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(0 - 500 meters/pixel)</a:t>
                      </a:r>
                      <a:endParaRPr>
                        <a:solidFill>
                          <a:schemeClr val="dk1"/>
                        </a:solidFill>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b="1">
                          <a:solidFill>
                            <a:schemeClr val="dk1"/>
                          </a:solidFill>
                          <a:latin typeface="Nunito"/>
                          <a:ea typeface="Nunito"/>
                          <a:cs typeface="Nunito"/>
                          <a:sym typeface="Nunito"/>
                        </a:rPr>
                        <a:t>S = </a:t>
                      </a:r>
                      <a:r>
                        <a:rPr lang="en">
                          <a:solidFill>
                            <a:schemeClr val="dk1"/>
                          </a:solidFill>
                          <a:latin typeface="Nunito"/>
                          <a:ea typeface="Nunito"/>
                          <a:cs typeface="Nunito"/>
                          <a:sym typeface="Nunito"/>
                        </a:rPr>
                        <a:t>10 - 0.01*V</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0 m/px → </a:t>
                      </a:r>
                      <a:r>
                        <a:rPr lang="en" b="1">
                          <a:solidFill>
                            <a:schemeClr val="dk1"/>
                          </a:solidFill>
                          <a:latin typeface="Nunito"/>
                          <a:ea typeface="Nunito"/>
                          <a:cs typeface="Nunito"/>
                          <a:sym typeface="Nunito"/>
                        </a:rPr>
                        <a:t>S = </a:t>
                      </a:r>
                      <a:r>
                        <a:rPr lang="en">
                          <a:solidFill>
                            <a:schemeClr val="dk1"/>
                          </a:solidFill>
                          <a:latin typeface="Nunito"/>
                          <a:ea typeface="Nunito"/>
                          <a:cs typeface="Nunito"/>
                          <a:sym typeface="Nunito"/>
                        </a:rPr>
                        <a:t>10</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500 m/px → </a:t>
                      </a:r>
                      <a:r>
                        <a:rPr lang="en" b="1">
                          <a:solidFill>
                            <a:schemeClr val="dk1"/>
                          </a:solidFill>
                          <a:latin typeface="Nunito"/>
                          <a:ea typeface="Nunito"/>
                          <a:cs typeface="Nunito"/>
                          <a:sym typeface="Nunito"/>
                        </a:rPr>
                        <a:t>S =</a:t>
                      </a:r>
                      <a:r>
                        <a:rPr lang="en">
                          <a:solidFill>
                            <a:schemeClr val="dk1"/>
                          </a:solidFill>
                          <a:latin typeface="Nunito"/>
                          <a:ea typeface="Nunito"/>
                          <a:cs typeface="Nunito"/>
                          <a:sym typeface="Nunito"/>
                        </a:rPr>
                        <a:t> 0</a:t>
                      </a:r>
                      <a:endParaRPr>
                        <a:solidFill>
                          <a:schemeClr val="dk1"/>
                        </a:solidFill>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a:solidFill>
                            <a:srgbClr val="CC3311"/>
                          </a:solidFill>
                          <a:latin typeface="Nunito"/>
                          <a:ea typeface="Nunito"/>
                          <a:cs typeface="Nunito"/>
                          <a:sym typeface="Nunito"/>
                        </a:rPr>
                        <a:t>45%</a:t>
                      </a:r>
                      <a:endParaRPr>
                        <a:solidFill>
                          <a:srgbClr val="CC3311"/>
                        </a:solidFill>
                        <a:latin typeface="Nunito"/>
                        <a:ea typeface="Nunito"/>
                        <a:cs typeface="Nunito"/>
                        <a:sym typeface="Nunito"/>
                      </a:endParaRPr>
                    </a:p>
                  </a:txBody>
                  <a:tcPr marL="91425" marR="91425" marT="91425" marB="91425"/>
                </a:tc>
                <a:tc>
                  <a:txBody>
                    <a:bodyPr/>
                    <a:lstStyle/>
                    <a:p>
                      <a:pPr marL="0" lvl="0" indent="0" algn="l" rtl="0">
                        <a:lnSpc>
                          <a:spcPct val="115000"/>
                        </a:lnSpc>
                        <a:spcBef>
                          <a:spcPts val="0"/>
                        </a:spcBef>
                        <a:spcAft>
                          <a:spcPts val="1200"/>
                        </a:spcAft>
                        <a:buNone/>
                      </a:pPr>
                      <a:r>
                        <a:rPr lang="en">
                          <a:solidFill>
                            <a:schemeClr val="dk1"/>
                          </a:solidFill>
                          <a:latin typeface="Nunito"/>
                          <a:ea typeface="Nunito"/>
                          <a:cs typeface="Nunito"/>
                          <a:sym typeface="Nunito"/>
                        </a:rPr>
                        <a:t>This is perhaps the most important metric for data, as we need very high resolution data to be able to create something that realistically resembles the lunar surface. </a:t>
                      </a:r>
                      <a:endParaRPr>
                        <a:solidFill>
                          <a:schemeClr val="dk1"/>
                        </a:solidFill>
                        <a:latin typeface="Nunito"/>
                        <a:ea typeface="Nunito"/>
                        <a:cs typeface="Nunito"/>
                        <a:sym typeface="Nunito"/>
                      </a:endParaRPr>
                    </a:p>
                  </a:txBody>
                  <a:tcPr marL="91425" marR="91425" marT="91425" marB="91425"/>
                </a:tc>
                <a:extLst>
                  <a:ext uri="{0D108BD9-81ED-4DB2-BD59-A6C34878D82A}">
                    <a16:rowId xmlns:a16="http://schemas.microsoft.com/office/drawing/2014/main" val="10001"/>
                  </a:ext>
                </a:extLst>
              </a:tr>
              <a:tr h="1249650">
                <a:tc>
                  <a:txBody>
                    <a:bodyPr/>
                    <a:lstStyle/>
                    <a:p>
                      <a:pPr marL="0" lvl="0" indent="0" algn="l" rtl="0">
                        <a:spcBef>
                          <a:spcPts val="0"/>
                        </a:spcBef>
                        <a:spcAft>
                          <a:spcPts val="0"/>
                        </a:spcAft>
                        <a:buNone/>
                      </a:pPr>
                      <a:r>
                        <a:rPr lang="en">
                          <a:solidFill>
                            <a:schemeClr val="dk1"/>
                          </a:solidFill>
                          <a:latin typeface="Nunito"/>
                          <a:ea typeface="Nunito"/>
                          <a:cs typeface="Nunito"/>
                          <a:sym typeface="Nunito"/>
                        </a:rPr>
                        <a:t>Dataset size</a:t>
                      </a:r>
                      <a:endParaRPr>
                        <a:solidFill>
                          <a:schemeClr val="dk1"/>
                        </a:solidFill>
                        <a:latin typeface="Nunito"/>
                        <a:ea typeface="Nunito"/>
                        <a:cs typeface="Nunito"/>
                        <a:sym typeface="Nunito"/>
                      </a:endParaRPr>
                    </a:p>
                    <a:p>
                      <a:pPr marL="0" lvl="0" indent="0" algn="l" rtl="0">
                        <a:spcBef>
                          <a:spcPts val="0"/>
                        </a:spcBef>
                        <a:spcAft>
                          <a:spcPts val="0"/>
                        </a:spcAft>
                        <a:buNone/>
                      </a:pPr>
                      <a:endParaRPr sz="500">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(0 - 100k products available)</a:t>
                      </a:r>
                      <a:endParaRPr>
                        <a:solidFill>
                          <a:schemeClr val="dk1"/>
                        </a:solidFill>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b="1">
                          <a:solidFill>
                            <a:schemeClr val="dk1"/>
                          </a:solidFill>
                          <a:latin typeface="Nunito"/>
                          <a:ea typeface="Nunito"/>
                          <a:cs typeface="Nunito"/>
                          <a:sym typeface="Nunito"/>
                        </a:rPr>
                        <a:t>S = </a:t>
                      </a:r>
                      <a:r>
                        <a:rPr lang="en">
                          <a:solidFill>
                            <a:schemeClr val="dk1"/>
                          </a:solidFill>
                          <a:latin typeface="Nunito"/>
                          <a:ea typeface="Nunito"/>
                          <a:cs typeface="Nunito"/>
                          <a:sym typeface="Nunito"/>
                        </a:rPr>
                        <a:t>10*(1-1/50^2)*(V-50)^2</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0, 100k prod → </a:t>
                      </a:r>
                      <a:r>
                        <a:rPr lang="en" b="1">
                          <a:solidFill>
                            <a:schemeClr val="dk1"/>
                          </a:solidFill>
                          <a:latin typeface="Nunito"/>
                          <a:ea typeface="Nunito"/>
                          <a:cs typeface="Nunito"/>
                          <a:sym typeface="Nunito"/>
                        </a:rPr>
                        <a:t>S =</a:t>
                      </a:r>
                      <a:r>
                        <a:rPr lang="en">
                          <a:solidFill>
                            <a:schemeClr val="dk1"/>
                          </a:solidFill>
                          <a:latin typeface="Nunito"/>
                          <a:ea typeface="Nunito"/>
                          <a:cs typeface="Nunito"/>
                          <a:sym typeface="Nunito"/>
                        </a:rPr>
                        <a:t> 0</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50k prod → </a:t>
                      </a:r>
                      <a:r>
                        <a:rPr lang="en" b="1">
                          <a:solidFill>
                            <a:schemeClr val="dk1"/>
                          </a:solidFill>
                          <a:latin typeface="Nunito"/>
                          <a:ea typeface="Nunito"/>
                          <a:cs typeface="Nunito"/>
                          <a:sym typeface="Nunito"/>
                        </a:rPr>
                        <a:t>S = </a:t>
                      </a:r>
                      <a:r>
                        <a:rPr lang="en">
                          <a:solidFill>
                            <a:schemeClr val="dk1"/>
                          </a:solidFill>
                          <a:latin typeface="Nunito"/>
                          <a:ea typeface="Nunito"/>
                          <a:cs typeface="Nunito"/>
                          <a:sym typeface="Nunito"/>
                        </a:rPr>
                        <a:t>10</a:t>
                      </a:r>
                      <a:endParaRPr>
                        <a:solidFill>
                          <a:schemeClr val="dk1"/>
                        </a:solidFill>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a:solidFill>
                            <a:srgbClr val="CC3311"/>
                          </a:solidFill>
                          <a:latin typeface="Nunito"/>
                          <a:ea typeface="Nunito"/>
                          <a:cs typeface="Nunito"/>
                          <a:sym typeface="Nunito"/>
                        </a:rPr>
                        <a:t>30%</a:t>
                      </a:r>
                      <a:endParaRPr>
                        <a:solidFill>
                          <a:srgbClr val="CC3311"/>
                        </a:solidFill>
                        <a:latin typeface="Nunito"/>
                        <a:ea typeface="Nunito"/>
                        <a:cs typeface="Nunito"/>
                        <a:sym typeface="Nunito"/>
                      </a:endParaRPr>
                    </a:p>
                  </a:txBody>
                  <a:tcPr marL="91425" marR="91425" marT="91425" marB="91425"/>
                </a:tc>
                <a:tc>
                  <a:txBody>
                    <a:bodyPr/>
                    <a:lstStyle/>
                    <a:p>
                      <a:pPr marL="0" lvl="0" indent="0" algn="l" rtl="0">
                        <a:lnSpc>
                          <a:spcPct val="115000"/>
                        </a:lnSpc>
                        <a:spcBef>
                          <a:spcPts val="0"/>
                        </a:spcBef>
                        <a:spcAft>
                          <a:spcPts val="1200"/>
                        </a:spcAft>
                        <a:buNone/>
                      </a:pPr>
                      <a:r>
                        <a:rPr lang="en">
                          <a:solidFill>
                            <a:schemeClr val="dk1"/>
                          </a:solidFill>
                          <a:latin typeface="Nunito"/>
                          <a:ea typeface="Nunito"/>
                          <a:cs typeface="Nunito"/>
                          <a:sym typeface="Nunito"/>
                        </a:rPr>
                        <a:t>Too much data will be difficult to parse, but too little will not give enough data to create a simulation.</a:t>
                      </a:r>
                      <a:endParaRPr>
                        <a:solidFill>
                          <a:schemeClr val="dk1"/>
                        </a:solidFill>
                        <a:latin typeface="Nunito"/>
                        <a:ea typeface="Nunito"/>
                        <a:cs typeface="Nunito"/>
                        <a:sym typeface="Nunito"/>
                      </a:endParaRPr>
                    </a:p>
                  </a:txBody>
                  <a:tcPr marL="91425" marR="91425" marT="91425" marB="91425"/>
                </a:tc>
                <a:extLst>
                  <a:ext uri="{0D108BD9-81ED-4DB2-BD59-A6C34878D82A}">
                    <a16:rowId xmlns:a16="http://schemas.microsoft.com/office/drawing/2014/main" val="10002"/>
                  </a:ext>
                </a:extLst>
              </a:tr>
              <a:tr h="1112475">
                <a:tc>
                  <a:txBody>
                    <a:bodyPr/>
                    <a:lstStyle/>
                    <a:p>
                      <a:pPr marL="0" lvl="0" indent="0" algn="l" rtl="0">
                        <a:spcBef>
                          <a:spcPts val="0"/>
                        </a:spcBef>
                        <a:spcAft>
                          <a:spcPts val="0"/>
                        </a:spcAft>
                        <a:buNone/>
                      </a:pPr>
                      <a:r>
                        <a:rPr lang="en">
                          <a:solidFill>
                            <a:schemeClr val="dk1"/>
                          </a:solidFill>
                          <a:latin typeface="Nunito"/>
                          <a:ea typeface="Nunito"/>
                          <a:cs typeface="Nunito"/>
                          <a:sym typeface="Nunito"/>
                        </a:rPr>
                        <a:t>Relevance</a:t>
                      </a:r>
                      <a:endParaRPr>
                        <a:solidFill>
                          <a:schemeClr val="dk1"/>
                        </a:solidFill>
                        <a:latin typeface="Nunito"/>
                        <a:ea typeface="Nunito"/>
                        <a:cs typeface="Nunito"/>
                        <a:sym typeface="Nunito"/>
                      </a:endParaRPr>
                    </a:p>
                    <a:p>
                      <a:pPr marL="0" lvl="0" indent="0" algn="l" rtl="0">
                        <a:spcBef>
                          <a:spcPts val="0"/>
                        </a:spcBef>
                        <a:spcAft>
                          <a:spcPts val="0"/>
                        </a:spcAft>
                        <a:buNone/>
                      </a:pPr>
                      <a:endParaRPr sz="500">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(0 - 2, ranked on % of data around lunar south pole)</a:t>
                      </a:r>
                      <a:endParaRPr>
                        <a:solidFill>
                          <a:schemeClr val="dk1"/>
                        </a:solidFill>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b="1">
                          <a:solidFill>
                            <a:schemeClr val="dk1"/>
                          </a:solidFill>
                          <a:latin typeface="Nunito"/>
                          <a:ea typeface="Nunito"/>
                          <a:cs typeface="Nunito"/>
                          <a:sym typeface="Nunito"/>
                        </a:rPr>
                        <a:t>S = </a:t>
                      </a:r>
                      <a:r>
                        <a:rPr lang="en">
                          <a:solidFill>
                            <a:schemeClr val="dk1"/>
                          </a:solidFill>
                          <a:latin typeface="Nunito"/>
                          <a:ea typeface="Nunito"/>
                          <a:cs typeface="Nunito"/>
                          <a:sym typeface="Nunito"/>
                        </a:rPr>
                        <a:t>5*V</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0 → </a:t>
                      </a:r>
                      <a:r>
                        <a:rPr lang="en" b="1">
                          <a:solidFill>
                            <a:schemeClr val="dk1"/>
                          </a:solidFill>
                          <a:latin typeface="Nunito"/>
                          <a:ea typeface="Nunito"/>
                          <a:cs typeface="Nunito"/>
                          <a:sym typeface="Nunito"/>
                        </a:rPr>
                        <a:t>S = </a:t>
                      </a:r>
                      <a:r>
                        <a:rPr lang="en">
                          <a:solidFill>
                            <a:schemeClr val="dk1"/>
                          </a:solidFill>
                          <a:latin typeface="Nunito"/>
                          <a:ea typeface="Nunito"/>
                          <a:cs typeface="Nunito"/>
                          <a:sym typeface="Nunito"/>
                        </a:rPr>
                        <a:t>0</a:t>
                      </a:r>
                      <a:endParaRPr>
                        <a:solidFill>
                          <a:schemeClr val="dk1"/>
                        </a:solidFill>
                        <a:latin typeface="Nunito"/>
                        <a:ea typeface="Nunito"/>
                        <a:cs typeface="Nunito"/>
                        <a:sym typeface="Nunito"/>
                      </a:endParaRPr>
                    </a:p>
                    <a:p>
                      <a:pPr marL="0" lvl="0" indent="0" algn="l" rtl="0">
                        <a:spcBef>
                          <a:spcPts val="0"/>
                        </a:spcBef>
                        <a:spcAft>
                          <a:spcPts val="0"/>
                        </a:spcAft>
                        <a:buNone/>
                      </a:pPr>
                      <a:r>
                        <a:rPr lang="en">
                          <a:solidFill>
                            <a:schemeClr val="dk1"/>
                          </a:solidFill>
                          <a:latin typeface="Nunito"/>
                          <a:ea typeface="Nunito"/>
                          <a:cs typeface="Nunito"/>
                          <a:sym typeface="Nunito"/>
                        </a:rPr>
                        <a:t>2 → </a:t>
                      </a:r>
                      <a:r>
                        <a:rPr lang="en" b="1">
                          <a:solidFill>
                            <a:schemeClr val="dk1"/>
                          </a:solidFill>
                          <a:latin typeface="Nunito"/>
                          <a:ea typeface="Nunito"/>
                          <a:cs typeface="Nunito"/>
                          <a:sym typeface="Nunito"/>
                        </a:rPr>
                        <a:t>S = </a:t>
                      </a:r>
                      <a:r>
                        <a:rPr lang="en">
                          <a:solidFill>
                            <a:schemeClr val="dk1"/>
                          </a:solidFill>
                          <a:latin typeface="Nunito"/>
                          <a:ea typeface="Nunito"/>
                          <a:cs typeface="Nunito"/>
                          <a:sym typeface="Nunito"/>
                        </a:rPr>
                        <a:t>10</a:t>
                      </a:r>
                      <a:endParaRPr>
                        <a:solidFill>
                          <a:schemeClr val="dk1"/>
                        </a:solidFill>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a:solidFill>
                            <a:srgbClr val="CC3311"/>
                          </a:solidFill>
                          <a:latin typeface="Nunito"/>
                          <a:ea typeface="Nunito"/>
                          <a:cs typeface="Nunito"/>
                          <a:sym typeface="Nunito"/>
                        </a:rPr>
                        <a:t>25%</a:t>
                      </a:r>
                      <a:endParaRPr>
                        <a:solidFill>
                          <a:srgbClr val="CC3311"/>
                        </a:solidFill>
                        <a:latin typeface="Nunito"/>
                        <a:ea typeface="Nunito"/>
                        <a:cs typeface="Nunito"/>
                        <a:sym typeface="Nunito"/>
                      </a:endParaRPr>
                    </a:p>
                  </a:txBody>
                  <a:tcPr marL="91425" marR="91425" marT="91425" marB="91425"/>
                </a:tc>
                <a:tc>
                  <a:txBody>
                    <a:bodyPr/>
                    <a:lstStyle/>
                    <a:p>
                      <a:pPr marL="0" lvl="0" indent="0" algn="l" rtl="0">
                        <a:lnSpc>
                          <a:spcPct val="115000"/>
                        </a:lnSpc>
                        <a:spcBef>
                          <a:spcPts val="0"/>
                        </a:spcBef>
                        <a:spcAft>
                          <a:spcPts val="1200"/>
                        </a:spcAft>
                        <a:buNone/>
                      </a:pPr>
                      <a:r>
                        <a:rPr lang="en">
                          <a:solidFill>
                            <a:schemeClr val="dk1"/>
                          </a:solidFill>
                          <a:latin typeface="Nunito"/>
                          <a:ea typeface="Nunito"/>
                          <a:cs typeface="Nunito"/>
                          <a:sym typeface="Nunito"/>
                        </a:rPr>
                        <a:t>Needs to include lunar south pole data for Artemis III location relevance.</a:t>
                      </a:r>
                      <a:endParaRPr>
                        <a:solidFill>
                          <a:schemeClr val="dk1"/>
                        </a:solidFill>
                        <a:latin typeface="Nunito"/>
                        <a:ea typeface="Nunito"/>
                        <a:cs typeface="Nunito"/>
                        <a:sym typeface="Nunito"/>
                      </a:endParaRPr>
                    </a:p>
                  </a:txBody>
                  <a:tcPr marL="91425" marR="91425" marT="91425" marB="91425"/>
                </a:tc>
                <a:extLst>
                  <a:ext uri="{0D108BD9-81ED-4DB2-BD59-A6C34878D82A}">
                    <a16:rowId xmlns:a16="http://schemas.microsoft.com/office/drawing/2014/main" val="10003"/>
                  </a:ext>
                </a:extLst>
              </a:tr>
            </a:tbl>
          </a:graphicData>
        </a:graphic>
      </p:graphicFrame>
      <p:sp>
        <p:nvSpPr>
          <p:cNvPr id="1661" name="Google Shape;1661;p125"/>
          <p:cNvSpPr txBox="1">
            <a:spLocks noGrp="1"/>
          </p:cNvSpPr>
          <p:nvPr>
            <p:ph type="title"/>
          </p:nvPr>
        </p:nvSpPr>
        <p:spPr>
          <a:xfrm>
            <a:off x="311700" y="200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3 - Scoring Techniques</a:t>
            </a:r>
            <a:endParaRPr/>
          </a:p>
        </p:txBody>
      </p:sp>
      <p:pic>
        <p:nvPicPr>
          <p:cNvPr id="1662" name="Google Shape;1662;p125">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56850" y="4722474"/>
            <a:ext cx="738804" cy="275100"/>
          </a:xfrm>
          <a:prstGeom prst="rect">
            <a:avLst/>
          </a:prstGeom>
          <a:noFill/>
          <a:ln>
            <a:noFill/>
          </a:ln>
        </p:spPr>
      </p:pic>
      <p:sp>
        <p:nvSpPr>
          <p:cNvPr id="1663" name="Google Shape;1663;p125">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8" name="Google Shape;1668;p1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89</a:t>
            </a:fld>
            <a:endParaRPr/>
          </a:p>
        </p:txBody>
      </p:sp>
      <p:graphicFrame>
        <p:nvGraphicFramePr>
          <p:cNvPr id="1669" name="Google Shape;1669;p126"/>
          <p:cNvGraphicFramePr/>
          <p:nvPr/>
        </p:nvGraphicFramePr>
        <p:xfrm>
          <a:off x="31475" y="1681925"/>
          <a:ext cx="9081050" cy="1642110"/>
        </p:xfrm>
        <a:graphic>
          <a:graphicData uri="http://schemas.openxmlformats.org/drawingml/2006/table">
            <a:tbl>
              <a:tblPr>
                <a:noFill/>
                <a:tableStyleId>{34C112C2-C95C-4236-8074-CD7BC30CAA9A}</a:tableStyleId>
              </a:tblPr>
              <a:tblGrid>
                <a:gridCol w="1347100">
                  <a:extLst>
                    <a:ext uri="{9D8B030D-6E8A-4147-A177-3AD203B41FA5}">
                      <a16:colId xmlns:a16="http://schemas.microsoft.com/office/drawing/2014/main" val="20000"/>
                    </a:ext>
                  </a:extLst>
                </a:gridCol>
                <a:gridCol w="585400">
                  <a:extLst>
                    <a:ext uri="{9D8B030D-6E8A-4147-A177-3AD203B41FA5}">
                      <a16:colId xmlns:a16="http://schemas.microsoft.com/office/drawing/2014/main" val="20001"/>
                    </a:ext>
                  </a:extLst>
                </a:gridCol>
                <a:gridCol w="724000">
                  <a:extLst>
                    <a:ext uri="{9D8B030D-6E8A-4147-A177-3AD203B41FA5}">
                      <a16:colId xmlns:a16="http://schemas.microsoft.com/office/drawing/2014/main" val="20002"/>
                    </a:ext>
                  </a:extLst>
                </a:gridCol>
                <a:gridCol w="584050">
                  <a:extLst>
                    <a:ext uri="{9D8B030D-6E8A-4147-A177-3AD203B41FA5}">
                      <a16:colId xmlns:a16="http://schemas.microsoft.com/office/drawing/2014/main" val="20003"/>
                    </a:ext>
                  </a:extLst>
                </a:gridCol>
                <a:gridCol w="584050">
                  <a:extLst>
                    <a:ext uri="{9D8B030D-6E8A-4147-A177-3AD203B41FA5}">
                      <a16:colId xmlns:a16="http://schemas.microsoft.com/office/drawing/2014/main" val="20004"/>
                    </a:ext>
                  </a:extLst>
                </a:gridCol>
                <a:gridCol w="584050">
                  <a:extLst>
                    <a:ext uri="{9D8B030D-6E8A-4147-A177-3AD203B41FA5}">
                      <a16:colId xmlns:a16="http://schemas.microsoft.com/office/drawing/2014/main" val="20005"/>
                    </a:ext>
                  </a:extLst>
                </a:gridCol>
                <a:gridCol w="584050">
                  <a:extLst>
                    <a:ext uri="{9D8B030D-6E8A-4147-A177-3AD203B41FA5}">
                      <a16:colId xmlns:a16="http://schemas.microsoft.com/office/drawing/2014/main" val="20006"/>
                    </a:ext>
                  </a:extLst>
                </a:gridCol>
                <a:gridCol w="584050">
                  <a:extLst>
                    <a:ext uri="{9D8B030D-6E8A-4147-A177-3AD203B41FA5}">
                      <a16:colId xmlns:a16="http://schemas.microsoft.com/office/drawing/2014/main" val="20007"/>
                    </a:ext>
                  </a:extLst>
                </a:gridCol>
                <a:gridCol w="584050">
                  <a:extLst>
                    <a:ext uri="{9D8B030D-6E8A-4147-A177-3AD203B41FA5}">
                      <a16:colId xmlns:a16="http://schemas.microsoft.com/office/drawing/2014/main" val="20008"/>
                    </a:ext>
                  </a:extLst>
                </a:gridCol>
                <a:gridCol w="584050">
                  <a:extLst>
                    <a:ext uri="{9D8B030D-6E8A-4147-A177-3AD203B41FA5}">
                      <a16:colId xmlns:a16="http://schemas.microsoft.com/office/drawing/2014/main" val="20009"/>
                    </a:ext>
                  </a:extLst>
                </a:gridCol>
                <a:gridCol w="584050">
                  <a:extLst>
                    <a:ext uri="{9D8B030D-6E8A-4147-A177-3AD203B41FA5}">
                      <a16:colId xmlns:a16="http://schemas.microsoft.com/office/drawing/2014/main" val="20010"/>
                    </a:ext>
                  </a:extLst>
                </a:gridCol>
                <a:gridCol w="584050">
                  <a:extLst>
                    <a:ext uri="{9D8B030D-6E8A-4147-A177-3AD203B41FA5}">
                      <a16:colId xmlns:a16="http://schemas.microsoft.com/office/drawing/2014/main" val="20011"/>
                    </a:ext>
                  </a:extLst>
                </a:gridCol>
                <a:gridCol w="584050">
                  <a:extLst>
                    <a:ext uri="{9D8B030D-6E8A-4147-A177-3AD203B41FA5}">
                      <a16:colId xmlns:a16="http://schemas.microsoft.com/office/drawing/2014/main" val="20012"/>
                    </a:ext>
                  </a:extLst>
                </a:gridCol>
                <a:gridCol w="584050">
                  <a:extLst>
                    <a:ext uri="{9D8B030D-6E8A-4147-A177-3AD203B41FA5}">
                      <a16:colId xmlns:a16="http://schemas.microsoft.com/office/drawing/2014/main" val="20013"/>
                    </a:ext>
                  </a:extLst>
                </a:gridCol>
              </a:tblGrid>
              <a:tr h="251450">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lt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Lunar Reconnaissance Orbiter (2009-pres)</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Lunar Orbiters (1960s)</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Clementine (1994)</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Kaguya (2007-pres)</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0025">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Evaluation Criteria</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Weight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extLst>
                  <a:ext uri="{0D108BD9-81ED-4DB2-BD59-A6C34878D82A}">
                    <a16:rowId xmlns:a16="http://schemas.microsoft.com/office/drawing/2014/main" val="10001"/>
                  </a:ext>
                </a:extLst>
              </a:tr>
              <a:tr h="209550">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Resolution (m/px)</a:t>
                      </a:r>
                      <a:endParaRPr sz="10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solidFill>
                            <a:srgbClr val="CC0000"/>
                          </a:solidFill>
                          <a:latin typeface="Nunito"/>
                          <a:ea typeface="Nunito"/>
                          <a:cs typeface="Nunito"/>
                          <a:sym typeface="Nunito"/>
                        </a:rPr>
                        <a:t>45%</a:t>
                      </a:r>
                      <a:endParaRPr sz="1000">
                        <a:solidFill>
                          <a:srgbClr val="CC0000"/>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0.5</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9.99</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4.4955</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60</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8.8</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3.96</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118</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7.64</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3.438</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474</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0.52</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0.234</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52425">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Dataset size (1000s of products)</a:t>
                      </a:r>
                      <a:endParaRPr sz="10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solidFill>
                            <a:srgbClr val="CC0000"/>
                          </a:solidFill>
                          <a:latin typeface="Nunito"/>
                          <a:ea typeface="Nunito"/>
                          <a:cs typeface="Nunito"/>
                          <a:sym typeface="Nunito"/>
                        </a:rPr>
                        <a:t>30%</a:t>
                      </a:r>
                      <a:endParaRPr sz="1000">
                        <a:solidFill>
                          <a:srgbClr val="CC0000"/>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89.766</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3.674</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1.102</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0.021</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0.0083</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0.0025</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0.084</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0.0335</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0.0100</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10.384</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3.722</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1.116</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000">
                          <a:latin typeface="Nunito"/>
                          <a:ea typeface="Nunito"/>
                          <a:cs typeface="Nunito"/>
                          <a:sym typeface="Nunito"/>
                        </a:rPr>
                        <a:t>Relevance (0,1,2)</a:t>
                      </a:r>
                      <a:endParaRPr sz="10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solidFill>
                            <a:srgbClr val="CC0000"/>
                          </a:solidFill>
                          <a:latin typeface="Nunito"/>
                          <a:ea typeface="Nunito"/>
                          <a:cs typeface="Nunito"/>
                          <a:sym typeface="Nunito"/>
                        </a:rPr>
                        <a:t>25%</a:t>
                      </a:r>
                      <a:endParaRPr sz="1000">
                        <a:solidFill>
                          <a:srgbClr val="CC0000"/>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2</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10</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2.5</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1</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5</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1.25</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1</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5</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1.25</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1</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5</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chemeClr val="dk1"/>
                          </a:solidFill>
                          <a:latin typeface="Nunito"/>
                          <a:ea typeface="Nunito"/>
                          <a:cs typeface="Nunito"/>
                          <a:sym typeface="Nunito"/>
                        </a:rPr>
                        <a:t>1.25</a:t>
                      </a:r>
                      <a:endParaRPr sz="100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51450">
                <a:tc>
                  <a:txBody>
                    <a:bodyPr/>
                    <a:lstStyle/>
                    <a:p>
                      <a:pPr marL="0" lvl="0" indent="0" algn="ctr" rtl="0">
                        <a:lnSpc>
                          <a:spcPct val="115000"/>
                        </a:lnSpc>
                        <a:spcBef>
                          <a:spcPts val="0"/>
                        </a:spcBef>
                        <a:spcAft>
                          <a:spcPts val="0"/>
                        </a:spcAft>
                        <a:buNone/>
                      </a:pPr>
                      <a:r>
                        <a:rPr lang="en" sz="1000">
                          <a:solidFill>
                            <a:schemeClr val="lt1"/>
                          </a:solidFill>
                          <a:latin typeface="Nunito"/>
                          <a:ea typeface="Nunito"/>
                          <a:cs typeface="Nunito"/>
                          <a:sym typeface="Nunito"/>
                        </a:rPr>
                        <a:t>Total (0-10)</a:t>
                      </a:r>
                      <a:endParaRPr sz="1000">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100%</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8.098</a:t>
                      </a:r>
                      <a:endParaRPr sz="1000" b="1">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5.213</a:t>
                      </a:r>
                      <a:endParaRPr sz="1000" b="1">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4.698</a:t>
                      </a:r>
                      <a:endParaRPr sz="1000" b="1">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2.601</a:t>
                      </a:r>
                      <a:endParaRPr sz="1000" b="1">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5"/>
                  </a:ext>
                </a:extLst>
              </a:tr>
            </a:tbl>
          </a:graphicData>
        </a:graphic>
      </p:graphicFrame>
      <p:sp>
        <p:nvSpPr>
          <p:cNvPr id="1670" name="Google Shape;1670;p126"/>
          <p:cNvSpPr txBox="1">
            <a:spLocks noGrp="1"/>
          </p:cNvSpPr>
          <p:nvPr>
            <p:ph type="title"/>
          </p:nvPr>
        </p:nvSpPr>
        <p:spPr>
          <a:xfrm>
            <a:off x="311700" y="200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3 - Lunar Data</a:t>
            </a:r>
            <a:endParaRPr/>
          </a:p>
        </p:txBody>
      </p:sp>
      <p:sp>
        <p:nvSpPr>
          <p:cNvPr id="1671" name="Google Shape;1671;p126"/>
          <p:cNvSpPr txBox="1">
            <a:spLocks noGrp="1"/>
          </p:cNvSpPr>
          <p:nvPr>
            <p:ph type="title"/>
          </p:nvPr>
        </p:nvSpPr>
        <p:spPr>
          <a:xfrm>
            <a:off x="464100" y="572300"/>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FULL TRADE MATRIX </a:t>
            </a:r>
            <a:endParaRPr sz="1620"/>
          </a:p>
        </p:txBody>
      </p:sp>
      <p:sp>
        <p:nvSpPr>
          <p:cNvPr id="1672" name="Google Shape;1672;p126"/>
          <p:cNvSpPr txBox="1"/>
          <p:nvPr/>
        </p:nvSpPr>
        <p:spPr>
          <a:xfrm>
            <a:off x="7076537" y="3324035"/>
            <a:ext cx="2301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dirty="0">
                <a:solidFill>
                  <a:schemeClr val="dk1"/>
                </a:solidFill>
                <a:latin typeface="Nunito"/>
                <a:ea typeface="Nunito"/>
                <a:cs typeface="Nunito"/>
                <a:sym typeface="Nunito"/>
              </a:rPr>
              <a:t>*WT = Weighted Total Score</a:t>
            </a:r>
            <a:endParaRPr sz="1100" dirty="0">
              <a:latin typeface="Nunito"/>
              <a:ea typeface="Nunito"/>
              <a:cs typeface="Nunito"/>
              <a:sym typeface="Nunito"/>
            </a:endParaRPr>
          </a:p>
        </p:txBody>
      </p:sp>
      <p:pic>
        <p:nvPicPr>
          <p:cNvPr id="1673" name="Google Shape;1673;p126">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56850" y="4722474"/>
            <a:ext cx="738804" cy="275100"/>
          </a:xfrm>
          <a:prstGeom prst="rect">
            <a:avLst/>
          </a:prstGeom>
          <a:noFill/>
          <a:ln>
            <a:noFill/>
          </a:ln>
        </p:spPr>
      </p:pic>
      <p:sp>
        <p:nvSpPr>
          <p:cNvPr id="1674" name="Google Shape;1674;p126"/>
          <p:cNvSpPr/>
          <p:nvPr/>
        </p:nvSpPr>
        <p:spPr>
          <a:xfrm>
            <a:off x="1963975" y="1352600"/>
            <a:ext cx="1892100" cy="24354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26"/>
          <p:cNvSpPr txBox="1"/>
          <p:nvPr/>
        </p:nvSpPr>
        <p:spPr>
          <a:xfrm>
            <a:off x="2288701" y="1003100"/>
            <a:ext cx="15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6AA84F"/>
                </a:solidFill>
                <a:latin typeface="Nunito"/>
                <a:ea typeface="Nunito"/>
                <a:cs typeface="Nunito"/>
                <a:sym typeface="Nunito"/>
              </a:rPr>
              <a:t>Final Selection</a:t>
            </a:r>
            <a:endParaRPr b="1">
              <a:solidFill>
                <a:srgbClr val="6AA84F"/>
              </a:solidFill>
              <a:latin typeface="Nunito"/>
              <a:ea typeface="Nunito"/>
              <a:cs typeface="Nunito"/>
              <a:sym typeface="Nunito"/>
            </a:endParaRPr>
          </a:p>
        </p:txBody>
      </p:sp>
      <p:sp>
        <p:nvSpPr>
          <p:cNvPr id="1676" name="Google Shape;1676;p126">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6"/>
        <p:cNvGrpSpPr/>
        <p:nvPr/>
      </p:nvGrpSpPr>
      <p:grpSpPr>
        <a:xfrm>
          <a:off x="0" y="0"/>
          <a:ext cx="0" cy="0"/>
          <a:chOff x="0" y="0"/>
          <a:chExt cx="0" cy="0"/>
        </a:xfrm>
      </p:grpSpPr>
      <p:sp>
        <p:nvSpPr>
          <p:cNvPr id="357" name="Google Shape;357;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latin typeface="Nunito"/>
                <a:ea typeface="Nunito"/>
                <a:cs typeface="Nunito"/>
                <a:sym typeface="Nunito"/>
              </a:rPr>
              <a:t>9</a:t>
            </a:fld>
            <a:endParaRPr>
              <a:latin typeface="Nunito"/>
              <a:ea typeface="Nunito"/>
              <a:cs typeface="Nunito"/>
              <a:sym typeface="Nunito"/>
            </a:endParaRPr>
          </a:p>
        </p:txBody>
      </p:sp>
      <p:pic>
        <p:nvPicPr>
          <p:cNvPr id="358" name="Google Shape;358;p4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767850" y="4869400"/>
            <a:ext cx="1203601" cy="243817"/>
          </a:xfrm>
          <a:prstGeom prst="rect">
            <a:avLst/>
          </a:prstGeom>
          <a:noFill/>
          <a:ln>
            <a:noFill/>
          </a:ln>
        </p:spPr>
      </p:pic>
      <p:pic>
        <p:nvPicPr>
          <p:cNvPr id="359" name="Google Shape;359;p4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549675"/>
            <a:ext cx="9144003" cy="4304108"/>
          </a:xfrm>
          <a:prstGeom prst="rect">
            <a:avLst/>
          </a:prstGeom>
          <a:noFill/>
          <a:ln>
            <a:noFill/>
          </a:ln>
        </p:spPr>
      </p:pic>
      <p:sp>
        <p:nvSpPr>
          <p:cNvPr id="360" name="Google Shape;360;p45"/>
          <p:cNvSpPr txBox="1">
            <a:spLocks noGrp="1"/>
          </p:cNvSpPr>
          <p:nvPr>
            <p:ph type="title"/>
          </p:nvPr>
        </p:nvSpPr>
        <p:spPr>
          <a:xfrm>
            <a:off x="311700" y="1240575"/>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Design Solution</a:t>
            </a:r>
            <a:endParaRPr>
              <a:solidFill>
                <a:schemeClr val="lt1"/>
              </a:solidFill>
            </a:endParaRPr>
          </a:p>
        </p:txBody>
      </p:sp>
      <p:sp>
        <p:nvSpPr>
          <p:cNvPr id="361" name="Google Shape;361;p45" descr="Timeline background shape"/>
          <p:cNvSpPr/>
          <p:nvPr/>
        </p:nvSpPr>
        <p:spPr>
          <a:xfrm>
            <a:off x="5433264" y="4868550"/>
            <a:ext cx="1332300" cy="275100"/>
          </a:xfrm>
          <a:prstGeom prst="homePlate">
            <a:avLst>
              <a:gd name="adj" fmla="val 50000"/>
            </a:avLst>
          </a:prstGeom>
          <a:solidFill>
            <a:schemeClr val="dk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lt1"/>
                </a:solidFill>
                <a:latin typeface="Nunito"/>
                <a:ea typeface="Nunito"/>
                <a:cs typeface="Nunito"/>
                <a:sym typeface="Nunito"/>
              </a:rPr>
              <a:t>VI: Proj. Planning</a:t>
            </a:r>
            <a:endParaRPr sz="900" i="0" u="none" strike="noStrike" cap="none">
              <a:solidFill>
                <a:schemeClr val="lt1"/>
              </a:solidFill>
              <a:latin typeface="Nunito"/>
              <a:ea typeface="Nunito"/>
              <a:cs typeface="Nunito"/>
              <a:sym typeface="Nunito"/>
            </a:endParaRPr>
          </a:p>
        </p:txBody>
      </p:sp>
      <p:sp>
        <p:nvSpPr>
          <p:cNvPr id="362" name="Google Shape;362;p45" descr="Timeline background shape"/>
          <p:cNvSpPr/>
          <p:nvPr/>
        </p:nvSpPr>
        <p:spPr>
          <a:xfrm>
            <a:off x="4370627" y="4868550"/>
            <a:ext cx="1205400" cy="275100"/>
          </a:xfrm>
          <a:prstGeom prst="homePlate">
            <a:avLst>
              <a:gd name="adj" fmla="val 50000"/>
            </a:avLst>
          </a:prstGeom>
          <a:solidFill>
            <a:schemeClr val="dk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lt1"/>
                </a:solidFill>
                <a:latin typeface="Nunito"/>
                <a:ea typeface="Nunito"/>
                <a:cs typeface="Nunito"/>
                <a:sym typeface="Nunito"/>
              </a:rPr>
              <a:t>V: V&amp;V</a:t>
            </a:r>
            <a:endParaRPr sz="900" i="0" u="none" strike="noStrike" cap="none">
              <a:solidFill>
                <a:schemeClr val="lt1"/>
              </a:solidFill>
              <a:latin typeface="Nunito"/>
              <a:ea typeface="Nunito"/>
              <a:cs typeface="Nunito"/>
              <a:sym typeface="Nunito"/>
            </a:endParaRPr>
          </a:p>
        </p:txBody>
      </p:sp>
      <p:sp>
        <p:nvSpPr>
          <p:cNvPr id="363" name="Google Shape;363;p45" descr="Timeline background shape"/>
          <p:cNvSpPr/>
          <p:nvPr/>
        </p:nvSpPr>
        <p:spPr>
          <a:xfrm>
            <a:off x="3173014" y="4868563"/>
            <a:ext cx="1332300" cy="275100"/>
          </a:xfrm>
          <a:prstGeom prst="homePlate">
            <a:avLst>
              <a:gd name="adj" fmla="val 50000"/>
            </a:avLst>
          </a:prstGeom>
          <a:solidFill>
            <a:schemeClr val="dk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lt1"/>
                </a:solidFill>
                <a:latin typeface="Nunito"/>
                <a:ea typeface="Nunito"/>
                <a:cs typeface="Nunito"/>
                <a:sym typeface="Nunito"/>
              </a:rPr>
              <a:t>IV: Requirements</a:t>
            </a:r>
            <a:endParaRPr sz="900" i="0" u="none" strike="noStrike" cap="none">
              <a:solidFill>
                <a:schemeClr val="lt1"/>
              </a:solidFill>
              <a:latin typeface="Nunito"/>
              <a:ea typeface="Nunito"/>
              <a:cs typeface="Nunito"/>
              <a:sym typeface="Nunito"/>
            </a:endParaRPr>
          </a:p>
        </p:txBody>
      </p:sp>
      <p:sp>
        <p:nvSpPr>
          <p:cNvPr id="364" name="Google Shape;364;p45" descr="Timeline background shape"/>
          <p:cNvSpPr/>
          <p:nvPr/>
        </p:nvSpPr>
        <p:spPr>
          <a:xfrm>
            <a:off x="2110376" y="4868563"/>
            <a:ext cx="1205400" cy="275100"/>
          </a:xfrm>
          <a:prstGeom prst="homePlate">
            <a:avLst>
              <a:gd name="adj" fmla="val 50000"/>
            </a:avLst>
          </a:prstGeom>
          <a:solidFill>
            <a:schemeClr val="dk1"/>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solidFill>
                  <a:schemeClr val="lt1"/>
                </a:solidFill>
                <a:latin typeface="Nunito"/>
                <a:ea typeface="Nunito"/>
                <a:cs typeface="Nunito"/>
                <a:sym typeface="Nunito"/>
              </a:rPr>
              <a:t>III: Risks</a:t>
            </a:r>
            <a:endParaRPr sz="900" i="0" u="none" strike="noStrike" cap="none">
              <a:solidFill>
                <a:schemeClr val="lt1"/>
              </a:solidFill>
              <a:latin typeface="Nunito"/>
              <a:ea typeface="Nunito"/>
              <a:cs typeface="Nunito"/>
              <a:sym typeface="Nunito"/>
            </a:endParaRPr>
          </a:p>
        </p:txBody>
      </p:sp>
      <p:sp>
        <p:nvSpPr>
          <p:cNvPr id="365" name="Google Shape;365;p45" descr="Timeline background shape"/>
          <p:cNvSpPr/>
          <p:nvPr/>
        </p:nvSpPr>
        <p:spPr>
          <a:xfrm>
            <a:off x="1062635"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II: Design Soln.</a:t>
            </a:r>
            <a:endParaRPr sz="900" b="1" i="0" u="none" strike="noStrike" cap="none">
              <a:solidFill>
                <a:schemeClr val="lt1"/>
              </a:solidFill>
              <a:latin typeface="Nunito"/>
              <a:ea typeface="Nunito"/>
              <a:cs typeface="Nunito"/>
              <a:sym typeface="Nunito"/>
            </a:endParaRPr>
          </a:p>
        </p:txBody>
      </p:sp>
      <p:sp>
        <p:nvSpPr>
          <p:cNvPr id="366" name="Google Shape;366;p45" descr="Timeline background shape"/>
          <p:cNvSpPr/>
          <p:nvPr/>
        </p:nvSpPr>
        <p:spPr>
          <a:xfrm>
            <a:off x="0" y="4868563"/>
            <a:ext cx="1205400" cy="275100"/>
          </a:xfrm>
          <a:prstGeom prst="homePlate">
            <a:avLst>
              <a:gd name="adj" fmla="val 50000"/>
            </a:avLst>
          </a:prstGeom>
          <a:solidFill>
            <a:srgbClr val="0077BB"/>
          </a:solidFill>
          <a:ln w="19050" cap="flat" cmpd="sng">
            <a:solidFill>
              <a:srgbClr val="BBBB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b="1">
                <a:solidFill>
                  <a:schemeClr val="lt1"/>
                </a:solidFill>
                <a:latin typeface="Nunito"/>
                <a:ea typeface="Nunito"/>
                <a:cs typeface="Nunito"/>
                <a:sym typeface="Nunito"/>
              </a:rPr>
              <a:t>I: Objectives</a:t>
            </a:r>
            <a:endParaRPr sz="900" b="1" i="0" u="none" strike="noStrike" cap="none">
              <a:solidFill>
                <a:schemeClr val="lt1"/>
              </a:solidFill>
              <a:latin typeface="Nunito"/>
              <a:ea typeface="Nunito"/>
              <a:cs typeface="Nunito"/>
              <a:sym typeface="Nunito"/>
            </a:endParaRPr>
          </a:p>
        </p:txBody>
      </p:sp>
      <p:pic>
        <p:nvPicPr>
          <p:cNvPr id="367" name="Google Shape;367;p45">
            <a:hlinkClick r:id="rId5" action="ppaction://hlinksldjump"/>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667450" y="4833100"/>
            <a:ext cx="1095600" cy="31777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90</a:t>
            </a:fld>
            <a:endParaRPr/>
          </a:p>
        </p:txBody>
      </p:sp>
      <p:sp>
        <p:nvSpPr>
          <p:cNvPr id="1682" name="Google Shape;1682;p127"/>
          <p:cNvSpPr txBox="1">
            <a:spLocks noGrp="1"/>
          </p:cNvSpPr>
          <p:nvPr>
            <p:ph type="title"/>
          </p:nvPr>
        </p:nvSpPr>
        <p:spPr>
          <a:xfrm>
            <a:off x="311700" y="149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4 - Physical Constraints</a:t>
            </a:r>
            <a:endParaRPr/>
          </a:p>
        </p:txBody>
      </p:sp>
      <p:graphicFrame>
        <p:nvGraphicFramePr>
          <p:cNvPr id="1683" name="Google Shape;1683;p127"/>
          <p:cNvGraphicFramePr/>
          <p:nvPr/>
        </p:nvGraphicFramePr>
        <p:xfrm>
          <a:off x="405913" y="1173360"/>
          <a:ext cx="8332150" cy="3489875"/>
        </p:xfrm>
        <a:graphic>
          <a:graphicData uri="http://schemas.openxmlformats.org/drawingml/2006/table">
            <a:tbl>
              <a:tblPr>
                <a:noFill/>
                <a:tableStyleId>{E9D8C519-176E-4E7A-B434-6233866CBDE6}</a:tableStyleId>
              </a:tblPr>
              <a:tblGrid>
                <a:gridCol w="1712100">
                  <a:extLst>
                    <a:ext uri="{9D8B030D-6E8A-4147-A177-3AD203B41FA5}">
                      <a16:colId xmlns:a16="http://schemas.microsoft.com/office/drawing/2014/main" val="20000"/>
                    </a:ext>
                  </a:extLst>
                </a:gridCol>
                <a:gridCol w="925375">
                  <a:extLst>
                    <a:ext uri="{9D8B030D-6E8A-4147-A177-3AD203B41FA5}">
                      <a16:colId xmlns:a16="http://schemas.microsoft.com/office/drawing/2014/main" val="20001"/>
                    </a:ext>
                  </a:extLst>
                </a:gridCol>
                <a:gridCol w="5694675">
                  <a:extLst>
                    <a:ext uri="{9D8B030D-6E8A-4147-A177-3AD203B41FA5}">
                      <a16:colId xmlns:a16="http://schemas.microsoft.com/office/drawing/2014/main" val="20002"/>
                    </a:ext>
                  </a:extLst>
                </a:gridCol>
              </a:tblGrid>
              <a:tr h="380975">
                <a:tc>
                  <a:txBody>
                    <a:bodyPr/>
                    <a:lstStyle/>
                    <a:p>
                      <a:pPr marL="0" lvl="0" indent="0" algn="l" rtl="0">
                        <a:spcBef>
                          <a:spcPts val="0"/>
                        </a:spcBef>
                        <a:spcAft>
                          <a:spcPts val="0"/>
                        </a:spcAft>
                        <a:buNone/>
                      </a:pPr>
                      <a:r>
                        <a:rPr lang="en" sz="1300" b="1">
                          <a:solidFill>
                            <a:schemeClr val="dk2"/>
                          </a:solidFill>
                          <a:latin typeface="Nunito"/>
                          <a:ea typeface="Nunito"/>
                          <a:cs typeface="Nunito"/>
                          <a:sym typeface="Nunito"/>
                        </a:rPr>
                        <a:t>Design Metric</a:t>
                      </a:r>
                      <a:endParaRPr sz="1300" b="1">
                        <a:solidFill>
                          <a:schemeClr val="dk2"/>
                        </a:solidFill>
                        <a:latin typeface="Nunito"/>
                        <a:ea typeface="Nunito"/>
                        <a:cs typeface="Nunito"/>
                        <a:sym typeface="Nunito"/>
                      </a:endParaRPr>
                    </a:p>
                  </a:txBody>
                  <a:tcPr marL="91425" marR="91425" marT="91425" marB="91425" anchor="ctr">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300" b="1">
                          <a:solidFill>
                            <a:schemeClr val="dk2"/>
                          </a:solidFill>
                          <a:latin typeface="Nunito"/>
                          <a:ea typeface="Nunito"/>
                          <a:cs typeface="Nunito"/>
                          <a:sym typeface="Nunito"/>
                        </a:rPr>
                        <a:t>Weight</a:t>
                      </a:r>
                      <a:endParaRPr sz="1300" b="1">
                        <a:solidFill>
                          <a:schemeClr val="dk2"/>
                        </a:solidFill>
                        <a:latin typeface="Nunito"/>
                        <a:ea typeface="Nunito"/>
                        <a:cs typeface="Nunito"/>
                        <a:sym typeface="Nunito"/>
                      </a:endParaRPr>
                    </a:p>
                  </a:txBody>
                  <a:tcPr marL="91425" marR="91425" marT="91425" marB="91425" anchor="ctr">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300" b="1">
                          <a:solidFill>
                            <a:schemeClr val="dk2"/>
                          </a:solidFill>
                          <a:latin typeface="Nunito"/>
                          <a:ea typeface="Nunito"/>
                          <a:cs typeface="Nunito"/>
                          <a:sym typeface="Nunito"/>
                        </a:rPr>
                        <a:t>Reasoning</a:t>
                      </a:r>
                      <a:endParaRPr sz="1300" b="1">
                        <a:solidFill>
                          <a:schemeClr val="dk2"/>
                        </a:solidFill>
                        <a:latin typeface="Nunito"/>
                        <a:ea typeface="Nunito"/>
                        <a:cs typeface="Nunito"/>
                        <a:sym typeface="Nunito"/>
                      </a:endParaRPr>
                    </a:p>
                  </a:txBody>
                  <a:tcPr marL="91425" marR="91425" marT="91425" marB="91425" anchor="ctr">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77225">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Safety</a:t>
                      </a:r>
                      <a:endParaRPr sz="13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20%</a:t>
                      </a:r>
                      <a:endParaRPr sz="1200">
                        <a:solidFill>
                          <a:srgbClr val="CC0000"/>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Safety is the most important aspect of the mobility constraint</a:t>
                      </a:r>
                      <a:br>
                        <a:rPr lang="en" sz="1200">
                          <a:latin typeface="Nunito"/>
                          <a:ea typeface="Nunito"/>
                          <a:cs typeface="Nunito"/>
                          <a:sym typeface="Nunito"/>
                        </a:rPr>
                      </a:br>
                      <a:r>
                        <a:rPr lang="en" sz="1200">
                          <a:latin typeface="Nunito"/>
                          <a:ea typeface="Nunito"/>
                          <a:cs typeface="Nunito"/>
                          <a:sym typeface="Nunito"/>
                        </a:rPr>
                        <a:t>This is the go/no-go criteria first and foremost</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77225">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Compatibility (user)</a:t>
                      </a:r>
                      <a:endParaRPr sz="13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15%</a:t>
                      </a:r>
                      <a:endParaRPr sz="1200">
                        <a:solidFill>
                          <a:srgbClr val="CC0000"/>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Compatibility with user ensures (1) safety, (2) mission fidelity, and (3) direct measures of success </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77225">
                <a:tc>
                  <a:txBody>
                    <a:bodyPr/>
                    <a:lstStyle/>
                    <a:p>
                      <a:pPr marL="0" lvl="0" indent="0" algn="ctr" rtl="0">
                        <a:lnSpc>
                          <a:spcPct val="115000"/>
                        </a:lnSpc>
                        <a:spcBef>
                          <a:spcPts val="0"/>
                        </a:spcBef>
                        <a:spcAft>
                          <a:spcPts val="0"/>
                        </a:spcAft>
                        <a:buNone/>
                      </a:pPr>
                      <a:r>
                        <a:rPr lang="en" sz="1300">
                          <a:latin typeface="Nunito"/>
                          <a:ea typeface="Nunito"/>
                          <a:cs typeface="Nunito"/>
                          <a:sym typeface="Nunito"/>
                        </a:rPr>
                        <a:t>Compatibility (senors + equipment)</a:t>
                      </a:r>
                      <a:endParaRPr sz="1300">
                        <a:solidFill>
                          <a:schemeClr val="dk2"/>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12%</a:t>
                      </a:r>
                      <a:endParaRPr sz="1200">
                        <a:solidFill>
                          <a:srgbClr val="CC0000"/>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The constraint is an important part of our senior project, but it isn’t as important as making sure everything else works -- if this isn’t compatible, it isn’t feasible for this project</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77225">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Risk</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12%</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The constraint is an important part of our senior project, but it isn’t as important as making sure everything else works</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684" name="Google Shape;1684;p127"/>
          <p:cNvSpPr txBox="1"/>
          <p:nvPr/>
        </p:nvSpPr>
        <p:spPr>
          <a:xfrm>
            <a:off x="410725" y="601350"/>
            <a:ext cx="41079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20">
                <a:solidFill>
                  <a:srgbClr val="000000"/>
                </a:solidFill>
                <a:latin typeface="Nunito"/>
                <a:ea typeface="Nunito"/>
                <a:cs typeface="Nunito"/>
                <a:sym typeface="Nunito"/>
              </a:rPr>
              <a:t>DESIGN METRICS AND WEIGHTINGS</a:t>
            </a:r>
            <a:endParaRPr sz="1620">
              <a:solidFill>
                <a:srgbClr val="000000"/>
              </a:solidFill>
              <a:latin typeface="Nunito"/>
              <a:ea typeface="Nunito"/>
              <a:cs typeface="Nunito"/>
              <a:sym typeface="Nunito"/>
            </a:endParaRPr>
          </a:p>
        </p:txBody>
      </p:sp>
      <p:sp>
        <p:nvSpPr>
          <p:cNvPr id="1685" name="Google Shape;1685;p127">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p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91</a:t>
            </a:fld>
            <a:endParaRPr/>
          </a:p>
        </p:txBody>
      </p:sp>
      <p:sp>
        <p:nvSpPr>
          <p:cNvPr id="1691" name="Google Shape;1691;p128"/>
          <p:cNvSpPr txBox="1">
            <a:spLocks noGrp="1"/>
          </p:cNvSpPr>
          <p:nvPr>
            <p:ph type="title"/>
          </p:nvPr>
        </p:nvSpPr>
        <p:spPr>
          <a:xfrm>
            <a:off x="311700" y="149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4 - Physical Constraints</a:t>
            </a:r>
            <a:endParaRPr/>
          </a:p>
        </p:txBody>
      </p:sp>
      <p:graphicFrame>
        <p:nvGraphicFramePr>
          <p:cNvPr id="1692" name="Google Shape;1692;p128"/>
          <p:cNvGraphicFramePr/>
          <p:nvPr/>
        </p:nvGraphicFramePr>
        <p:xfrm>
          <a:off x="405913" y="1173360"/>
          <a:ext cx="8332150" cy="3526470"/>
        </p:xfrm>
        <a:graphic>
          <a:graphicData uri="http://schemas.openxmlformats.org/drawingml/2006/table">
            <a:tbl>
              <a:tblPr>
                <a:noFill/>
                <a:tableStyleId>{E9D8C519-176E-4E7A-B434-6233866CBDE6}</a:tableStyleId>
              </a:tblPr>
              <a:tblGrid>
                <a:gridCol w="1712100">
                  <a:extLst>
                    <a:ext uri="{9D8B030D-6E8A-4147-A177-3AD203B41FA5}">
                      <a16:colId xmlns:a16="http://schemas.microsoft.com/office/drawing/2014/main" val="20000"/>
                    </a:ext>
                  </a:extLst>
                </a:gridCol>
                <a:gridCol w="925375">
                  <a:extLst>
                    <a:ext uri="{9D8B030D-6E8A-4147-A177-3AD203B41FA5}">
                      <a16:colId xmlns:a16="http://schemas.microsoft.com/office/drawing/2014/main" val="20001"/>
                    </a:ext>
                  </a:extLst>
                </a:gridCol>
                <a:gridCol w="5694675">
                  <a:extLst>
                    <a:ext uri="{9D8B030D-6E8A-4147-A177-3AD203B41FA5}">
                      <a16:colId xmlns:a16="http://schemas.microsoft.com/office/drawing/2014/main" val="20002"/>
                    </a:ext>
                  </a:extLst>
                </a:gridCol>
              </a:tblGrid>
              <a:tr h="369975">
                <a:tc>
                  <a:txBody>
                    <a:bodyPr/>
                    <a:lstStyle/>
                    <a:p>
                      <a:pPr marL="0" lvl="0" indent="0" algn="l" rtl="0">
                        <a:spcBef>
                          <a:spcPts val="0"/>
                        </a:spcBef>
                        <a:spcAft>
                          <a:spcPts val="0"/>
                        </a:spcAft>
                        <a:buNone/>
                      </a:pPr>
                      <a:r>
                        <a:rPr lang="en" sz="1300" b="1">
                          <a:solidFill>
                            <a:schemeClr val="dk2"/>
                          </a:solidFill>
                          <a:latin typeface="Nunito"/>
                          <a:ea typeface="Nunito"/>
                          <a:cs typeface="Nunito"/>
                          <a:sym typeface="Nunito"/>
                        </a:rPr>
                        <a:t>Design Metric</a:t>
                      </a:r>
                      <a:endParaRPr sz="1300" b="1">
                        <a:solidFill>
                          <a:schemeClr val="dk2"/>
                        </a:solidFill>
                        <a:latin typeface="Nunito"/>
                        <a:ea typeface="Nunito"/>
                        <a:cs typeface="Nunito"/>
                        <a:sym typeface="Nunito"/>
                      </a:endParaRPr>
                    </a:p>
                  </a:txBody>
                  <a:tcPr marL="91425" marR="91425" marT="91425" marB="91425" anchor="ctr">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300" b="1">
                          <a:solidFill>
                            <a:schemeClr val="dk2"/>
                          </a:solidFill>
                          <a:latin typeface="Nunito"/>
                          <a:ea typeface="Nunito"/>
                          <a:cs typeface="Nunito"/>
                          <a:sym typeface="Nunito"/>
                        </a:rPr>
                        <a:t>Weight</a:t>
                      </a:r>
                      <a:endParaRPr sz="1300" b="1">
                        <a:solidFill>
                          <a:schemeClr val="dk2"/>
                        </a:solidFill>
                        <a:latin typeface="Nunito"/>
                        <a:ea typeface="Nunito"/>
                        <a:cs typeface="Nunito"/>
                        <a:sym typeface="Nunito"/>
                      </a:endParaRPr>
                    </a:p>
                  </a:txBody>
                  <a:tcPr marL="91425" marR="91425" marT="91425" marB="91425" anchor="ctr">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300" b="1">
                          <a:solidFill>
                            <a:schemeClr val="dk2"/>
                          </a:solidFill>
                          <a:latin typeface="Nunito"/>
                          <a:ea typeface="Nunito"/>
                          <a:cs typeface="Nunito"/>
                          <a:sym typeface="Nunito"/>
                        </a:rPr>
                        <a:t>Reasoning</a:t>
                      </a:r>
                      <a:endParaRPr sz="1300" b="1">
                        <a:solidFill>
                          <a:schemeClr val="dk2"/>
                        </a:solidFill>
                        <a:latin typeface="Nunito"/>
                        <a:ea typeface="Nunito"/>
                        <a:cs typeface="Nunito"/>
                        <a:sym typeface="Nunito"/>
                      </a:endParaRPr>
                    </a:p>
                  </a:txBody>
                  <a:tcPr marL="91425" marR="91425" marT="91425" marB="91425" anchor="ctr">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58775">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Complexity</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10%</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The constraint is an important part of our senior project, but it isn’t as important as making sure everything else works</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58775">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Durability + Maintenance</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10%</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Ties directly into cost, risk, safety</a:t>
                      </a:r>
                      <a:br>
                        <a:rPr lang="en" sz="1200">
                          <a:latin typeface="Nunito"/>
                          <a:ea typeface="Nunito"/>
                          <a:cs typeface="Nunito"/>
                          <a:sym typeface="Nunito"/>
                        </a:rPr>
                      </a:br>
                      <a:r>
                        <a:rPr lang="en" sz="1200">
                          <a:latin typeface="Nunito"/>
                          <a:ea typeface="Nunito"/>
                          <a:cs typeface="Nunito"/>
                          <a:sym typeface="Nunito"/>
                        </a:rPr>
                        <a:t>The less time we spend on repairing, the more time we spend optimizing</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10750">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Cost</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10%</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Limited money, limited ability to develop constraint</a:t>
                      </a:r>
                      <a:br>
                        <a:rPr lang="en" sz="1200">
                          <a:latin typeface="Nunito"/>
                          <a:ea typeface="Nunito"/>
                          <a:cs typeface="Nunito"/>
                          <a:sym typeface="Nunito"/>
                        </a:rPr>
                      </a:br>
                      <a:r>
                        <a:rPr lang="en" sz="1200">
                          <a:latin typeface="Nunito"/>
                          <a:ea typeface="Nunito"/>
                          <a:cs typeface="Nunito"/>
                          <a:sym typeface="Nunito"/>
                        </a:rPr>
                        <a:t>Also ties into complexity, maintenance</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10750">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Mission Fidelity</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6%</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This allows us to train the astronaut in a way that will better help them be prepared for the lunar environment</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06450">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Size</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5%</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Limited space leads to limited design space</a:t>
                      </a:r>
                      <a:br>
                        <a:rPr lang="en" sz="1200">
                          <a:latin typeface="Nunito"/>
                          <a:ea typeface="Nunito"/>
                          <a:cs typeface="Nunito"/>
                          <a:sym typeface="Nunito"/>
                        </a:rPr>
                      </a:br>
                      <a:r>
                        <a:rPr lang="en" sz="1200">
                          <a:latin typeface="Nunito"/>
                          <a:ea typeface="Nunito"/>
                          <a:cs typeface="Nunito"/>
                          <a:sym typeface="Nunito"/>
                        </a:rPr>
                        <a:t>Ties into risk, safety, complexity, cost</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693" name="Google Shape;1693;p128"/>
          <p:cNvSpPr txBox="1"/>
          <p:nvPr/>
        </p:nvSpPr>
        <p:spPr>
          <a:xfrm>
            <a:off x="410725" y="601350"/>
            <a:ext cx="41079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20">
                <a:solidFill>
                  <a:srgbClr val="000000"/>
                </a:solidFill>
                <a:latin typeface="Nunito"/>
                <a:ea typeface="Nunito"/>
                <a:cs typeface="Nunito"/>
                <a:sym typeface="Nunito"/>
              </a:rPr>
              <a:t>DESIGN METRICS AND WEIGHTINGS</a:t>
            </a:r>
            <a:endParaRPr sz="1620">
              <a:solidFill>
                <a:srgbClr val="000000"/>
              </a:solidFill>
              <a:latin typeface="Nunito"/>
              <a:ea typeface="Nunito"/>
              <a:cs typeface="Nunito"/>
              <a:sym typeface="Nunito"/>
            </a:endParaRPr>
          </a:p>
        </p:txBody>
      </p:sp>
      <p:pic>
        <p:nvPicPr>
          <p:cNvPr id="1694" name="Google Shape;1694;p128">
            <a:hlinkClick r:id="" action="ppaction://noaction"/>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51975" y="4641399"/>
            <a:ext cx="738804" cy="275100"/>
          </a:xfrm>
          <a:prstGeom prst="rect">
            <a:avLst/>
          </a:prstGeom>
          <a:noFill/>
          <a:ln>
            <a:noFill/>
          </a:ln>
        </p:spPr>
      </p:pic>
      <p:sp>
        <p:nvSpPr>
          <p:cNvPr id="1695" name="Google Shape;1695;p128">
            <a:hlinkClick r:id="rId4"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graphicFrame>
        <p:nvGraphicFramePr>
          <p:cNvPr id="1700" name="Google Shape;1700;p129"/>
          <p:cNvGraphicFramePr/>
          <p:nvPr/>
        </p:nvGraphicFramePr>
        <p:xfrm>
          <a:off x="272800" y="1456447"/>
          <a:ext cx="8598400" cy="3261759"/>
        </p:xfrm>
        <a:graphic>
          <a:graphicData uri="http://schemas.openxmlformats.org/drawingml/2006/table">
            <a:tbl>
              <a:tblPr>
                <a:noFill/>
                <a:tableStyleId>{E9D8C519-176E-4E7A-B434-6233866CBDE6}</a:tableStyleId>
              </a:tblPr>
              <a:tblGrid>
                <a:gridCol w="1933925">
                  <a:extLst>
                    <a:ext uri="{9D8B030D-6E8A-4147-A177-3AD203B41FA5}">
                      <a16:colId xmlns:a16="http://schemas.microsoft.com/office/drawing/2014/main" val="20000"/>
                    </a:ext>
                  </a:extLst>
                </a:gridCol>
                <a:gridCol w="675500">
                  <a:extLst>
                    <a:ext uri="{9D8B030D-6E8A-4147-A177-3AD203B41FA5}">
                      <a16:colId xmlns:a16="http://schemas.microsoft.com/office/drawing/2014/main" val="20001"/>
                    </a:ext>
                  </a:extLst>
                </a:gridCol>
                <a:gridCol w="1537100">
                  <a:extLst>
                    <a:ext uri="{9D8B030D-6E8A-4147-A177-3AD203B41FA5}">
                      <a16:colId xmlns:a16="http://schemas.microsoft.com/office/drawing/2014/main" val="20002"/>
                    </a:ext>
                  </a:extLst>
                </a:gridCol>
                <a:gridCol w="1559425">
                  <a:extLst>
                    <a:ext uri="{9D8B030D-6E8A-4147-A177-3AD203B41FA5}">
                      <a16:colId xmlns:a16="http://schemas.microsoft.com/office/drawing/2014/main" val="20003"/>
                    </a:ext>
                  </a:extLst>
                </a:gridCol>
                <a:gridCol w="1439150">
                  <a:extLst>
                    <a:ext uri="{9D8B030D-6E8A-4147-A177-3AD203B41FA5}">
                      <a16:colId xmlns:a16="http://schemas.microsoft.com/office/drawing/2014/main" val="20004"/>
                    </a:ext>
                  </a:extLst>
                </a:gridCol>
                <a:gridCol w="1453300">
                  <a:extLst>
                    <a:ext uri="{9D8B030D-6E8A-4147-A177-3AD203B41FA5}">
                      <a16:colId xmlns:a16="http://schemas.microsoft.com/office/drawing/2014/main" val="20005"/>
                    </a:ext>
                  </a:extLst>
                </a:gridCol>
              </a:tblGrid>
              <a:tr h="343325">
                <a:tc>
                  <a:txBody>
                    <a:bodyPr/>
                    <a:lstStyle/>
                    <a:p>
                      <a:pPr marL="0" lvl="0" indent="0" algn="ctr" rtl="0">
                        <a:spcBef>
                          <a:spcPts val="0"/>
                        </a:spcBef>
                        <a:spcAft>
                          <a:spcPts val="0"/>
                        </a:spcAft>
                        <a:buClr>
                          <a:schemeClr val="dk1"/>
                        </a:buClr>
                        <a:buSzPts val="1100"/>
                        <a:buFont typeface="Arial"/>
                        <a:buNone/>
                      </a:pPr>
                      <a:endParaRPr sz="1300">
                        <a:latin typeface="Nunito"/>
                        <a:ea typeface="Nunito"/>
                        <a:cs typeface="Nunito"/>
                        <a:sym typeface="Nuni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300">
                        <a:latin typeface="Nunito"/>
                        <a:ea typeface="Nunito"/>
                        <a:cs typeface="Nunito"/>
                        <a:sym typeface="Nunito"/>
                      </a:endParaRPr>
                    </a:p>
                  </a:txBody>
                  <a:tcPr marL="28575" marR="28575" marT="19050" marB="1905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Hard Upper Torso</a:t>
                      </a:r>
                      <a:endParaRPr sz="1300" b="1">
                        <a:latin typeface="Nunito"/>
                        <a:ea typeface="Nunito"/>
                        <a:cs typeface="Nunito"/>
                        <a:sym typeface="Nunito"/>
                      </a:endParaRPr>
                    </a:p>
                  </a:txBody>
                  <a:tcPr marL="28575" marR="28575" marT="19050" marB="19050" anchor="ctr">
                    <a:lnL w="9525" cap="flat" cmpd="sng">
                      <a:solidFill>
                        <a:schemeClr val="lt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Arm Brace</a:t>
                      </a:r>
                      <a:endParaRPr sz="1300"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Costume</a:t>
                      </a:r>
                      <a:endParaRPr sz="1300"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300" b="1">
                          <a:latin typeface="Nunito"/>
                          <a:ea typeface="Nunito"/>
                          <a:cs typeface="Nunito"/>
                          <a:sym typeface="Nunito"/>
                        </a:rPr>
                        <a:t>Pool Noodles</a:t>
                      </a:r>
                      <a:endParaRPr sz="1300"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232100">
                <a:tc>
                  <a:txBody>
                    <a:bodyPr/>
                    <a:lstStyle/>
                    <a:p>
                      <a:pPr marL="0" lvl="0" indent="0" algn="ctr" rtl="0">
                        <a:lnSpc>
                          <a:spcPct val="115000"/>
                        </a:lnSpc>
                        <a:spcBef>
                          <a:spcPts val="0"/>
                        </a:spcBef>
                        <a:spcAft>
                          <a:spcPts val="0"/>
                        </a:spcAft>
                        <a:buNone/>
                      </a:pPr>
                      <a:r>
                        <a:rPr lang="en" sz="1300" b="1">
                          <a:solidFill>
                            <a:schemeClr val="lt1"/>
                          </a:solidFill>
                          <a:latin typeface="Nunito"/>
                          <a:ea typeface="Nunito"/>
                          <a:cs typeface="Nunito"/>
                          <a:sym typeface="Nunito"/>
                        </a:rPr>
                        <a:t>Metric</a:t>
                      </a:r>
                      <a:endParaRPr sz="1300" b="1">
                        <a:solidFill>
                          <a:schemeClr val="lt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n" sz="1300" b="1">
                          <a:solidFill>
                            <a:schemeClr val="lt1"/>
                          </a:solidFill>
                          <a:latin typeface="Nunito"/>
                          <a:ea typeface="Nunito"/>
                          <a:cs typeface="Nunito"/>
                          <a:sym typeface="Nunito"/>
                        </a:rPr>
                        <a:t>Weight</a:t>
                      </a:r>
                      <a:endParaRPr sz="1300" b="1">
                        <a:solidFill>
                          <a:schemeClr val="lt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n" sz="1300" b="1">
                          <a:solidFill>
                            <a:schemeClr val="lt1"/>
                          </a:solidFill>
                          <a:latin typeface="Nunito"/>
                          <a:ea typeface="Nunito"/>
                          <a:cs typeface="Nunito"/>
                          <a:sym typeface="Nunito"/>
                        </a:rPr>
                        <a:t>WT</a:t>
                      </a:r>
                      <a:endParaRPr sz="1300" b="1">
                        <a:solidFill>
                          <a:schemeClr val="lt1"/>
                        </a:solidFill>
                        <a:latin typeface="Nunito"/>
                        <a:ea typeface="Nunito"/>
                        <a:cs typeface="Nunito"/>
                        <a:sym typeface="Nunito"/>
                      </a:endParaRPr>
                    </a:p>
                  </a:txBody>
                  <a:tcPr marL="28575" marR="28575" marT="19050" marB="19050" anchor="ctr">
                    <a:lnL w="9525"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n" sz="1300" b="1">
                          <a:solidFill>
                            <a:schemeClr val="lt1"/>
                          </a:solidFill>
                          <a:latin typeface="Nunito"/>
                          <a:ea typeface="Nunito"/>
                          <a:cs typeface="Nunito"/>
                          <a:sym typeface="Nunito"/>
                        </a:rPr>
                        <a:t>WT</a:t>
                      </a:r>
                      <a:endParaRPr sz="13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n" sz="1300" b="1">
                          <a:solidFill>
                            <a:schemeClr val="lt1"/>
                          </a:solidFill>
                          <a:latin typeface="Nunito"/>
                          <a:ea typeface="Nunito"/>
                          <a:cs typeface="Nunito"/>
                          <a:sym typeface="Nunito"/>
                        </a:rPr>
                        <a:t>WT</a:t>
                      </a:r>
                      <a:endParaRPr sz="13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None/>
                      </a:pPr>
                      <a:r>
                        <a:rPr lang="en" sz="1300" b="1">
                          <a:solidFill>
                            <a:schemeClr val="lt1"/>
                          </a:solidFill>
                          <a:latin typeface="Nunito"/>
                          <a:ea typeface="Nunito"/>
                          <a:cs typeface="Nunito"/>
                          <a:sym typeface="Nunito"/>
                        </a:rPr>
                        <a:t>WT</a:t>
                      </a:r>
                      <a:endParaRPr sz="13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95959"/>
                    </a:solidFill>
                  </a:tcPr>
                </a:tc>
                <a:extLst>
                  <a:ext uri="{0D108BD9-81ED-4DB2-BD59-A6C34878D82A}">
                    <a16:rowId xmlns:a16="http://schemas.microsoft.com/office/drawing/2014/main" val="10001"/>
                  </a:ext>
                </a:extLst>
              </a:tr>
              <a:tr h="241775">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Safety</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20%</a:t>
                      </a:r>
                      <a:endParaRPr sz="1200">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1.2</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1.55</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1.8</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1</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41775">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Compatibility (user)</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15%</a:t>
                      </a:r>
                      <a:endParaRPr sz="1200">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1.13</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1.25</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1.08</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0.95</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41775">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Risk</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12%</a:t>
                      </a:r>
                      <a:endParaRPr sz="1200">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0.78</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0.9</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0.66</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0.63</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41775">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Compatibility (senors + equipment)</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12%</a:t>
                      </a:r>
                      <a:endParaRPr sz="1200">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0.84</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0.91</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0.60</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0.62</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57125">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Complexity</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10%</a:t>
                      </a:r>
                      <a:endParaRPr sz="1200">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0.7</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0.81</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0.76</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0.46</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41775">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Durability + Maintenance</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10%</a:t>
                      </a:r>
                      <a:endParaRPr sz="1200">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0.64</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0.5</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0.62</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0.66</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41775">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Mission Fidelity</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10%</a:t>
                      </a:r>
                      <a:endParaRPr sz="1200">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0.50</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0.77</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0.5</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0.83</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41775">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Cost</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6%</a:t>
                      </a:r>
                      <a:endParaRPr sz="1200">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0.54</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0.348</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0.24</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0.264</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41775">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Size</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5%</a:t>
                      </a:r>
                      <a:endParaRPr sz="1200">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0.36</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0.5</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0.35</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latin typeface="Nunito"/>
                          <a:ea typeface="Nunito"/>
                          <a:cs typeface="Nunito"/>
                          <a:sym typeface="Nunito"/>
                        </a:rPr>
                        <a:t>0.28</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198250">
                <a:tc>
                  <a:txBody>
                    <a:bodyPr/>
                    <a:lstStyle/>
                    <a:p>
                      <a:pPr marL="0" lvl="0" indent="0" algn="ctr" rtl="0">
                        <a:lnSpc>
                          <a:spcPct val="115000"/>
                        </a:lnSpc>
                        <a:spcBef>
                          <a:spcPts val="0"/>
                        </a:spcBef>
                        <a:spcAft>
                          <a:spcPts val="0"/>
                        </a:spcAft>
                        <a:buNone/>
                      </a:pPr>
                      <a:r>
                        <a:rPr lang="en" sz="1300">
                          <a:solidFill>
                            <a:schemeClr val="lt1"/>
                          </a:solidFill>
                          <a:latin typeface="Nunito"/>
                          <a:ea typeface="Nunito"/>
                          <a:cs typeface="Nunito"/>
                          <a:sym typeface="Nunito"/>
                        </a:rPr>
                        <a:t>Total (0-10)</a:t>
                      </a:r>
                      <a:endParaRPr sz="1300">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300" b="1">
                          <a:solidFill>
                            <a:schemeClr val="lt1"/>
                          </a:solidFill>
                          <a:latin typeface="Nunito"/>
                          <a:ea typeface="Nunito"/>
                          <a:cs typeface="Nunito"/>
                          <a:sym typeface="Nunito"/>
                        </a:rPr>
                        <a:t>100%</a:t>
                      </a:r>
                      <a:endParaRPr sz="1300" b="1">
                        <a:solidFill>
                          <a:schemeClr val="lt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r>
                        <a:rPr lang="en" b="1">
                          <a:latin typeface="Nunito"/>
                          <a:ea typeface="Nunito"/>
                          <a:cs typeface="Nunito"/>
                          <a:sym typeface="Nunito"/>
                        </a:rPr>
                        <a:t>6.7</a:t>
                      </a:r>
                      <a:endParaRPr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r>
                        <a:rPr lang="en" b="1">
                          <a:latin typeface="Nunito"/>
                          <a:ea typeface="Nunito"/>
                          <a:cs typeface="Nunito"/>
                          <a:sym typeface="Nunito"/>
                        </a:rPr>
                        <a:t>7.5</a:t>
                      </a:r>
                      <a:endParaRPr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r>
                        <a:rPr lang="en" b="1">
                          <a:latin typeface="Nunito"/>
                          <a:ea typeface="Nunito"/>
                          <a:cs typeface="Nunito"/>
                          <a:sym typeface="Nunito"/>
                        </a:rPr>
                        <a:t>6.6</a:t>
                      </a:r>
                      <a:endParaRPr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r>
                        <a:rPr lang="en" b="1">
                          <a:latin typeface="Nunito"/>
                          <a:ea typeface="Nunito"/>
                          <a:cs typeface="Nunito"/>
                          <a:sym typeface="Nunito"/>
                        </a:rPr>
                        <a:t>5.69</a:t>
                      </a:r>
                      <a:endParaRPr b="1">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11"/>
                  </a:ext>
                </a:extLst>
              </a:tr>
            </a:tbl>
          </a:graphicData>
        </a:graphic>
      </p:graphicFrame>
      <p:sp>
        <p:nvSpPr>
          <p:cNvPr id="1701" name="Google Shape;1701;p1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92</a:t>
            </a:fld>
            <a:endParaRPr/>
          </a:p>
        </p:txBody>
      </p:sp>
      <p:sp>
        <p:nvSpPr>
          <p:cNvPr id="1702" name="Google Shape;1702;p129"/>
          <p:cNvSpPr txBox="1">
            <a:spLocks noGrp="1"/>
          </p:cNvSpPr>
          <p:nvPr>
            <p:ph type="title"/>
          </p:nvPr>
        </p:nvSpPr>
        <p:spPr>
          <a:xfrm>
            <a:off x="410725" y="601350"/>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TRADE MATRIX</a:t>
            </a:r>
            <a:endParaRPr sz="1620"/>
          </a:p>
        </p:txBody>
      </p:sp>
      <p:sp>
        <p:nvSpPr>
          <p:cNvPr id="1703" name="Google Shape;1703;p129"/>
          <p:cNvSpPr/>
          <p:nvPr/>
        </p:nvSpPr>
        <p:spPr>
          <a:xfrm>
            <a:off x="4419325" y="1456450"/>
            <a:ext cx="1574700" cy="33384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04" name="Google Shape;1704;p129"/>
          <p:cNvSpPr txBox="1"/>
          <p:nvPr/>
        </p:nvSpPr>
        <p:spPr>
          <a:xfrm>
            <a:off x="4417775" y="4718813"/>
            <a:ext cx="145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6AA84F"/>
                </a:solidFill>
                <a:latin typeface="Nunito"/>
                <a:ea typeface="Nunito"/>
                <a:cs typeface="Nunito"/>
                <a:sym typeface="Nunito"/>
              </a:rPr>
              <a:t>Final Selection</a:t>
            </a:r>
            <a:endParaRPr b="1">
              <a:solidFill>
                <a:srgbClr val="6AA84F"/>
              </a:solidFill>
              <a:latin typeface="Nunito"/>
              <a:ea typeface="Nunito"/>
              <a:cs typeface="Nunito"/>
              <a:sym typeface="Nunito"/>
            </a:endParaRPr>
          </a:p>
        </p:txBody>
      </p:sp>
      <p:sp>
        <p:nvSpPr>
          <p:cNvPr id="1705" name="Google Shape;1705;p129"/>
          <p:cNvSpPr txBox="1">
            <a:spLocks noGrp="1"/>
          </p:cNvSpPr>
          <p:nvPr>
            <p:ph type="title"/>
          </p:nvPr>
        </p:nvSpPr>
        <p:spPr>
          <a:xfrm>
            <a:off x="311700" y="149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4 - Physical Constraints</a:t>
            </a:r>
            <a:endParaRPr/>
          </a:p>
        </p:txBody>
      </p:sp>
      <p:pic>
        <p:nvPicPr>
          <p:cNvPr id="1706" name="Google Shape;1706;p1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60701" y="601351"/>
            <a:ext cx="764164" cy="804575"/>
          </a:xfrm>
          <a:prstGeom prst="rect">
            <a:avLst/>
          </a:prstGeom>
          <a:noFill/>
          <a:ln>
            <a:noFill/>
          </a:ln>
        </p:spPr>
      </p:pic>
      <p:pic>
        <p:nvPicPr>
          <p:cNvPr id="1707" name="Google Shape;1707;p12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716325" y="546651"/>
            <a:ext cx="764175" cy="859275"/>
          </a:xfrm>
          <a:prstGeom prst="rect">
            <a:avLst/>
          </a:prstGeom>
          <a:noFill/>
          <a:ln>
            <a:noFill/>
          </a:ln>
        </p:spPr>
      </p:pic>
      <p:pic>
        <p:nvPicPr>
          <p:cNvPr id="1708" name="Google Shape;1708;p12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383700" y="562200"/>
            <a:ext cx="629701" cy="859275"/>
          </a:xfrm>
          <a:prstGeom prst="rect">
            <a:avLst/>
          </a:prstGeom>
          <a:noFill/>
          <a:ln>
            <a:noFill/>
          </a:ln>
        </p:spPr>
      </p:pic>
      <p:pic>
        <p:nvPicPr>
          <p:cNvPr id="1709" name="Google Shape;1709;p12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842750" y="585148"/>
            <a:ext cx="629700" cy="836989"/>
          </a:xfrm>
          <a:prstGeom prst="rect">
            <a:avLst/>
          </a:prstGeom>
          <a:noFill/>
          <a:ln>
            <a:noFill/>
          </a:ln>
        </p:spPr>
      </p:pic>
      <p:pic>
        <p:nvPicPr>
          <p:cNvPr id="1710" name="Google Shape;1710;p129">
            <a:hlinkClick r:id="" action="ppaction://noaction"/>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751975" y="4641399"/>
            <a:ext cx="738804" cy="275100"/>
          </a:xfrm>
          <a:prstGeom prst="rect">
            <a:avLst/>
          </a:prstGeom>
          <a:noFill/>
          <a:ln>
            <a:noFill/>
          </a:ln>
        </p:spPr>
      </p:pic>
      <p:sp>
        <p:nvSpPr>
          <p:cNvPr id="1711" name="Google Shape;1711;p129">
            <a:hlinkClick r:id="rId8"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6" name="Google Shape;1716;p1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4 - Physical Constraints</a:t>
            </a:r>
            <a:endParaRPr/>
          </a:p>
        </p:txBody>
      </p:sp>
      <p:sp>
        <p:nvSpPr>
          <p:cNvPr id="1717" name="Google Shape;1717;p1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93</a:t>
            </a:fld>
            <a:endParaRPr/>
          </a:p>
        </p:txBody>
      </p:sp>
      <p:sp>
        <p:nvSpPr>
          <p:cNvPr id="1718" name="Google Shape;1718;p130"/>
          <p:cNvSpPr txBox="1"/>
          <p:nvPr/>
        </p:nvSpPr>
        <p:spPr>
          <a:xfrm>
            <a:off x="3696825" y="4583713"/>
            <a:ext cx="145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6AA84F"/>
                </a:solidFill>
                <a:latin typeface="Nunito"/>
                <a:ea typeface="Nunito"/>
                <a:cs typeface="Nunito"/>
                <a:sym typeface="Nunito"/>
              </a:rPr>
              <a:t>Final Selection</a:t>
            </a:r>
            <a:endParaRPr b="1">
              <a:solidFill>
                <a:srgbClr val="6AA84F"/>
              </a:solidFill>
              <a:latin typeface="Nunito"/>
              <a:ea typeface="Nunito"/>
              <a:cs typeface="Nunito"/>
              <a:sym typeface="Nunito"/>
            </a:endParaRPr>
          </a:p>
        </p:txBody>
      </p:sp>
      <p:graphicFrame>
        <p:nvGraphicFramePr>
          <p:cNvPr id="1719" name="Google Shape;1719;p130"/>
          <p:cNvGraphicFramePr/>
          <p:nvPr/>
        </p:nvGraphicFramePr>
        <p:xfrm>
          <a:off x="7138" y="2519438"/>
          <a:ext cx="8538575" cy="2026285"/>
        </p:xfrm>
        <a:graphic>
          <a:graphicData uri="http://schemas.openxmlformats.org/drawingml/2006/table">
            <a:tbl>
              <a:tblPr>
                <a:noFill/>
                <a:tableStyleId>{34C112C2-C95C-4236-8074-CD7BC30CAA9A}</a:tableStyleId>
              </a:tblPr>
              <a:tblGrid>
                <a:gridCol w="2507625">
                  <a:extLst>
                    <a:ext uri="{9D8B030D-6E8A-4147-A177-3AD203B41FA5}">
                      <a16:colId xmlns:a16="http://schemas.microsoft.com/office/drawing/2014/main" val="20000"/>
                    </a:ext>
                  </a:extLst>
                </a:gridCol>
                <a:gridCol w="1176250">
                  <a:extLst>
                    <a:ext uri="{9D8B030D-6E8A-4147-A177-3AD203B41FA5}">
                      <a16:colId xmlns:a16="http://schemas.microsoft.com/office/drawing/2014/main" val="20001"/>
                    </a:ext>
                  </a:extLst>
                </a:gridCol>
                <a:gridCol w="257150">
                  <a:extLst>
                    <a:ext uri="{9D8B030D-6E8A-4147-A177-3AD203B41FA5}">
                      <a16:colId xmlns:a16="http://schemas.microsoft.com/office/drawing/2014/main" val="20002"/>
                    </a:ext>
                  </a:extLst>
                </a:gridCol>
                <a:gridCol w="956525">
                  <a:extLst>
                    <a:ext uri="{9D8B030D-6E8A-4147-A177-3AD203B41FA5}">
                      <a16:colId xmlns:a16="http://schemas.microsoft.com/office/drawing/2014/main" val="20003"/>
                    </a:ext>
                  </a:extLst>
                </a:gridCol>
                <a:gridCol w="257150">
                  <a:extLst>
                    <a:ext uri="{9D8B030D-6E8A-4147-A177-3AD203B41FA5}">
                      <a16:colId xmlns:a16="http://schemas.microsoft.com/office/drawing/2014/main" val="20004"/>
                    </a:ext>
                  </a:extLst>
                </a:gridCol>
                <a:gridCol w="969450">
                  <a:extLst>
                    <a:ext uri="{9D8B030D-6E8A-4147-A177-3AD203B41FA5}">
                      <a16:colId xmlns:a16="http://schemas.microsoft.com/office/drawing/2014/main" val="20005"/>
                    </a:ext>
                  </a:extLst>
                </a:gridCol>
                <a:gridCol w="257150">
                  <a:extLst>
                    <a:ext uri="{9D8B030D-6E8A-4147-A177-3AD203B41FA5}">
                      <a16:colId xmlns:a16="http://schemas.microsoft.com/office/drawing/2014/main" val="20006"/>
                    </a:ext>
                  </a:extLst>
                </a:gridCol>
                <a:gridCol w="904825">
                  <a:extLst>
                    <a:ext uri="{9D8B030D-6E8A-4147-A177-3AD203B41FA5}">
                      <a16:colId xmlns:a16="http://schemas.microsoft.com/office/drawing/2014/main" val="20007"/>
                    </a:ext>
                  </a:extLst>
                </a:gridCol>
                <a:gridCol w="257150">
                  <a:extLst>
                    <a:ext uri="{9D8B030D-6E8A-4147-A177-3AD203B41FA5}">
                      <a16:colId xmlns:a16="http://schemas.microsoft.com/office/drawing/2014/main" val="20008"/>
                    </a:ext>
                  </a:extLst>
                </a:gridCol>
                <a:gridCol w="995300">
                  <a:extLst>
                    <a:ext uri="{9D8B030D-6E8A-4147-A177-3AD203B41FA5}">
                      <a16:colId xmlns:a16="http://schemas.microsoft.com/office/drawing/2014/main" val="20009"/>
                    </a:ext>
                  </a:extLst>
                </a:gridCol>
              </a:tblGrid>
              <a:tr h="209550">
                <a:tc>
                  <a:txBody>
                    <a:bodyPr/>
                    <a:lstStyle/>
                    <a:p>
                      <a:pPr marL="0" lvl="0" indent="0" algn="l" rtl="0">
                        <a:spcBef>
                          <a:spcPts val="0"/>
                        </a:spcBef>
                        <a:spcAft>
                          <a:spcPts val="0"/>
                        </a:spcAft>
                        <a:buNone/>
                      </a:pPr>
                      <a:endParaRPr/>
                    </a:p>
                  </a:txBody>
                  <a:tcPr marL="28575" marR="28575" marT="19050" marB="19050" anchor="b">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R w="9525" cap="flat" cmpd="sng">
                      <a:solidFill>
                        <a:srgbClr val="000000"/>
                      </a:solidFill>
                      <a:prstDash val="solid"/>
                      <a:round/>
                      <a:headEnd type="none" w="sm" len="sm"/>
                      <a:tailEnd type="none" w="sm" len="sm"/>
                    </a:lnR>
                  </a:tcPr>
                </a:tc>
                <a:tc>
                  <a:txBody>
                    <a:bodyPr/>
                    <a:lstStyle/>
                    <a:p>
                      <a:pPr marL="0" lvl="0" indent="0" algn="ctr" rtl="0">
                        <a:lnSpc>
                          <a:spcPct val="115000"/>
                        </a:lnSpc>
                        <a:spcBef>
                          <a:spcPts val="0"/>
                        </a:spcBef>
                        <a:spcAft>
                          <a:spcPts val="0"/>
                        </a:spcAft>
                        <a:buNone/>
                      </a:pPr>
                      <a:r>
                        <a:rPr lang="en" sz="1100" b="1" u="sng">
                          <a:solidFill>
                            <a:srgbClr val="4DD0E1"/>
                          </a:solidFill>
                          <a:latin typeface="Nunito"/>
                          <a:ea typeface="Nunito"/>
                          <a:cs typeface="Nunito"/>
                          <a:sym typeface="Nunito"/>
                          <a:hlinkClick r:id="rId3">
                            <a:extLst>
                              <a:ext uri="{A12FA001-AC4F-418D-AE19-62706E023703}">
                                <ahyp:hlinkClr xmlns:ahyp="http://schemas.microsoft.com/office/drawing/2018/hyperlinkcolor" xmlns="" val="tx"/>
                              </a:ext>
                            </a:extLst>
                          </a:hlinkClick>
                        </a:rPr>
                        <a:t>Brace Direct</a:t>
                      </a:r>
                      <a:endParaRPr sz="1100" b="1" u="sng">
                        <a:solidFill>
                          <a:srgbClr val="4DD0E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tcPr>
                </a:tc>
                <a:tc>
                  <a:txBody>
                    <a:bodyPr/>
                    <a:lstStyle/>
                    <a:p>
                      <a:pPr marL="0" lvl="0" indent="0" algn="ctr" rtl="0">
                        <a:lnSpc>
                          <a:spcPct val="115000"/>
                        </a:lnSpc>
                        <a:spcBef>
                          <a:spcPts val="0"/>
                        </a:spcBef>
                        <a:spcAft>
                          <a:spcPts val="0"/>
                        </a:spcAft>
                        <a:buNone/>
                      </a:pPr>
                      <a:r>
                        <a:rPr lang="en" sz="1100" b="1" u="sng">
                          <a:solidFill>
                            <a:srgbClr val="4DD0E1"/>
                          </a:solidFill>
                          <a:latin typeface="Nunito"/>
                          <a:ea typeface="Nunito"/>
                          <a:cs typeface="Nunito"/>
                          <a:sym typeface="Nunito"/>
                          <a:hlinkClick r:id="rId4">
                            <a:extLst>
                              <a:ext uri="{A12FA001-AC4F-418D-AE19-62706E023703}">
                                <ahyp:hlinkClr xmlns:ahyp="http://schemas.microsoft.com/office/drawing/2018/hyperlinkcolor" xmlns="" val="tx"/>
                              </a:ext>
                            </a:extLst>
                          </a:hlinkClick>
                        </a:rPr>
                        <a:t>Ergo-Brace</a:t>
                      </a:r>
                      <a:endParaRPr sz="1100" b="1" u="sng">
                        <a:solidFill>
                          <a:srgbClr val="4DD0E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u="sng">
                          <a:solidFill>
                            <a:srgbClr val="4DD0E1"/>
                          </a:solidFill>
                          <a:latin typeface="Nunito"/>
                          <a:ea typeface="Nunito"/>
                          <a:cs typeface="Nunito"/>
                          <a:sym typeface="Nunito"/>
                          <a:hlinkClick r:id="rId5">
                            <a:extLst>
                              <a:ext uri="{A12FA001-AC4F-418D-AE19-62706E023703}">
                                <ahyp:hlinkClr xmlns:ahyp="http://schemas.microsoft.com/office/drawing/2018/hyperlinkcolor" xmlns="" val="tx"/>
                              </a:ext>
                            </a:extLst>
                          </a:hlinkClick>
                        </a:rPr>
                        <a:t>Mueller</a:t>
                      </a:r>
                      <a:endParaRPr sz="1100" b="1" u="sng">
                        <a:solidFill>
                          <a:srgbClr val="4DD0E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tcPr>
                </a:tc>
                <a:tc>
                  <a:txBody>
                    <a:bodyPr/>
                    <a:lstStyle/>
                    <a:p>
                      <a:pPr marL="0" lvl="0" indent="0" algn="ctr" rtl="0">
                        <a:lnSpc>
                          <a:spcPct val="115000"/>
                        </a:lnSpc>
                        <a:spcBef>
                          <a:spcPts val="0"/>
                        </a:spcBef>
                        <a:spcAft>
                          <a:spcPts val="0"/>
                        </a:spcAft>
                        <a:buNone/>
                      </a:pPr>
                      <a:r>
                        <a:rPr lang="en" sz="1100" b="1" u="sng">
                          <a:solidFill>
                            <a:srgbClr val="4DD0E1"/>
                          </a:solidFill>
                          <a:latin typeface="Nunito"/>
                          <a:ea typeface="Nunito"/>
                          <a:cs typeface="Nunito"/>
                          <a:sym typeface="Nunito"/>
                          <a:hlinkClick r:id="rId6">
                            <a:extLst>
                              <a:ext uri="{A12FA001-AC4F-418D-AE19-62706E023703}">
                                <ahyp:hlinkClr xmlns:ahyp="http://schemas.microsoft.com/office/drawing/2018/hyperlinkcolor" xmlns="" val="tx"/>
                              </a:ext>
                            </a:extLst>
                          </a:hlinkClick>
                        </a:rPr>
                        <a:t>AliMed</a:t>
                      </a:r>
                      <a:endParaRPr sz="1100" b="1" u="sng">
                        <a:solidFill>
                          <a:srgbClr val="4DD0E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r h="251450">
                <a:tc>
                  <a:txBody>
                    <a:bodyPr/>
                    <a:lstStyle/>
                    <a:p>
                      <a:pPr marL="0" lvl="0" indent="0" algn="l" rtl="0">
                        <a:lnSpc>
                          <a:spcPct val="115000"/>
                        </a:lnSpc>
                        <a:spcBef>
                          <a:spcPts val="0"/>
                        </a:spcBef>
                        <a:spcAft>
                          <a:spcPts val="0"/>
                        </a:spcAft>
                        <a:buNone/>
                      </a:pPr>
                      <a:r>
                        <a:rPr lang="en" sz="1200" b="1">
                          <a:latin typeface="Nunito"/>
                          <a:ea typeface="Nunito"/>
                          <a:cs typeface="Nunito"/>
                          <a:sym typeface="Nunito"/>
                        </a:rPr>
                        <a:t>Criteria</a:t>
                      </a:r>
                      <a:endParaRPr sz="12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FC5E8"/>
                    </a:solidFill>
                  </a:tcPr>
                </a:tc>
                <a:tc>
                  <a:txBody>
                    <a:bodyPr/>
                    <a:lstStyle/>
                    <a:p>
                      <a:pPr marL="0" lvl="0" indent="0" algn="l" rtl="0">
                        <a:lnSpc>
                          <a:spcPct val="115000"/>
                        </a:lnSpc>
                        <a:spcBef>
                          <a:spcPts val="0"/>
                        </a:spcBef>
                        <a:spcAft>
                          <a:spcPts val="0"/>
                        </a:spcAft>
                        <a:buNone/>
                      </a:pPr>
                      <a:r>
                        <a:rPr lang="en" sz="1200" b="1">
                          <a:latin typeface="Nunito"/>
                          <a:ea typeface="Nunito"/>
                          <a:cs typeface="Nunito"/>
                          <a:sym typeface="Nunito"/>
                        </a:rPr>
                        <a:t>Weight</a:t>
                      </a:r>
                      <a:endParaRPr sz="12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FC5E8"/>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WT</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WT</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WT</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000" b="1">
                          <a:latin typeface="Nunito"/>
                          <a:ea typeface="Nunito"/>
                          <a:cs typeface="Nunito"/>
                          <a:sym typeface="Nunito"/>
                        </a:rPr>
                        <a:t>WT</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extLst>
                  <a:ext uri="{0D108BD9-81ED-4DB2-BD59-A6C34878D82A}">
                    <a16:rowId xmlns:a16="http://schemas.microsoft.com/office/drawing/2014/main" val="10001"/>
                  </a:ext>
                </a:extLst>
              </a:tr>
              <a:tr h="251450">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Safety</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28%</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1.87</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1.87</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1.9525</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1.87</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51450">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Compatibility (user)</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21%</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1.26</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1.26</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0.75</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1.26</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51450">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Risk</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19%</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1.05</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1.05</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1.05</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1.05</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51450">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Durability + Maintenance</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17%</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0.72</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0.72</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0.624</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0.72</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51450">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Cost</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15%</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0.57</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0.50</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0.89</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0.00</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57175">
                <a:tc>
                  <a:txBody>
                    <a:bodyPr/>
                    <a:lstStyle/>
                    <a:p>
                      <a:pPr marL="0" lvl="0" indent="0" algn="l" rtl="0">
                        <a:lnSpc>
                          <a:spcPct val="115000"/>
                        </a:lnSpc>
                        <a:spcBef>
                          <a:spcPts val="0"/>
                        </a:spcBef>
                        <a:spcAft>
                          <a:spcPts val="0"/>
                        </a:spcAft>
                        <a:buNone/>
                      </a:pPr>
                      <a:r>
                        <a:rPr lang="en" sz="1200">
                          <a:latin typeface="Nunito"/>
                          <a:ea typeface="Nunito"/>
                          <a:cs typeface="Nunito"/>
                          <a:sym typeface="Nunito"/>
                        </a:rPr>
                        <a:t>Total</a:t>
                      </a:r>
                      <a:endParaRPr sz="120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b="1">
                          <a:latin typeface="Nunito"/>
                          <a:ea typeface="Nunito"/>
                          <a:cs typeface="Nunito"/>
                          <a:sym typeface="Nunito"/>
                        </a:rPr>
                        <a:t>100%</a:t>
                      </a:r>
                      <a:endParaRPr sz="12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b="1">
                          <a:latin typeface="Montserrat"/>
                          <a:ea typeface="Montserrat"/>
                          <a:cs typeface="Montserrat"/>
                          <a:sym typeface="Montserrat"/>
                        </a:rPr>
                        <a:t>5.47</a:t>
                      </a:r>
                      <a:endParaRPr b="1">
                        <a:latin typeface="Montserrat"/>
                        <a:ea typeface="Montserrat"/>
                        <a:cs typeface="Montserrat"/>
                        <a:sym typeface="Montserrat"/>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a:latin typeface="Montserrat"/>
                          <a:ea typeface="Montserrat"/>
                          <a:cs typeface="Montserrat"/>
                          <a:sym typeface="Montserrat"/>
                        </a:rPr>
                        <a:t>5.40</a:t>
                      </a:r>
                      <a:endParaRPr>
                        <a:latin typeface="Montserrat"/>
                        <a:ea typeface="Montserrat"/>
                        <a:cs typeface="Montserrat"/>
                        <a:sym typeface="Montserrat"/>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a:latin typeface="Montserrat"/>
                          <a:ea typeface="Montserrat"/>
                          <a:cs typeface="Montserrat"/>
                          <a:sym typeface="Montserrat"/>
                        </a:rPr>
                        <a:t>5.27</a:t>
                      </a:r>
                      <a:endParaRPr>
                        <a:latin typeface="Montserrat"/>
                        <a:ea typeface="Montserrat"/>
                        <a:cs typeface="Montserrat"/>
                        <a:sym typeface="Montserrat"/>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C4587"/>
                    </a:solidFill>
                  </a:tcPr>
                </a:tc>
                <a:tc>
                  <a:txBody>
                    <a:bodyPr/>
                    <a:lstStyle/>
                    <a:p>
                      <a:pPr marL="0" lvl="0" indent="0" algn="l" rtl="0">
                        <a:lnSpc>
                          <a:spcPct val="115000"/>
                        </a:lnSpc>
                        <a:spcBef>
                          <a:spcPts val="0"/>
                        </a:spcBef>
                        <a:spcAft>
                          <a:spcPts val="0"/>
                        </a:spcAft>
                        <a:buNone/>
                      </a:pPr>
                      <a:r>
                        <a:rPr lang="en">
                          <a:latin typeface="Montserrat"/>
                          <a:ea typeface="Montserrat"/>
                          <a:cs typeface="Montserrat"/>
                          <a:sym typeface="Montserrat"/>
                        </a:rPr>
                        <a:t>4.90</a:t>
                      </a:r>
                      <a:endParaRPr>
                        <a:latin typeface="Montserrat"/>
                        <a:ea typeface="Montserrat"/>
                        <a:cs typeface="Montserrat"/>
                        <a:sym typeface="Montserrat"/>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7"/>
                  </a:ext>
                </a:extLst>
              </a:tr>
            </a:tbl>
          </a:graphicData>
        </a:graphic>
      </p:graphicFrame>
      <p:sp>
        <p:nvSpPr>
          <p:cNvPr id="1720" name="Google Shape;1720;p130"/>
          <p:cNvSpPr txBox="1">
            <a:spLocks noGrp="1"/>
          </p:cNvSpPr>
          <p:nvPr>
            <p:ph type="title"/>
          </p:nvPr>
        </p:nvSpPr>
        <p:spPr>
          <a:xfrm>
            <a:off x="380700" y="841500"/>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TRADE MATRIX - ARM BRACE TYPE</a:t>
            </a:r>
            <a:endParaRPr sz="1620"/>
          </a:p>
        </p:txBody>
      </p:sp>
      <p:pic>
        <p:nvPicPr>
          <p:cNvPr id="1721" name="Google Shape;1721;p13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933838" y="1476208"/>
            <a:ext cx="983974" cy="889550"/>
          </a:xfrm>
          <a:prstGeom prst="rect">
            <a:avLst/>
          </a:prstGeom>
          <a:noFill/>
          <a:ln>
            <a:noFill/>
          </a:ln>
        </p:spPr>
      </p:pic>
      <p:pic>
        <p:nvPicPr>
          <p:cNvPr id="1722" name="Google Shape;1722;p130"/>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5361624" y="1167554"/>
            <a:ext cx="548700" cy="1202059"/>
          </a:xfrm>
          <a:prstGeom prst="rect">
            <a:avLst/>
          </a:prstGeom>
          <a:noFill/>
          <a:ln>
            <a:noFill/>
          </a:ln>
        </p:spPr>
      </p:pic>
      <p:pic>
        <p:nvPicPr>
          <p:cNvPr id="1723" name="Google Shape;1723;p130"/>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6354159" y="1476199"/>
            <a:ext cx="893442" cy="889549"/>
          </a:xfrm>
          <a:prstGeom prst="rect">
            <a:avLst/>
          </a:prstGeom>
          <a:noFill/>
          <a:ln>
            <a:noFill/>
          </a:ln>
        </p:spPr>
      </p:pic>
      <p:pic>
        <p:nvPicPr>
          <p:cNvPr id="1724" name="Google Shape;1724;p130"/>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7374300" y="1532075"/>
            <a:ext cx="1458001" cy="889550"/>
          </a:xfrm>
          <a:prstGeom prst="rect">
            <a:avLst/>
          </a:prstGeom>
          <a:noFill/>
          <a:ln>
            <a:noFill/>
          </a:ln>
        </p:spPr>
      </p:pic>
      <p:pic>
        <p:nvPicPr>
          <p:cNvPr id="1725" name="Google Shape;1725;p130">
            <a:hlinkClick r:id="" action="ppaction://noaction"/>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7751975" y="4641399"/>
            <a:ext cx="738804" cy="275100"/>
          </a:xfrm>
          <a:prstGeom prst="rect">
            <a:avLst/>
          </a:prstGeom>
          <a:noFill/>
          <a:ln>
            <a:noFill/>
          </a:ln>
        </p:spPr>
      </p:pic>
      <p:sp>
        <p:nvSpPr>
          <p:cNvPr id="1726" name="Google Shape;1726;p130"/>
          <p:cNvSpPr/>
          <p:nvPr/>
        </p:nvSpPr>
        <p:spPr>
          <a:xfrm>
            <a:off x="3802725" y="2452000"/>
            <a:ext cx="1246200" cy="22113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30">
            <a:hlinkClick r:id="rId12"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p1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94</a:t>
            </a:fld>
            <a:endParaRPr/>
          </a:p>
        </p:txBody>
      </p:sp>
      <p:sp>
        <p:nvSpPr>
          <p:cNvPr id="1733" name="Google Shape;1733;p131"/>
          <p:cNvSpPr txBox="1">
            <a:spLocks noGrp="1"/>
          </p:cNvSpPr>
          <p:nvPr>
            <p:ph type="title"/>
          </p:nvPr>
        </p:nvSpPr>
        <p:spPr>
          <a:xfrm>
            <a:off x="311700" y="149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5 - Unity VR Templates</a:t>
            </a:r>
            <a:endParaRPr/>
          </a:p>
        </p:txBody>
      </p:sp>
      <p:sp>
        <p:nvSpPr>
          <p:cNvPr id="1734" name="Google Shape;1734;p131"/>
          <p:cNvSpPr txBox="1">
            <a:spLocks noGrp="1"/>
          </p:cNvSpPr>
          <p:nvPr>
            <p:ph type="title"/>
          </p:nvPr>
        </p:nvSpPr>
        <p:spPr>
          <a:xfrm>
            <a:off x="410725" y="601350"/>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20"/>
              <a:t>DESIGN METRICS AND WEIGHTINGS</a:t>
            </a:r>
            <a:endParaRPr sz="1620"/>
          </a:p>
        </p:txBody>
      </p:sp>
      <p:graphicFrame>
        <p:nvGraphicFramePr>
          <p:cNvPr id="1735" name="Google Shape;1735;p131"/>
          <p:cNvGraphicFramePr/>
          <p:nvPr/>
        </p:nvGraphicFramePr>
        <p:xfrm>
          <a:off x="410713" y="941185"/>
          <a:ext cx="8520600" cy="3722050"/>
        </p:xfrm>
        <a:graphic>
          <a:graphicData uri="http://schemas.openxmlformats.org/drawingml/2006/table">
            <a:tbl>
              <a:tblPr>
                <a:noFill/>
                <a:tableStyleId>{E9D8C519-176E-4E7A-B434-6233866CBDE6}</a:tableStyleId>
              </a:tblPr>
              <a:tblGrid>
                <a:gridCol w="1575800">
                  <a:extLst>
                    <a:ext uri="{9D8B030D-6E8A-4147-A177-3AD203B41FA5}">
                      <a16:colId xmlns:a16="http://schemas.microsoft.com/office/drawing/2014/main" val="20000"/>
                    </a:ext>
                  </a:extLst>
                </a:gridCol>
                <a:gridCol w="2464900">
                  <a:extLst>
                    <a:ext uri="{9D8B030D-6E8A-4147-A177-3AD203B41FA5}">
                      <a16:colId xmlns:a16="http://schemas.microsoft.com/office/drawing/2014/main" val="20001"/>
                    </a:ext>
                  </a:extLst>
                </a:gridCol>
                <a:gridCol w="1970350">
                  <a:extLst>
                    <a:ext uri="{9D8B030D-6E8A-4147-A177-3AD203B41FA5}">
                      <a16:colId xmlns:a16="http://schemas.microsoft.com/office/drawing/2014/main" val="20002"/>
                    </a:ext>
                  </a:extLst>
                </a:gridCol>
                <a:gridCol w="2509550">
                  <a:extLst>
                    <a:ext uri="{9D8B030D-6E8A-4147-A177-3AD203B41FA5}">
                      <a16:colId xmlns:a16="http://schemas.microsoft.com/office/drawing/2014/main" val="20003"/>
                    </a:ext>
                  </a:extLst>
                </a:gridCol>
              </a:tblGrid>
              <a:tr h="413550">
                <a:tc>
                  <a:txBody>
                    <a:bodyPr/>
                    <a:lstStyle/>
                    <a:p>
                      <a:pPr marL="0" lvl="0" indent="0" algn="l" rtl="0">
                        <a:spcBef>
                          <a:spcPts val="0"/>
                        </a:spcBef>
                        <a:spcAft>
                          <a:spcPts val="0"/>
                        </a:spcAft>
                        <a:buNone/>
                      </a:pPr>
                      <a:r>
                        <a:rPr lang="en" sz="1000" b="1">
                          <a:solidFill>
                            <a:schemeClr val="dk2"/>
                          </a:solidFill>
                          <a:latin typeface="Nunito"/>
                          <a:ea typeface="Nunito"/>
                          <a:cs typeface="Nunito"/>
                          <a:sym typeface="Nunito"/>
                        </a:rPr>
                        <a:t>Design Metric</a:t>
                      </a:r>
                      <a:endParaRPr sz="1000" b="1">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solidFill>
                            <a:schemeClr val="dk2"/>
                          </a:solidFill>
                          <a:latin typeface="Nunito"/>
                          <a:ea typeface="Nunito"/>
                          <a:cs typeface="Nunito"/>
                          <a:sym typeface="Nunito"/>
                        </a:rPr>
                        <a:t>Scoring</a:t>
                      </a:r>
                      <a:endParaRPr sz="1000" b="1">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b="1">
                          <a:solidFill>
                            <a:schemeClr val="dk2"/>
                          </a:solidFill>
                          <a:latin typeface="Nunito"/>
                          <a:ea typeface="Nunito"/>
                          <a:cs typeface="Nunito"/>
                          <a:sym typeface="Nunito"/>
                        </a:rPr>
                        <a:t>Weight</a:t>
                      </a:r>
                      <a:endParaRPr sz="1000" b="1">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b="1">
                          <a:solidFill>
                            <a:schemeClr val="dk2"/>
                          </a:solidFill>
                          <a:latin typeface="Nunito"/>
                          <a:ea typeface="Nunito"/>
                          <a:cs typeface="Nunito"/>
                          <a:sym typeface="Nunito"/>
                        </a:rPr>
                        <a:t>Reasoning</a:t>
                      </a:r>
                      <a:endParaRPr sz="1000" b="1">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661700">
                <a:tc>
                  <a:txBody>
                    <a:bodyPr/>
                    <a:lstStyle/>
                    <a:p>
                      <a:pPr marL="0" lvl="0" indent="0" algn="l" rtl="0">
                        <a:spcBef>
                          <a:spcPts val="0"/>
                        </a:spcBef>
                        <a:spcAft>
                          <a:spcPts val="0"/>
                        </a:spcAft>
                        <a:buNone/>
                      </a:pPr>
                      <a:r>
                        <a:rPr lang="en" sz="1000">
                          <a:solidFill>
                            <a:schemeClr val="dk2"/>
                          </a:solidFill>
                          <a:latin typeface="Nunito"/>
                          <a:ea typeface="Nunito"/>
                          <a:cs typeface="Nunito"/>
                          <a:sym typeface="Nunito"/>
                        </a:rPr>
                        <a:t>Supported Build Targets</a:t>
                      </a:r>
                      <a:endParaRPr sz="1000">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latin typeface="Nunito"/>
                          <a:ea typeface="Nunito"/>
                          <a:cs typeface="Nunito"/>
                          <a:sym typeface="Nunito"/>
                        </a:rPr>
                        <a:t>Weight*Score = Weighted Total</a:t>
                      </a:r>
                      <a:endParaRPr sz="1000">
                        <a:solidFill>
                          <a:schemeClr val="dk2"/>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sz="1000">
                          <a:solidFill>
                            <a:schemeClr val="dk2"/>
                          </a:solidFill>
                          <a:latin typeface="Nunito"/>
                          <a:ea typeface="Nunito"/>
                          <a:cs typeface="Nunito"/>
                          <a:sym typeface="Nunito"/>
                        </a:rPr>
                        <a:t>value → </a:t>
                      </a:r>
                      <a:r>
                        <a:rPr lang="en" sz="1000" b="1">
                          <a:solidFill>
                            <a:schemeClr val="dk2"/>
                          </a:solidFill>
                          <a:latin typeface="Nunito"/>
                          <a:ea typeface="Nunito"/>
                          <a:cs typeface="Nunito"/>
                          <a:sym typeface="Nunito"/>
                        </a:rPr>
                        <a:t>S = </a:t>
                      </a:r>
                      <a:r>
                        <a:rPr lang="en" sz="1000">
                          <a:solidFill>
                            <a:schemeClr val="dk2"/>
                          </a:solidFill>
                          <a:latin typeface="Nunito"/>
                          <a:ea typeface="Nunito"/>
                          <a:cs typeface="Nunito"/>
                          <a:sym typeface="Nunito"/>
                        </a:rPr>
                        <a:t>10</a:t>
                      </a:r>
                      <a:endParaRPr sz="1000">
                        <a:solidFill>
                          <a:schemeClr val="dk2"/>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sz="1000">
                          <a:solidFill>
                            <a:schemeClr val="dk2"/>
                          </a:solidFill>
                          <a:latin typeface="Nunito"/>
                          <a:ea typeface="Nunito"/>
                          <a:cs typeface="Nunito"/>
                          <a:sym typeface="Nunito"/>
                        </a:rPr>
                        <a:t>value → </a:t>
                      </a:r>
                      <a:r>
                        <a:rPr lang="en" sz="1000" b="1">
                          <a:solidFill>
                            <a:schemeClr val="dk2"/>
                          </a:solidFill>
                          <a:latin typeface="Nunito"/>
                          <a:ea typeface="Nunito"/>
                          <a:cs typeface="Nunito"/>
                          <a:sym typeface="Nunito"/>
                        </a:rPr>
                        <a:t>S =</a:t>
                      </a:r>
                      <a:r>
                        <a:rPr lang="en" sz="1000">
                          <a:solidFill>
                            <a:schemeClr val="dk2"/>
                          </a:solidFill>
                          <a:latin typeface="Nunito"/>
                          <a:ea typeface="Nunito"/>
                          <a:cs typeface="Nunito"/>
                          <a:sym typeface="Nunito"/>
                        </a:rPr>
                        <a:t> 0</a:t>
                      </a:r>
                      <a:endParaRPr sz="1000">
                        <a:solidFill>
                          <a:srgbClr val="CC0000"/>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rgbClr val="CC0000"/>
                          </a:solidFill>
                          <a:latin typeface="Nunito"/>
                          <a:ea typeface="Nunito"/>
                          <a:cs typeface="Nunito"/>
                          <a:sym typeface="Nunito"/>
                        </a:rPr>
                        <a:t>25</a:t>
                      </a:r>
                      <a:endParaRPr sz="1000">
                        <a:solidFill>
                          <a:srgbClr val="CC0000"/>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Base template must be compatible with all VR headset types</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61700">
                <a:tc>
                  <a:txBody>
                    <a:bodyPr/>
                    <a:lstStyle/>
                    <a:p>
                      <a:pPr marL="0" lvl="0" indent="0" algn="l" rtl="0">
                        <a:spcBef>
                          <a:spcPts val="0"/>
                        </a:spcBef>
                        <a:spcAft>
                          <a:spcPts val="0"/>
                        </a:spcAft>
                        <a:buNone/>
                      </a:pPr>
                      <a:r>
                        <a:rPr lang="en" sz="1000">
                          <a:solidFill>
                            <a:schemeClr val="dk2"/>
                          </a:solidFill>
                          <a:latin typeface="Nunito"/>
                          <a:ea typeface="Nunito"/>
                          <a:cs typeface="Nunito"/>
                          <a:sym typeface="Nunito"/>
                        </a:rPr>
                        <a:t>License</a:t>
                      </a:r>
                      <a:endParaRPr sz="1000">
                        <a:solidFill>
                          <a:schemeClr val="dk2"/>
                        </a:solidFill>
                        <a:latin typeface="Nunito"/>
                        <a:ea typeface="Nunito"/>
                        <a:cs typeface="Nunito"/>
                        <a:sym typeface="Nunito"/>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000">
                          <a:solidFill>
                            <a:schemeClr val="dk2"/>
                          </a:solidFill>
                          <a:latin typeface="Nunito"/>
                          <a:ea typeface="Nunito"/>
                          <a:cs typeface="Nunito"/>
                          <a:sym typeface="Nunito"/>
                        </a:rPr>
                        <a:t>Weight*Score = Weighted Total</a:t>
                      </a:r>
                      <a:endParaRPr sz="1000">
                        <a:solidFill>
                          <a:schemeClr val="dk2"/>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sz="1000">
                          <a:solidFill>
                            <a:schemeClr val="dk2"/>
                          </a:solidFill>
                          <a:latin typeface="Nunito"/>
                          <a:ea typeface="Nunito"/>
                          <a:cs typeface="Nunito"/>
                          <a:sym typeface="Nunito"/>
                        </a:rPr>
                        <a:t>value → </a:t>
                      </a:r>
                      <a:r>
                        <a:rPr lang="en" sz="1000" b="1">
                          <a:solidFill>
                            <a:schemeClr val="dk2"/>
                          </a:solidFill>
                          <a:latin typeface="Nunito"/>
                          <a:ea typeface="Nunito"/>
                          <a:cs typeface="Nunito"/>
                          <a:sym typeface="Nunito"/>
                        </a:rPr>
                        <a:t>S = </a:t>
                      </a:r>
                      <a:r>
                        <a:rPr lang="en" sz="1000">
                          <a:solidFill>
                            <a:schemeClr val="dk2"/>
                          </a:solidFill>
                          <a:latin typeface="Nunito"/>
                          <a:ea typeface="Nunito"/>
                          <a:cs typeface="Nunito"/>
                          <a:sym typeface="Nunito"/>
                        </a:rPr>
                        <a:t>10</a:t>
                      </a:r>
                      <a:endParaRPr sz="1000">
                        <a:solidFill>
                          <a:schemeClr val="dk2"/>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sz="1000">
                          <a:solidFill>
                            <a:schemeClr val="dk2"/>
                          </a:solidFill>
                          <a:latin typeface="Nunito"/>
                          <a:ea typeface="Nunito"/>
                          <a:cs typeface="Nunito"/>
                          <a:sym typeface="Nunito"/>
                        </a:rPr>
                        <a:t>value → </a:t>
                      </a:r>
                      <a:r>
                        <a:rPr lang="en" sz="1000" b="1">
                          <a:solidFill>
                            <a:schemeClr val="dk2"/>
                          </a:solidFill>
                          <a:latin typeface="Nunito"/>
                          <a:ea typeface="Nunito"/>
                          <a:cs typeface="Nunito"/>
                          <a:sym typeface="Nunito"/>
                        </a:rPr>
                        <a:t>S =</a:t>
                      </a:r>
                      <a:r>
                        <a:rPr lang="en" sz="1000">
                          <a:solidFill>
                            <a:schemeClr val="dk2"/>
                          </a:solidFill>
                          <a:latin typeface="Nunito"/>
                          <a:ea typeface="Nunito"/>
                          <a:cs typeface="Nunito"/>
                          <a:sym typeface="Nunito"/>
                        </a:rPr>
                        <a:t> 0</a:t>
                      </a:r>
                      <a:endParaRPr sz="1000">
                        <a:solidFill>
                          <a:srgbClr val="CC0000"/>
                        </a:solidFill>
                        <a:latin typeface="Nunito"/>
                        <a:ea typeface="Nunito"/>
                        <a:cs typeface="Nunito"/>
                        <a:sym typeface="Nunito"/>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solidFill>
                            <a:srgbClr val="CC0000"/>
                          </a:solidFill>
                          <a:latin typeface="Nunito"/>
                          <a:ea typeface="Nunito"/>
                          <a:cs typeface="Nunito"/>
                          <a:sym typeface="Nunito"/>
                        </a:rPr>
                        <a:t>10</a:t>
                      </a:r>
                      <a:endParaRPr sz="1000">
                        <a:solidFill>
                          <a:srgbClr val="CC0000"/>
                        </a:solidFill>
                        <a:latin typeface="Nunito"/>
                        <a:ea typeface="Nunito"/>
                        <a:cs typeface="Nunito"/>
                        <a:sym typeface="Nunito"/>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000"/>
                        <a:t>License must allow for IP to be transferred to our customer</a:t>
                      </a:r>
                      <a:endParaRPr sz="1000"/>
                    </a:p>
                  </a:txBody>
                  <a:tcPr marL="91425" marR="91425" marT="91425" marB="91425" anchor="ct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661700">
                <a:tc>
                  <a:txBody>
                    <a:bodyPr/>
                    <a:lstStyle/>
                    <a:p>
                      <a:pPr marL="0" lvl="0" indent="0" algn="l" rtl="0">
                        <a:spcBef>
                          <a:spcPts val="0"/>
                        </a:spcBef>
                        <a:spcAft>
                          <a:spcPts val="0"/>
                        </a:spcAft>
                        <a:buNone/>
                      </a:pPr>
                      <a:r>
                        <a:rPr lang="en" sz="1000">
                          <a:solidFill>
                            <a:schemeClr val="dk2"/>
                          </a:solidFill>
                          <a:latin typeface="Nunito"/>
                          <a:ea typeface="Nunito"/>
                          <a:cs typeface="Nunito"/>
                          <a:sym typeface="Nunito"/>
                        </a:rPr>
                        <a:t>Existing Documentation</a:t>
                      </a:r>
                      <a:endParaRPr sz="1000">
                        <a:solidFill>
                          <a:schemeClr val="dk2"/>
                        </a:solidFill>
                        <a:latin typeface="Nunito"/>
                        <a:ea typeface="Nunito"/>
                        <a:cs typeface="Nunito"/>
                        <a:sym typeface="Nunito"/>
                      </a:endParaRPr>
                    </a:p>
                  </a:txBody>
                  <a:tcPr marL="91425" marR="91425" marT="91425" marB="91425" anchor="ctr"/>
                </a:tc>
                <a:tc>
                  <a:txBody>
                    <a:bodyPr/>
                    <a:lstStyle/>
                    <a:p>
                      <a:pPr marL="0" lvl="0" indent="0" algn="l" rtl="0">
                        <a:spcBef>
                          <a:spcPts val="0"/>
                        </a:spcBef>
                        <a:spcAft>
                          <a:spcPts val="0"/>
                        </a:spcAft>
                        <a:buNone/>
                      </a:pPr>
                      <a:r>
                        <a:rPr lang="en" sz="1000">
                          <a:solidFill>
                            <a:schemeClr val="dk2"/>
                          </a:solidFill>
                          <a:latin typeface="Nunito"/>
                          <a:ea typeface="Nunito"/>
                          <a:cs typeface="Nunito"/>
                          <a:sym typeface="Nunito"/>
                        </a:rPr>
                        <a:t>Weight*Score = Weighted Total</a:t>
                      </a:r>
                      <a:endParaRPr sz="1000">
                        <a:solidFill>
                          <a:schemeClr val="dk2"/>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sz="1000">
                          <a:solidFill>
                            <a:schemeClr val="dk2"/>
                          </a:solidFill>
                          <a:latin typeface="Nunito"/>
                          <a:ea typeface="Nunito"/>
                          <a:cs typeface="Nunito"/>
                          <a:sym typeface="Nunito"/>
                        </a:rPr>
                        <a:t>value → </a:t>
                      </a:r>
                      <a:r>
                        <a:rPr lang="en" sz="1000" b="1">
                          <a:solidFill>
                            <a:schemeClr val="dk2"/>
                          </a:solidFill>
                          <a:latin typeface="Nunito"/>
                          <a:ea typeface="Nunito"/>
                          <a:cs typeface="Nunito"/>
                          <a:sym typeface="Nunito"/>
                        </a:rPr>
                        <a:t>S = </a:t>
                      </a:r>
                      <a:r>
                        <a:rPr lang="en" sz="1000">
                          <a:solidFill>
                            <a:schemeClr val="dk2"/>
                          </a:solidFill>
                          <a:latin typeface="Nunito"/>
                          <a:ea typeface="Nunito"/>
                          <a:cs typeface="Nunito"/>
                          <a:sym typeface="Nunito"/>
                        </a:rPr>
                        <a:t>10</a:t>
                      </a:r>
                      <a:endParaRPr sz="1000">
                        <a:solidFill>
                          <a:schemeClr val="dk2"/>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sz="1000">
                          <a:solidFill>
                            <a:schemeClr val="dk2"/>
                          </a:solidFill>
                          <a:latin typeface="Nunito"/>
                          <a:ea typeface="Nunito"/>
                          <a:cs typeface="Nunito"/>
                          <a:sym typeface="Nunito"/>
                        </a:rPr>
                        <a:t>value → </a:t>
                      </a:r>
                      <a:r>
                        <a:rPr lang="en" sz="1000" b="1">
                          <a:solidFill>
                            <a:schemeClr val="dk2"/>
                          </a:solidFill>
                          <a:latin typeface="Nunito"/>
                          <a:ea typeface="Nunito"/>
                          <a:cs typeface="Nunito"/>
                          <a:sym typeface="Nunito"/>
                        </a:rPr>
                        <a:t>S =</a:t>
                      </a:r>
                      <a:r>
                        <a:rPr lang="en" sz="1000">
                          <a:solidFill>
                            <a:schemeClr val="dk2"/>
                          </a:solidFill>
                          <a:latin typeface="Nunito"/>
                          <a:ea typeface="Nunito"/>
                          <a:cs typeface="Nunito"/>
                          <a:sym typeface="Nunito"/>
                        </a:rPr>
                        <a:t> 0</a:t>
                      </a:r>
                      <a:endParaRPr sz="1000">
                        <a:solidFill>
                          <a:srgbClr val="CC0000"/>
                        </a:solidFill>
                        <a:latin typeface="Nunito"/>
                        <a:ea typeface="Nunito"/>
                        <a:cs typeface="Nunito"/>
                        <a:sym typeface="Nunito"/>
                      </a:endParaRPr>
                    </a:p>
                  </a:txBody>
                  <a:tcPr marL="91425" marR="91425" marT="91425" marB="91425" anchor="ctr"/>
                </a:tc>
                <a:tc>
                  <a:txBody>
                    <a:bodyPr/>
                    <a:lstStyle/>
                    <a:p>
                      <a:pPr marL="0" lvl="0" indent="0" algn="ctr" rtl="0">
                        <a:spcBef>
                          <a:spcPts val="0"/>
                        </a:spcBef>
                        <a:spcAft>
                          <a:spcPts val="0"/>
                        </a:spcAft>
                        <a:buNone/>
                      </a:pPr>
                      <a:r>
                        <a:rPr lang="en" sz="1000">
                          <a:solidFill>
                            <a:srgbClr val="CC0000"/>
                          </a:solidFill>
                          <a:latin typeface="Nunito"/>
                          <a:ea typeface="Nunito"/>
                          <a:cs typeface="Nunito"/>
                          <a:sym typeface="Nunito"/>
                        </a:rPr>
                        <a:t>15</a:t>
                      </a:r>
                      <a:endParaRPr sz="1000">
                        <a:solidFill>
                          <a:srgbClr val="CC0000"/>
                        </a:solidFill>
                        <a:latin typeface="Nunito"/>
                        <a:ea typeface="Nunito"/>
                        <a:cs typeface="Nunito"/>
                        <a:sym typeface="Nunito"/>
                      </a:endParaRPr>
                    </a:p>
                  </a:txBody>
                  <a:tcPr marL="91425" marR="91425" marT="91425" marB="91425" anchor="ctr"/>
                </a:tc>
                <a:tc>
                  <a:txBody>
                    <a:bodyPr/>
                    <a:lstStyle/>
                    <a:p>
                      <a:pPr marL="0" lvl="0" indent="0" algn="l" rtl="0">
                        <a:spcBef>
                          <a:spcPts val="0"/>
                        </a:spcBef>
                        <a:spcAft>
                          <a:spcPts val="0"/>
                        </a:spcAft>
                        <a:buNone/>
                      </a:pPr>
                      <a:r>
                        <a:rPr lang="en" sz="1000"/>
                        <a:t>Documentation greatly increases the rate at which we can develop.</a:t>
                      </a:r>
                      <a:endParaRPr sz="1000"/>
                    </a:p>
                  </a:txBody>
                  <a:tcPr marL="91425" marR="91425" marT="91425" marB="91425" anchor="ctr"/>
                </a:tc>
                <a:extLst>
                  <a:ext uri="{0D108BD9-81ED-4DB2-BD59-A6C34878D82A}">
                    <a16:rowId xmlns:a16="http://schemas.microsoft.com/office/drawing/2014/main" val="10003"/>
                  </a:ext>
                </a:extLst>
              </a:tr>
              <a:tr h="661700">
                <a:tc>
                  <a:txBody>
                    <a:bodyPr/>
                    <a:lstStyle/>
                    <a:p>
                      <a:pPr marL="0" lvl="0" indent="0" algn="l" rtl="0">
                        <a:spcBef>
                          <a:spcPts val="0"/>
                        </a:spcBef>
                        <a:spcAft>
                          <a:spcPts val="0"/>
                        </a:spcAft>
                        <a:buNone/>
                      </a:pPr>
                      <a:r>
                        <a:rPr lang="en" sz="1000">
                          <a:solidFill>
                            <a:schemeClr val="dk2"/>
                          </a:solidFill>
                          <a:latin typeface="Nunito"/>
                          <a:ea typeface="Nunito"/>
                          <a:cs typeface="Nunito"/>
                          <a:sym typeface="Nunito"/>
                        </a:rPr>
                        <a:t>Ease of Development</a:t>
                      </a:r>
                      <a:endParaRPr sz="1000">
                        <a:solidFill>
                          <a:schemeClr val="dk2"/>
                        </a:solidFill>
                        <a:latin typeface="Nunito"/>
                        <a:ea typeface="Nunito"/>
                        <a:cs typeface="Nunito"/>
                        <a:sym typeface="Nunito"/>
                      </a:endParaRPr>
                    </a:p>
                  </a:txBody>
                  <a:tcPr marL="91425" marR="91425" marT="91425" marB="91425" anchor="ctr"/>
                </a:tc>
                <a:tc>
                  <a:txBody>
                    <a:bodyPr/>
                    <a:lstStyle/>
                    <a:p>
                      <a:pPr marL="0" lvl="0" indent="0" algn="l" rtl="0">
                        <a:spcBef>
                          <a:spcPts val="0"/>
                        </a:spcBef>
                        <a:spcAft>
                          <a:spcPts val="0"/>
                        </a:spcAft>
                        <a:buNone/>
                      </a:pPr>
                      <a:r>
                        <a:rPr lang="en" sz="1000">
                          <a:solidFill>
                            <a:schemeClr val="dk2"/>
                          </a:solidFill>
                          <a:latin typeface="Nunito"/>
                          <a:ea typeface="Nunito"/>
                          <a:cs typeface="Nunito"/>
                          <a:sym typeface="Nunito"/>
                        </a:rPr>
                        <a:t>Weight*Score = Weighted Total</a:t>
                      </a:r>
                      <a:endParaRPr sz="1000">
                        <a:solidFill>
                          <a:schemeClr val="dk2"/>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sz="1000">
                          <a:solidFill>
                            <a:schemeClr val="dk2"/>
                          </a:solidFill>
                          <a:latin typeface="Nunito"/>
                          <a:ea typeface="Nunito"/>
                          <a:cs typeface="Nunito"/>
                          <a:sym typeface="Nunito"/>
                        </a:rPr>
                        <a:t>value → </a:t>
                      </a:r>
                      <a:r>
                        <a:rPr lang="en" sz="1000" b="1">
                          <a:solidFill>
                            <a:schemeClr val="dk2"/>
                          </a:solidFill>
                          <a:latin typeface="Nunito"/>
                          <a:ea typeface="Nunito"/>
                          <a:cs typeface="Nunito"/>
                          <a:sym typeface="Nunito"/>
                        </a:rPr>
                        <a:t>S = </a:t>
                      </a:r>
                      <a:r>
                        <a:rPr lang="en" sz="1000">
                          <a:solidFill>
                            <a:schemeClr val="dk2"/>
                          </a:solidFill>
                          <a:latin typeface="Nunito"/>
                          <a:ea typeface="Nunito"/>
                          <a:cs typeface="Nunito"/>
                          <a:sym typeface="Nunito"/>
                        </a:rPr>
                        <a:t>10</a:t>
                      </a:r>
                      <a:endParaRPr sz="1000">
                        <a:solidFill>
                          <a:schemeClr val="dk2"/>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sz="1000">
                          <a:solidFill>
                            <a:schemeClr val="dk2"/>
                          </a:solidFill>
                          <a:latin typeface="Nunito"/>
                          <a:ea typeface="Nunito"/>
                          <a:cs typeface="Nunito"/>
                          <a:sym typeface="Nunito"/>
                        </a:rPr>
                        <a:t>value → </a:t>
                      </a:r>
                      <a:r>
                        <a:rPr lang="en" sz="1000" b="1">
                          <a:solidFill>
                            <a:schemeClr val="dk2"/>
                          </a:solidFill>
                          <a:latin typeface="Nunito"/>
                          <a:ea typeface="Nunito"/>
                          <a:cs typeface="Nunito"/>
                          <a:sym typeface="Nunito"/>
                        </a:rPr>
                        <a:t>S =</a:t>
                      </a:r>
                      <a:r>
                        <a:rPr lang="en" sz="1000">
                          <a:solidFill>
                            <a:schemeClr val="dk2"/>
                          </a:solidFill>
                          <a:latin typeface="Nunito"/>
                          <a:ea typeface="Nunito"/>
                          <a:cs typeface="Nunito"/>
                          <a:sym typeface="Nunito"/>
                        </a:rPr>
                        <a:t> 0</a:t>
                      </a:r>
                      <a:endParaRPr sz="1000">
                        <a:solidFill>
                          <a:srgbClr val="CC0000"/>
                        </a:solidFill>
                        <a:latin typeface="Nunito"/>
                        <a:ea typeface="Nunito"/>
                        <a:cs typeface="Nunito"/>
                        <a:sym typeface="Nunito"/>
                      </a:endParaRPr>
                    </a:p>
                  </a:txBody>
                  <a:tcPr marL="91425" marR="91425" marT="91425" marB="91425" anchor="ctr"/>
                </a:tc>
                <a:tc>
                  <a:txBody>
                    <a:bodyPr/>
                    <a:lstStyle/>
                    <a:p>
                      <a:pPr marL="0" lvl="0" indent="0" algn="ctr" rtl="0">
                        <a:spcBef>
                          <a:spcPts val="0"/>
                        </a:spcBef>
                        <a:spcAft>
                          <a:spcPts val="0"/>
                        </a:spcAft>
                        <a:buNone/>
                      </a:pPr>
                      <a:r>
                        <a:rPr lang="en" sz="1000">
                          <a:solidFill>
                            <a:srgbClr val="CC0000"/>
                          </a:solidFill>
                          <a:latin typeface="Nunito"/>
                          <a:ea typeface="Nunito"/>
                          <a:cs typeface="Nunito"/>
                          <a:sym typeface="Nunito"/>
                        </a:rPr>
                        <a:t>25</a:t>
                      </a:r>
                      <a:endParaRPr sz="1000">
                        <a:solidFill>
                          <a:srgbClr val="CC0000"/>
                        </a:solidFill>
                        <a:latin typeface="Nunito"/>
                        <a:ea typeface="Nunito"/>
                        <a:cs typeface="Nunito"/>
                        <a:sym typeface="Nunito"/>
                      </a:endParaRPr>
                    </a:p>
                  </a:txBody>
                  <a:tcPr marL="91425" marR="91425" marT="91425" marB="91425" anchor="ctr"/>
                </a:tc>
                <a:tc>
                  <a:txBody>
                    <a:bodyPr/>
                    <a:lstStyle/>
                    <a:p>
                      <a:pPr marL="0" lvl="0" indent="0" algn="l" rtl="0">
                        <a:spcBef>
                          <a:spcPts val="0"/>
                        </a:spcBef>
                        <a:spcAft>
                          <a:spcPts val="0"/>
                        </a:spcAft>
                        <a:buNone/>
                      </a:pPr>
                      <a:r>
                        <a:rPr lang="en" sz="1000"/>
                        <a:t>Aids in our ability to develop rapidly. </a:t>
                      </a:r>
                      <a:endParaRPr sz="1000"/>
                    </a:p>
                  </a:txBody>
                  <a:tcPr marL="91425" marR="91425" marT="91425" marB="91425" anchor="ctr"/>
                </a:tc>
                <a:extLst>
                  <a:ext uri="{0D108BD9-81ED-4DB2-BD59-A6C34878D82A}">
                    <a16:rowId xmlns:a16="http://schemas.microsoft.com/office/drawing/2014/main" val="10004"/>
                  </a:ext>
                </a:extLst>
              </a:tr>
              <a:tr h="661700">
                <a:tc>
                  <a:txBody>
                    <a:bodyPr/>
                    <a:lstStyle/>
                    <a:p>
                      <a:pPr marL="0" lvl="0" indent="0" algn="l" rtl="0">
                        <a:spcBef>
                          <a:spcPts val="0"/>
                        </a:spcBef>
                        <a:spcAft>
                          <a:spcPts val="0"/>
                        </a:spcAft>
                        <a:buNone/>
                      </a:pPr>
                      <a:r>
                        <a:rPr lang="en" sz="1000">
                          <a:solidFill>
                            <a:schemeClr val="dk2"/>
                          </a:solidFill>
                          <a:latin typeface="Nunito"/>
                          <a:ea typeface="Nunito"/>
                          <a:cs typeface="Nunito"/>
                          <a:sym typeface="Nunito"/>
                        </a:rPr>
                        <a:t>Opportunity for Customization</a:t>
                      </a:r>
                      <a:endParaRPr sz="1000">
                        <a:solidFill>
                          <a:schemeClr val="dk2"/>
                        </a:solidFill>
                        <a:latin typeface="Nunito"/>
                        <a:ea typeface="Nunito"/>
                        <a:cs typeface="Nunito"/>
                        <a:sym typeface="Nunito"/>
                      </a:endParaRPr>
                    </a:p>
                  </a:txBody>
                  <a:tcPr marL="91425" marR="91425" marT="91425" marB="91425" anchor="ctr"/>
                </a:tc>
                <a:tc>
                  <a:txBody>
                    <a:bodyPr/>
                    <a:lstStyle/>
                    <a:p>
                      <a:pPr marL="0" lvl="0" indent="0" algn="l" rtl="0">
                        <a:spcBef>
                          <a:spcPts val="0"/>
                        </a:spcBef>
                        <a:spcAft>
                          <a:spcPts val="0"/>
                        </a:spcAft>
                        <a:buNone/>
                      </a:pPr>
                      <a:r>
                        <a:rPr lang="en" sz="1000">
                          <a:solidFill>
                            <a:schemeClr val="dk2"/>
                          </a:solidFill>
                          <a:latin typeface="Nunito"/>
                          <a:ea typeface="Nunito"/>
                          <a:cs typeface="Nunito"/>
                          <a:sym typeface="Nunito"/>
                        </a:rPr>
                        <a:t>Weight*Score = Weighted Total</a:t>
                      </a:r>
                      <a:endParaRPr sz="1000">
                        <a:solidFill>
                          <a:schemeClr val="dk2"/>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sz="1000">
                          <a:solidFill>
                            <a:schemeClr val="dk2"/>
                          </a:solidFill>
                          <a:latin typeface="Nunito"/>
                          <a:ea typeface="Nunito"/>
                          <a:cs typeface="Nunito"/>
                          <a:sym typeface="Nunito"/>
                        </a:rPr>
                        <a:t>value → </a:t>
                      </a:r>
                      <a:r>
                        <a:rPr lang="en" sz="1000" b="1">
                          <a:solidFill>
                            <a:schemeClr val="dk2"/>
                          </a:solidFill>
                          <a:latin typeface="Nunito"/>
                          <a:ea typeface="Nunito"/>
                          <a:cs typeface="Nunito"/>
                          <a:sym typeface="Nunito"/>
                        </a:rPr>
                        <a:t>S = </a:t>
                      </a:r>
                      <a:r>
                        <a:rPr lang="en" sz="1000">
                          <a:solidFill>
                            <a:schemeClr val="dk2"/>
                          </a:solidFill>
                          <a:latin typeface="Nunito"/>
                          <a:ea typeface="Nunito"/>
                          <a:cs typeface="Nunito"/>
                          <a:sym typeface="Nunito"/>
                        </a:rPr>
                        <a:t>10</a:t>
                      </a:r>
                      <a:endParaRPr sz="1000">
                        <a:solidFill>
                          <a:schemeClr val="dk2"/>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 sz="1000">
                          <a:solidFill>
                            <a:schemeClr val="dk2"/>
                          </a:solidFill>
                          <a:latin typeface="Nunito"/>
                          <a:ea typeface="Nunito"/>
                          <a:cs typeface="Nunito"/>
                          <a:sym typeface="Nunito"/>
                        </a:rPr>
                        <a:t>value → </a:t>
                      </a:r>
                      <a:r>
                        <a:rPr lang="en" sz="1000" b="1">
                          <a:solidFill>
                            <a:schemeClr val="dk2"/>
                          </a:solidFill>
                          <a:latin typeface="Nunito"/>
                          <a:ea typeface="Nunito"/>
                          <a:cs typeface="Nunito"/>
                          <a:sym typeface="Nunito"/>
                        </a:rPr>
                        <a:t>S =</a:t>
                      </a:r>
                      <a:r>
                        <a:rPr lang="en" sz="1000">
                          <a:solidFill>
                            <a:schemeClr val="dk2"/>
                          </a:solidFill>
                          <a:latin typeface="Nunito"/>
                          <a:ea typeface="Nunito"/>
                          <a:cs typeface="Nunito"/>
                          <a:sym typeface="Nunito"/>
                        </a:rPr>
                        <a:t> 0</a:t>
                      </a:r>
                      <a:endParaRPr sz="1000">
                        <a:solidFill>
                          <a:srgbClr val="CC0000"/>
                        </a:solidFill>
                        <a:latin typeface="Nunito"/>
                        <a:ea typeface="Nunito"/>
                        <a:cs typeface="Nunito"/>
                        <a:sym typeface="Nunito"/>
                      </a:endParaRPr>
                    </a:p>
                  </a:txBody>
                  <a:tcPr marL="91425" marR="91425" marT="91425" marB="91425" anchor="ctr"/>
                </a:tc>
                <a:tc>
                  <a:txBody>
                    <a:bodyPr/>
                    <a:lstStyle/>
                    <a:p>
                      <a:pPr marL="0" lvl="0" indent="0" algn="ctr" rtl="0">
                        <a:spcBef>
                          <a:spcPts val="0"/>
                        </a:spcBef>
                        <a:spcAft>
                          <a:spcPts val="0"/>
                        </a:spcAft>
                        <a:buNone/>
                      </a:pPr>
                      <a:r>
                        <a:rPr lang="en" sz="1000">
                          <a:solidFill>
                            <a:srgbClr val="CC0000"/>
                          </a:solidFill>
                          <a:latin typeface="Nunito"/>
                          <a:ea typeface="Nunito"/>
                          <a:cs typeface="Nunito"/>
                          <a:sym typeface="Nunito"/>
                        </a:rPr>
                        <a:t>25</a:t>
                      </a:r>
                      <a:endParaRPr sz="1000">
                        <a:solidFill>
                          <a:srgbClr val="CC0000"/>
                        </a:solidFill>
                        <a:latin typeface="Nunito"/>
                        <a:ea typeface="Nunito"/>
                        <a:cs typeface="Nunito"/>
                        <a:sym typeface="Nunito"/>
                      </a:endParaRPr>
                    </a:p>
                  </a:txBody>
                  <a:tcPr marL="91425" marR="91425" marT="91425" marB="91425" anchor="ctr"/>
                </a:tc>
                <a:tc>
                  <a:txBody>
                    <a:bodyPr/>
                    <a:lstStyle/>
                    <a:p>
                      <a:pPr marL="0" lvl="0" indent="0" algn="l" rtl="0">
                        <a:spcBef>
                          <a:spcPts val="0"/>
                        </a:spcBef>
                        <a:spcAft>
                          <a:spcPts val="0"/>
                        </a:spcAft>
                        <a:buNone/>
                      </a:pPr>
                      <a:r>
                        <a:rPr lang="en" sz="1000"/>
                        <a:t>Allows for greater flexibility</a:t>
                      </a:r>
                      <a:endParaRPr sz="1000"/>
                    </a:p>
                  </a:txBody>
                  <a:tcPr marL="91425" marR="91425" marT="91425" marB="91425" anchor="ctr"/>
                </a:tc>
                <a:extLst>
                  <a:ext uri="{0D108BD9-81ED-4DB2-BD59-A6C34878D82A}">
                    <a16:rowId xmlns:a16="http://schemas.microsoft.com/office/drawing/2014/main" val="10005"/>
                  </a:ext>
                </a:extLst>
              </a:tr>
            </a:tbl>
          </a:graphicData>
        </a:graphic>
      </p:graphicFrame>
      <p:sp>
        <p:nvSpPr>
          <p:cNvPr id="1736" name="Google Shape;1736;p131">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1" name="Google Shape;1741;p1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95</a:t>
            </a:fld>
            <a:endParaRPr/>
          </a:p>
        </p:txBody>
      </p:sp>
      <p:graphicFrame>
        <p:nvGraphicFramePr>
          <p:cNvPr id="1742" name="Google Shape;1742;p132"/>
          <p:cNvGraphicFramePr/>
          <p:nvPr/>
        </p:nvGraphicFramePr>
        <p:xfrm>
          <a:off x="832650" y="1106900"/>
          <a:ext cx="7445000" cy="3102668"/>
        </p:xfrm>
        <a:graphic>
          <a:graphicData uri="http://schemas.openxmlformats.org/drawingml/2006/table">
            <a:tbl>
              <a:tblPr>
                <a:noFill/>
                <a:tableStyleId>{34C112C2-C95C-4236-8074-CD7BC30CAA9A}</a:tableStyleId>
              </a:tblPr>
              <a:tblGrid>
                <a:gridCol w="1368425">
                  <a:extLst>
                    <a:ext uri="{9D8B030D-6E8A-4147-A177-3AD203B41FA5}">
                      <a16:colId xmlns:a16="http://schemas.microsoft.com/office/drawing/2014/main" val="20000"/>
                    </a:ext>
                  </a:extLst>
                </a:gridCol>
                <a:gridCol w="659775">
                  <a:extLst>
                    <a:ext uri="{9D8B030D-6E8A-4147-A177-3AD203B41FA5}">
                      <a16:colId xmlns:a16="http://schemas.microsoft.com/office/drawing/2014/main" val="20001"/>
                    </a:ext>
                  </a:extLst>
                </a:gridCol>
                <a:gridCol w="670375">
                  <a:extLst>
                    <a:ext uri="{9D8B030D-6E8A-4147-A177-3AD203B41FA5}">
                      <a16:colId xmlns:a16="http://schemas.microsoft.com/office/drawing/2014/main" val="20002"/>
                    </a:ext>
                  </a:extLst>
                </a:gridCol>
                <a:gridCol w="593300">
                  <a:extLst>
                    <a:ext uri="{9D8B030D-6E8A-4147-A177-3AD203B41FA5}">
                      <a16:colId xmlns:a16="http://schemas.microsoft.com/office/drawing/2014/main" val="20003"/>
                    </a:ext>
                  </a:extLst>
                </a:gridCol>
                <a:gridCol w="593300">
                  <a:extLst>
                    <a:ext uri="{9D8B030D-6E8A-4147-A177-3AD203B41FA5}">
                      <a16:colId xmlns:a16="http://schemas.microsoft.com/office/drawing/2014/main" val="20004"/>
                    </a:ext>
                  </a:extLst>
                </a:gridCol>
                <a:gridCol w="797700">
                  <a:extLst>
                    <a:ext uri="{9D8B030D-6E8A-4147-A177-3AD203B41FA5}">
                      <a16:colId xmlns:a16="http://schemas.microsoft.com/office/drawing/2014/main" val="20005"/>
                    </a:ext>
                  </a:extLst>
                </a:gridCol>
                <a:gridCol w="388925">
                  <a:extLst>
                    <a:ext uri="{9D8B030D-6E8A-4147-A177-3AD203B41FA5}">
                      <a16:colId xmlns:a16="http://schemas.microsoft.com/office/drawing/2014/main" val="20006"/>
                    </a:ext>
                  </a:extLst>
                </a:gridCol>
                <a:gridCol w="593300">
                  <a:extLst>
                    <a:ext uri="{9D8B030D-6E8A-4147-A177-3AD203B41FA5}">
                      <a16:colId xmlns:a16="http://schemas.microsoft.com/office/drawing/2014/main" val="20007"/>
                    </a:ext>
                  </a:extLst>
                </a:gridCol>
                <a:gridCol w="593300">
                  <a:extLst>
                    <a:ext uri="{9D8B030D-6E8A-4147-A177-3AD203B41FA5}">
                      <a16:colId xmlns:a16="http://schemas.microsoft.com/office/drawing/2014/main" val="20008"/>
                    </a:ext>
                  </a:extLst>
                </a:gridCol>
                <a:gridCol w="593300">
                  <a:extLst>
                    <a:ext uri="{9D8B030D-6E8A-4147-A177-3AD203B41FA5}">
                      <a16:colId xmlns:a16="http://schemas.microsoft.com/office/drawing/2014/main" val="20009"/>
                    </a:ext>
                  </a:extLst>
                </a:gridCol>
                <a:gridCol w="593300">
                  <a:extLst>
                    <a:ext uri="{9D8B030D-6E8A-4147-A177-3AD203B41FA5}">
                      <a16:colId xmlns:a16="http://schemas.microsoft.com/office/drawing/2014/main" val="20010"/>
                    </a:ext>
                  </a:extLst>
                </a:gridCol>
              </a:tblGrid>
              <a:tr h="251450">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lt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1000" b="1">
                          <a:latin typeface="Nunito"/>
                          <a:ea typeface="Nunito"/>
                          <a:cs typeface="Nunito"/>
                          <a:sym typeface="Nunito"/>
                        </a:rPr>
                        <a:t>Custom Built Template</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Unity Base VR Template</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Fist Full of Shrimp Template</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0025">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Metric</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Weight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extLst>
                  <a:ext uri="{0D108BD9-81ED-4DB2-BD59-A6C34878D82A}">
                    <a16:rowId xmlns:a16="http://schemas.microsoft.com/office/drawing/2014/main" val="10001"/>
                  </a:ext>
                </a:extLst>
              </a:tr>
              <a:tr h="342000">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Supported Build Targets</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a:solidFill>
                            <a:srgbClr val="CC3311"/>
                          </a:solidFill>
                          <a:latin typeface="Nunito"/>
                          <a:ea typeface="Nunito"/>
                          <a:cs typeface="Nunito"/>
                          <a:sym typeface="Nunito"/>
                        </a:rPr>
                        <a:t>25%</a:t>
                      </a:r>
                      <a:endParaRPr>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0.25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3</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6.4</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1.6</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3</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6.4</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1.6</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52425">
                <a:tc>
                  <a:txBody>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Nunito"/>
                          <a:ea typeface="Nunito"/>
                          <a:cs typeface="Nunito"/>
                          <a:sym typeface="Nunito"/>
                        </a:rPr>
                        <a:t>License</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a:solidFill>
                            <a:srgbClr val="CC3311"/>
                          </a:solidFill>
                          <a:latin typeface="Nunito"/>
                          <a:ea typeface="Nunito"/>
                          <a:cs typeface="Nunito"/>
                          <a:sym typeface="Nunito"/>
                        </a:rPr>
                        <a:t>10%</a:t>
                      </a:r>
                      <a:endParaRPr>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latin typeface="Nunito"/>
                          <a:ea typeface="Nunito"/>
                          <a:cs typeface="Nunito"/>
                          <a:sym typeface="Nunito"/>
                        </a:rPr>
                        <a:t>MIT</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10</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Student Unity License</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10</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MIT</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10</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58325">
                <a:tc>
                  <a:txBody>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Nunito"/>
                          <a:ea typeface="Nunito"/>
                          <a:cs typeface="Nunito"/>
                          <a:sym typeface="Nunito"/>
                        </a:rPr>
                        <a:t>Documentation</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a:solidFill>
                            <a:srgbClr val="CC3311"/>
                          </a:solidFill>
                          <a:latin typeface="Nunito"/>
                          <a:ea typeface="Nunito"/>
                          <a:cs typeface="Nunito"/>
                          <a:sym typeface="Nunito"/>
                        </a:rPr>
                        <a:t>15%</a:t>
                      </a:r>
                      <a:endParaRPr>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10</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10</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9.5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9.5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1.425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58325">
                <a:tc>
                  <a:txBody>
                    <a:bodyPr/>
                    <a:lstStyle/>
                    <a:p>
                      <a:pPr marL="0" lvl="0" indent="0" algn="ctr" rtl="0">
                        <a:lnSpc>
                          <a:spcPct val="115000"/>
                        </a:lnSpc>
                        <a:spcBef>
                          <a:spcPts val="0"/>
                        </a:spcBef>
                        <a:spcAft>
                          <a:spcPts val="0"/>
                        </a:spcAft>
                        <a:buNone/>
                      </a:pPr>
                      <a:r>
                        <a:rPr lang="en" sz="1200">
                          <a:solidFill>
                            <a:schemeClr val="dk1"/>
                          </a:solidFill>
                          <a:latin typeface="Nunito"/>
                          <a:ea typeface="Nunito"/>
                          <a:cs typeface="Nunito"/>
                          <a:sym typeface="Nunito"/>
                        </a:rPr>
                        <a:t>Ease of Development</a:t>
                      </a:r>
                      <a:endParaRPr sz="1200">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a:solidFill>
                            <a:srgbClr val="CC3311"/>
                          </a:solidFill>
                          <a:latin typeface="Nunito"/>
                          <a:ea typeface="Nunito"/>
                          <a:cs typeface="Nunito"/>
                          <a:sym typeface="Nunito"/>
                        </a:rPr>
                        <a:t>25%</a:t>
                      </a:r>
                      <a:endParaRPr>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latin typeface="Nunito"/>
                          <a:ea typeface="Nunito"/>
                          <a:cs typeface="Nunito"/>
                          <a:sym typeface="Nunito"/>
                        </a:rPr>
                        <a:t>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1.25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9</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9</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2.25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10</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10</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2.5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58325">
                <a:tc>
                  <a:txBody>
                    <a:bodyPr/>
                    <a:lstStyle/>
                    <a:p>
                      <a:pPr marL="0" lvl="0" indent="0" algn="ctr" rtl="0">
                        <a:lnSpc>
                          <a:spcPct val="115000"/>
                        </a:lnSpc>
                        <a:spcBef>
                          <a:spcPts val="0"/>
                        </a:spcBef>
                        <a:spcAft>
                          <a:spcPts val="0"/>
                        </a:spcAft>
                        <a:buNone/>
                      </a:pPr>
                      <a:r>
                        <a:rPr lang="en" sz="1200">
                          <a:solidFill>
                            <a:schemeClr val="dk1"/>
                          </a:solidFill>
                          <a:latin typeface="Nunito"/>
                          <a:ea typeface="Nunito"/>
                          <a:cs typeface="Nunito"/>
                          <a:sym typeface="Nunito"/>
                        </a:rPr>
                        <a:t>Opportunity for Customization</a:t>
                      </a:r>
                      <a:endParaRPr sz="1200">
                        <a:solidFill>
                          <a:schemeClr val="dk1"/>
                        </a:solidFill>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a:solidFill>
                            <a:srgbClr val="CC3311"/>
                          </a:solidFill>
                          <a:latin typeface="Nunito"/>
                          <a:ea typeface="Nunito"/>
                          <a:cs typeface="Nunito"/>
                          <a:sym typeface="Nunito"/>
                        </a:rPr>
                        <a:t>25%</a:t>
                      </a:r>
                      <a:endParaRPr>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latin typeface="Nunito"/>
                          <a:ea typeface="Nunito"/>
                          <a:cs typeface="Nunito"/>
                          <a:sym typeface="Nunito"/>
                        </a:rPr>
                        <a:t>10</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10</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2.5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9</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9</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2.25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9</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9</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2.25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51450">
                <a:tc>
                  <a:txBody>
                    <a:bodyPr/>
                    <a:lstStyle/>
                    <a:p>
                      <a:pPr marL="0" lvl="0" indent="0" algn="ctr" rtl="0">
                        <a:lnSpc>
                          <a:spcPct val="115000"/>
                        </a:lnSpc>
                        <a:spcBef>
                          <a:spcPts val="0"/>
                        </a:spcBef>
                        <a:spcAft>
                          <a:spcPts val="0"/>
                        </a:spcAft>
                        <a:buNone/>
                      </a:pPr>
                      <a:r>
                        <a:rPr lang="en" sz="1000">
                          <a:solidFill>
                            <a:schemeClr val="lt1"/>
                          </a:solidFill>
                          <a:latin typeface="Nunito"/>
                          <a:ea typeface="Nunito"/>
                          <a:cs typeface="Nunito"/>
                          <a:sym typeface="Nunito"/>
                        </a:rPr>
                        <a:t>Total (0-10)</a:t>
                      </a:r>
                      <a:endParaRPr sz="1000">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100%</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5</a:t>
                      </a:r>
                      <a:endParaRPr sz="1000" b="1">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8.6</a:t>
                      </a:r>
                      <a:endParaRPr sz="1000" b="1">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8.775</a:t>
                      </a:r>
                      <a:endParaRPr sz="1000" b="1">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7"/>
                  </a:ext>
                </a:extLst>
              </a:tr>
            </a:tbl>
          </a:graphicData>
        </a:graphic>
      </p:graphicFrame>
      <p:sp>
        <p:nvSpPr>
          <p:cNvPr id="1743" name="Google Shape;1743;p132"/>
          <p:cNvSpPr txBox="1"/>
          <p:nvPr/>
        </p:nvSpPr>
        <p:spPr>
          <a:xfrm>
            <a:off x="3987900" y="4418250"/>
            <a:ext cx="2301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chemeClr val="dk1"/>
                </a:solidFill>
                <a:latin typeface="Nunito"/>
                <a:ea typeface="Nunito"/>
                <a:cs typeface="Nunito"/>
                <a:sym typeface="Nunito"/>
              </a:rPr>
              <a:t>*WT = Weighted Total Score</a:t>
            </a:r>
            <a:endParaRPr sz="1100">
              <a:latin typeface="Nunito"/>
              <a:ea typeface="Nunito"/>
              <a:cs typeface="Nunito"/>
              <a:sym typeface="Nunito"/>
            </a:endParaRPr>
          </a:p>
        </p:txBody>
      </p:sp>
      <p:sp>
        <p:nvSpPr>
          <p:cNvPr id="1744" name="Google Shape;1744;p132"/>
          <p:cNvSpPr txBox="1">
            <a:spLocks noGrp="1"/>
          </p:cNvSpPr>
          <p:nvPr>
            <p:ph type="title"/>
          </p:nvPr>
        </p:nvSpPr>
        <p:spPr>
          <a:xfrm>
            <a:off x="311700" y="149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5 - Unity VR Templates</a:t>
            </a:r>
            <a:endParaRPr/>
          </a:p>
        </p:txBody>
      </p:sp>
      <p:sp>
        <p:nvSpPr>
          <p:cNvPr id="1745" name="Google Shape;1745;p132"/>
          <p:cNvSpPr txBox="1">
            <a:spLocks noGrp="1"/>
          </p:cNvSpPr>
          <p:nvPr>
            <p:ph type="title"/>
          </p:nvPr>
        </p:nvSpPr>
        <p:spPr>
          <a:xfrm>
            <a:off x="410725" y="601350"/>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FULL TRADE MATRIX</a:t>
            </a:r>
            <a:endParaRPr sz="1620"/>
          </a:p>
        </p:txBody>
      </p:sp>
      <p:sp>
        <p:nvSpPr>
          <p:cNvPr id="1746" name="Google Shape;1746;p132"/>
          <p:cNvSpPr txBox="1"/>
          <p:nvPr/>
        </p:nvSpPr>
        <p:spPr>
          <a:xfrm>
            <a:off x="6632093" y="4387508"/>
            <a:ext cx="17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6AA84F"/>
                </a:solidFill>
                <a:latin typeface="Nunito"/>
                <a:ea typeface="Nunito"/>
                <a:cs typeface="Nunito"/>
                <a:sym typeface="Nunito"/>
              </a:rPr>
              <a:t>Final Selection</a:t>
            </a:r>
            <a:endParaRPr b="1">
              <a:solidFill>
                <a:srgbClr val="6AA84F"/>
              </a:solidFill>
              <a:latin typeface="Nunito"/>
              <a:ea typeface="Nunito"/>
              <a:cs typeface="Nunito"/>
              <a:sym typeface="Nunito"/>
            </a:endParaRPr>
          </a:p>
        </p:txBody>
      </p:sp>
      <p:sp>
        <p:nvSpPr>
          <p:cNvPr id="1747" name="Google Shape;1747;p132">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51"/>
        <p:cNvGrpSpPr/>
        <p:nvPr/>
      </p:nvGrpSpPr>
      <p:grpSpPr>
        <a:xfrm>
          <a:off x="0" y="0"/>
          <a:ext cx="0" cy="0"/>
          <a:chOff x="0" y="0"/>
          <a:chExt cx="0" cy="0"/>
        </a:xfrm>
      </p:grpSpPr>
      <p:sp>
        <p:nvSpPr>
          <p:cNvPr id="1752" name="Google Shape;1752;p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96</a:t>
            </a:fld>
            <a:endParaRPr/>
          </a:p>
        </p:txBody>
      </p:sp>
      <p:sp>
        <p:nvSpPr>
          <p:cNvPr id="1753" name="Google Shape;1753;p133"/>
          <p:cNvSpPr txBox="1">
            <a:spLocks noGrp="1"/>
          </p:cNvSpPr>
          <p:nvPr>
            <p:ph type="title"/>
          </p:nvPr>
        </p:nvSpPr>
        <p:spPr>
          <a:xfrm>
            <a:off x="311700" y="149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6 - Manufacturing of Physical Objects</a:t>
            </a:r>
            <a:endParaRPr/>
          </a:p>
        </p:txBody>
      </p:sp>
      <p:sp>
        <p:nvSpPr>
          <p:cNvPr id="1754" name="Google Shape;1754;p133"/>
          <p:cNvSpPr txBox="1">
            <a:spLocks noGrp="1"/>
          </p:cNvSpPr>
          <p:nvPr>
            <p:ph type="title"/>
          </p:nvPr>
        </p:nvSpPr>
        <p:spPr>
          <a:xfrm>
            <a:off x="410725" y="601350"/>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DESIGN METRICS AND WEIGHTINGS</a:t>
            </a:r>
            <a:endParaRPr sz="1620"/>
          </a:p>
        </p:txBody>
      </p:sp>
      <p:graphicFrame>
        <p:nvGraphicFramePr>
          <p:cNvPr id="1755" name="Google Shape;1755;p133"/>
          <p:cNvGraphicFramePr/>
          <p:nvPr/>
        </p:nvGraphicFramePr>
        <p:xfrm>
          <a:off x="656538" y="1411210"/>
          <a:ext cx="7850225" cy="3359157"/>
        </p:xfrm>
        <a:graphic>
          <a:graphicData uri="http://schemas.openxmlformats.org/drawingml/2006/table">
            <a:tbl>
              <a:tblPr>
                <a:noFill/>
                <a:tableStyleId>{E9D8C519-176E-4E7A-B434-6233866CBDE6}</a:tableStyleId>
              </a:tblPr>
              <a:tblGrid>
                <a:gridCol w="1613075">
                  <a:extLst>
                    <a:ext uri="{9D8B030D-6E8A-4147-A177-3AD203B41FA5}">
                      <a16:colId xmlns:a16="http://schemas.microsoft.com/office/drawing/2014/main" val="20000"/>
                    </a:ext>
                  </a:extLst>
                </a:gridCol>
                <a:gridCol w="871850">
                  <a:extLst>
                    <a:ext uri="{9D8B030D-6E8A-4147-A177-3AD203B41FA5}">
                      <a16:colId xmlns:a16="http://schemas.microsoft.com/office/drawing/2014/main" val="20001"/>
                    </a:ext>
                  </a:extLst>
                </a:gridCol>
                <a:gridCol w="5365300">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r>
                        <a:rPr lang="en" sz="1300" b="1">
                          <a:solidFill>
                            <a:schemeClr val="dk2"/>
                          </a:solidFill>
                          <a:latin typeface="Nunito"/>
                          <a:ea typeface="Nunito"/>
                          <a:cs typeface="Nunito"/>
                          <a:sym typeface="Nunito"/>
                        </a:rPr>
                        <a:t>Design Metric</a:t>
                      </a:r>
                      <a:endParaRPr sz="1300" b="1">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b="1">
                          <a:solidFill>
                            <a:schemeClr val="dk2"/>
                          </a:solidFill>
                          <a:latin typeface="Nunito"/>
                          <a:ea typeface="Nunito"/>
                          <a:cs typeface="Nunito"/>
                          <a:sym typeface="Nunito"/>
                        </a:rPr>
                        <a:t>Weight</a:t>
                      </a:r>
                      <a:endParaRPr sz="1300" b="1">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b="1">
                          <a:solidFill>
                            <a:schemeClr val="dk2"/>
                          </a:solidFill>
                          <a:latin typeface="Nunito"/>
                          <a:ea typeface="Nunito"/>
                          <a:cs typeface="Nunito"/>
                          <a:sym typeface="Nunito"/>
                        </a:rPr>
                        <a:t>Reasoning</a:t>
                      </a:r>
                      <a:endParaRPr sz="1300" b="1">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777225">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Material Durability</a:t>
                      </a:r>
                      <a:endParaRPr sz="1300">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rgbClr val="CC0000"/>
                          </a:solidFill>
                          <a:latin typeface="Nunito"/>
                          <a:ea typeface="Nunito"/>
                          <a:cs typeface="Nunito"/>
                          <a:sym typeface="Nunito"/>
                        </a:rPr>
                        <a:t>20%</a:t>
                      </a:r>
                      <a:endParaRPr sz="1300">
                        <a:solidFill>
                          <a:srgbClr val="CC0000"/>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solidFill>
                            <a:schemeClr val="dk2"/>
                          </a:solidFill>
                          <a:latin typeface="Nunito"/>
                          <a:ea typeface="Nunito"/>
                          <a:cs typeface="Nunito"/>
                          <a:sym typeface="Nunito"/>
                        </a:rPr>
                        <a:t>Durability is one of the most important metrics for manufacturing.  The object should be able to hold its initial durability quality for multiple uses.</a:t>
                      </a:r>
                      <a:endParaRPr>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77225">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Design Complexity</a:t>
                      </a:r>
                      <a:endParaRPr sz="1300">
                        <a:solidFill>
                          <a:schemeClr val="dk2"/>
                        </a:solidFill>
                        <a:latin typeface="Nunito"/>
                        <a:ea typeface="Nunito"/>
                        <a:cs typeface="Nunito"/>
                        <a:sym typeface="Nunito"/>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300">
                          <a:solidFill>
                            <a:srgbClr val="CC0000"/>
                          </a:solidFill>
                          <a:latin typeface="Nunito"/>
                          <a:ea typeface="Nunito"/>
                          <a:cs typeface="Nunito"/>
                          <a:sym typeface="Nunito"/>
                        </a:rPr>
                        <a:t>15%</a:t>
                      </a:r>
                      <a:endParaRPr sz="1300">
                        <a:solidFill>
                          <a:srgbClr val="CC0000"/>
                        </a:solidFill>
                        <a:latin typeface="Nunito"/>
                        <a:ea typeface="Nunito"/>
                        <a:cs typeface="Nunito"/>
                        <a:sym typeface="Nunito"/>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
                          <a:solidFill>
                            <a:schemeClr val="dk2"/>
                          </a:solidFill>
                          <a:latin typeface="Nunito"/>
                          <a:ea typeface="Nunito"/>
                          <a:cs typeface="Nunito"/>
                          <a:sym typeface="Nunito"/>
                        </a:rPr>
                        <a:t>Complexity is also very important, this will rule out which manufacturing method we want to use for each object.  </a:t>
                      </a:r>
                      <a:endParaRPr>
                        <a:solidFill>
                          <a:schemeClr val="dk2"/>
                        </a:solidFill>
                        <a:latin typeface="Nunito"/>
                        <a:ea typeface="Nunito"/>
                        <a:cs typeface="Nunito"/>
                        <a:sym typeface="Nunito"/>
                      </a:endParaRPr>
                    </a:p>
                    <a:p>
                      <a:pPr marL="0" lvl="0" indent="0" algn="l" rtl="0">
                        <a:lnSpc>
                          <a:spcPct val="115000"/>
                        </a:lnSpc>
                        <a:spcBef>
                          <a:spcPts val="0"/>
                        </a:spcBef>
                        <a:spcAft>
                          <a:spcPts val="0"/>
                        </a:spcAft>
                        <a:buNone/>
                      </a:pPr>
                      <a:r>
                        <a:rPr lang="en">
                          <a:solidFill>
                            <a:schemeClr val="dk2"/>
                          </a:solidFill>
                          <a:latin typeface="Nunito"/>
                          <a:ea typeface="Nunito"/>
                          <a:cs typeface="Nunito"/>
                          <a:sym typeface="Nunito"/>
                        </a:rPr>
                        <a:t>EX: Could take days to make a drill model out of wood/foam where it could be an hour or so with COTS/ 3d printing. </a:t>
                      </a:r>
                      <a:endParaRPr>
                        <a:solidFill>
                          <a:schemeClr val="dk2"/>
                        </a:solidFill>
                        <a:latin typeface="Nunito"/>
                        <a:ea typeface="Nunito"/>
                        <a:cs typeface="Nunito"/>
                        <a:sym typeface="Nunito"/>
                      </a:endParaRPr>
                    </a:p>
                  </a:txBody>
                  <a:tcPr marL="91425" marR="91425" marT="91425" marB="91425" anchor="ct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777225">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Manufacturing Time</a:t>
                      </a:r>
                      <a:endParaRPr sz="1300">
                        <a:solidFill>
                          <a:schemeClr val="dk2"/>
                        </a:solidFill>
                        <a:latin typeface="Nunito"/>
                        <a:ea typeface="Nunito"/>
                        <a:cs typeface="Nunito"/>
                        <a:sym typeface="Nunito"/>
                      </a:endParaRPr>
                    </a:p>
                  </a:txBody>
                  <a:tcPr marL="91425" marR="91425" marT="91425" marB="91425" anchor="ctr"/>
                </a:tc>
                <a:tc>
                  <a:txBody>
                    <a:bodyPr/>
                    <a:lstStyle/>
                    <a:p>
                      <a:pPr marL="0" lvl="0" indent="0" algn="ctr" rtl="0">
                        <a:spcBef>
                          <a:spcPts val="0"/>
                        </a:spcBef>
                        <a:spcAft>
                          <a:spcPts val="0"/>
                        </a:spcAft>
                        <a:buNone/>
                      </a:pPr>
                      <a:r>
                        <a:rPr lang="en" sz="1300">
                          <a:solidFill>
                            <a:srgbClr val="CC0000"/>
                          </a:solidFill>
                          <a:latin typeface="Nunito"/>
                          <a:ea typeface="Nunito"/>
                          <a:cs typeface="Nunito"/>
                          <a:sym typeface="Nunito"/>
                        </a:rPr>
                        <a:t>15%</a:t>
                      </a:r>
                      <a:endParaRPr sz="1300">
                        <a:solidFill>
                          <a:srgbClr val="CC0000"/>
                        </a:solidFill>
                        <a:latin typeface="Nunito"/>
                        <a:ea typeface="Nunito"/>
                        <a:cs typeface="Nunito"/>
                        <a:sym typeface="Nunito"/>
                      </a:endParaRPr>
                    </a:p>
                  </a:txBody>
                  <a:tcPr marL="91425" marR="91425" marT="91425" marB="91425" anchor="ctr"/>
                </a:tc>
                <a:tc>
                  <a:txBody>
                    <a:bodyPr/>
                    <a:lstStyle/>
                    <a:p>
                      <a:pPr marL="0" lvl="0" indent="0" algn="l" rtl="0">
                        <a:lnSpc>
                          <a:spcPct val="115000"/>
                        </a:lnSpc>
                        <a:spcBef>
                          <a:spcPts val="0"/>
                        </a:spcBef>
                        <a:spcAft>
                          <a:spcPts val="0"/>
                        </a:spcAft>
                        <a:buNone/>
                      </a:pPr>
                      <a:r>
                        <a:rPr lang="en">
                          <a:solidFill>
                            <a:schemeClr val="dk2"/>
                          </a:solidFill>
                          <a:latin typeface="Nunito"/>
                          <a:ea typeface="Nunito"/>
                          <a:cs typeface="Nunito"/>
                          <a:sym typeface="Nunito"/>
                        </a:rPr>
                        <a:t>Time is very important in manufacturing, weeks can't be allocated to manufacturing a small support asset when that time could be allocated to a more important aspect of the simulation. </a:t>
                      </a:r>
                      <a:endParaRPr>
                        <a:solidFill>
                          <a:schemeClr val="dk2"/>
                        </a:solidFill>
                        <a:latin typeface="Nunito"/>
                        <a:ea typeface="Nunito"/>
                        <a:cs typeface="Nunito"/>
                        <a:sym typeface="Nunito"/>
                      </a:endParaRPr>
                    </a:p>
                  </a:txBody>
                  <a:tcPr marL="91425" marR="91425" marT="91425" marB="91425" anchor="ctr"/>
                </a:tc>
                <a:extLst>
                  <a:ext uri="{0D108BD9-81ED-4DB2-BD59-A6C34878D82A}">
                    <a16:rowId xmlns:a16="http://schemas.microsoft.com/office/drawing/2014/main" val="10003"/>
                  </a:ext>
                </a:extLst>
              </a:tr>
            </a:tbl>
          </a:graphicData>
        </a:graphic>
      </p:graphicFrame>
      <p:sp>
        <p:nvSpPr>
          <p:cNvPr id="1756" name="Google Shape;1756;p133">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sp>
        <p:nvSpPr>
          <p:cNvPr id="1761" name="Google Shape;1761;p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97</a:t>
            </a:fld>
            <a:endParaRPr/>
          </a:p>
        </p:txBody>
      </p:sp>
      <p:graphicFrame>
        <p:nvGraphicFramePr>
          <p:cNvPr id="1762" name="Google Shape;1762;p134"/>
          <p:cNvGraphicFramePr/>
          <p:nvPr>
            <p:extLst>
              <p:ext uri="{D42A27DB-BD31-4B8C-83A1-F6EECF244321}">
                <p14:modId xmlns:p14="http://schemas.microsoft.com/office/powerpoint/2010/main" val="1135906737"/>
              </p:ext>
            </p:extLst>
          </p:nvPr>
        </p:nvGraphicFramePr>
        <p:xfrm>
          <a:off x="31475" y="1681925"/>
          <a:ext cx="9081050" cy="1956297"/>
        </p:xfrm>
        <a:graphic>
          <a:graphicData uri="http://schemas.openxmlformats.org/drawingml/2006/table">
            <a:tbl>
              <a:tblPr>
                <a:noFill/>
                <a:tableStyleId>{34C112C2-C95C-4236-8074-CD7BC30CAA9A}</a:tableStyleId>
              </a:tblPr>
              <a:tblGrid>
                <a:gridCol w="1347100">
                  <a:extLst>
                    <a:ext uri="{9D8B030D-6E8A-4147-A177-3AD203B41FA5}">
                      <a16:colId xmlns:a16="http://schemas.microsoft.com/office/drawing/2014/main" val="20000"/>
                    </a:ext>
                  </a:extLst>
                </a:gridCol>
                <a:gridCol w="585400">
                  <a:extLst>
                    <a:ext uri="{9D8B030D-6E8A-4147-A177-3AD203B41FA5}">
                      <a16:colId xmlns:a16="http://schemas.microsoft.com/office/drawing/2014/main" val="20001"/>
                    </a:ext>
                  </a:extLst>
                </a:gridCol>
                <a:gridCol w="724000">
                  <a:extLst>
                    <a:ext uri="{9D8B030D-6E8A-4147-A177-3AD203B41FA5}">
                      <a16:colId xmlns:a16="http://schemas.microsoft.com/office/drawing/2014/main" val="20002"/>
                    </a:ext>
                  </a:extLst>
                </a:gridCol>
                <a:gridCol w="584050">
                  <a:extLst>
                    <a:ext uri="{9D8B030D-6E8A-4147-A177-3AD203B41FA5}">
                      <a16:colId xmlns:a16="http://schemas.microsoft.com/office/drawing/2014/main" val="20003"/>
                    </a:ext>
                  </a:extLst>
                </a:gridCol>
                <a:gridCol w="584050">
                  <a:extLst>
                    <a:ext uri="{9D8B030D-6E8A-4147-A177-3AD203B41FA5}">
                      <a16:colId xmlns:a16="http://schemas.microsoft.com/office/drawing/2014/main" val="20004"/>
                    </a:ext>
                  </a:extLst>
                </a:gridCol>
                <a:gridCol w="584050">
                  <a:extLst>
                    <a:ext uri="{9D8B030D-6E8A-4147-A177-3AD203B41FA5}">
                      <a16:colId xmlns:a16="http://schemas.microsoft.com/office/drawing/2014/main" val="20005"/>
                    </a:ext>
                  </a:extLst>
                </a:gridCol>
                <a:gridCol w="584050">
                  <a:extLst>
                    <a:ext uri="{9D8B030D-6E8A-4147-A177-3AD203B41FA5}">
                      <a16:colId xmlns:a16="http://schemas.microsoft.com/office/drawing/2014/main" val="20006"/>
                    </a:ext>
                  </a:extLst>
                </a:gridCol>
                <a:gridCol w="584050">
                  <a:extLst>
                    <a:ext uri="{9D8B030D-6E8A-4147-A177-3AD203B41FA5}">
                      <a16:colId xmlns:a16="http://schemas.microsoft.com/office/drawing/2014/main" val="20007"/>
                    </a:ext>
                  </a:extLst>
                </a:gridCol>
                <a:gridCol w="584050">
                  <a:extLst>
                    <a:ext uri="{9D8B030D-6E8A-4147-A177-3AD203B41FA5}">
                      <a16:colId xmlns:a16="http://schemas.microsoft.com/office/drawing/2014/main" val="20008"/>
                    </a:ext>
                  </a:extLst>
                </a:gridCol>
                <a:gridCol w="584050">
                  <a:extLst>
                    <a:ext uri="{9D8B030D-6E8A-4147-A177-3AD203B41FA5}">
                      <a16:colId xmlns:a16="http://schemas.microsoft.com/office/drawing/2014/main" val="20009"/>
                    </a:ext>
                  </a:extLst>
                </a:gridCol>
                <a:gridCol w="584050">
                  <a:extLst>
                    <a:ext uri="{9D8B030D-6E8A-4147-A177-3AD203B41FA5}">
                      <a16:colId xmlns:a16="http://schemas.microsoft.com/office/drawing/2014/main" val="20010"/>
                    </a:ext>
                  </a:extLst>
                </a:gridCol>
                <a:gridCol w="584050">
                  <a:extLst>
                    <a:ext uri="{9D8B030D-6E8A-4147-A177-3AD203B41FA5}">
                      <a16:colId xmlns:a16="http://schemas.microsoft.com/office/drawing/2014/main" val="20011"/>
                    </a:ext>
                  </a:extLst>
                </a:gridCol>
                <a:gridCol w="584050">
                  <a:extLst>
                    <a:ext uri="{9D8B030D-6E8A-4147-A177-3AD203B41FA5}">
                      <a16:colId xmlns:a16="http://schemas.microsoft.com/office/drawing/2014/main" val="20012"/>
                    </a:ext>
                  </a:extLst>
                </a:gridCol>
                <a:gridCol w="584050">
                  <a:extLst>
                    <a:ext uri="{9D8B030D-6E8A-4147-A177-3AD203B41FA5}">
                      <a16:colId xmlns:a16="http://schemas.microsoft.com/office/drawing/2014/main" val="20013"/>
                    </a:ext>
                  </a:extLst>
                </a:gridCol>
              </a:tblGrid>
              <a:tr h="251450">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Nunito"/>
                        <a:ea typeface="Nunito"/>
                        <a:cs typeface="Nunito"/>
                        <a:sym typeface="Nunito"/>
                      </a:endParaRPr>
                    </a:p>
                  </a:txBody>
                  <a:tcPr marL="28575" marR="28575" marT="19050" marB="19050" anchor="b">
                    <a:lnL w="9525" cap="flat" cmpd="sng">
                      <a:solidFill>
                        <a:schemeClr val="lt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1000" b="1" dirty="0">
                          <a:latin typeface="Nunito"/>
                          <a:ea typeface="Nunito"/>
                          <a:cs typeface="Nunito"/>
                          <a:sym typeface="Nunito"/>
                        </a:rPr>
                        <a:t>COTS</a:t>
                      </a:r>
                      <a:endParaRPr sz="1000" b="1" dirty="0">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3D Printing</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Laser Cutting</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Clr>
                          <a:schemeClr val="dk1"/>
                        </a:buClr>
                        <a:buSzPts val="1100"/>
                        <a:buFont typeface="Arial"/>
                        <a:buNone/>
                      </a:pPr>
                      <a:r>
                        <a:rPr lang="en" sz="1000" b="1">
                          <a:solidFill>
                            <a:schemeClr val="dk1"/>
                          </a:solidFill>
                          <a:latin typeface="Nunito"/>
                          <a:ea typeface="Nunito"/>
                          <a:cs typeface="Nunito"/>
                          <a:sym typeface="Nunito"/>
                        </a:rPr>
                        <a:t>Gen. Manufacturing</a:t>
                      </a:r>
                      <a:endParaRPr sz="1000" b="1">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0025">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Metric</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Weight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Value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Score</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WT</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extLst>
                  <a:ext uri="{0D108BD9-81ED-4DB2-BD59-A6C34878D82A}">
                    <a16:rowId xmlns:a16="http://schemas.microsoft.com/office/drawing/2014/main" val="10001"/>
                  </a:ext>
                </a:extLst>
              </a:tr>
              <a:tr h="342000">
                <a:tc>
                  <a:txBody>
                    <a:bodyPr/>
                    <a:lstStyle/>
                    <a:p>
                      <a:pPr marL="0" lvl="0" indent="0" algn="ctr" rtl="0">
                        <a:lnSpc>
                          <a:spcPct val="115000"/>
                        </a:lnSpc>
                        <a:spcBef>
                          <a:spcPts val="0"/>
                        </a:spcBef>
                        <a:spcAft>
                          <a:spcPts val="0"/>
                        </a:spcAft>
                        <a:buNone/>
                      </a:pPr>
                      <a:r>
                        <a:rPr lang="en" sz="1200">
                          <a:latin typeface="Nunito"/>
                          <a:ea typeface="Nunito"/>
                          <a:cs typeface="Nunito"/>
                          <a:sym typeface="Nunito"/>
                        </a:rPr>
                        <a:t>Material Durability</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a:solidFill>
                            <a:srgbClr val="CC3311"/>
                          </a:solidFill>
                          <a:latin typeface="Nunito"/>
                          <a:ea typeface="Nunito"/>
                          <a:cs typeface="Nunito"/>
                          <a:sym typeface="Nunito"/>
                        </a:rPr>
                        <a:t>  20%</a:t>
                      </a:r>
                      <a:endParaRPr>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latin typeface="Nunito"/>
                          <a:ea typeface="Nunito"/>
                          <a:cs typeface="Nunito"/>
                          <a:sym typeface="Nunito"/>
                        </a:rPr>
                        <a:t>     75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3.75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0.75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75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3.75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0.75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65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3.25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0.65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a:latin typeface="Nunito"/>
                          <a:ea typeface="Nunito"/>
                          <a:cs typeface="Nunito"/>
                          <a:sym typeface="Nunito"/>
                        </a:rPr>
                        <a:t>   85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4.25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0.85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52425">
                <a:tc>
                  <a:txBody>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Nunito"/>
                          <a:ea typeface="Nunito"/>
                          <a:cs typeface="Nunito"/>
                          <a:sym typeface="Nunito"/>
                        </a:rPr>
                        <a:t>Design Complexity</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a:solidFill>
                            <a:srgbClr val="CC3311"/>
                          </a:solidFill>
                          <a:latin typeface="Nunito"/>
                          <a:ea typeface="Nunito"/>
                          <a:cs typeface="Nunito"/>
                          <a:sym typeface="Nunito"/>
                        </a:rPr>
                        <a:t>  15%</a:t>
                      </a:r>
                      <a:endParaRPr>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latin typeface="Nunito"/>
                          <a:ea typeface="Nunito"/>
                          <a:cs typeface="Nunito"/>
                          <a:sym typeface="Nunito"/>
                        </a:rPr>
                        <a:t>     10</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4.5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0.675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25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3.75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0.562</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75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1.25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0.187</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85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0.75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0.112</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58325">
                <a:tc>
                  <a:txBody>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Nunito"/>
                          <a:ea typeface="Nunito"/>
                          <a:cs typeface="Nunito"/>
                          <a:sym typeface="Nunito"/>
                        </a:rPr>
                        <a:t>Manufacturing Time</a:t>
                      </a:r>
                      <a:endParaRPr sz="1200">
                        <a:latin typeface="Nunito"/>
                        <a:ea typeface="Nunito"/>
                        <a:cs typeface="Nunito"/>
                        <a:sym typeface="Nuni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
                          <a:solidFill>
                            <a:srgbClr val="CC3311"/>
                          </a:solidFill>
                          <a:latin typeface="Nunito"/>
                          <a:ea typeface="Nunito"/>
                          <a:cs typeface="Nunito"/>
                          <a:sym typeface="Nunito"/>
                        </a:rPr>
                        <a:t>  15%</a:t>
                      </a:r>
                      <a:endParaRPr>
                        <a:solidFill>
                          <a:srgbClr val="CC331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latin typeface="Nunito"/>
                          <a:ea typeface="Nunito"/>
                          <a:cs typeface="Nunito"/>
                          <a:sym typeface="Nunito"/>
                        </a:rPr>
                        <a:t>     72</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4.28</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0.642</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12</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4.88</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0.732</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3</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4.97</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0.745</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336</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-11.8</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latin typeface="Nunito"/>
                          <a:ea typeface="Nunito"/>
                          <a:cs typeface="Nunito"/>
                          <a:sym typeface="Nunito"/>
                        </a:rPr>
                        <a:t> -1.77</a:t>
                      </a:r>
                      <a:endParaRPr>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51450">
                <a:tc>
                  <a:txBody>
                    <a:bodyPr/>
                    <a:lstStyle/>
                    <a:p>
                      <a:pPr marL="0" lvl="0" indent="0" algn="ctr" rtl="0">
                        <a:lnSpc>
                          <a:spcPct val="115000"/>
                        </a:lnSpc>
                        <a:spcBef>
                          <a:spcPts val="0"/>
                        </a:spcBef>
                        <a:spcAft>
                          <a:spcPts val="0"/>
                        </a:spcAft>
                        <a:buNone/>
                      </a:pPr>
                      <a:r>
                        <a:rPr lang="en" sz="1000">
                          <a:solidFill>
                            <a:schemeClr val="lt1"/>
                          </a:solidFill>
                          <a:latin typeface="Nunito"/>
                          <a:ea typeface="Nunito"/>
                          <a:cs typeface="Nunito"/>
                          <a:sym typeface="Nunito"/>
                        </a:rPr>
                        <a:t>Total (0-10)</a:t>
                      </a:r>
                      <a:endParaRPr sz="1000">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lt1"/>
                          </a:solidFill>
                          <a:latin typeface="Nunito"/>
                          <a:ea typeface="Nunito"/>
                          <a:cs typeface="Nunito"/>
                          <a:sym typeface="Nunito"/>
                        </a:rPr>
                        <a:t>100%</a:t>
                      </a:r>
                      <a:endParaRPr sz="1000" b="1">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lt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2.067</a:t>
                      </a:r>
                      <a:endParaRPr sz="1000" b="1">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2.0445</a:t>
                      </a:r>
                      <a:endParaRPr sz="1000" b="1">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a:solidFill>
                            <a:schemeClr val="dk1"/>
                          </a:solidFill>
                          <a:latin typeface="Nunito"/>
                          <a:ea typeface="Nunito"/>
                          <a:cs typeface="Nunito"/>
                          <a:sym typeface="Nunito"/>
                        </a:rPr>
                        <a:t>1.583</a:t>
                      </a:r>
                      <a:endParaRPr sz="1000" b="1">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endParaRPr>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15000"/>
                        </a:lnSpc>
                        <a:spcBef>
                          <a:spcPts val="0"/>
                        </a:spcBef>
                        <a:spcAft>
                          <a:spcPts val="0"/>
                        </a:spcAft>
                        <a:buNone/>
                      </a:pPr>
                      <a:r>
                        <a:rPr lang="en" sz="1000" b="1" dirty="0">
                          <a:solidFill>
                            <a:schemeClr val="dk1"/>
                          </a:solidFill>
                          <a:latin typeface="Nunito"/>
                          <a:ea typeface="Nunito"/>
                          <a:cs typeface="Nunito"/>
                          <a:sym typeface="Nunito"/>
                        </a:rPr>
                        <a:t>-.8075</a:t>
                      </a:r>
                      <a:endParaRPr sz="1000" b="1" dirty="0">
                        <a:solidFill>
                          <a:schemeClr val="dk1"/>
                        </a:solidFill>
                        <a:latin typeface="Nunito"/>
                        <a:ea typeface="Nunito"/>
                        <a:cs typeface="Nunito"/>
                        <a:sym typeface="Nunito"/>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5"/>
                  </a:ext>
                </a:extLst>
              </a:tr>
            </a:tbl>
          </a:graphicData>
        </a:graphic>
      </p:graphicFrame>
      <p:sp>
        <p:nvSpPr>
          <p:cNvPr id="1763" name="Google Shape;1763;p134"/>
          <p:cNvSpPr txBox="1"/>
          <p:nvPr/>
        </p:nvSpPr>
        <p:spPr>
          <a:xfrm>
            <a:off x="7130000" y="3597025"/>
            <a:ext cx="2301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chemeClr val="dk1"/>
                </a:solidFill>
                <a:latin typeface="Nunito"/>
                <a:ea typeface="Nunito"/>
                <a:cs typeface="Nunito"/>
                <a:sym typeface="Nunito"/>
              </a:rPr>
              <a:t>*WT = Weighted Total Score</a:t>
            </a:r>
            <a:endParaRPr sz="1100">
              <a:latin typeface="Nunito"/>
              <a:ea typeface="Nunito"/>
              <a:cs typeface="Nunito"/>
              <a:sym typeface="Nunito"/>
            </a:endParaRPr>
          </a:p>
        </p:txBody>
      </p:sp>
      <p:sp>
        <p:nvSpPr>
          <p:cNvPr id="1764" name="Google Shape;1764;p134"/>
          <p:cNvSpPr txBox="1">
            <a:spLocks noGrp="1"/>
          </p:cNvSpPr>
          <p:nvPr>
            <p:ph type="title"/>
          </p:nvPr>
        </p:nvSpPr>
        <p:spPr>
          <a:xfrm>
            <a:off x="311700" y="149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6 - Manufacturing of Physical Objects</a:t>
            </a:r>
            <a:endParaRPr/>
          </a:p>
        </p:txBody>
      </p:sp>
      <p:sp>
        <p:nvSpPr>
          <p:cNvPr id="1765" name="Google Shape;1765;p134"/>
          <p:cNvSpPr txBox="1">
            <a:spLocks noGrp="1"/>
          </p:cNvSpPr>
          <p:nvPr>
            <p:ph type="title"/>
          </p:nvPr>
        </p:nvSpPr>
        <p:spPr>
          <a:xfrm>
            <a:off x="410725" y="601350"/>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FULL TRADE MATRIX</a:t>
            </a:r>
            <a:endParaRPr sz="1620"/>
          </a:p>
        </p:txBody>
      </p:sp>
      <p:sp>
        <p:nvSpPr>
          <p:cNvPr id="1766" name="Google Shape;1766;p134"/>
          <p:cNvSpPr txBox="1"/>
          <p:nvPr/>
        </p:nvSpPr>
        <p:spPr>
          <a:xfrm>
            <a:off x="2061475" y="3705215"/>
            <a:ext cx="17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6AA84F"/>
                </a:solidFill>
                <a:latin typeface="Nunito"/>
                <a:ea typeface="Nunito"/>
                <a:cs typeface="Nunito"/>
                <a:sym typeface="Nunito"/>
              </a:rPr>
              <a:t>Final Selection</a:t>
            </a:r>
            <a:endParaRPr b="1" dirty="0">
              <a:solidFill>
                <a:srgbClr val="6AA84F"/>
              </a:solidFill>
              <a:latin typeface="Nunito"/>
              <a:ea typeface="Nunito"/>
              <a:cs typeface="Nunito"/>
              <a:sym typeface="Nunito"/>
            </a:endParaRPr>
          </a:p>
        </p:txBody>
      </p:sp>
      <p:sp>
        <p:nvSpPr>
          <p:cNvPr id="1767" name="Google Shape;1767;p134"/>
          <p:cNvSpPr/>
          <p:nvPr/>
        </p:nvSpPr>
        <p:spPr>
          <a:xfrm>
            <a:off x="1963975" y="1576163"/>
            <a:ext cx="1892100" cy="21804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68" name="Google Shape;1768;p1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83216" y="911450"/>
            <a:ext cx="1053609" cy="701125"/>
          </a:xfrm>
          <a:prstGeom prst="rect">
            <a:avLst/>
          </a:prstGeom>
          <a:noFill/>
          <a:ln>
            <a:noFill/>
          </a:ln>
        </p:spPr>
      </p:pic>
      <p:pic>
        <p:nvPicPr>
          <p:cNvPr id="1769" name="Google Shape;1769;p13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995725" y="619413"/>
            <a:ext cx="1053600" cy="934090"/>
          </a:xfrm>
          <a:prstGeom prst="rect">
            <a:avLst/>
          </a:prstGeom>
          <a:noFill/>
          <a:ln>
            <a:noFill/>
          </a:ln>
        </p:spPr>
      </p:pic>
      <p:pic>
        <p:nvPicPr>
          <p:cNvPr id="1770" name="Google Shape;1770;p13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608222" y="678225"/>
            <a:ext cx="1458000" cy="816485"/>
          </a:xfrm>
          <a:prstGeom prst="rect">
            <a:avLst/>
          </a:prstGeom>
          <a:noFill/>
          <a:ln>
            <a:noFill/>
          </a:ln>
        </p:spPr>
      </p:pic>
      <p:pic>
        <p:nvPicPr>
          <p:cNvPr id="1771" name="Google Shape;1771;p13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509028" y="343203"/>
            <a:ext cx="951025" cy="1151500"/>
          </a:xfrm>
          <a:prstGeom prst="rect">
            <a:avLst/>
          </a:prstGeom>
          <a:noFill/>
          <a:ln>
            <a:noFill/>
          </a:ln>
        </p:spPr>
      </p:pic>
      <p:sp>
        <p:nvSpPr>
          <p:cNvPr id="1772" name="Google Shape;1772;p134">
            <a:hlinkClick r:id="rId7"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7" name="Google Shape;1777;p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98</a:t>
            </a:fld>
            <a:endParaRPr/>
          </a:p>
        </p:txBody>
      </p:sp>
      <p:sp>
        <p:nvSpPr>
          <p:cNvPr id="1778" name="Google Shape;1778;p135"/>
          <p:cNvSpPr txBox="1">
            <a:spLocks noGrp="1"/>
          </p:cNvSpPr>
          <p:nvPr>
            <p:ph type="title"/>
          </p:nvPr>
        </p:nvSpPr>
        <p:spPr>
          <a:xfrm>
            <a:off x="311700" y="149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7 - Microcontroller</a:t>
            </a:r>
            <a:endParaRPr/>
          </a:p>
        </p:txBody>
      </p:sp>
      <p:sp>
        <p:nvSpPr>
          <p:cNvPr id="1779" name="Google Shape;1779;p135"/>
          <p:cNvSpPr txBox="1">
            <a:spLocks noGrp="1"/>
          </p:cNvSpPr>
          <p:nvPr>
            <p:ph type="title"/>
          </p:nvPr>
        </p:nvSpPr>
        <p:spPr>
          <a:xfrm>
            <a:off x="410725" y="601350"/>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620"/>
              <a:t>DESIGN METRICS &amp; WEIGHTINGS</a:t>
            </a:r>
            <a:endParaRPr sz="1620"/>
          </a:p>
        </p:txBody>
      </p:sp>
      <p:sp>
        <p:nvSpPr>
          <p:cNvPr id="1780" name="Google Shape;1780;p135"/>
          <p:cNvSpPr txBox="1"/>
          <p:nvPr/>
        </p:nvSpPr>
        <p:spPr>
          <a:xfrm>
            <a:off x="396200" y="1014975"/>
            <a:ext cx="6176400" cy="23241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SzPts val="1800"/>
              <a:buFont typeface="Nunito"/>
              <a:buChar char="●"/>
            </a:pPr>
            <a:r>
              <a:rPr lang="en" sz="1800" b="1">
                <a:solidFill>
                  <a:srgbClr val="0077BB"/>
                </a:solidFill>
                <a:latin typeface="Nunito"/>
                <a:ea typeface="Nunito"/>
                <a:cs typeface="Nunito"/>
                <a:sym typeface="Nunito"/>
              </a:rPr>
              <a:t>Focus:</a:t>
            </a:r>
            <a:r>
              <a:rPr lang="en" sz="1800">
                <a:latin typeface="Nunito"/>
                <a:ea typeface="Nunito"/>
                <a:cs typeface="Nunito"/>
                <a:sym typeface="Nunito"/>
              </a:rPr>
              <a:t> Create a system using a microcontroller in which a real world switch will activate a light in the simulation</a:t>
            </a:r>
            <a:endParaRPr sz="1800">
              <a:solidFill>
                <a:schemeClr val="dk2"/>
              </a:solidFill>
              <a:latin typeface="Nunito"/>
              <a:ea typeface="Nunito"/>
              <a:cs typeface="Nunito"/>
              <a:sym typeface="Nunito"/>
            </a:endParaRPr>
          </a:p>
          <a:p>
            <a:pPr marL="457200" lvl="0" indent="-342900" algn="l" rtl="0">
              <a:lnSpc>
                <a:spcPct val="115000"/>
              </a:lnSpc>
              <a:spcBef>
                <a:spcPts val="0"/>
              </a:spcBef>
              <a:spcAft>
                <a:spcPts val="0"/>
              </a:spcAft>
              <a:buClr>
                <a:schemeClr val="dk2"/>
              </a:buClr>
              <a:buSzPts val="1800"/>
              <a:buFont typeface="Nunito"/>
              <a:buChar char="●"/>
            </a:pPr>
            <a:r>
              <a:rPr lang="en" sz="1800" b="1">
                <a:solidFill>
                  <a:srgbClr val="CC3311"/>
                </a:solidFill>
                <a:latin typeface="Nunito"/>
                <a:ea typeface="Nunito"/>
                <a:cs typeface="Nunito"/>
                <a:sym typeface="Nunito"/>
              </a:rPr>
              <a:t>Constraints: </a:t>
            </a:r>
            <a:endParaRPr sz="1800" b="1">
              <a:solidFill>
                <a:srgbClr val="CC3311"/>
              </a:solidFill>
              <a:latin typeface="Nunito"/>
              <a:ea typeface="Nunito"/>
              <a:cs typeface="Nunito"/>
              <a:sym typeface="Nunito"/>
            </a:endParaRPr>
          </a:p>
          <a:p>
            <a:pPr marL="914400" lvl="1" indent="-317500" algn="l" rtl="0">
              <a:lnSpc>
                <a:spcPct val="115000"/>
              </a:lnSpc>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Must be compatible with Unity</a:t>
            </a:r>
            <a:endParaRPr>
              <a:solidFill>
                <a:schemeClr val="dk1"/>
              </a:solidFill>
              <a:latin typeface="Nunito"/>
              <a:ea typeface="Nunito"/>
              <a:cs typeface="Nunito"/>
              <a:sym typeface="Nunito"/>
            </a:endParaRPr>
          </a:p>
          <a:p>
            <a:pPr marL="914400" lvl="1" indent="-317500" algn="l" rtl="0">
              <a:lnSpc>
                <a:spcPct val="115000"/>
              </a:lnSpc>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Must be able to communicate wirelessly  </a:t>
            </a:r>
            <a:endParaRPr>
              <a:solidFill>
                <a:schemeClr val="dk1"/>
              </a:solidFill>
              <a:latin typeface="Nunito"/>
              <a:ea typeface="Nunito"/>
              <a:cs typeface="Nunito"/>
              <a:sym typeface="Nunito"/>
            </a:endParaRPr>
          </a:p>
          <a:p>
            <a:pPr marL="0" lvl="0" indent="0" algn="l" rtl="0">
              <a:spcBef>
                <a:spcPts val="1200"/>
              </a:spcBef>
              <a:spcAft>
                <a:spcPts val="0"/>
              </a:spcAft>
              <a:buNone/>
            </a:pPr>
            <a:endParaRPr>
              <a:latin typeface="Nunito"/>
              <a:ea typeface="Nunito"/>
              <a:cs typeface="Nunito"/>
              <a:sym typeface="Nunito"/>
            </a:endParaRPr>
          </a:p>
        </p:txBody>
      </p:sp>
      <p:sp>
        <p:nvSpPr>
          <p:cNvPr id="1781" name="Google Shape;1781;p135"/>
          <p:cNvSpPr txBox="1"/>
          <p:nvPr/>
        </p:nvSpPr>
        <p:spPr>
          <a:xfrm>
            <a:off x="6574250" y="1095700"/>
            <a:ext cx="2363400" cy="286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Nunito"/>
                <a:ea typeface="Nunito"/>
                <a:cs typeface="Nunito"/>
                <a:sym typeface="Nunito"/>
              </a:rPr>
              <a:t>INSERT IMAGE(S)</a:t>
            </a:r>
            <a:endParaRPr>
              <a:latin typeface="Nunito"/>
              <a:ea typeface="Nunito"/>
              <a:cs typeface="Nunito"/>
              <a:sym typeface="Nunito"/>
            </a:endParaRPr>
          </a:p>
        </p:txBody>
      </p:sp>
      <p:graphicFrame>
        <p:nvGraphicFramePr>
          <p:cNvPr id="1782" name="Google Shape;1782;p135"/>
          <p:cNvGraphicFramePr/>
          <p:nvPr/>
        </p:nvGraphicFramePr>
        <p:xfrm>
          <a:off x="85300" y="4428060"/>
          <a:ext cx="3199825" cy="365730"/>
        </p:xfrm>
        <a:graphic>
          <a:graphicData uri="http://schemas.openxmlformats.org/drawingml/2006/table">
            <a:tbl>
              <a:tblPr>
                <a:noFill/>
                <a:tableStyleId>{E9D8C519-176E-4E7A-B434-6233866CBDE6}</a:tableStyleId>
              </a:tblPr>
              <a:tblGrid>
                <a:gridCol w="1409550">
                  <a:extLst>
                    <a:ext uri="{9D8B030D-6E8A-4147-A177-3AD203B41FA5}">
                      <a16:colId xmlns:a16="http://schemas.microsoft.com/office/drawing/2014/main" val="20000"/>
                    </a:ext>
                  </a:extLst>
                </a:gridCol>
                <a:gridCol w="179027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200" b="1">
                          <a:solidFill>
                            <a:schemeClr val="dk2"/>
                          </a:solidFill>
                          <a:latin typeface="Nunito"/>
                          <a:ea typeface="Nunito"/>
                          <a:cs typeface="Nunito"/>
                          <a:sym typeface="Nunito"/>
                        </a:rPr>
                        <a:t>FR:</a:t>
                      </a:r>
                      <a:endParaRPr sz="1200" b="1">
                        <a:solidFill>
                          <a:schemeClr val="dk2"/>
                        </a:solidFill>
                        <a:latin typeface="Nunito"/>
                        <a:ea typeface="Nunito"/>
                        <a:cs typeface="Nunito"/>
                        <a:sym typeface="Nunito"/>
                      </a:endParaRPr>
                    </a:p>
                  </a:txBody>
                  <a:tcPr marL="91425" marR="91425" marT="91425" marB="91425"/>
                </a:tc>
                <a:tc>
                  <a:txBody>
                    <a:bodyPr/>
                    <a:lstStyle/>
                    <a:p>
                      <a:pPr marL="0" lvl="0" indent="0" algn="l" rtl="0">
                        <a:spcBef>
                          <a:spcPts val="0"/>
                        </a:spcBef>
                        <a:spcAft>
                          <a:spcPts val="0"/>
                        </a:spcAft>
                        <a:buNone/>
                      </a:pPr>
                      <a:r>
                        <a:rPr lang="en" sz="1200" b="1">
                          <a:solidFill>
                            <a:schemeClr val="dk2"/>
                          </a:solidFill>
                          <a:latin typeface="Nunito"/>
                          <a:ea typeface="Nunito"/>
                          <a:cs typeface="Nunito"/>
                          <a:sym typeface="Nunito"/>
                        </a:rPr>
                        <a:t>CPE:</a:t>
                      </a:r>
                      <a:endParaRPr sz="1200" b="1">
                        <a:solidFill>
                          <a:schemeClr val="dk2"/>
                        </a:solidFill>
                        <a:latin typeface="Nunito"/>
                        <a:ea typeface="Nunito"/>
                        <a:cs typeface="Nunito"/>
                        <a:sym typeface="Nunito"/>
                      </a:endParaRPr>
                    </a:p>
                  </a:txBody>
                  <a:tcPr marL="91425" marR="91425" marT="91425" marB="91425"/>
                </a:tc>
                <a:extLst>
                  <a:ext uri="{0D108BD9-81ED-4DB2-BD59-A6C34878D82A}">
                    <a16:rowId xmlns:a16="http://schemas.microsoft.com/office/drawing/2014/main" val="10000"/>
                  </a:ext>
                </a:extLst>
              </a:tr>
            </a:tbl>
          </a:graphicData>
        </a:graphic>
      </p:graphicFrame>
      <p:pic>
        <p:nvPicPr>
          <p:cNvPr id="1783" name="Google Shape;1783;p13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681875" y="1694850"/>
            <a:ext cx="1995225" cy="1995225"/>
          </a:xfrm>
          <a:prstGeom prst="rect">
            <a:avLst/>
          </a:prstGeom>
          <a:noFill/>
          <a:ln>
            <a:noFill/>
          </a:ln>
        </p:spPr>
      </p:pic>
      <p:pic>
        <p:nvPicPr>
          <p:cNvPr id="1784" name="Google Shape;1784;p13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420927" y="3047875"/>
            <a:ext cx="2575225" cy="1931400"/>
          </a:xfrm>
          <a:prstGeom prst="rect">
            <a:avLst/>
          </a:prstGeom>
          <a:noFill/>
          <a:ln>
            <a:noFill/>
          </a:ln>
        </p:spPr>
      </p:pic>
      <p:sp>
        <p:nvSpPr>
          <p:cNvPr id="1785" name="Google Shape;1785;p135">
            <a:hlinkClick r:id="rId5"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sp>
        <p:nvSpPr>
          <p:cNvPr id="1790" name="Google Shape;1790;p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99</a:t>
            </a:fld>
            <a:endParaRPr/>
          </a:p>
        </p:txBody>
      </p:sp>
      <p:sp>
        <p:nvSpPr>
          <p:cNvPr id="1791" name="Google Shape;1791;p136"/>
          <p:cNvSpPr txBox="1">
            <a:spLocks noGrp="1"/>
          </p:cNvSpPr>
          <p:nvPr>
            <p:ph type="title"/>
          </p:nvPr>
        </p:nvSpPr>
        <p:spPr>
          <a:xfrm>
            <a:off x="311700" y="149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Trade 7 - Microcontroller</a:t>
            </a:r>
            <a:endParaRPr/>
          </a:p>
        </p:txBody>
      </p:sp>
      <p:sp>
        <p:nvSpPr>
          <p:cNvPr id="1792" name="Google Shape;1792;p136"/>
          <p:cNvSpPr txBox="1">
            <a:spLocks noGrp="1"/>
          </p:cNvSpPr>
          <p:nvPr>
            <p:ph type="title"/>
          </p:nvPr>
        </p:nvSpPr>
        <p:spPr>
          <a:xfrm>
            <a:off x="410725" y="601350"/>
            <a:ext cx="41079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20"/>
              <a:t>DESIGN METRICS AND WEIGHTINGS</a:t>
            </a:r>
            <a:endParaRPr sz="1620"/>
          </a:p>
          <a:p>
            <a:pPr marL="0" lvl="0" indent="0" algn="l" rtl="0">
              <a:spcBef>
                <a:spcPts val="0"/>
              </a:spcBef>
              <a:spcAft>
                <a:spcPts val="0"/>
              </a:spcAft>
              <a:buClr>
                <a:schemeClr val="dk1"/>
              </a:buClr>
              <a:buSzPts val="990"/>
              <a:buFont typeface="Arial"/>
              <a:buNone/>
            </a:pPr>
            <a:endParaRPr sz="1620"/>
          </a:p>
        </p:txBody>
      </p:sp>
      <p:graphicFrame>
        <p:nvGraphicFramePr>
          <p:cNvPr id="1793" name="Google Shape;1793;p136"/>
          <p:cNvGraphicFramePr/>
          <p:nvPr/>
        </p:nvGraphicFramePr>
        <p:xfrm>
          <a:off x="646875" y="1371660"/>
          <a:ext cx="7850225" cy="3566055"/>
        </p:xfrm>
        <a:graphic>
          <a:graphicData uri="http://schemas.openxmlformats.org/drawingml/2006/table">
            <a:tbl>
              <a:tblPr>
                <a:noFill/>
                <a:tableStyleId>{E9D8C519-176E-4E7A-B434-6233866CBDE6}</a:tableStyleId>
              </a:tblPr>
              <a:tblGrid>
                <a:gridCol w="1613075">
                  <a:extLst>
                    <a:ext uri="{9D8B030D-6E8A-4147-A177-3AD203B41FA5}">
                      <a16:colId xmlns:a16="http://schemas.microsoft.com/office/drawing/2014/main" val="20000"/>
                    </a:ext>
                  </a:extLst>
                </a:gridCol>
                <a:gridCol w="871850">
                  <a:extLst>
                    <a:ext uri="{9D8B030D-6E8A-4147-A177-3AD203B41FA5}">
                      <a16:colId xmlns:a16="http://schemas.microsoft.com/office/drawing/2014/main" val="20001"/>
                    </a:ext>
                  </a:extLst>
                </a:gridCol>
                <a:gridCol w="5365300">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r>
                        <a:rPr lang="en" sz="1300" b="1">
                          <a:solidFill>
                            <a:schemeClr val="dk2"/>
                          </a:solidFill>
                          <a:latin typeface="Nunito"/>
                          <a:ea typeface="Nunito"/>
                          <a:cs typeface="Nunito"/>
                          <a:sym typeface="Nunito"/>
                        </a:rPr>
                        <a:t>Design Metric</a:t>
                      </a:r>
                      <a:endParaRPr sz="1300" b="1">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b="1">
                          <a:solidFill>
                            <a:schemeClr val="dk2"/>
                          </a:solidFill>
                          <a:latin typeface="Nunito"/>
                          <a:ea typeface="Nunito"/>
                          <a:cs typeface="Nunito"/>
                          <a:sym typeface="Nunito"/>
                        </a:rPr>
                        <a:t>Weight</a:t>
                      </a:r>
                      <a:endParaRPr sz="1300" b="1">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b="1">
                          <a:solidFill>
                            <a:schemeClr val="dk2"/>
                          </a:solidFill>
                          <a:latin typeface="Nunito"/>
                          <a:ea typeface="Nunito"/>
                          <a:cs typeface="Nunito"/>
                          <a:sym typeface="Nunito"/>
                        </a:rPr>
                        <a:t>Reasoning</a:t>
                      </a:r>
                      <a:endParaRPr sz="1300" b="1">
                        <a:solidFill>
                          <a:schemeClr val="dk2"/>
                        </a:solidFill>
                        <a:latin typeface="Nunito"/>
                        <a:ea typeface="Nunito"/>
                        <a:cs typeface="Nunito"/>
                        <a:sym typeface="Nunito"/>
                      </a:endParaRPr>
                    </a:p>
                  </a:txBody>
                  <a:tcPr marL="91425" marR="91425" marT="91425" marB="91425" anchor="ct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42000">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Price</a:t>
                      </a:r>
                      <a:endParaRPr sz="1300">
                        <a:solidFill>
                          <a:schemeClr val="dk2"/>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300">
                          <a:solidFill>
                            <a:schemeClr val="dk1"/>
                          </a:solidFill>
                          <a:latin typeface="Nunito"/>
                          <a:ea typeface="Nunito"/>
                          <a:cs typeface="Nunito"/>
                          <a:sym typeface="Nunito"/>
                        </a:rPr>
                        <a:t>20</a:t>
                      </a:r>
                      <a:endParaRPr sz="1300">
                        <a:solidFill>
                          <a:schemeClr val="dk1"/>
                        </a:solidFill>
                        <a:latin typeface="Nunito"/>
                        <a:ea typeface="Nunito"/>
                        <a:cs typeface="Nunito"/>
                        <a:sym typeface="Nuni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The need for multiple microcontrollers may create the risk for going over budget, especially when there are many additional hefty costs required for he simulation</a:t>
                      </a:r>
                      <a:endParaRPr sz="11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22900">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Operating Voltage</a:t>
                      </a:r>
                      <a:endParaRPr sz="1300">
                        <a:solidFill>
                          <a:schemeClr val="dk2"/>
                        </a:solidFill>
                        <a:latin typeface="Nunito"/>
                        <a:ea typeface="Nunito"/>
                        <a:cs typeface="Nunito"/>
                        <a:sym typeface="Nunito"/>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300">
                          <a:latin typeface="Nunito"/>
                          <a:ea typeface="Nunito"/>
                          <a:cs typeface="Nunito"/>
                          <a:sym typeface="Nunito"/>
                        </a:rPr>
                        <a:t>15</a:t>
                      </a:r>
                      <a:endParaRPr sz="1300">
                        <a:latin typeface="Nunito"/>
                        <a:ea typeface="Nunito"/>
                        <a:cs typeface="Nunito"/>
                        <a:sym typeface="Nunito"/>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100"/>
                        <a:t>Operating voltage is important in terms of the power source that will be required to power the system, especially in the case that a battery pack will be used</a:t>
                      </a:r>
                      <a:endParaRPr sz="1100"/>
                    </a:p>
                  </a:txBody>
                  <a:tcPr marL="91425" marR="91425" marT="91425" marB="91425" anchor="ct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381550">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Size</a:t>
                      </a:r>
                      <a:endParaRPr sz="1300">
                        <a:solidFill>
                          <a:schemeClr val="dk2"/>
                        </a:solidFill>
                        <a:latin typeface="Nunito"/>
                        <a:ea typeface="Nunito"/>
                        <a:cs typeface="Nunito"/>
                        <a:sym typeface="Nunito"/>
                      </a:endParaRPr>
                    </a:p>
                  </a:txBody>
                  <a:tcPr marL="91425" marR="91425" marT="91425" marB="91425" anchor="ctr"/>
                </a:tc>
                <a:tc>
                  <a:txBody>
                    <a:bodyPr/>
                    <a:lstStyle/>
                    <a:p>
                      <a:pPr marL="0" lvl="0" indent="0" algn="ctr" rtl="0">
                        <a:spcBef>
                          <a:spcPts val="0"/>
                        </a:spcBef>
                        <a:spcAft>
                          <a:spcPts val="0"/>
                        </a:spcAft>
                        <a:buNone/>
                      </a:pPr>
                      <a:r>
                        <a:rPr lang="en" sz="1300">
                          <a:solidFill>
                            <a:schemeClr val="dk1"/>
                          </a:solidFill>
                          <a:latin typeface="Nunito"/>
                          <a:ea typeface="Nunito"/>
                          <a:cs typeface="Nunito"/>
                          <a:sym typeface="Nunito"/>
                        </a:rPr>
                        <a:t>20</a:t>
                      </a:r>
                      <a:endParaRPr sz="1300">
                        <a:solidFill>
                          <a:schemeClr val="dk1"/>
                        </a:solidFill>
                        <a:latin typeface="Nunito"/>
                        <a:ea typeface="Nunito"/>
                        <a:cs typeface="Nunito"/>
                        <a:sym typeface="Nunito"/>
                      </a:endParaRPr>
                    </a:p>
                  </a:txBody>
                  <a:tcPr marL="91425" marR="91425" marT="91425" marB="91425" anchor="ctr"/>
                </a:tc>
                <a:tc>
                  <a:txBody>
                    <a:bodyPr/>
                    <a:lstStyle/>
                    <a:p>
                      <a:pPr marL="0" lvl="0" indent="0" algn="l" rtl="0">
                        <a:spcBef>
                          <a:spcPts val="0"/>
                        </a:spcBef>
                        <a:spcAft>
                          <a:spcPts val="0"/>
                        </a:spcAft>
                        <a:buNone/>
                      </a:pPr>
                      <a:r>
                        <a:rPr lang="en" sz="1100"/>
                        <a:t>Size is important since the microcontroller will be mounted on the user, and should not impede the user in anyway</a:t>
                      </a:r>
                      <a:endParaRPr sz="1100"/>
                    </a:p>
                  </a:txBody>
                  <a:tcPr marL="91425" marR="91425" marT="91425" marB="91425" anchor="ctr"/>
                </a:tc>
                <a:extLst>
                  <a:ext uri="{0D108BD9-81ED-4DB2-BD59-A6C34878D82A}">
                    <a16:rowId xmlns:a16="http://schemas.microsoft.com/office/drawing/2014/main" val="10003"/>
                  </a:ext>
                </a:extLst>
              </a:tr>
              <a:tr h="431025">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Flash Memory</a:t>
                      </a:r>
                      <a:endParaRPr sz="1300">
                        <a:solidFill>
                          <a:schemeClr val="dk2"/>
                        </a:solidFill>
                        <a:latin typeface="Nunito"/>
                        <a:ea typeface="Nunito"/>
                        <a:cs typeface="Nunito"/>
                        <a:sym typeface="Nunito"/>
                      </a:endParaRPr>
                    </a:p>
                  </a:txBody>
                  <a:tcPr marL="91425" marR="91425" marT="91425" marB="91425" anchor="ctr"/>
                </a:tc>
                <a:tc>
                  <a:txBody>
                    <a:bodyPr/>
                    <a:lstStyle/>
                    <a:p>
                      <a:pPr marL="0" lvl="0" indent="0" algn="ctr" rtl="0">
                        <a:spcBef>
                          <a:spcPts val="0"/>
                        </a:spcBef>
                        <a:spcAft>
                          <a:spcPts val="0"/>
                        </a:spcAft>
                        <a:buNone/>
                      </a:pPr>
                      <a:r>
                        <a:rPr lang="en" sz="1300">
                          <a:solidFill>
                            <a:schemeClr val="dk1"/>
                          </a:solidFill>
                          <a:latin typeface="Nunito"/>
                          <a:ea typeface="Nunito"/>
                          <a:cs typeface="Nunito"/>
                          <a:sym typeface="Nunito"/>
                        </a:rPr>
                        <a:t>10</a:t>
                      </a:r>
                      <a:endParaRPr sz="1300">
                        <a:solidFill>
                          <a:schemeClr val="dk1"/>
                        </a:solidFill>
                        <a:latin typeface="Nunito"/>
                        <a:ea typeface="Nunito"/>
                        <a:cs typeface="Nunito"/>
                        <a:sym typeface="Nunito"/>
                      </a:endParaRPr>
                    </a:p>
                  </a:txBody>
                  <a:tcPr marL="91425" marR="91425" marT="91425" marB="91425" anchor="ctr"/>
                </a:tc>
                <a:tc>
                  <a:txBody>
                    <a:bodyPr/>
                    <a:lstStyle/>
                    <a:p>
                      <a:pPr marL="0" lvl="0" indent="0" algn="l" rtl="0">
                        <a:spcBef>
                          <a:spcPts val="0"/>
                        </a:spcBef>
                        <a:spcAft>
                          <a:spcPts val="0"/>
                        </a:spcAft>
                        <a:buNone/>
                      </a:pPr>
                      <a:endParaRPr sz="1200"/>
                    </a:p>
                  </a:txBody>
                  <a:tcPr marL="91425" marR="91425" marT="91425" marB="91425" anchor="ctr"/>
                </a:tc>
                <a:extLst>
                  <a:ext uri="{0D108BD9-81ED-4DB2-BD59-A6C34878D82A}">
                    <a16:rowId xmlns:a16="http://schemas.microsoft.com/office/drawing/2014/main" val="10004"/>
                  </a:ext>
                </a:extLst>
              </a:tr>
              <a:tr h="361775">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Processor</a:t>
                      </a:r>
                      <a:endParaRPr sz="1300">
                        <a:solidFill>
                          <a:schemeClr val="dk2"/>
                        </a:solidFill>
                        <a:latin typeface="Nunito"/>
                        <a:ea typeface="Nunito"/>
                        <a:cs typeface="Nunito"/>
                        <a:sym typeface="Nunito"/>
                      </a:endParaRPr>
                    </a:p>
                  </a:txBody>
                  <a:tcPr marL="91425" marR="91425" marT="91425" marB="91425" anchor="ctr"/>
                </a:tc>
                <a:tc>
                  <a:txBody>
                    <a:bodyPr/>
                    <a:lstStyle/>
                    <a:p>
                      <a:pPr marL="0" lvl="0" indent="0" algn="ctr" rtl="0">
                        <a:spcBef>
                          <a:spcPts val="0"/>
                        </a:spcBef>
                        <a:spcAft>
                          <a:spcPts val="0"/>
                        </a:spcAft>
                        <a:buNone/>
                      </a:pPr>
                      <a:r>
                        <a:rPr lang="en" sz="1300">
                          <a:solidFill>
                            <a:schemeClr val="dk1"/>
                          </a:solidFill>
                          <a:latin typeface="Nunito"/>
                          <a:ea typeface="Nunito"/>
                          <a:cs typeface="Nunito"/>
                          <a:sym typeface="Nunito"/>
                        </a:rPr>
                        <a:t>15</a:t>
                      </a:r>
                      <a:endParaRPr sz="1300">
                        <a:solidFill>
                          <a:schemeClr val="dk1"/>
                        </a:solidFill>
                        <a:latin typeface="Nunito"/>
                        <a:ea typeface="Nunito"/>
                        <a:cs typeface="Nunito"/>
                        <a:sym typeface="Nunito"/>
                      </a:endParaRPr>
                    </a:p>
                  </a:txBody>
                  <a:tcPr marL="91425" marR="91425" marT="91425" marB="91425" anchor="ctr"/>
                </a:tc>
                <a:tc>
                  <a:txBody>
                    <a:bodyPr/>
                    <a:lstStyle/>
                    <a:p>
                      <a:pPr marL="0" lvl="0" indent="0" algn="l" rtl="0">
                        <a:spcBef>
                          <a:spcPts val="0"/>
                        </a:spcBef>
                        <a:spcAft>
                          <a:spcPts val="0"/>
                        </a:spcAft>
                        <a:buNone/>
                      </a:pPr>
                      <a:endParaRPr sz="1200"/>
                    </a:p>
                  </a:txBody>
                  <a:tcPr marL="91425" marR="91425" marT="91425" marB="91425" anchor="ctr"/>
                </a:tc>
                <a:extLst>
                  <a:ext uri="{0D108BD9-81ED-4DB2-BD59-A6C34878D82A}">
                    <a16:rowId xmlns:a16="http://schemas.microsoft.com/office/drawing/2014/main" val="10005"/>
                  </a:ext>
                </a:extLst>
              </a:tr>
              <a:tr h="818700">
                <a:tc>
                  <a:txBody>
                    <a:bodyPr/>
                    <a:lstStyle/>
                    <a:p>
                      <a:pPr marL="0" lvl="0" indent="0" algn="l" rtl="0">
                        <a:spcBef>
                          <a:spcPts val="0"/>
                        </a:spcBef>
                        <a:spcAft>
                          <a:spcPts val="0"/>
                        </a:spcAft>
                        <a:buNone/>
                      </a:pPr>
                      <a:r>
                        <a:rPr lang="en" sz="1300">
                          <a:solidFill>
                            <a:schemeClr val="dk2"/>
                          </a:solidFill>
                          <a:latin typeface="Nunito"/>
                          <a:ea typeface="Nunito"/>
                          <a:cs typeface="Nunito"/>
                          <a:sym typeface="Nunito"/>
                        </a:rPr>
                        <a:t>Power Consumption</a:t>
                      </a:r>
                      <a:endParaRPr sz="1300">
                        <a:solidFill>
                          <a:schemeClr val="dk2"/>
                        </a:solidFill>
                        <a:latin typeface="Nunito"/>
                        <a:ea typeface="Nunito"/>
                        <a:cs typeface="Nunito"/>
                        <a:sym typeface="Nunito"/>
                      </a:endParaRPr>
                    </a:p>
                  </a:txBody>
                  <a:tcPr marL="91425" marR="91425" marT="91425" marB="91425" anchor="ctr"/>
                </a:tc>
                <a:tc>
                  <a:txBody>
                    <a:bodyPr/>
                    <a:lstStyle/>
                    <a:p>
                      <a:pPr marL="0" lvl="0" indent="0" algn="ctr" rtl="0">
                        <a:spcBef>
                          <a:spcPts val="0"/>
                        </a:spcBef>
                        <a:spcAft>
                          <a:spcPts val="0"/>
                        </a:spcAft>
                        <a:buNone/>
                      </a:pPr>
                      <a:r>
                        <a:rPr lang="en" sz="1300">
                          <a:solidFill>
                            <a:schemeClr val="dk1"/>
                          </a:solidFill>
                          <a:latin typeface="Nunito"/>
                          <a:ea typeface="Nunito"/>
                          <a:cs typeface="Nunito"/>
                          <a:sym typeface="Nunito"/>
                        </a:rPr>
                        <a:t>20</a:t>
                      </a:r>
                      <a:endParaRPr sz="1300">
                        <a:solidFill>
                          <a:schemeClr val="dk1"/>
                        </a:solidFill>
                        <a:latin typeface="Nunito"/>
                        <a:ea typeface="Nunito"/>
                        <a:cs typeface="Nunito"/>
                        <a:sym typeface="Nunito"/>
                      </a:endParaRPr>
                    </a:p>
                  </a:txBody>
                  <a:tcPr marL="91425" marR="91425" marT="91425" marB="91425" anchor="ctr"/>
                </a:tc>
                <a:tc>
                  <a:txBody>
                    <a:bodyPr/>
                    <a:lstStyle/>
                    <a:p>
                      <a:pPr marL="0" lvl="0" indent="0" algn="l" rtl="0">
                        <a:spcBef>
                          <a:spcPts val="0"/>
                        </a:spcBef>
                        <a:spcAft>
                          <a:spcPts val="0"/>
                        </a:spcAft>
                        <a:buNone/>
                      </a:pPr>
                      <a:r>
                        <a:rPr lang="en" sz="1100">
                          <a:solidFill>
                            <a:schemeClr val="dk1"/>
                          </a:solidFill>
                        </a:rPr>
                        <a:t>Power consumption is important in terms of the power source that will be required to power the system, especially in the case that a battery pack will be used</a:t>
                      </a:r>
                      <a:endParaRPr sz="1100">
                        <a:solidFill>
                          <a:schemeClr val="dk1"/>
                        </a:solidFill>
                      </a:endParaRPr>
                    </a:p>
                    <a:p>
                      <a:pPr marL="0" lvl="0" indent="0" algn="l" rtl="0">
                        <a:spcBef>
                          <a:spcPts val="0"/>
                        </a:spcBef>
                        <a:spcAft>
                          <a:spcPts val="0"/>
                        </a:spcAft>
                        <a:buNone/>
                      </a:pPr>
                      <a:endParaRPr sz="1100"/>
                    </a:p>
                  </a:txBody>
                  <a:tcPr marL="91425" marR="91425" marT="91425" marB="91425" anchor="ctr"/>
                </a:tc>
                <a:extLst>
                  <a:ext uri="{0D108BD9-81ED-4DB2-BD59-A6C34878D82A}">
                    <a16:rowId xmlns:a16="http://schemas.microsoft.com/office/drawing/2014/main" val="10006"/>
                  </a:ext>
                </a:extLst>
              </a:tr>
            </a:tbl>
          </a:graphicData>
        </a:graphic>
      </p:graphicFrame>
      <p:sp>
        <p:nvSpPr>
          <p:cNvPr id="1794" name="Google Shape;1794;p136">
            <a:hlinkClick r:id="rId3" action="ppaction://hlinksldjump"/>
          </p:cNvPr>
          <p:cNvSpPr/>
          <p:nvPr/>
        </p:nvSpPr>
        <p:spPr>
          <a:xfrm rot="-5400000">
            <a:off x="8817600" y="75375"/>
            <a:ext cx="249600" cy="220200"/>
          </a:xfrm>
          <a:prstGeom prst="curvedUpArrow">
            <a:avLst>
              <a:gd name="adj1" fmla="val 25000"/>
              <a:gd name="adj2" fmla="val 50000"/>
              <a:gd name="adj3" fmla="val 25000"/>
            </a:avLst>
          </a:prstGeom>
          <a:solidFill>
            <a:srgbClr val="007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9D4F9C-67F5-4F59-A481-ED12837EAC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8fd839-170a-44a4-85e4-5aff044f8a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8450BC-09E0-4ECD-841F-13755CED4EE3}">
  <ds:schemaRefs>
    <ds:schemaRef ds:uri="http://schemas.microsoft.com/sharepoint/v3/contenttype/forms"/>
  </ds:schemaRefs>
</ds:datastoreItem>
</file>

<file path=customXml/itemProps3.xml><?xml version="1.0" encoding="utf-8"?>
<ds:datastoreItem xmlns:ds="http://schemas.openxmlformats.org/officeDocument/2006/customXml" ds:itemID="{9931B960-3089-40DB-934E-DA388005FAEA}">
  <ds:schemaRefs>
    <ds:schemaRef ds:uri="http://purl.org/dc/term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elements/1.1/"/>
    <ds:schemaRef ds:uri="808fd839-170a-44a4-85e4-5aff044f8a2d"/>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TotalTime>
  <Words>19433</Words>
  <Application>Microsoft Office PowerPoint</Application>
  <PresentationFormat>On-screen Show (16:9)</PresentationFormat>
  <Paragraphs>4969</Paragraphs>
  <Slides>187</Slides>
  <Notes>187</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187</vt:i4>
      </vt:variant>
    </vt:vector>
  </HeadingPairs>
  <TitlesOfParts>
    <vt:vector size="198" baseType="lpstr">
      <vt:lpstr>Open Sans</vt:lpstr>
      <vt:lpstr>Nunito</vt:lpstr>
      <vt:lpstr>Times New Roman</vt:lpstr>
      <vt:lpstr>Lato</vt:lpstr>
      <vt:lpstr>Georgia</vt:lpstr>
      <vt:lpstr>Montserrat</vt:lpstr>
      <vt:lpstr>Arial</vt:lpstr>
      <vt:lpstr>Lexend</vt:lpstr>
      <vt:lpstr>Simple Light</vt:lpstr>
      <vt:lpstr>Simple Dark</vt:lpstr>
      <vt:lpstr>Simple Light</vt:lpstr>
      <vt:lpstr>CTHREEPIO Critical Design Review</vt:lpstr>
      <vt:lpstr>PowerPoint Presentation</vt:lpstr>
      <vt:lpstr>Outline</vt:lpstr>
      <vt:lpstr>Project Purpose and Objectives</vt:lpstr>
      <vt:lpstr>Nomenclature</vt:lpstr>
      <vt:lpstr>Pre-Existing Training Analogs</vt:lpstr>
      <vt:lpstr>Project Definition - Objective </vt:lpstr>
      <vt:lpstr>PowerPoint Presentation</vt:lpstr>
      <vt:lpstr>Design Solution</vt:lpstr>
      <vt:lpstr>Design Diagram - Physical World</vt:lpstr>
      <vt:lpstr>Design Diagram - Virtual World</vt:lpstr>
      <vt:lpstr>Design Diagram - Top-Down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Functional Block Diagram</vt:lpstr>
      <vt:lpstr>Hybrid Reality Objects/Equipment</vt:lpstr>
      <vt:lpstr>Hybrid Reality Objects/Equipment</vt:lpstr>
      <vt:lpstr>Hybrid Reality Objects/Equipment </vt:lpstr>
      <vt:lpstr>Hybrid Reality Objects</vt:lpstr>
      <vt:lpstr>Critical Project Elements and Risks</vt:lpstr>
      <vt:lpstr>Critical Project Elements </vt:lpstr>
      <vt:lpstr>Risk Metrics</vt:lpstr>
      <vt:lpstr>Major Risks - Before Mitigation</vt:lpstr>
      <vt:lpstr>Major Risks - After Mitigation</vt:lpstr>
      <vt:lpstr>Design Requirements and Satisfactions</vt:lpstr>
      <vt:lpstr>High Level Functional Requirements</vt:lpstr>
      <vt:lpstr>Prototyping and Modeling Overview</vt:lpstr>
      <vt:lpstr>P&amp;M 1: VR Environment</vt:lpstr>
      <vt:lpstr>P&amp;M 1: VR Environment</vt:lpstr>
      <vt:lpstr>P&amp;M 1: VR Environment</vt:lpstr>
      <vt:lpstr>P&amp;M 1: VR Environment</vt:lpstr>
      <vt:lpstr>P&amp;M 1: VR Environment</vt:lpstr>
      <vt:lpstr>P&amp;M 1: VR Environment</vt:lpstr>
      <vt:lpstr>P&amp;M 1: VR Environment</vt:lpstr>
      <vt:lpstr>P&amp;M 1: VR Environment</vt:lpstr>
      <vt:lpstr>P&amp;M 1: VR Environment</vt:lpstr>
      <vt:lpstr>P&amp;M 1: VR Environment</vt:lpstr>
      <vt:lpstr>Hybrid Reality Feasibility - Next Steps</vt:lpstr>
      <vt:lpstr>P&amp;M 2: Computing Performance </vt:lpstr>
      <vt:lpstr>P&amp;M 2: Computing Performance </vt:lpstr>
      <vt:lpstr>P&amp;M 2: Computing Performance</vt:lpstr>
      <vt:lpstr>P&amp;M 2: Computational Performance</vt:lpstr>
      <vt:lpstr>P&amp;M 2: Computing Performance</vt:lpstr>
      <vt:lpstr>Verification and Validation Processes</vt:lpstr>
      <vt:lpstr>V&amp;V 1: Computational Performance</vt:lpstr>
      <vt:lpstr>V&amp;V 1: Computational Performance</vt:lpstr>
      <vt:lpstr>V&amp;V 1: VR Computational Performance</vt:lpstr>
      <vt:lpstr>V&amp;V 2: VR Environment Realism</vt:lpstr>
      <vt:lpstr>V&amp;V 2: VR Environment Realism </vt:lpstr>
      <vt:lpstr>V&amp;V 2: VR Environment Realism </vt:lpstr>
      <vt:lpstr>Project Planning</vt:lpstr>
      <vt:lpstr>Budget</vt:lpstr>
      <vt:lpstr>Order of Testing</vt:lpstr>
      <vt:lpstr>Gantt Chart</vt:lpstr>
      <vt:lpstr>Acknowledgements</vt:lpstr>
      <vt:lpstr>Questions</vt:lpstr>
      <vt:lpstr>References </vt:lpstr>
      <vt:lpstr>Backup Slides</vt:lpstr>
      <vt:lpstr>Table of Contents - CDR Slides</vt:lpstr>
      <vt:lpstr>Table of Contents - Backup Slides</vt:lpstr>
      <vt:lpstr>Background Information</vt:lpstr>
      <vt:lpstr>Complete Nomenclature List</vt:lpstr>
      <vt:lpstr>Background - Lunar/Astronaut Training</vt:lpstr>
      <vt:lpstr>Background - VR</vt:lpstr>
      <vt:lpstr>PowerPoint Presentation</vt:lpstr>
      <vt:lpstr>CTHREEPIO Requirements</vt:lpstr>
      <vt:lpstr>PowerPoint Presentation</vt:lpstr>
      <vt:lpstr>PowerPoint Presentation</vt:lpstr>
      <vt:lpstr>PowerPoint Presentation</vt:lpstr>
      <vt:lpstr>PowerPoint Presentation</vt:lpstr>
      <vt:lpstr>Critical Project Elements - Full </vt:lpstr>
      <vt:lpstr>Critical Project Elements - Full </vt:lpstr>
      <vt:lpstr>Specific Mission Objectives</vt:lpstr>
      <vt:lpstr>Specific Mission Objectives</vt:lpstr>
      <vt:lpstr>Trade Studies</vt:lpstr>
      <vt:lpstr>Trades Performed</vt:lpstr>
      <vt:lpstr>Trade 0 - Virtual Reality Display </vt:lpstr>
      <vt:lpstr>Trade 0 - Virtual Reality Display </vt:lpstr>
      <vt:lpstr>Trade 1 - VR Headset</vt:lpstr>
      <vt:lpstr>Trade 1 - VR Headset</vt:lpstr>
      <vt:lpstr>Trade 2 - Object Tracking </vt:lpstr>
      <vt:lpstr>Trade 2 - Object Tracking</vt:lpstr>
      <vt:lpstr>Trade 3 - Scoring Techniques</vt:lpstr>
      <vt:lpstr>Trade 3 - Lunar Data</vt:lpstr>
      <vt:lpstr>Trade 4 - Physical Constraints</vt:lpstr>
      <vt:lpstr>Trade 4 - Physical Constraints</vt:lpstr>
      <vt:lpstr>TRADE MATRIX</vt:lpstr>
      <vt:lpstr>Trade 4 - Physical Constraints</vt:lpstr>
      <vt:lpstr>Trade 5 - Unity VR Templates</vt:lpstr>
      <vt:lpstr>Trade 5 - Unity VR Templates</vt:lpstr>
      <vt:lpstr>Trade 6 - Manufacturing of Physical Objects</vt:lpstr>
      <vt:lpstr>Trade 6 - Manufacturing of Physical Objects</vt:lpstr>
      <vt:lpstr>Trade 7 - Microcontroller</vt:lpstr>
      <vt:lpstr>Trade 7 - Microcontroller</vt:lpstr>
      <vt:lpstr>Trade 7 - Microcontroller</vt:lpstr>
      <vt:lpstr>Trade 8 - Wireless Transmitter/Receiver</vt:lpstr>
      <vt:lpstr>Supplemental Budget Information</vt:lpstr>
      <vt:lpstr>PowerPoint Presentation</vt:lpstr>
      <vt:lpstr>Detailed Budget Breakdown - PC Components</vt:lpstr>
      <vt:lpstr>Detailed Budget Breakdown - Manufacturing Materials</vt:lpstr>
      <vt:lpstr>Detailed Budget Breakdown - Electronics</vt:lpstr>
      <vt:lpstr>CPU Specs</vt:lpstr>
      <vt:lpstr>GPU Specs</vt:lpstr>
      <vt:lpstr>Motherboard Specs</vt:lpstr>
      <vt:lpstr>Alternative GPU Options</vt:lpstr>
      <vt:lpstr>Additional Fan Option</vt:lpstr>
      <vt:lpstr>Windows 10 Unregistered Restrictions</vt:lpstr>
      <vt:lpstr>Computer Power Wattage</vt:lpstr>
      <vt:lpstr>Physical Constraint - In-House versus COTS?</vt:lpstr>
      <vt:lpstr>PowerPoint Presentation</vt:lpstr>
      <vt:lpstr>Manufacturing + Prototyping Scalability Plan</vt:lpstr>
      <vt:lpstr>Requirements</vt:lpstr>
      <vt:lpstr>Prototyping &amp; Modeling Process Details</vt:lpstr>
      <vt:lpstr>Lunar Data Integration - P&amp;M Process</vt:lpstr>
      <vt:lpstr>Artemis III Landing Site Candidates</vt:lpstr>
      <vt:lpstr>Research: Study of 2 Sites</vt:lpstr>
      <vt:lpstr>Research: Site 007 vs 011 Results</vt:lpstr>
      <vt:lpstr>Research: Site 007 &amp; 011 Figures</vt:lpstr>
      <vt:lpstr>Research: Site 007 &amp; 011 Proposed Sampling Sites</vt:lpstr>
      <vt:lpstr>Landing Site &amp; Sampling Site Selection</vt:lpstr>
      <vt:lpstr>Lunar Topographical Data</vt:lpstr>
      <vt:lpstr>STEP 2: Access LRO Data</vt:lpstr>
      <vt:lpstr>Processing Data</vt:lpstr>
      <vt:lpstr>STEP 2: Access LRO Data</vt:lpstr>
      <vt:lpstr>Convert image to greyscale</vt:lpstr>
      <vt:lpstr>Importing Data into Unity</vt:lpstr>
      <vt:lpstr>Unity Camera POV Pictures at Site 007</vt:lpstr>
      <vt:lpstr>PowerPoint Presentation</vt:lpstr>
      <vt:lpstr>PowerPoint Presentation</vt:lpstr>
      <vt:lpstr>HUD Integration -  P&amp;M Process</vt:lpstr>
      <vt:lpstr>P&amp;M 1: VR Environment </vt:lpstr>
      <vt:lpstr>Equipment Details</vt:lpstr>
      <vt:lpstr>Master Equipment List</vt:lpstr>
      <vt:lpstr>PowerPoint Presentation</vt:lpstr>
      <vt:lpstr>PowerPoint Presentation</vt:lpstr>
      <vt:lpstr>PowerPoint Presentation</vt:lpstr>
      <vt:lpstr>Hybrid Reality Objects</vt:lpstr>
      <vt:lpstr>Hybrid Reality Objects</vt:lpstr>
      <vt:lpstr>Hybrid Reality Objects</vt:lpstr>
      <vt:lpstr>Lunar Bench</vt:lpstr>
      <vt:lpstr>Lunar Bench </vt:lpstr>
      <vt:lpstr>Lunar Regolith Scoop</vt:lpstr>
      <vt:lpstr>Lunar Regolith Scoop</vt:lpstr>
      <vt:lpstr>Lunar Sample Return Container</vt:lpstr>
      <vt:lpstr>Lunar Sample Return Container</vt:lpstr>
      <vt:lpstr>Lunar Rock</vt:lpstr>
      <vt:lpstr>Lunar Rock</vt:lpstr>
      <vt:lpstr>Lunar Rock</vt:lpstr>
      <vt:lpstr>Lunar Rock</vt:lpstr>
      <vt:lpstr>Arduino Controller</vt:lpstr>
      <vt:lpstr>Arduino Controller</vt:lpstr>
      <vt:lpstr>Arduino Controller</vt:lpstr>
      <vt:lpstr>Arduino Controller</vt:lpstr>
      <vt:lpstr>Hybrid Reality Objects</vt:lpstr>
      <vt:lpstr>Risks (Full)</vt:lpstr>
      <vt:lpstr>Risks</vt:lpstr>
      <vt:lpstr>Risks</vt:lpstr>
      <vt:lpstr>Risks</vt:lpstr>
      <vt:lpstr>Risks</vt:lpstr>
      <vt:lpstr>PowerPoint Presentation</vt:lpstr>
      <vt:lpstr>PowerPoint Presentation</vt:lpstr>
      <vt:lpstr>Risk Matrix</vt:lpstr>
      <vt:lpstr>Risks Post-Mitigation</vt:lpstr>
      <vt:lpstr>V&amp;V (Full)</vt:lpstr>
      <vt:lpstr>Validation and Verification Breakdown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Safety Guidelines</vt:lpstr>
      <vt:lpstr>User Safety Considerations for Verification + Validation</vt:lpstr>
      <vt:lpstr>Equipment Safety Considerations for Verification + Validation</vt:lpstr>
      <vt:lpstr>Human in the Loop Test Flow</vt:lpstr>
      <vt:lpstr>Survey Development</vt:lpstr>
      <vt:lpstr>Development and Functional Pipelines</vt:lpstr>
      <vt:lpstr>Software Development Pipeline</vt:lpstr>
      <vt:lpstr>PowerPoint Presentation</vt:lpstr>
      <vt:lpstr>Tracking</vt:lpstr>
      <vt:lpstr>Wire Management Plan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CTHREEPIO Critical Design Review</dc:title>
  <cp:lastModifiedBy>Jeff Zehnder</cp:lastModifiedBy>
  <cp:revision>4</cp:revision>
  <dcterms:modified xsi:type="dcterms:W3CDTF">2023-03-09T23:52:14Z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