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0_0.xml" ContentType="application/vnd.ms-powerpoint.comments+xml"/>
  <Override PartName="/ppt/comments/modernComment_102_0.xml" ContentType="application/vnd.ms-powerpoint.comments+xml"/>
  <Override PartName="/ppt/comments/modernComment_104_0.xml" ContentType="application/vnd.ms-powerpoint.comments+xml"/>
  <Override PartName="/ppt/comments/modernComment_181_2DF899B7.xml" ContentType="application/vnd.ms-powerpoint.comments+xml"/>
  <Override PartName="/ppt/comments/modernComment_17F_786F8C8E.xml" ContentType="application/vnd.ms-powerpoint.comments+xml"/>
  <Override PartName="/ppt/comments/modernComment_195_FB93899D.xml" ContentType="application/vnd.ms-powerpoint.comments+xml"/>
  <Override PartName="/ppt/comments/modernComment_182_FE24C4C6.xml" ContentType="application/vnd.ms-powerpoint.comments+xml"/>
  <Override PartName="/ppt/comments/modernComment_18C_16BE45B6.xml" ContentType="application/vnd.ms-powerpoint.comments+xml"/>
  <Override PartName="/ppt/comments/modernComment_18D_4E6BA93D.xml" ContentType="application/vnd.ms-powerpoint.comments+xml"/>
  <Override PartName="/ppt/comments/modernComment_185_54195175.xml" ContentType="application/vnd.ms-powerpoint.comments+xml"/>
  <Override PartName="/ppt/comments/modernComment_196_E05FB4FF.xml" ContentType="application/vnd.ms-powerpoint.comments+xml"/>
  <Override PartName="/ppt/comments/modernComment_192_D43C032A.xml" ContentType="application/vnd.ms-powerpoint.comments+xml"/>
  <Override PartName="/ppt/comments/modernComment_187_2D89130C.xml" ContentType="application/vnd.ms-powerpoint.comments+xml"/>
  <Override PartName="/ppt/comments/modernComment_193_820C8BBD.xml" ContentType="application/vnd.ms-powerpoint.comments+xml"/>
  <Override PartName="/ppt/comments/modernComment_18E_4AD48966.xml" ContentType="application/vnd.ms-powerpoint.comments+xml"/>
  <Override PartName="/ppt/comments/modernComment_188_5DE1949A.xml" ContentType="application/vnd.ms-powerpoint.comments+xml"/>
  <Override PartName="/ppt/comments/modernComment_1A1_B7D0E200.xml" ContentType="application/vnd.ms-powerpoint.comments+xml"/>
  <Override PartName="/ppt/comments/modernComment_1A4_13C2C44.xml" ContentType="application/vnd.ms-powerpoint.comment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3"/>
  </p:sldMasterIdLst>
  <p:notesMasterIdLst>
    <p:notesMasterId r:id="rId51"/>
  </p:notesMasterIdLst>
  <p:sldIdLst>
    <p:sldId id="256" r:id="rId4"/>
    <p:sldId id="257" r:id="rId5"/>
    <p:sldId id="258" r:id="rId6"/>
    <p:sldId id="259" r:id="rId7"/>
    <p:sldId id="260" r:id="rId8"/>
    <p:sldId id="261" r:id="rId9"/>
    <p:sldId id="262" r:id="rId10"/>
    <p:sldId id="412" r:id="rId11"/>
    <p:sldId id="380" r:id="rId12"/>
    <p:sldId id="418" r:id="rId13"/>
    <p:sldId id="408" r:id="rId14"/>
    <p:sldId id="264" r:id="rId15"/>
    <p:sldId id="385" r:id="rId16"/>
    <p:sldId id="393" r:id="rId17"/>
    <p:sldId id="416" r:id="rId18"/>
    <p:sldId id="371" r:id="rId19"/>
    <p:sldId id="410" r:id="rId20"/>
    <p:sldId id="383" r:id="rId21"/>
    <p:sldId id="405" r:id="rId22"/>
    <p:sldId id="386" r:id="rId23"/>
    <p:sldId id="396" r:id="rId24"/>
    <p:sldId id="397" r:id="rId25"/>
    <p:sldId id="388" r:id="rId26"/>
    <p:sldId id="411" r:id="rId27"/>
    <p:sldId id="389" r:id="rId28"/>
    <p:sldId id="406" r:id="rId29"/>
    <p:sldId id="390" r:id="rId30"/>
    <p:sldId id="402" r:id="rId31"/>
    <p:sldId id="391" r:id="rId32"/>
    <p:sldId id="403" r:id="rId33"/>
    <p:sldId id="398" r:id="rId34"/>
    <p:sldId id="392" r:id="rId35"/>
    <p:sldId id="372" r:id="rId36"/>
    <p:sldId id="375" r:id="rId37"/>
    <p:sldId id="376" r:id="rId38"/>
    <p:sldId id="413" r:id="rId39"/>
    <p:sldId id="414" r:id="rId40"/>
    <p:sldId id="415" r:id="rId41"/>
    <p:sldId id="417" r:id="rId42"/>
    <p:sldId id="420" r:id="rId43"/>
    <p:sldId id="424" r:id="rId44"/>
    <p:sldId id="377" r:id="rId45"/>
    <p:sldId id="399" r:id="rId46"/>
    <p:sldId id="400" r:id="rId47"/>
    <p:sldId id="401" r:id="rId48"/>
    <p:sldId id="421" r:id="rId49"/>
    <p:sldId id="422" r:id="rId50"/>
  </p:sldIdLst>
  <p:sldSz cx="9144000" cy="5143500" type="screen16x9"/>
  <p:notesSz cx="6858000" cy="9144000"/>
  <p:embeddedFontLst>
    <p:embeddedFont>
      <p:font typeface="Merriweather" panose="020B0604020202020204" charset="0"/>
      <p:regular r:id="rId52"/>
      <p:bold r:id="rId53"/>
      <p:italic r:id="rId54"/>
      <p:boldItalic r:id="rId55"/>
    </p:embeddedFont>
    <p:embeddedFont>
      <p:font typeface="Georgia Pro" panose="020B0604020202020204" charset="0"/>
      <p:regular r:id="rId56"/>
      <p:bold r:id="rId57"/>
      <p:italic r:id="rId58"/>
      <p:boldItalic r:id="rId59"/>
    </p:embeddedFont>
    <p:embeddedFont>
      <p:font typeface="Arial Bold" panose="020B0704020202020204" pitchFamily="34" charset="0"/>
      <p:bold r:id="rId60"/>
    </p:embeddedFont>
    <p:embeddedFont>
      <p:font typeface="Roboto" panose="02000000000000000000" pitchFamily="2" charset="0"/>
      <p:regular r:id="rId61"/>
      <p:bold r:id="rId62"/>
      <p:italic r:id="rId63"/>
      <p:boldItalic r:id="rId64"/>
    </p:embeddedFont>
    <p:embeddedFont>
      <p:font typeface="Segoe UI" panose="020B0502040204020203" pitchFamily="3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Cambria Math" panose="02040503050406030204" pitchFamily="18"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318310-7D43-3348-73BC-2F472E584D9C}" name="Ross Evan White" initials="RW" userId="S::rowh3392@colorado.edu::da7e64ea-4380-442b-8122-33d737c5e0e2" providerId="AD"/>
  <p188:author id="{F8264019-BFD9-93CC-E6EE-8A3759B65BD5}" name="Alfredo Alejandro Restrepo" initials="AR" userId="S::alre5297@colorado.edu::739c5239-c2f5-4d5c-9882-3e58ed3baf03" providerId="AD"/>
  <p188:author id="{82BBD324-079B-6611-A438-B9B1A126176E}" name="Benjamin Connor Mchugh" initials="BM" userId="S::bemc4824@colorado.edu::46f9c15d-4877-4dc9-91d0-2cf8b9fd9442" providerId="AD"/>
  <p188:author id="{B9E38D41-74D2-BEE9-B2AB-250C7DEC215D}" name="Tucker A Peyok" initials="TP" userId="S::tupe8955@colorado.edu::7295a134-6750-4459-84b3-796a2e53b914" providerId="AD"/>
  <p188:author id="{D6AE4E8F-2478-4D02-D917-6FF5191A631B}" name="Cannon Lyman Palmer" initials="CP" userId="S::capa6307@colorado.edu::dccbea8a-44bb-499e-a250-36ad493f07e0" providerId="AD"/>
  <p188:author id="{88915998-733D-0A04-CCA0-558E140828F6}" name="Addison Kaylee Woodard" initials="AKW" userId="S::adwo7549@colorado.edu::6f1880a9-a864-42c9-971d-75faf398d410" providerId="AD"/>
  <p188:author id="{9F2D59A9-4C0C-21E4-3E0E-94E461FCD4D3}" name="Brain Alexander Trybus" initials="BT" userId="S::brtr7823@colorado.edu::451b6389-09c8-492c-aed9-5ae05f376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38"/>
    <a:srgbClr val="739BF5"/>
    <a:srgbClr val="FFFF9F"/>
    <a:srgbClr val="FFFF66"/>
    <a:srgbClr val="92D7FF"/>
    <a:srgbClr val="D0F6FF"/>
    <a:srgbClr val="0D3FAF"/>
    <a:srgbClr val="092E82"/>
    <a:srgbClr val="256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E121A-B83E-6A7A-36B2-DEBA1A87B4CD}" v="48" dt="2023-02-27T07:37:28.499"/>
    <p1510:client id="{2E04500F-EF4E-2639-C9DD-1330509644AB}" v="13" dt="2023-02-27T06:57:37.161"/>
    <p1510:client id="{38314A20-4203-C719-4986-741A6C9A6704}" v="40" dt="2023-02-27T13:58:12.797"/>
    <p1510:client id="{5DA2DEF8-A368-449C-8C5E-9259EC21192D}" v="6220" dt="2023-02-27T08:31:45.380"/>
    <p1510:client id="{5FC465AA-995E-D359-9574-FD00A3042FC4}" v="151" dt="2023-02-27T07:01:30.014"/>
    <p1510:client id="{8A488DBC-FFF9-A7CA-BCDD-04A327613727}" v="31" dt="2023-02-27T16:16:51.632"/>
    <p1510:client id="{8E0ECD23-2B87-4665-F03B-B7D8940E12A4}" v="132" dt="2023-02-27T06:49:20.961"/>
    <p1510:client id="{AB462F93-924C-5BCC-3B41-CAAA890E9F31}" v="5" dt="2023-02-26T22:35:56.449"/>
    <p1510:client id="{BF2E8D6D-BEAB-2EB4-7D7E-90A109FD13B1}" v="27" dt="2023-02-27T06:02:05.382"/>
    <p1510:client id="{FB1CE0DE-2FBD-CA63-08DE-134273220448}" v="121" dt="2023-02-26T20:12:48.054"/>
  </p1510:revLst>
</p1510:revInfo>
</file>

<file path=ppt/tableStyles.xml><?xml version="1.0" encoding="utf-8"?>
<a:tblStyleLst xmlns:a="http://schemas.openxmlformats.org/drawingml/2006/main" def="{90DB5381-F139-46BA-883A-D6A6CDB151B7}">
  <a:tblStyle styleId="{90DB5381-F139-46BA-883A-D6A6CDB151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2.xml"/><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D624B8F7-887A-433D-AF54-3969724C78F7}" authorId="{F8264019-BFD9-93CC-E6EE-8A3759B65BD5}" status="resolved" created="2023-02-27T06:36:48.290" complete="100000">
    <ac:txMkLst xmlns:ac="http://schemas.microsoft.com/office/drawing/2013/main/command">
      <pc:docMk xmlns:pc="http://schemas.microsoft.com/office/powerpoint/2013/main/command"/>
      <pc:sldMk xmlns:pc="http://schemas.microsoft.com/office/powerpoint/2013/main/command" cId="0" sldId="256"/>
      <ac:spMk id="180" creationId="{00000000-0000-0000-0000-000000000000}"/>
      <ac:txMk cp="84" len="4">
        <ac:context len="265" hash="912582740"/>
      </ac:txMk>
    </ac:txMkLst>
    <p188:pos x="6267762" y="379438"/>
    <p188:txBody>
      <a:bodyPr/>
      <a:lstStyle/>
      <a:p>
        <a:r>
          <a:rPr lang="en-US"/>
          <a:t>im assuming Addi since PM right?</a:t>
        </a:r>
      </a:p>
    </p188:txBody>
  </p188:cm>
</p188:cmLst>
</file>

<file path=ppt/comments/modernComment_102_0.xml><?xml version="1.0" encoding="utf-8"?>
<p188:cmLst xmlns:a="http://schemas.openxmlformats.org/drawingml/2006/main" xmlns:r="http://schemas.openxmlformats.org/officeDocument/2006/relationships" xmlns:p188="http://schemas.microsoft.com/office/powerpoint/2018/8/main">
  <p188:cm id="{0801B270-5824-4512-9644-E8989E558E3F}" authorId="{B9E38D41-74D2-BEE9-B2AB-250C7DEC215D}" status="resolved" created="2023-02-23T23:46:03.264" complete="100000">
    <ac:txMkLst xmlns:ac="http://schemas.microsoft.com/office/drawing/2013/main/command">
      <pc:docMk xmlns:pc="http://schemas.microsoft.com/office/powerpoint/2013/main/command"/>
      <pc:sldMk xmlns:pc="http://schemas.microsoft.com/office/powerpoint/2013/main/command" cId="0" sldId="258"/>
      <ac:spMk id="198" creationId="{00000000-0000-0000-0000-000000000000}"/>
      <ac:txMk cp="0" len="16">
        <ac:context len="17" hash="540655355"/>
      </ac:txMk>
    </ac:txMkLst>
    <p188:pos x="3015935" y="248970"/>
    <p188:txBody>
      <a:bodyPr/>
      <a:lstStyle/>
      <a:p>
        <a:r>
          <a:rPr lang="en-US"/>
          <a:t>Make sure that we beef this part up because the PAB is going to be so lost in the beginning of this presentation if we don't re explain what the actual project is</a:t>
        </a:r>
      </a:p>
    </p188:txBody>
  </p188:cm>
  <p188:cm id="{0DB4AA82-486C-457D-9A5B-C8940C8FC858}" authorId="{F8318310-7D43-3348-73BC-2F472E584D9C}" status="resolved" created="2023-02-24T02:50:52.493" complete="100000">
    <ac:deMkLst xmlns:ac="http://schemas.microsoft.com/office/drawing/2013/main/command">
      <pc:docMk xmlns:pc="http://schemas.microsoft.com/office/powerpoint/2013/main/command"/>
      <pc:sldMk xmlns:pc="http://schemas.microsoft.com/office/powerpoint/2013/main/command" cId="0" sldId="258"/>
      <ac:picMk id="2" creationId="{90C7BDD6-A0DF-ED0D-28A7-7F1793658977}"/>
    </ac:deMkLst>
    <p188:txBody>
      <a:bodyPr/>
      <a:lstStyle/>
      <a:p>
        <a:r>
          <a:rPr lang="en-US"/>
          <a:t>DL didnt like this picture</a:t>
        </a:r>
      </a:p>
    </p188:txBody>
  </p188:cm>
  <p188:cm id="{BD4D2822-80D5-4ACB-87BD-24BEE040444E}" authorId="{82BBD324-079B-6611-A438-B9B1A126176E}" status="resolved" created="2023-02-24T16:11:01.145" complete="100000">
    <pc:sldMkLst xmlns:pc="http://schemas.microsoft.com/office/powerpoint/2013/main/command">
      <pc:docMk/>
      <pc:sldMk cId="0" sldId="258"/>
    </pc:sldMkLst>
    <p188:replyLst>
      <p188:reply id="{48C45849-0B30-4177-A72B-6F3AF14B83B7}" authorId="{82BBD324-079B-6611-A438-B9B1A126176E}" created="2023-02-24T16:11:20.052">
        <p188:txBody>
          <a:bodyPr/>
          <a:lstStyle/>
          <a:p>
            <a:r>
              <a:rPr lang="en-US"/>
              <a:t>baseline design review, and any changes wrt CDR</a:t>
            </a:r>
          </a:p>
        </p188:txBody>
      </p188:reply>
    </p188:replyLst>
    <p188:txBody>
      <a:bodyPr/>
      <a:lstStyle/>
      <a:p>
        <a:r>
          <a:rPr lang="en-US"/>
          <a:t>Add CPEs, and design overview</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C3A2DC50-67FD-4D42-9F81-9E2D3834B6B1}" authorId="{D6AE4E8F-2478-4D02-D917-6FF5191A631B}" status="resolved" created="2023-02-22T22:36:54.905" complete="100000">
    <ac:txMkLst xmlns:ac="http://schemas.microsoft.com/office/drawing/2013/main/command">
      <pc:docMk xmlns:pc="http://schemas.microsoft.com/office/powerpoint/2013/main/command"/>
      <pc:sldMk xmlns:pc="http://schemas.microsoft.com/office/powerpoint/2013/main/command" cId="0" sldId="260"/>
      <ac:spMk id="224" creationId="{00000000-0000-0000-0000-000000000000}"/>
      <ac:txMk cp="0" len="18">
        <ac:context len="19" hash="790476989"/>
      </ac:txMk>
    </ac:txMkLst>
    <p188:pos x="3066781" y="273676"/>
    <p188:txBody>
      <a:bodyPr/>
      <a:lstStyle/>
      <a:p>
        <a:r>
          <a:rPr lang="en-US"/>
          <a:t>They specifically mention in the rubric that they want us to show our 'levels of success' (quantitative objectives) in the project overview</a:t>
        </a:r>
      </a:p>
    </p188:txBody>
  </p188:cm>
</p188:cmLst>
</file>

<file path=ppt/comments/modernComment_17F_786F8C8E.xml><?xml version="1.0" encoding="utf-8"?>
<p188:cmLst xmlns:a="http://schemas.openxmlformats.org/drawingml/2006/main" xmlns:r="http://schemas.openxmlformats.org/officeDocument/2006/relationships" xmlns:p188="http://schemas.microsoft.com/office/powerpoint/2018/8/main">
  <p188:cm id="{24FDB7A5-4935-4913-9A47-7D244751FBFF}" authorId="{D6AE4E8F-2478-4D02-D917-6FF5191A631B}" status="resolved" created="2023-02-22T22:07:57.683" complete="100000">
    <ac:txMkLst xmlns:ac="http://schemas.microsoft.com/office/drawing/2013/main/command">
      <pc:docMk xmlns:pc="http://schemas.microsoft.com/office/powerpoint/2013/main/command"/>
      <pc:sldMk xmlns:pc="http://schemas.microsoft.com/office/powerpoint/2013/main/command" cId="2020576398" sldId="383"/>
      <ac:spMk id="2" creationId="{D488659B-219C-954C-A23C-75A047C236B1}"/>
      <ac:txMk cp="142">
        <ac:context len="289" hash="4114109781"/>
      </ac:txMk>
    </ac:txMkLst>
    <p188:pos x="5046908" y="3042633"/>
    <p188:replyLst>
      <p188:reply id="{E38CA695-D19B-4D38-974C-485C3BCD8255}" authorId="{F8264019-BFD9-93CC-E6EE-8A3759B65BD5}" created="2023-02-22T23:35:04.237">
        <p188:txBody>
          <a:bodyPr/>
          <a:lstStyle/>
          <a:p>
            <a:r>
              <a:rPr lang="en-US"/>
              <a:t>agree on this comment </a:t>
            </a:r>
          </a:p>
        </p188:txBody>
      </p188:reply>
    </p188:replyLst>
    <p188:txBody>
      <a:bodyPr/>
      <a:lstStyle/>
      <a:p>
        <a:r>
          <a:rPr lang="en-US"/>
          <a:t>Do we want to specify which requirements this will help us ensure? ie- accuracy and processing speed requirements</a:t>
        </a:r>
      </a:p>
    </p188:txBody>
  </p188:cm>
  <p188:cm id="{1F7B8AC8-31CD-4323-8044-D6CD2FED79B9}" authorId="{F8264019-BFD9-93CC-E6EE-8A3759B65BD5}" status="resolved" created="2023-02-22T23:36:01.301" complete="100000">
    <ac:txMkLst xmlns:ac="http://schemas.microsoft.com/office/drawing/2013/main/command">
      <pc:docMk xmlns:pc="http://schemas.microsoft.com/office/powerpoint/2013/main/command"/>
      <pc:sldMk xmlns:pc="http://schemas.microsoft.com/office/powerpoint/2013/main/command" cId="2020576398" sldId="383"/>
      <ac:spMk id="2" creationId="{D488659B-219C-954C-A23C-75A047C236B1}"/>
      <ac:txMk cp="238">
        <ac:context len="289" hash="4114109781"/>
      </ac:txMk>
    </ac:txMkLst>
    <p188:pos x="3832991" y="1310508"/>
    <p188:txBody>
      <a:bodyPr/>
      <a:lstStyle/>
      <a:p>
        <a:r>
          <a:rPr lang="en-US"/>
          <a:t>What's considered high and low?</a:t>
        </a:r>
      </a:p>
    </p188:txBody>
  </p188:cm>
  <p188:cm id="{01E179AD-E871-4481-A44A-C41978E3F7F8}" authorId="{F8264019-BFD9-93CC-E6EE-8A3759B65BD5}" status="resolved" created="2023-02-22T23:41:24.541" complete="100000">
    <ac:txMkLst xmlns:ac="http://schemas.microsoft.com/office/drawing/2013/main/command">
      <pc:docMk xmlns:pc="http://schemas.microsoft.com/office/powerpoint/2013/main/command"/>
      <pc:sldMk xmlns:pc="http://schemas.microsoft.com/office/powerpoint/2013/main/command" cId="2020576398" sldId="383"/>
      <ac:spMk id="2" creationId="{D488659B-219C-954C-A23C-75A047C236B1}"/>
      <ac:txMk cp="142">
        <ac:context len="289" hash="4114109781"/>
      </ac:txMk>
    </ac:txMkLst>
    <p188:pos x="4803556" y="2680137"/>
    <p188:replyLst>
      <p188:reply id="{7D5ECBD2-2D4D-41A7-A4F7-766F32DD4F64}" authorId="{88915998-733D-0A04-CCA0-558E140828F6}" created="2023-02-24T21:46:55.028">
        <p188:txBody>
          <a:bodyPr/>
          <a:lstStyle/>
          <a:p>
            <a:r>
              <a:rPr lang="en-US"/>
              <a:t>Added to next slide!</a:t>
            </a:r>
          </a:p>
        </p188:txBody>
      </p188:reply>
    </p188:replyLst>
    <p188:txBody>
      <a:bodyPr/>
      <a:lstStyle/>
      <a:p>
        <a:r>
          <a:rPr lang="en-US"/>
          <a:t>How will the bias change in temperature be integrated into the Kalman filter?</a:t>
        </a:r>
      </a:p>
    </p188:txBody>
  </p188:cm>
  <p188:cm id="{5663D5E8-DEFA-415B-AC5E-833303D69483}" authorId="{B9E38D41-74D2-BEE9-B2AB-250C7DEC215D}" status="resolved" created="2023-02-23T23:27:13.458" complete="100000">
    <ac:txMkLst xmlns:ac="http://schemas.microsoft.com/office/drawing/2013/main/command">
      <pc:docMk xmlns:pc="http://schemas.microsoft.com/office/powerpoint/2013/main/command"/>
      <pc:sldMk xmlns:pc="http://schemas.microsoft.com/office/powerpoint/2013/main/command" cId="2020576398" sldId="383"/>
      <ac:spMk id="2" creationId="{D488659B-219C-954C-A23C-75A047C236B1}"/>
      <ac:txMk cp="0" len="214">
        <ac:context len="289" hash="4114109781"/>
      </ac:txMk>
    </ac:txMkLst>
    <p188:pos x="4685355" y="2597727"/>
    <p188:replyLst>
      <p188:reply id="{027CD5DA-6705-459A-9BE2-70FA48E5FD67}" authorId="{B9E38D41-74D2-BEE9-B2AB-250C7DEC215D}" created="2023-02-23T23:29:50.105">
        <p188:txBody>
          <a:bodyPr/>
          <a:lstStyle/>
          <a:p>
            <a:r>
              <a:rPr lang="en-US"/>
              <a:t>This Formatting*</a:t>
            </a:r>
          </a:p>
        </p188:txBody>
      </p188:reply>
    </p188:replyLst>
    <p188:txBody>
      <a:bodyPr/>
      <a:lstStyle/>
      <a:p>
        <a:r>
          <a:rPr lang="en-US"/>
          <a:t>Something like this? Or more exaggerated?</a:t>
        </a:r>
      </a:p>
    </p188:txBody>
  </p188:cm>
  <p188:cm id="{539E279A-99CF-437E-84A3-6DCE3BB1A8F1}" authorId="{82BBD324-079B-6611-A438-B9B1A126176E}" status="resolved" created="2023-02-24T16:25:07.486" complete="100000">
    <ac:deMkLst xmlns:ac="http://schemas.microsoft.com/office/drawing/2013/main/command">
      <pc:docMk xmlns:pc="http://schemas.microsoft.com/office/powerpoint/2013/main/command"/>
      <pc:sldMk xmlns:pc="http://schemas.microsoft.com/office/powerpoint/2013/main/command" cId="2020576398" sldId="383"/>
      <ac:picMk id="10" creationId="{C4B82551-1343-6B43-491B-C0284F35CF1E}"/>
    </ac:deMkLst>
    <p188:txBody>
      <a:bodyPr/>
      <a:lstStyle/>
      <a:p>
        <a:r>
          <a:rPr lang="en-US"/>
          <a:t>Mark this as a sample curve</a:t>
        </a:r>
      </a:p>
    </p188:txBody>
  </p188:cm>
</p188:cmLst>
</file>

<file path=ppt/comments/modernComment_181_2DF899B7.xml><?xml version="1.0" encoding="utf-8"?>
<p188:cmLst xmlns:a="http://schemas.openxmlformats.org/drawingml/2006/main" xmlns:r="http://schemas.openxmlformats.org/officeDocument/2006/relationships" xmlns:p188="http://schemas.microsoft.com/office/powerpoint/2018/8/main">
  <p188:cm id="{2AED510B-CA35-4B7F-9329-ED8259645330}" authorId="{B9E38D41-74D2-BEE9-B2AB-250C7DEC215D}" status="resolved" created="2023-02-23T23:51:55.355" complete="100000">
    <ac:txMkLst xmlns:ac="http://schemas.microsoft.com/office/drawing/2013/main/command">
      <pc:docMk xmlns:pc="http://schemas.microsoft.com/office/powerpoint/2013/main/command"/>
      <pc:sldMk xmlns:pc="http://schemas.microsoft.com/office/powerpoint/2013/main/command" cId="771266999" sldId="385"/>
      <ac:spMk id="4" creationId="{505F6716-B45C-D5B8-FAC2-E5DA1299FA20}"/>
      <ac:txMk cp="0" len="11">
        <ac:context len="12" hash="4051955069"/>
      </ac:txMk>
    </ac:txMkLst>
    <p188:pos x="1923861" y="248970"/>
    <p188:txBody>
      <a:bodyPr/>
      <a:lstStyle/>
      <a:p>
        <a:r>
          <a:rPr lang="en-US"/>
          <a:t>Make sure that this is updated for readability</a:t>
        </a:r>
      </a:p>
    </p188:txBody>
  </p188:cm>
  <p188:cm id="{03F126D3-4F69-4323-8E26-EC8A2121E4FC}" authorId="{82BBD324-079B-6611-A438-B9B1A126176E}" status="resolved" created="2023-02-24T16:21:36.389" complete="100000">
    <pc:sldMkLst xmlns:pc="http://schemas.microsoft.com/office/powerpoint/2013/main/command">
      <pc:docMk/>
      <pc:sldMk cId="771266999" sldId="385"/>
    </pc:sldMkLst>
    <p188:replyLst>
      <p188:reply id="{61FA0C62-672F-4191-B518-F463A704BA9C}" authorId="{82BBD324-079B-6611-A438-B9B1A126176E}" created="2023-02-24T16:21:59.733">
        <p188:txBody>
          <a:bodyPr/>
          <a:lstStyle/>
          <a:p>
            <a:r>
              <a:rPr lang="en-US"/>
              <a:t>Make it more clear to see "today's date"</a:t>
            </a:r>
          </a:p>
        </p188:txBody>
      </p188:reply>
    </p188:replyLst>
    <p188:txBody>
      <a:bodyPr/>
      <a:lstStyle/>
      <a:p>
        <a:r>
          <a:rPr lang="en-US"/>
          <a:t>- Add margin (purple boxes next to it to show slip)
- Hard to see writing on red bars
- May be worth to make text more obvious, add readibility
- Critical path needed
- Use triangles to mark milestones (typical), those would be the red bars
- Add dependencies</a:t>
        </a:r>
      </a:p>
    </p188:txBody>
  </p188:cm>
</p188:cmLst>
</file>

<file path=ppt/comments/modernComment_182_FE24C4C6.xml><?xml version="1.0" encoding="utf-8"?>
<p188:cmLst xmlns:a="http://schemas.openxmlformats.org/drawingml/2006/main" xmlns:r="http://schemas.openxmlformats.org/officeDocument/2006/relationships" xmlns:p188="http://schemas.microsoft.com/office/powerpoint/2018/8/main">
  <p188:cm id="{CEB4C86F-5020-4084-8245-49139C553D31}" authorId="{D6AE4E8F-2478-4D02-D917-6FF5191A631B}" status="resolved" created="2023-02-22T22:31:38.852" complete="100000">
    <ac:txMkLst xmlns:ac="http://schemas.microsoft.com/office/drawing/2013/main/command">
      <pc:docMk xmlns:pc="http://schemas.microsoft.com/office/powerpoint/2013/main/command"/>
      <pc:sldMk xmlns:pc="http://schemas.microsoft.com/office/powerpoint/2013/main/command" cId="4263822534" sldId="386"/>
      <ac:spMk id="2" creationId="{D488659B-219C-954C-A23C-75A047C236B1}"/>
      <ac:txMk cp="331" len="22">
        <ac:context len="417" hash="4076930571"/>
      </ac:txMk>
    </ac:txMkLst>
    <p188:pos x="3251915" y="3461197"/>
    <p188:replyLst/>
    <p188:txBody>
      <a:bodyPr/>
      <a:lstStyle/>
      <a:p>
        <a:r>
          <a:rPr lang="en-US"/>
          <a:t>Maybe mention why we are selecting the thermocouple that we are - we may need to specify that it is more accurate than our onboard temperature sensor</a:t>
        </a:r>
      </a:p>
    </p188:txBody>
  </p188:cm>
  <p188:cm id="{80513D06-02B9-4FF4-BC45-E1BD0D9C7BC6}" authorId="{F8264019-BFD9-93CC-E6EE-8A3759B65BD5}" status="resolved" created="2023-02-22T23:50:58.853" complete="100000">
    <ac:txMkLst xmlns:ac="http://schemas.microsoft.com/office/drawing/2013/main/command">
      <pc:docMk xmlns:pc="http://schemas.microsoft.com/office/powerpoint/2013/main/command"/>
      <pc:sldMk xmlns:pc="http://schemas.microsoft.com/office/powerpoint/2013/main/command" cId="4263822534" sldId="386"/>
      <ac:spMk id="2" creationId="{D488659B-219C-954C-A23C-75A047C236B1}"/>
      <ac:txMk cp="209" len="80">
        <ac:context len="417" hash="4076930571"/>
      </ac:txMk>
    </ac:txMkLst>
    <p188:pos x="4315810" y="3123543"/>
    <p188:replyLst>
      <p188:reply id="{6F85F434-CD5B-4CF0-8336-BB43165AF2C9}" authorId="{88915998-733D-0A04-CCA0-558E140828F6}" created="2023-02-23T00:42:27.993">
        <p188:txBody>
          <a:bodyPr/>
          <a:lstStyle/>
          <a:p>
            <a:r>
              <a:rPr lang="en-US"/>
              <a:t>Agree, let's add start/stop temps to this</a:t>
            </a:r>
          </a:p>
        </p188:txBody>
      </p188:reply>
    </p188:replyLst>
    <p188:txBody>
      <a:bodyPr/>
      <a:lstStyle/>
      <a:p>
        <a:r>
          <a:rPr lang="en-US"/>
          <a:t>Emphasis the range of temperature  we are aiming at. Obv we need the oven to hit 500 deg F or vice versa </a:t>
        </a:r>
      </a:p>
    </p188:txBody>
  </p188:cm>
  <p188:cm id="{A497F08C-F8C3-41C0-B646-E0D7CE7741DD}" authorId="{F8264019-BFD9-93CC-E6EE-8A3759B65BD5}" status="resolved" created="2023-02-22T23:57:49.454" complete="100000">
    <ac:deMkLst xmlns:ac="http://schemas.microsoft.com/office/drawing/2013/main/command">
      <pc:docMk xmlns:pc="http://schemas.microsoft.com/office/powerpoint/2013/main/command"/>
      <pc:sldMk xmlns:pc="http://schemas.microsoft.com/office/powerpoint/2013/main/command" cId="4263822534" sldId="386"/>
      <ac:spMk id="2" creationId="{D488659B-219C-954C-A23C-75A047C236B1}"/>
    </ac:deMkLst>
    <p188:txBody>
      <a:bodyPr/>
      <a:lstStyle/>
      <a:p>
        <a:r>
          <a:rPr lang="en-US"/>
          <a:t>"complete communication with ground software " its a prerequisite that communication is working how it should be not that they can send random numbers to each other </a:t>
        </a:r>
      </a:p>
    </p188:txBody>
  </p188:cm>
</p188:cmLst>
</file>

<file path=ppt/comments/modernComment_185_54195175.xml><?xml version="1.0" encoding="utf-8"?>
<p188:cmLst xmlns:a="http://schemas.openxmlformats.org/drawingml/2006/main" xmlns:r="http://schemas.openxmlformats.org/officeDocument/2006/relationships" xmlns:p188="http://schemas.microsoft.com/office/powerpoint/2018/8/main">
  <p188:cm id="{AB6D7A12-E455-43D5-9ED8-C717A31A3200}" authorId="{F8264019-BFD9-93CC-E6EE-8A3759B65BD5}" status="resolved" created="2023-02-23T00:31:47.853" complete="100000">
    <ac:deMkLst xmlns:ac="http://schemas.microsoft.com/office/drawing/2013/main/command">
      <pc:docMk xmlns:pc="http://schemas.microsoft.com/office/powerpoint/2013/main/command"/>
      <pc:sldMk xmlns:pc="http://schemas.microsoft.com/office/powerpoint/2013/main/command" cId="1410945397" sldId="389"/>
      <ac:spMk id="2" creationId="{ADE16549-C7C0-1ED0-71FB-67931BD14FE5}"/>
    </ac:deMkLst>
    <p188:txBody>
      <a:bodyPr/>
      <a:lstStyle/>
      <a:p>
        <a:r>
          <a:rPr lang="en-US"/>
          <a:t>show the relevant accuracy requirements again</a:t>
        </a:r>
      </a:p>
    </p188:txBody>
  </p188:cm>
  <p188:cm id="{BA09D62D-1FBE-435D-971E-6F90AF294915}" authorId="{B9E38D41-74D2-BEE9-B2AB-250C7DEC215D}" status="resolved" created="2023-02-23T23:33:06.768" complete="100000">
    <ac:txMkLst xmlns:ac="http://schemas.microsoft.com/office/drawing/2013/main/command">
      <pc:docMk xmlns:pc="http://schemas.microsoft.com/office/powerpoint/2013/main/command"/>
      <pc:sldMk xmlns:pc="http://schemas.microsoft.com/office/powerpoint/2013/main/command" cId="1410945397" sldId="389"/>
      <ac:spMk id="2" creationId="{ADE16549-C7C0-1ED0-71FB-67931BD14FE5}"/>
      <ac:txMk cp="198">
        <ac:context len="199" hash="1947260134"/>
      </ac:txMk>
    </ac:txMkLst>
    <p188:pos x="5245351" y="2783940"/>
    <p188:txBody>
      <a:bodyPr/>
      <a:lstStyle/>
      <a:p>
        <a:r>
          <a:rPr lang="en-US"/>
          <a:t>Make sure to put in a diagram to help explain not just bullets. Don't just decorate these slides make sure to restructure for understanding</a:t>
        </a:r>
      </a:p>
    </p188:txBody>
  </p188:cm>
  <p188:cm id="{1BBD50AB-6513-4A20-B102-93FFC7A53E19}" authorId="{B9E38D41-74D2-BEE9-B2AB-250C7DEC215D}" status="resolved" created="2023-02-24T02:26:52.941" complete="100000">
    <ac:txMkLst xmlns:ac="http://schemas.microsoft.com/office/drawing/2013/main/command">
      <pc:docMk xmlns:pc="http://schemas.microsoft.com/office/powerpoint/2013/main/command"/>
      <pc:sldMk xmlns:pc="http://schemas.microsoft.com/office/powerpoint/2013/main/command" cId="1410945397" sldId="389"/>
      <ac:spMk id="2" creationId="{ADE16549-C7C0-1ED0-71FB-67931BD14FE5}"/>
      <ac:txMk cp="132" len="53">
        <ac:context len="186" hash="3207352269"/>
      </ac:txMk>
    </ac:txMkLst>
    <p188:pos x="2154115" y="2356338"/>
    <p188:replyLst>
      <p188:reply id="{690217D6-6523-4B0D-B9B7-FF8C8CEC0DE1}" authorId="{B9E38D41-74D2-BEE9-B2AB-250C7DEC215D}" created="2023-02-24T02:27:02.128">
        <p188:txBody>
          <a:bodyPr/>
          <a:lstStyle/>
          <a:p>
            <a:r>
              <a:rPr lang="en-US"/>
              <a:t>Or animation</a:t>
            </a:r>
          </a:p>
        </p188:txBody>
      </p188:reply>
    </p188:replyLst>
    <p188:txBody>
      <a:bodyPr/>
      <a:lstStyle/>
      <a:p>
        <a:r>
          <a:rPr lang="en-US"/>
          <a:t>Can we add GUI image here</a:t>
        </a:r>
      </a:p>
    </p188:txBody>
  </p188:cm>
  <p188:cm id="{A4AFD347-D564-43A1-B23F-DC1D0C6044F7}" authorId="{88915998-733D-0A04-CCA0-558E140828F6}" status="resolved" created="2023-02-24T23:15:39.322" complete="100000">
    <ac:deMkLst xmlns:ac="http://schemas.microsoft.com/office/drawing/2013/main/command">
      <pc:docMk xmlns:pc="http://schemas.microsoft.com/office/powerpoint/2013/main/command"/>
      <pc:sldMk xmlns:pc="http://schemas.microsoft.com/office/powerpoint/2013/main/command" cId="1410945397" sldId="389"/>
      <ac:spMk id="10" creationId="{9E06056E-7CCA-D1FC-FACF-E09B4F9793D8}"/>
    </ac:deMkLst>
    <p188:txBody>
      <a:bodyPr/>
      <a:lstStyle/>
      <a:p>
        <a:r>
          <a:rPr lang="en-US"/>
          <a:t>Do we need this still with the addition of the bar at the top?</a:t>
        </a:r>
      </a:p>
    </p188:txBody>
  </p188:cm>
</p188:cmLst>
</file>

<file path=ppt/comments/modernComment_187_2D89130C.xml><?xml version="1.0" encoding="utf-8"?>
<p188:cmLst xmlns:a="http://schemas.openxmlformats.org/drawingml/2006/main" xmlns:r="http://schemas.openxmlformats.org/officeDocument/2006/relationships" xmlns:p188="http://schemas.microsoft.com/office/powerpoint/2018/8/main">
  <p188:cm id="{01E6D575-70E6-40AA-8F6C-E25F7049CE52}" authorId="{F8264019-BFD9-93CC-E6EE-8A3759B65BD5}" status="resolved" created="2023-02-24T23:56:18.226" complete="100000">
    <ac:deMkLst xmlns:ac="http://schemas.microsoft.com/office/drawing/2013/main/command">
      <pc:docMk xmlns:pc="http://schemas.microsoft.com/office/powerpoint/2013/main/command"/>
      <pc:sldMk xmlns:pc="http://schemas.microsoft.com/office/powerpoint/2013/main/command" cId="763958028" sldId="391"/>
      <ac:picMk id="7" creationId="{4AC9886B-1D9E-B52F-5DDC-90B4725FC49C}"/>
    </ac:deMkLst>
    <p188:replyLst>
      <p188:reply id="{6EE6BBBD-FA86-46D7-97D2-AEFEF82D71F6}" authorId="{88915998-733D-0A04-CCA0-558E140828F6}" created="2023-02-25T01:56:42.803">
        <p188:txBody>
          <a:bodyPr/>
          <a:lstStyle/>
          <a:p>
            <a:r>
              <a:rPr lang="en-US"/>
              <a:t>Works for me!</a:t>
            </a:r>
          </a:p>
        </p188:txBody>
      </p188:reply>
    </p188:replyLst>
    <p188:txBody>
      <a:bodyPr/>
      <a:lstStyle/>
      <a:p>
        <a:r>
          <a:rPr lang="en-US"/>
          <a:t>This is a GIF .. please let me know if its not working cause its not for me lol</a:t>
        </a:r>
      </a:p>
    </p188:txBody>
  </p188:cm>
</p188:cmLst>
</file>

<file path=ppt/comments/modernComment_188_5DE1949A.xml><?xml version="1.0" encoding="utf-8"?>
<p188:cmLst xmlns:a="http://schemas.openxmlformats.org/drawingml/2006/main" xmlns:r="http://schemas.openxmlformats.org/officeDocument/2006/relationships" xmlns:p188="http://schemas.microsoft.com/office/powerpoint/2018/8/main">
  <p188:cm id="{3DB14E91-6FAE-4A93-B438-8841B2FA6450}" authorId="{F8264019-BFD9-93CC-E6EE-8A3759B65BD5}" status="resolved" created="2023-02-23T00:56:33.945" complete="100000">
    <ac:deMkLst xmlns:ac="http://schemas.microsoft.com/office/drawing/2013/main/command">
      <pc:docMk xmlns:pc="http://schemas.microsoft.com/office/powerpoint/2013/main/command"/>
      <pc:sldMk xmlns:pc="http://schemas.microsoft.com/office/powerpoint/2013/main/command" cId="1575064730" sldId="392"/>
      <ac:spMk id="2" creationId="{ADE16549-C7C0-1ED0-71FB-67931BD14FE5}"/>
    </ac:deMkLst>
    <p188:txBody>
      <a:bodyPr/>
      <a:lstStyle/>
      <a:p>
        <a:r>
          <a:rPr lang="en-US"/>
          <a:t>Do we plan on testing this at different  temperatures just like in the other test? probably a little more of a challenge since there isn't an oven ant itll but just a thought </a:t>
        </a:r>
      </a:p>
    </p188:txBody>
  </p188:cm>
  <p188:cm id="{5C6723FC-BE49-4BAE-9840-99C40069CC62}" authorId="{B9E38D41-74D2-BEE9-B2AB-250C7DEC215D}" status="resolved" created="2023-02-23T23:47:36.705" complete="100000">
    <ac:txMkLst xmlns:ac="http://schemas.microsoft.com/office/drawing/2013/main/command">
      <pc:docMk xmlns:pc="http://schemas.microsoft.com/office/powerpoint/2013/main/command"/>
      <pc:sldMk xmlns:pc="http://schemas.microsoft.com/office/powerpoint/2013/main/command" cId="1575064730" sldId="392"/>
      <ac:spMk id="2" creationId="{ADE16549-C7C0-1ED0-71FB-67931BD14FE5}"/>
      <ac:txMk cp="0" len="12">
        <ac:context len="579" hash="1278580089"/>
      </ac:txMk>
    </ac:txMkLst>
    <p188:pos x="4094962" y="226710"/>
    <p188:replyLst>
      <p188:reply id="{1AAD81DB-CD8B-44DB-844E-539954457ECA}" authorId="{F8264019-BFD9-93CC-E6EE-8A3759B65BD5}" created="2023-02-26T20:04:52.095">
        <p188:txBody>
          <a:bodyPr/>
          <a:lstStyle/>
          <a:p>
            <a:r>
              <a:rPr lang="en-US"/>
              <a:t> ✅ </a:t>
            </a:r>
          </a:p>
        </p188:txBody>
      </p188:reply>
    </p188:replyLst>
    <p188:txBody>
      <a:bodyPr/>
      <a:lstStyle/>
      <a:p>
        <a:r>
          <a:rPr lang="en-US"/>
          <a:t>Say show the worst case and other cases. Then show how we are going to take this error and figure out how accurate we are</a:t>
        </a:r>
      </a:p>
    </p188:txBody>
  </p188:cm>
  <p188:cm id="{DC25BDAA-FDC4-459F-BF62-F2D83706BA7D}" authorId="{B9E38D41-74D2-BEE9-B2AB-250C7DEC215D}" status="resolved" created="2023-02-23T23:48:33.613" complete="100000">
    <ac:txMkLst xmlns:ac="http://schemas.microsoft.com/office/drawing/2013/main/command">
      <pc:docMk xmlns:pc="http://schemas.microsoft.com/office/powerpoint/2013/main/command"/>
      <pc:sldMk xmlns:pc="http://schemas.microsoft.com/office/powerpoint/2013/main/command" cId="1575064730" sldId="392"/>
      <ac:spMk id="2" creationId="{ADE16549-C7C0-1ED0-71FB-67931BD14FE5}"/>
      <ac:txMk cp="416">
        <ac:context len="579" hash="1278580089"/>
      </ac:txMk>
    </ac:txMkLst>
    <p188:pos x="4860111" y="1530297"/>
    <p188:txBody>
      <a:bodyPr/>
      <a:lstStyle/>
      <a:p>
        <a:r>
          <a:rPr lang="en-US"/>
          <a:t>Take bits and pieces off of the model and see how we can test it. For example we can see when the bias isn't there what happened to the model while testing to see how they effect the results </a:t>
        </a:r>
      </a:p>
    </p188:txBody>
  </p188:cm>
  <p188:cm id="{BCA32F7E-7A46-48C4-A230-71F2B5E1AACC}" authorId="{82BBD324-079B-6611-A438-B9B1A126176E}" status="resolved" created="2023-02-24T16:48:18.039" complete="100000">
    <pc:sldMkLst xmlns:pc="http://schemas.microsoft.com/office/powerpoint/2013/main/command">
      <pc:docMk/>
      <pc:sldMk cId="1575064730" sldId="392"/>
    </pc:sldMkLst>
    <p188:txBody>
      <a:bodyPr/>
      <a:lstStyle/>
      <a:p>
        <a:r>
          <a:rPr lang="en-US"/>
          <a:t>Explain science objectives in backup</a:t>
        </a:r>
      </a:p>
    </p188:txBody>
  </p188:cm>
</p188:cmLst>
</file>

<file path=ppt/comments/modernComment_18C_16BE45B6.xml><?xml version="1.0" encoding="utf-8"?>
<p188:cmLst xmlns:a="http://schemas.openxmlformats.org/drawingml/2006/main" xmlns:r="http://schemas.openxmlformats.org/officeDocument/2006/relationships" xmlns:p188="http://schemas.microsoft.com/office/powerpoint/2018/8/main">
  <p188:cm id="{4169203D-C5E1-42EF-AF5E-CD93CD8A5A6E}" authorId="{D6AE4E8F-2478-4D02-D917-6FF5191A631B}" status="resolved" created="2023-02-22T22:02:31.020" complete="100000">
    <ac:txMkLst xmlns:ac="http://schemas.microsoft.com/office/drawing/2013/main/command">
      <pc:docMk xmlns:pc="http://schemas.microsoft.com/office/powerpoint/2013/main/command"/>
      <pc:sldMk xmlns:pc="http://schemas.microsoft.com/office/powerpoint/2013/main/command" cId="381568438" sldId="396"/>
      <ac:spMk id="2" creationId="{0B24DD04-8D3D-49FC-A104-5B6550FF9F4D}"/>
      <ac:txMk cp="147" len="30">
        <ac:context len="449" hash="3755806159"/>
      </ac:txMk>
    </ac:txMkLst>
    <p188:pos x="3710725" y="1794992"/>
    <p188:txBody>
      <a:bodyPr/>
      <a:lstStyle/>
      <a:p>
        <a:r>
          <a:rPr lang="en-US"/>
          <a:t>Do we need to specify when we turn GAINS on and off in these steps? Or when we verify a connection between FSW and GSW?</a:t>
        </a:r>
      </a:p>
    </p188:txBody>
  </p188:cm>
  <p188:cm id="{A87A3808-83CA-48D4-810B-6A8A13574A01}" authorId="{88915998-733D-0A04-CCA0-558E140828F6}" status="resolved" created="2023-02-23T04:21:17.443" complete="100000">
    <ac:txMkLst xmlns:ac="http://schemas.microsoft.com/office/drawing/2013/main/command">
      <pc:docMk xmlns:pc="http://schemas.microsoft.com/office/powerpoint/2013/main/command"/>
      <pc:sldMk xmlns:pc="http://schemas.microsoft.com/office/powerpoint/2013/main/command" cId="381568438" sldId="396"/>
      <ac:spMk id="2" creationId="{0B24DD04-8D3D-49FC-A104-5B6550FF9F4D}"/>
      <ac:txMk cp="0" len="11">
        <ac:context len="449" hash="3755806159"/>
      </ac:txMk>
    </ac:txMkLst>
    <p188:pos x="1371620" y="176113"/>
    <p188:txBody>
      <a:bodyPr/>
      <a:lstStyle/>
      <a:p>
        <a:r>
          <a:rPr lang="en-US"/>
          <a:t>Thoughts on including this so we don't get questions about the more nitty gritty steps? Like what Cannon mentioned about power on, comm verification, etc</a:t>
        </a:r>
      </a:p>
    </p188:txBody>
  </p188:cm>
  <p188:cm id="{52B97475-D578-4C15-9BEA-DB32D8B9BA75}" authorId="{88915998-733D-0A04-CCA0-558E140828F6}" status="resolved" created="2023-02-24T22:08:18.074" complete="100000">
    <ac:txMkLst xmlns:ac="http://schemas.microsoft.com/office/drawing/2013/main/command">
      <pc:docMk xmlns:pc="http://schemas.microsoft.com/office/powerpoint/2013/main/command"/>
      <pc:sldMk xmlns:pc="http://schemas.microsoft.com/office/powerpoint/2013/main/command" cId="381568438" sldId="396"/>
      <ac:spMk id="2" creationId="{0B24DD04-8D3D-49FC-A104-5B6550FF9F4D}"/>
      <ac:txMk cp="265" len="11">
        <ac:context len="449" hash="3755806159"/>
      </ac:txMk>
    </ac:txMkLst>
    <p188:pos x="3160299" y="2058531"/>
    <p188:replyLst>
      <p188:reply id="{D4BB5093-B965-4960-AA75-97C45D4AE81F}" authorId="{D6AE4E8F-2478-4D02-D917-6FF5191A631B}" created="2023-02-27T06:23:33.455">
        <p188:txBody>
          <a:bodyPr/>
          <a:lstStyle/>
          <a:p>
            <a:r>
              <a:rPr lang="en-US"/>
              <a:t>I think this is something that we could just point to in the pictures or mention in the script if we think it is necessary</a:t>
            </a:r>
          </a:p>
        </p188:txBody>
      </p188:reply>
    </p188:replyLst>
    <p188:txBody>
      <a:bodyPr/>
      <a:lstStyle/>
      <a:p>
        <a:r>
          <a:rPr lang="en-US"/>
          <a:t>Thermocouples? Do we need to add where the thermocouples will go? (One in GAINS housing, one in "test chamber")</a:t>
        </a:r>
      </a:p>
    </p188:txBody>
  </p188:cm>
</p188:cmLst>
</file>

<file path=ppt/comments/modernComment_18D_4E6BA93D.xml><?xml version="1.0" encoding="utf-8"?>
<p188:cmLst xmlns:a="http://schemas.openxmlformats.org/drawingml/2006/main" xmlns:r="http://schemas.openxmlformats.org/officeDocument/2006/relationships" xmlns:p188="http://schemas.microsoft.com/office/powerpoint/2018/8/main">
  <p188:cm id="{48478F37-5E3C-492E-92FF-76D7296309DB}" authorId="{B9E38D41-74D2-BEE9-B2AB-250C7DEC215D}" status="resolved" created="2023-02-23T23:31:15.905" complete="100000">
    <ac:txMkLst xmlns:ac="http://schemas.microsoft.com/office/drawing/2013/main/command">
      <pc:docMk xmlns:pc="http://schemas.microsoft.com/office/powerpoint/2013/main/command"/>
      <pc:sldMk xmlns:pc="http://schemas.microsoft.com/office/powerpoint/2013/main/command" cId="1315678525" sldId="397"/>
      <ac:spMk id="2" creationId="{DA2DF248-034E-3E15-3038-690608921D25}"/>
      <ac:txMk cp="18">
        <ac:context len="75" hash="1990034058"/>
      </ac:txMk>
    </ac:txMkLst>
    <p188:pos x="3417683" y="1391970"/>
    <p188:txBody>
      <a:bodyPr/>
      <a:lstStyle/>
      <a:p>
        <a:r>
          <a:rPr lang="en-US"/>
          <a:t>Make sure that we fix these graphs. Along the lines of what dale said with the microprocessors clock speed not changing for the temp</a:t>
        </a:r>
      </a:p>
    </p188:txBody>
  </p188:cm>
</p188:cmLst>
</file>

<file path=ppt/comments/modernComment_18E_4AD48966.xml><?xml version="1.0" encoding="utf-8"?>
<p188:cmLst xmlns:a="http://schemas.openxmlformats.org/drawingml/2006/main" xmlns:r="http://schemas.openxmlformats.org/officeDocument/2006/relationships" xmlns:p188="http://schemas.microsoft.com/office/powerpoint/2018/8/main">
  <p188:cm id="{D94276C0-5154-4C9A-954F-3000DC5DDCEF}" authorId="{B9E38D41-74D2-BEE9-B2AB-250C7DEC215D}" status="resolved" created="2023-02-23T23:38:53.358" complete="100000">
    <ac:txMkLst xmlns:ac="http://schemas.microsoft.com/office/drawing/2013/main/command">
      <pc:docMk xmlns:pc="http://schemas.microsoft.com/office/powerpoint/2013/main/command"/>
      <pc:sldMk xmlns:pc="http://schemas.microsoft.com/office/powerpoint/2013/main/command" cId="1255442790" sldId="398"/>
      <ac:spMk id="2" creationId="{ADE16549-C7C0-1ED0-71FB-67931BD14FE5}"/>
      <ac:txMk cp="0" len="17">
        <ac:context len="393" hash="3855679047"/>
      </ac:txMk>
    </ac:txMkLst>
    <p188:pos x="2172831" y="339504"/>
    <p188:txBody>
      <a:bodyPr/>
      <a:lstStyle/>
      <a:p>
        <a:r>
          <a:rPr lang="en-US"/>
          <a:t>Try to lead off with this slide cause you've lost the PAB in the first few slides</a:t>
        </a:r>
      </a:p>
    </p188:txBody>
  </p188:cm>
  <p188:cm id="{31466D57-FE2F-4A45-AB23-6131488627C3}" authorId="{B9E38D41-74D2-BEE9-B2AB-250C7DEC215D}" status="resolved" created="2023-02-23T23:39:15.484" complete="100000">
    <ac:deMkLst xmlns:ac="http://schemas.microsoft.com/office/drawing/2013/main/command">
      <pc:docMk xmlns:pc="http://schemas.microsoft.com/office/powerpoint/2013/main/command"/>
      <pc:sldMk xmlns:pc="http://schemas.microsoft.com/office/powerpoint/2013/main/command" cId="1255442790" sldId="398"/>
      <ac:graphicFrameMk id="31" creationId="{1BEB3369-2D34-1A4C-115F-46737999F84F}"/>
    </ac:deMkLst>
    <p188:txBody>
      <a:bodyPr/>
      <a:lstStyle/>
      <a:p>
        <a:r>
          <a:rPr lang="en-US"/>
          <a:t>Make sure that these axis are more readable</a:t>
        </a:r>
      </a:p>
    </p188:txBody>
  </p188:cm>
  <p188:cm id="{33AA6EBD-4384-403D-B215-1D9CD582CB26}" authorId="{B9E38D41-74D2-BEE9-B2AB-250C7DEC215D}" status="resolved" created="2023-02-23T23:44:37.277" complete="100000">
    <ac:txMkLst xmlns:ac="http://schemas.microsoft.com/office/drawing/2013/main/command">
      <pc:docMk xmlns:pc="http://schemas.microsoft.com/office/powerpoint/2013/main/command"/>
      <pc:sldMk xmlns:pc="http://schemas.microsoft.com/office/powerpoint/2013/main/command" cId="1255442790" sldId="398"/>
      <ac:spMk id="2" creationId="{ADE16549-C7C0-1ED0-71FB-67931BD14FE5}"/>
      <ac:txMk cp="19">
        <ac:context len="393" hash="3855679047"/>
      </ac:txMk>
    </ac:txMkLst>
    <p188:pos x="4280054" y="274600"/>
    <p188:txBody>
      <a:bodyPr/>
      <a:lstStyle/>
      <a:p>
        <a:r>
          <a:rPr lang="en-US"/>
          <a:t>When we are going around the circle we have a constant centripetal acceleration. Maybe a slide just explaining centripetal vs. Linear motion.</a:t>
        </a:r>
      </a:p>
    </p188:txBody>
  </p188:cm>
</p188:cmLst>
</file>

<file path=ppt/comments/modernComment_192_D43C032A.xml><?xml version="1.0" encoding="utf-8"?>
<p188:cmLst xmlns:a="http://schemas.openxmlformats.org/drawingml/2006/main" xmlns:r="http://schemas.openxmlformats.org/officeDocument/2006/relationships" xmlns:p188="http://schemas.microsoft.com/office/powerpoint/2018/8/main">
  <p188:cm id="{414F8563-D913-4D8E-8922-4F5533603A82}" authorId="{B9E38D41-74D2-BEE9-B2AB-250C7DEC215D}" status="resolved" created="2023-02-23T23:36:46.338" complete="100000">
    <ac:txMkLst xmlns:ac="http://schemas.microsoft.com/office/drawing/2013/main/command">
      <pc:docMk xmlns:pc="http://schemas.microsoft.com/office/powerpoint/2013/main/command"/>
      <pc:sldMk xmlns:pc="http://schemas.microsoft.com/office/powerpoint/2013/main/command" cId="3560702762" sldId="402"/>
      <ac:spMk id="2" creationId="{6819E1D3-BE98-EF37-67F7-896BD9F413FF}"/>
      <ac:txMk cp="121" len="1">
        <ac:context len="310" hash="505514014"/>
      </ac:txMk>
    </ac:txMkLst>
    <p188:txBody>
      <a:bodyPr/>
      <a:lstStyle/>
      <a:p>
        <a:r>
          <a:rPr lang="en-US"/>
          <a:t>Hydrogen</a:t>
        </a:r>
      </a:p>
    </p188:txBody>
  </p188:cm>
  <p188:cm id="{FB0AB396-392B-4F5A-8E33-FA7A608257D4}" authorId="{F8264019-BFD9-93CC-E6EE-8A3759B65BD5}" status="resolved" created="2023-02-24T22:36:25.811" complete="100000">
    <pc:sldMkLst xmlns:pc="http://schemas.microsoft.com/office/powerpoint/2013/main/command">
      <pc:docMk/>
      <pc:sldMk cId="3560702762" sldId="402"/>
    </pc:sldMkLst>
    <p188:replyLst>
      <p188:reply id="{AB31C642-98AD-49A7-A45A-2AC582CABAA9}" authorId="{88915998-733D-0A04-CCA0-558E140828F6}" created="2023-02-24T23:13:02.787">
        <p188:txBody>
          <a:bodyPr/>
          <a:lstStyle/>
          <a:p>
            <a:r>
              <a:rPr lang="en-US"/>
              <a:t>We're planning to align the axis of interest with the centripetal acceleration direction. It might be worth removing the bottom right graphs, and replacing with ones that show that? With a caption that states we'll be repeating it for each of the 3 axes on the accel?</a:t>
            </a:r>
          </a:p>
        </p188:txBody>
      </p188:reply>
    </p188:replyLst>
    <p188:txBody>
      <a:bodyPr/>
      <a:lstStyle/>
      <a:p>
        <a:r>
          <a:rPr lang="en-US"/>
          <a:t>for clarification and to be on the same page... while the INS is following the circular trajectory, are we intending to keep the centripetal acceleration constant along the body z frame? Hence, one side of the INS constantly faces the center of the circle. Or is, for example, each face of the INS constantly in parallel with the frame of the CNC bed hence continually changing the direction of the acceleration felt on the INS messing up (which wouldn't keep directional acceleration constant in the INS body frame). I'm assuming it is constant in the body frame, but we need to physically make that clear on this slide. </a:t>
        </a:r>
      </a:p>
    </p188:txBody>
  </p188:cm>
</p188:cmLst>
</file>

<file path=ppt/comments/modernComment_193_820C8BBD.xml><?xml version="1.0" encoding="utf-8"?>
<p188:cmLst xmlns:a="http://schemas.openxmlformats.org/drawingml/2006/main" xmlns:r="http://schemas.openxmlformats.org/officeDocument/2006/relationships" xmlns:p188="http://schemas.microsoft.com/office/powerpoint/2018/8/main">
  <p188:cm id="{DC5AB8B5-51B3-4A7F-A837-E0CB7D5E18FB}" authorId="{82BBD324-079B-6611-A438-B9B1A126176E}" status="resolved" created="2023-02-24T16:41:57.970" complete="100000">
    <pc:sldMkLst xmlns:pc="http://schemas.microsoft.com/office/powerpoint/2013/main/command">
      <pc:docMk/>
      <pc:sldMk cId="2181860285" sldId="403"/>
    </pc:sldMkLst>
    <p188:txBody>
      <a:bodyPr/>
      <a:lstStyle/>
      <a:p>
        <a:r>
          <a:rPr lang="en-US"/>
          <a:t>Mention CDR velocity measurement concern in script</a:t>
        </a:r>
      </a:p>
    </p188:txBody>
  </p188:cm>
</p188:cmLst>
</file>

<file path=ppt/comments/modernComment_195_FB93899D.xml><?xml version="1.0" encoding="utf-8"?>
<p188:cmLst xmlns:a="http://schemas.openxmlformats.org/drawingml/2006/main" xmlns:r="http://schemas.openxmlformats.org/officeDocument/2006/relationships" xmlns:p188="http://schemas.microsoft.com/office/powerpoint/2018/8/main">
  <p188:cm id="{9B35D96D-1BF1-4C73-A9B8-663245C383F2}" authorId="{88915998-733D-0A04-CCA0-558E140828F6}" status="resolved" created="2023-02-24T21:29:36.376" complete="100000">
    <ac:txMkLst xmlns:ac="http://schemas.microsoft.com/office/drawing/2013/main/command">
      <pc:docMk xmlns:pc="http://schemas.microsoft.com/office/powerpoint/2013/main/command"/>
      <pc:sldMk xmlns:pc="http://schemas.microsoft.com/office/powerpoint/2013/main/command" cId="4220750237" sldId="405"/>
      <ac:spMk id="17" creationId="{9762AD8B-01BF-EF26-1816-DC215C5B129B}"/>
      <ac:txMk cp="150" len="14">
        <ac:context len="221" hash="445807201"/>
      </ac:txMk>
    </ac:txMkLst>
    <p188:pos x="3985980" y="1062033"/>
    <p188:txBody>
      <a:bodyPr/>
      <a:lstStyle/>
      <a:p>
        <a:r>
          <a:rPr lang="en-US"/>
          <a:t>"via Kalman Gain matrix" [@Andrew Bennett Grow] ?</a:t>
        </a:r>
      </a:p>
    </p188:txBody>
  </p188:cm>
</p188:cmLst>
</file>

<file path=ppt/comments/modernComment_196_E05FB4FF.xml><?xml version="1.0" encoding="utf-8"?>
<p188:cmLst xmlns:a="http://schemas.openxmlformats.org/drawingml/2006/main" xmlns:r="http://schemas.openxmlformats.org/officeDocument/2006/relationships" xmlns:p188="http://schemas.microsoft.com/office/powerpoint/2018/8/main">
  <p188:cm id="{E790B600-26DB-43A0-9913-97DFD087B976}" authorId="{F8264019-BFD9-93CC-E6EE-8A3759B65BD5}" status="resolved" created="2023-02-23T00:31:47.853" complete="100000">
    <ac:deMkLst xmlns:ac="http://schemas.microsoft.com/office/drawing/2013/main/command">
      <pc:docMk xmlns:pc="http://schemas.microsoft.com/office/powerpoint/2013/main/command"/>
      <pc:sldMk xmlns:pc="http://schemas.microsoft.com/office/powerpoint/2013/main/command" cId="1410945397" sldId="389"/>
      <ac:spMk id="2" creationId="{ADE16549-C7C0-1ED0-71FB-67931BD14FE5}"/>
    </ac:deMkLst>
    <p188:txBody>
      <a:bodyPr/>
      <a:lstStyle/>
      <a:p>
        <a:r>
          <a:rPr lang="en-US"/>
          <a:t>show the relevant accuracy requirements again</a:t>
        </a:r>
      </a:p>
    </p188:txBody>
  </p188:cm>
  <p188:cm id="{E73F557A-7EF6-471B-AE6F-A06FD658C755}" authorId="{B9E38D41-74D2-BEE9-B2AB-250C7DEC215D}" status="resolved" created="2023-02-23T23:33:06.768" complete="100000">
    <ac:txMkLst xmlns:ac="http://schemas.microsoft.com/office/drawing/2013/main/command">
      <pc:docMk xmlns:pc="http://schemas.microsoft.com/office/powerpoint/2013/main/command"/>
      <pc:sldMk xmlns:pc="http://schemas.microsoft.com/office/powerpoint/2013/main/command" cId="3764368639" sldId="406"/>
      <ac:spMk id="2" creationId="{ADE16549-C7C0-1ED0-71FB-67931BD14FE5}"/>
      <ac:txMk cp="32" len="30">
        <ac:context len="312" hash="60603531"/>
      </ac:txMk>
    </ac:txMkLst>
    <p188:pos x="5245351" y="2783940"/>
    <p188:txBody>
      <a:bodyPr/>
      <a:lstStyle/>
      <a:p>
        <a:r>
          <a:rPr lang="en-US"/>
          <a:t>Make sure to put in a diagram to help explain not just bullets. Don't just decorate these slides make sure to restructure for understanding</a:t>
        </a:r>
      </a:p>
    </p188:txBody>
  </p188:cm>
</p188:cmLst>
</file>

<file path=ppt/comments/modernComment_1A1_B7D0E200.xml><?xml version="1.0" encoding="utf-8"?>
<p188:cmLst xmlns:a="http://schemas.openxmlformats.org/drawingml/2006/main" xmlns:r="http://schemas.openxmlformats.org/officeDocument/2006/relationships" xmlns:p188="http://schemas.microsoft.com/office/powerpoint/2018/8/main">
  <p188:cm id="{0D2598A6-194A-4049-9618-2AFE0B62CE97}" authorId="{F8264019-BFD9-93CC-E6EE-8A3759B65BD5}" status="resolved" created="2023-02-24T21:45:29.807" complete="100000">
    <ac:deMkLst xmlns:ac="http://schemas.microsoft.com/office/drawing/2013/main/command">
      <pc:docMk xmlns:pc="http://schemas.microsoft.com/office/powerpoint/2013/main/command"/>
      <pc:sldMk xmlns:pc="http://schemas.microsoft.com/office/powerpoint/2013/main/command" cId="3083919872" sldId="417"/>
      <ac:spMk id="4" creationId="{313F5E4C-6BC9-4A82-3D0F-912096FEDC2D}"/>
    </ac:deMkLst>
    <p188:replyLst>
      <p188:reply id="{3333E174-2028-4563-B1EB-2F3C327EBCEA}" authorId="{88915998-733D-0A04-CCA0-558E140828F6}" created="2023-02-27T06:55:15.575">
        <p188:txBody>
          <a:bodyPr/>
          <a:lstStyle/>
          <a:p>
            <a:r>
              <a:rPr lang="en-US"/>
              <a:t>Love it! I'm sure we'll get this question</a:t>
            </a:r>
          </a:p>
        </p188:txBody>
      </p188:reply>
    </p188:replyLst>
    <p188:txBody>
      <a:bodyPr/>
      <a:lstStyle/>
      <a:p>
        <a:r>
          <a:rPr lang="en-US"/>
          <a:t>per DL comments via Tucker's note on slide 31</a:t>
        </a:r>
      </a:p>
    </p188:txBody>
  </p188:cm>
</p188:cmLst>
</file>

<file path=ppt/comments/modernComment_1A4_13C2C44.xml><?xml version="1.0" encoding="utf-8"?>
<p188:cmLst xmlns:a="http://schemas.openxmlformats.org/drawingml/2006/main" xmlns:r="http://schemas.openxmlformats.org/officeDocument/2006/relationships" xmlns:p188="http://schemas.microsoft.com/office/powerpoint/2018/8/main">
  <p188:cm id="{15BED839-1504-452C-9F62-F93823A23ACF}" authorId="{F8264019-BFD9-93CC-E6EE-8A3759B65BD5}" status="resolved" created="2023-02-25T01:46:18.087" complete="100000">
    <ac:deMkLst xmlns:ac="http://schemas.microsoft.com/office/drawing/2013/main/command">
      <pc:docMk xmlns:pc="http://schemas.microsoft.com/office/powerpoint/2013/main/command"/>
      <pc:sldMk xmlns:pc="http://schemas.microsoft.com/office/powerpoint/2013/main/command" cId="20720708" sldId="420"/>
      <ac:spMk id="4" creationId="{35D4A34B-0777-1D99-C905-18A59880FC7B}"/>
    </ac:deMkLst>
    <p188:txBody>
      <a:bodyPr/>
      <a:lstStyle/>
      <a:p>
        <a:r>
          <a:rPr lang="en-US"/>
          <a:t>per DL comments via Tucker's note on slide 31</a:t>
        </a:r>
      </a:p>
    </p188:txBody>
  </p188:cm>
  <p188:cm id="{A71753F5-8470-4986-98B2-1EBD461212EE}" authorId="{F8264019-BFD9-93CC-E6EE-8A3759B65BD5}" status="resolved" created="2023-02-25T03:40:36.159" complete="100000">
    <ac:txMkLst xmlns:ac="http://schemas.microsoft.com/office/drawing/2013/main/command">
      <pc:docMk xmlns:pc="http://schemas.microsoft.com/office/powerpoint/2013/main/command"/>
      <pc:sldMk xmlns:pc="http://schemas.microsoft.com/office/powerpoint/2013/main/command" cId="20720708" sldId="420"/>
      <ac:spMk id="4" creationId="{35D4A34B-0777-1D99-C905-18A59880FC7B}"/>
      <ac:txMk cp="37">
        <ac:context len="38" hash="422765062"/>
      </ac:txMk>
    </ac:txMkLst>
    <p188:pos x="7500257" y="250371"/>
    <p188:replyLst>
      <p188:reply id="{857D0A28-C3E5-422A-AAF1-CCC5A2DAE951}" authorId="{88915998-733D-0A04-CCA0-558E140828F6}" created="2023-02-27T07:07:33.171">
        <p188:txBody>
          <a:bodyPr/>
          <a:lstStyle/>
          <a:p>
            <a:r>
              <a:rPr lang="en-US"/>
              <a:t>Nah, these look great! Love the gif</a:t>
            </a:r>
          </a:p>
        </p188:txBody>
      </p188:reply>
    </p188:replyLst>
    <p188:txBody>
      <a:bodyPr/>
      <a:lstStyle/>
      <a:p>
        <a:r>
          <a:rPr lang="en-US"/>
          <a:t>could also combine both slides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21:53:21.078"/>
    </inkml:context>
    <inkml:brush xml:id="br0">
      <inkml:brushProperty name="width" value="0.1" units="cm"/>
      <inkml:brushProperty name="height" value="0.1" units="cm"/>
      <inkml:brushProperty name="color" value="#66CC00"/>
    </inkml:brush>
  </inkml:definitions>
  <inkml:trace contextRef="#ctx0" brushRef="#br0">30401 7546 16383 0 0,'3'0'0'0'0,"1"-3"0"0"0,7-1 0 0 0,0-3 0 0 0,3-1 0 0 0,5-2 0 0 0,-1-2 0 0 0,0 1 0 0 0,0 2 0 0 0,-3-1 0 0 0,-1 2 0 0 0,0-2 0 0 0,2 2 0 0 0,-3-1 0 0 0,0 0 0 0 0,-2-1 0 0 0,0 1 0 0 0,2 2 0 0 0,-2 0 0 0 0,1 0 0 0 0,-2-2 0 0 0,0 1 0 0 0,3 2 0 0 0,1-2 0 0 0,2-2 0 0 0,2 0 0 0 0,0-1 0 0 0,1 1 0 0 0,-3 0 0 0 0,-1 0 0 0 0,0 3 0 0 0,1-1 0 0 0,-2-2 0 0 0,-1 0 0 0 0,1-1 0 0 0,1 1 0 0 0,2 3 0 0 0,-3-1 0 0 0,0 0 0 0 0,-2 0 0 0 0,-1 0 0 0 0,-1-2 0 0 0,0 2 0 0 0,2 1 0 0 0,2 2 0 0 0,-1-1 0 0 0,0 1 0 0 0,1 0 0 0 0,1-1 0 0 0,2-1 0 0 0,1 2 0 0 0,-3-2 0 0 0,3 1 0 0 0,-2-3 0 0 0,0 1 0 0 0,3 2 0 0 0,-1-2 0 0 0,-1 1 0 0 0,1 1 0 0 0,2-1 0 0 0,2 1 0 0 0,1-3 0 0 0,-1 1 0 0 0,-1-1 0 0 0,-1 0 0 0 0,3-1 0 0 0,4 1 0 0 0,0 2 0 0 0,-4-1 0 0 0,-3 1 0 0 0,-5-2 0 0 0,-1 1 0 0 0,-1 2 0 0 0,2 1 0 0 0,0 3 0 0 0,2-3 0 0 0,1 0 0 0 0,0 1 0 0 0,1-2 0 0 0,0 0 0 0 0,0 1 0 0 0,0-2 0 0 0,0 0 0 0 0,1-2 0 0 0,-1 1 0 0 0,-1-1 0 0 0,5 0 0 0 0,0 2 0 0 0,0-1 0 0 0,-1 1 0 0 0,-1 1 0 0 0,-1 2 0 0 0,0 2 0 0 0,-1 1 0 0 0,-3-3 0 0 0,-1 0 0 0 0,-1-3 0 0 0,2 0 0 0 0,0 1 0 0 0,1 1 0 0 0,1-1 0 0 0,1 0 0 0 0,0 2 0 0 0,0 0 0 0 0,0-1 0 0 0,0-4 0 0 0,0 0 0 0 0,0 2 0 0 0,0 1 0 0 0,3 0 0 0 0,5-1 0 0 0,3 3 0 0 0,1-3 0 0 0,4 0 0 0 0,2 2 0 0 0,-1 2 0 0 0,-4-3 0 0 0,-1 1 0 0 0,-2 0 0 0 0,-3 2 0 0 0,0-3 0 0 0,-1 1 0 0 0,-1 0 0 0 0,-2 2 0 0 0,-1 1 0 0 0,-4-3 0 0 0,-3 1 0 0 0,1-1 0 0 0,0 2 0 0 0,-1-2 0 0 0,-2-1 0 0 0,2 2 0 0 0,1 0 0 0 0,2-1 0 0 0,0-1 0 0 0,-2-1 0 0 0,0-1 0 0 0,0 2 0 0 0,-2-2 0 0 0,-1 1 0 0 0,2 1 0 0 0,1 2 0 0 0,1 2 0 0 0,2-3 0 0 0,0 1 0 0 0,1 0 0 0 0,0 1 0 0 0,0 1 0 0 0,0-3 0 0 0,3 0 0 0 0,5-2 0 0 0,0 0 0 0 0,3 0 0 0 0,-1 3 0 0 0,-2 1 0 0 0,-3 1 0 0 0,1 2 0 0 0,0-4 0 0 0,2 0 0 0 0,0 0 0 0 0,-2 1 0 0 0,-2 1 0 0 0,-2 1 0 0 0,0 0 0 0 0,1-2 0 0 0,1-1 0 0 0,0-3 0 0 0,-1-1 0 0 0,-1 2 0 0 0,-1 1 0 0 0,-1 2 0 0 0,1 2 0 0 0,8 0 0 0 0,7 1 0 0 0,3 0 0 0 0,-1 0 0 0 0,-4 1 0 0 0,-1-4 0 0 0,1-1 0 0 0,-3 0 0 0 0,-3-3 0 0 0,-2 1 0 0 0,-3 0 0 0 0,1 2 0 0 0,1 1 0 0 0,-1 2 0 0 0,-2 0 0 0 0,0 1 0 0 0,-5-3 0 0 0,-1-1 0 0 0,0 0 0 0 0,1 1 0 0 0,3-2 0 0 0,3-1 0 0 0,0 1 0 0 0,0 2 0 0 0,-1 1 0 0 0,-1-3 0 0 0,0 0 0 0 0,0 1 0 0 0,-1 1 0 0 0,-1 1 0 0 0,-2-3 0 0 0,-1 0 0 0 0,-1 1 0 0 0,2-2 0 0 0,0-1 0 0 0,5 2 0 0 0,1-2 0 0 0,1 0 0 0 0,-1 2 0 0 0,-1 1 0 0 0,-3-2 0 0 0,-3 1 0 0 0,1-3 0 0 0,3 0 0 0 0,1 2 0 0 0,2-2 0 0 0,-1 1 0 0 0,0 2 0 0 0,-1 1 0 0 0,-3-2 0 0 0,-2 1 0 0 0,0 0 0 0 0,0 2 0 0 0,2 1 0 0 0,0 1 0 0 0,1 0 0 0 0,-3-2 0 0 0,0-1 0 0 0,0 0 0 0 0,1-2 0 0 0,0-1 0 0 0,2 2 0 0 0,0 1 0 0 0,1 2 0 0 0,0 0 0 0 0,-3-2 0 0 0,-2 0 0 0 0,1 0 0 0 0,1 1 0 0 0,1 1 0 0 0,4-3 0 0 0,1 1 0 0 0,1-4 0 0 0,-1 1 0 0 0,-1 0 0 0 0,0 3 0 0 0,2 1 0 0 0,0-2 0 0 0,0 0 0 0 0,0 1 0 0 0,-2 1 0 0 0,-1 1 0 0 0,-1-3 0 0 0,0 1 0 0 0,0-4 0 0 0,0 1 0 0 0,0 1 0 0 0,-4-2 0 0 0,0 1 0 0 0,-1 1 0 0 0,-1-1 0 0 0,2 0 0 0 0,3 2 0 0 0,1 1 0 0 0,-3-2 0 0 0,0 1 0 0 0,-1 0 0 0 0,2 2 0 0 0,-4-2 0 0 0,1-4 0 0 0,0 0 0 0 0,1 2 0 0 0,-1-2 0 0 0,-1 2 0 0 0,1 0 0 0 0,2 3 0 0 0,-3-1 0 0 0,1-1 0 0 0,0 2 0 0 0,-2-3 0 0 0,1-2 0 0 0,-3-4 0 0 0,1 1 0 0 0,1 2 0 0 0,-1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21:53:21.080"/>
    </inkml:context>
    <inkml:brush xml:id="br0">
      <inkml:brushProperty name="width" value="0.1" units="cm"/>
      <inkml:brushProperty name="height" value="0.1" units="cm"/>
      <inkml:brushProperty name="color" value="#66CC00"/>
    </inkml:brush>
  </inkml:definitions>
  <inkml:trace contextRef="#ctx0" brushRef="#br0">30559 15387 16383 0 0,'7'0'0'0'0,"8"0"0"0"0,5 0 0 0 0,5 0 0 0 0,2 0 0 0 0,0 0 0 0 0,-2 0 0 0 0,-2 0 0 0 0,-2 0 0 0 0,-1 0 0 0 0,0 0 0 0 0,-1 0 0 0 0,-1 0 0 0 0,1 0 0 0 0,-1 0 0 0 0,1 0 0 0 0,0 0 0 0 0,0 0 0 0 0,-1 0 0 0 0,5 0 0 0 0,0 0 0 0 0,0 0 0 0 0,-1 0 0 0 0,2 0 0 0 0,1 0 0 0 0,-1 0 0 0 0,-2 0 0 0 0,-1 0 0 0 0,0 0 0 0 0,1 0 0 0 0,8 0 0 0 0,5 0 0 0 0,2 0 0 0 0,2 3 0 0 0,-2 1 0 0 0,-5 4 0 0 0,-4-1 0 0 0,-4 0 0 0 0,-3-3 0 0 0,-1 0 0 0 0,-2 1 0 0 0,3 0 0 0 0,8-1 0 0 0,5-1 0 0 0,3 2 0 0 0,2 1 0 0 0,-2-2 0 0 0,-5 0 0 0 0,-4-5 0 0 0,-4-6 0 0 0,-3-1 0 0 0,-1 1 0 0 0,-2-2 0 0 0,0 1 0 0 0,4 1 0 0 0,0 0 0 0 0,4 0 0 0 0,0 1 0 0 0,-1 2 0 0 0,-2 2 0 0 0,-1 1 0 0 0,-1 0 0 0 0,2 2 0 0 0,3-4 0 0 0,5-1 0 0 0,2 0 0 0 0,-3-2 0 0 0,-5-1 0 0 0,-2 2 0 0 0,-3 1 0 0 0,2 1 0 0 0,4 2 0 0 0,7 0 0 0 0,1 1 0 0 0,-2 0 0 0 0,-3 0 0 0 0,-4 1 0 0 0,1-1 0 0 0,-1 0 0 0 0,-1 0 0 0 0,1 0 0 0 0,3 0 0 0 0,3 0 0 0 0,0 0 0 0 0,0 0 0 0 0,-1 0 0 0 0,-2 0 0 0 0,-4 0 0 0 0,-2 0 0 0 0,-1 0 0 0 0,-2 0 0 0 0,0 0 0 0 0,-1 0 0 0 0,0 0 0 0 0,1 0 0 0 0,-1 0 0 0 0,1 0 0 0 0,0 0 0 0 0,3 0 0 0 0,1 0 0 0 0,0 0 0 0 0,-1 0 0 0 0,-1 0 0 0 0,0 0 0 0 0,-2 0 0 0 0,1 0 0 0 0,-5 3 0 0 0,0 2 0 0 0,-1-1 0 0 0,5-1 0 0 0,2-1 0 0 0,0 0 0 0 0,0-1 0 0 0,0-1 0 0 0,0 0 0 0 0,2 0 0 0 0,0 0 0 0 0,1-1 0 0 0,-2 1 0 0 0,-1 0 0 0 0,-4 3 0 0 0,-2 5 0 0 0,0 3 0 0 0,1 1 0 0 0,0-2 0 0 0,1-3 0 0 0,-2-6 0 0 0,-4-6 0 0 0,-4-5 0 0 0,-2-5 0 0 0,0 1 0 0 0,3 2 0 0 0,3 4 0 0 0,6-1 0 0 0,4 2 0 0 0,1 2 0 0 0,0 1 0 0 0,0 3 0 0 0,-1-3 0 0 0,-1-1 0 0 0,0 1 0 0 0,-1-2 0 0 0,0 0 0 0 0,0 1 0 0 0,0 1 0 0 0,-1 1 0 0 0,1 2 0 0 0,0 0 0 0 0,0 4 0 0 0,0 2 0 0 0,-1-1 0 0 0,1 0 0 0 0,0-2 0 0 0,3 0 0 0 0,2-1 0 0 0,-1-1 0 0 0,-1 0 0 0 0,-1 0 0 0 0,-1 0 0 0 0,0 0 0 0 0,-1 0 0 0 0,0-1 0 0 0,0 1 0 0 0,0 0 0 0 0,-4 4 0 0 0,0 0 0 0 0,-1 0 0 0 0,2 2 0 0 0,-3 4 0 0 0,0 0 0 0 0,-2 1 0 0 0,0 0 0 0 0,2-4 0 0 0,1 2 0 0 0,2-1 0 0 0,1-3 0 0 0,2-1 0 0 0,-1-2 0 0 0,2-1 0 0 0,2 3 0 0 0,5 0 0 0 0,3 0 0 0 0,1-1 0 0 0,-2-1 0 0 0,-3-1 0 0 0,-3-1 0 0 0,-1 1 0 0 0,-2-1 0 0 0,-4-4 0 0 0,-2-4 0 0 0,-3-3 0 0 0,0-1 0 0 0,4 2 0 0 0,3 3 0 0 0,2 3 0 0 0,0 1 0 0 0,4 2 0 0 0,0 1 0 0 0,7 0 0 0 0,6 1 0 0 0,5-1 0 0 0,1-3 0 0 0,-7-4 0 0 0,-6-1 0 0 0,-5-3 0 0 0,-4 2 0 0 0,-2 1 0 0 0,-1 2 0 0 0,0 3 0 0 0,-1 1 0 0 0,1 1 0 0 0,0 1 0 0 0,1 1 0 0 0,-1-4 0 0 0,1-1 0 0 0,0 0 0 0 0,0 1 0 0 0,0 1 0 0 0,3 1 0 0 0,-2 3 0 0 0,-1 2 0 0 0,-1 3 0 0 0,0 1 0 0 0,0-1 0 0 0,0-2 0 0 0,1-2 0 0 0,-1-1 0 0 0,1-1 0 0 0,0-1 0 0 0,0 3 0 0 0,0 1 0 0 0,3 0 0 0 0,1-1 0 0 0,0-1 0 0 0,-1-1 0 0 0,-1 0 0 0 0,0-1 0 0 0,-2 0 0 0 0,1 0 0 0 0,-1 0 0 0 0,-1-1 0 0 0,1 1 0 0 0,0 0 0 0 0,0 0 0 0 0,-1 0 0 0 0,-2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3T21:14:20.381"/>
    </inkml:context>
    <inkml:brush xml:id="br0">
      <inkml:brushProperty name="width" value="0.1" units="cm"/>
      <inkml:brushProperty name="height" value="0.1" units="cm"/>
      <inkml:brushProperty name="color" value="#E71224"/>
    </inkml:brush>
  </inkml:definitions>
  <inkml:trace contextRef="#ctx0" brushRef="#br0">26055 7329 16383 0 0,'1'0'0'0'0,"1"0"0"0"0,2 0 0 0 0,2 0 0 0 0,1 0 0 0 0,2 0 0 0 0,1 0 0 0 0,2 0 0 0 0,-1 1 0 0 0,-2 1 0 0 0,-3 1 0 0 0,-1 0 0 0 0,-2 2 0 0 0,-1 0 0 0 0,0 1 0 0 0,0 1 0 0 0,-1 0 0 0 0,1-1 0 0 0,-2 0 0 0 0,1 0 0 0 0,0-1 0 0 0,1-2 0 0 0,0 0 0 0 0,1-2 0 0 0,2 0 0 0 0,0-2 0 0 0,2-2 0 0 0,1-2 0 0 0,1-3 0 0 0,1-2 0 0 0,1 1 0 0 0,-1 0 0 0 0,-2 2 0 0 0,0 1 0 0 0,0 1 0 0 0,2-1 0 0 0,4 0 0 0 0,2 1 0 0 0,1 0 0 0 0,0 1 0 0 0,-3 1 0 0 0,-4 2 0 0 0,-3 1 0 0 0,-2 1 0 0 0,-3 3 0 0 0,-1 2 0 0 0,-2 0 0 0 0,1 1 0 0 0,-1 0 0 0 0,1-1 0 0 0,-1 0 0 0 0,2-1 0 0 0,2-2 0 0 0,0-1 0 0 0,4-1 0 0 0,4-1 0 0 0,5 0 0 0 0,7 0 0 0 0,1-1 0 0 0,0-1 0 0 0,-3 0 0 0 0,-5-2 0 0 0,-4 2 0 0 0,-5 1 0 0 0,-3 2 0 0 0,-2 3 0 0 0,-2 2 0 0 0,-1 0 0 0 0,0 0 0 0 0,1-1 0 0 0,1-1 0 0 0,5-1 0 0 0,6-1 0 0 0,8-1 0 0 0,9-2 0 0 0,6-1 0 0 0,1-3 0 0 0,-2 0 0 0 0,-6 0 0 0 0,-8 1 0 0 0,-7 2 0 0 0,-6 4 0 0 0,-3 3 0 0 0,-2 3 0 0 0,1 2 0 0 0,0 1 0 0 0,2 0 0 0 0,1-2 0 0 0,3-2 0 0 0,1-3 0 0 0,1-2 0 0 0,1-2 0 0 0,1-4 0 0 0,1-2 0 0 0,0 0 0 0 0,0-2 0 0 0,2 1 0 0 0,2-2 0 0 0,2 1 0 0 0,-1 1 0 0 0,0 0 0 0 0,-4 1 0 0 0,-3 2 0 0 0,-3 0 0 0 0,-3 1 0 0 0,0-1 0 0 0,0-1 0 0 0,3-2 0 0 0,3 0 0 0 0,2-1 0 0 0,2 2 0 0 0,-1 0 0 0 0,-1 1 0 0 0,-3 3 0 0 0,-3 2 0 0 0,-3 4 0 0 0,-2 2 0 0 0,0 2 0 0 0,-1 1 0 0 0,1 0 0 0 0,1 1 0 0 0,2-1 0 0 0,2-1 0 0 0,1 0 0 0 0,2-3 0 0 0,0 0 0 0 0,1-1 0 0 0,0-1 0 0 0,0-1 0 0 0,0 0 0 0 0,0-2 0 0 0,0 1 0 0 0,-1-1 0 0 0,1-1 0 0 0,0 0 0 0 0,-1-2 0 0 0,1-2 0 0 0,-2 0 0 0 0,-2 0 0 0 0,-3 0 0 0 0,-1 1 0 0 0,-1-1 0 0 0,0 1 0 0 0,-1 1 0 0 0,0 0 0 0 0,2 1 0 0 0,2-1 0 0 0,1 1 0 0 0,1 0 0 0 0,-1 0 0 0 0,-1 0 0 0 0,-1 1 0 0 0,-1 0 0 0 0,0 0 0 0 0,0 1 0 0 0,3 0 0 0 0,2 0 0 0 0,3 0 0 0 0,3 0 0 0 0,1 0 0 0 0,-1 0 0 0 0,-1 0 0 0 0,-4 0 0 0 0,-3-2 0 0 0,-2-2 0 0 0,-2-3 0 0 0,1-2 0 0 0,0-4 0 0 0,0-1 0 0 0,2-4 0 0 0,-1 2 0 0 0,-1 2 0 0 0,-1 3 0 0 0,0 2 0 0 0,-1 3 0 0 0,-1 1 0 0 0,0 2 0 0 0,0-1 0 0 0,1-3 0 0 0,4-7 0 0 0,4-8 0 0 0,5-5 0 0 0,1-4 0 0 0,0 0 0 0 0,1 1 0 0 0,-2 1 0 0 0,-1 4 0 0 0,-2 2 0 0 0,-2 2 0 0 0,-1 2 0 0 0,1-2 0 0 0,1-2 0 0 0,0-2 0 0 0,0 0 0 0 0,0-1 0 0 0,0-3 0 0 0,1-3 0 0 0,-1-4 0 0 0,0-3 0 0 0,1-6 0 0 0,2-6 0 0 0,0-8 0 0 0,2-5 0 0 0,1-1 0 0 0,-1 1 0 0 0,-2 6 0 0 0,-4 6 0 0 0,-2 9 0 0 0,-2 9 0 0 0,-2 8 0 0 0,-2 6 0 0 0,-1 3 0 0 0,0 0 0 0 0,0-4 0 0 0,1-3 0 0 0,1-5 0 0 0,1-3 0 0 0,1-2 0 0 0,1-4 0 0 0,1-2 0 0 0,0-3 0 0 0,1 1 0 0 0,-1 2 0 0 0,0 6 0 0 0,-1 5 0 0 0,0 3 0 0 0,0 2 0 0 0,0 3 0 0 0,0 1 0 0 0,-2 4 0 0 0,0 3 0 0 0,-1 3 0 0 0,-1 2 0 0 0,1 2 0 0 0,-1 0 0 0 0,0 0 0 0 0,1-2 0 0 0,2-3 0 0 0,-1-3 0 0 0,2-3 0 0 0,-1-4 0 0 0,1-2 0 0 0,0-2 0 0 0,0 1 0 0 0,-1 0 0 0 0,1 0 0 0 0,1-1 0 0 0,0 0 0 0 0,-1 0 0 0 0,0 2 0 0 0,-1 4 0 0 0,-1 3 0 0 0,0 3 0 0 0,0 4 0 0 0,-2 1 0 0 0,0 2 0 0 0,0 0 0 0 0,1 0 0 0 0,0-1 0 0 0,1-4 0 0 0,1-2 0 0 0,1-2 0 0 0,1-1 0 0 0,-1 1 0 0 0,-1 1 0 0 0,0 0 0 0 0,0 1 0 0 0,-1-1 0 0 0,-1 1 0 0 0,0-1 0 0 0,0-2 0 0 0,0-2 0 0 0,0-3 0 0 0,0-1 0 0 0,-1 1 0 0 0,1 2 0 0 0,-1 3 0 0 0,1 4 0 0 0,-1 2 0 0 0,1 3 0 0 0,0 1 0 0 0,0 0 0 0 0,1 0 0 0 0,3-2 0 0 0,0-2 0 0 0,1-2 0 0 0,-1 2 0 0 0,-1 1 0 0 0,-2 2 0 0 0,0 3 0 0 0,-2 2 0 0 0,1 1 0 0 0,-2 2 0 0 0,1 4 0 0 0,0 7 0 0 0,-1 7 0 0 0,0 6 0 0 0,-1 3 0 0 0,0 1 0 0 0,0-1 0 0 0,0-2 0 0 0,0-2 0 0 0,0-2 0 0 0,0-3 0 0 0,0-1 0 0 0,0-3 0 0 0,0 0 0 0 0,0 1 0 0 0,0 2 0 0 0,2 2 0 0 0,1 1 0 0 0,3-2 0 0 0,1-3 0 0 0,3-5 0 0 0,0-3 0 0 0,2-5 0 0 0,0-6 0 0 0,0-6 0 0 0,1-7 0 0 0,0-5 0 0 0,-1-2 0 0 0,-3 0 0 0 0,-2 1 0 0 0,-3 2 0 0 0,0 1 0 0 0,-1 3 0 0 0,-1 1 0 0 0,-1 1 0 0 0,1 1 0 0 0,2 0 0 0 0,2-3 0 0 0,4-4 0 0 0,3-4 0 0 0,2-2 0 0 0,1-1 0 0 0,0 0 0 0 0,-1 2 0 0 0,0 1 0 0 0,-1 3 0 0 0,-1 4 0 0 0,-1 5 0 0 0,-2 4 0 0 0,-2 4 0 0 0,-3 5 0 0 0,-2 7 0 0 0,-2 7 0 0 0,0 6 0 0 0,-2 5 0 0 0,1 3 0 0 0,-1 0 0 0 0,1-1 0 0 0,0-1 0 0 0,2-2 0 0 0,1-1 0 0 0,2-2 0 0 0,0-2 0 0 0,1-1 0 0 0,1-1 0 0 0,0 0 0 0 0,1 0 0 0 0,-1-2 0 0 0,2-2 0 0 0,-1-3 0 0 0,0-5 0 0 0,1-2 0 0 0,-1-2 0 0 0,1-2 0 0 0,0-3 0 0 0,0-4 0 0 0,-1-4 0 0 0,-1-3 0 0 0,-1-4 0 0 0,-1-3 0 0 0,-1 0 0 0 0,0 0 0 0 0,-2 3 0 0 0,0 3 0 0 0,-1 3 0 0 0,1 4 0 0 0,-1 3 0 0 0,0 1 0 0 0,0 0 0 0 0,1 1 0 0 0,1 0 0 0 0,1 0 0 0 0,2-1 0 0 0,3-2 0 0 0,4-4 0 0 0,5-3 0 0 0,1 0 0 0 0,0 0 0 0 0,-1 3 0 0 0,-4 2 0 0 0,-3 3 0 0 0,-3 2 0 0 0,-2 1 0 0 0,-1 4 0 0 0,-2 5 0 0 0,1 6 0 0 0,3 6 0 0 0,2 5 0 0 0,1 3 0 0 0,3 0 0 0 0,-1-1 0 0 0,0-5 0 0 0,-1-4 0 0 0,-4-4 0 0 0,-2-4 0 0 0,-1-3 0 0 0,-1-3 0 0 0,-1 0 0 0 0,-1-1 0 0 0,2-1 0 0 0,-1-1 0 0 0,1 0 0 0 0,1 0 0 0 0,1 0 0 0 0,1-2 0 0 0,1-4 0 0 0,2-5 0 0 0,-1-3 0 0 0,-1-3 0 0 0,0-2 0 0 0,0-3 0 0 0,0 0 0 0 0,0 1 0 0 0,-1 2 0 0 0,1 5 0 0 0,-1 4 0 0 0,-1 3 0 0 0,0 3 0 0 0,-1 1 0 0 0,0 2 0 0 0,1-1 0 0 0,1-1 0 0 0,2-1 0 0 0,2-1 0 0 0,-1 0 0 0 0,-1 2 0 0 0,-2 1 0 0 0,-2 2 0 0 0,-1 3 0 0 0,-1 4 0 0 0,0 5 0 0 0,2 3 0 0 0,1 2 0 0 0,1 0 0 0 0,2-1 0 0 0,0-3 0 0 0,2-2 0 0 0,-1-3 0 0 0,1-2 0 0 0,2 0 0 0 0,2-2 0 0 0,3 0 0 0 0,1-2 0 0 0,2 0 0 0 0,-1-1 0 0 0,-1-1 0 0 0,-3-2 0 0 0,-4-1 0 0 0,-4-3 0 0 0,-1-3 0 0 0,-3-1 0 0 0,-1-1 0 0 0,-1-2 0 0 0,1 0 0 0 0,0 1 0 0 0,2 1 0 0 0,1 0 0 0 0,2 0 0 0 0,1-2 0 0 0,1-1 0 0 0,2-1 0 0 0,-1 0 0 0 0,1 1 0 0 0,-3 3 0 0 0,0 4 0 0 0,-2 2 0 0 0,-1 3 0 0 0,0 1 0 0 0,-1 1 0 0 0,0 1 0 0 0,0 0 0 0 0,-1 2 0 0 0,1 4 0 0 0,2 5 0 0 0,2 4 0 0 0,2 4 0 0 0,2 2 0 0 0,1 2 0 0 0,1 0 0 0 0,1-1 0 0 0,0-3 0 0 0,-1-2 0 0 0,-1-3 0 0 0,0-2 0 0 0,-1-2 0 0 0,0 0 0 0 0,0-1 0 0 0,0 0 0 0 0,0-1 0 0 0,1-1 0 0 0,0 1 0 0 0,1-2 0 0 0,0 0 0 0 0,0-2 0 0 0,2 0 0 0 0,-1 0 0 0 0,2 1 0 0 0,0-1 0 0 0,0 1 0 0 0,0-1 0 0 0,-1 0 0 0 0,-1-2 0 0 0,-3-2 0 0 0,-1 0 0 0 0,-3 0 0 0 0,-2-1 0 0 0,0-1 0 0 0,-1-3 0 0 0,1-1 0 0 0,-2-2 0 0 0,0-3 0 0 0,0-2 0 0 0,-1-1 0 0 0,1-1 0 0 0,0 1 0 0 0,0 0 0 0 0,-1 2 0 0 0,0 1 0 0 0,-1 1 0 0 0,0-1 0 0 0,1 0 0 0 0,0-1 0 0 0,1 1 0 0 0,0 0 0 0 0,0 1 0 0 0,2 1 0 0 0,0-1 0 0 0,0 0 0 0 0,2 0 0 0 0,0 0 0 0 0,-1 2 0 0 0,0 1 0 0 0,0 1 0 0 0,-1 1 0 0 0,-1 0 0 0 0,0 2 0 0 0,0 1 0 0 0,-2 3 0 0 0,1 3 0 0 0,1 6 0 0 0,0 4 0 0 0,2 3 0 0 0,2 0 0 0 0,1-1 0 0 0,0-1 0 0 0,-1-1 0 0 0,1-2 0 0 0,-1-2 0 0 0,0-3 0 0 0,-2-2 0 0 0,0-3 0 0 0,-2-2 0 0 0,0-1 0 0 0,-1-3 0 0 0,0-6 0 0 0,1-7 0 0 0,3-6 0 0 0,1-5 0 0 0,3-1 0 0 0,3 0 0 0 0,1 3 0 0 0,1 4 0 0 0,-2 5 0 0 0,-1 6 0 0 0,-1 4 0 0 0,-3 3 0 0 0,-2 3 0 0 0,-3 3 0 0 0,-1 4 0 0 0,-1 6 0 0 0,1 4 0 0 0,3 4 0 0 0,1 2 0 0 0,2-1 0 0 0,0-4 0 0 0,0-4 0 0 0,-1-5 0 0 0,-2-6 0 0 0,-1-7 0 0 0,-2-6 0 0 0,2-5 0 0 0,1-5 0 0 0,3-3 0 0 0,2-2 0 0 0,2 2 0 0 0,-1 4 0 0 0,-2 7 0 0 0,-3 7 0 0 0,-3 8 0 0 0,-2 7 0 0 0,-2 7 0 0 0,0 4 0 0 0,0 2 0 0 0,1-1 0 0 0,2-3 0 0 0,-1-4 0 0 0,1-5 0 0 0,0-4 0 0 0,0-4 0 0 0,-1-4 0 0 0,0-5 0 0 0,1-4 0 0 0,0-3 0 0 0,1-2 0 0 0,4-2 0 0 0,2-1 0 0 0,4 3 0 0 0,0 2 0 0 0,0 5 0 0 0,-3 3 0 0 0,-3 2 0 0 0,-2 4 0 0 0,-4 2 0 0 0,-1 3 0 0 0,-1 3 0 0 0,1 2 0 0 0,1 2 0 0 0,2-1 0 0 0,2 2 0 0 0,0-1 0 0 0,0-2 0 0 0,-1-1 0 0 0,-1-2 0 0 0,-1-1 0 0 0,0-2 0 0 0,0-1 0 0 0,0 0 0 0 0,-1 1 0 0 0,1-2 0 0 0,-1 2 0 0 0,1-1 0 0 0,-1 1 0 0 0,-1 0 0 0 0,2 0 0 0 0,-1 1 0 0 0,0 1 0 0 0,1 0 0 0 0,0 2 0 0 0,-1-1 0 0 0,0 0 0 0 0,0 1 0 0 0,-1-1 0 0 0,-1 1 0 0 0,0-1 0 0 0,0 0 0 0 0,-1-1 0 0 0,0-1 0 0 0,1 0 0 0 0,-1 0 0 0 0,2 0 0 0 0,-1-1 0 0 0,1 1 0 0 0,-1-1 0 0 0,2 0 0 0 0,-2 0 0 0 0,2 2 0 0 0,-1-1 0 0 0,1 2 0 0 0,1 0 0 0 0,0 3 0 0 0,2 2 0 0 0,-1 1 0 0 0,1 2 0 0 0,1 2 0 0 0,-1 2 0 0 0,0 0 0 0 0,1 0 0 0 0,-1-1 0 0 0,1-2 0 0 0,-1-2 0 0 0,-2-4 0 0 0,0-3 0 0 0,0-3 0 0 0,-1-2 0 0 0,-1-2 0 0 0,0 1 0 0 0,-1 4 0 0 0,-2 15 0 0 0,0 23 0 0 0,0 24 0 0 0,0 18 0 0 0,0 9 0 0 0,0 5 0 0 0,1-5 0 0 0,0-12 0 0 0,0-18 0 0 0,0-17 0 0 0,0-14 0 0 0,0-12 0 0 0,0-10 0 0 0,0-5 0 0 0,0-4 0 0 0,0-1 0 0 0,0-1 0 0 0,0 3 0 0 0,0 3 0 0 0,3 6 0 0 0,2 7 0 0 0,3 5 0 0 0,1 5 0 0 0,1 2 0 0 0,0 1 0 0 0,0 1 0 0 0,0-1 0 0 0,1-2 0 0 0,-1-3 0 0 0,-2-2 0 0 0,0-3 0 0 0,-2-3 0 0 0,-1-1 0 0 0,-1-2 0 0 0,0 1 0 0 0,0 0 0 0 0,1 1 0 0 0,0 1 0 0 0,0 0 0 0 0,0 3 0 0 0,1 2 0 0 0,0 3 0 0 0,1 2 0 0 0,-1-1 0 0 0,0-2 0 0 0,-1-2 0 0 0,0-1 0 0 0,0 1 0 0 0,0 3 0 0 0,1 3 0 0 0,1 3 0 0 0,1 2 0 0 0,0 1 0 0 0,1 2 0 0 0,1 0 0 0 0,-1-2 0 0 0,0-4 0 0 0,-2-4 0 0 0,-1-5 0 0 0,-1-5 0 0 0,-2-3 0 0 0,-1-2 0 0 0,-2-1 0 0 0,1-1 0 0 0,-1 2 0 0 0,1 3 0 0 0,0 2 0 0 0,1 2 0 0 0,0 1 0 0 0,1 2 0 0 0,0-2 0 0 0,1 0 0 0 0,0-2 0 0 0,-1-3 0 0 0,0-2 0 0 0,-1-4 0 0 0,1-2 0 0 0,-2-3 0 0 0,0-2 0 0 0,0 0 0 0 0,0-2 0 0 0,1-1 0 0 0,1 0 0 0 0,-1 0 0 0 0,1 1 0 0 0,-1 1 0 0 0,0 0 0 0 0,0 1 0 0 0,-1 2 0 0 0,0 0 0 0 0,-1-1 0 0 0,-2 2 0 0 0,-2-1 0 0 0,-2 1 0 0 0,0-2 0 0 0,-1 0 0 0 0,0 0 0 0 0,2-1 0 0 0,1 0 0 0 0,2-1 0 0 0,2 0 0 0 0,1-1 0 0 0,1-1 0 0 0,-1 1 0 0 0,1 2 0 0 0,-1 7 0 0 0,0 15 0 0 0,1 4 0 0 0,1 7 0 0 0,4 8 0 0 0,4 8 0 0 0,3 8 0 0 0,2-1 0 0 0,-2-8 0 0 0,-2-10 0 0 0,-3-10 0 0 0,-3-12 0 0 0,-1-8 0 0 0,-2-6 0 0 0,-1-3 0 0 0,0-3 0 0 0,0 1 0 0 0,0-1 0 0 0,-1 1 0 0 0,1 1 0 0 0,1 1 0 0 0,1 1 0 0 0,0 1 0 0 0,0 1 0 0 0,1 2 0 0 0,-1-1 0 0 0,1 2 0 0 0,0 0 0 0 0,0 2 0 0 0,0 0 0 0 0,-1 1 0 0 0,1 0 0 0 0,1 2 0 0 0,0 1 0 0 0,2 2 0 0 0,0 0 0 0 0,-1 0 0 0 0,1-2 0 0 0,-2-2 0 0 0,0-4 0 0 0,-2-3 0 0 0,0-2 0 0 0,-1-1 0 0 0,0-2 0 0 0,-1-1 0 0 0,1 1 0 0 0,-1 0 0 0 0,2 1 0 0 0,-1 2 0 0 0,2 1 0 0 0,0 1 0 0 0,2 0 0 0 0,1 1 0 0 0,3 2 0 0 0,4 1 0 0 0,3-1 0 0 0,1 1 0 0 0,-1-3 0 0 0,-1-1 0 0 0,-2-2 0 0 0,-4-1 0 0 0,-2-1 0 0 0,-2-1 0 0 0,-1 0 0 0 0,-2-1 0 0 0,1 1 0 0 0,-1 0 0 0 0,-1-1 0 0 0,1 1 0 0 0,-1 0 0 0 0,1 0 0 0 0,-1 0 0 0 0,-1 0 0 0 0,0-1 0 0 0,0 0 0 0 0,0 0 0 0 0,0-1 0 0 0,0-1 0 0 0,0 1 0 0 0,2-3 0 0 0,-1 1 0 0 0,2-1 0 0 0,-1-1 0 0 0,1 0 0 0 0,0 0 0 0 0,0 0 0 0 0,-1 0 0 0 0,1 0 0 0 0,-1 1 0 0 0,1-1 0 0 0,0 0 0 0 0,-2 0 0 0 0,0 1 0 0 0,-2 0 0 0 0,0 0 0 0 0,1 0 0 0 0,-1 1 0 0 0,1 1 0 0 0,-1-1 0 0 0,2-1 0 0 0,-1 1 0 0 0,0-1 0 0 0,1 0 0 0 0,1 0 0 0 0,1-1 0 0 0,-1 0 0 0 0,1-2 0 0 0,-1 0 0 0 0,1-3 0 0 0,0-2 0 0 0,0-3 0 0 0,1-2 0 0 0,0 0 0 0 0,0 1 0 0 0,-2 2 0 0 0,0 1 0 0 0,-1 2 0 0 0,-1 3 0 0 0,1 0 0 0 0,-2 2 0 0 0,0 1 0 0 0,-1 1 0 0 0,0 0 0 0 0,0 1 0 0 0,0-3 0 0 0,0-1 0 0 0,0-2 0 0 0,0-1 0 0 0,1-3 0 0 0,1 0 0 0 0,-1-2 0 0 0,1-1 0 0 0,0-2 0 0 0,2-3 0 0 0,0-1 0 0 0,0-1 0 0 0,0-1 0 0 0,1 1 0 0 0,-1 3 0 0 0,-1 2 0 0 0,0 4 0 0 0,-1 4 0 0 0,1 2 0 0 0,-1 3 0 0 0,-1 2 0 0 0,0 1 0 0 0,0 0 0 0 0,0 1 0 0 0,-1 0 0 0 0,0 0 0 0 0,0-1 0 0 0,0-1 0 0 0,0 1 0 0 0,0-1 0 0 0,-1 0 0 0 0,1 0 0 0 0,0-1 0 0 0,0-2 0 0 0,0 1 0 0 0,1-1 0 0 0,-1 1 0 0 0,2-1 0 0 0,-1-1 0 0 0,-1-1 0 0 0,1-2 0 0 0,-1-2 0 0 0,1-3 0 0 0,-1 0 0 0 0,1 0 0 0 0,1 3 0 0 0,-1 1 0 0 0,0 4 0 0 0,1 2 0 0 0,-1 2 0 0 0,0 0 0 0 0,0 2 0 0 0,-1-1 0 0 0,1 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3T21:14:20.412"/>
    </inkml:context>
    <inkml:brush xml:id="br0">
      <inkml:brushProperty name="width" value="0.1" units="cm"/>
      <inkml:brushProperty name="height" value="0.1" units="cm"/>
      <inkml:brushProperty name="color" value="#E71224"/>
    </inkml:brush>
  </inkml:definitions>
  <inkml:trace contextRef="#ctx0" brushRef="#br0">33591 8027 16383 0 0,'0'0'0'0'0,"0"4"0"0"0,0 0 0 0 0,0 3 0 0 0,0 1 0 0 0,1 1 0 0 0,0-2 0 0 0,1 0 0 0 0,1-2 0 0 0,1-2 0 0 0,0 0 0 0 0,1-2 0 0 0,2-1 0 0 0,2-3 0 0 0,3-5 0 0 0,3-8 0 0 0,3-6 0 0 0,0-3 0 0 0,0 1 0 0 0,-1 2 0 0 0,-2 4 0 0 0,0 5 0 0 0,-2 4 0 0 0,-2 3 0 0 0,0 3 0 0 0,-2 2 0 0 0,-2 1 0 0 0,-2 1 0 0 0,0 1 0 0 0,-1 2 0 0 0,0 3 0 0 0,1 1 0 0 0,0 3 0 0 0,1 2 0 0 0,1 2 0 0 0,1 1 0 0 0,0 0 0 0 0,1 0 0 0 0,1-1 0 0 0,-1-3 0 0 0,0-4 0 0 0,-2-2 0 0 0,0-4 0 0 0,1-1 0 0 0,0-3 0 0 0,2-4 0 0 0,1-5 0 0 0,2-2 0 0 0,0-2 0 0 0,1 1 0 0 0,0 2 0 0 0,-1 2 0 0 0,-3 3 0 0 0,-2 4 0 0 0,-3 4 0 0 0,-2 5 0 0 0,-2 4 0 0 0,0 2 0 0 0,-1-1 0 0 0,1-5 0 0 0,3-7 0 0 0,3-5 0 0 0,1-4 0 0 0,2-1 0 0 0,0 2 0 0 0,-2 1 0 0 0,-2 3 0 0 0,-2 4 0 0 0,-2 3 0 0 0,-1 5 0 0 0,1 3 0 0 0,0 2 0 0 0,1 0 0 0 0,2 0 0 0 0,1-3 0 0 0,1-3 0 0 0,0-3 0 0 0,2-2 0 0 0,1-2 0 0 0,3-1 0 0 0,1-1 0 0 0,2 1 0 0 0,2 0 0 0 0,0 0 0 0 0,1 2 0 0 0,0-1 0 0 0,-1 1 0 0 0,-2 1 0 0 0,-3 0 0 0 0,-5 1 0 0 0,-3 1 0 0 0,-1 0 0 0 0,-1 1 0 0 0,0-1 0 0 0,2-1 0 0 0,2-2 0 0 0,1-2 0 0 0,0-4 0 0 0,-1 1 0 0 0,-1 0 0 0 0,1 1 0 0 0,-1 0 0 0 0,-1 2 0 0 0,1-1 0 0 0,-1 1 0 0 0,1-1 0 0 0,1-1 0 0 0,2-2 0 0 0,1 0 0 0 0,0-1 0 0 0,-1 1 0 0 0,-1 1 0 0 0,-3 1 0 0 0,-2 1 0 0 0,-3 1-16383 0 0,-1 1 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60906f4de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60906f4de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sz="1800" b="0" i="0" u="none" strike="noStrike" baseline="0">
                <a:latin typeface="SymbolMT"/>
              </a:rPr>
              <a:t>20%</a:t>
            </a:r>
          </a:p>
          <a:p>
            <a:pPr marL="158750" indent="0" algn="l">
              <a:buNone/>
            </a:pPr>
            <a:r>
              <a:rPr lang="en-US" sz="1800" b="0" i="0" u="none" strike="noStrike" baseline="0">
                <a:latin typeface="SymbolMT"/>
              </a:rPr>
              <a:t>• </a:t>
            </a:r>
            <a:r>
              <a:rPr lang="en-US" sz="1800" b="0" i="0" u="none" strike="noStrike" baseline="0">
                <a:latin typeface="TimesNewRomanPSMT"/>
              </a:rPr>
              <a:t>Provide a chart of ALL tests that have or will be performed. Indicate which ones have been completed.</a:t>
            </a:r>
            <a:endParaRPr lang="en-US" sz="1800" b="0" i="0" u="none" strike="noStrike" baseline="0">
              <a:latin typeface="SymbolMT"/>
            </a:endParaRPr>
          </a:p>
          <a:p>
            <a:pPr marL="158750" indent="0" algn="l">
              <a:buNone/>
            </a:pPr>
            <a:r>
              <a:rPr lang="en-US" sz="1800" b="0" i="0" u="none" strike="noStrike" baseline="0">
                <a:latin typeface="SymbolMT"/>
              </a:rPr>
              <a:t>• </a:t>
            </a:r>
            <a:r>
              <a:rPr lang="en-US" sz="1800" b="0" i="0" u="none" strike="noStrike" baseline="0">
                <a:latin typeface="TimesNewRomanPSMT"/>
              </a:rPr>
              <a:t>Review the whole project schedule in the form of the Gantt chart, showing overall progress toward goals. In this case, the status should be described with an </a:t>
            </a:r>
            <a:r>
              <a:rPr lang="en-US" sz="1800" b="0" i="1" u="none" strike="noStrike" baseline="0">
                <a:latin typeface="TimesNewRomanPS-ItalicMT"/>
              </a:rPr>
              <a:t>emphasis on testing</a:t>
            </a:r>
            <a:r>
              <a:rPr lang="en-US" sz="1800" b="0" i="0" u="none" strike="noStrike" baseline="0">
                <a:latin typeface="TimesNewRomanPSMT"/>
              </a:rPr>
              <a:t>. Highlight any major changes in the project schedule since CDR, and indicate shifts in critical path or margins.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60%</a:t>
            </a:r>
          </a:p>
          <a:p>
            <a:pPr algn="l"/>
            <a:r>
              <a:rPr lang="en-US" sz="1800" b="0" i="0" u="none" strike="noStrike" baseline="0">
                <a:latin typeface="Times-Roman"/>
              </a:rPr>
              <a:t>Select two to three major tests that will be performed. These should be tests that are verifying top level driving requirements or validating high level mission objectives, buying down operational risk, or closing the loop on a model. Typically this involves tests that integrate multiple subsystems and are at the system level of testing. Ensure that you can measure the performance of your design- (how fast, what range, what current, what latency, </a:t>
            </a:r>
            <a:r>
              <a:rPr lang="en-US" sz="1800" b="0" i="0" u="none" strike="noStrike" baseline="0" err="1">
                <a:latin typeface="Times-Roman"/>
              </a:rPr>
              <a:t>etc</a:t>
            </a:r>
            <a:r>
              <a:rPr lang="en-US" sz="1800" b="0" i="0" u="none" strike="noStrike" baseline="0">
                <a:latin typeface="Times-Roman"/>
              </a:rPr>
              <a:t>) as opposed to measuring a simple binary outcome.</a:t>
            </a:r>
          </a:p>
          <a:p>
            <a:pPr algn="l"/>
            <a:r>
              <a:rPr lang="en-US" sz="1800" b="0" i="0" u="none" strike="noStrike" baseline="0">
                <a:latin typeface="Times-Roman"/>
              </a:rPr>
              <a:t>For these two to three tests, cover:</a:t>
            </a:r>
          </a:p>
          <a:p>
            <a:pPr marL="158750" indent="0" algn="l">
              <a:buNone/>
            </a:pPr>
            <a:r>
              <a:rPr lang="en-US" sz="1800" b="0" i="0" u="none" strike="noStrike" baseline="0">
                <a:latin typeface="SymbolMT"/>
              </a:rPr>
              <a:t>• </a:t>
            </a:r>
            <a:r>
              <a:rPr lang="en-US" sz="1800" b="0" i="0" u="none" strike="noStrike" baseline="0">
                <a:latin typeface="Times-Roman"/>
              </a:rPr>
              <a:t>What is being tested and why: your rationale for performing the test in terms of requirements to be verified or mission objectives to be validated.</a:t>
            </a:r>
          </a:p>
          <a:p>
            <a:pPr marL="158750" indent="0" algn="l">
              <a:buNone/>
            </a:pPr>
            <a:r>
              <a:rPr lang="en-US" sz="1800" b="0" i="0" u="none" strike="noStrike" baseline="0">
                <a:latin typeface="SymbolMT"/>
              </a:rPr>
              <a:t>• </a:t>
            </a:r>
            <a:r>
              <a:rPr lang="en-US" sz="1800" b="0" i="0" u="none" strike="noStrike" baseline="0">
                <a:latin typeface="Times-Roman"/>
              </a:rPr>
              <a:t>Highlight critical pre-requisite tests planned/completed that will or do demonstrate this test will be successful. (For example, the components are operating within datasheet ranges, signals could be sent and received, </a:t>
            </a:r>
            <a:r>
              <a:rPr lang="en-US" sz="1800" b="0" i="0" u="none" strike="noStrike" baseline="0" err="1">
                <a:latin typeface="Times-Roman"/>
              </a:rPr>
              <a:t>etc</a:t>
            </a:r>
            <a:r>
              <a:rPr lang="en-US" sz="1800" b="0" i="0" u="none" strike="noStrike" baseline="0">
                <a:latin typeface="Times-Roman"/>
              </a:rPr>
              <a:t>) This should not be a deep dive, but rather a quick summary that can be completed in 1 to 2 minutes.</a:t>
            </a:r>
          </a:p>
          <a:p>
            <a:pPr algn="l"/>
            <a:r>
              <a:rPr lang="en-US" sz="1800" b="0" i="0" u="none" strike="noStrike" baseline="0">
                <a:latin typeface="SymbolMT"/>
              </a:rPr>
              <a:t>• </a:t>
            </a:r>
            <a:r>
              <a:rPr lang="en-US" sz="1800" b="0" i="0" u="none" strike="noStrike" baseline="0">
                <a:latin typeface="Times-Roman"/>
              </a:rPr>
              <a:t>Describe the scope of the testing tasks in the project specifically:</a:t>
            </a:r>
          </a:p>
          <a:p>
            <a:pPr marL="158750" indent="0" algn="l">
              <a:buNone/>
            </a:pPr>
            <a:r>
              <a:rPr lang="en-US" sz="1800" b="0" i="0" u="none" strike="noStrike" baseline="0">
                <a:latin typeface="CourierNewPSMT"/>
              </a:rPr>
              <a:t>	o </a:t>
            </a:r>
            <a:r>
              <a:rPr lang="en-US" sz="1800" b="0" i="0" u="none" strike="noStrike" baseline="0">
                <a:latin typeface="Times-Roman"/>
              </a:rPr>
              <a:t>the design of the test fixtures, selection and calibration of sensors, data acquisition plans</a:t>
            </a:r>
          </a:p>
          <a:p>
            <a:pPr marL="158750" indent="0" algn="l">
              <a:buNone/>
            </a:pPr>
            <a:r>
              <a:rPr lang="en-US" sz="1800" b="0" i="0" u="none" strike="noStrike" baseline="0">
                <a:latin typeface="CourierNewPSMT"/>
              </a:rPr>
              <a:t>	o </a:t>
            </a:r>
            <a:r>
              <a:rPr lang="en-US" sz="1800" b="0" i="0" u="none" strike="noStrike" baseline="0">
                <a:latin typeface="Times-Roman"/>
              </a:rPr>
              <a:t>test equipment and/or facilities are needed</a:t>
            </a:r>
          </a:p>
          <a:p>
            <a:pPr marL="158750" indent="0" algn="l">
              <a:buNone/>
            </a:pPr>
            <a:r>
              <a:rPr lang="en-US" sz="1800" b="0" i="0" u="none" strike="noStrike" baseline="0">
                <a:latin typeface="CourierNewPSMT"/>
              </a:rPr>
              <a:t>	o </a:t>
            </a:r>
            <a:r>
              <a:rPr lang="en-US" sz="1800" b="0" i="0" u="none" strike="noStrike" baseline="0">
                <a:latin typeface="Times-Roman"/>
              </a:rPr>
              <a:t>an overview of the test and safety procedures</a:t>
            </a:r>
          </a:p>
          <a:p>
            <a:pPr marL="158750" indent="0" algn="l">
              <a:buNone/>
            </a:pPr>
            <a:r>
              <a:rPr lang="en-US" sz="1800" b="0" i="0" u="none" strike="noStrike" baseline="0">
                <a:latin typeface="SymbolMT"/>
              </a:rPr>
              <a:t>• </a:t>
            </a:r>
            <a:r>
              <a:rPr lang="en-US" sz="1800" b="0" i="0" u="none" strike="noStrike" baseline="0">
                <a:latin typeface="Times-Roman"/>
              </a:rPr>
              <a:t>Describe how the test(s) will reduce risk to meeting requirements, expected results, and how models will be validated. Include clear pass/fail criteria ALONG with expected performance measurements.</a:t>
            </a:r>
            <a:endParaRPr/>
          </a:p>
        </p:txBody>
      </p:sp>
    </p:spTree>
    <p:extLst>
      <p:ext uri="{BB962C8B-B14F-4D97-AF65-F5344CB8AC3E}">
        <p14:creationId xmlns:p14="http://schemas.microsoft.com/office/powerpoint/2010/main" val="1709595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60%</a:t>
            </a:r>
          </a:p>
          <a:p>
            <a:pPr algn="l"/>
            <a:r>
              <a:rPr lang="en-US" sz="1800" b="0" i="0" u="none" strike="noStrike" baseline="0">
                <a:latin typeface="Times-Roman"/>
              </a:rPr>
              <a:t>Select two to three major tests that will be performed. These should be tests that are verifying top level driving requirements or validating high level mission objectives, buying down operational risk, or closing the loop on a model. Typically this involves tests that integrate multiple subsystems and are at the system level of testing. Ensure that you can measure the performance of your design- (how fast, what range, what current, what latency, </a:t>
            </a:r>
            <a:r>
              <a:rPr lang="en-US" sz="1800" b="0" i="0" u="none" strike="noStrike" baseline="0" err="1">
                <a:latin typeface="Times-Roman"/>
              </a:rPr>
              <a:t>etc</a:t>
            </a:r>
            <a:r>
              <a:rPr lang="en-US" sz="1800" b="0" i="0" u="none" strike="noStrike" baseline="0">
                <a:latin typeface="Times-Roman"/>
              </a:rPr>
              <a:t>) as opposed to measuring a simple binary outcome.</a:t>
            </a:r>
          </a:p>
          <a:p>
            <a:pPr algn="l"/>
            <a:r>
              <a:rPr lang="en-US" sz="1800" b="0" i="0" u="none" strike="noStrike" baseline="0">
                <a:latin typeface="Times-Roman"/>
              </a:rPr>
              <a:t>For these two to three tests, cover:</a:t>
            </a:r>
          </a:p>
          <a:p>
            <a:pPr marL="158750" indent="0" algn="l">
              <a:buNone/>
            </a:pPr>
            <a:r>
              <a:rPr lang="en-US" sz="1800" b="0" i="0" u="none" strike="noStrike" baseline="0">
                <a:latin typeface="SymbolMT"/>
              </a:rPr>
              <a:t>• </a:t>
            </a:r>
            <a:r>
              <a:rPr lang="en-US" sz="1800" b="0" i="0" u="none" strike="noStrike" baseline="0">
                <a:latin typeface="Times-Roman"/>
              </a:rPr>
              <a:t>What is being tested and why: your rationale for performing the test in terms of requirements to be verified or mission objectives to be validated.</a:t>
            </a:r>
          </a:p>
          <a:p>
            <a:pPr marL="158750" indent="0" algn="l">
              <a:buNone/>
            </a:pPr>
            <a:r>
              <a:rPr lang="en-US" sz="1800" b="0" i="0" u="none" strike="noStrike" baseline="0">
                <a:latin typeface="SymbolMT"/>
              </a:rPr>
              <a:t>• </a:t>
            </a:r>
            <a:r>
              <a:rPr lang="en-US" sz="1800" b="0" i="0" u="none" strike="noStrike" baseline="0">
                <a:latin typeface="Times-Roman"/>
              </a:rPr>
              <a:t>Highlight critical pre-requisite tests planned/completed that will or do demonstrate this test will be successful. (For example, the components are operating within datasheet ranges, signals could be sent and received, </a:t>
            </a:r>
            <a:r>
              <a:rPr lang="en-US" sz="1800" b="0" i="0" u="none" strike="noStrike" baseline="0" err="1">
                <a:latin typeface="Times-Roman"/>
              </a:rPr>
              <a:t>etc</a:t>
            </a:r>
            <a:r>
              <a:rPr lang="en-US" sz="1800" b="0" i="0" u="none" strike="noStrike" baseline="0">
                <a:latin typeface="Times-Roman"/>
              </a:rPr>
              <a:t>) This should not be a deep dive, but rather a quick summary that can be completed in 1 to 2 minutes.</a:t>
            </a:r>
          </a:p>
          <a:p>
            <a:pPr algn="l"/>
            <a:r>
              <a:rPr lang="en-US" sz="1800" b="0" i="0" u="none" strike="noStrike" baseline="0">
                <a:latin typeface="SymbolMT"/>
              </a:rPr>
              <a:t>• </a:t>
            </a:r>
            <a:r>
              <a:rPr lang="en-US" sz="1800" b="0" i="0" u="none" strike="noStrike" baseline="0">
                <a:latin typeface="Times-Roman"/>
              </a:rPr>
              <a:t>Describe the scope of the testing tasks in the project specifically:</a:t>
            </a:r>
          </a:p>
          <a:p>
            <a:pPr marL="158750" indent="0" algn="l">
              <a:buNone/>
            </a:pPr>
            <a:r>
              <a:rPr lang="en-US" sz="1800" b="0" i="0" u="none" strike="noStrike" baseline="0">
                <a:latin typeface="CourierNewPSMT"/>
              </a:rPr>
              <a:t>	o </a:t>
            </a:r>
            <a:r>
              <a:rPr lang="en-US" sz="1800" b="0" i="0" u="none" strike="noStrike" baseline="0">
                <a:latin typeface="Times-Roman"/>
              </a:rPr>
              <a:t>the design of the test fixtures, selection and calibration of sensors, data acquisition plans</a:t>
            </a:r>
          </a:p>
          <a:p>
            <a:pPr marL="158750" indent="0" algn="l">
              <a:buNone/>
            </a:pPr>
            <a:r>
              <a:rPr lang="en-US" sz="1800" b="0" i="0" u="none" strike="noStrike" baseline="0">
                <a:latin typeface="CourierNewPSMT"/>
              </a:rPr>
              <a:t>	o </a:t>
            </a:r>
            <a:r>
              <a:rPr lang="en-US" sz="1800" b="0" i="0" u="none" strike="noStrike" baseline="0">
                <a:latin typeface="Times-Roman"/>
              </a:rPr>
              <a:t>test equipment and/or facilities are needed</a:t>
            </a:r>
          </a:p>
          <a:p>
            <a:pPr marL="158750" indent="0" algn="l">
              <a:buNone/>
            </a:pPr>
            <a:r>
              <a:rPr lang="en-US" sz="1800" b="0" i="0" u="none" strike="noStrike" baseline="0">
                <a:latin typeface="CourierNewPSMT"/>
              </a:rPr>
              <a:t>	o </a:t>
            </a:r>
            <a:r>
              <a:rPr lang="en-US" sz="1800" b="0" i="0" u="none" strike="noStrike" baseline="0">
                <a:latin typeface="Times-Roman"/>
              </a:rPr>
              <a:t>an overview of the test and safety procedures</a:t>
            </a:r>
          </a:p>
          <a:p>
            <a:pPr marL="158750" indent="0" algn="l">
              <a:buNone/>
            </a:pPr>
            <a:r>
              <a:rPr lang="en-US" sz="1800" b="0" i="0" u="none" strike="noStrike" baseline="0">
                <a:latin typeface="SymbolMT"/>
              </a:rPr>
              <a:t>• </a:t>
            </a:r>
            <a:r>
              <a:rPr lang="en-US" sz="1800" b="0" i="0" u="none" strike="noStrike" baseline="0">
                <a:latin typeface="Times-Roman"/>
              </a:rPr>
              <a:t>Describe how the test(s) will reduce risk to meeting requirements, expected results, and how models will be validated. Include clear pass/fail criteria ALONG with expected performance measurements.</a:t>
            </a:r>
            <a:endParaRPr/>
          </a:p>
        </p:txBody>
      </p:sp>
    </p:spTree>
    <p:extLst>
      <p:ext uri="{BB962C8B-B14F-4D97-AF65-F5344CB8AC3E}">
        <p14:creationId xmlns:p14="http://schemas.microsoft.com/office/powerpoint/2010/main" val="375235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Mention accuracy of thermocouple (0.001 deg C idk), mention calibration of thermocouple</a:t>
            </a:r>
          </a:p>
        </p:txBody>
      </p:sp>
    </p:spTree>
    <p:extLst>
      <p:ext uri="{BB962C8B-B14F-4D97-AF65-F5344CB8AC3E}">
        <p14:creationId xmlns:p14="http://schemas.microsoft.com/office/powerpoint/2010/main" val="44151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60%</a:t>
            </a:r>
          </a:p>
          <a:p>
            <a:pPr algn="l"/>
            <a:r>
              <a:rPr lang="en-US" sz="1800" b="0" i="0" u="none" strike="noStrike" baseline="0">
                <a:latin typeface="Times-Roman"/>
              </a:rPr>
              <a:t>Select two to three major tests that will be performed. These should be tests that are verifying top level driving requirements or validating high level mission objectives, buying down operational risk, or closing the loop on a model. Typically this involves tests that integrate multiple subsystems and are at the system level of testing. Ensure that you can measure the performance of your design- (how fast, what range, what current, what latency, </a:t>
            </a:r>
            <a:r>
              <a:rPr lang="en-US" sz="1800" b="0" i="0" u="none" strike="noStrike" baseline="0" err="1">
                <a:latin typeface="Times-Roman"/>
              </a:rPr>
              <a:t>etc</a:t>
            </a:r>
            <a:r>
              <a:rPr lang="en-US" sz="1800" b="0" i="0" u="none" strike="noStrike" baseline="0">
                <a:latin typeface="Times-Roman"/>
              </a:rPr>
              <a:t>) as opposed to measuring a simple binary outcome.</a:t>
            </a:r>
          </a:p>
          <a:p>
            <a:pPr algn="l"/>
            <a:r>
              <a:rPr lang="en-US" sz="1800" b="0" i="0" u="none" strike="noStrike" baseline="0">
                <a:latin typeface="Times-Roman"/>
              </a:rPr>
              <a:t>For these two to three tests, cover:</a:t>
            </a:r>
          </a:p>
          <a:p>
            <a:pPr marL="158750" indent="0" algn="l">
              <a:buNone/>
            </a:pPr>
            <a:r>
              <a:rPr lang="en-US" sz="1800" b="0" i="0" u="none" strike="noStrike" baseline="0">
                <a:latin typeface="SymbolMT"/>
              </a:rPr>
              <a:t>• </a:t>
            </a:r>
            <a:r>
              <a:rPr lang="en-US" sz="1800" b="0" i="0" u="none" strike="noStrike" baseline="0">
                <a:latin typeface="Times-Roman"/>
              </a:rPr>
              <a:t>What is being tested and why: your rationale for performing the test in terms of requirements to be verified or mission objectives to be validated.</a:t>
            </a:r>
          </a:p>
          <a:p>
            <a:pPr marL="158750" indent="0" algn="l">
              <a:buNone/>
            </a:pPr>
            <a:r>
              <a:rPr lang="en-US" sz="1800" b="0" i="0" u="none" strike="noStrike" baseline="0">
                <a:latin typeface="SymbolMT"/>
              </a:rPr>
              <a:t>• </a:t>
            </a:r>
            <a:r>
              <a:rPr lang="en-US" sz="1800" b="0" i="0" u="none" strike="noStrike" baseline="0">
                <a:latin typeface="Times-Roman"/>
              </a:rPr>
              <a:t>Highlight critical pre-requisite tests planned/completed that will or do demonstrate this test will be successful. (For example, the components are operating within datasheet ranges, signals could be sent and received, </a:t>
            </a:r>
            <a:r>
              <a:rPr lang="en-US" sz="1800" b="0" i="0" u="none" strike="noStrike" baseline="0" err="1">
                <a:latin typeface="Times-Roman"/>
              </a:rPr>
              <a:t>etc</a:t>
            </a:r>
            <a:r>
              <a:rPr lang="en-US" sz="1800" b="0" i="0" u="none" strike="noStrike" baseline="0">
                <a:latin typeface="Times-Roman"/>
              </a:rPr>
              <a:t>) This should not be a deep dive, but rather a quick summary that can be completed in 1 to 2 minutes.</a:t>
            </a:r>
          </a:p>
          <a:p>
            <a:pPr algn="l"/>
            <a:r>
              <a:rPr lang="en-US" sz="1800" b="0" i="0" u="none" strike="noStrike" baseline="0">
                <a:latin typeface="SymbolMT"/>
              </a:rPr>
              <a:t>• </a:t>
            </a:r>
            <a:r>
              <a:rPr lang="en-US" sz="1800" b="0" i="0" u="none" strike="noStrike" baseline="0">
                <a:latin typeface="Times-Roman"/>
              </a:rPr>
              <a:t>Describe the scope of the testing tasks in the project specifically:</a:t>
            </a:r>
          </a:p>
          <a:p>
            <a:pPr marL="158750" indent="0" algn="l">
              <a:buNone/>
            </a:pPr>
            <a:r>
              <a:rPr lang="en-US" sz="1800" b="0" i="0" u="none" strike="noStrike" baseline="0">
                <a:latin typeface="CourierNewPSMT"/>
              </a:rPr>
              <a:t>	o </a:t>
            </a:r>
            <a:r>
              <a:rPr lang="en-US" sz="1800" b="0" i="0" u="none" strike="noStrike" baseline="0">
                <a:latin typeface="Times-Roman"/>
              </a:rPr>
              <a:t>the design of the test fixtures, selection and calibration of sensors, data acquisition plans</a:t>
            </a:r>
          </a:p>
          <a:p>
            <a:pPr marL="158750" indent="0" algn="l">
              <a:buNone/>
            </a:pPr>
            <a:r>
              <a:rPr lang="en-US" sz="1800" b="0" i="0" u="none" strike="noStrike" baseline="0">
                <a:latin typeface="CourierNewPSMT"/>
              </a:rPr>
              <a:t>	o </a:t>
            </a:r>
            <a:r>
              <a:rPr lang="en-US" sz="1800" b="0" i="0" u="none" strike="noStrike" baseline="0">
                <a:latin typeface="Times-Roman"/>
              </a:rPr>
              <a:t>test equipment and/or facilities are needed</a:t>
            </a:r>
          </a:p>
          <a:p>
            <a:pPr marL="158750" indent="0" algn="l">
              <a:buNone/>
            </a:pPr>
            <a:r>
              <a:rPr lang="en-US" sz="1800" b="0" i="0" u="none" strike="noStrike" baseline="0">
                <a:latin typeface="CourierNewPSMT"/>
              </a:rPr>
              <a:t>	o </a:t>
            </a:r>
            <a:r>
              <a:rPr lang="en-US" sz="1800" b="0" i="0" u="none" strike="noStrike" baseline="0">
                <a:latin typeface="Times-Roman"/>
              </a:rPr>
              <a:t>an overview of the test and safety procedures</a:t>
            </a:r>
          </a:p>
          <a:p>
            <a:pPr marL="158750" indent="0" algn="l">
              <a:buNone/>
            </a:pPr>
            <a:r>
              <a:rPr lang="en-US" sz="1800" b="0" i="0" u="none" strike="noStrike" baseline="0">
                <a:latin typeface="SymbolMT"/>
              </a:rPr>
              <a:t>• </a:t>
            </a:r>
            <a:r>
              <a:rPr lang="en-US" sz="1800" b="0" i="0" u="none" strike="noStrike" baseline="0">
                <a:latin typeface="Times-Roman"/>
              </a:rPr>
              <a:t>Describe how the test(s) will reduce risk to meeting requirements, expected results, and how models will be validated. Include clear pass/fail criteria ALONG with expected performance measurements.</a:t>
            </a:r>
            <a:endParaRPr/>
          </a:p>
        </p:txBody>
      </p:sp>
    </p:spTree>
    <p:extLst>
      <p:ext uri="{BB962C8B-B14F-4D97-AF65-F5344CB8AC3E}">
        <p14:creationId xmlns:p14="http://schemas.microsoft.com/office/powerpoint/2010/main" val="3572341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a:effectLst/>
                <a:latin typeface="Segoe UI" panose="020B0502040204020203" pitchFamily="34" charset="0"/>
              </a:rPr>
              <a:t>Mention CDR velocity measurement concern in script</a:t>
            </a:r>
            <a:endParaRPr lang="en-US" sz="1800">
              <a:effectLst/>
              <a:latin typeface="Arial" panose="020B0604020202020204" pitchFamily="34" charset="0"/>
            </a:endParaRPr>
          </a:p>
          <a:p>
            <a:pPr marL="158750" indent="0">
              <a:buNone/>
            </a:pPr>
            <a:endParaRPr lang="en-US"/>
          </a:p>
        </p:txBody>
      </p:sp>
    </p:spTree>
    <p:extLst>
      <p:ext uri="{BB962C8B-B14F-4D97-AF65-F5344CB8AC3E}">
        <p14:creationId xmlns:p14="http://schemas.microsoft.com/office/powerpoint/2010/main" val="3804571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sz="1800" b="0" i="0" u="none" strike="noStrike" baseline="0">
                <a:latin typeface="SymbolMT"/>
              </a:rPr>
              <a:t>10%</a:t>
            </a:r>
          </a:p>
          <a:p>
            <a:pPr marL="158750" indent="0" algn="l">
              <a:buNone/>
            </a:pPr>
            <a:r>
              <a:rPr lang="en-US" sz="1800" b="0" i="0" u="none" strike="noStrike" baseline="0">
                <a:latin typeface="SymbolMT"/>
              </a:rPr>
              <a:t>• </a:t>
            </a:r>
            <a:r>
              <a:rPr lang="en-US" sz="1800" b="0" i="0" u="none" strike="noStrike" baseline="0">
                <a:latin typeface="TimesNewRomanPSMT"/>
              </a:rPr>
              <a:t>Provide an update on all project expenses including status of parts/materials procurement and the financial budget.</a:t>
            </a:r>
            <a:endParaRPr/>
          </a:p>
        </p:txBody>
      </p:sp>
    </p:spTree>
    <p:extLst>
      <p:ext uri="{BB962C8B-B14F-4D97-AF65-F5344CB8AC3E}">
        <p14:creationId xmlns:p14="http://schemas.microsoft.com/office/powerpoint/2010/main" val="176337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49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0906f4de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0906f4de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0906f4de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0906f4de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Recap the project descriptions that appeared in the PDD, CDD, and PDR. It should be a concise overview that assumes the review board has not just reviewed these earlier documents. That is, the CDR should stand alone as a description of the project from concept through design solution. Typically, this overview will </a:t>
            </a:r>
            <a:r>
              <a:rPr lang="en" sz="1400" b="1">
                <a:solidFill>
                  <a:schemeClr val="dk1"/>
                </a:solidFill>
                <a:latin typeface="Roboto"/>
                <a:ea typeface="Roboto"/>
                <a:cs typeface="Roboto"/>
                <a:sym typeface="Roboto"/>
              </a:rPr>
              <a:t>include a CONOPS</a:t>
            </a:r>
            <a:r>
              <a:rPr lang="en" sz="1400">
                <a:solidFill>
                  <a:schemeClr val="dk1"/>
                </a:solidFill>
                <a:latin typeface="Roboto"/>
                <a:ea typeface="Roboto"/>
                <a:cs typeface="Roboto"/>
                <a:sym typeface="Roboto"/>
              </a:rPr>
              <a:t>, updated to help explain the project purpose and specific objectives as quickly and clearly as possible. </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8cf05b34f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8cf05b34f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0" lvl="0" indent="0" algn="l" rtl="0">
              <a:spcBef>
                <a:spcPts val="0"/>
              </a:spcBef>
              <a:spcAft>
                <a:spcPts val="0"/>
              </a:spcAft>
              <a:buNone/>
            </a:pPr>
            <a:r>
              <a:rPr lang="en"/>
              <a:t>Say what INS is: Sensor suite with computations</a:t>
            </a:r>
            <a:endParaRPr/>
          </a:p>
          <a:p>
            <a:pPr marL="0" lvl="0" indent="0" algn="l" rtl="0">
              <a:spcBef>
                <a:spcPts val="0"/>
              </a:spcBef>
              <a:spcAft>
                <a:spcPts val="0"/>
              </a:spcAft>
              <a:buNone/>
            </a:pPr>
            <a:r>
              <a:rPr lang="en"/>
              <a:t>Cislunar = orbit trajectory between the Earth and Moon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921ea5762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921ea5762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0" lvl="0" indent="0" algn="l" rtl="0">
              <a:spcBef>
                <a:spcPts val="0"/>
              </a:spcBef>
              <a:spcAft>
                <a:spcPts val="0"/>
              </a:spcAft>
              <a:buNone/>
            </a:pPr>
            <a:r>
              <a:rPr lang="en"/>
              <a:t>*2. Modularity such that the size and power provide a standardize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870dc51c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870dc51c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870dc51c1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870dc51c1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sz="1800" b="0" i="0" u="none" strike="noStrike" baseline="0">
                <a:latin typeface="SymbolMT"/>
              </a:rPr>
              <a:t>20%</a:t>
            </a:r>
          </a:p>
          <a:p>
            <a:pPr marL="158750" indent="0" algn="l">
              <a:buNone/>
            </a:pPr>
            <a:r>
              <a:rPr lang="en-US" sz="1800" b="0" i="0" u="none" strike="noStrike" baseline="0">
                <a:latin typeface="SymbolMT"/>
              </a:rPr>
              <a:t>• </a:t>
            </a:r>
            <a:r>
              <a:rPr lang="en-US" sz="1800" b="0" i="0" u="none" strike="noStrike" baseline="0">
                <a:latin typeface="TimesNewRomanPSMT"/>
              </a:rPr>
              <a:t>Provide a chart of ALL tests that have or will be performed. Indicate which ones have been completed.</a:t>
            </a:r>
            <a:endParaRPr lang="en-US" sz="1800" b="0" i="0" u="none" strike="noStrike" baseline="0">
              <a:latin typeface="SymbolMT"/>
            </a:endParaRPr>
          </a:p>
          <a:p>
            <a:pPr marL="158750" indent="0" algn="l">
              <a:buNone/>
            </a:pPr>
            <a:r>
              <a:rPr lang="en-US" sz="1800" b="0" i="0" u="none" strike="noStrike" baseline="0">
                <a:latin typeface="SymbolMT"/>
              </a:rPr>
              <a:t>• </a:t>
            </a:r>
            <a:r>
              <a:rPr lang="en-US" sz="1800" b="0" i="0" u="none" strike="noStrike" baseline="0">
                <a:latin typeface="TimesNewRomanPSMT"/>
              </a:rPr>
              <a:t>Review the whole project schedule in the form of the Gantt chart, showing overall progress toward goals. In this case, the status should be described with an </a:t>
            </a:r>
            <a:r>
              <a:rPr lang="en-US" sz="1800" b="0" i="1" u="none" strike="noStrike" baseline="0">
                <a:latin typeface="TimesNewRomanPS-ItalicMT"/>
              </a:rPr>
              <a:t>emphasis on testing</a:t>
            </a:r>
            <a:r>
              <a:rPr lang="en-US" sz="1800" b="0" i="0" u="none" strike="noStrike" baseline="0">
                <a:latin typeface="TimesNewRomanPSMT"/>
              </a:rPr>
              <a:t>. Highlight any major changes in the project schedule since CDR, and indicate shifts in critical path or margins.</a:t>
            </a:r>
            <a:endParaRPr/>
          </a:p>
        </p:txBody>
      </p:sp>
    </p:spTree>
    <p:extLst>
      <p:ext uri="{BB962C8B-B14F-4D97-AF65-F5344CB8AC3E}">
        <p14:creationId xmlns:p14="http://schemas.microsoft.com/office/powerpoint/2010/main" val="162288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921ea5762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921ea5762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0" lvl="0" indent="0" algn="l" rtl="0">
              <a:spcBef>
                <a:spcPts val="0"/>
              </a:spcBef>
              <a:spcAft>
                <a:spcPts val="0"/>
              </a:spcAft>
              <a:buNone/>
            </a:pPr>
            <a:r>
              <a:rPr lang="en"/>
              <a:t>*2. Modularity such that the size and power provide a standardize </a:t>
            </a:r>
            <a:endParaRPr/>
          </a:p>
        </p:txBody>
      </p:sp>
    </p:spTree>
    <p:extLst>
      <p:ext uri="{BB962C8B-B14F-4D97-AF65-F5344CB8AC3E}">
        <p14:creationId xmlns:p14="http://schemas.microsoft.com/office/powerpoint/2010/main" val="3206466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Clr>
                <a:srgbClr val="092E82"/>
              </a:buClr>
              <a:buSzPts val="3600"/>
              <a:buNone/>
              <a:defRPr sz="3600">
                <a:solidFill>
                  <a:srgbClr val="092E8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pic>
        <p:nvPicPr>
          <p:cNvPr id="13" name="Google Shape;13;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608025" y="3643700"/>
            <a:ext cx="1413125" cy="1413125"/>
          </a:xfrm>
          <a:prstGeom prst="rect">
            <a:avLst/>
          </a:prstGeom>
          <a:noFill/>
          <a:ln>
            <a:noFill/>
          </a:ln>
        </p:spPr>
      </p:pic>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1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34" name="Google Shape;134;p15"/>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35" name="Google Shape;135;p15"/>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6" name="Google Shape;13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472450" y="239850"/>
            <a:ext cx="548700" cy="797400"/>
          </a:xfrm>
          <a:prstGeom prst="rect">
            <a:avLst/>
          </a:prstGeom>
          <a:noFill/>
          <a:ln>
            <a:noFill/>
          </a:ln>
        </p:spPr>
      </p:pic>
      <p:sp>
        <p:nvSpPr>
          <p:cNvPr id="147" name="Google Shape;147;p18"/>
          <p:cNvSpPr/>
          <p:nvPr/>
        </p:nvSpPr>
        <p:spPr>
          <a:xfrm>
            <a:off x="0" y="2197350"/>
            <a:ext cx="5949900" cy="748800"/>
          </a:xfrm>
          <a:prstGeom prst="snip1Rect">
            <a:avLst>
              <a:gd name="adj" fmla="val 50000"/>
            </a:avLst>
          </a:prstGeom>
          <a:solidFill>
            <a:srgbClr val="092E8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a:solidFill>
                <a:schemeClr val="lt1"/>
              </a:solidFill>
              <a:latin typeface="Merriweather"/>
              <a:ea typeface="Merriweather"/>
              <a:cs typeface="Merriweather"/>
              <a:sym typeface="Merriweather"/>
            </a:endParaRPr>
          </a:p>
        </p:txBody>
      </p:sp>
      <p:sp>
        <p:nvSpPr>
          <p:cNvPr id="148" name="Google Shape;148;p1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 name="Google Shape;30;p5">
            <a:extLst>
              <a:ext uri="{FF2B5EF4-FFF2-40B4-BE49-F238E27FC236}">
                <a16:creationId xmlns:a16="http://schemas.microsoft.com/office/drawing/2014/main" id="{F35FD8B4-3F85-74B5-AB60-AB5C400B525A}"/>
              </a:ext>
            </a:extLst>
          </p:cNvPr>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4" name="Google Shape;24;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 name="Google Shape;25;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2" name="Google Shape;32;p5"/>
          <p:cNvSpPr/>
          <p:nvPr/>
        </p:nvSpPr>
        <p:spPr>
          <a:xfrm>
            <a:off x="1942390" y="4875372"/>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33" name="Google Shape;33;p5"/>
          <p:cNvSpPr/>
          <p:nvPr/>
        </p:nvSpPr>
        <p:spPr>
          <a:xfrm>
            <a:off x="3012517" y="4875372"/>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Schedule</a:t>
            </a:r>
            <a:endParaRPr sz="1500">
              <a:solidFill>
                <a:schemeClr val="lt1"/>
              </a:solidFill>
            </a:endParaRPr>
          </a:p>
        </p:txBody>
      </p:sp>
      <p:sp>
        <p:nvSpPr>
          <p:cNvPr id="34" name="Google Shape;34;p5"/>
          <p:cNvSpPr/>
          <p:nvPr/>
        </p:nvSpPr>
        <p:spPr>
          <a:xfrm>
            <a:off x="4082590" y="4875372"/>
            <a:ext cx="1134708"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Test Readiness</a:t>
            </a:r>
            <a:endParaRPr sz="1500">
              <a:solidFill>
                <a:schemeClr val="lt1"/>
              </a:solidFill>
            </a:endParaRPr>
          </a:p>
        </p:txBody>
      </p:sp>
      <p:sp>
        <p:nvSpPr>
          <p:cNvPr id="35" name="Google Shape;35;p5"/>
          <p:cNvSpPr/>
          <p:nvPr/>
        </p:nvSpPr>
        <p:spPr>
          <a:xfrm>
            <a:off x="5217325" y="4875372"/>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Budget</a:t>
            </a:r>
            <a:endParaRPr sz="15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5"/>
          <p:cNvSpPr/>
          <p:nvPr/>
        </p:nvSpPr>
        <p:spPr>
          <a:xfrm>
            <a:off x="6287425"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 type="twoColTx" preserve="1">
  <p:cSld name="Schedule">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3" name="Google Shape;33;p5"/>
          <p:cNvSpPr/>
          <p:nvPr/>
        </p:nvSpPr>
        <p:spPr>
          <a:xfrm>
            <a:off x="1942336" y="487522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500">
              <a:solidFill>
                <a:schemeClr val="lt1"/>
              </a:solidFill>
            </a:endParaRPr>
          </a:p>
        </p:txBody>
      </p:sp>
      <p:sp>
        <p:nvSpPr>
          <p:cNvPr id="34" name="Google Shape;34;p5"/>
          <p:cNvSpPr/>
          <p:nvPr/>
        </p:nvSpPr>
        <p:spPr>
          <a:xfrm>
            <a:off x="4082590" y="4875297"/>
            <a:ext cx="1134708"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Test Readiness</a:t>
            </a:r>
            <a:endParaRPr sz="1500">
              <a:solidFill>
                <a:schemeClr val="lt1"/>
              </a:solidFill>
            </a:endParaRPr>
          </a:p>
        </p:txBody>
      </p:sp>
      <p:sp>
        <p:nvSpPr>
          <p:cNvPr id="35" name="Google Shape;35;p5"/>
          <p:cNvSpPr/>
          <p:nvPr/>
        </p:nvSpPr>
        <p:spPr>
          <a:xfrm>
            <a:off x="5217325" y="4875297"/>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Budget</a:t>
            </a:r>
            <a:endParaRPr sz="15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5"/>
          <p:cNvSpPr/>
          <p:nvPr/>
        </p:nvSpPr>
        <p:spPr>
          <a:xfrm>
            <a:off x="6287425" y="4875300"/>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2" name="Google Shape;32;p5">
            <a:extLst>
              <a:ext uri="{FF2B5EF4-FFF2-40B4-BE49-F238E27FC236}">
                <a16:creationId xmlns:a16="http://schemas.microsoft.com/office/drawing/2014/main" id="{48B3352F-507C-B168-7BE7-02D9D761F647}"/>
              </a:ext>
            </a:extLst>
          </p:cNvPr>
          <p:cNvSpPr/>
          <p:nvPr userDrawn="1"/>
        </p:nvSpPr>
        <p:spPr>
          <a:xfrm>
            <a:off x="3012463" y="487522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Schedule</a:t>
            </a:r>
            <a:endParaRPr sz="1000">
              <a:solidFill>
                <a:schemeClr val="lt1"/>
              </a:solidFill>
              <a:latin typeface="Merriweather"/>
              <a:ea typeface="Merriweather"/>
              <a:cs typeface="Merriweather"/>
              <a:sym typeface="Merriweather"/>
            </a:endParaRPr>
          </a:p>
        </p:txBody>
      </p:sp>
    </p:spTree>
    <p:extLst>
      <p:ext uri="{BB962C8B-B14F-4D97-AF65-F5344CB8AC3E}">
        <p14:creationId xmlns:p14="http://schemas.microsoft.com/office/powerpoint/2010/main" val="427412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verview" type="twoColTx" preserve="1">
  <p:cSld name="Test Readiness">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3" name="Google Shape;33;p5"/>
          <p:cNvSpPr/>
          <p:nvPr/>
        </p:nvSpPr>
        <p:spPr>
          <a:xfrm>
            <a:off x="3012517" y="4875369"/>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Schedule</a:t>
            </a:r>
            <a:endParaRPr sz="1500">
              <a:solidFill>
                <a:schemeClr val="lt1"/>
              </a:solidFill>
            </a:endParaRPr>
          </a:p>
        </p:txBody>
      </p:sp>
      <p:sp>
        <p:nvSpPr>
          <p:cNvPr id="35" name="Google Shape;35;p5"/>
          <p:cNvSpPr/>
          <p:nvPr/>
        </p:nvSpPr>
        <p:spPr>
          <a:xfrm>
            <a:off x="5217325" y="4875369"/>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Budget</a:t>
            </a:r>
            <a:endParaRPr sz="15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5"/>
          <p:cNvSpPr/>
          <p:nvPr/>
        </p:nvSpPr>
        <p:spPr>
          <a:xfrm>
            <a:off x="6287425" y="4875372"/>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2" name="Google Shape;32;p5">
            <a:extLst>
              <a:ext uri="{FF2B5EF4-FFF2-40B4-BE49-F238E27FC236}">
                <a16:creationId xmlns:a16="http://schemas.microsoft.com/office/drawing/2014/main" id="{F0289755-19C2-9812-9B57-C5D469037CF9}"/>
              </a:ext>
            </a:extLst>
          </p:cNvPr>
          <p:cNvSpPr/>
          <p:nvPr userDrawn="1"/>
        </p:nvSpPr>
        <p:spPr>
          <a:xfrm>
            <a:off x="4082590" y="4875369"/>
            <a:ext cx="1134707"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chemeClr val="lt1"/>
                </a:solidFill>
                <a:latin typeface="Merriweather"/>
                <a:ea typeface="Merriweather"/>
                <a:cs typeface="Merriweather"/>
                <a:sym typeface="Merriweather"/>
              </a:rPr>
              <a:t>Test Readiness</a:t>
            </a:r>
            <a:endParaRPr lang="en-US" sz="1500">
              <a:solidFill>
                <a:schemeClr val="lt1"/>
              </a:solidFill>
            </a:endParaRPr>
          </a:p>
        </p:txBody>
      </p:sp>
      <p:sp>
        <p:nvSpPr>
          <p:cNvPr id="3" name="Google Shape;33;p5">
            <a:extLst>
              <a:ext uri="{FF2B5EF4-FFF2-40B4-BE49-F238E27FC236}">
                <a16:creationId xmlns:a16="http://schemas.microsoft.com/office/drawing/2014/main" id="{818C317D-E85E-F40D-5172-B34D6EC7E5A0}"/>
              </a:ext>
            </a:extLst>
          </p:cNvPr>
          <p:cNvSpPr/>
          <p:nvPr userDrawn="1"/>
        </p:nvSpPr>
        <p:spPr>
          <a:xfrm>
            <a:off x="1942403" y="4875369"/>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p>
        </p:txBody>
      </p:sp>
    </p:spTree>
    <p:extLst>
      <p:ext uri="{BB962C8B-B14F-4D97-AF65-F5344CB8AC3E}">
        <p14:creationId xmlns:p14="http://schemas.microsoft.com/office/powerpoint/2010/main" val="11299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verview" type="twoColTx" preserve="1">
  <p:cSld name="Budget">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3" name="Google Shape;33;p5"/>
          <p:cNvSpPr/>
          <p:nvPr/>
        </p:nvSpPr>
        <p:spPr>
          <a:xfrm>
            <a:off x="3012517" y="4875297"/>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Schedule</a:t>
            </a:r>
            <a:endParaRPr sz="1500">
              <a:solidFill>
                <a:schemeClr val="lt1"/>
              </a:solidFill>
            </a:endParaRPr>
          </a:p>
        </p:txBody>
      </p:sp>
      <p:sp>
        <p:nvSpPr>
          <p:cNvPr id="34" name="Google Shape;34;p5"/>
          <p:cNvSpPr/>
          <p:nvPr/>
        </p:nvSpPr>
        <p:spPr>
          <a:xfrm>
            <a:off x="4082590" y="4875297"/>
            <a:ext cx="1134708"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Test Readiness</a:t>
            </a:r>
            <a:endParaRPr sz="15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5"/>
          <p:cNvSpPr/>
          <p:nvPr/>
        </p:nvSpPr>
        <p:spPr>
          <a:xfrm>
            <a:off x="6287425" y="4875300"/>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2" name="Google Shape;32;p5">
            <a:extLst>
              <a:ext uri="{FF2B5EF4-FFF2-40B4-BE49-F238E27FC236}">
                <a16:creationId xmlns:a16="http://schemas.microsoft.com/office/drawing/2014/main" id="{7E69E50E-0C1D-8404-A2FF-7A4C72F96D18}"/>
              </a:ext>
            </a:extLst>
          </p:cNvPr>
          <p:cNvSpPr/>
          <p:nvPr userDrawn="1"/>
        </p:nvSpPr>
        <p:spPr>
          <a:xfrm>
            <a:off x="5217285" y="487522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Budget</a:t>
            </a:r>
            <a:endParaRPr sz="1000">
              <a:solidFill>
                <a:schemeClr val="lt1"/>
              </a:solidFill>
              <a:latin typeface="Merriweather"/>
              <a:ea typeface="Merriweather"/>
              <a:cs typeface="Merriweather"/>
              <a:sym typeface="Merriweather"/>
            </a:endParaRPr>
          </a:p>
        </p:txBody>
      </p:sp>
      <p:sp>
        <p:nvSpPr>
          <p:cNvPr id="4" name="Google Shape;33;p5">
            <a:extLst>
              <a:ext uri="{FF2B5EF4-FFF2-40B4-BE49-F238E27FC236}">
                <a16:creationId xmlns:a16="http://schemas.microsoft.com/office/drawing/2014/main" id="{383B43F5-37CC-51EC-815F-7A1541F83415}"/>
              </a:ext>
            </a:extLst>
          </p:cNvPr>
          <p:cNvSpPr/>
          <p:nvPr userDrawn="1"/>
        </p:nvSpPr>
        <p:spPr>
          <a:xfrm>
            <a:off x="1942377" y="487522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500">
              <a:solidFill>
                <a:schemeClr val="lt1"/>
              </a:solidFill>
            </a:endParaRPr>
          </a:p>
        </p:txBody>
      </p:sp>
    </p:spTree>
    <p:extLst>
      <p:ext uri="{BB962C8B-B14F-4D97-AF65-F5344CB8AC3E}">
        <p14:creationId xmlns:p14="http://schemas.microsoft.com/office/powerpoint/2010/main" val="85034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verview" type="twoColTx" preserve="1">
  <p:cSld name="Backup">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3" name="Google Shape;33;p5"/>
          <p:cNvSpPr/>
          <p:nvPr/>
        </p:nvSpPr>
        <p:spPr>
          <a:xfrm>
            <a:off x="3012571" y="4876231"/>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Schedule</a:t>
            </a:r>
            <a:endParaRPr sz="1500">
              <a:solidFill>
                <a:schemeClr val="lt1"/>
              </a:solidFill>
            </a:endParaRPr>
          </a:p>
        </p:txBody>
      </p:sp>
      <p:sp>
        <p:nvSpPr>
          <p:cNvPr id="34" name="Google Shape;34;p5"/>
          <p:cNvSpPr/>
          <p:nvPr/>
        </p:nvSpPr>
        <p:spPr>
          <a:xfrm>
            <a:off x="4082644" y="4876231"/>
            <a:ext cx="1134708"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Test Readiness</a:t>
            </a:r>
            <a:endParaRPr sz="1500">
              <a:solidFill>
                <a:schemeClr val="lt1"/>
              </a:solidFill>
            </a:endParaRPr>
          </a:p>
        </p:txBody>
      </p:sp>
      <p:sp>
        <p:nvSpPr>
          <p:cNvPr id="35" name="Google Shape;35;p5"/>
          <p:cNvSpPr/>
          <p:nvPr/>
        </p:nvSpPr>
        <p:spPr>
          <a:xfrm>
            <a:off x="5217379" y="4876231"/>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Budget</a:t>
            </a:r>
            <a:endParaRPr sz="15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 name="Google Shape;33;p5">
            <a:extLst>
              <a:ext uri="{FF2B5EF4-FFF2-40B4-BE49-F238E27FC236}">
                <a16:creationId xmlns:a16="http://schemas.microsoft.com/office/drawing/2014/main" id="{FDD5BE96-6819-9683-9D22-A6E2BE5880F1}"/>
              </a:ext>
            </a:extLst>
          </p:cNvPr>
          <p:cNvSpPr/>
          <p:nvPr userDrawn="1"/>
        </p:nvSpPr>
        <p:spPr>
          <a:xfrm>
            <a:off x="1942431" y="4876231"/>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500">
              <a:solidFill>
                <a:schemeClr val="lt1"/>
              </a:solidFill>
            </a:endParaRPr>
          </a:p>
        </p:txBody>
      </p:sp>
      <p:sp>
        <p:nvSpPr>
          <p:cNvPr id="4" name="Google Shape;32;p5">
            <a:extLst>
              <a:ext uri="{FF2B5EF4-FFF2-40B4-BE49-F238E27FC236}">
                <a16:creationId xmlns:a16="http://schemas.microsoft.com/office/drawing/2014/main" id="{0362B0FA-8929-FF06-C411-A533A34CC782}"/>
              </a:ext>
            </a:extLst>
          </p:cNvPr>
          <p:cNvSpPr/>
          <p:nvPr userDrawn="1"/>
        </p:nvSpPr>
        <p:spPr>
          <a:xfrm>
            <a:off x="6287425" y="4875372"/>
            <a:ext cx="11460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latin typeface="Merriweather"/>
              <a:ea typeface="Merriweather"/>
              <a:cs typeface="Merriweather"/>
              <a:sym typeface="Merriweather"/>
            </a:endParaRPr>
          </a:p>
        </p:txBody>
      </p:sp>
    </p:spTree>
    <p:extLst>
      <p:ext uri="{BB962C8B-B14F-4D97-AF65-F5344CB8AC3E}">
        <p14:creationId xmlns:p14="http://schemas.microsoft.com/office/powerpoint/2010/main" val="224314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2"/>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1" name="Google Shape;12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2" name="Google Shape;122;p1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386575" y="219375"/>
            <a:ext cx="720450" cy="838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13"/>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6" name="Google Shape;126;p13"/>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127" name="Google Shape;12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3" name="TextBox 2">
            <a:extLst>
              <a:ext uri="{FF2B5EF4-FFF2-40B4-BE49-F238E27FC236}">
                <a16:creationId xmlns:a16="http://schemas.microsoft.com/office/drawing/2014/main" id="{5A024CA1-8DD1-FAFF-1B53-7ED27A55CBF1}"/>
              </a:ext>
            </a:extLst>
          </p:cNvPr>
          <p:cNvSpPr txBox="1"/>
          <p:nvPr userDrawn="1">
            <p:extLst>
              <p:ext uri="{1162E1C5-73C7-4A58-AE30-91384D911F3F}">
                <p184:classification xmlns:p184="http://schemas.microsoft.com/office/powerpoint/2018/4/main" xmlns="" val="ftr"/>
              </p:ext>
            </p:extLst>
          </p:nvPr>
        </p:nvSpPr>
        <p:spPr>
          <a:xfrm>
            <a:off x="4215575" y="4991100"/>
            <a:ext cx="74136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Non-Sensitive</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70" r:id="rId4"/>
    <p:sldLayoutId id="2147483671" r:id="rId5"/>
    <p:sldLayoutId id="2147483672" r:id="rId6"/>
    <p:sldLayoutId id="2147483673" r:id="rId7"/>
    <p:sldLayoutId id="2147483658" r:id="rId8"/>
    <p:sldLayoutId id="2147483659" r:id="rId9"/>
    <p:sldLayoutId id="2147483661" r:id="rId10"/>
    <p:sldLayoutId id="214748366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18/10/relationships/comments" Target="../comments/modernComment_100_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gif"/><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81_2DF899B7.xm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7F_786F8C8E.xm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microsoft.com/office/2018/10/relationships/comments" Target="../comments/modernComment_195_FB93899D.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18/10/relationships/comments" Target="../comments/modernComment_182_FE24C4C6.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microsoft.com/office/2018/10/relationships/comments" Target="../comments/modernComment_18C_16BE45B6.xml"/><Relationship Id="rId3" Type="http://schemas.openxmlformats.org/officeDocument/2006/relationships/image" Target="../media/image24.jpe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microsoft.com/office/2018/10/relationships/comments" Target="../comments/modernComment_18D_4E6BA93D.xml"/><Relationship Id="rId7"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ustomXml" Target="../ink/ink2.xml"/><Relationship Id="rId4" Type="http://schemas.openxmlformats.org/officeDocument/2006/relationships/image" Target="../media/image2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microsoft.com/office/2018/10/relationships/comments" Target="../comments/modernComment_185_54195175.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96_E05FB4FF.xml"/><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microsoft.com/office/2018/10/relationships/comments" Target="../comments/modernComment_192_D43C032A.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7" Type="http://schemas.microsoft.com/office/2018/10/relationships/comments" Target="../comments/modernComment_187_2D89130C.xml"/><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18/10/relationships/comments" Target="../comments/modernComment_102_0.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93_820C8BBD.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0.png"/></Relationships>
</file>

<file path=ppt/slides/_rels/slide31.xml.rels><?xml version="1.0" encoding="UTF-8" standalone="yes"?>
<Relationships xmlns="http://schemas.openxmlformats.org/package/2006/relationships"><Relationship Id="rId8" Type="http://schemas.microsoft.com/office/2018/10/relationships/comments" Target="../comments/modernComment_18E_4AD48966.xml"/><Relationship Id="rId3" Type="http://schemas.openxmlformats.org/officeDocument/2006/relationships/customXml" Target="../ink/ink3.xml"/><Relationship Id="rId7" Type="http://schemas.openxmlformats.org/officeDocument/2006/relationships/image" Target="../media/image400.png"/><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customXml" Target="../ink/ink4.xml"/><Relationship Id="rId5" Type="http://schemas.openxmlformats.org/officeDocument/2006/relationships/image" Target="../media/image390.png"/></Relationships>
</file>

<file path=ppt/slides/_rels/slide32.xml.rels><?xml version="1.0" encoding="UTF-8" standalone="yes"?>
<Relationships xmlns="http://schemas.openxmlformats.org/package/2006/relationships"><Relationship Id="rId2" Type="http://schemas.microsoft.com/office/2018/10/relationships/comments" Target="../comments/modernComment_188_5DE1949A.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A1_B7D0E200.xml"/><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5.xml"/><Relationship Id="rId4" Type="http://schemas.microsoft.com/office/2018/10/relationships/comments" Target="../comments/modernComment_1A4_13C2C4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970" b="1"/>
              <a:t>GAINS</a:t>
            </a:r>
            <a:r>
              <a:rPr lang="en" sz="2770" b="1"/>
              <a:t> </a:t>
            </a:r>
            <a:endParaRPr sz="2770" b="1"/>
          </a:p>
          <a:p>
            <a:pPr marL="0" lvl="0" indent="0" algn="l" rtl="0">
              <a:spcBef>
                <a:spcPts val="0"/>
              </a:spcBef>
              <a:spcAft>
                <a:spcPts val="0"/>
              </a:spcAft>
              <a:buSzPts val="990"/>
              <a:buNone/>
            </a:pPr>
            <a:r>
              <a:rPr lang="en" sz="2310">
                <a:solidFill>
                  <a:srgbClr val="4A6DBE"/>
                </a:solidFill>
              </a:rPr>
              <a:t>General Atomics Inertial Navigation System</a:t>
            </a:r>
            <a:endParaRPr sz="2310">
              <a:solidFill>
                <a:srgbClr val="4A6DBE"/>
              </a:solidFill>
            </a:endParaRPr>
          </a:p>
          <a:p>
            <a:pPr marL="0" lvl="0" indent="0" algn="l" rtl="0">
              <a:spcBef>
                <a:spcPts val="0"/>
              </a:spcBef>
              <a:spcAft>
                <a:spcPts val="0"/>
              </a:spcAft>
              <a:buSzPts val="990"/>
              <a:buNone/>
            </a:pPr>
            <a:endParaRPr sz="2810"/>
          </a:p>
          <a:p>
            <a:pPr marL="0" lvl="0" indent="0" algn="l" rtl="0">
              <a:spcBef>
                <a:spcPts val="0"/>
              </a:spcBef>
              <a:spcAft>
                <a:spcPts val="0"/>
              </a:spcAft>
              <a:buSzPts val="990"/>
              <a:buNone/>
            </a:pPr>
            <a:endParaRPr sz="2910"/>
          </a:p>
        </p:txBody>
      </p:sp>
      <p:sp>
        <p:nvSpPr>
          <p:cNvPr id="180" name="Google Shape;180;p23"/>
          <p:cNvSpPr txBox="1">
            <a:spLocks noGrp="1"/>
          </p:cNvSpPr>
          <p:nvPr>
            <p:ph type="subTitle" idx="1"/>
          </p:nvPr>
        </p:nvSpPr>
        <p:spPr>
          <a:xfrm>
            <a:off x="311700" y="1793100"/>
            <a:ext cx="7797600" cy="1557300"/>
          </a:xfrm>
          <a:prstGeom prst="rect">
            <a:avLst/>
          </a:prstGeom>
        </p:spPr>
        <p:txBody>
          <a:bodyPr spcFirstLastPara="1" wrap="square" lIns="91425" tIns="91425" rIns="91425" bIns="91425" anchor="t" anchorCtr="0">
            <a:noAutofit/>
          </a:bodyPr>
          <a:lstStyle/>
          <a:p>
            <a:pPr marL="0" indent="0">
              <a:lnSpc>
                <a:spcPct val="105000"/>
              </a:lnSpc>
              <a:buSzPts val="483"/>
            </a:pPr>
            <a:r>
              <a:rPr lang="en" sz="1000" b="1">
                <a:latin typeface="Merriweather"/>
                <a:ea typeface="Merriweather"/>
                <a:cs typeface="Merriweather"/>
                <a:sym typeface="Merriweather"/>
              </a:rPr>
              <a:t>Presenters:</a:t>
            </a:r>
            <a:r>
              <a:rPr lang="en" sz="1000">
                <a:latin typeface="Merriweather"/>
                <a:ea typeface="Merriweather"/>
                <a:cs typeface="Merriweather"/>
                <a:sym typeface="Merriweather"/>
              </a:rPr>
              <a:t> </a:t>
            </a:r>
            <a:endParaRPr sz="1008">
              <a:latin typeface="Merriweather"/>
              <a:ea typeface="Merriweather"/>
              <a:cs typeface="Merriweather"/>
              <a:sym typeface="Merriweather"/>
            </a:endParaRPr>
          </a:p>
          <a:p>
            <a:pPr marL="0" indent="0">
              <a:lnSpc>
                <a:spcPct val="105000"/>
              </a:lnSpc>
              <a:buSzPts val="483"/>
            </a:pPr>
            <a:r>
              <a:rPr lang="en-US" sz="1000">
                <a:latin typeface="Merriweather"/>
                <a:ea typeface="Merriweather"/>
                <a:cs typeface="Merriweather"/>
              </a:rPr>
              <a:t>Ben McHugh, Tucker </a:t>
            </a:r>
            <a:r>
              <a:rPr lang="en-US" sz="1000" err="1">
                <a:latin typeface="Merriweather"/>
                <a:ea typeface="Merriweather"/>
                <a:cs typeface="Merriweather"/>
              </a:rPr>
              <a:t>Peyok</a:t>
            </a:r>
            <a:r>
              <a:rPr lang="en-US" sz="1000">
                <a:latin typeface="Merriweather"/>
                <a:ea typeface="Merriweather"/>
                <a:cs typeface="Merriweather"/>
              </a:rPr>
              <a:t>, Alfredo Restrepo, Kaylie Rick, Brian </a:t>
            </a:r>
            <a:r>
              <a:rPr lang="en-US" sz="1000" err="1">
                <a:latin typeface="Merriweather"/>
                <a:ea typeface="Merriweather"/>
                <a:cs typeface="Merriweather"/>
              </a:rPr>
              <a:t>Trybus</a:t>
            </a:r>
            <a:r>
              <a:rPr lang="en-US" sz="1000">
                <a:latin typeface="Merriweather"/>
                <a:ea typeface="Merriweather"/>
                <a:cs typeface="Merriweather"/>
              </a:rPr>
              <a:t>, Addison Woodard</a:t>
            </a:r>
            <a:endParaRPr lang="en-US"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indent="0">
              <a:lnSpc>
                <a:spcPct val="105000"/>
              </a:lnSpc>
              <a:buSzPts val="483"/>
            </a:pPr>
            <a:r>
              <a:rPr lang="en" sz="1000" b="1">
                <a:latin typeface="Merriweather"/>
                <a:ea typeface="Merriweather"/>
                <a:cs typeface="Merriweather"/>
                <a:sym typeface="Merriweather"/>
              </a:rPr>
              <a:t>Team Members: </a:t>
            </a:r>
            <a:endParaRPr lang="en" sz="1000" b="1">
              <a:latin typeface="Merriweather"/>
              <a:ea typeface="Merriweather"/>
              <a:cs typeface="Merriweather"/>
            </a:endParaRPr>
          </a:p>
          <a:p>
            <a:pPr marL="0" indent="0">
              <a:lnSpc>
                <a:spcPct val="105000"/>
              </a:lnSpc>
              <a:buSzPts val="483"/>
            </a:pPr>
            <a:r>
              <a:rPr lang="en-US" sz="1000">
                <a:latin typeface="Merriweather"/>
                <a:ea typeface="Merriweather"/>
                <a:cs typeface="Merriweather"/>
              </a:rPr>
              <a:t>Bennet Grow, Cannon Palmer, Alex Pichler, Derek </a:t>
            </a:r>
            <a:r>
              <a:rPr lang="en-US" sz="1000" err="1">
                <a:latin typeface="Merriweather"/>
                <a:ea typeface="Merriweather"/>
                <a:cs typeface="Merriweather"/>
              </a:rPr>
              <a:t>Popich</a:t>
            </a:r>
            <a:r>
              <a:rPr lang="en-US" sz="1000">
                <a:latin typeface="Merriweather"/>
                <a:ea typeface="Merriweather"/>
                <a:cs typeface="Merriweather"/>
              </a:rPr>
              <a:t>, Jason </a:t>
            </a:r>
            <a:r>
              <a:rPr lang="en-US" sz="1000" err="1">
                <a:latin typeface="Merriweather"/>
                <a:ea typeface="Merriweather"/>
                <a:cs typeface="Merriweather"/>
              </a:rPr>
              <a:t>Popich</a:t>
            </a:r>
            <a:r>
              <a:rPr lang="en-US" sz="1000">
                <a:latin typeface="Merriweather"/>
                <a:ea typeface="Merriweather"/>
                <a:cs typeface="Merriweather"/>
              </a:rPr>
              <a:t>, Ross White</a:t>
            </a:r>
            <a:endParaRPr lang="en-US"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0" b="1">
                <a:latin typeface="Merriweather"/>
                <a:ea typeface="Merriweather"/>
                <a:cs typeface="Merriweather"/>
                <a:sym typeface="Merriweather"/>
              </a:rPr>
              <a:t>Sponsor:</a:t>
            </a:r>
            <a:endParaRPr sz="1000"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0">
                <a:latin typeface="Merriweather"/>
                <a:ea typeface="Merriweather"/>
                <a:cs typeface="Merriweather"/>
                <a:sym typeface="Merriweather"/>
              </a:rPr>
              <a:t>General Atomics (GA)</a:t>
            </a:r>
            <a:endParaRPr sz="1000"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0" b="1">
                <a:latin typeface="Merriweather"/>
                <a:ea typeface="Merriweather"/>
                <a:cs typeface="Merriweather"/>
                <a:sym typeface="Merriweather"/>
              </a:rPr>
              <a:t>Faculty Advisor:</a:t>
            </a:r>
            <a:endParaRPr sz="1000">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0">
                <a:latin typeface="Merriweather"/>
                <a:ea typeface="Merriweather"/>
                <a:cs typeface="Merriweather"/>
                <a:sym typeface="Merriweather"/>
              </a:rPr>
              <a:t>Dr. Dale Lawrence</a:t>
            </a:r>
            <a:endParaRPr sz="1000">
              <a:latin typeface="Merriweather"/>
              <a:ea typeface="Merriweather"/>
              <a:cs typeface="Merriweather"/>
              <a:sym typeface="Merriweather"/>
            </a:endParaRPr>
          </a:p>
        </p:txBody>
      </p:sp>
      <p:sp>
        <p:nvSpPr>
          <p:cNvPr id="181" name="Google Shape;181;p23"/>
          <p:cNvSpPr txBox="1">
            <a:spLocks noGrp="1"/>
          </p:cNvSpPr>
          <p:nvPr>
            <p:ph type="subTitle" idx="1"/>
          </p:nvPr>
        </p:nvSpPr>
        <p:spPr>
          <a:xfrm>
            <a:off x="3408775" y="4590100"/>
            <a:ext cx="2767800" cy="369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 sz="1280" b="1">
                <a:solidFill>
                  <a:schemeClr val="lt1"/>
                </a:solidFill>
                <a:latin typeface="Merriweather"/>
                <a:ea typeface="Merriweather"/>
                <a:cs typeface="Merriweather"/>
                <a:sym typeface="Merriweather"/>
              </a:rPr>
              <a:t>March 6, 2023</a:t>
            </a:r>
            <a:endParaRPr sz="1280" b="1">
              <a:solidFill>
                <a:schemeClr val="lt1"/>
              </a:solidFill>
              <a:latin typeface="Merriweather"/>
              <a:ea typeface="Merriweather"/>
              <a:cs typeface="Merriweather"/>
              <a:sym typeface="Merriweather"/>
            </a:endParaRPr>
          </a:p>
        </p:txBody>
      </p:sp>
      <p:sp>
        <p:nvSpPr>
          <p:cNvPr id="182" name="Google Shape;182;p23"/>
          <p:cNvSpPr txBox="1"/>
          <p:nvPr/>
        </p:nvSpPr>
        <p:spPr>
          <a:xfrm>
            <a:off x="2129725" y="3986100"/>
            <a:ext cx="5325900" cy="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10" b="1">
                <a:solidFill>
                  <a:schemeClr val="lt1"/>
                </a:solidFill>
                <a:latin typeface="Merriweather"/>
                <a:ea typeface="Merriweather"/>
                <a:cs typeface="Merriweather"/>
                <a:sym typeface="Merriweather"/>
              </a:rPr>
              <a:t>Test Readiness Review</a:t>
            </a:r>
            <a:endParaRPr b="1">
              <a:solidFill>
                <a:schemeClr val="lt1"/>
              </a:solidFill>
            </a:endParaRPr>
          </a:p>
        </p:txBody>
      </p:sp>
      <p:pic>
        <p:nvPicPr>
          <p:cNvPr id="183" name="Google Shape;183;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68010" y="98525"/>
            <a:ext cx="1811766" cy="369600"/>
          </a:xfrm>
          <a:prstGeom prst="rect">
            <a:avLst/>
          </a:prstGeom>
          <a:noFill/>
          <a:ln>
            <a:noFill/>
          </a:ln>
        </p:spPr>
      </p:pic>
      <p:sp>
        <p:nvSpPr>
          <p:cNvPr id="184" name="Google Shape;184;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extLst>
    <p:ext uri="{6950BFC3-D8DA-4A85-94F7-54DA5524770B}">
      <p188:commentRel xmlns:p188="http://schemas.microsoft.com/office/powerpoint/2018/8/main" xmlns=""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Project Updates</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a:t>
            </a:fld>
            <a:endParaRPr/>
          </a:p>
        </p:txBody>
      </p:sp>
    </p:spTree>
    <p:extLst>
      <p:ext uri="{BB962C8B-B14F-4D97-AF65-F5344CB8AC3E}">
        <p14:creationId xmlns:p14="http://schemas.microsoft.com/office/powerpoint/2010/main" val="1866047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1" name="Google Shape;448;p39">
            <a:extLst>
              <a:ext uri="{FF2B5EF4-FFF2-40B4-BE49-F238E27FC236}">
                <a16:creationId xmlns:a16="http://schemas.microsoft.com/office/drawing/2014/main" id="{5A4DF899-A909-037B-454F-FAC8F59D1512}"/>
              </a:ext>
            </a:extLst>
          </p:cNvPr>
          <p:cNvSpPr/>
          <p:nvPr/>
        </p:nvSpPr>
        <p:spPr>
          <a:xfrm>
            <a:off x="5540619" y="1378634"/>
            <a:ext cx="3464169" cy="259373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8;p39">
            <a:extLst>
              <a:ext uri="{FF2B5EF4-FFF2-40B4-BE49-F238E27FC236}">
                <a16:creationId xmlns:a16="http://schemas.microsoft.com/office/drawing/2014/main" id="{D64A9532-68B5-AADA-8CAC-5CC3114DF86E}"/>
              </a:ext>
            </a:extLst>
          </p:cNvPr>
          <p:cNvSpPr/>
          <p:nvPr/>
        </p:nvSpPr>
        <p:spPr>
          <a:xfrm>
            <a:off x="3337855" y="1387832"/>
            <a:ext cx="2148840" cy="1896348"/>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8;p39">
            <a:extLst>
              <a:ext uri="{FF2B5EF4-FFF2-40B4-BE49-F238E27FC236}">
                <a16:creationId xmlns:a16="http://schemas.microsoft.com/office/drawing/2014/main" id="{D2344B00-E8B6-6606-EBF1-288E6C8C760B}"/>
              </a:ext>
            </a:extLst>
          </p:cNvPr>
          <p:cNvSpPr/>
          <p:nvPr/>
        </p:nvSpPr>
        <p:spPr>
          <a:xfrm>
            <a:off x="121389" y="1378634"/>
            <a:ext cx="3155211" cy="2898328"/>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11</a:t>
            </a:fld>
            <a:endParaRPr/>
          </a:p>
        </p:txBody>
      </p:sp>
      <p:sp>
        <p:nvSpPr>
          <p:cNvPr id="224" name="Google Shape;224;p2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Baseline Design Progress</a:t>
            </a:r>
            <a:endParaRPr/>
          </a:p>
        </p:txBody>
      </p:sp>
      <p:pic>
        <p:nvPicPr>
          <p:cNvPr id="3" name="Picture 2">
            <a:extLst>
              <a:ext uri="{FF2B5EF4-FFF2-40B4-BE49-F238E27FC236}">
                <a16:creationId xmlns:a16="http://schemas.microsoft.com/office/drawing/2014/main" id="{98E042CE-B5B8-F554-6CAC-40A7B4E224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37854" y="1382587"/>
            <a:ext cx="2148840" cy="1901592"/>
          </a:xfrm>
          <a:prstGeom prst="rect">
            <a:avLst/>
          </a:prstGeom>
        </p:spPr>
      </p:pic>
      <p:pic>
        <p:nvPicPr>
          <p:cNvPr id="4" name="Picture 4" descr="Diagram, engineering drawing&#10;&#10;Description automatically generated">
            <a:extLst>
              <a:ext uri="{FF2B5EF4-FFF2-40B4-BE49-F238E27FC236}">
                <a16:creationId xmlns:a16="http://schemas.microsoft.com/office/drawing/2014/main" id="{664CDD42-8A7A-6AB6-34EC-6439F02E71E0}"/>
              </a:ext>
            </a:extLst>
          </p:cNvPr>
          <p:cNvPicPr>
            <a:picLocks noChangeAspect="1"/>
          </p:cNvPicPr>
          <p:nvPr/>
        </p:nvPicPr>
        <p:blipFill>
          <a:blip r:embed="rId4"/>
          <a:stretch>
            <a:fillRect/>
          </a:stretch>
        </p:blipFill>
        <p:spPr>
          <a:xfrm>
            <a:off x="121388" y="1378634"/>
            <a:ext cx="3155211" cy="2893384"/>
          </a:xfrm>
          <a:prstGeom prst="rect">
            <a:avLst/>
          </a:prstGeom>
        </p:spPr>
      </p:pic>
      <p:sp>
        <p:nvSpPr>
          <p:cNvPr id="5" name="TextBox 4">
            <a:extLst>
              <a:ext uri="{FF2B5EF4-FFF2-40B4-BE49-F238E27FC236}">
                <a16:creationId xmlns:a16="http://schemas.microsoft.com/office/drawing/2014/main" id="{03B613BD-BC80-5CAA-58AF-574FD1E6D697}"/>
              </a:ext>
            </a:extLst>
          </p:cNvPr>
          <p:cNvSpPr txBox="1"/>
          <p:nvPr/>
        </p:nvSpPr>
        <p:spPr>
          <a:xfrm>
            <a:off x="416084" y="948192"/>
            <a:ext cx="25658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chemeClr val="dk2"/>
                </a:solidFill>
                <a:latin typeface="Roboto"/>
                <a:ea typeface="Roboto"/>
                <a:sym typeface="Roboto"/>
              </a:rPr>
              <a:t>GAINS Enclosure </a:t>
            </a:r>
          </a:p>
        </p:txBody>
      </p:sp>
      <p:sp>
        <p:nvSpPr>
          <p:cNvPr id="7" name="TextBox 6">
            <a:extLst>
              <a:ext uri="{FF2B5EF4-FFF2-40B4-BE49-F238E27FC236}">
                <a16:creationId xmlns:a16="http://schemas.microsoft.com/office/drawing/2014/main" id="{6BECD5DF-E90C-B632-2A04-0B7266C3D4E8}"/>
              </a:ext>
            </a:extLst>
          </p:cNvPr>
          <p:cNvSpPr txBox="1"/>
          <p:nvPr/>
        </p:nvSpPr>
        <p:spPr>
          <a:xfrm>
            <a:off x="3623935" y="948192"/>
            <a:ext cx="1576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chemeClr val="dk2"/>
                </a:solidFill>
                <a:latin typeface="Roboto"/>
                <a:ea typeface="Roboto"/>
              </a:rPr>
              <a:t>GAINS</a:t>
            </a:r>
            <a:r>
              <a:rPr lang="en-US" sz="1800" b="1">
                <a:latin typeface="Roboto" panose="02000000000000000000" pitchFamily="2" charset="0"/>
                <a:ea typeface="Roboto" panose="02000000000000000000" pitchFamily="2" charset="0"/>
              </a:rPr>
              <a:t> </a:t>
            </a:r>
            <a:r>
              <a:rPr lang="en-US" sz="1800" b="1">
                <a:solidFill>
                  <a:schemeClr val="dk2"/>
                </a:solidFill>
                <a:latin typeface="Roboto"/>
                <a:ea typeface="Roboto"/>
              </a:rPr>
              <a:t>PCB</a:t>
            </a:r>
            <a:r>
              <a:rPr lang="en-US" sz="1800">
                <a:latin typeface="Roboto" panose="02000000000000000000" pitchFamily="2" charset="0"/>
                <a:ea typeface="Roboto" panose="02000000000000000000" pitchFamily="2" charset="0"/>
              </a:rPr>
              <a:t> </a:t>
            </a:r>
          </a:p>
        </p:txBody>
      </p:sp>
      <p:sp>
        <p:nvSpPr>
          <p:cNvPr id="8" name="TextBox 7">
            <a:extLst>
              <a:ext uri="{FF2B5EF4-FFF2-40B4-BE49-F238E27FC236}">
                <a16:creationId xmlns:a16="http://schemas.microsoft.com/office/drawing/2014/main" id="{D0EA91DF-FD7E-86CA-AE2C-417346458F3F}"/>
              </a:ext>
            </a:extLst>
          </p:cNvPr>
          <p:cNvSpPr txBox="1"/>
          <p:nvPr/>
        </p:nvSpPr>
        <p:spPr>
          <a:xfrm>
            <a:off x="6569892" y="948192"/>
            <a:ext cx="1405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chemeClr val="dk2"/>
                </a:solidFill>
                <a:latin typeface="Roboto"/>
                <a:ea typeface="Roboto"/>
              </a:rPr>
              <a:t>GAINS GUI </a:t>
            </a:r>
          </a:p>
        </p:txBody>
      </p:sp>
      <p:pic>
        <p:nvPicPr>
          <p:cNvPr id="2" name="Picture 8" descr="Graphical user interface&#10;&#10;Description automatically generated">
            <a:extLst>
              <a:ext uri="{FF2B5EF4-FFF2-40B4-BE49-F238E27FC236}">
                <a16:creationId xmlns:a16="http://schemas.microsoft.com/office/drawing/2014/main" id="{A788DAA4-4A28-F140-36D8-C0CDB717F7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0620" y="1378634"/>
            <a:ext cx="3464169" cy="2593730"/>
          </a:xfrm>
          <a:prstGeom prst="rect">
            <a:avLst/>
          </a:prstGeom>
        </p:spPr>
      </p:pic>
      <p:sp>
        <p:nvSpPr>
          <p:cNvPr id="13" name="TextBox 12">
            <a:extLst>
              <a:ext uri="{FF2B5EF4-FFF2-40B4-BE49-F238E27FC236}">
                <a16:creationId xmlns:a16="http://schemas.microsoft.com/office/drawing/2014/main" id="{49506CBC-F589-4468-5367-67695923C640}"/>
              </a:ext>
            </a:extLst>
          </p:cNvPr>
          <p:cNvSpPr txBox="1"/>
          <p:nvPr/>
        </p:nvSpPr>
        <p:spPr>
          <a:xfrm>
            <a:off x="6355581" y="3995019"/>
            <a:ext cx="195021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solidFill>
                  <a:srgbClr val="7F7F7F"/>
                </a:solidFill>
              </a:rPr>
              <a:t>*Orbital mode shown, testing and symposium view also in development</a:t>
            </a:r>
          </a:p>
        </p:txBody>
      </p:sp>
    </p:spTree>
    <p:extLst>
      <p:ext uri="{BB962C8B-B14F-4D97-AF65-F5344CB8AC3E}">
        <p14:creationId xmlns:p14="http://schemas.microsoft.com/office/powerpoint/2010/main" val="157239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Schedule</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0B5D2-B633-70E4-ECFD-3B5FC792E6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sp>
        <p:nvSpPr>
          <p:cNvPr id="4" name="Title 3">
            <a:extLst>
              <a:ext uri="{FF2B5EF4-FFF2-40B4-BE49-F238E27FC236}">
                <a16:creationId xmlns:a16="http://schemas.microsoft.com/office/drawing/2014/main" id="{505F6716-B45C-D5B8-FAC2-E5DA1299FA20}"/>
              </a:ext>
            </a:extLst>
          </p:cNvPr>
          <p:cNvSpPr>
            <a:spLocks noGrp="1"/>
          </p:cNvSpPr>
          <p:nvPr>
            <p:ph type="title"/>
          </p:nvPr>
        </p:nvSpPr>
        <p:spPr/>
        <p:txBody>
          <a:bodyPr>
            <a:normAutofit fontScale="90000"/>
          </a:bodyPr>
          <a:lstStyle/>
          <a:p>
            <a:r>
              <a:rPr lang="en-US"/>
              <a:t>Gantt Chart</a:t>
            </a:r>
          </a:p>
        </p:txBody>
      </p:sp>
      <p:pic>
        <p:nvPicPr>
          <p:cNvPr id="5" name="Picture 4">
            <a:extLst>
              <a:ext uri="{FF2B5EF4-FFF2-40B4-BE49-F238E27FC236}">
                <a16:creationId xmlns:a16="http://schemas.microsoft.com/office/drawing/2014/main" id="{8D3B7572-A5A6-FEEF-169C-A830422F4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52" y="576300"/>
            <a:ext cx="8929096" cy="4299072"/>
          </a:xfrm>
          <a:prstGeom prst="rect">
            <a:avLst/>
          </a:prstGeom>
        </p:spPr>
      </p:pic>
      <p:cxnSp>
        <p:nvCxnSpPr>
          <p:cNvPr id="8" name="Straight Connector 7">
            <a:extLst>
              <a:ext uri="{FF2B5EF4-FFF2-40B4-BE49-F238E27FC236}">
                <a16:creationId xmlns:a16="http://schemas.microsoft.com/office/drawing/2014/main" id="{F4A262F6-F499-D941-0D73-F1695E9968D9}"/>
              </a:ext>
            </a:extLst>
          </p:cNvPr>
          <p:cNvCxnSpPr>
            <a:cxnSpLocks/>
          </p:cNvCxnSpPr>
          <p:nvPr/>
        </p:nvCxnSpPr>
        <p:spPr>
          <a:xfrm>
            <a:off x="4724054" y="693420"/>
            <a:ext cx="0" cy="4166235"/>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6A7C0A5-E303-9585-B951-BCE446FD42F3}"/>
              </a:ext>
            </a:extLst>
          </p:cNvPr>
          <p:cNvSpPr txBox="1"/>
          <p:nvPr/>
        </p:nvSpPr>
        <p:spPr>
          <a:xfrm>
            <a:off x="4164329" y="615315"/>
            <a:ext cx="925829" cy="261610"/>
          </a:xfrm>
          <a:prstGeom prst="rect">
            <a:avLst/>
          </a:prstGeom>
          <a:noFill/>
        </p:spPr>
        <p:txBody>
          <a:bodyPr wrap="square" rtlCol="0">
            <a:spAutoFit/>
          </a:bodyPr>
          <a:lstStyle/>
          <a:p>
            <a:r>
              <a:rPr lang="en-US" sz="1050" b="1">
                <a:solidFill>
                  <a:srgbClr val="92D050"/>
                </a:solidFill>
                <a:latin typeface="Roboto" panose="02000000000000000000" pitchFamily="2" charset="0"/>
                <a:ea typeface="Roboto" panose="02000000000000000000" pitchFamily="2" charset="0"/>
              </a:rPr>
              <a:t>TODAY</a:t>
            </a:r>
          </a:p>
        </p:txBody>
      </p:sp>
      <p:cxnSp>
        <p:nvCxnSpPr>
          <p:cNvPr id="19" name="Connector: Elbow 18">
            <a:extLst>
              <a:ext uri="{FF2B5EF4-FFF2-40B4-BE49-F238E27FC236}">
                <a16:creationId xmlns:a16="http://schemas.microsoft.com/office/drawing/2014/main" id="{B938A820-0FFF-5528-11A3-823F7A0080BC}"/>
              </a:ext>
            </a:extLst>
          </p:cNvPr>
          <p:cNvCxnSpPr/>
          <p:nvPr/>
        </p:nvCxnSpPr>
        <p:spPr>
          <a:xfrm>
            <a:off x="4322064" y="1316736"/>
            <a:ext cx="128016" cy="82296"/>
          </a:xfrm>
          <a:prstGeom prst="bentConnector3">
            <a:avLst>
              <a:gd name="adj1" fmla="val 284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7001D5C-4204-521E-8A49-99E4ADB57407}"/>
              </a:ext>
            </a:extLst>
          </p:cNvPr>
          <p:cNvCxnSpPr>
            <a:cxnSpLocks/>
          </p:cNvCxnSpPr>
          <p:nvPr/>
        </p:nvCxnSpPr>
        <p:spPr>
          <a:xfrm>
            <a:off x="3641344" y="1621536"/>
            <a:ext cx="343916" cy="675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310970F-A086-1E9A-81DA-5EEA0BA0313A}"/>
              </a:ext>
            </a:extLst>
          </p:cNvPr>
          <p:cNvCxnSpPr>
            <a:cxnSpLocks/>
          </p:cNvCxnSpPr>
          <p:nvPr/>
        </p:nvCxnSpPr>
        <p:spPr>
          <a:xfrm>
            <a:off x="3641344" y="1842516"/>
            <a:ext cx="343916" cy="675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0FEECDDA-AB56-33A8-63D0-BD14669CD5B3}"/>
              </a:ext>
            </a:extLst>
          </p:cNvPr>
          <p:cNvCxnSpPr>
            <a:cxnSpLocks/>
          </p:cNvCxnSpPr>
          <p:nvPr/>
        </p:nvCxnSpPr>
        <p:spPr>
          <a:xfrm>
            <a:off x="4842764" y="1910080"/>
            <a:ext cx="221996" cy="7112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A18FED5E-B3C4-E239-533A-5C9A6CEF5440}"/>
              </a:ext>
            </a:extLst>
          </p:cNvPr>
          <p:cNvCxnSpPr>
            <a:cxnSpLocks/>
          </p:cNvCxnSpPr>
          <p:nvPr/>
        </p:nvCxnSpPr>
        <p:spPr>
          <a:xfrm>
            <a:off x="4837684" y="1913636"/>
            <a:ext cx="227076" cy="14122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B2C2EE03-1FE0-0413-96A9-EE3EBDD74804}"/>
              </a:ext>
            </a:extLst>
          </p:cNvPr>
          <p:cNvCxnSpPr>
            <a:cxnSpLocks/>
          </p:cNvCxnSpPr>
          <p:nvPr/>
        </p:nvCxnSpPr>
        <p:spPr>
          <a:xfrm>
            <a:off x="4394962" y="2288308"/>
            <a:ext cx="499618" cy="147552"/>
          </a:xfrm>
          <a:prstGeom prst="bentConnector3">
            <a:avLst>
              <a:gd name="adj1" fmla="val 3017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FA866D0-6D80-3975-58D6-ACCD20E41F6C}"/>
              </a:ext>
            </a:extLst>
          </p:cNvPr>
          <p:cNvCxnSpPr>
            <a:cxnSpLocks/>
          </p:cNvCxnSpPr>
          <p:nvPr/>
        </p:nvCxnSpPr>
        <p:spPr>
          <a:xfrm rot="16200000" flipH="1">
            <a:off x="5167472" y="3239928"/>
            <a:ext cx="1034097" cy="182880"/>
          </a:xfrm>
          <a:prstGeom prst="bentConnector3">
            <a:avLst>
              <a:gd name="adj1" fmla="val 10010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E405A69-E631-CFE7-4EB7-6C4F56937884}"/>
              </a:ext>
            </a:extLst>
          </p:cNvPr>
          <p:cNvCxnSpPr/>
          <p:nvPr/>
        </p:nvCxnSpPr>
        <p:spPr>
          <a:xfrm>
            <a:off x="5328920" y="2814637"/>
            <a:ext cx="266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033B68FB-3A2B-DB44-B22B-6C7CE32257AA}"/>
              </a:ext>
            </a:extLst>
          </p:cNvPr>
          <p:cNvCxnSpPr/>
          <p:nvPr/>
        </p:nvCxnSpPr>
        <p:spPr>
          <a:xfrm>
            <a:off x="5182363" y="3633216"/>
            <a:ext cx="128016" cy="82296"/>
          </a:xfrm>
          <a:prstGeom prst="bentConnector3">
            <a:avLst>
              <a:gd name="adj1" fmla="val 284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6C7226E9-365F-78CA-4B5F-3084A80711CA}"/>
              </a:ext>
            </a:extLst>
          </p:cNvPr>
          <p:cNvCxnSpPr>
            <a:cxnSpLocks/>
          </p:cNvCxnSpPr>
          <p:nvPr/>
        </p:nvCxnSpPr>
        <p:spPr>
          <a:xfrm rot="16200000" flipH="1">
            <a:off x="4079078" y="3429853"/>
            <a:ext cx="288613" cy="118112"/>
          </a:xfrm>
          <a:prstGeom prst="bentConnector3">
            <a:avLst>
              <a:gd name="adj1" fmla="val 984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117254B1-E5F1-D1D5-F3B5-54A6E1BAF8D3}"/>
              </a:ext>
            </a:extLst>
          </p:cNvPr>
          <p:cNvCxnSpPr>
            <a:cxnSpLocks/>
          </p:cNvCxnSpPr>
          <p:nvPr/>
        </p:nvCxnSpPr>
        <p:spPr>
          <a:xfrm flipV="1">
            <a:off x="2881629" y="4010660"/>
            <a:ext cx="689611" cy="29660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46B76907-DBD8-0AA0-7809-EB6EEC425D87}"/>
              </a:ext>
            </a:extLst>
          </p:cNvPr>
          <p:cNvCxnSpPr>
            <a:cxnSpLocks/>
          </p:cNvCxnSpPr>
          <p:nvPr/>
        </p:nvCxnSpPr>
        <p:spPr>
          <a:xfrm flipV="1">
            <a:off x="2881628" y="4094480"/>
            <a:ext cx="509272" cy="212784"/>
          </a:xfrm>
          <a:prstGeom prst="bentConnector3">
            <a:avLst>
              <a:gd name="adj1" fmla="val 679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0EC844A0-2FE8-FF14-59CC-298811486881}"/>
              </a:ext>
            </a:extLst>
          </p:cNvPr>
          <p:cNvCxnSpPr>
            <a:cxnSpLocks/>
          </p:cNvCxnSpPr>
          <p:nvPr/>
        </p:nvCxnSpPr>
        <p:spPr>
          <a:xfrm>
            <a:off x="3399282" y="1540534"/>
            <a:ext cx="585978" cy="148566"/>
          </a:xfrm>
          <a:prstGeom prst="bentConnector3">
            <a:avLst>
              <a:gd name="adj1" fmla="val 708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1A36EAD3-8F8E-AF58-E4FA-A3641102F2AE}"/>
              </a:ext>
            </a:extLst>
          </p:cNvPr>
          <p:cNvCxnSpPr>
            <a:cxnSpLocks/>
          </p:cNvCxnSpPr>
          <p:nvPr/>
        </p:nvCxnSpPr>
        <p:spPr>
          <a:xfrm rot="5400000" flipH="1" flipV="1">
            <a:off x="2465386" y="2861626"/>
            <a:ext cx="2697480" cy="352429"/>
          </a:xfrm>
          <a:prstGeom prst="bentConnector3">
            <a:avLst>
              <a:gd name="adj1" fmla="val 999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2224385-0A63-5F76-1281-E8F2891FCFD3}"/>
              </a:ext>
            </a:extLst>
          </p:cNvPr>
          <p:cNvCxnSpPr>
            <a:cxnSpLocks/>
          </p:cNvCxnSpPr>
          <p:nvPr/>
        </p:nvCxnSpPr>
        <p:spPr>
          <a:xfrm>
            <a:off x="3399282" y="4384358"/>
            <a:ext cx="2386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0912135B-953B-0275-DB72-87EADF4F7928}"/>
              </a:ext>
            </a:extLst>
          </p:cNvPr>
          <p:cNvCxnSpPr>
            <a:cxnSpLocks/>
          </p:cNvCxnSpPr>
          <p:nvPr/>
        </p:nvCxnSpPr>
        <p:spPr>
          <a:xfrm flipV="1">
            <a:off x="3990339" y="3779520"/>
            <a:ext cx="1320040" cy="822927"/>
          </a:xfrm>
          <a:prstGeom prst="bentConnector3">
            <a:avLst>
              <a:gd name="adj1" fmla="val 6717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D58FAECB-9D9F-6C53-2BEA-F6FF4101AD6B}"/>
              </a:ext>
            </a:extLst>
          </p:cNvPr>
          <p:cNvCxnSpPr>
            <a:cxnSpLocks/>
          </p:cNvCxnSpPr>
          <p:nvPr/>
        </p:nvCxnSpPr>
        <p:spPr>
          <a:xfrm flipV="1">
            <a:off x="4386072" y="3847243"/>
            <a:ext cx="1389889" cy="909525"/>
          </a:xfrm>
          <a:prstGeom prst="bentConnector3">
            <a:avLst>
              <a:gd name="adj1" fmla="val 870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D8B3486-72EB-794F-D725-17AD99321457}"/>
              </a:ext>
            </a:extLst>
          </p:cNvPr>
          <p:cNvCxnSpPr>
            <a:cxnSpLocks/>
          </p:cNvCxnSpPr>
          <p:nvPr/>
        </p:nvCxnSpPr>
        <p:spPr>
          <a:xfrm>
            <a:off x="3399282" y="1261249"/>
            <a:ext cx="995680"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4F959CF-381E-5001-2F49-AD3383E36E09}"/>
              </a:ext>
            </a:extLst>
          </p:cNvPr>
          <p:cNvCxnSpPr>
            <a:cxnSpLocks/>
          </p:cNvCxnSpPr>
          <p:nvPr/>
        </p:nvCxnSpPr>
        <p:spPr>
          <a:xfrm>
            <a:off x="4386072" y="1316736"/>
            <a:ext cx="796291"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363CEB-0691-6DD4-B40E-F5198B4DA3EB}"/>
              </a:ext>
            </a:extLst>
          </p:cNvPr>
          <p:cNvCxnSpPr>
            <a:cxnSpLocks/>
          </p:cNvCxnSpPr>
          <p:nvPr/>
        </p:nvCxnSpPr>
        <p:spPr>
          <a:xfrm>
            <a:off x="5158740" y="1928368"/>
            <a:ext cx="466090"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EE41F21-48CF-1649-9257-727A05C6C10D}"/>
              </a:ext>
            </a:extLst>
          </p:cNvPr>
          <p:cNvCxnSpPr>
            <a:cxnSpLocks/>
          </p:cNvCxnSpPr>
          <p:nvPr/>
        </p:nvCxnSpPr>
        <p:spPr>
          <a:xfrm>
            <a:off x="5602988" y="1993392"/>
            <a:ext cx="1085467"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49E15D9-7D9E-37A1-A530-D6915087D799}"/>
              </a:ext>
            </a:extLst>
          </p:cNvPr>
          <p:cNvCxnSpPr>
            <a:cxnSpLocks/>
          </p:cNvCxnSpPr>
          <p:nvPr/>
        </p:nvCxnSpPr>
        <p:spPr>
          <a:xfrm>
            <a:off x="4386072" y="1252359"/>
            <a:ext cx="0" cy="78106"/>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0B9B15E-F9E2-C853-D6E0-5D8429B1C2D8}"/>
              </a:ext>
            </a:extLst>
          </p:cNvPr>
          <p:cNvCxnSpPr>
            <a:cxnSpLocks/>
          </p:cNvCxnSpPr>
          <p:nvPr/>
        </p:nvCxnSpPr>
        <p:spPr>
          <a:xfrm>
            <a:off x="5168392" y="1316736"/>
            <a:ext cx="0" cy="611632"/>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D55B14E-7A3B-44E0-6157-36DD62965A30}"/>
              </a:ext>
            </a:extLst>
          </p:cNvPr>
          <p:cNvCxnSpPr>
            <a:cxnSpLocks/>
          </p:cNvCxnSpPr>
          <p:nvPr/>
        </p:nvCxnSpPr>
        <p:spPr>
          <a:xfrm>
            <a:off x="5615432" y="1917383"/>
            <a:ext cx="0" cy="76009"/>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C6C270E-9F37-071E-E7AA-10222E1A8C04}"/>
              </a:ext>
            </a:extLst>
          </p:cNvPr>
          <p:cNvCxnSpPr>
            <a:cxnSpLocks/>
          </p:cNvCxnSpPr>
          <p:nvPr/>
        </p:nvCxnSpPr>
        <p:spPr>
          <a:xfrm>
            <a:off x="3290952" y="2148840"/>
            <a:ext cx="914780"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D71BD6C-893D-F25C-FDAC-48CD69AD17F6}"/>
              </a:ext>
            </a:extLst>
          </p:cNvPr>
          <p:cNvCxnSpPr>
            <a:cxnSpLocks/>
          </p:cNvCxnSpPr>
          <p:nvPr/>
        </p:nvCxnSpPr>
        <p:spPr>
          <a:xfrm>
            <a:off x="4205732" y="2135506"/>
            <a:ext cx="0" cy="105727"/>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C2BC21B-6A96-8BEA-F85C-10A318A0000A}"/>
              </a:ext>
            </a:extLst>
          </p:cNvPr>
          <p:cNvCxnSpPr>
            <a:cxnSpLocks/>
          </p:cNvCxnSpPr>
          <p:nvPr/>
        </p:nvCxnSpPr>
        <p:spPr>
          <a:xfrm>
            <a:off x="4199061" y="2228850"/>
            <a:ext cx="220539"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A09B5EB-35A5-EEBA-1B07-251F58AE408B}"/>
              </a:ext>
            </a:extLst>
          </p:cNvPr>
          <p:cNvCxnSpPr>
            <a:cxnSpLocks/>
          </p:cNvCxnSpPr>
          <p:nvPr/>
        </p:nvCxnSpPr>
        <p:spPr>
          <a:xfrm>
            <a:off x="4419600" y="2216468"/>
            <a:ext cx="0" cy="139901"/>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AD4C338-B1F2-A971-A16F-A3A8A42A3023}"/>
              </a:ext>
            </a:extLst>
          </p:cNvPr>
          <p:cNvCxnSpPr>
            <a:cxnSpLocks/>
          </p:cNvCxnSpPr>
          <p:nvPr/>
        </p:nvCxnSpPr>
        <p:spPr>
          <a:xfrm>
            <a:off x="4894580" y="2381250"/>
            <a:ext cx="415799"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81D8930-E892-3ED2-BBD5-6D6C5AFFBB77}"/>
              </a:ext>
            </a:extLst>
          </p:cNvPr>
          <p:cNvCxnSpPr>
            <a:cxnSpLocks/>
          </p:cNvCxnSpPr>
          <p:nvPr/>
        </p:nvCxnSpPr>
        <p:spPr>
          <a:xfrm>
            <a:off x="4902200" y="2343150"/>
            <a:ext cx="0" cy="50885"/>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F338166-FB4E-29B9-C164-68FCB86FFD48}"/>
              </a:ext>
            </a:extLst>
          </p:cNvPr>
          <p:cNvCxnSpPr>
            <a:cxnSpLocks/>
          </p:cNvCxnSpPr>
          <p:nvPr/>
        </p:nvCxnSpPr>
        <p:spPr>
          <a:xfrm>
            <a:off x="4419343" y="2356369"/>
            <a:ext cx="482857"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869834C-2357-B60B-F5BD-F77CE81CD55A}"/>
              </a:ext>
            </a:extLst>
          </p:cNvPr>
          <p:cNvCxnSpPr>
            <a:cxnSpLocks/>
          </p:cNvCxnSpPr>
          <p:nvPr/>
        </p:nvCxnSpPr>
        <p:spPr>
          <a:xfrm>
            <a:off x="1654557" y="2901315"/>
            <a:ext cx="911478"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0EF3442-C2A0-7239-F0CD-EE8794189AC8}"/>
              </a:ext>
            </a:extLst>
          </p:cNvPr>
          <p:cNvCxnSpPr>
            <a:cxnSpLocks/>
          </p:cNvCxnSpPr>
          <p:nvPr/>
        </p:nvCxnSpPr>
        <p:spPr>
          <a:xfrm>
            <a:off x="2572194" y="2887981"/>
            <a:ext cx="0" cy="170497"/>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1B67B9-3A2D-19E7-4627-47D5A2F9A39D}"/>
              </a:ext>
            </a:extLst>
          </p:cNvPr>
          <p:cNvCxnSpPr>
            <a:cxnSpLocks/>
          </p:cNvCxnSpPr>
          <p:nvPr/>
        </p:nvCxnSpPr>
        <p:spPr>
          <a:xfrm>
            <a:off x="2557527" y="3049905"/>
            <a:ext cx="427608"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B3DDBE1-90BD-FD1E-5862-80A195E86DE3}"/>
              </a:ext>
            </a:extLst>
          </p:cNvPr>
          <p:cNvCxnSpPr>
            <a:cxnSpLocks/>
          </p:cNvCxnSpPr>
          <p:nvPr/>
        </p:nvCxnSpPr>
        <p:spPr>
          <a:xfrm>
            <a:off x="2990341" y="3037840"/>
            <a:ext cx="0" cy="170497"/>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2507416-3747-A0C9-5D90-6109C53FB2DA}"/>
              </a:ext>
            </a:extLst>
          </p:cNvPr>
          <p:cNvCxnSpPr>
            <a:cxnSpLocks/>
          </p:cNvCxnSpPr>
          <p:nvPr/>
        </p:nvCxnSpPr>
        <p:spPr>
          <a:xfrm>
            <a:off x="2973834" y="3197542"/>
            <a:ext cx="805686"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4E33ECA-9F21-0E4B-44A8-879005254243}"/>
              </a:ext>
            </a:extLst>
          </p:cNvPr>
          <p:cNvCxnSpPr>
            <a:cxnSpLocks/>
          </p:cNvCxnSpPr>
          <p:nvPr/>
        </p:nvCxnSpPr>
        <p:spPr>
          <a:xfrm>
            <a:off x="3779520" y="3184525"/>
            <a:ext cx="0" cy="9398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49FEDBE-F237-C1BA-5269-01928AA56031}"/>
              </a:ext>
            </a:extLst>
          </p:cNvPr>
          <p:cNvCxnSpPr>
            <a:cxnSpLocks/>
          </p:cNvCxnSpPr>
          <p:nvPr/>
        </p:nvCxnSpPr>
        <p:spPr>
          <a:xfrm>
            <a:off x="3766314" y="3268979"/>
            <a:ext cx="432747"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A8A26D1-DBA7-F267-E151-30F0E700AB61}"/>
              </a:ext>
            </a:extLst>
          </p:cNvPr>
          <p:cNvCxnSpPr>
            <a:cxnSpLocks/>
          </p:cNvCxnSpPr>
          <p:nvPr/>
        </p:nvCxnSpPr>
        <p:spPr>
          <a:xfrm>
            <a:off x="4189095" y="3257868"/>
            <a:ext cx="0" cy="9398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BA0B46AA-816E-8DEC-3E63-9BD9ADB3C2C3}"/>
              </a:ext>
            </a:extLst>
          </p:cNvPr>
          <p:cNvCxnSpPr>
            <a:cxnSpLocks/>
          </p:cNvCxnSpPr>
          <p:nvPr/>
        </p:nvCxnSpPr>
        <p:spPr>
          <a:xfrm>
            <a:off x="4175916" y="3351848"/>
            <a:ext cx="759939"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E549A2B-24AB-AA3D-AAF4-9EDA59C73E3C}"/>
              </a:ext>
            </a:extLst>
          </p:cNvPr>
          <p:cNvCxnSpPr>
            <a:cxnSpLocks/>
          </p:cNvCxnSpPr>
          <p:nvPr/>
        </p:nvCxnSpPr>
        <p:spPr>
          <a:xfrm>
            <a:off x="4164329" y="3344604"/>
            <a:ext cx="730251" cy="22155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6B74DE4-7716-BB35-4BB3-19CCA9E6672C}"/>
              </a:ext>
            </a:extLst>
          </p:cNvPr>
          <p:cNvCxnSpPr>
            <a:cxnSpLocks/>
          </p:cNvCxnSpPr>
          <p:nvPr/>
        </p:nvCxnSpPr>
        <p:spPr>
          <a:xfrm>
            <a:off x="4923473" y="3344602"/>
            <a:ext cx="0" cy="156788"/>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C2613468-09D0-72CE-4374-69445F0F3E89}"/>
              </a:ext>
            </a:extLst>
          </p:cNvPr>
          <p:cNvCxnSpPr>
            <a:cxnSpLocks/>
          </p:cNvCxnSpPr>
          <p:nvPr/>
        </p:nvCxnSpPr>
        <p:spPr>
          <a:xfrm>
            <a:off x="4911060" y="3497953"/>
            <a:ext cx="335311"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2802CA9-9E7A-B0A5-AE49-2ADF2102635F}"/>
              </a:ext>
            </a:extLst>
          </p:cNvPr>
          <p:cNvCxnSpPr>
            <a:cxnSpLocks/>
          </p:cNvCxnSpPr>
          <p:nvPr/>
        </p:nvCxnSpPr>
        <p:spPr>
          <a:xfrm>
            <a:off x="5247640" y="3485226"/>
            <a:ext cx="0" cy="156788"/>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857D5EB-0287-1018-FD42-F38DA53C647A}"/>
              </a:ext>
            </a:extLst>
          </p:cNvPr>
          <p:cNvCxnSpPr>
            <a:cxnSpLocks/>
          </p:cNvCxnSpPr>
          <p:nvPr/>
        </p:nvCxnSpPr>
        <p:spPr>
          <a:xfrm>
            <a:off x="5233640" y="3641117"/>
            <a:ext cx="657890"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3CF887E-0C75-3C08-1C0E-1CCC27D0A22F}"/>
              </a:ext>
            </a:extLst>
          </p:cNvPr>
          <p:cNvCxnSpPr>
            <a:cxnSpLocks/>
          </p:cNvCxnSpPr>
          <p:nvPr/>
        </p:nvCxnSpPr>
        <p:spPr>
          <a:xfrm>
            <a:off x="5887720" y="3626866"/>
            <a:ext cx="0" cy="156788"/>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DD706AE-899D-D5DF-3AAD-A0655E740EAC}"/>
              </a:ext>
            </a:extLst>
          </p:cNvPr>
          <p:cNvCxnSpPr>
            <a:cxnSpLocks/>
          </p:cNvCxnSpPr>
          <p:nvPr/>
        </p:nvCxnSpPr>
        <p:spPr>
          <a:xfrm>
            <a:off x="5873720" y="3790977"/>
            <a:ext cx="814735"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86F0C0-8D3B-9316-DB49-2B9F5A7CAA92}"/>
              </a:ext>
            </a:extLst>
          </p:cNvPr>
          <p:cNvCxnSpPr>
            <a:cxnSpLocks/>
          </p:cNvCxnSpPr>
          <p:nvPr/>
        </p:nvCxnSpPr>
        <p:spPr>
          <a:xfrm flipV="1">
            <a:off x="1646049" y="4094480"/>
            <a:ext cx="1556256" cy="5715"/>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82DB4ED-F08B-1545-7F22-58BEABE1B38F}"/>
              </a:ext>
            </a:extLst>
          </p:cNvPr>
          <p:cNvCxnSpPr>
            <a:cxnSpLocks/>
          </p:cNvCxnSpPr>
          <p:nvPr/>
        </p:nvCxnSpPr>
        <p:spPr>
          <a:xfrm>
            <a:off x="3187509" y="3954780"/>
            <a:ext cx="0" cy="148273"/>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E73A28C-0BB0-F364-AF46-083047868C4E}"/>
              </a:ext>
            </a:extLst>
          </p:cNvPr>
          <p:cNvCxnSpPr>
            <a:cxnSpLocks/>
          </p:cNvCxnSpPr>
          <p:nvPr/>
        </p:nvCxnSpPr>
        <p:spPr>
          <a:xfrm>
            <a:off x="3172714" y="3953697"/>
            <a:ext cx="4284726"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14CC374-7C99-7B01-E72D-CA8B1F314FCA}"/>
              </a:ext>
            </a:extLst>
          </p:cNvPr>
          <p:cNvCxnSpPr>
            <a:cxnSpLocks/>
          </p:cNvCxnSpPr>
          <p:nvPr/>
        </p:nvCxnSpPr>
        <p:spPr>
          <a:xfrm>
            <a:off x="7825177" y="649955"/>
            <a:ext cx="210690" cy="0"/>
          </a:xfrm>
          <a:prstGeom prst="line">
            <a:avLst/>
          </a:prstGeom>
          <a:ln w="28575">
            <a:solidFill>
              <a:srgbClr val="FF3338"/>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DE465971-4C0B-ABF8-3E3B-E4F301EC563E}"/>
              </a:ext>
            </a:extLst>
          </p:cNvPr>
          <p:cNvSpPr txBox="1"/>
          <p:nvPr/>
        </p:nvSpPr>
        <p:spPr>
          <a:xfrm>
            <a:off x="8077200" y="554183"/>
            <a:ext cx="1268630" cy="200055"/>
          </a:xfrm>
          <a:prstGeom prst="rect">
            <a:avLst/>
          </a:prstGeom>
          <a:noFill/>
        </p:spPr>
        <p:txBody>
          <a:bodyPr wrap="square" rtlCol="0">
            <a:spAutoFit/>
          </a:bodyPr>
          <a:lstStyle/>
          <a:p>
            <a:r>
              <a:rPr lang="en-US" sz="700"/>
              <a:t>Subsystem Critical Path</a:t>
            </a:r>
          </a:p>
        </p:txBody>
      </p:sp>
      <p:sp>
        <p:nvSpPr>
          <p:cNvPr id="182" name="TextBox 181">
            <a:extLst>
              <a:ext uri="{FF2B5EF4-FFF2-40B4-BE49-F238E27FC236}">
                <a16:creationId xmlns:a16="http://schemas.microsoft.com/office/drawing/2014/main" id="{61DA96DB-F1DA-3A80-4728-5E267640E474}"/>
              </a:ext>
            </a:extLst>
          </p:cNvPr>
          <p:cNvSpPr txBox="1"/>
          <p:nvPr/>
        </p:nvSpPr>
        <p:spPr>
          <a:xfrm>
            <a:off x="8077200" y="654210"/>
            <a:ext cx="1268630" cy="200055"/>
          </a:xfrm>
          <a:prstGeom prst="rect">
            <a:avLst/>
          </a:prstGeom>
          <a:noFill/>
        </p:spPr>
        <p:txBody>
          <a:bodyPr wrap="square" rtlCol="0">
            <a:spAutoFit/>
          </a:bodyPr>
          <a:lstStyle/>
          <a:p>
            <a:r>
              <a:rPr lang="en-US" sz="700"/>
              <a:t>Dependency</a:t>
            </a:r>
          </a:p>
        </p:txBody>
      </p:sp>
      <p:cxnSp>
        <p:nvCxnSpPr>
          <p:cNvPr id="185" name="Straight Arrow Connector 184">
            <a:extLst>
              <a:ext uri="{FF2B5EF4-FFF2-40B4-BE49-F238E27FC236}">
                <a16:creationId xmlns:a16="http://schemas.microsoft.com/office/drawing/2014/main" id="{16875B8D-DD5A-E939-C556-B0CCFFBFCD78}"/>
              </a:ext>
            </a:extLst>
          </p:cNvPr>
          <p:cNvCxnSpPr/>
          <p:nvPr/>
        </p:nvCxnSpPr>
        <p:spPr>
          <a:xfrm>
            <a:off x="7825177" y="748002"/>
            <a:ext cx="2249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A78D5EBE-E6ED-1DAF-28C7-B671E71BE06E}"/>
              </a:ext>
            </a:extLst>
          </p:cNvPr>
          <p:cNvSpPr/>
          <p:nvPr/>
        </p:nvSpPr>
        <p:spPr>
          <a:xfrm>
            <a:off x="7253610" y="618070"/>
            <a:ext cx="50164" cy="58631"/>
          </a:xfrm>
          <a:prstGeom prst="triangle">
            <a:avLst>
              <a:gd name="adj" fmla="val 50000"/>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8ACDF750-53B8-F195-67CC-6B5AF129F387}"/>
              </a:ext>
            </a:extLst>
          </p:cNvPr>
          <p:cNvSpPr txBox="1"/>
          <p:nvPr/>
        </p:nvSpPr>
        <p:spPr>
          <a:xfrm>
            <a:off x="7257651" y="607098"/>
            <a:ext cx="583160" cy="200055"/>
          </a:xfrm>
          <a:prstGeom prst="rect">
            <a:avLst/>
          </a:prstGeom>
          <a:noFill/>
        </p:spPr>
        <p:txBody>
          <a:bodyPr wrap="square" rtlCol="0">
            <a:spAutoFit/>
          </a:bodyPr>
          <a:lstStyle/>
          <a:p>
            <a:r>
              <a:rPr lang="en-US" sz="700"/>
              <a:t>Milestone</a:t>
            </a:r>
          </a:p>
        </p:txBody>
      </p:sp>
      <p:sp>
        <p:nvSpPr>
          <p:cNvPr id="188" name="Rectangle 187">
            <a:extLst>
              <a:ext uri="{FF2B5EF4-FFF2-40B4-BE49-F238E27FC236}">
                <a16:creationId xmlns:a16="http://schemas.microsoft.com/office/drawing/2014/main" id="{DB99F536-CE53-B84A-5780-DD55BD196F20}"/>
              </a:ext>
            </a:extLst>
          </p:cNvPr>
          <p:cNvSpPr/>
          <p:nvPr/>
        </p:nvSpPr>
        <p:spPr>
          <a:xfrm>
            <a:off x="7253610" y="708214"/>
            <a:ext cx="45719" cy="98719"/>
          </a:xfrm>
          <a:prstGeom prst="rect">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46B8A950-4B8D-AFC4-E62C-47DAB27F1771}"/>
              </a:ext>
            </a:extLst>
          </p:cNvPr>
          <p:cNvSpPr txBox="1"/>
          <p:nvPr/>
        </p:nvSpPr>
        <p:spPr>
          <a:xfrm rot="5400000">
            <a:off x="6896284" y="607098"/>
            <a:ext cx="376082" cy="200055"/>
          </a:xfrm>
          <a:prstGeom prst="rect">
            <a:avLst/>
          </a:prstGeom>
          <a:noFill/>
        </p:spPr>
        <p:txBody>
          <a:bodyPr wrap="square" rtlCol="0">
            <a:spAutoFit/>
          </a:bodyPr>
          <a:lstStyle/>
          <a:p>
            <a:pPr algn="ctr"/>
            <a:r>
              <a:rPr lang="en-US" sz="700" b="1"/>
              <a:t>KEY</a:t>
            </a:r>
          </a:p>
        </p:txBody>
      </p:sp>
      <p:sp>
        <p:nvSpPr>
          <p:cNvPr id="190" name="Rectangle 189">
            <a:extLst>
              <a:ext uri="{FF2B5EF4-FFF2-40B4-BE49-F238E27FC236}">
                <a16:creationId xmlns:a16="http://schemas.microsoft.com/office/drawing/2014/main" id="{C28CD69B-7171-6260-102F-CE376241428B}"/>
              </a:ext>
            </a:extLst>
          </p:cNvPr>
          <p:cNvSpPr/>
          <p:nvPr/>
        </p:nvSpPr>
        <p:spPr>
          <a:xfrm>
            <a:off x="7170420" y="596087"/>
            <a:ext cx="1953711" cy="236061"/>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266999"/>
      </p:ext>
    </p:extLst>
  </p:cSld>
  <p:clrMapOvr>
    <a:masterClrMapping/>
  </p:clrMapOvr>
  <p:extLst>
    <p:ext uri="{6950BFC3-D8DA-4A85-94F7-54DA5524770B}">
      <p188:commentRel xmlns:p188="http://schemas.microsoft.com/office/powerpoint/2018/8/main" xmlns=""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DCBDE4-C93A-FECF-1C1A-8E43BEFA43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sp>
        <p:nvSpPr>
          <p:cNvPr id="4" name="Title 3">
            <a:extLst>
              <a:ext uri="{FF2B5EF4-FFF2-40B4-BE49-F238E27FC236}">
                <a16:creationId xmlns:a16="http://schemas.microsoft.com/office/drawing/2014/main" id="{DA9FC56C-BC6C-9F5B-9507-CC9C88F46FBB}"/>
              </a:ext>
            </a:extLst>
          </p:cNvPr>
          <p:cNvSpPr>
            <a:spLocks noGrp="1"/>
          </p:cNvSpPr>
          <p:nvPr>
            <p:ph type="title"/>
          </p:nvPr>
        </p:nvSpPr>
        <p:spPr/>
        <p:txBody>
          <a:bodyPr>
            <a:normAutofit fontScale="90000"/>
          </a:bodyPr>
          <a:lstStyle/>
          <a:p>
            <a:r>
              <a:rPr lang="en-US"/>
              <a:t>All Test Overview</a:t>
            </a:r>
          </a:p>
        </p:txBody>
      </p:sp>
      <p:graphicFrame>
        <p:nvGraphicFramePr>
          <p:cNvPr id="5" name="Table 5">
            <a:extLst>
              <a:ext uri="{FF2B5EF4-FFF2-40B4-BE49-F238E27FC236}">
                <a16:creationId xmlns:a16="http://schemas.microsoft.com/office/drawing/2014/main" id="{37B1B365-0753-5334-C5AC-16F4D90CAEC3}"/>
              </a:ext>
            </a:extLst>
          </p:cNvPr>
          <p:cNvGraphicFramePr>
            <a:graphicFrameLocks noGrp="1"/>
          </p:cNvGraphicFramePr>
          <p:nvPr>
            <p:extLst>
              <p:ext uri="{D42A27DB-BD31-4B8C-83A1-F6EECF244321}">
                <p14:modId xmlns:p14="http://schemas.microsoft.com/office/powerpoint/2010/main" val="3422691874"/>
              </p:ext>
            </p:extLst>
          </p:nvPr>
        </p:nvGraphicFramePr>
        <p:xfrm>
          <a:off x="851064" y="599164"/>
          <a:ext cx="7441871" cy="4251960"/>
        </p:xfrm>
        <a:graphic>
          <a:graphicData uri="http://schemas.openxmlformats.org/drawingml/2006/table">
            <a:tbl>
              <a:tblPr firstRow="1" bandRow="1">
                <a:tableStyleId>{90DB5381-F139-46BA-883A-D6A6CDB151B7}</a:tableStyleId>
              </a:tblPr>
              <a:tblGrid>
                <a:gridCol w="1028873">
                  <a:extLst>
                    <a:ext uri="{9D8B030D-6E8A-4147-A177-3AD203B41FA5}">
                      <a16:colId xmlns:a16="http://schemas.microsoft.com/office/drawing/2014/main" val="1979655207"/>
                    </a:ext>
                  </a:extLst>
                </a:gridCol>
                <a:gridCol w="1314572">
                  <a:extLst>
                    <a:ext uri="{9D8B030D-6E8A-4147-A177-3AD203B41FA5}">
                      <a16:colId xmlns:a16="http://schemas.microsoft.com/office/drawing/2014/main" val="3012752992"/>
                    </a:ext>
                  </a:extLst>
                </a:gridCol>
                <a:gridCol w="1125278">
                  <a:extLst>
                    <a:ext uri="{9D8B030D-6E8A-4147-A177-3AD203B41FA5}">
                      <a16:colId xmlns:a16="http://schemas.microsoft.com/office/drawing/2014/main" val="1930577352"/>
                    </a:ext>
                  </a:extLst>
                </a:gridCol>
                <a:gridCol w="1493888">
                  <a:extLst>
                    <a:ext uri="{9D8B030D-6E8A-4147-A177-3AD203B41FA5}">
                      <a16:colId xmlns:a16="http://schemas.microsoft.com/office/drawing/2014/main" val="374223063"/>
                    </a:ext>
                  </a:extLst>
                </a:gridCol>
                <a:gridCol w="1425272">
                  <a:extLst>
                    <a:ext uri="{9D8B030D-6E8A-4147-A177-3AD203B41FA5}">
                      <a16:colId xmlns:a16="http://schemas.microsoft.com/office/drawing/2014/main" val="4254554086"/>
                    </a:ext>
                  </a:extLst>
                </a:gridCol>
                <a:gridCol w="1053988">
                  <a:extLst>
                    <a:ext uri="{9D8B030D-6E8A-4147-A177-3AD203B41FA5}">
                      <a16:colId xmlns:a16="http://schemas.microsoft.com/office/drawing/2014/main" val="571235788"/>
                    </a:ext>
                  </a:extLst>
                </a:gridCol>
              </a:tblGrid>
              <a:tr h="223794">
                <a:tc>
                  <a:txBody>
                    <a:bodyPr/>
                    <a:lstStyle/>
                    <a:p>
                      <a:pPr marL="0" marR="0" lvl="0" indent="0" algn="ctr" rtl="0">
                        <a:lnSpc>
                          <a:spcPct val="100000"/>
                        </a:lnSpc>
                        <a:spcBef>
                          <a:spcPts val="0"/>
                        </a:spcBef>
                        <a:spcAft>
                          <a:spcPts val="0"/>
                        </a:spcAft>
                        <a:buClr>
                          <a:srgbClr val="000000"/>
                        </a:buClr>
                        <a:buFont typeface="Arial"/>
                        <a:buNone/>
                      </a:pPr>
                      <a:endParaRPr lang="en-US" sz="1600" b="1" i="0" u="none" strike="noStrike" cap="none">
                        <a:solidFill>
                          <a:schemeClr val="bg1"/>
                        </a:solidFill>
                        <a:latin typeface="Roboto"/>
                        <a:ea typeface="Roboto"/>
                        <a:sym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Test Name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Model/</a:t>
                      </a:r>
                    </a:p>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Reference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Requirements Verified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Equipment/ facilities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a:solidFill>
                            <a:schemeClr val="bg1"/>
                          </a:solidFill>
                          <a:latin typeface="Roboto"/>
                          <a:ea typeface="Roboto"/>
                          <a:sym typeface="Arial"/>
                        </a:rPr>
                        <a:t>Status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extLst>
                  <a:ext uri="{0D108BD9-81ED-4DB2-BD59-A6C34878D82A}">
                    <a16:rowId xmlns:a16="http://schemas.microsoft.com/office/drawing/2014/main" val="1374780707"/>
                  </a:ext>
                </a:extLst>
              </a:tr>
              <a:tr h="371623">
                <a:tc rowSpan="3">
                  <a:txBody>
                    <a:bodyPr/>
                    <a:lstStyle/>
                    <a:p>
                      <a:pPr algn="ctr"/>
                      <a:r>
                        <a:rPr lang="en-US" sz="1200" b="1">
                          <a:solidFill>
                            <a:schemeClr val="bg1"/>
                          </a:solidFill>
                        </a:rPr>
                        <a:t>Unit/Device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39BF5"/>
                    </a:solidFill>
                  </a:tcPr>
                </a:tc>
                <a:tc>
                  <a:txBody>
                    <a:bodyPr/>
                    <a:lstStyle/>
                    <a:p>
                      <a:pPr algn="ctr"/>
                      <a:r>
                        <a:rPr lang="en-US" sz="1050" b="1"/>
                        <a:t>Component Checks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a:t>Datasheets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a:t>1.2.1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a:t>Multimeter, Power Supply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a:t>In progress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alpha val="34902"/>
                      </a:srgbClr>
                    </a:solidFill>
                  </a:tcPr>
                </a:tc>
                <a:extLst>
                  <a:ext uri="{0D108BD9-81ED-4DB2-BD59-A6C34878D82A}">
                    <a16:rowId xmlns:a16="http://schemas.microsoft.com/office/drawing/2014/main" val="1139589992"/>
                  </a:ext>
                </a:extLst>
              </a:tr>
              <a:tr h="371623">
                <a:tc vMerge="1">
                  <a:txBody>
                    <a:bodyPr/>
                    <a:lstStyle/>
                    <a:p>
                      <a:endParaRPr lang="en-US"/>
                    </a:p>
                  </a:txBody>
                  <a:tcPr anchor="ctr"/>
                </a:tc>
                <a:tc>
                  <a:txBody>
                    <a:bodyPr/>
                    <a:lstStyle/>
                    <a:p>
                      <a:pPr algn="ctr"/>
                      <a:r>
                        <a:rPr lang="en-US" sz="1050" b="1"/>
                        <a:t>Flight software functionality test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err="1"/>
                        <a:t>Matlab</a:t>
                      </a:r>
                      <a:r>
                        <a:rPr lang="en-US" sz="1050"/>
                        <a:t> Kalman Filter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1.2.2, 1.2.3, 1.2.4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N/A</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In progress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alpha val="34902"/>
                      </a:srgbClr>
                    </a:solidFill>
                  </a:tcPr>
                </a:tc>
                <a:extLst>
                  <a:ext uri="{0D108BD9-81ED-4DB2-BD59-A6C34878D82A}">
                    <a16:rowId xmlns:a16="http://schemas.microsoft.com/office/drawing/2014/main" val="660328746"/>
                  </a:ext>
                </a:extLst>
              </a:tr>
              <a:tr h="371623">
                <a:tc vMerge="1">
                  <a:txBody>
                    <a:bodyPr/>
                    <a:lstStyle/>
                    <a:p>
                      <a:endParaRPr lang="en-US"/>
                    </a:p>
                  </a:txBody>
                  <a:tcPr anchor="ctr"/>
                </a:tc>
                <a:tc>
                  <a:txBody>
                    <a:bodyPr/>
                    <a:lstStyle/>
                    <a:p>
                      <a:pPr lvl="0" algn="ctr">
                        <a:buNone/>
                      </a:pPr>
                      <a:r>
                        <a:rPr lang="en-US" sz="1050" b="1"/>
                        <a:t>GUI Functionality Test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GUI Concept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1.3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N/A</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Start date: 3/10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48963"/>
                  </a:ext>
                </a:extLst>
              </a:tr>
              <a:tr h="371623">
                <a:tc rowSpan="4">
                  <a:txBody>
                    <a:bodyPr/>
                    <a:lstStyle/>
                    <a:p>
                      <a:pPr algn="ctr"/>
                      <a:r>
                        <a:rPr lang="en-US" sz="1200" b="1">
                          <a:solidFill>
                            <a:schemeClr val="bg1"/>
                          </a:solidFill>
                        </a:rPr>
                        <a:t>Subsystem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564EF"/>
                    </a:solidFill>
                  </a:tcPr>
                </a:tc>
                <a:tc>
                  <a:txBody>
                    <a:bodyPr/>
                    <a:lstStyle/>
                    <a:p>
                      <a:pPr algn="ctr"/>
                      <a:r>
                        <a:rPr lang="en-US" sz="1050" b="1"/>
                        <a:t>Electronic Circuit Functionality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Altium Model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1.2.1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a:t>Breadboard, Power Supply, Multimeter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a:solidFill>
                            <a:srgbClr val="000000"/>
                          </a:solidFill>
                          <a:latin typeface="Arial"/>
                          <a:cs typeface="Arial"/>
                          <a:sym typeface="Arial"/>
                        </a:rPr>
                        <a:t>In progress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alpha val="34902"/>
                      </a:srgbClr>
                    </a:solidFill>
                  </a:tcPr>
                </a:tc>
                <a:extLst>
                  <a:ext uri="{0D108BD9-81ED-4DB2-BD59-A6C34878D82A}">
                    <a16:rowId xmlns:a16="http://schemas.microsoft.com/office/drawing/2014/main" val="3880027782"/>
                  </a:ext>
                </a:extLst>
              </a:tr>
              <a:tr h="516144">
                <a:tc vMerge="1">
                  <a:txBody>
                    <a:bodyPr/>
                    <a:lstStyle/>
                    <a:p>
                      <a:endParaRPr lang="en-US"/>
                    </a:p>
                  </a:txBody>
                  <a:tcPr anchor="ctr"/>
                </a:tc>
                <a:tc>
                  <a:txBody>
                    <a:bodyPr/>
                    <a:lstStyle/>
                    <a:p>
                      <a:pPr lvl="0" algn="ctr">
                        <a:buNone/>
                      </a:pPr>
                      <a:r>
                        <a:rPr lang="en-US" sz="1050" b="1"/>
                        <a:t>Flight Software and Electronics Integration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Computation Speed Model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1.2.7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N/A</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a:t>Start date: 3/10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1933372"/>
                  </a:ext>
                </a:extLst>
              </a:tr>
              <a:tr h="516144">
                <a:tc vMerge="1">
                  <a:txBody>
                    <a:bodyPr/>
                    <a:lstStyle/>
                    <a:p>
                      <a:endParaRPr lang="en-US"/>
                    </a:p>
                  </a:txBody>
                  <a:tcPr anchor="ctr"/>
                </a:tc>
                <a:tc>
                  <a:txBody>
                    <a:bodyPr/>
                    <a:lstStyle/>
                    <a:p>
                      <a:pPr lvl="0" algn="ctr">
                        <a:buNone/>
                      </a:pPr>
                      <a:r>
                        <a:rPr lang="en-US" sz="1050" b="1"/>
                        <a:t>Mechanical and Electronics Integration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buNone/>
                      </a:pPr>
                      <a:r>
                        <a:rPr lang="en-US" sz="1050"/>
                        <a:t>CAD Model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buNone/>
                      </a:pPr>
                      <a:r>
                        <a:rPr lang="en-US" sz="1050"/>
                        <a:t>1.2.1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buNone/>
                      </a:pPr>
                      <a:r>
                        <a:rPr lang="en-US" sz="1050"/>
                        <a:t>Ruler, Scale, Multimeter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buNone/>
                      </a:pPr>
                      <a:r>
                        <a:rPr lang="en-US" sz="1050"/>
                        <a:t>In progress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alpha val="34902"/>
                      </a:srgbClr>
                    </a:solidFill>
                  </a:tcPr>
                </a:tc>
                <a:extLst>
                  <a:ext uri="{0D108BD9-81ED-4DB2-BD59-A6C34878D82A}">
                    <a16:rowId xmlns:a16="http://schemas.microsoft.com/office/drawing/2014/main" val="4290999449"/>
                  </a:ext>
                </a:extLst>
              </a:tr>
              <a:tr h="660664">
                <a:tc vMerge="1">
                  <a:txBody>
                    <a:bodyPr/>
                    <a:lstStyle/>
                    <a:p>
                      <a:endParaRPr lang="en-US"/>
                    </a:p>
                  </a:txBody>
                  <a:tcPr anchor="ctr"/>
                </a:tc>
                <a:tc>
                  <a:txBody>
                    <a:bodyPr/>
                    <a:lstStyle/>
                    <a:p>
                      <a:pPr lvl="0" algn="ctr">
                        <a:buNone/>
                      </a:pPr>
                      <a:r>
                        <a:rPr lang="en-US" sz="1050" b="1"/>
                        <a:t>Flight Software and Ground Software Communication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Data rate, Packet loss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1.2.3, 1.2.7, 1.3.1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a:t>N/A</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a:t>Start date: 3/10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9195004"/>
                  </a:ext>
                </a:extLst>
              </a:tr>
              <a:tr h="247749">
                <a:tc>
                  <a:txBody>
                    <a:bodyPr/>
                    <a:lstStyle/>
                    <a:p>
                      <a:pPr lvl="0" algn="ctr">
                        <a:buNone/>
                      </a:pPr>
                      <a:r>
                        <a:rPr lang="en-US" sz="1200" b="1">
                          <a:solidFill>
                            <a:schemeClr val="bg1"/>
                          </a:solidFill>
                        </a:rPr>
                        <a:t>System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3FAF"/>
                    </a:solidFill>
                  </a:tcPr>
                </a:tc>
                <a:tc gridSpan="4">
                  <a:txBody>
                    <a:bodyPr/>
                    <a:lstStyle/>
                    <a:p>
                      <a:pPr lvl="0" algn="r">
                        <a:buNone/>
                      </a:pPr>
                      <a:r>
                        <a:rPr lang="en-US" sz="1050" b="1"/>
                        <a:t>Next Slide...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nchor="ctr">
                    <a:solidFill>
                      <a:srgbClr val="E7D8F2"/>
                    </a:solidFill>
                  </a:tcPr>
                </a:tc>
                <a:tc hMerge="1">
                  <a:txBody>
                    <a:bodyPr/>
                    <a:lstStyle/>
                    <a:p>
                      <a:endParaRPr lang="en-US"/>
                    </a:p>
                  </a:txBody>
                  <a:tcPr/>
                </a:tc>
                <a:tc hMerge="1">
                  <a:txBody>
                    <a:bodyPr/>
                    <a:lstStyle/>
                    <a:p>
                      <a:endParaRPr lang="en-US"/>
                    </a:p>
                  </a:txBody>
                  <a:tcPr anchor="ctr">
                    <a:solidFill>
                      <a:srgbClr val="E7D8F2"/>
                    </a:solidFill>
                  </a:tcPr>
                </a:tc>
                <a:tc>
                  <a:txBody>
                    <a:bodyPr/>
                    <a:lstStyle/>
                    <a:p>
                      <a:pPr lvl="0" algn="r">
                        <a:buNone/>
                      </a:pPr>
                      <a:endParaRPr lang="en-US" sz="1050" b="1"/>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0601601"/>
                  </a:ext>
                </a:extLst>
              </a:tr>
            </a:tbl>
          </a:graphicData>
        </a:graphic>
      </p:graphicFrame>
    </p:spTree>
    <p:extLst>
      <p:ext uri="{BB962C8B-B14F-4D97-AF65-F5344CB8AC3E}">
        <p14:creationId xmlns:p14="http://schemas.microsoft.com/office/powerpoint/2010/main" val="51381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F77E251-9175-91C1-CB98-3F0AB8E9C170}"/>
              </a:ext>
            </a:extLst>
          </p:cNvPr>
          <p:cNvGraphicFramePr>
            <a:graphicFrameLocks noGrp="1"/>
          </p:cNvGraphicFramePr>
          <p:nvPr>
            <p:extLst>
              <p:ext uri="{D42A27DB-BD31-4B8C-83A1-F6EECF244321}">
                <p14:modId xmlns:p14="http://schemas.microsoft.com/office/powerpoint/2010/main" val="2584377770"/>
              </p:ext>
            </p:extLst>
          </p:nvPr>
        </p:nvGraphicFramePr>
        <p:xfrm>
          <a:off x="851064" y="599163"/>
          <a:ext cx="7441871" cy="2651760"/>
        </p:xfrm>
        <a:graphic>
          <a:graphicData uri="http://schemas.openxmlformats.org/drawingml/2006/table">
            <a:tbl>
              <a:tblPr firstRow="1" bandRow="1">
                <a:tableStyleId>{90DB5381-F139-46BA-883A-D6A6CDB151B7}</a:tableStyleId>
              </a:tblPr>
              <a:tblGrid>
                <a:gridCol w="1028873">
                  <a:extLst>
                    <a:ext uri="{9D8B030D-6E8A-4147-A177-3AD203B41FA5}">
                      <a16:colId xmlns:a16="http://schemas.microsoft.com/office/drawing/2014/main" val="3453551774"/>
                    </a:ext>
                  </a:extLst>
                </a:gridCol>
                <a:gridCol w="1314572">
                  <a:extLst>
                    <a:ext uri="{9D8B030D-6E8A-4147-A177-3AD203B41FA5}">
                      <a16:colId xmlns:a16="http://schemas.microsoft.com/office/drawing/2014/main" val="438307534"/>
                    </a:ext>
                  </a:extLst>
                </a:gridCol>
                <a:gridCol w="1125278">
                  <a:extLst>
                    <a:ext uri="{9D8B030D-6E8A-4147-A177-3AD203B41FA5}">
                      <a16:colId xmlns:a16="http://schemas.microsoft.com/office/drawing/2014/main" val="1991465786"/>
                    </a:ext>
                  </a:extLst>
                </a:gridCol>
                <a:gridCol w="1493888">
                  <a:extLst>
                    <a:ext uri="{9D8B030D-6E8A-4147-A177-3AD203B41FA5}">
                      <a16:colId xmlns:a16="http://schemas.microsoft.com/office/drawing/2014/main" val="356501200"/>
                    </a:ext>
                  </a:extLst>
                </a:gridCol>
                <a:gridCol w="1425272">
                  <a:extLst>
                    <a:ext uri="{9D8B030D-6E8A-4147-A177-3AD203B41FA5}">
                      <a16:colId xmlns:a16="http://schemas.microsoft.com/office/drawing/2014/main" val="4240594043"/>
                    </a:ext>
                  </a:extLst>
                </a:gridCol>
                <a:gridCol w="1053988">
                  <a:extLst>
                    <a:ext uri="{9D8B030D-6E8A-4147-A177-3AD203B41FA5}">
                      <a16:colId xmlns:a16="http://schemas.microsoft.com/office/drawing/2014/main" val="149223294"/>
                    </a:ext>
                  </a:extLst>
                </a:gridCol>
              </a:tblGrid>
              <a:tr h="457200">
                <a:tc>
                  <a:txBody>
                    <a:bodyPr/>
                    <a:lstStyle/>
                    <a:p>
                      <a:pPr marL="0" marR="0" lvl="0" indent="0" algn="ctr" rtl="0">
                        <a:lnSpc>
                          <a:spcPct val="100000"/>
                        </a:lnSpc>
                        <a:spcBef>
                          <a:spcPts val="0"/>
                        </a:spcBef>
                        <a:spcAft>
                          <a:spcPts val="0"/>
                        </a:spcAft>
                        <a:buClr>
                          <a:srgbClr val="000000"/>
                        </a:buClr>
                        <a:buFont typeface="Arial"/>
                        <a:buNone/>
                      </a:pPr>
                      <a:endParaRPr lang="en-US" sz="1600" b="1" i="0" u="none" strike="noStrike" cap="none">
                        <a:solidFill>
                          <a:schemeClr val="bg1"/>
                        </a:solidFill>
                        <a:latin typeface="Roboto"/>
                        <a:ea typeface="Roboto"/>
                        <a:sym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Test Name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Model/</a:t>
                      </a:r>
                    </a:p>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Reference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Requirements Verified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Equipment/ facilities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b="1" i="0" u="none" strike="noStrike" cap="none" dirty="0">
                          <a:solidFill>
                            <a:schemeClr val="bg1"/>
                          </a:solidFill>
                          <a:latin typeface="Roboto"/>
                          <a:ea typeface="Roboto"/>
                          <a:sym typeface="Arial"/>
                        </a:rPr>
                        <a:t>Status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92E82"/>
                    </a:solidFill>
                  </a:tcPr>
                </a:tc>
                <a:extLst>
                  <a:ext uri="{0D108BD9-81ED-4DB2-BD59-A6C34878D82A}">
                    <a16:rowId xmlns:a16="http://schemas.microsoft.com/office/drawing/2014/main" val="304065934"/>
                  </a:ext>
                </a:extLst>
              </a:tr>
              <a:tr h="891540">
                <a:tc rowSpan="3">
                  <a:txBody>
                    <a:bodyPr/>
                    <a:lstStyle/>
                    <a:p>
                      <a:pPr algn="ctr"/>
                      <a:r>
                        <a:rPr lang="en-US" sz="1200" b="1" dirty="0">
                          <a:solidFill>
                            <a:schemeClr val="bg1"/>
                          </a:solidFill>
                        </a:rPr>
                        <a:t>System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3FAF"/>
                    </a:solidFill>
                  </a:tcPr>
                </a:tc>
                <a:tc>
                  <a:txBody>
                    <a:bodyPr/>
                    <a:lstStyle/>
                    <a:p>
                      <a:pPr lvl="0" algn="ctr">
                        <a:buNone/>
                      </a:pPr>
                      <a:r>
                        <a:rPr lang="en-US" sz="1050" b="1" dirty="0"/>
                        <a:t>Tabletop Calibration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dirty="0"/>
                        <a:t>Bias Drift, Velocity Random Walk Model, Repeatability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dirty="0"/>
                        <a:t>1.2.1, 1.2.3, 1.2.4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50" dirty="0"/>
                        <a:t>Table, Computer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50" dirty="0"/>
                        <a:t>Start date: 3/10 </a:t>
                      </a:r>
                      <a:endParaRPr lang="en-US" sz="105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34902"/>
                      </a:schemeClr>
                    </a:solidFill>
                  </a:tcPr>
                </a:tc>
                <a:extLst>
                  <a:ext uri="{0D108BD9-81ED-4DB2-BD59-A6C34878D82A}">
                    <a16:rowId xmlns:a16="http://schemas.microsoft.com/office/drawing/2014/main" val="2148816024"/>
                  </a:ext>
                </a:extLst>
              </a:tr>
              <a:tr h="731520">
                <a:tc vMerge="1">
                  <a:txBody>
                    <a:bodyPr/>
                    <a:lstStyle/>
                    <a:p>
                      <a:endParaRPr lang="en-US"/>
                    </a:p>
                  </a:txBody>
                  <a:tcPr anchor="ctr"/>
                </a:tc>
                <a:tc>
                  <a:txBody>
                    <a:bodyPr/>
                    <a:lstStyle/>
                    <a:p>
                      <a:pPr algn="ctr"/>
                      <a:r>
                        <a:rPr lang="en-US" sz="1050" b="1" dirty="0"/>
                        <a:t>Environmental Temperature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dirty="0"/>
                        <a:t>Bias Drift with Temperature Model, Datasheets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dirty="0"/>
                        <a:t>1.2.1, 1.2.3, 1.2.4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050" dirty="0"/>
                        <a:t>Oven + Freezer </a:t>
                      </a:r>
                      <a:r>
                        <a:rPr lang="en-US" sz="1050" b="1" i="1" u="sng" dirty="0"/>
                        <a:t>or</a:t>
                      </a:r>
                      <a:endParaRPr lang="en-US" sz="1050"/>
                    </a:p>
                    <a:p>
                      <a:pPr algn="ctr"/>
                      <a:r>
                        <a:rPr lang="en-US" sz="1050" dirty="0"/>
                        <a:t>General Atomics Thermal Chamber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t>Start date: 3/17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8384939"/>
                  </a:ext>
                </a:extLst>
              </a:tr>
              <a:tr h="571500">
                <a:tc vMerge="1">
                  <a:txBody>
                    <a:bodyPr/>
                    <a:lstStyle/>
                    <a:p>
                      <a:pPr algn="ctr"/>
                      <a:endParaRPr lang="en-US" sz="1200" b="1">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3FAF"/>
                    </a:solidFill>
                  </a:tcPr>
                </a:tc>
                <a:tc>
                  <a:txBody>
                    <a:bodyPr/>
                    <a:lstStyle/>
                    <a:p>
                      <a:pPr lvl="0" algn="ctr">
                        <a:buNone/>
                      </a:pPr>
                      <a:r>
                        <a:rPr lang="en-US" sz="1050" b="1" dirty="0"/>
                        <a:t>Controlled Positioning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dirty="0"/>
                        <a:t>Bias Drift, VRW, Temperature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t>1.2.1, 1.2.3, 1.2.4, 1.2.7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050" dirty="0"/>
                        <a:t>3-axis CNC</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t>Start date: 3/24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8262996"/>
                  </a:ext>
                </a:extLst>
              </a:tr>
            </a:tbl>
          </a:graphicData>
        </a:graphic>
      </p:graphicFrame>
      <p:sp>
        <p:nvSpPr>
          <p:cNvPr id="3" name="Slide Number Placeholder 2">
            <a:extLst>
              <a:ext uri="{FF2B5EF4-FFF2-40B4-BE49-F238E27FC236}">
                <a16:creationId xmlns:a16="http://schemas.microsoft.com/office/drawing/2014/main" id="{4699604A-FBE0-B9AD-7835-6379BCC871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4" name="Title 3">
            <a:extLst>
              <a:ext uri="{FF2B5EF4-FFF2-40B4-BE49-F238E27FC236}">
                <a16:creationId xmlns:a16="http://schemas.microsoft.com/office/drawing/2014/main" id="{7D30E72E-2F48-0AAE-4E2C-B699F0F2D93B}"/>
              </a:ext>
            </a:extLst>
          </p:cNvPr>
          <p:cNvSpPr>
            <a:spLocks noGrp="1"/>
          </p:cNvSpPr>
          <p:nvPr>
            <p:ph type="title"/>
          </p:nvPr>
        </p:nvSpPr>
        <p:spPr/>
        <p:txBody>
          <a:bodyPr>
            <a:normAutofit fontScale="90000"/>
          </a:bodyPr>
          <a:lstStyle/>
          <a:p>
            <a:r>
              <a:rPr lang="en-US"/>
              <a:t>All Test Overview</a:t>
            </a:r>
          </a:p>
        </p:txBody>
      </p:sp>
      <p:sp>
        <p:nvSpPr>
          <p:cNvPr id="6" name="TextBox 5">
            <a:extLst>
              <a:ext uri="{FF2B5EF4-FFF2-40B4-BE49-F238E27FC236}">
                <a16:creationId xmlns:a16="http://schemas.microsoft.com/office/drawing/2014/main" id="{52519CF9-39C6-EDCF-62D8-623F854488FB}"/>
              </a:ext>
            </a:extLst>
          </p:cNvPr>
          <p:cNvSpPr txBox="1"/>
          <p:nvPr/>
        </p:nvSpPr>
        <p:spPr>
          <a:xfrm>
            <a:off x="775607" y="3993697"/>
            <a:ext cx="75859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7F7F7F"/>
                </a:solidFill>
              </a:rPr>
              <a:t>*No test is completed just yet. Components are just now arriving, and unit testing will begin March 1</a:t>
            </a:r>
            <a:r>
              <a:rPr lang="en-US" sz="1600" i="1" baseline="30000">
                <a:solidFill>
                  <a:srgbClr val="7F7F7F"/>
                </a:solidFill>
              </a:rPr>
              <a:t>st</a:t>
            </a:r>
            <a:r>
              <a:rPr lang="en-US" sz="1600" i="1">
                <a:solidFill>
                  <a:srgbClr val="7F7F7F"/>
                </a:solidFill>
              </a:rPr>
              <a:t>.</a:t>
            </a:r>
          </a:p>
        </p:txBody>
      </p:sp>
      <p:sp>
        <p:nvSpPr>
          <p:cNvPr id="7" name="Rectangle 6">
            <a:extLst>
              <a:ext uri="{FF2B5EF4-FFF2-40B4-BE49-F238E27FC236}">
                <a16:creationId xmlns:a16="http://schemas.microsoft.com/office/drawing/2014/main" id="{D894431D-549D-6FCA-5D84-9E4051A99770}"/>
              </a:ext>
            </a:extLst>
          </p:cNvPr>
          <p:cNvSpPr/>
          <p:nvPr/>
        </p:nvSpPr>
        <p:spPr>
          <a:xfrm>
            <a:off x="1898073" y="1940359"/>
            <a:ext cx="6394862" cy="7508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97308B-7B90-3544-A46A-1FD7DF9BD8D4}"/>
              </a:ext>
            </a:extLst>
          </p:cNvPr>
          <p:cNvSpPr/>
          <p:nvPr/>
        </p:nvSpPr>
        <p:spPr>
          <a:xfrm>
            <a:off x="1898073" y="2691241"/>
            <a:ext cx="6394862" cy="5596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E81B0-00DB-544B-A18C-0559F4FEAB0D}"/>
              </a:ext>
            </a:extLst>
          </p:cNvPr>
          <p:cNvSpPr txBox="1"/>
          <p:nvPr/>
        </p:nvSpPr>
        <p:spPr>
          <a:xfrm>
            <a:off x="4378964" y="3273786"/>
            <a:ext cx="1377600" cy="369332"/>
          </a:xfrm>
          <a:prstGeom prst="rect">
            <a:avLst/>
          </a:prstGeom>
          <a:noFill/>
        </p:spPr>
        <p:txBody>
          <a:bodyPr wrap="square">
            <a:spAutoFit/>
          </a:bodyPr>
          <a:lstStyle/>
          <a:p>
            <a:pPr algn="ctr"/>
            <a:r>
              <a:rPr lang="en-US" sz="900" i="1">
                <a:solidFill>
                  <a:srgbClr val="7F7F7F"/>
                </a:solidFill>
              </a:rPr>
              <a:t>Requirements available</a:t>
            </a:r>
          </a:p>
          <a:p>
            <a:pPr algn="ctr"/>
            <a:r>
              <a:rPr lang="en-US" sz="900" i="1">
                <a:solidFill>
                  <a:srgbClr val="7F7F7F"/>
                </a:solidFill>
              </a:rPr>
              <a:t>in Backup Slides</a:t>
            </a:r>
            <a:endParaRPr lang="en-US" sz="900"/>
          </a:p>
        </p:txBody>
      </p:sp>
    </p:spTree>
    <p:extLst>
      <p:ext uri="{BB962C8B-B14F-4D97-AF65-F5344CB8AC3E}">
        <p14:creationId xmlns:p14="http://schemas.microsoft.com/office/powerpoint/2010/main" val="224453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Test Readiness</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16</a:t>
            </a:fld>
            <a:endParaRPr/>
          </a:p>
        </p:txBody>
      </p:sp>
    </p:spTree>
    <p:extLst>
      <p:ext uri="{BB962C8B-B14F-4D97-AF65-F5344CB8AC3E}">
        <p14:creationId xmlns:p14="http://schemas.microsoft.com/office/powerpoint/2010/main" val="369149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Environmental Temperature Test</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17</a:t>
            </a:fld>
            <a:endParaRPr/>
          </a:p>
        </p:txBody>
      </p:sp>
    </p:spTree>
    <p:extLst>
      <p:ext uri="{BB962C8B-B14F-4D97-AF65-F5344CB8AC3E}">
        <p14:creationId xmlns:p14="http://schemas.microsoft.com/office/powerpoint/2010/main" val="100062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70;p41">
            <a:extLst>
              <a:ext uri="{FF2B5EF4-FFF2-40B4-BE49-F238E27FC236}">
                <a16:creationId xmlns:a16="http://schemas.microsoft.com/office/drawing/2014/main" id="{F126BF0D-EB31-DF6A-58B2-D8984EAB66FE}"/>
              </a:ext>
            </a:extLst>
          </p:cNvPr>
          <p:cNvSpPr/>
          <p:nvPr/>
        </p:nvSpPr>
        <p:spPr>
          <a:xfrm>
            <a:off x="578605" y="654389"/>
            <a:ext cx="8032500" cy="397484"/>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 Placeholder 1">
            <a:extLst>
              <a:ext uri="{FF2B5EF4-FFF2-40B4-BE49-F238E27FC236}">
                <a16:creationId xmlns:a16="http://schemas.microsoft.com/office/drawing/2014/main" id="{D488659B-219C-954C-A23C-75A047C236B1}"/>
              </a:ext>
            </a:extLst>
          </p:cNvPr>
          <p:cNvSpPr>
            <a:spLocks noGrp="1"/>
          </p:cNvSpPr>
          <p:nvPr>
            <p:ph type="body" idx="1"/>
          </p:nvPr>
        </p:nvSpPr>
        <p:spPr>
          <a:xfrm>
            <a:off x="218686" y="1043054"/>
            <a:ext cx="3940549" cy="3832318"/>
          </a:xfrm>
        </p:spPr>
        <p:txBody>
          <a:bodyPr>
            <a:normAutofit fontScale="92500" lnSpcReduction="20000"/>
          </a:bodyPr>
          <a:lstStyle/>
          <a:p>
            <a:pPr marL="95250" indent="0">
              <a:lnSpc>
                <a:spcPct val="150000"/>
              </a:lnSpc>
              <a:buNone/>
            </a:pPr>
            <a:r>
              <a:rPr lang="en-US" sz="1900" b="1"/>
              <a:t>Overview:</a:t>
            </a:r>
            <a:endParaRPr lang="en-US" sz="1900"/>
          </a:p>
          <a:p>
            <a:pPr marL="838200" lvl="1" indent="-285750">
              <a:lnSpc>
                <a:spcPct val="140000"/>
              </a:lnSpc>
              <a:buSzPct val="100000"/>
              <a:buFont typeface="Courier New"/>
              <a:buChar char="o"/>
            </a:pPr>
            <a:r>
              <a:rPr lang="en-US" sz="1700"/>
              <a:t>Characterize SDI 1521-L accelerometer bias with respect to accelerometer temperature sensor</a:t>
            </a:r>
          </a:p>
          <a:p>
            <a:pPr marL="838200" lvl="1" indent="-285750">
              <a:lnSpc>
                <a:spcPct val="140000"/>
              </a:lnSpc>
              <a:buSzPct val="100000"/>
              <a:buFont typeface="Courier New"/>
              <a:buChar char="o"/>
            </a:pPr>
            <a:r>
              <a:rPr lang="en-US" sz="1700"/>
              <a:t>Calibrate out bias error to minimize position and velocity error for all operational temperatures (0°C to 60 °C)</a:t>
            </a:r>
          </a:p>
          <a:p>
            <a:pPr marL="838200" lvl="1" indent="-285750">
              <a:lnSpc>
                <a:spcPct val="140000"/>
              </a:lnSpc>
              <a:buSzPct val="100000"/>
              <a:buFont typeface="Courier New"/>
              <a:buChar char="o"/>
            </a:pPr>
            <a:r>
              <a:rPr lang="en-US" sz="1700"/>
              <a:t>Verify internal temperature does not exceed 125°C and harm microprocessor</a:t>
            </a:r>
          </a:p>
        </p:txBody>
      </p:sp>
      <p:sp>
        <p:nvSpPr>
          <p:cNvPr id="3" name="Slide Number Placeholder 2">
            <a:extLst>
              <a:ext uri="{FF2B5EF4-FFF2-40B4-BE49-F238E27FC236}">
                <a16:creationId xmlns:a16="http://schemas.microsoft.com/office/drawing/2014/main" id="{717D291C-DEED-EA82-E1EE-F27A513760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sp>
        <p:nvSpPr>
          <p:cNvPr id="4" name="Title 3">
            <a:extLst>
              <a:ext uri="{FF2B5EF4-FFF2-40B4-BE49-F238E27FC236}">
                <a16:creationId xmlns:a16="http://schemas.microsoft.com/office/drawing/2014/main" id="{0253002F-F0C5-3E1E-1FF3-13400CDC44EB}"/>
              </a:ext>
            </a:extLst>
          </p:cNvPr>
          <p:cNvSpPr>
            <a:spLocks noGrp="1"/>
          </p:cNvSpPr>
          <p:nvPr>
            <p:ph type="title"/>
          </p:nvPr>
        </p:nvSpPr>
        <p:spPr/>
        <p:txBody>
          <a:bodyPr>
            <a:normAutofit fontScale="90000"/>
          </a:bodyPr>
          <a:lstStyle/>
          <a:p>
            <a:r>
              <a:rPr lang="en-US"/>
              <a:t>Environmental Temperature Test</a:t>
            </a:r>
          </a:p>
        </p:txBody>
      </p:sp>
      <p:sp>
        <p:nvSpPr>
          <p:cNvPr id="9" name="Google Shape;785;p61">
            <a:extLst>
              <a:ext uri="{FF2B5EF4-FFF2-40B4-BE49-F238E27FC236}">
                <a16:creationId xmlns:a16="http://schemas.microsoft.com/office/drawing/2014/main" id="{4AFCCFA1-E62D-2F19-9712-9797A8D01C07}"/>
              </a:ext>
            </a:extLst>
          </p:cNvPr>
          <p:cNvSpPr/>
          <p:nvPr/>
        </p:nvSpPr>
        <p:spPr>
          <a:xfrm>
            <a:off x="4225396" y="1224565"/>
            <a:ext cx="4360643" cy="3400416"/>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Google Shape;471;p41">
            <a:extLst>
              <a:ext uri="{FF2B5EF4-FFF2-40B4-BE49-F238E27FC236}">
                <a16:creationId xmlns:a16="http://schemas.microsoft.com/office/drawing/2014/main" id="{389DD366-35BB-B2CC-69A7-DF652C103B53}"/>
              </a:ext>
            </a:extLst>
          </p:cNvPr>
          <p:cNvGraphicFramePr/>
          <p:nvPr>
            <p:extLst>
              <p:ext uri="{D42A27DB-BD31-4B8C-83A1-F6EECF244321}">
                <p14:modId xmlns:p14="http://schemas.microsoft.com/office/powerpoint/2010/main" val="954813667"/>
              </p:ext>
            </p:extLst>
          </p:nvPr>
        </p:nvGraphicFramePr>
        <p:xfrm>
          <a:off x="578579" y="646844"/>
          <a:ext cx="8032500" cy="396210"/>
        </p:xfrm>
        <a:graphic>
          <a:graphicData uri="http://schemas.openxmlformats.org/drawingml/2006/table">
            <a:tbl>
              <a:tblPr>
                <a:noFill/>
                <a:tableStyleId>{90DB5381-F139-46BA-883A-D6A6CDB151B7}</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296620">
                <a:tc>
                  <a:txBody>
                    <a:bodyPr/>
                    <a:lstStyle/>
                    <a:p>
                      <a:pPr marL="0" lvl="0" indent="0" algn="ctr">
                        <a:spcBef>
                          <a:spcPts val="0"/>
                        </a:spcBef>
                        <a:spcAft>
                          <a:spcPts val="0"/>
                        </a:spcAft>
                        <a:buNone/>
                      </a:pPr>
                      <a:r>
                        <a:rPr lang="en" b="1">
                          <a:solidFill>
                            <a:srgbClr val="434343"/>
                          </a:solidFill>
                          <a:latin typeface="Roboto"/>
                          <a:ea typeface="Roboto"/>
                          <a:cs typeface="Roboto"/>
                        </a:rPr>
                        <a:t>C.9</a:t>
                      </a:r>
                      <a:endParaRPr>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a:spcBef>
                          <a:spcPts val="0"/>
                        </a:spcBef>
                        <a:spcAft>
                          <a:spcPts val="0"/>
                        </a:spcAft>
                        <a:buNone/>
                      </a:pPr>
                      <a:r>
                        <a:rPr lang="en" sz="1200" b="0" i="0" u="none" strike="noStrike" noProof="0">
                          <a:solidFill>
                            <a:schemeClr val="bg2">
                              <a:lumMod val="75000"/>
                            </a:schemeClr>
                          </a:solidFill>
                        </a:rPr>
                        <a:t>INS environment shall be in a temperature range of 0-60 degrees Celsius</a:t>
                      </a:r>
                      <a:endParaRPr lang="en-US">
                        <a:solidFill>
                          <a:schemeClr val="bg2">
                            <a:lumMod val="75000"/>
                          </a:schemeClr>
                        </a:solidFill>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79A30DC3-3F16-5B01-2D3F-C291BCDDD311}"/>
              </a:ext>
            </a:extLst>
          </p:cNvPr>
          <p:cNvGrpSpPr/>
          <p:nvPr/>
        </p:nvGrpSpPr>
        <p:grpSpPr>
          <a:xfrm>
            <a:off x="4227584" y="1221944"/>
            <a:ext cx="4358478" cy="3398394"/>
            <a:chOff x="4227584" y="1221944"/>
            <a:chExt cx="4358478" cy="3398394"/>
          </a:xfrm>
        </p:grpSpPr>
        <p:pic>
          <p:nvPicPr>
            <p:cNvPr id="15" name="Google Shape;786;p61">
              <a:extLst>
                <a:ext uri="{FF2B5EF4-FFF2-40B4-BE49-F238E27FC236}">
                  <a16:creationId xmlns:a16="http://schemas.microsoft.com/office/drawing/2014/main" id="{62D020DB-054B-3009-09A4-33C0CCFA29D2}"/>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227584" y="1221944"/>
              <a:ext cx="4358478" cy="3398394"/>
            </a:xfrm>
            <a:prstGeom prst="rect">
              <a:avLst/>
            </a:prstGeom>
            <a:noFill/>
            <a:ln>
              <a:noFill/>
            </a:ln>
          </p:spPr>
        </p:pic>
        <p:sp>
          <p:nvSpPr>
            <p:cNvPr id="16" name="TextBox 15">
              <a:extLst>
                <a:ext uri="{FF2B5EF4-FFF2-40B4-BE49-F238E27FC236}">
                  <a16:creationId xmlns:a16="http://schemas.microsoft.com/office/drawing/2014/main" id="{ABFC926E-41BC-F292-D041-7B6F9D6F7500}"/>
                </a:ext>
              </a:extLst>
            </p:cNvPr>
            <p:cNvSpPr txBox="1"/>
            <p:nvPr/>
          </p:nvSpPr>
          <p:spPr>
            <a:xfrm>
              <a:off x="4572000" y="4379204"/>
              <a:ext cx="386278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rgbClr val="4C4C4C"/>
                  </a:solidFill>
                </a:rPr>
                <a:t>SDI 1521-L Temperature (°C)</a:t>
              </a:r>
            </a:p>
          </p:txBody>
        </p:sp>
        <p:sp>
          <p:nvSpPr>
            <p:cNvPr id="17" name="TextBox 16">
              <a:extLst>
                <a:ext uri="{FF2B5EF4-FFF2-40B4-BE49-F238E27FC236}">
                  <a16:creationId xmlns:a16="http://schemas.microsoft.com/office/drawing/2014/main" id="{D15EAE15-68EE-EA81-861F-969D54C690FF}"/>
                </a:ext>
              </a:extLst>
            </p:cNvPr>
            <p:cNvSpPr txBox="1"/>
            <p:nvPr/>
          </p:nvSpPr>
          <p:spPr>
            <a:xfrm>
              <a:off x="5130247" y="1221944"/>
              <a:ext cx="274629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C4C4C"/>
                  </a:solidFill>
                  <a:latin typeface="Arial Bold" panose="020B0704020202020204" pitchFamily="34" charset="0"/>
                  <a:cs typeface="Arial Bold" panose="020B0704020202020204" pitchFamily="34" charset="0"/>
                </a:rPr>
                <a:t>Bias Error vs. SDI 1521-L Temperature </a:t>
              </a:r>
            </a:p>
          </p:txBody>
        </p:sp>
        <p:sp>
          <p:nvSpPr>
            <p:cNvPr id="18" name="TextBox 17">
              <a:extLst>
                <a:ext uri="{FF2B5EF4-FFF2-40B4-BE49-F238E27FC236}">
                  <a16:creationId xmlns:a16="http://schemas.microsoft.com/office/drawing/2014/main" id="{EB7FF188-2F2C-B100-F3EF-AD0FEDA5D80B}"/>
                </a:ext>
              </a:extLst>
            </p:cNvPr>
            <p:cNvSpPr txBox="1"/>
            <p:nvPr/>
          </p:nvSpPr>
          <p:spPr>
            <a:xfrm rot="16200000">
              <a:off x="2725663" y="2805725"/>
              <a:ext cx="327991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rgbClr val="4C4C4C"/>
                  </a:solidFill>
                </a:rPr>
                <a:t>Bias Error [m/s</a:t>
              </a:r>
              <a:r>
                <a:rPr lang="en-US" sz="900" b="1" baseline="30000">
                  <a:solidFill>
                    <a:srgbClr val="4C4C4C"/>
                  </a:solidFill>
                </a:rPr>
                <a:t>2</a:t>
              </a:r>
              <a:r>
                <a:rPr lang="en-US" sz="900" b="1">
                  <a:solidFill>
                    <a:srgbClr val="4C4C4C"/>
                  </a:solidFill>
                </a:rPr>
                <a:t>]</a:t>
              </a:r>
              <a:endParaRPr lang="en-US" sz="900" b="1" baseline="30000">
                <a:solidFill>
                  <a:srgbClr val="4C4C4C"/>
                </a:solidFill>
              </a:endParaRPr>
            </a:p>
          </p:txBody>
        </p:sp>
      </p:grpSp>
      <p:sp>
        <p:nvSpPr>
          <p:cNvPr id="30" name="Rectangle 29">
            <a:extLst>
              <a:ext uri="{FF2B5EF4-FFF2-40B4-BE49-F238E27FC236}">
                <a16:creationId xmlns:a16="http://schemas.microsoft.com/office/drawing/2014/main" id="{14ECA161-C0D8-D0DD-D30C-0DB289FF9CFA}"/>
              </a:ext>
            </a:extLst>
          </p:cNvPr>
          <p:cNvSpPr/>
          <p:nvPr/>
        </p:nvSpPr>
        <p:spPr>
          <a:xfrm>
            <a:off x="6286500" y="3749040"/>
            <a:ext cx="1375410" cy="230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566A9-A5BB-FA65-B5AD-5312BAC0B2FF}"/>
              </a:ext>
            </a:extLst>
          </p:cNvPr>
          <p:cNvSpPr/>
          <p:nvPr/>
        </p:nvSpPr>
        <p:spPr>
          <a:xfrm>
            <a:off x="4674870" y="1430655"/>
            <a:ext cx="1039014" cy="2767423"/>
          </a:xfrm>
          <a:prstGeom prst="rect">
            <a:avLst/>
          </a:prstGeom>
          <a:solidFill>
            <a:srgbClr val="92D7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200" i="1">
                <a:solidFill>
                  <a:schemeClr val="dk2"/>
                </a:solidFill>
                <a:latin typeface="Roboto"/>
                <a:ea typeface="Roboto"/>
                <a:sym typeface="Roboto"/>
              </a:rPr>
              <a:t>Cooling</a:t>
            </a:r>
            <a:r>
              <a:rPr lang="en-US" sz="1200" i="1"/>
              <a:t> </a:t>
            </a:r>
            <a:r>
              <a:rPr lang="en-US" sz="1200" i="1">
                <a:solidFill>
                  <a:schemeClr val="dk2"/>
                </a:solidFill>
                <a:latin typeface="Roboto"/>
                <a:ea typeface="Roboto"/>
              </a:rPr>
              <a:t>test</a:t>
            </a:r>
          </a:p>
          <a:p>
            <a:pPr algn="ctr"/>
            <a:endParaRPr lang="en-US" sz="1200" i="1">
              <a:solidFill>
                <a:schemeClr val="dk2"/>
              </a:solidFill>
              <a:latin typeface="Roboto"/>
              <a:ea typeface="Roboto"/>
            </a:endParaRPr>
          </a:p>
        </p:txBody>
      </p:sp>
      <p:sp>
        <p:nvSpPr>
          <p:cNvPr id="20" name="Rectangle 19">
            <a:extLst>
              <a:ext uri="{FF2B5EF4-FFF2-40B4-BE49-F238E27FC236}">
                <a16:creationId xmlns:a16="http://schemas.microsoft.com/office/drawing/2014/main" id="{7731AC83-1354-A372-9CC6-7C3D9AF01308}"/>
              </a:ext>
            </a:extLst>
          </p:cNvPr>
          <p:cNvSpPr/>
          <p:nvPr/>
        </p:nvSpPr>
        <p:spPr>
          <a:xfrm>
            <a:off x="5715000" y="1430655"/>
            <a:ext cx="1452880" cy="2767423"/>
          </a:xfrm>
          <a:prstGeom prst="rect">
            <a:avLst/>
          </a:prstGeom>
          <a:solidFill>
            <a:srgbClr val="FF33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200" i="1">
                <a:solidFill>
                  <a:schemeClr val="dk2"/>
                </a:solidFill>
                <a:latin typeface="Roboto"/>
                <a:ea typeface="Roboto"/>
              </a:rPr>
              <a:t>Heating</a:t>
            </a:r>
            <a:r>
              <a:rPr lang="en-US" sz="1200" i="1"/>
              <a:t> </a:t>
            </a:r>
            <a:r>
              <a:rPr lang="en-US" sz="1200" i="1">
                <a:solidFill>
                  <a:schemeClr val="dk2"/>
                </a:solidFill>
                <a:latin typeface="Roboto"/>
                <a:ea typeface="Roboto"/>
              </a:rPr>
              <a:t>test</a:t>
            </a:r>
          </a:p>
          <a:p>
            <a:pPr algn="ctr"/>
            <a:endParaRPr lang="en-US" sz="1200" i="1">
              <a:solidFill>
                <a:schemeClr val="dk2"/>
              </a:solidFill>
              <a:latin typeface="Roboto"/>
              <a:ea typeface="Roboto"/>
            </a:endParaRPr>
          </a:p>
        </p:txBody>
      </p:sp>
      <p:cxnSp>
        <p:nvCxnSpPr>
          <p:cNvPr id="25" name="Straight Arrow Connector 24">
            <a:extLst>
              <a:ext uri="{FF2B5EF4-FFF2-40B4-BE49-F238E27FC236}">
                <a16:creationId xmlns:a16="http://schemas.microsoft.com/office/drawing/2014/main" id="{BCEEEECE-C91B-BD73-F0FC-81E202746C31}"/>
              </a:ext>
            </a:extLst>
          </p:cNvPr>
          <p:cNvCxnSpPr>
            <a:cxnSpLocks/>
            <a:stCxn id="26" idx="0"/>
          </p:cNvCxnSpPr>
          <p:nvPr/>
        </p:nvCxnSpPr>
        <p:spPr>
          <a:xfrm flipH="1" flipV="1">
            <a:off x="7532370" y="2533650"/>
            <a:ext cx="234673" cy="299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445F7E3-B696-FEA9-BE06-E1ABFE780BC9}"/>
              </a:ext>
            </a:extLst>
          </p:cNvPr>
          <p:cNvSpPr txBox="1"/>
          <p:nvPr/>
        </p:nvSpPr>
        <p:spPr>
          <a:xfrm>
            <a:off x="7133589" y="2833416"/>
            <a:ext cx="1266907" cy="353943"/>
          </a:xfrm>
          <a:prstGeom prst="rect">
            <a:avLst/>
          </a:prstGeom>
          <a:noFill/>
        </p:spPr>
        <p:txBody>
          <a:bodyPr wrap="square" rtlCol="0">
            <a:spAutoFit/>
          </a:bodyPr>
          <a:lstStyle/>
          <a:p>
            <a:pPr algn="ctr"/>
            <a:r>
              <a:rPr lang="en-US" sz="850" i="1">
                <a:latin typeface="Roboto" panose="02000000000000000000" pitchFamily="2" charset="0"/>
                <a:ea typeface="Roboto" panose="02000000000000000000" pitchFamily="2" charset="0"/>
              </a:rPr>
              <a:t>Sample (uncalibrated) bias error curve </a:t>
            </a:r>
          </a:p>
        </p:txBody>
      </p:sp>
      <p:cxnSp>
        <p:nvCxnSpPr>
          <p:cNvPr id="31" name="Straight Arrow Connector 30">
            <a:extLst>
              <a:ext uri="{FF2B5EF4-FFF2-40B4-BE49-F238E27FC236}">
                <a16:creationId xmlns:a16="http://schemas.microsoft.com/office/drawing/2014/main" id="{F3283505-46D2-3303-9060-B9ECDB712380}"/>
              </a:ext>
            </a:extLst>
          </p:cNvPr>
          <p:cNvCxnSpPr>
            <a:cxnSpLocks/>
            <a:stCxn id="32" idx="2"/>
          </p:cNvCxnSpPr>
          <p:nvPr/>
        </p:nvCxnSpPr>
        <p:spPr>
          <a:xfrm>
            <a:off x="7616354" y="1884693"/>
            <a:ext cx="33352" cy="169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50BA275-D142-F255-04FB-F5DF0D2AF077}"/>
              </a:ext>
            </a:extLst>
          </p:cNvPr>
          <p:cNvSpPr txBox="1"/>
          <p:nvPr/>
        </p:nvSpPr>
        <p:spPr>
          <a:xfrm>
            <a:off x="6858931" y="1530750"/>
            <a:ext cx="1514845" cy="353943"/>
          </a:xfrm>
          <a:prstGeom prst="rect">
            <a:avLst/>
          </a:prstGeom>
          <a:noFill/>
        </p:spPr>
        <p:txBody>
          <a:bodyPr wrap="square" rtlCol="0">
            <a:spAutoFit/>
          </a:bodyPr>
          <a:lstStyle/>
          <a:p>
            <a:pPr algn="ctr"/>
            <a:r>
              <a:rPr lang="en-US" sz="850" i="1">
                <a:latin typeface="Roboto" panose="02000000000000000000" pitchFamily="2" charset="0"/>
                <a:ea typeface="Roboto" panose="02000000000000000000" pitchFamily="2" charset="0"/>
              </a:rPr>
              <a:t>Datasheet defined potential bias error bounds </a:t>
            </a:r>
          </a:p>
        </p:txBody>
      </p:sp>
      <p:cxnSp>
        <p:nvCxnSpPr>
          <p:cNvPr id="38" name="Straight Arrow Connector 37">
            <a:extLst>
              <a:ext uri="{FF2B5EF4-FFF2-40B4-BE49-F238E27FC236}">
                <a16:creationId xmlns:a16="http://schemas.microsoft.com/office/drawing/2014/main" id="{EB1EF334-449E-B34A-717F-0084F7CE7426}"/>
              </a:ext>
            </a:extLst>
          </p:cNvPr>
          <p:cNvCxnSpPr>
            <a:cxnSpLocks/>
            <a:stCxn id="39" idx="2"/>
            <a:endCxn id="19" idx="3"/>
          </p:cNvCxnSpPr>
          <p:nvPr/>
        </p:nvCxnSpPr>
        <p:spPr>
          <a:xfrm>
            <a:off x="5485296" y="2424326"/>
            <a:ext cx="228588" cy="39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8F2A1BA-B724-7C39-26BC-88C080EF9524}"/>
              </a:ext>
            </a:extLst>
          </p:cNvPr>
          <p:cNvSpPr txBox="1"/>
          <p:nvPr/>
        </p:nvSpPr>
        <p:spPr>
          <a:xfrm>
            <a:off x="4908119" y="2070383"/>
            <a:ext cx="1154354" cy="353943"/>
          </a:xfrm>
          <a:prstGeom prst="rect">
            <a:avLst/>
          </a:prstGeom>
          <a:noFill/>
        </p:spPr>
        <p:txBody>
          <a:bodyPr wrap="square" rtlCol="0">
            <a:spAutoFit/>
          </a:bodyPr>
          <a:lstStyle/>
          <a:p>
            <a:pPr algn="ctr"/>
            <a:r>
              <a:rPr lang="en-US" sz="850" i="1">
                <a:latin typeface="Roboto" panose="02000000000000000000" pitchFamily="2" charset="0"/>
                <a:ea typeface="Roboto" panose="02000000000000000000" pitchFamily="2" charset="0"/>
              </a:rPr>
              <a:t>Ambient Temperature</a:t>
            </a:r>
          </a:p>
        </p:txBody>
      </p:sp>
      <p:graphicFrame>
        <p:nvGraphicFramePr>
          <p:cNvPr id="47" name="Table 46">
            <a:extLst>
              <a:ext uri="{FF2B5EF4-FFF2-40B4-BE49-F238E27FC236}">
                <a16:creationId xmlns:a16="http://schemas.microsoft.com/office/drawing/2014/main" id="{C0237069-6859-31A4-E75C-0D2017A09A8E}"/>
              </a:ext>
            </a:extLst>
          </p:cNvPr>
          <p:cNvGraphicFramePr>
            <a:graphicFrameLocks noGrp="1"/>
          </p:cNvGraphicFramePr>
          <p:nvPr>
            <p:extLst>
              <p:ext uri="{D42A27DB-BD31-4B8C-83A1-F6EECF244321}">
                <p14:modId xmlns:p14="http://schemas.microsoft.com/office/powerpoint/2010/main" val="448064074"/>
              </p:ext>
            </p:extLst>
          </p:nvPr>
        </p:nvGraphicFramePr>
        <p:xfrm>
          <a:off x="6801325" y="84072"/>
          <a:ext cx="1551940" cy="396210"/>
        </p:xfrm>
        <a:graphic>
          <a:graphicData uri="http://schemas.openxmlformats.org/drawingml/2006/table">
            <a:tbl>
              <a:tblPr>
                <a:noFill/>
                <a:tableStyleId>{90DB5381-F139-46BA-883A-D6A6CDB151B7}</a:tableStyleId>
              </a:tblPr>
              <a:tblGrid>
                <a:gridCol w="1551940">
                  <a:extLst>
                    <a:ext uri="{9D8B030D-6E8A-4147-A177-3AD203B41FA5}">
                      <a16:colId xmlns:a16="http://schemas.microsoft.com/office/drawing/2014/main" val="341089959"/>
                    </a:ext>
                  </a:extLst>
                </a:gridCol>
              </a:tblGrid>
              <a:tr h="296620">
                <a:tc>
                  <a:txBody>
                    <a:bodyPr/>
                    <a:lstStyle/>
                    <a:p>
                      <a:pPr marL="0" lvl="0" indent="0" algn="ctr">
                        <a:spcBef>
                          <a:spcPts val="0"/>
                        </a:spcBef>
                        <a:spcAft>
                          <a:spcPts val="0"/>
                        </a:spcAft>
                        <a:buNone/>
                      </a:pPr>
                      <a:r>
                        <a:rPr lang="en" b="0">
                          <a:solidFill>
                            <a:srgbClr val="434343"/>
                          </a:solidFill>
                          <a:latin typeface="Roboto"/>
                          <a:ea typeface="Roboto"/>
                          <a:cs typeface="Roboto"/>
                        </a:rPr>
                        <a:t>Start Date: 3/17</a:t>
                      </a:r>
                      <a:endParaRPr b="0">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tx1">
                        <a:lumMod val="20000"/>
                        <a:lumOff val="80000"/>
                      </a:schemeClr>
                    </a:solidFill>
                  </a:tcPr>
                </a:tc>
                <a:extLst>
                  <a:ext uri="{0D108BD9-81ED-4DB2-BD59-A6C34878D82A}">
                    <a16:rowId xmlns:a16="http://schemas.microsoft.com/office/drawing/2014/main" val="3608888771"/>
                  </a:ext>
                </a:extLst>
              </a:tr>
            </a:tbl>
          </a:graphicData>
        </a:graphic>
      </p:graphicFrame>
    </p:spTree>
    <p:extLst>
      <p:ext uri="{BB962C8B-B14F-4D97-AF65-F5344CB8AC3E}">
        <p14:creationId xmlns:p14="http://schemas.microsoft.com/office/powerpoint/2010/main" val="2020576398"/>
      </p:ext>
    </p:extLst>
  </p:cSld>
  <p:clrMapOvr>
    <a:masterClrMapping/>
  </p:clrMapOvr>
  <p:extLst>
    <p:ext uri="{6950BFC3-D8DA-4A85-94F7-54DA5524770B}">
      <p188:commentRel xmlns:p188="http://schemas.microsoft.com/office/powerpoint/2018/8/main" xmlns=""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D541F0-7454-450B-4CCC-1F33C454EF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sp>
        <p:nvSpPr>
          <p:cNvPr id="4" name="Title 3">
            <a:extLst>
              <a:ext uri="{FF2B5EF4-FFF2-40B4-BE49-F238E27FC236}">
                <a16:creationId xmlns:a16="http://schemas.microsoft.com/office/drawing/2014/main" id="{014041DF-BC81-5886-7AB5-26701B793647}"/>
              </a:ext>
            </a:extLst>
          </p:cNvPr>
          <p:cNvSpPr>
            <a:spLocks noGrp="1"/>
          </p:cNvSpPr>
          <p:nvPr>
            <p:ph type="title"/>
          </p:nvPr>
        </p:nvSpPr>
        <p:spPr/>
        <p:txBody>
          <a:bodyPr>
            <a:normAutofit fontScale="90000"/>
          </a:bodyPr>
          <a:lstStyle/>
          <a:p>
            <a:r>
              <a:rPr lang="en-US"/>
              <a:t>Environmental Temperature Test</a:t>
            </a:r>
          </a:p>
        </p:txBody>
      </p:sp>
      <p:pic>
        <p:nvPicPr>
          <p:cNvPr id="6" name="Picture 6" descr="Table&#10;&#10;Description automatically generated">
            <a:extLst>
              <a:ext uri="{FF2B5EF4-FFF2-40B4-BE49-F238E27FC236}">
                <a16:creationId xmlns:a16="http://schemas.microsoft.com/office/drawing/2014/main" id="{AADBF502-5282-4B9F-0D20-BA85FE38EA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1798" y="679208"/>
            <a:ext cx="4377254" cy="2117480"/>
          </a:xfrm>
          <a:prstGeom prst="rect">
            <a:avLst/>
          </a:prstGeom>
        </p:spPr>
      </p:pic>
      <p:sp>
        <p:nvSpPr>
          <p:cNvPr id="5" name="Google Shape;621;p50">
            <a:extLst>
              <a:ext uri="{FF2B5EF4-FFF2-40B4-BE49-F238E27FC236}">
                <a16:creationId xmlns:a16="http://schemas.microsoft.com/office/drawing/2014/main" id="{3CB80D86-9E99-462A-EAE0-5F446FD49B8C}"/>
              </a:ext>
            </a:extLst>
          </p:cNvPr>
          <p:cNvSpPr/>
          <p:nvPr/>
        </p:nvSpPr>
        <p:spPr>
          <a:xfrm>
            <a:off x="3949881" y="3161529"/>
            <a:ext cx="5099171" cy="16301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622;p50">
            <a:extLst>
              <a:ext uri="{FF2B5EF4-FFF2-40B4-BE49-F238E27FC236}">
                <a16:creationId xmlns:a16="http://schemas.microsoft.com/office/drawing/2014/main" id="{34ABCBA5-6E7C-9BFA-2351-277C5BDBC11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49934" y="3161593"/>
            <a:ext cx="5099065" cy="1629972"/>
          </a:xfrm>
          <a:prstGeom prst="rect">
            <a:avLst/>
          </a:prstGeom>
          <a:noFill/>
          <a:ln>
            <a:noFill/>
          </a:ln>
        </p:spPr>
      </p:pic>
      <p:cxnSp>
        <p:nvCxnSpPr>
          <p:cNvPr id="9" name="Google Shape;623;p50">
            <a:extLst>
              <a:ext uri="{FF2B5EF4-FFF2-40B4-BE49-F238E27FC236}">
                <a16:creationId xmlns:a16="http://schemas.microsoft.com/office/drawing/2014/main" id="{C5AD2F1A-F505-82A4-D542-2C4153A6623C}"/>
              </a:ext>
            </a:extLst>
          </p:cNvPr>
          <p:cNvCxnSpPr>
            <a:cxnSpLocks/>
          </p:cNvCxnSpPr>
          <p:nvPr/>
        </p:nvCxnSpPr>
        <p:spPr>
          <a:xfrm flipH="1">
            <a:off x="6651927" y="3161583"/>
            <a:ext cx="759386" cy="463189"/>
          </a:xfrm>
          <a:prstGeom prst="straightConnector1">
            <a:avLst/>
          </a:prstGeom>
          <a:noFill/>
          <a:ln w="9525" cap="flat" cmpd="sng">
            <a:solidFill>
              <a:srgbClr val="888888"/>
            </a:solidFill>
            <a:prstDash val="solid"/>
            <a:round/>
            <a:headEnd type="none" w="med" len="med"/>
            <a:tailEnd type="none" w="med" len="med"/>
          </a:ln>
        </p:spPr>
      </p:cxnSp>
      <p:cxnSp>
        <p:nvCxnSpPr>
          <p:cNvPr id="10" name="Google Shape;624;p50">
            <a:extLst>
              <a:ext uri="{FF2B5EF4-FFF2-40B4-BE49-F238E27FC236}">
                <a16:creationId xmlns:a16="http://schemas.microsoft.com/office/drawing/2014/main" id="{DB6489BD-63F8-1570-DA15-9A2D2D73006C}"/>
              </a:ext>
            </a:extLst>
          </p:cNvPr>
          <p:cNvCxnSpPr>
            <a:cxnSpLocks/>
          </p:cNvCxnSpPr>
          <p:nvPr/>
        </p:nvCxnSpPr>
        <p:spPr>
          <a:xfrm flipH="1">
            <a:off x="8108969" y="3943087"/>
            <a:ext cx="808922" cy="500214"/>
          </a:xfrm>
          <a:prstGeom prst="straightConnector1">
            <a:avLst/>
          </a:prstGeom>
          <a:noFill/>
          <a:ln w="9525" cap="flat" cmpd="sng">
            <a:solidFill>
              <a:srgbClr val="888888"/>
            </a:solidFill>
            <a:prstDash val="solid"/>
            <a:round/>
            <a:headEnd type="none" w="med" len="med"/>
            <a:tailEnd type="none" w="med" len="med"/>
          </a:ln>
        </p:spPr>
      </p:cxnSp>
      <p:sp>
        <p:nvSpPr>
          <p:cNvPr id="17" name="Text Placeholder 1">
            <a:extLst>
              <a:ext uri="{FF2B5EF4-FFF2-40B4-BE49-F238E27FC236}">
                <a16:creationId xmlns:a16="http://schemas.microsoft.com/office/drawing/2014/main" id="{9762AD8B-01BF-EF26-1816-DC215C5B129B}"/>
              </a:ext>
            </a:extLst>
          </p:cNvPr>
          <p:cNvSpPr>
            <a:spLocks noGrp="1"/>
          </p:cNvSpPr>
          <p:nvPr>
            <p:ph type="body" idx="1"/>
          </p:nvPr>
        </p:nvSpPr>
        <p:spPr>
          <a:xfrm>
            <a:off x="153025" y="629131"/>
            <a:ext cx="4226983" cy="2033808"/>
          </a:xfrm>
        </p:spPr>
        <p:txBody>
          <a:bodyPr spcFirstLastPara="1" wrap="square" lIns="91425" tIns="91425" rIns="91425" bIns="91425" anchor="t" anchorCtr="0">
            <a:noAutofit/>
          </a:bodyPr>
          <a:lstStyle/>
          <a:p>
            <a:pPr marL="95250" indent="0">
              <a:lnSpc>
                <a:spcPct val="150000"/>
              </a:lnSpc>
              <a:buNone/>
            </a:pPr>
            <a:r>
              <a:rPr lang="en-US" sz="1800" b="1" dirty="0"/>
              <a:t>Rationale/Motivation:</a:t>
            </a:r>
            <a:endParaRPr lang="en-US" sz="1800" dirty="0"/>
          </a:p>
          <a:p>
            <a:pPr marL="723900" lvl="1" indent="-171450">
              <a:lnSpc>
                <a:spcPct val="150000"/>
              </a:lnSpc>
              <a:buSzPct val="100000"/>
              <a:buFont typeface="Courier New"/>
              <a:buChar char="o"/>
            </a:pPr>
            <a:r>
              <a:rPr lang="en-US" sz="1600" dirty="0"/>
              <a:t>Accelerometer bias is the dominant error source in final position and velocity accuracy</a:t>
            </a:r>
          </a:p>
          <a:p>
            <a:pPr marL="723900" lvl="1" indent="-171450">
              <a:lnSpc>
                <a:spcPct val="150000"/>
              </a:lnSpc>
              <a:buSzPct val="100000"/>
              <a:buFont typeface="Courier New"/>
              <a:buChar char="o"/>
            </a:pPr>
            <a:r>
              <a:rPr lang="en-US" sz="1600" dirty="0"/>
              <a:t>Characterizing this bias will allow the Kalman Filter to more accurately compute the INS position and velocity</a:t>
            </a:r>
          </a:p>
        </p:txBody>
      </p:sp>
    </p:spTree>
    <p:extLst>
      <p:ext uri="{BB962C8B-B14F-4D97-AF65-F5344CB8AC3E}">
        <p14:creationId xmlns:p14="http://schemas.microsoft.com/office/powerpoint/2010/main" val="4220750237"/>
      </p:ext>
    </p:extLst>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311725" y="500925"/>
            <a:ext cx="3706500" cy="103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400"/>
              <a:t>Agenda</a:t>
            </a:r>
            <a:endParaRPr sz="3400"/>
          </a:p>
        </p:txBody>
      </p:sp>
      <p:sp>
        <p:nvSpPr>
          <p:cNvPr id="190" name="Google Shape;190;p24"/>
          <p:cNvSpPr txBox="1">
            <a:spLocks noGrp="1"/>
          </p:cNvSpPr>
          <p:nvPr>
            <p:ph type="body" idx="1"/>
          </p:nvPr>
        </p:nvSpPr>
        <p:spPr>
          <a:xfrm>
            <a:off x="4371900" y="403725"/>
            <a:ext cx="4772100" cy="4195800"/>
          </a:xfrm>
          <a:prstGeom prst="rect">
            <a:avLst/>
          </a:prstGeom>
        </p:spPr>
        <p:txBody>
          <a:bodyPr spcFirstLastPara="1" wrap="square" lIns="91425" tIns="91425" rIns="91425" bIns="91425" anchor="ctr" anchorCtr="0">
            <a:noAutofit/>
          </a:bodyPr>
          <a:lstStyle/>
          <a:p>
            <a:pPr marL="457200" marR="0" lvl="0" indent="-354647" algn="l" rtl="0">
              <a:lnSpc>
                <a:spcPct val="200000"/>
              </a:lnSpc>
              <a:spcBef>
                <a:spcPts val="0"/>
              </a:spcBef>
              <a:spcAft>
                <a:spcPts val="0"/>
              </a:spcAft>
              <a:buSzPts val="1985"/>
              <a:buFont typeface="Courier New" panose="02070309020205020404" pitchFamily="49" charset="0"/>
              <a:buChar char="o"/>
            </a:pPr>
            <a:r>
              <a:rPr lang="en" sz="1985"/>
              <a:t>Project Overview</a:t>
            </a:r>
          </a:p>
          <a:p>
            <a:pPr marL="457200" marR="0" lvl="0" indent="-354647" algn="l" rtl="0">
              <a:lnSpc>
                <a:spcPct val="200000"/>
              </a:lnSpc>
              <a:spcBef>
                <a:spcPts val="0"/>
              </a:spcBef>
              <a:spcAft>
                <a:spcPts val="0"/>
              </a:spcAft>
              <a:buSzPts val="1985"/>
              <a:buFont typeface="Courier New" panose="02070309020205020404" pitchFamily="49" charset="0"/>
              <a:buChar char="o"/>
            </a:pPr>
            <a:r>
              <a:rPr lang="en" sz="1985"/>
              <a:t>Project Updates</a:t>
            </a:r>
            <a:endParaRPr sz="1985"/>
          </a:p>
          <a:p>
            <a:pPr marL="457200" marR="0" lvl="0" indent="-354647" algn="l" rtl="0">
              <a:lnSpc>
                <a:spcPct val="200000"/>
              </a:lnSpc>
              <a:spcBef>
                <a:spcPts val="0"/>
              </a:spcBef>
              <a:spcAft>
                <a:spcPts val="0"/>
              </a:spcAft>
              <a:buSzPts val="1985"/>
              <a:buFont typeface="Courier New" panose="02070309020205020404" pitchFamily="49" charset="0"/>
              <a:buChar char="o"/>
            </a:pPr>
            <a:r>
              <a:rPr lang="en" sz="1985"/>
              <a:t>Schedule</a:t>
            </a:r>
            <a:endParaRPr sz="1985"/>
          </a:p>
          <a:p>
            <a:pPr marL="457200" marR="0" lvl="0" indent="-354647" algn="l" rtl="0">
              <a:lnSpc>
                <a:spcPct val="200000"/>
              </a:lnSpc>
              <a:spcBef>
                <a:spcPts val="0"/>
              </a:spcBef>
              <a:spcAft>
                <a:spcPts val="0"/>
              </a:spcAft>
              <a:buSzPts val="1985"/>
              <a:buFont typeface="Courier New" panose="02070309020205020404" pitchFamily="49" charset="0"/>
              <a:buChar char="o"/>
            </a:pPr>
            <a:r>
              <a:rPr lang="en-US" sz="1985"/>
              <a:t>Test Readiness</a:t>
            </a:r>
          </a:p>
          <a:p>
            <a:pPr lvl="1" indent="-354647">
              <a:lnSpc>
                <a:spcPct val="200000"/>
              </a:lnSpc>
              <a:buSzPts val="1985"/>
              <a:buFont typeface="Wingdings" panose="05000000000000000000" pitchFamily="2" charset="2"/>
              <a:buChar char="§"/>
            </a:pPr>
            <a:r>
              <a:rPr lang="en-US" sz="1785"/>
              <a:t>Environmental Temperature Test</a:t>
            </a:r>
          </a:p>
          <a:p>
            <a:pPr lvl="1" indent="-354647">
              <a:lnSpc>
                <a:spcPct val="200000"/>
              </a:lnSpc>
              <a:buSzPts val="1985"/>
              <a:buFont typeface="Wingdings" panose="05000000000000000000" pitchFamily="2" charset="2"/>
              <a:buChar char="§"/>
            </a:pPr>
            <a:r>
              <a:rPr lang="en-US" sz="1785"/>
              <a:t>Controlled Positioning Test</a:t>
            </a:r>
            <a:endParaRPr sz="1785"/>
          </a:p>
          <a:p>
            <a:pPr marL="457200" marR="0" lvl="0" indent="-354647" algn="l" rtl="0">
              <a:lnSpc>
                <a:spcPct val="200000"/>
              </a:lnSpc>
              <a:spcBef>
                <a:spcPts val="0"/>
              </a:spcBef>
              <a:spcAft>
                <a:spcPts val="0"/>
              </a:spcAft>
              <a:buSzPts val="1985"/>
              <a:buFont typeface="Courier New" panose="02070309020205020404" pitchFamily="49" charset="0"/>
              <a:buChar char="o"/>
            </a:pPr>
            <a:r>
              <a:rPr lang="en-US" sz="1985"/>
              <a:t>Budget</a:t>
            </a:r>
            <a:endParaRPr sz="1985"/>
          </a:p>
        </p:txBody>
      </p:sp>
      <p:sp>
        <p:nvSpPr>
          <p:cNvPr id="191" name="Google Shape;191;p24"/>
          <p:cNvSpPr txBox="1">
            <a:spLocks noGrp="1"/>
          </p:cNvSpPr>
          <p:nvPr>
            <p:ph type="sldNum" idx="12"/>
          </p:nvPr>
        </p:nvSpPr>
        <p:spPr>
          <a:xfrm>
            <a:off x="8595300" y="4886325"/>
            <a:ext cx="548700" cy="257100"/>
          </a:xfrm>
          <a:prstGeom prst="rect">
            <a:avLst/>
          </a:prstGeom>
        </p:spPr>
        <p:txBody>
          <a:bodyPr spcFirstLastPara="1" wrap="square" lIns="91425" tIns="91425" rIns="91425" bIns="91425" anchor="ctr" anchorCtr="0">
            <a:noAutofit/>
          </a:bodyPr>
          <a:lstStyle/>
          <a:p>
            <a:pPr marL="0" marR="0" lvl="0" indent="0" algn="r" rtl="0">
              <a:lnSpc>
                <a:spcPct val="80000"/>
              </a:lnSpc>
              <a:spcBef>
                <a:spcPts val="0"/>
              </a:spcBef>
              <a:spcAft>
                <a:spcPts val="0"/>
              </a:spcAft>
              <a:buNone/>
            </a:pPr>
            <a:fld id="{00000000-1234-1234-1234-123412341234}" type="slidenum">
              <a:rPr lang="en" sz="1300"/>
              <a:t>2</a:t>
            </a:fld>
            <a:endParaRPr sz="1300"/>
          </a:p>
        </p:txBody>
      </p:sp>
      <p:pic>
        <p:nvPicPr>
          <p:cNvPr id="192" name="Google Shape;192;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8625" y="2157545"/>
            <a:ext cx="3706502" cy="2441980"/>
          </a:xfrm>
          <a:prstGeom prst="rect">
            <a:avLst/>
          </a:prstGeom>
          <a:noFill/>
          <a:ln>
            <a:noFill/>
          </a:ln>
          <a:effectLst>
            <a:outerShdw blurRad="57150" dist="47625" dir="5400000" algn="bl" rotWithShape="0">
              <a:srgbClr val="000000">
                <a:alpha val="8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evice&#10;&#10;Description automatically generated">
            <a:extLst>
              <a:ext uri="{FF2B5EF4-FFF2-40B4-BE49-F238E27FC236}">
                <a16:creationId xmlns:a16="http://schemas.microsoft.com/office/drawing/2014/main" id="{F5C93083-7098-89B4-94EC-C9BF562D78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48313" y="3081810"/>
            <a:ext cx="1905000" cy="1000125"/>
          </a:xfrm>
          <a:prstGeom prst="rect">
            <a:avLst/>
          </a:prstGeom>
        </p:spPr>
      </p:pic>
      <p:sp>
        <p:nvSpPr>
          <p:cNvPr id="3" name="Slide Number Placeholder 2">
            <a:extLst>
              <a:ext uri="{FF2B5EF4-FFF2-40B4-BE49-F238E27FC236}">
                <a16:creationId xmlns:a16="http://schemas.microsoft.com/office/drawing/2014/main" id="{717D291C-DEED-EA82-E1EE-F27A513760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sp>
        <p:nvSpPr>
          <p:cNvPr id="4" name="Title 3">
            <a:extLst>
              <a:ext uri="{FF2B5EF4-FFF2-40B4-BE49-F238E27FC236}">
                <a16:creationId xmlns:a16="http://schemas.microsoft.com/office/drawing/2014/main" id="{0253002F-F0C5-3E1E-1FF3-13400CDC44EB}"/>
              </a:ext>
            </a:extLst>
          </p:cNvPr>
          <p:cNvSpPr>
            <a:spLocks noGrp="1"/>
          </p:cNvSpPr>
          <p:nvPr>
            <p:ph type="title"/>
          </p:nvPr>
        </p:nvSpPr>
        <p:spPr/>
        <p:txBody>
          <a:bodyPr>
            <a:normAutofit fontScale="90000"/>
          </a:bodyPr>
          <a:lstStyle/>
          <a:p>
            <a:r>
              <a:rPr lang="en-US"/>
              <a:t>Environmental Temperature Test</a:t>
            </a:r>
          </a:p>
        </p:txBody>
      </p:sp>
      <p:sp>
        <p:nvSpPr>
          <p:cNvPr id="6" name="TextBox 5">
            <a:extLst>
              <a:ext uri="{FF2B5EF4-FFF2-40B4-BE49-F238E27FC236}">
                <a16:creationId xmlns:a16="http://schemas.microsoft.com/office/drawing/2014/main" id="{2C493E9F-C7CE-5862-7E8D-B4101B81F6AE}"/>
              </a:ext>
            </a:extLst>
          </p:cNvPr>
          <p:cNvSpPr txBox="1"/>
          <p:nvPr/>
        </p:nvSpPr>
        <p:spPr>
          <a:xfrm>
            <a:off x="5791425" y="4010024"/>
            <a:ext cx="141877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AΣΛ F150</a:t>
            </a:r>
          </a:p>
          <a:p>
            <a:pPr algn="ctr"/>
            <a:r>
              <a:rPr lang="en-US" sz="1100">
                <a:solidFill>
                  <a:srgbClr val="666666"/>
                </a:solidFill>
                <a:latin typeface="Roboto" panose="02000000000000000000" pitchFamily="2" charset="0"/>
                <a:ea typeface="Roboto" panose="02000000000000000000" pitchFamily="2" charset="0"/>
              </a:rPr>
              <a:t>Borrowed from AES Electronics shop</a:t>
            </a:r>
          </a:p>
        </p:txBody>
      </p:sp>
      <p:pic>
        <p:nvPicPr>
          <p:cNvPr id="8" name="Picture 6" descr="A picture containing appliance, indoor, oven, microwave&#10;&#10;Description automatically generated">
            <a:extLst>
              <a:ext uri="{FF2B5EF4-FFF2-40B4-BE49-F238E27FC236}">
                <a16:creationId xmlns:a16="http://schemas.microsoft.com/office/drawing/2014/main" id="{9FCFA3FC-8CC6-6381-51FE-DBB91095C0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2240" y="809858"/>
            <a:ext cx="1117147" cy="1169750"/>
          </a:xfrm>
          <a:prstGeom prst="rect">
            <a:avLst/>
          </a:prstGeom>
        </p:spPr>
      </p:pic>
      <p:sp>
        <p:nvSpPr>
          <p:cNvPr id="11" name="TextBox 10">
            <a:extLst>
              <a:ext uri="{FF2B5EF4-FFF2-40B4-BE49-F238E27FC236}">
                <a16:creationId xmlns:a16="http://schemas.microsoft.com/office/drawing/2014/main" id="{25A9AAB3-086D-F3D5-E0E1-3FECB4424DD8}"/>
              </a:ext>
            </a:extLst>
          </p:cNvPr>
          <p:cNvSpPr txBox="1"/>
          <p:nvPr/>
        </p:nvSpPr>
        <p:spPr>
          <a:xfrm>
            <a:off x="5826579" y="2016578"/>
            <a:ext cx="135527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Home Oven</a:t>
            </a:r>
          </a:p>
          <a:p>
            <a:pPr algn="ctr"/>
            <a:r>
              <a:rPr lang="en-US" sz="1100">
                <a:solidFill>
                  <a:srgbClr val="666666"/>
                </a:solidFill>
                <a:latin typeface="Roboto" panose="02000000000000000000" pitchFamily="2" charset="0"/>
                <a:ea typeface="Roboto" panose="02000000000000000000" pitchFamily="2" charset="0"/>
              </a:rPr>
              <a:t>Team member's house</a:t>
            </a:r>
          </a:p>
        </p:txBody>
      </p:sp>
      <p:pic>
        <p:nvPicPr>
          <p:cNvPr id="13" name="Picture 11" descr="A picture containing text, appliance, white goods, screenshot&#10;&#10;Description automatically generated">
            <a:extLst>
              <a:ext uri="{FF2B5EF4-FFF2-40B4-BE49-F238E27FC236}">
                <a16:creationId xmlns:a16="http://schemas.microsoft.com/office/drawing/2014/main" id="{75122E4B-FDA0-028B-7015-5EDE8E7FBB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2295" y="981424"/>
            <a:ext cx="1620610" cy="1015158"/>
          </a:xfrm>
          <a:prstGeom prst="rect">
            <a:avLst/>
          </a:prstGeom>
        </p:spPr>
      </p:pic>
      <p:sp>
        <p:nvSpPr>
          <p:cNvPr id="16" name="TextBox 15">
            <a:extLst>
              <a:ext uri="{FF2B5EF4-FFF2-40B4-BE49-F238E27FC236}">
                <a16:creationId xmlns:a16="http://schemas.microsoft.com/office/drawing/2014/main" id="{1B58157F-2089-858F-B2B9-EF411F66AE8D}"/>
              </a:ext>
            </a:extLst>
          </p:cNvPr>
          <p:cNvSpPr txBox="1"/>
          <p:nvPr/>
        </p:nvSpPr>
        <p:spPr>
          <a:xfrm>
            <a:off x="7438365" y="2022401"/>
            <a:ext cx="135527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Home Freezer</a:t>
            </a:r>
          </a:p>
          <a:p>
            <a:pPr algn="ctr"/>
            <a:r>
              <a:rPr lang="en-US" sz="1100">
                <a:solidFill>
                  <a:srgbClr val="666666"/>
                </a:solidFill>
                <a:latin typeface="Roboto" panose="02000000000000000000" pitchFamily="2" charset="0"/>
                <a:ea typeface="Roboto" panose="02000000000000000000" pitchFamily="2" charset="0"/>
              </a:rPr>
              <a:t>Team member's house</a:t>
            </a:r>
          </a:p>
        </p:txBody>
      </p:sp>
      <p:pic>
        <p:nvPicPr>
          <p:cNvPr id="9" name="Picture 9" descr="A picture containing diagram&#10;&#10;Description automatically generated">
            <a:extLst>
              <a:ext uri="{FF2B5EF4-FFF2-40B4-BE49-F238E27FC236}">
                <a16:creationId xmlns:a16="http://schemas.microsoft.com/office/drawing/2014/main" id="{FFFBD6E7-0412-54AF-4ABD-D344D557D7A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79166" y="3149509"/>
            <a:ext cx="591967" cy="803769"/>
          </a:xfrm>
          <a:prstGeom prst="rect">
            <a:avLst/>
          </a:prstGeom>
        </p:spPr>
      </p:pic>
      <p:sp>
        <p:nvSpPr>
          <p:cNvPr id="12" name="TextBox 11">
            <a:extLst>
              <a:ext uri="{FF2B5EF4-FFF2-40B4-BE49-F238E27FC236}">
                <a16:creationId xmlns:a16="http://schemas.microsoft.com/office/drawing/2014/main" id="{1C9DC73F-F01F-7181-C1E8-46A8EFEF7A6E}"/>
              </a:ext>
            </a:extLst>
          </p:cNvPr>
          <p:cNvSpPr txBox="1"/>
          <p:nvPr/>
        </p:nvSpPr>
        <p:spPr>
          <a:xfrm>
            <a:off x="7403212" y="4010024"/>
            <a:ext cx="141877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2 Thermocouples</a:t>
            </a:r>
          </a:p>
          <a:p>
            <a:pPr algn="ctr"/>
            <a:r>
              <a:rPr lang="en-US" sz="1100">
                <a:solidFill>
                  <a:srgbClr val="666666"/>
                </a:solidFill>
                <a:latin typeface="Roboto" panose="02000000000000000000" pitchFamily="2" charset="0"/>
                <a:ea typeface="Roboto" panose="02000000000000000000" pitchFamily="2" charset="0"/>
              </a:rPr>
              <a:t>Borrowed from AES Electronics shop</a:t>
            </a:r>
          </a:p>
        </p:txBody>
      </p:sp>
      <p:pic>
        <p:nvPicPr>
          <p:cNvPr id="14" name="Picture 9" descr="A picture containing diagram&#10;&#10;Description automatically generated">
            <a:extLst>
              <a:ext uri="{FF2B5EF4-FFF2-40B4-BE49-F238E27FC236}">
                <a16:creationId xmlns:a16="http://schemas.microsoft.com/office/drawing/2014/main" id="{9A87C193-4CAB-52AD-2B8C-E13400F0D8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0800000">
            <a:off x="8116649" y="3149509"/>
            <a:ext cx="591967" cy="803769"/>
          </a:xfrm>
          <a:prstGeom prst="rect">
            <a:avLst/>
          </a:prstGeom>
        </p:spPr>
      </p:pic>
      <p:sp>
        <p:nvSpPr>
          <p:cNvPr id="2" name="Text Placeholder 1">
            <a:extLst>
              <a:ext uri="{FF2B5EF4-FFF2-40B4-BE49-F238E27FC236}">
                <a16:creationId xmlns:a16="http://schemas.microsoft.com/office/drawing/2014/main" id="{D488659B-219C-954C-A23C-75A047C236B1}"/>
              </a:ext>
            </a:extLst>
          </p:cNvPr>
          <p:cNvSpPr>
            <a:spLocks noGrp="1"/>
          </p:cNvSpPr>
          <p:nvPr>
            <p:ph type="body" idx="1"/>
          </p:nvPr>
        </p:nvSpPr>
        <p:spPr>
          <a:xfrm>
            <a:off x="214178" y="752704"/>
            <a:ext cx="5607617" cy="4000039"/>
          </a:xfrm>
        </p:spPr>
        <p:txBody>
          <a:bodyPr>
            <a:normAutofit lnSpcReduction="10000"/>
          </a:bodyPr>
          <a:lstStyle/>
          <a:p>
            <a:pPr marL="95250" indent="0">
              <a:buNone/>
            </a:pPr>
            <a:r>
              <a:rPr lang="en-US" sz="1800" b="1" dirty="0"/>
              <a:t>Prerequisite Tests:</a:t>
            </a:r>
          </a:p>
          <a:p>
            <a:pPr lvl="1">
              <a:lnSpc>
                <a:spcPct val="114999"/>
              </a:lnSpc>
              <a:buSzPct val="100000"/>
            </a:pPr>
            <a:r>
              <a:rPr lang="en-US" sz="1600" dirty="0"/>
              <a:t>Individual sensor operation verification</a:t>
            </a:r>
          </a:p>
          <a:p>
            <a:pPr lvl="1">
              <a:lnSpc>
                <a:spcPct val="114999"/>
              </a:lnSpc>
              <a:buSzPct val="100000"/>
            </a:pPr>
            <a:r>
              <a:rPr lang="en-US" sz="1600" dirty="0"/>
              <a:t>Temperature sensor calibration</a:t>
            </a:r>
          </a:p>
          <a:p>
            <a:pPr lvl="1">
              <a:lnSpc>
                <a:spcPct val="114999"/>
              </a:lnSpc>
              <a:buSzPct val="100000"/>
            </a:pPr>
            <a:r>
              <a:rPr lang="en-US" sz="1600" dirty="0"/>
              <a:t>Flight/Ground software communication</a:t>
            </a:r>
          </a:p>
          <a:p>
            <a:pPr lvl="1">
              <a:lnSpc>
                <a:spcPct val="114999"/>
              </a:lnSpc>
              <a:buSzPct val="100000"/>
            </a:pPr>
            <a:r>
              <a:rPr lang="en-US" sz="1600" dirty="0"/>
              <a:t>Full PCB sub-system test</a:t>
            </a:r>
          </a:p>
          <a:p>
            <a:pPr lvl="1">
              <a:lnSpc>
                <a:spcPct val="114999"/>
              </a:lnSpc>
              <a:buSzPct val="100000"/>
            </a:pPr>
            <a:r>
              <a:rPr lang="en-US" sz="1600" dirty="0"/>
              <a:t>Test chamber temperature control baseline</a:t>
            </a:r>
          </a:p>
          <a:p>
            <a:pPr marL="565150" lvl="1" indent="0">
              <a:lnSpc>
                <a:spcPct val="114999"/>
              </a:lnSpc>
              <a:buNone/>
            </a:pPr>
            <a:endParaRPr lang="en-US" dirty="0"/>
          </a:p>
          <a:p>
            <a:pPr marL="95250" indent="0">
              <a:lnSpc>
                <a:spcPct val="114999"/>
              </a:lnSpc>
              <a:buNone/>
            </a:pPr>
            <a:r>
              <a:rPr lang="en-US" sz="1800" b="1" dirty="0"/>
              <a:t>Test Needs:</a:t>
            </a:r>
          </a:p>
          <a:p>
            <a:pPr lvl="1">
              <a:lnSpc>
                <a:spcPct val="114999"/>
              </a:lnSpc>
              <a:buSzPct val="100000"/>
            </a:pPr>
            <a:r>
              <a:rPr lang="en-US" sz="1600" dirty="0"/>
              <a:t>Hot temperature chamber (oven at 60°C)</a:t>
            </a:r>
          </a:p>
          <a:p>
            <a:pPr lvl="1">
              <a:lnSpc>
                <a:spcPct val="114999"/>
              </a:lnSpc>
              <a:buSzPct val="100000"/>
            </a:pPr>
            <a:r>
              <a:rPr lang="en-US" sz="1600" dirty="0"/>
              <a:t>Cold temperature chamber (freezer at 0°C)</a:t>
            </a:r>
          </a:p>
          <a:p>
            <a:pPr lvl="1">
              <a:lnSpc>
                <a:spcPct val="114999"/>
              </a:lnSpc>
              <a:buSzPct val="100000"/>
            </a:pPr>
            <a:r>
              <a:rPr lang="en-US" sz="1600" dirty="0"/>
              <a:t>External temperature measurement device (precision thermocouple, ±0.015 °C accuracy)</a:t>
            </a:r>
          </a:p>
          <a:p>
            <a:pPr lvl="1">
              <a:lnSpc>
                <a:spcPct val="114999"/>
              </a:lnSpc>
              <a:buSzPct val="100000"/>
            </a:pPr>
            <a:r>
              <a:rPr lang="en-US" sz="1600" dirty="0"/>
              <a:t>Two thermocouples</a:t>
            </a:r>
          </a:p>
          <a:p>
            <a:pPr lvl="1">
              <a:lnSpc>
                <a:spcPct val="114999"/>
              </a:lnSpc>
              <a:buSzPct val="100000"/>
            </a:pPr>
            <a:r>
              <a:rPr lang="en-US" sz="1600" dirty="0"/>
              <a:t>Completed GAINS product</a:t>
            </a:r>
          </a:p>
        </p:txBody>
      </p:sp>
    </p:spTree>
    <p:extLst>
      <p:ext uri="{BB962C8B-B14F-4D97-AF65-F5344CB8AC3E}">
        <p14:creationId xmlns:p14="http://schemas.microsoft.com/office/powerpoint/2010/main" val="4263822534"/>
      </p:ext>
    </p:extLst>
  </p:cSld>
  <p:clrMapOvr>
    <a:masterClrMapping/>
  </p:clrMapOvr>
  <p:extLst>
    <p:ext uri="{6950BFC3-D8DA-4A85-94F7-54DA5524770B}">
      <p188:commentRel xmlns:p188="http://schemas.microsoft.com/office/powerpoint/2018/8/main" xmlns="" r:id="rId7"/>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24DD04-8D3D-49FC-A104-5B6550FF9F4D}"/>
              </a:ext>
            </a:extLst>
          </p:cNvPr>
          <p:cNvSpPr>
            <a:spLocks noGrp="1"/>
          </p:cNvSpPr>
          <p:nvPr>
            <p:ph type="body" idx="1"/>
          </p:nvPr>
        </p:nvSpPr>
        <p:spPr>
          <a:xfrm>
            <a:off x="257271" y="486548"/>
            <a:ext cx="4975938" cy="4504552"/>
          </a:xfrm>
        </p:spPr>
        <p:txBody>
          <a:bodyPr>
            <a:normAutofit/>
          </a:bodyPr>
          <a:lstStyle/>
          <a:p>
            <a:pPr marL="95250" indent="0">
              <a:lnSpc>
                <a:spcPct val="135000"/>
              </a:lnSpc>
              <a:buNone/>
            </a:pPr>
            <a:r>
              <a:rPr lang="en-US" sz="1800" b="1"/>
              <a:t>High-Level Test Procedure:</a:t>
            </a:r>
          </a:p>
          <a:p>
            <a:pPr marL="95250" indent="0">
              <a:lnSpc>
                <a:spcPct val="135000"/>
              </a:lnSpc>
              <a:buNone/>
            </a:pPr>
            <a:endParaRPr lang="en-US" sz="600"/>
          </a:p>
          <a:p>
            <a:pPr marL="438150" indent="-342900">
              <a:lnSpc>
                <a:spcPct val="120000"/>
              </a:lnSpc>
              <a:buSzPct val="100000"/>
              <a:buAutoNum type="arabicPeriod"/>
            </a:pPr>
            <a:r>
              <a:rPr lang="en-US" sz="1600"/>
              <a:t>Set environmental chamber to minimum/maximum of requirement range</a:t>
            </a:r>
          </a:p>
          <a:p>
            <a:pPr marL="438150" indent="-342900">
              <a:lnSpc>
                <a:spcPct val="120000"/>
              </a:lnSpc>
              <a:buSzPct val="100000"/>
              <a:buAutoNum type="arabicPeriod"/>
            </a:pPr>
            <a:r>
              <a:rPr lang="en-US" sz="1600"/>
              <a:t>Validate temperature with thermometer</a:t>
            </a:r>
          </a:p>
          <a:p>
            <a:pPr marL="438150" indent="-342900">
              <a:lnSpc>
                <a:spcPct val="120000"/>
              </a:lnSpc>
              <a:buSzPct val="100000"/>
              <a:buAutoNum type="arabicPeriod"/>
            </a:pPr>
            <a:r>
              <a:rPr lang="en-US" sz="1600"/>
              <a:t>Place GAINS in chamber, begin collecting data</a:t>
            </a:r>
          </a:p>
          <a:p>
            <a:pPr marL="438150" indent="-342900">
              <a:lnSpc>
                <a:spcPct val="120000"/>
              </a:lnSpc>
              <a:buSzPct val="100000"/>
              <a:buAutoNum type="arabicPeriod"/>
            </a:pPr>
            <a:r>
              <a:rPr lang="en-US" sz="1600"/>
              <a:t>Keep in environment until thermal equilibrium, finish collecting data</a:t>
            </a:r>
          </a:p>
          <a:p>
            <a:pPr marL="438150" indent="-342900">
              <a:lnSpc>
                <a:spcPct val="120000"/>
              </a:lnSpc>
              <a:buSzPct val="100000"/>
              <a:buAutoNum type="arabicPeriod"/>
            </a:pPr>
            <a:r>
              <a:rPr lang="en-US" sz="1600"/>
              <a:t>Remove GAINS and thermometer, analyze results</a:t>
            </a:r>
          </a:p>
          <a:p>
            <a:pPr marL="438150" indent="-342900">
              <a:lnSpc>
                <a:spcPct val="120000"/>
              </a:lnSpc>
              <a:buSzPct val="100000"/>
              <a:buAutoNum type="arabicPeriod"/>
            </a:pPr>
            <a:r>
              <a:rPr lang="en-US" sz="1600"/>
              <a:t>Generate bias change in temperature curve, integrate with Kalman filter</a:t>
            </a:r>
          </a:p>
          <a:p>
            <a:pPr marL="438150" indent="-342900">
              <a:lnSpc>
                <a:spcPct val="120000"/>
              </a:lnSpc>
              <a:buSzPct val="100000"/>
              <a:buAutoNum type="arabicPeriod"/>
            </a:pPr>
            <a:r>
              <a:rPr lang="en-US" sz="1600"/>
              <a:t>Re-run test with temperature calibration</a:t>
            </a:r>
          </a:p>
          <a:p>
            <a:pPr marL="438150" indent="-342900">
              <a:lnSpc>
                <a:spcPct val="120000"/>
              </a:lnSpc>
              <a:buSzPct val="100000"/>
              <a:buAutoNum type="arabicPeriod"/>
            </a:pPr>
            <a:r>
              <a:rPr lang="en-US" sz="1600" u="sng"/>
              <a:t>Repeat for each axis of the accelerometer</a:t>
            </a:r>
            <a:endParaRPr lang="en-US" sz="1900" u="sng"/>
          </a:p>
        </p:txBody>
      </p:sp>
      <p:sp>
        <p:nvSpPr>
          <p:cNvPr id="3" name="Slide Number Placeholder 2">
            <a:extLst>
              <a:ext uri="{FF2B5EF4-FFF2-40B4-BE49-F238E27FC236}">
                <a16:creationId xmlns:a16="http://schemas.microsoft.com/office/drawing/2014/main" id="{26F667E1-9ACD-3ECB-65D6-0597C33DAA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sp>
        <p:nvSpPr>
          <p:cNvPr id="4" name="Title 3">
            <a:extLst>
              <a:ext uri="{FF2B5EF4-FFF2-40B4-BE49-F238E27FC236}">
                <a16:creationId xmlns:a16="http://schemas.microsoft.com/office/drawing/2014/main" id="{F22D7E84-C660-2E0F-8509-CDDA02333F94}"/>
              </a:ext>
            </a:extLst>
          </p:cNvPr>
          <p:cNvSpPr>
            <a:spLocks noGrp="1"/>
          </p:cNvSpPr>
          <p:nvPr>
            <p:ph type="title"/>
          </p:nvPr>
        </p:nvSpPr>
        <p:spPr>
          <a:xfrm>
            <a:off x="153025" y="0"/>
            <a:ext cx="8231400" cy="576300"/>
          </a:xfrm>
        </p:spPr>
        <p:txBody>
          <a:bodyPr>
            <a:normAutofit fontScale="90000"/>
          </a:bodyPr>
          <a:lstStyle/>
          <a:p>
            <a:r>
              <a:rPr lang="en-US"/>
              <a:t>Environmental Temperature Test</a:t>
            </a:r>
          </a:p>
        </p:txBody>
      </p:sp>
      <p:grpSp>
        <p:nvGrpSpPr>
          <p:cNvPr id="34" name="Group 33">
            <a:extLst>
              <a:ext uri="{FF2B5EF4-FFF2-40B4-BE49-F238E27FC236}">
                <a16:creationId xmlns:a16="http://schemas.microsoft.com/office/drawing/2014/main" id="{1C618382-BB58-0AE0-C8EA-25FCAF9070BC}"/>
              </a:ext>
            </a:extLst>
          </p:cNvPr>
          <p:cNvGrpSpPr/>
          <p:nvPr/>
        </p:nvGrpSpPr>
        <p:grpSpPr>
          <a:xfrm>
            <a:off x="7441068" y="999276"/>
            <a:ext cx="1620610" cy="1015158"/>
            <a:chOff x="200025" y="2969046"/>
            <a:chExt cx="2743199" cy="1722729"/>
          </a:xfrm>
        </p:grpSpPr>
        <p:pic>
          <p:nvPicPr>
            <p:cNvPr id="11" name="Picture 11" descr="A picture containing text, appliance, white goods, screenshot&#10;&#10;Description automatically generated">
              <a:extLst>
                <a:ext uri="{FF2B5EF4-FFF2-40B4-BE49-F238E27FC236}">
                  <a16:creationId xmlns:a16="http://schemas.microsoft.com/office/drawing/2014/main" id="{149F1342-C136-A908-3DD9-E0C2A7AA79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 y="2969046"/>
              <a:ext cx="2743199" cy="1722729"/>
            </a:xfrm>
            <a:prstGeom prst="rect">
              <a:avLst/>
            </a:prstGeom>
          </p:spPr>
        </p:pic>
        <p:sp>
          <p:nvSpPr>
            <p:cNvPr id="12" name="Rectangle 11">
              <a:extLst>
                <a:ext uri="{FF2B5EF4-FFF2-40B4-BE49-F238E27FC236}">
                  <a16:creationId xmlns:a16="http://schemas.microsoft.com/office/drawing/2014/main" id="{7FFA4D35-2D7A-1614-A14B-44B84686E4BD}"/>
                </a:ext>
              </a:extLst>
            </p:cNvPr>
            <p:cNvSpPr/>
            <p:nvPr/>
          </p:nvSpPr>
          <p:spPr>
            <a:xfrm>
              <a:off x="612321" y="3408588"/>
              <a:ext cx="1966232" cy="100012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F763AD-F488-EF49-319C-815DA6CCECA4}"/>
              </a:ext>
            </a:extLst>
          </p:cNvPr>
          <p:cNvGrpSpPr/>
          <p:nvPr/>
        </p:nvGrpSpPr>
        <p:grpSpPr>
          <a:xfrm>
            <a:off x="7407050" y="2806570"/>
            <a:ext cx="1654629" cy="1727642"/>
            <a:chOff x="6561365" y="2395090"/>
            <a:chExt cx="2205718" cy="2299142"/>
          </a:xfrm>
        </p:grpSpPr>
        <p:pic>
          <p:nvPicPr>
            <p:cNvPr id="6" name="Picture 6" descr="A picture containing appliance, indoor, oven, microwave&#10;&#10;Description automatically generated">
              <a:extLst>
                <a:ext uri="{FF2B5EF4-FFF2-40B4-BE49-F238E27FC236}">
                  <a16:creationId xmlns:a16="http://schemas.microsoft.com/office/drawing/2014/main" id="{4C86F603-1371-1A51-AA46-2F7A0E0968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1365" y="2395090"/>
              <a:ext cx="2205718" cy="2299142"/>
            </a:xfrm>
            <a:prstGeom prst="rect">
              <a:avLst/>
            </a:prstGeom>
          </p:spPr>
        </p:pic>
        <p:sp>
          <p:nvSpPr>
            <p:cNvPr id="13" name="Rectangle 12">
              <a:extLst>
                <a:ext uri="{FF2B5EF4-FFF2-40B4-BE49-F238E27FC236}">
                  <a16:creationId xmlns:a16="http://schemas.microsoft.com/office/drawing/2014/main" id="{86018F88-7DB0-72BF-B0FA-49D16C6E1299}"/>
                </a:ext>
              </a:extLst>
            </p:cNvPr>
            <p:cNvSpPr/>
            <p:nvPr/>
          </p:nvSpPr>
          <p:spPr>
            <a:xfrm>
              <a:off x="6987267" y="3156854"/>
              <a:ext cx="1367518" cy="707572"/>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ube 13">
            <a:extLst>
              <a:ext uri="{FF2B5EF4-FFF2-40B4-BE49-F238E27FC236}">
                <a16:creationId xmlns:a16="http://schemas.microsoft.com/office/drawing/2014/main" id="{61D60B1D-AA6D-2B86-4FF3-3AFE0441060A}"/>
              </a:ext>
            </a:extLst>
          </p:cNvPr>
          <p:cNvSpPr/>
          <p:nvPr/>
        </p:nvSpPr>
        <p:spPr>
          <a:xfrm>
            <a:off x="8077881" y="1397997"/>
            <a:ext cx="680357" cy="3333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cs typeface="Arial"/>
              </a:rPr>
              <a:t>GAINS</a:t>
            </a:r>
            <a:endParaRPr lang="en-US" sz="900"/>
          </a:p>
        </p:txBody>
      </p:sp>
      <p:sp>
        <p:nvSpPr>
          <p:cNvPr id="15" name="Cube 14">
            <a:extLst>
              <a:ext uri="{FF2B5EF4-FFF2-40B4-BE49-F238E27FC236}">
                <a16:creationId xmlns:a16="http://schemas.microsoft.com/office/drawing/2014/main" id="{8B1CE25A-02EF-4CCE-07DB-F052AC06DE32}"/>
              </a:ext>
            </a:extLst>
          </p:cNvPr>
          <p:cNvSpPr/>
          <p:nvPr/>
        </p:nvSpPr>
        <p:spPr>
          <a:xfrm>
            <a:off x="8002795" y="3514398"/>
            <a:ext cx="639536" cy="31976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cs typeface="Arial"/>
              </a:rPr>
              <a:t>GAINS</a:t>
            </a:r>
            <a:endParaRPr lang="en-US" sz="900"/>
          </a:p>
        </p:txBody>
      </p:sp>
      <p:pic>
        <p:nvPicPr>
          <p:cNvPr id="28" name="Picture 28" descr="Shape&#10;&#10;Description automatically generated">
            <a:extLst>
              <a:ext uri="{FF2B5EF4-FFF2-40B4-BE49-F238E27FC236}">
                <a16:creationId xmlns:a16="http://schemas.microsoft.com/office/drawing/2014/main" id="{882E53B8-152A-A070-1D4B-14DFA4C092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3421" y="1255025"/>
            <a:ext cx="1257300" cy="919843"/>
          </a:xfrm>
          <a:prstGeom prst="rect">
            <a:avLst/>
          </a:prstGeom>
        </p:spPr>
      </p:pic>
      <p:sp>
        <p:nvSpPr>
          <p:cNvPr id="29" name="Cube 28">
            <a:extLst>
              <a:ext uri="{FF2B5EF4-FFF2-40B4-BE49-F238E27FC236}">
                <a16:creationId xmlns:a16="http://schemas.microsoft.com/office/drawing/2014/main" id="{8135BCAF-7EF3-B5FB-B62E-8C4E6A5CB2E5}"/>
              </a:ext>
            </a:extLst>
          </p:cNvPr>
          <p:cNvSpPr/>
          <p:nvPr/>
        </p:nvSpPr>
        <p:spPr>
          <a:xfrm>
            <a:off x="5835883" y="2211609"/>
            <a:ext cx="734785" cy="258535"/>
          </a:xfrm>
          <a:prstGeom prst="cube">
            <a:avLst/>
          </a:prstGeom>
          <a:solidFill>
            <a:schemeClr val="bg1">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43A6DB6-4634-12F3-0D6B-8F9EEE76A57A}"/>
              </a:ext>
            </a:extLst>
          </p:cNvPr>
          <p:cNvSpPr/>
          <p:nvPr/>
        </p:nvSpPr>
        <p:spPr>
          <a:xfrm>
            <a:off x="7787640" y="2519119"/>
            <a:ext cx="938892" cy="489857"/>
          </a:xfrm>
          <a:prstGeom prst="round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60 °C</a:t>
            </a:r>
          </a:p>
          <a:p>
            <a:pPr algn="ctr"/>
            <a:r>
              <a:rPr lang="en-US">
                <a:cs typeface="Arial"/>
              </a:rPr>
              <a:t>(140</a:t>
            </a:r>
            <a:r>
              <a:rPr lang="en-US">
                <a:ea typeface="+mn-lt"/>
                <a:cs typeface="+mn-lt"/>
              </a:rPr>
              <a:t> °F)</a:t>
            </a:r>
            <a:endParaRPr lang="en-US">
              <a:cs typeface="Arial"/>
            </a:endParaRPr>
          </a:p>
        </p:txBody>
      </p:sp>
      <p:sp>
        <p:nvSpPr>
          <p:cNvPr id="8" name="Rectangle: Rounded Corners 7">
            <a:extLst>
              <a:ext uri="{FF2B5EF4-FFF2-40B4-BE49-F238E27FC236}">
                <a16:creationId xmlns:a16="http://schemas.microsoft.com/office/drawing/2014/main" id="{D421ADD8-A626-7F7F-9A2F-60D942E39327}"/>
              </a:ext>
            </a:extLst>
          </p:cNvPr>
          <p:cNvSpPr/>
          <p:nvPr/>
        </p:nvSpPr>
        <p:spPr>
          <a:xfrm>
            <a:off x="7841117" y="646550"/>
            <a:ext cx="796018" cy="489857"/>
          </a:xfrm>
          <a:prstGeom prst="roundRect">
            <a:avLst/>
          </a:prstGeom>
          <a:solidFill>
            <a:srgbClr val="0070C0"/>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0 °C</a:t>
            </a:r>
            <a:endParaRPr lang="en-US" err="1">
              <a:cs typeface="Arial"/>
            </a:endParaRPr>
          </a:p>
          <a:p>
            <a:pPr algn="ctr"/>
            <a:r>
              <a:rPr lang="en-US">
                <a:cs typeface="Arial"/>
              </a:rPr>
              <a:t>(32</a:t>
            </a:r>
            <a:r>
              <a:rPr lang="en-US">
                <a:ea typeface="+mn-lt"/>
                <a:cs typeface="+mn-lt"/>
              </a:rPr>
              <a:t> °F)</a:t>
            </a:r>
            <a:endParaRPr lang="en-US">
              <a:cs typeface="Arial"/>
            </a:endParaRPr>
          </a:p>
        </p:txBody>
      </p:sp>
      <p:cxnSp>
        <p:nvCxnSpPr>
          <p:cNvPr id="36" name="Connector: Curved 35">
            <a:extLst>
              <a:ext uri="{FF2B5EF4-FFF2-40B4-BE49-F238E27FC236}">
                <a16:creationId xmlns:a16="http://schemas.microsoft.com/office/drawing/2014/main" id="{FD7BDF78-4EAA-7E89-EE93-596E170F7508}"/>
              </a:ext>
            </a:extLst>
          </p:cNvPr>
          <p:cNvCxnSpPr>
            <a:cxnSpLocks/>
            <a:stCxn id="28" idx="3"/>
          </p:cNvCxnSpPr>
          <p:nvPr/>
        </p:nvCxnSpPr>
        <p:spPr>
          <a:xfrm>
            <a:off x="6440721" y="1714947"/>
            <a:ext cx="1169076" cy="1453340"/>
          </a:xfrm>
          <a:prstGeom prst="curved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4C5FDB51-4B2C-05FA-A84E-9DA1260823E2}"/>
              </a:ext>
            </a:extLst>
          </p:cNvPr>
          <p:cNvCxnSpPr>
            <a:cxnSpLocks/>
            <a:stCxn id="29" idx="4"/>
          </p:cNvCxnSpPr>
          <p:nvPr/>
        </p:nvCxnSpPr>
        <p:spPr>
          <a:xfrm>
            <a:off x="6506034" y="2373193"/>
            <a:ext cx="1185403" cy="795095"/>
          </a:xfrm>
          <a:prstGeom prst="curvedConnector3">
            <a:avLst>
              <a:gd name="adj1" fmla="val 74170"/>
            </a:avLst>
          </a:prstGeom>
          <a:ln>
            <a:solidFill>
              <a:srgbClr val="C29100"/>
            </a:solidFill>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C224C16C-33CF-92C3-4272-E0DDBD72F8D0}"/>
              </a:ext>
            </a:extLst>
          </p:cNvPr>
          <p:cNvCxnSpPr>
            <a:cxnSpLocks/>
          </p:cNvCxnSpPr>
          <p:nvPr/>
        </p:nvCxnSpPr>
        <p:spPr>
          <a:xfrm>
            <a:off x="7763556" y="3376476"/>
            <a:ext cx="77561" cy="240847"/>
          </a:xfrm>
          <a:prstGeom prst="curvedConnector3">
            <a:avLst/>
          </a:prstGeom>
          <a:ln>
            <a:solidFill>
              <a:srgbClr val="C29100"/>
            </a:solidFill>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CFD71943-5DF7-5042-A882-36D2B57C7672}"/>
              </a:ext>
            </a:extLst>
          </p:cNvPr>
          <p:cNvCxnSpPr>
            <a:cxnSpLocks/>
          </p:cNvCxnSpPr>
          <p:nvPr/>
        </p:nvCxnSpPr>
        <p:spPr>
          <a:xfrm flipH="1" flipV="1">
            <a:off x="7861528" y="3372394"/>
            <a:ext cx="194583" cy="126545"/>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4F419966-D748-BDA6-64F9-8AA5812002A0}"/>
              </a:ext>
            </a:extLst>
          </p:cNvPr>
          <p:cNvCxnSpPr>
            <a:cxnSpLocks/>
            <a:stCxn id="29" idx="4"/>
          </p:cNvCxnSpPr>
          <p:nvPr/>
        </p:nvCxnSpPr>
        <p:spPr>
          <a:xfrm flipV="1">
            <a:off x="6506034" y="1154432"/>
            <a:ext cx="940476" cy="1218761"/>
          </a:xfrm>
          <a:prstGeom prst="curvedConnector2">
            <a:avLst/>
          </a:prstGeom>
          <a:ln>
            <a:solidFill>
              <a:srgbClr val="C29100"/>
            </a:solidFill>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BFBDA9C9-9DAF-7EF0-9518-37C997F0557B}"/>
              </a:ext>
            </a:extLst>
          </p:cNvPr>
          <p:cNvCxnSpPr>
            <a:cxnSpLocks/>
            <a:stCxn id="28" idx="3"/>
          </p:cNvCxnSpPr>
          <p:nvPr/>
        </p:nvCxnSpPr>
        <p:spPr>
          <a:xfrm flipV="1">
            <a:off x="6440721" y="1188447"/>
            <a:ext cx="1005791" cy="526500"/>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38106A31-EF0F-5EF2-06B0-4AA3D0C53ED4}"/>
              </a:ext>
            </a:extLst>
          </p:cNvPr>
          <p:cNvCxnSpPr>
            <a:cxnSpLocks/>
          </p:cNvCxnSpPr>
          <p:nvPr/>
        </p:nvCxnSpPr>
        <p:spPr>
          <a:xfrm flipH="1" flipV="1">
            <a:off x="7698243" y="1270090"/>
            <a:ext cx="385082" cy="160562"/>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D861971-2174-04E9-C622-B202307F51BF}"/>
              </a:ext>
            </a:extLst>
          </p:cNvPr>
          <p:cNvCxnSpPr>
            <a:cxnSpLocks/>
          </p:cNvCxnSpPr>
          <p:nvPr/>
        </p:nvCxnSpPr>
        <p:spPr>
          <a:xfrm>
            <a:off x="7688716" y="1274172"/>
            <a:ext cx="77561" cy="240847"/>
          </a:xfrm>
          <a:prstGeom prst="curvedConnector3">
            <a:avLst/>
          </a:prstGeom>
          <a:ln>
            <a:solidFill>
              <a:srgbClr val="C29100"/>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221DD02-C96A-7916-B733-D15167C01078}"/>
              </a:ext>
            </a:extLst>
          </p:cNvPr>
          <p:cNvSpPr/>
          <p:nvPr/>
        </p:nvSpPr>
        <p:spPr>
          <a:xfrm>
            <a:off x="7737703" y="1513658"/>
            <a:ext cx="61232" cy="61232"/>
          </a:xfrm>
          <a:prstGeom prst="ellipse">
            <a:avLst/>
          </a:prstGeom>
          <a:solidFill>
            <a:srgbClr val="C2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7FC8B12-039A-A395-6BDF-67F5860FFF4D}"/>
              </a:ext>
            </a:extLst>
          </p:cNvPr>
          <p:cNvSpPr/>
          <p:nvPr/>
        </p:nvSpPr>
        <p:spPr>
          <a:xfrm>
            <a:off x="7812542" y="3615962"/>
            <a:ext cx="61232" cy="61232"/>
          </a:xfrm>
          <a:prstGeom prst="ellipse">
            <a:avLst/>
          </a:prstGeom>
          <a:solidFill>
            <a:srgbClr val="C2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D8F68BC-A499-9B69-7D38-D873C47F578F}"/>
              </a:ext>
            </a:extLst>
          </p:cNvPr>
          <p:cNvSpPr txBox="1"/>
          <p:nvPr/>
        </p:nvSpPr>
        <p:spPr>
          <a:xfrm>
            <a:off x="5240522" y="1046642"/>
            <a:ext cx="14559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panose="02000000000000000000" pitchFamily="2" charset="0"/>
                <a:ea typeface="Roboto" panose="02000000000000000000" pitchFamily="2" charset="0"/>
              </a:rPr>
              <a:t>Ground Station</a:t>
            </a:r>
          </a:p>
        </p:txBody>
      </p:sp>
      <p:sp>
        <p:nvSpPr>
          <p:cNvPr id="46" name="TextBox 45">
            <a:extLst>
              <a:ext uri="{FF2B5EF4-FFF2-40B4-BE49-F238E27FC236}">
                <a16:creationId xmlns:a16="http://schemas.microsoft.com/office/drawing/2014/main" id="{0D4B149A-29F1-F3C6-CFCF-DCA4EA95F696}"/>
              </a:ext>
            </a:extLst>
          </p:cNvPr>
          <p:cNvSpPr txBox="1"/>
          <p:nvPr/>
        </p:nvSpPr>
        <p:spPr>
          <a:xfrm>
            <a:off x="5477792" y="2431735"/>
            <a:ext cx="145596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panose="02000000000000000000" pitchFamily="2" charset="0"/>
                <a:ea typeface="Roboto" panose="02000000000000000000" pitchFamily="2" charset="0"/>
              </a:rPr>
              <a:t>Precision Thermometer</a:t>
            </a:r>
          </a:p>
          <a:p>
            <a:pPr algn="ctr"/>
            <a:r>
              <a:rPr lang="en-US" sz="1100">
                <a:latin typeface="Roboto" panose="02000000000000000000" pitchFamily="2" charset="0"/>
                <a:ea typeface="Roboto" panose="02000000000000000000" pitchFamily="2" charset="0"/>
              </a:rPr>
              <a:t>(AΣΛ F150)</a:t>
            </a:r>
          </a:p>
        </p:txBody>
      </p:sp>
      <p:pic>
        <p:nvPicPr>
          <p:cNvPr id="47" name="Graphic 47" descr="High temperature outline">
            <a:extLst>
              <a:ext uri="{FF2B5EF4-FFF2-40B4-BE49-F238E27FC236}">
                <a16:creationId xmlns:a16="http://schemas.microsoft.com/office/drawing/2014/main" id="{4E72FDDD-D31A-2314-A574-D52A658A3D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003629" y="3193382"/>
            <a:ext cx="363312" cy="363312"/>
          </a:xfrm>
          <a:prstGeom prst="rect">
            <a:avLst/>
          </a:prstGeom>
        </p:spPr>
      </p:pic>
      <p:sp>
        <p:nvSpPr>
          <p:cNvPr id="48" name="TextBox 47">
            <a:extLst>
              <a:ext uri="{FF2B5EF4-FFF2-40B4-BE49-F238E27FC236}">
                <a16:creationId xmlns:a16="http://schemas.microsoft.com/office/drawing/2014/main" id="{BA3AA2CE-837A-1DCA-EB8F-A0EE64D85DDD}"/>
              </a:ext>
            </a:extLst>
          </p:cNvPr>
          <p:cNvSpPr txBox="1"/>
          <p:nvPr/>
        </p:nvSpPr>
        <p:spPr>
          <a:xfrm>
            <a:off x="5329654" y="3193382"/>
            <a:ext cx="2111413"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latin typeface="Roboto" panose="02000000000000000000" pitchFamily="2" charset="0"/>
                <a:ea typeface="Roboto" panose="02000000000000000000" pitchFamily="2" charset="0"/>
              </a:rPr>
              <a:t>Safety Considerations:</a:t>
            </a:r>
          </a:p>
          <a:p>
            <a:pPr marL="171450" indent="-171450">
              <a:buFont typeface="Calibri"/>
              <a:buChar char="-"/>
            </a:pPr>
            <a:r>
              <a:rPr lang="en-US" sz="1100">
                <a:solidFill>
                  <a:schemeClr val="bg2"/>
                </a:solidFill>
                <a:latin typeface="Roboto" panose="02000000000000000000" pitchFamily="2" charset="0"/>
                <a:ea typeface="Roboto" panose="02000000000000000000" pitchFamily="2" charset="0"/>
              </a:rPr>
              <a:t>Handle GAINS with oven mitts after hot temperature test</a:t>
            </a:r>
          </a:p>
          <a:p>
            <a:endParaRPr lang="en-US" sz="400">
              <a:solidFill>
                <a:schemeClr val="bg2"/>
              </a:solidFill>
              <a:latin typeface="Roboto" panose="02000000000000000000" pitchFamily="2" charset="0"/>
              <a:ea typeface="Roboto" panose="02000000000000000000" pitchFamily="2" charset="0"/>
            </a:endParaRPr>
          </a:p>
          <a:p>
            <a:pPr marL="171450" indent="-171450">
              <a:buFont typeface="Calibri"/>
              <a:buChar char="-"/>
            </a:pPr>
            <a:r>
              <a:rPr lang="en-US" sz="1100">
                <a:solidFill>
                  <a:schemeClr val="bg2"/>
                </a:solidFill>
                <a:latin typeface="Roboto" panose="02000000000000000000" pitchFamily="2" charset="0"/>
                <a:ea typeface="Roboto" panose="02000000000000000000" pitchFamily="2" charset="0"/>
              </a:rPr>
              <a:t>Abort test if internal GAINS temperature exceeds allowable component temperatures </a:t>
            </a:r>
          </a:p>
        </p:txBody>
      </p:sp>
      <p:cxnSp>
        <p:nvCxnSpPr>
          <p:cNvPr id="5" name="Connector: Curved 4">
            <a:extLst>
              <a:ext uri="{FF2B5EF4-FFF2-40B4-BE49-F238E27FC236}">
                <a16:creationId xmlns:a16="http://schemas.microsoft.com/office/drawing/2014/main" id="{9FB30057-C4A3-75E8-FCE4-E6EFD367093C}"/>
              </a:ext>
            </a:extLst>
          </p:cNvPr>
          <p:cNvCxnSpPr>
            <a:cxnSpLocks/>
          </p:cNvCxnSpPr>
          <p:nvPr/>
        </p:nvCxnSpPr>
        <p:spPr>
          <a:xfrm flipH="1" flipV="1">
            <a:off x="7930383" y="3379279"/>
            <a:ext cx="194583" cy="126545"/>
          </a:xfrm>
          <a:prstGeom prst="curvedConnector3">
            <a:avLst/>
          </a:prstGeom>
          <a:ln>
            <a:solidFill>
              <a:srgbClr val="C29100"/>
            </a:solidFill>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AE1C35A3-EF6D-E8D4-685A-91802274DD7A}"/>
              </a:ext>
            </a:extLst>
          </p:cNvPr>
          <p:cNvCxnSpPr>
            <a:cxnSpLocks/>
          </p:cNvCxnSpPr>
          <p:nvPr/>
        </p:nvCxnSpPr>
        <p:spPr>
          <a:xfrm flipH="1" flipV="1">
            <a:off x="7767098" y="1270090"/>
            <a:ext cx="385082" cy="160562"/>
          </a:xfrm>
          <a:prstGeom prst="curvedConnector3">
            <a:avLst/>
          </a:prstGeom>
          <a:ln>
            <a:solidFill>
              <a:srgbClr val="C291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8438"/>
      </p:ext>
    </p:extLst>
  </p:cSld>
  <p:clrMapOvr>
    <a:masterClrMapping/>
  </p:clrMapOvr>
  <p:extLst>
    <p:ext uri="{6950BFC3-D8DA-4A85-94F7-54DA5524770B}">
      <p188:commentRel xmlns:p188="http://schemas.microsoft.com/office/powerpoint/2018/8/main" xmlns="" r:id="rId8"/>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2A2D013-EF84-B6CE-61BF-85841B69F995}"/>
              </a:ext>
            </a:extLst>
          </p:cNvPr>
          <p:cNvSpPr/>
          <p:nvPr/>
        </p:nvSpPr>
        <p:spPr>
          <a:xfrm>
            <a:off x="2543799" y="2556019"/>
            <a:ext cx="3068411" cy="2088696"/>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785;p61">
            <a:extLst>
              <a:ext uri="{FF2B5EF4-FFF2-40B4-BE49-F238E27FC236}">
                <a16:creationId xmlns:a16="http://schemas.microsoft.com/office/drawing/2014/main" id="{901DCBFE-E497-EA39-1B69-0CC290691151}"/>
              </a:ext>
            </a:extLst>
          </p:cNvPr>
          <p:cNvSpPr/>
          <p:nvPr/>
        </p:nvSpPr>
        <p:spPr>
          <a:xfrm>
            <a:off x="2584657" y="2599089"/>
            <a:ext cx="2985369" cy="2038822"/>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Rectangle 56">
            <a:extLst>
              <a:ext uri="{FF2B5EF4-FFF2-40B4-BE49-F238E27FC236}">
                <a16:creationId xmlns:a16="http://schemas.microsoft.com/office/drawing/2014/main" id="{9B1A1575-1D0C-BAE6-71B6-121A1B8DE11C}"/>
              </a:ext>
            </a:extLst>
          </p:cNvPr>
          <p:cNvSpPr/>
          <p:nvPr/>
        </p:nvSpPr>
        <p:spPr>
          <a:xfrm>
            <a:off x="5937969" y="2541266"/>
            <a:ext cx="2990088" cy="203911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A2DF248-034E-3E15-3038-690608921D25}"/>
              </a:ext>
            </a:extLst>
          </p:cNvPr>
          <p:cNvSpPr>
            <a:spLocks noGrp="1"/>
          </p:cNvSpPr>
          <p:nvPr>
            <p:ph type="body" idx="1"/>
          </p:nvPr>
        </p:nvSpPr>
        <p:spPr>
          <a:xfrm>
            <a:off x="90382" y="448242"/>
            <a:ext cx="2321009" cy="823065"/>
          </a:xfrm>
        </p:spPr>
        <p:txBody>
          <a:bodyPr anchor="ctr">
            <a:normAutofit/>
          </a:bodyPr>
          <a:lstStyle/>
          <a:p>
            <a:pPr marL="95250" indent="0">
              <a:lnSpc>
                <a:spcPct val="160000"/>
              </a:lnSpc>
              <a:buNone/>
            </a:pPr>
            <a:r>
              <a:rPr lang="en-US" sz="1800" b="1" dirty="0"/>
              <a:t>Expected Results:</a:t>
            </a:r>
            <a:endParaRPr lang="en-US" sz="1800" dirty="0"/>
          </a:p>
        </p:txBody>
      </p:sp>
      <p:sp>
        <p:nvSpPr>
          <p:cNvPr id="3" name="Slide Number Placeholder 2">
            <a:extLst>
              <a:ext uri="{FF2B5EF4-FFF2-40B4-BE49-F238E27FC236}">
                <a16:creationId xmlns:a16="http://schemas.microsoft.com/office/drawing/2014/main" id="{CEF33CBD-4A1C-4E8D-7E3D-F23D3512D5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sp>
        <p:nvSpPr>
          <p:cNvPr id="37" name="Rectangle 36">
            <a:extLst>
              <a:ext uri="{FF2B5EF4-FFF2-40B4-BE49-F238E27FC236}">
                <a16:creationId xmlns:a16="http://schemas.microsoft.com/office/drawing/2014/main" id="{0256AB34-7ACE-6AF8-15ED-7D6FD8F106F2}"/>
              </a:ext>
            </a:extLst>
          </p:cNvPr>
          <p:cNvSpPr/>
          <p:nvPr/>
        </p:nvSpPr>
        <p:spPr>
          <a:xfrm>
            <a:off x="2584657" y="2600234"/>
            <a:ext cx="2977427" cy="203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689ABB-E7BF-C8EA-BBD6-391B8E9ED02C}"/>
              </a:ext>
            </a:extLst>
          </p:cNvPr>
          <p:cNvSpPr>
            <a:spLocks noGrp="1"/>
          </p:cNvSpPr>
          <p:nvPr>
            <p:ph type="title"/>
          </p:nvPr>
        </p:nvSpPr>
        <p:spPr/>
        <p:txBody>
          <a:bodyPr>
            <a:normAutofit fontScale="90000"/>
          </a:bodyPr>
          <a:lstStyle/>
          <a:p>
            <a:r>
              <a:rPr lang="en-US"/>
              <a:t>Environmental Temperature Test</a:t>
            </a:r>
          </a:p>
        </p:txBody>
      </p:sp>
      <p:graphicFrame>
        <p:nvGraphicFramePr>
          <p:cNvPr id="20" name="Table 8">
            <a:extLst>
              <a:ext uri="{FF2B5EF4-FFF2-40B4-BE49-F238E27FC236}">
                <a16:creationId xmlns:a16="http://schemas.microsoft.com/office/drawing/2014/main" id="{305F1B47-1DD3-5DFE-D555-1ECF37BAE5E3}"/>
              </a:ext>
            </a:extLst>
          </p:cNvPr>
          <p:cNvGraphicFramePr>
            <a:graphicFrameLocks noGrp="1"/>
          </p:cNvGraphicFramePr>
          <p:nvPr>
            <p:extLst>
              <p:ext uri="{D42A27DB-BD31-4B8C-83A1-F6EECF244321}">
                <p14:modId xmlns:p14="http://schemas.microsoft.com/office/powerpoint/2010/main" val="3210893903"/>
              </p:ext>
            </p:extLst>
          </p:nvPr>
        </p:nvGraphicFramePr>
        <p:xfrm>
          <a:off x="2992836" y="2780537"/>
          <a:ext cx="2453586" cy="1578319"/>
        </p:xfrm>
        <a:graphic>
          <a:graphicData uri="http://schemas.openxmlformats.org/drawingml/2006/table">
            <a:tbl>
              <a:tblPr firstRow="1" bandRow="1">
                <a:tableStyleId>{90DB5381-F139-46BA-883A-D6A6CDB151B7}</a:tableStyleId>
              </a:tblPr>
              <a:tblGrid>
                <a:gridCol w="2453586">
                  <a:extLst>
                    <a:ext uri="{9D8B030D-6E8A-4147-A177-3AD203B41FA5}">
                      <a16:colId xmlns:a16="http://schemas.microsoft.com/office/drawing/2014/main" val="3607620541"/>
                    </a:ext>
                  </a:extLst>
                </a:gridCol>
              </a:tblGrid>
              <a:tr h="1578319">
                <a:tc>
                  <a:txBody>
                    <a:bodyPr/>
                    <a:lstStyle/>
                    <a:p>
                      <a:endParaRPr lang="en-US"/>
                    </a:p>
                  </a:txBody>
                  <a:tcPr>
                    <a:lnL w="38100">
                      <a:solidFill>
                        <a:schemeClr val="accent6">
                          <a:lumMod val="10000"/>
                        </a:schemeClr>
                      </a:solidFill>
                    </a:lnL>
                    <a:lnB w="38100">
                      <a:solidFill>
                        <a:schemeClr val="accent6">
                          <a:lumMod val="10000"/>
                        </a:schemeClr>
                      </a:solidFill>
                    </a:lnB>
                  </a:tcPr>
                </a:tc>
                <a:extLst>
                  <a:ext uri="{0D108BD9-81ED-4DB2-BD59-A6C34878D82A}">
                    <a16:rowId xmlns:a16="http://schemas.microsoft.com/office/drawing/2014/main" val="753300170"/>
                  </a:ext>
                </a:extLst>
              </a:tr>
            </a:tbl>
          </a:graphicData>
        </a:graphic>
      </p:graphicFrame>
      <p:sp>
        <p:nvSpPr>
          <p:cNvPr id="21" name="TextBox 20">
            <a:extLst>
              <a:ext uri="{FF2B5EF4-FFF2-40B4-BE49-F238E27FC236}">
                <a16:creationId xmlns:a16="http://schemas.microsoft.com/office/drawing/2014/main" id="{15296DB0-0E8C-D67D-B9D9-28D6B69BF8EC}"/>
              </a:ext>
            </a:extLst>
          </p:cNvPr>
          <p:cNvSpPr txBox="1"/>
          <p:nvPr/>
        </p:nvSpPr>
        <p:spPr>
          <a:xfrm>
            <a:off x="2690077" y="2555289"/>
            <a:ext cx="287110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GAINS Acceleration of Gravity Measurement</a:t>
            </a:r>
            <a:endParaRPr lang="en-US"/>
          </a:p>
        </p:txBody>
      </p:sp>
      <p:cxnSp>
        <p:nvCxnSpPr>
          <p:cNvPr id="22" name="Straight Arrow Connector 21">
            <a:extLst>
              <a:ext uri="{FF2B5EF4-FFF2-40B4-BE49-F238E27FC236}">
                <a16:creationId xmlns:a16="http://schemas.microsoft.com/office/drawing/2014/main" id="{68DD92D5-AD38-9952-55B4-DC1B862EC855}"/>
              </a:ext>
            </a:extLst>
          </p:cNvPr>
          <p:cNvCxnSpPr>
            <a:cxnSpLocks/>
          </p:cNvCxnSpPr>
          <p:nvPr/>
        </p:nvCxnSpPr>
        <p:spPr>
          <a:xfrm flipV="1">
            <a:off x="3005082" y="3543898"/>
            <a:ext cx="2452008" cy="4082"/>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32B770-FFF3-FF43-D3D1-6E9B8E039A1F}"/>
              </a:ext>
            </a:extLst>
          </p:cNvPr>
          <p:cNvSpPr txBox="1"/>
          <p:nvPr/>
        </p:nvSpPr>
        <p:spPr>
          <a:xfrm>
            <a:off x="2975825" y="4358236"/>
            <a:ext cx="24492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0                                                 60</a:t>
            </a:r>
            <a:endParaRPr lang="en-US"/>
          </a:p>
        </p:txBody>
      </p:sp>
      <p:cxnSp>
        <p:nvCxnSpPr>
          <p:cNvPr id="24" name="Straight Arrow Connector 23">
            <a:extLst>
              <a:ext uri="{FF2B5EF4-FFF2-40B4-BE49-F238E27FC236}">
                <a16:creationId xmlns:a16="http://schemas.microsoft.com/office/drawing/2014/main" id="{DA75D5F9-33D2-30AB-D628-BA4DF22CA7A0}"/>
              </a:ext>
            </a:extLst>
          </p:cNvPr>
          <p:cNvCxnSpPr>
            <a:cxnSpLocks/>
          </p:cNvCxnSpPr>
          <p:nvPr/>
        </p:nvCxnSpPr>
        <p:spPr>
          <a:xfrm flipH="1" flipV="1">
            <a:off x="3218716" y="2747880"/>
            <a:ext cx="4080" cy="1528081"/>
          </a:xfrm>
          <a:prstGeom prst="straightConnector1">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Google Shape;785;p61">
            <a:extLst>
              <a:ext uri="{FF2B5EF4-FFF2-40B4-BE49-F238E27FC236}">
                <a16:creationId xmlns:a16="http://schemas.microsoft.com/office/drawing/2014/main" id="{AA612A50-A2DA-31AC-88BC-A980CFB01EE4}"/>
              </a:ext>
            </a:extLst>
          </p:cNvPr>
          <p:cNvSpPr/>
          <p:nvPr/>
        </p:nvSpPr>
        <p:spPr>
          <a:xfrm>
            <a:off x="5940328" y="2589553"/>
            <a:ext cx="2985369" cy="2038822"/>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Straight Arrow Connector 24">
            <a:extLst>
              <a:ext uri="{FF2B5EF4-FFF2-40B4-BE49-F238E27FC236}">
                <a16:creationId xmlns:a16="http://schemas.microsoft.com/office/drawing/2014/main" id="{B61483FA-BF23-FD33-D11C-F9A70872B6A6}"/>
              </a:ext>
            </a:extLst>
          </p:cNvPr>
          <p:cNvCxnSpPr>
            <a:cxnSpLocks/>
          </p:cNvCxnSpPr>
          <p:nvPr/>
        </p:nvCxnSpPr>
        <p:spPr>
          <a:xfrm flipH="1" flipV="1">
            <a:off x="5144125" y="2747879"/>
            <a:ext cx="4080" cy="1528081"/>
          </a:xfrm>
          <a:prstGeom prst="straightConnector1">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C2D5B3F-CF6B-798A-64FA-E2F34915B05E}"/>
              </a:ext>
            </a:extLst>
          </p:cNvPr>
          <p:cNvSpPr txBox="1"/>
          <p:nvPr/>
        </p:nvSpPr>
        <p:spPr>
          <a:xfrm>
            <a:off x="2982630" y="4419466"/>
            <a:ext cx="24492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Temperature (°C)</a:t>
            </a:r>
            <a:endParaRPr lang="en-US"/>
          </a:p>
        </p:txBody>
      </p:sp>
      <p:sp>
        <p:nvSpPr>
          <p:cNvPr id="27" name="TextBox 26">
            <a:extLst>
              <a:ext uri="{FF2B5EF4-FFF2-40B4-BE49-F238E27FC236}">
                <a16:creationId xmlns:a16="http://schemas.microsoft.com/office/drawing/2014/main" id="{8A77A6E1-0F15-CF12-5D60-E8F71C5E3217}"/>
              </a:ext>
            </a:extLst>
          </p:cNvPr>
          <p:cNvSpPr txBox="1"/>
          <p:nvPr/>
        </p:nvSpPr>
        <p:spPr>
          <a:xfrm rot="16200000">
            <a:off x="2043736" y="3344949"/>
            <a:ext cx="12450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Acceleration (g)</a:t>
            </a:r>
          </a:p>
        </p:txBody>
      </p:sp>
      <p:sp>
        <p:nvSpPr>
          <p:cNvPr id="40" name="Rectangle 39">
            <a:extLst>
              <a:ext uri="{FF2B5EF4-FFF2-40B4-BE49-F238E27FC236}">
                <a16:creationId xmlns:a16="http://schemas.microsoft.com/office/drawing/2014/main" id="{7808315F-FDA1-0DBD-F2B9-86D78239E8DE}"/>
              </a:ext>
            </a:extLst>
          </p:cNvPr>
          <p:cNvSpPr/>
          <p:nvPr/>
        </p:nvSpPr>
        <p:spPr>
          <a:xfrm>
            <a:off x="5946813" y="2599090"/>
            <a:ext cx="2977427" cy="2029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51CB519-F0BC-BAC0-2C71-762DF40091D1}"/>
              </a:ext>
            </a:extLst>
          </p:cNvPr>
          <p:cNvSpPr txBox="1"/>
          <p:nvPr/>
        </p:nvSpPr>
        <p:spPr>
          <a:xfrm>
            <a:off x="2720693" y="3420071"/>
            <a:ext cx="34017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t>1</a:t>
            </a:r>
          </a:p>
        </p:txBody>
      </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C65FD48F-5446-9256-94BB-790EE85731CD}"/>
                  </a:ext>
                </a:extLst>
              </p14:cNvPr>
              <p14:cNvContentPartPr/>
              <p14:nvPr/>
            </p14:nvContentPartPr>
            <p14:xfrm>
              <a:off x="3217353" y="3326656"/>
              <a:ext cx="1925861" cy="590077"/>
            </p14:xfrm>
          </p:contentPart>
        </mc:Choice>
        <mc:Fallback xmlns="">
          <p:pic>
            <p:nvPicPr>
              <p:cNvPr id="29" name="Ink 28">
                <a:extLst>
                  <a:ext uri="{FF2B5EF4-FFF2-40B4-BE49-F238E27FC236}">
                    <a16:creationId xmlns:a16="http://schemas.microsoft.com/office/drawing/2014/main" id="{C65FD48F-5446-9256-94BB-790EE85731CD}"/>
                  </a:ext>
                </a:extLst>
              </p:cNvPr>
              <p:cNvPicPr/>
              <p:nvPr/>
            </p:nvPicPr>
            <p:blipFill>
              <a:blip r:embed="rId4"/>
              <a:stretch>
                <a:fillRect/>
              </a:stretch>
            </p:blipFill>
            <p:spPr>
              <a:xfrm>
                <a:off x="3199354" y="3308666"/>
                <a:ext cx="1961498" cy="625698"/>
              </a:xfrm>
              <a:prstGeom prst="rect">
                <a:avLst/>
              </a:prstGeom>
            </p:spPr>
          </p:pic>
        </mc:Fallback>
      </mc:AlternateContent>
      <p:sp>
        <p:nvSpPr>
          <p:cNvPr id="31" name="Arrow: Right 30">
            <a:extLst>
              <a:ext uri="{FF2B5EF4-FFF2-40B4-BE49-F238E27FC236}">
                <a16:creationId xmlns:a16="http://schemas.microsoft.com/office/drawing/2014/main" id="{D71FE85E-D616-89CA-DCB2-D9E3D81161DF}"/>
              </a:ext>
            </a:extLst>
          </p:cNvPr>
          <p:cNvSpPr/>
          <p:nvPr/>
        </p:nvSpPr>
        <p:spPr>
          <a:xfrm>
            <a:off x="2310451" y="3460892"/>
            <a:ext cx="244699" cy="2517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Table 8">
            <a:extLst>
              <a:ext uri="{FF2B5EF4-FFF2-40B4-BE49-F238E27FC236}">
                <a16:creationId xmlns:a16="http://schemas.microsoft.com/office/drawing/2014/main" id="{C34C802D-1D29-BDBD-F61B-B7687023556D}"/>
              </a:ext>
            </a:extLst>
          </p:cNvPr>
          <p:cNvGraphicFramePr>
            <a:graphicFrameLocks noGrp="1"/>
          </p:cNvGraphicFramePr>
          <p:nvPr>
            <p:extLst>
              <p:ext uri="{D42A27DB-BD31-4B8C-83A1-F6EECF244321}">
                <p14:modId xmlns:p14="http://schemas.microsoft.com/office/powerpoint/2010/main" val="875713848"/>
              </p:ext>
            </p:extLst>
          </p:nvPr>
        </p:nvGraphicFramePr>
        <p:xfrm>
          <a:off x="6387006" y="2765784"/>
          <a:ext cx="2453586" cy="1578319"/>
        </p:xfrm>
        <a:graphic>
          <a:graphicData uri="http://schemas.openxmlformats.org/drawingml/2006/table">
            <a:tbl>
              <a:tblPr firstRow="1" bandRow="1">
                <a:tableStyleId>{90DB5381-F139-46BA-883A-D6A6CDB151B7}</a:tableStyleId>
              </a:tblPr>
              <a:tblGrid>
                <a:gridCol w="2453586">
                  <a:extLst>
                    <a:ext uri="{9D8B030D-6E8A-4147-A177-3AD203B41FA5}">
                      <a16:colId xmlns:a16="http://schemas.microsoft.com/office/drawing/2014/main" val="3607620541"/>
                    </a:ext>
                  </a:extLst>
                </a:gridCol>
              </a:tblGrid>
              <a:tr h="1578319">
                <a:tc>
                  <a:txBody>
                    <a:bodyPr/>
                    <a:lstStyle/>
                    <a:p>
                      <a:endParaRPr lang="en-US"/>
                    </a:p>
                  </a:txBody>
                  <a:tcPr>
                    <a:lnL w="38100">
                      <a:solidFill>
                        <a:schemeClr val="accent6">
                          <a:lumMod val="10000"/>
                        </a:schemeClr>
                      </a:solidFill>
                    </a:lnL>
                    <a:lnB w="38100">
                      <a:solidFill>
                        <a:schemeClr val="accent6">
                          <a:lumMod val="10000"/>
                        </a:schemeClr>
                      </a:solidFill>
                    </a:lnB>
                  </a:tcPr>
                </a:tc>
                <a:extLst>
                  <a:ext uri="{0D108BD9-81ED-4DB2-BD59-A6C34878D82A}">
                    <a16:rowId xmlns:a16="http://schemas.microsoft.com/office/drawing/2014/main" val="753300170"/>
                  </a:ext>
                </a:extLst>
              </a:tr>
            </a:tbl>
          </a:graphicData>
        </a:graphic>
      </p:graphicFrame>
      <p:sp>
        <p:nvSpPr>
          <p:cNvPr id="48" name="TextBox 47">
            <a:extLst>
              <a:ext uri="{FF2B5EF4-FFF2-40B4-BE49-F238E27FC236}">
                <a16:creationId xmlns:a16="http://schemas.microsoft.com/office/drawing/2014/main" id="{9396CAFC-49FD-8D90-5FF9-0F068808F955}"/>
              </a:ext>
            </a:extLst>
          </p:cNvPr>
          <p:cNvSpPr txBox="1"/>
          <p:nvPr/>
        </p:nvSpPr>
        <p:spPr>
          <a:xfrm>
            <a:off x="6084247" y="2540536"/>
            <a:ext cx="287110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GAINS Acceleration of Gravity Measurement</a:t>
            </a:r>
            <a:endParaRPr lang="en-US"/>
          </a:p>
        </p:txBody>
      </p:sp>
      <p:cxnSp>
        <p:nvCxnSpPr>
          <p:cNvPr id="49" name="Straight Arrow Connector 48">
            <a:extLst>
              <a:ext uri="{FF2B5EF4-FFF2-40B4-BE49-F238E27FC236}">
                <a16:creationId xmlns:a16="http://schemas.microsoft.com/office/drawing/2014/main" id="{A06CA3C4-67A1-E32E-00FA-C8DBBFA1C5B1}"/>
              </a:ext>
            </a:extLst>
          </p:cNvPr>
          <p:cNvCxnSpPr>
            <a:cxnSpLocks/>
          </p:cNvCxnSpPr>
          <p:nvPr/>
        </p:nvCxnSpPr>
        <p:spPr>
          <a:xfrm flipV="1">
            <a:off x="6399252" y="3529145"/>
            <a:ext cx="2452008" cy="4082"/>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B0DBD20-976A-1EF7-4390-2F540B77434E}"/>
              </a:ext>
            </a:extLst>
          </p:cNvPr>
          <p:cNvSpPr txBox="1"/>
          <p:nvPr/>
        </p:nvSpPr>
        <p:spPr>
          <a:xfrm>
            <a:off x="6369995" y="4343483"/>
            <a:ext cx="24492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0                                                 60</a:t>
            </a:r>
            <a:endParaRPr lang="en-US"/>
          </a:p>
        </p:txBody>
      </p:sp>
      <p:cxnSp>
        <p:nvCxnSpPr>
          <p:cNvPr id="51" name="Straight Arrow Connector 50">
            <a:extLst>
              <a:ext uri="{FF2B5EF4-FFF2-40B4-BE49-F238E27FC236}">
                <a16:creationId xmlns:a16="http://schemas.microsoft.com/office/drawing/2014/main" id="{C9A06B48-71E2-B3E3-6D67-B3FF8D47DCE4}"/>
              </a:ext>
            </a:extLst>
          </p:cNvPr>
          <p:cNvCxnSpPr>
            <a:cxnSpLocks/>
          </p:cNvCxnSpPr>
          <p:nvPr/>
        </p:nvCxnSpPr>
        <p:spPr>
          <a:xfrm flipH="1" flipV="1">
            <a:off x="6612886" y="2733127"/>
            <a:ext cx="4080" cy="1528081"/>
          </a:xfrm>
          <a:prstGeom prst="straightConnector1">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7AE8A6B-8723-97AB-0DFC-9B61DF42606E}"/>
              </a:ext>
            </a:extLst>
          </p:cNvPr>
          <p:cNvCxnSpPr>
            <a:cxnSpLocks/>
          </p:cNvCxnSpPr>
          <p:nvPr/>
        </p:nvCxnSpPr>
        <p:spPr>
          <a:xfrm flipH="1" flipV="1">
            <a:off x="8538295" y="2733126"/>
            <a:ext cx="4080" cy="1528081"/>
          </a:xfrm>
          <a:prstGeom prst="straightConnector1">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2335326-E03D-431F-4EB1-623AEEE987BF}"/>
              </a:ext>
            </a:extLst>
          </p:cNvPr>
          <p:cNvSpPr txBox="1"/>
          <p:nvPr/>
        </p:nvSpPr>
        <p:spPr>
          <a:xfrm>
            <a:off x="6376800" y="4404713"/>
            <a:ext cx="24492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Temperature (°C)</a:t>
            </a:r>
            <a:endParaRPr lang="en-US"/>
          </a:p>
        </p:txBody>
      </p:sp>
      <p:sp>
        <p:nvSpPr>
          <p:cNvPr id="54" name="TextBox 53">
            <a:extLst>
              <a:ext uri="{FF2B5EF4-FFF2-40B4-BE49-F238E27FC236}">
                <a16:creationId xmlns:a16="http://schemas.microsoft.com/office/drawing/2014/main" id="{92E41123-FE5A-7AF7-435A-AD08E1C14BFA}"/>
              </a:ext>
            </a:extLst>
          </p:cNvPr>
          <p:cNvSpPr txBox="1"/>
          <p:nvPr/>
        </p:nvSpPr>
        <p:spPr>
          <a:xfrm rot="16200000">
            <a:off x="5437906" y="3330196"/>
            <a:ext cx="12450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Acceleration (g)</a:t>
            </a:r>
          </a:p>
        </p:txBody>
      </p:sp>
      <p:sp>
        <p:nvSpPr>
          <p:cNvPr id="55" name="TextBox 54">
            <a:extLst>
              <a:ext uri="{FF2B5EF4-FFF2-40B4-BE49-F238E27FC236}">
                <a16:creationId xmlns:a16="http://schemas.microsoft.com/office/drawing/2014/main" id="{78C76640-5D5B-B9A2-4A1D-94780C5785AA}"/>
              </a:ext>
            </a:extLst>
          </p:cNvPr>
          <p:cNvSpPr txBox="1"/>
          <p:nvPr/>
        </p:nvSpPr>
        <p:spPr>
          <a:xfrm>
            <a:off x="6114863" y="3405318"/>
            <a:ext cx="34017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t>1</a:t>
            </a:r>
          </a:p>
        </p:txBody>
      </p:sp>
      <p:sp>
        <p:nvSpPr>
          <p:cNvPr id="15" name="Google Shape;785;p61">
            <a:extLst>
              <a:ext uri="{FF2B5EF4-FFF2-40B4-BE49-F238E27FC236}">
                <a16:creationId xmlns:a16="http://schemas.microsoft.com/office/drawing/2014/main" id="{EB10A431-27BB-8616-14F7-679F2DBD301D}"/>
              </a:ext>
            </a:extLst>
          </p:cNvPr>
          <p:cNvSpPr/>
          <p:nvPr/>
        </p:nvSpPr>
        <p:spPr>
          <a:xfrm>
            <a:off x="153025" y="2829057"/>
            <a:ext cx="2078356" cy="1647104"/>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14="http://schemas.microsoft.com/office/powerpoint/2010/main">
        <mc:Choice Requires="p14">
          <p:contentPart p14:bwMode="auto" r:id="rId5">
            <p14:nvContentPartPr>
              <p14:cNvPr id="60" name="Ink 59">
                <a:extLst>
                  <a:ext uri="{FF2B5EF4-FFF2-40B4-BE49-F238E27FC236}">
                    <a16:creationId xmlns:a16="http://schemas.microsoft.com/office/drawing/2014/main" id="{D187DB77-EDCD-2631-AA5F-4EBD47019D7E}"/>
                  </a:ext>
                </a:extLst>
              </p14:cNvPr>
              <p14:cNvContentPartPr/>
              <p14:nvPr/>
            </p14:nvContentPartPr>
            <p14:xfrm>
              <a:off x="6631933" y="3513768"/>
              <a:ext cx="1904248" cy="60545"/>
            </p14:xfrm>
          </p:contentPart>
        </mc:Choice>
        <mc:Fallback xmlns="">
          <p:pic>
            <p:nvPicPr>
              <p:cNvPr id="60" name="Ink 59">
                <a:extLst>
                  <a:ext uri="{FF2B5EF4-FFF2-40B4-BE49-F238E27FC236}">
                    <a16:creationId xmlns:a16="http://schemas.microsoft.com/office/drawing/2014/main" id="{D187DB77-EDCD-2631-AA5F-4EBD47019D7E}"/>
                  </a:ext>
                </a:extLst>
              </p:cNvPr>
              <p:cNvPicPr/>
              <p:nvPr/>
            </p:nvPicPr>
            <p:blipFill>
              <a:blip r:embed="rId6"/>
              <a:stretch>
                <a:fillRect/>
              </a:stretch>
            </p:blipFill>
            <p:spPr>
              <a:xfrm>
                <a:off x="6613938" y="3495961"/>
                <a:ext cx="1939878" cy="95804"/>
              </a:xfrm>
              <a:prstGeom prst="rect">
                <a:avLst/>
              </a:prstGeom>
            </p:spPr>
          </p:pic>
        </mc:Fallback>
      </mc:AlternateContent>
      <p:sp>
        <p:nvSpPr>
          <p:cNvPr id="11" name="Rectangle 10">
            <a:extLst>
              <a:ext uri="{FF2B5EF4-FFF2-40B4-BE49-F238E27FC236}">
                <a16:creationId xmlns:a16="http://schemas.microsoft.com/office/drawing/2014/main" id="{314DF142-3C58-CE6F-BB45-F2F97628718E}"/>
              </a:ext>
            </a:extLst>
          </p:cNvPr>
          <p:cNvSpPr/>
          <p:nvPr/>
        </p:nvSpPr>
        <p:spPr>
          <a:xfrm>
            <a:off x="1148193" y="3975762"/>
            <a:ext cx="634957" cy="106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190134-913C-E07E-D26D-5219744443ED}"/>
              </a:ext>
            </a:extLst>
          </p:cNvPr>
          <p:cNvSpPr/>
          <p:nvPr/>
        </p:nvSpPr>
        <p:spPr>
          <a:xfrm>
            <a:off x="157986" y="2831287"/>
            <a:ext cx="2082655" cy="1647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3314F62-E48D-AC2D-8F03-644AE79EBAB9}"/>
              </a:ext>
            </a:extLst>
          </p:cNvPr>
          <p:cNvGrpSpPr/>
          <p:nvPr/>
        </p:nvGrpSpPr>
        <p:grpSpPr>
          <a:xfrm>
            <a:off x="209403" y="2824628"/>
            <a:ext cx="1972447" cy="1598454"/>
            <a:chOff x="94479" y="2595429"/>
            <a:chExt cx="2040697" cy="1653763"/>
          </a:xfrm>
        </p:grpSpPr>
        <p:grpSp>
          <p:nvGrpSpPr>
            <p:cNvPr id="5" name="Group 4">
              <a:extLst>
                <a:ext uri="{FF2B5EF4-FFF2-40B4-BE49-F238E27FC236}">
                  <a16:creationId xmlns:a16="http://schemas.microsoft.com/office/drawing/2014/main" id="{C8D6F0D4-B0C5-9932-9361-08CCD9425886}"/>
                </a:ext>
              </a:extLst>
            </p:cNvPr>
            <p:cNvGrpSpPr/>
            <p:nvPr/>
          </p:nvGrpSpPr>
          <p:grpSpPr>
            <a:xfrm>
              <a:off x="94479" y="2595429"/>
              <a:ext cx="2040697" cy="1653763"/>
              <a:chOff x="4165611" y="1196925"/>
              <a:chExt cx="4420451" cy="3582294"/>
            </a:xfrm>
          </p:grpSpPr>
          <p:pic>
            <p:nvPicPr>
              <p:cNvPr id="7" name="Google Shape;786;p61">
                <a:extLst>
                  <a:ext uri="{FF2B5EF4-FFF2-40B4-BE49-F238E27FC236}">
                    <a16:creationId xmlns:a16="http://schemas.microsoft.com/office/drawing/2014/main" id="{F67F1A46-AEA0-8D61-FCEB-F8515C64D7BE}"/>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227584" y="1221944"/>
                <a:ext cx="4358478" cy="3398394"/>
              </a:xfrm>
              <a:prstGeom prst="rect">
                <a:avLst/>
              </a:prstGeom>
              <a:noFill/>
              <a:ln>
                <a:noFill/>
              </a:ln>
            </p:spPr>
          </p:pic>
          <p:sp>
            <p:nvSpPr>
              <p:cNvPr id="8" name="TextBox 7">
                <a:extLst>
                  <a:ext uri="{FF2B5EF4-FFF2-40B4-BE49-F238E27FC236}">
                    <a16:creationId xmlns:a16="http://schemas.microsoft.com/office/drawing/2014/main" id="{55283C28-834D-7534-9916-D99F56B1C003}"/>
                  </a:ext>
                </a:extLst>
              </p:cNvPr>
              <p:cNvSpPr txBox="1"/>
              <p:nvPr/>
            </p:nvSpPr>
            <p:spPr>
              <a:xfrm>
                <a:off x="4571999" y="4379205"/>
                <a:ext cx="3862788" cy="4000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a:solidFill>
                      <a:srgbClr val="4C4C4C"/>
                    </a:solidFill>
                  </a:rPr>
                  <a:t>SDI 1521-L Temperature (°C)</a:t>
                </a:r>
              </a:p>
            </p:txBody>
          </p:sp>
          <p:sp>
            <p:nvSpPr>
              <p:cNvPr id="9" name="TextBox 8">
                <a:extLst>
                  <a:ext uri="{FF2B5EF4-FFF2-40B4-BE49-F238E27FC236}">
                    <a16:creationId xmlns:a16="http://schemas.microsoft.com/office/drawing/2014/main" id="{15368958-4467-1F76-D1AD-CD9242916743}"/>
                  </a:ext>
                </a:extLst>
              </p:cNvPr>
              <p:cNvSpPr txBox="1"/>
              <p:nvPr/>
            </p:nvSpPr>
            <p:spPr>
              <a:xfrm>
                <a:off x="4469833" y="1196925"/>
                <a:ext cx="4059695" cy="43334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solidFill>
                      <a:srgbClr val="4C4C4C"/>
                    </a:solidFill>
                    <a:latin typeface="Arial Bold" panose="020B0704020202020204" pitchFamily="34" charset="0"/>
                    <a:cs typeface="Arial Bold" panose="020B0704020202020204" pitchFamily="34" charset="0"/>
                  </a:rPr>
                  <a:t>Bias Error vs. SDI 1521-L Temperature </a:t>
                </a:r>
              </a:p>
            </p:txBody>
          </p:sp>
          <p:sp>
            <p:nvSpPr>
              <p:cNvPr id="10" name="TextBox 9">
                <a:extLst>
                  <a:ext uri="{FF2B5EF4-FFF2-40B4-BE49-F238E27FC236}">
                    <a16:creationId xmlns:a16="http://schemas.microsoft.com/office/drawing/2014/main" id="{051EC237-E795-57BB-3946-0842F643FE0B}"/>
                  </a:ext>
                </a:extLst>
              </p:cNvPr>
              <p:cNvSpPr txBox="1"/>
              <p:nvPr/>
            </p:nvSpPr>
            <p:spPr>
              <a:xfrm rot="16200000">
                <a:off x="2725662" y="2721134"/>
                <a:ext cx="3279911" cy="4000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a:solidFill>
                      <a:srgbClr val="4C4C4C"/>
                    </a:solidFill>
                  </a:rPr>
                  <a:t>Bias Error [m/s</a:t>
                </a:r>
                <a:r>
                  <a:rPr lang="en-US" sz="600" b="1" baseline="30000">
                    <a:solidFill>
                      <a:srgbClr val="4C4C4C"/>
                    </a:solidFill>
                  </a:rPr>
                  <a:t>2</a:t>
                </a:r>
                <a:r>
                  <a:rPr lang="en-US" sz="600" b="1">
                    <a:solidFill>
                      <a:srgbClr val="4C4C4C"/>
                    </a:solidFill>
                  </a:rPr>
                  <a:t>]</a:t>
                </a:r>
                <a:endParaRPr lang="en-US" sz="600" b="1" baseline="30000">
                  <a:solidFill>
                    <a:srgbClr val="4C4C4C"/>
                  </a:solidFill>
                </a:endParaRPr>
              </a:p>
            </p:txBody>
          </p:sp>
        </p:grpSp>
        <p:sp>
          <p:nvSpPr>
            <p:cNvPr id="12" name="Rectangle 11">
              <a:extLst>
                <a:ext uri="{FF2B5EF4-FFF2-40B4-BE49-F238E27FC236}">
                  <a16:creationId xmlns:a16="http://schemas.microsoft.com/office/drawing/2014/main" id="{07BFD580-25DD-8DB6-79EF-9ED93D40EFFB}"/>
                </a:ext>
              </a:extLst>
            </p:cNvPr>
            <p:cNvSpPr/>
            <p:nvPr/>
          </p:nvSpPr>
          <p:spPr>
            <a:xfrm>
              <a:off x="329578" y="2762543"/>
              <a:ext cx="479660" cy="1218366"/>
            </a:xfrm>
            <a:prstGeom prst="rect">
              <a:avLst/>
            </a:prstGeom>
            <a:solidFill>
              <a:srgbClr val="92D7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600" i="1">
                  <a:solidFill>
                    <a:schemeClr val="dk2"/>
                  </a:solidFill>
                  <a:latin typeface="Roboto"/>
                  <a:ea typeface="Roboto"/>
                  <a:sym typeface="Roboto"/>
                </a:rPr>
                <a:t>Cooling</a:t>
              </a:r>
              <a:r>
                <a:rPr lang="en-US" sz="600" i="1"/>
                <a:t> </a:t>
              </a:r>
              <a:r>
                <a:rPr lang="en-US" sz="600" i="1">
                  <a:solidFill>
                    <a:schemeClr val="dk2"/>
                  </a:solidFill>
                  <a:latin typeface="Roboto"/>
                  <a:ea typeface="Roboto"/>
                </a:rPr>
                <a:t>test</a:t>
              </a:r>
            </a:p>
            <a:p>
              <a:pPr algn="ctr"/>
              <a:endParaRPr lang="en-US" sz="1100" i="1">
                <a:solidFill>
                  <a:schemeClr val="dk2"/>
                </a:solidFill>
                <a:latin typeface="Roboto"/>
                <a:ea typeface="Roboto"/>
              </a:endParaRPr>
            </a:p>
          </p:txBody>
        </p:sp>
        <p:sp>
          <p:nvSpPr>
            <p:cNvPr id="30" name="Rectangle 29">
              <a:extLst>
                <a:ext uri="{FF2B5EF4-FFF2-40B4-BE49-F238E27FC236}">
                  <a16:creationId xmlns:a16="http://schemas.microsoft.com/office/drawing/2014/main" id="{EB5A1F43-A62B-D8E7-288D-B50BC9AD1C4B}"/>
                </a:ext>
              </a:extLst>
            </p:cNvPr>
            <p:cNvSpPr/>
            <p:nvPr/>
          </p:nvSpPr>
          <p:spPr>
            <a:xfrm>
              <a:off x="1078805" y="3806924"/>
              <a:ext cx="634957" cy="106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92BD16-7D79-F1C3-9404-089F6A23F07A}"/>
                </a:ext>
              </a:extLst>
            </p:cNvPr>
            <p:cNvSpPr/>
            <p:nvPr/>
          </p:nvSpPr>
          <p:spPr>
            <a:xfrm>
              <a:off x="809753" y="2762543"/>
              <a:ext cx="670721" cy="1218366"/>
            </a:xfrm>
            <a:prstGeom prst="rect">
              <a:avLst/>
            </a:prstGeom>
            <a:solidFill>
              <a:srgbClr val="FF33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600" i="1">
                  <a:solidFill>
                    <a:schemeClr val="dk2"/>
                  </a:solidFill>
                  <a:latin typeface="Roboto"/>
                  <a:ea typeface="Roboto"/>
                </a:rPr>
                <a:t>Heating</a:t>
              </a:r>
              <a:r>
                <a:rPr lang="en-US" sz="600" i="1"/>
                <a:t> </a:t>
              </a:r>
              <a:r>
                <a:rPr lang="en-US" sz="600" i="1">
                  <a:solidFill>
                    <a:schemeClr val="dk2"/>
                  </a:solidFill>
                  <a:latin typeface="Roboto"/>
                  <a:ea typeface="Roboto"/>
                </a:rPr>
                <a:t>test</a:t>
              </a:r>
            </a:p>
            <a:p>
              <a:pPr algn="ctr"/>
              <a:endParaRPr lang="en-US" sz="1000" i="1">
                <a:solidFill>
                  <a:schemeClr val="dk2"/>
                </a:solidFill>
                <a:latin typeface="Roboto"/>
                <a:ea typeface="Roboto"/>
              </a:endParaRPr>
            </a:p>
          </p:txBody>
        </p:sp>
      </p:grpSp>
      <p:sp>
        <p:nvSpPr>
          <p:cNvPr id="41" name="Arrow: Right 40">
            <a:extLst>
              <a:ext uri="{FF2B5EF4-FFF2-40B4-BE49-F238E27FC236}">
                <a16:creationId xmlns:a16="http://schemas.microsoft.com/office/drawing/2014/main" id="{057C9746-E26F-3CB0-D4AB-C8C4B5AC0DB0}"/>
              </a:ext>
            </a:extLst>
          </p:cNvPr>
          <p:cNvSpPr/>
          <p:nvPr/>
        </p:nvSpPr>
        <p:spPr>
          <a:xfrm>
            <a:off x="5653851" y="3474501"/>
            <a:ext cx="244699" cy="2517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0294006-39E3-F1B9-3021-7730039F033E}"/>
              </a:ext>
            </a:extLst>
          </p:cNvPr>
          <p:cNvSpPr txBox="1"/>
          <p:nvPr/>
        </p:nvSpPr>
        <p:spPr>
          <a:xfrm>
            <a:off x="1811565" y="654607"/>
            <a:ext cx="4135248" cy="1528624"/>
          </a:xfrm>
          <a:prstGeom prst="rect">
            <a:avLst/>
          </a:prstGeom>
          <a:noFill/>
        </p:spPr>
        <p:txBody>
          <a:bodyPr wrap="square">
            <a:spAutoFit/>
          </a:bodyPr>
          <a:lstStyle/>
          <a:p>
            <a:pPr marL="1028700" indent="-285750">
              <a:lnSpc>
                <a:spcPct val="150000"/>
              </a:lnSpc>
              <a:buSzPct val="100000"/>
              <a:buFont typeface="Courier New" panose="02070309020205020404" pitchFamily="49" charset="0"/>
              <a:buChar char="o"/>
            </a:pPr>
            <a:r>
              <a:rPr lang="en-US" sz="1600" b="1" dirty="0">
                <a:solidFill>
                  <a:schemeClr val="dk2"/>
                </a:solidFill>
                <a:latin typeface="Roboto"/>
                <a:ea typeface="Roboto"/>
                <a:sym typeface="Roboto"/>
              </a:rPr>
              <a:t>Prior to Calibration:</a:t>
            </a:r>
            <a:r>
              <a:rPr lang="en-US" sz="1600" dirty="0">
                <a:solidFill>
                  <a:schemeClr val="dk2"/>
                </a:solidFill>
                <a:latin typeface="Roboto"/>
                <a:ea typeface="Roboto"/>
                <a:sym typeface="Roboto"/>
              </a:rPr>
              <a:t> Bias error to increase positively under hot conditions, and increase negatively under cold conditions</a:t>
            </a:r>
          </a:p>
        </p:txBody>
      </p:sp>
      <p:sp>
        <p:nvSpPr>
          <p:cNvPr id="61" name="TextBox 60">
            <a:extLst>
              <a:ext uri="{FF2B5EF4-FFF2-40B4-BE49-F238E27FC236}">
                <a16:creationId xmlns:a16="http://schemas.microsoft.com/office/drawing/2014/main" id="{048E5417-DD98-1743-A9E6-37E20D4E3A19}"/>
              </a:ext>
            </a:extLst>
          </p:cNvPr>
          <p:cNvSpPr txBox="1"/>
          <p:nvPr/>
        </p:nvSpPr>
        <p:spPr>
          <a:xfrm>
            <a:off x="5261610" y="650136"/>
            <a:ext cx="3844290" cy="1897955"/>
          </a:xfrm>
          <a:prstGeom prst="rect">
            <a:avLst/>
          </a:prstGeom>
          <a:noFill/>
        </p:spPr>
        <p:txBody>
          <a:bodyPr wrap="square">
            <a:spAutoFit/>
          </a:bodyPr>
          <a:lstStyle/>
          <a:p>
            <a:pPr marL="1028700" indent="-285750">
              <a:lnSpc>
                <a:spcPct val="150000"/>
              </a:lnSpc>
              <a:buSzPct val="100000"/>
              <a:buFont typeface="Courier New" panose="02070309020205020404" pitchFamily="49" charset="0"/>
              <a:buChar char="o"/>
            </a:pPr>
            <a:r>
              <a:rPr lang="en-US" sz="1600" b="1">
                <a:solidFill>
                  <a:schemeClr val="dk2"/>
                </a:solidFill>
                <a:latin typeface="Roboto"/>
                <a:ea typeface="Roboto"/>
              </a:rPr>
              <a:t>Post Calibration: </a:t>
            </a:r>
            <a:r>
              <a:rPr lang="en-US" sz="1600">
                <a:solidFill>
                  <a:schemeClr val="dk2"/>
                </a:solidFill>
                <a:latin typeface="Roboto"/>
                <a:ea typeface="Roboto"/>
              </a:rPr>
              <a:t>Decreased Biases for 0°C to 60°C range, more accurate final INS position and velocity prediction</a:t>
            </a:r>
          </a:p>
        </p:txBody>
      </p:sp>
    </p:spTree>
    <p:extLst>
      <p:ext uri="{BB962C8B-B14F-4D97-AF65-F5344CB8AC3E}">
        <p14:creationId xmlns:p14="http://schemas.microsoft.com/office/powerpoint/2010/main" val="1315678525"/>
      </p:ext>
    </p:extLst>
  </p:cSld>
  <p:clrMapOvr>
    <a:masterClrMapping/>
  </p:clrMapOvr>
  <p:extLst>
    <p:ext uri="{6950BFC3-D8DA-4A85-94F7-54DA5524770B}">
      <p188:commentRel xmlns:p188="http://schemas.microsoft.com/office/powerpoint/2018/8/main" xmlns="" r:id="rId8"/>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8659B-219C-954C-A23C-75A047C236B1}"/>
              </a:ext>
            </a:extLst>
          </p:cNvPr>
          <p:cNvSpPr>
            <a:spLocks noGrp="1"/>
          </p:cNvSpPr>
          <p:nvPr>
            <p:ph type="body" idx="1"/>
          </p:nvPr>
        </p:nvSpPr>
        <p:spPr>
          <a:xfrm>
            <a:off x="94234" y="745704"/>
            <a:ext cx="8034170" cy="3734700"/>
          </a:xfrm>
        </p:spPr>
        <p:txBody>
          <a:bodyPr>
            <a:normAutofit/>
          </a:bodyPr>
          <a:lstStyle/>
          <a:p>
            <a:pPr marL="95250" indent="0">
              <a:buNone/>
            </a:pPr>
            <a:r>
              <a:rPr lang="en-US" sz="1800" b="1"/>
              <a:t>Validation Criteria:</a:t>
            </a:r>
          </a:p>
          <a:p>
            <a:pPr lvl="1">
              <a:lnSpc>
                <a:spcPct val="114999"/>
              </a:lnSpc>
              <a:buSzPct val="100000"/>
            </a:pPr>
            <a:r>
              <a:rPr lang="en-US" sz="1600" b="1"/>
              <a:t>Pass: </a:t>
            </a:r>
            <a:r>
              <a:rPr lang="en-US" sz="1600"/>
              <a:t>GAINS accelerometer bias drift does not exceed 0.4mg after temperature calibration, internal temperature does not exceed 125°C </a:t>
            </a:r>
          </a:p>
          <a:p>
            <a:pPr lvl="2">
              <a:lnSpc>
                <a:spcPct val="114999"/>
              </a:lnSpc>
              <a:buSzPct val="100000"/>
            </a:pPr>
            <a:r>
              <a:rPr lang="en-US" sz="1400"/>
              <a:t>Largest possible bias = 20mg</a:t>
            </a:r>
          </a:p>
          <a:p>
            <a:pPr lvl="2">
              <a:lnSpc>
                <a:spcPct val="114999"/>
              </a:lnSpc>
              <a:buSzPct val="100000"/>
            </a:pPr>
            <a:r>
              <a:rPr lang="en-US" sz="1400"/>
              <a:t>Max allowable velocity error = 0.39 m/s</a:t>
            </a:r>
          </a:p>
          <a:p>
            <a:pPr lvl="2">
              <a:lnSpc>
                <a:spcPct val="114999"/>
              </a:lnSpc>
              <a:buSzPct val="100000"/>
            </a:pPr>
            <a:r>
              <a:rPr lang="en-US" sz="1400" b="1"/>
              <a:t>Minimum calibration = 0.4 mg or 0.004 m/s</a:t>
            </a:r>
          </a:p>
          <a:p>
            <a:pPr lvl="1">
              <a:lnSpc>
                <a:spcPct val="114999"/>
              </a:lnSpc>
              <a:buSzPct val="100000"/>
            </a:pPr>
            <a:r>
              <a:rPr lang="en-US" sz="1600" b="1"/>
              <a:t>Fail: </a:t>
            </a:r>
            <a:r>
              <a:rPr lang="en-US" sz="1600"/>
              <a:t>GAINS bias drift exceeds 0.4mg, internal temperature exceeds 125°C, test chamber fails to reach temperature thresholds, corrupt data</a:t>
            </a:r>
            <a:endParaRPr lang="en-US" sz="1600" b="1"/>
          </a:p>
          <a:p>
            <a:pPr marL="565150" lvl="1" indent="0">
              <a:lnSpc>
                <a:spcPct val="114999"/>
              </a:lnSpc>
              <a:buSzPct val="100000"/>
              <a:buNone/>
            </a:pPr>
            <a:endParaRPr lang="en-US" sz="1400"/>
          </a:p>
          <a:p>
            <a:pPr marL="95250" indent="0">
              <a:buNone/>
            </a:pPr>
            <a:r>
              <a:rPr lang="en-US" sz="1800" b="1"/>
              <a:t>Risk reduction of requirement satisfaction:</a:t>
            </a:r>
          </a:p>
          <a:p>
            <a:pPr lvl="1">
              <a:lnSpc>
                <a:spcPct val="114999"/>
              </a:lnSpc>
              <a:buSzPct val="100000"/>
            </a:pPr>
            <a:r>
              <a:rPr lang="en-US" sz="1600"/>
              <a:t>Post calibration, accelerometer accuracy will increase </a:t>
            </a:r>
          </a:p>
          <a:p>
            <a:pPr lvl="2">
              <a:lnSpc>
                <a:spcPct val="114999"/>
              </a:lnSpc>
              <a:buSzPct val="100000"/>
            </a:pPr>
            <a:r>
              <a:rPr lang="en-US" sz="1400"/>
              <a:t>Accelerometer temperature bias will be characterized for expected thermal environment</a:t>
            </a:r>
          </a:p>
        </p:txBody>
      </p:sp>
      <p:sp>
        <p:nvSpPr>
          <p:cNvPr id="3" name="Slide Number Placeholder 2">
            <a:extLst>
              <a:ext uri="{FF2B5EF4-FFF2-40B4-BE49-F238E27FC236}">
                <a16:creationId xmlns:a16="http://schemas.microsoft.com/office/drawing/2014/main" id="{717D291C-DEED-EA82-E1EE-F27A513760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
        <p:nvSpPr>
          <p:cNvPr id="4" name="Title 3">
            <a:extLst>
              <a:ext uri="{FF2B5EF4-FFF2-40B4-BE49-F238E27FC236}">
                <a16:creationId xmlns:a16="http://schemas.microsoft.com/office/drawing/2014/main" id="{0253002F-F0C5-3E1E-1FF3-13400CDC44EB}"/>
              </a:ext>
            </a:extLst>
          </p:cNvPr>
          <p:cNvSpPr>
            <a:spLocks noGrp="1"/>
          </p:cNvSpPr>
          <p:nvPr>
            <p:ph type="title"/>
          </p:nvPr>
        </p:nvSpPr>
        <p:spPr/>
        <p:txBody>
          <a:bodyPr>
            <a:normAutofit fontScale="90000"/>
          </a:bodyPr>
          <a:lstStyle/>
          <a:p>
            <a:r>
              <a:rPr lang="en-US"/>
              <a:t>Environmental Temperature Test</a:t>
            </a:r>
          </a:p>
        </p:txBody>
      </p:sp>
    </p:spTree>
    <p:extLst>
      <p:ext uri="{BB962C8B-B14F-4D97-AF65-F5344CB8AC3E}">
        <p14:creationId xmlns:p14="http://schemas.microsoft.com/office/powerpoint/2010/main" val="3274883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Controlled Positioning Test</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24</a:t>
            </a:fld>
            <a:endParaRPr/>
          </a:p>
        </p:txBody>
      </p:sp>
    </p:spTree>
    <p:extLst>
      <p:ext uri="{BB962C8B-B14F-4D97-AF65-F5344CB8AC3E}">
        <p14:creationId xmlns:p14="http://schemas.microsoft.com/office/powerpoint/2010/main" val="90628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785;p61">
            <a:extLst>
              <a:ext uri="{FF2B5EF4-FFF2-40B4-BE49-F238E27FC236}">
                <a16:creationId xmlns:a16="http://schemas.microsoft.com/office/drawing/2014/main" id="{63DA13D2-8F2D-2895-5AA4-33F4CBE6FBC8}"/>
              </a:ext>
            </a:extLst>
          </p:cNvPr>
          <p:cNvSpPr/>
          <p:nvPr/>
        </p:nvSpPr>
        <p:spPr>
          <a:xfrm>
            <a:off x="6214660" y="2569796"/>
            <a:ext cx="2810037" cy="2224696"/>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153024" y="1164825"/>
            <a:ext cx="3549486" cy="3569339"/>
          </a:xfrm>
        </p:spPr>
        <p:txBody>
          <a:bodyPr>
            <a:normAutofit/>
          </a:bodyPr>
          <a:lstStyle/>
          <a:p>
            <a:pPr marL="95250" indent="0">
              <a:buNone/>
            </a:pPr>
            <a:r>
              <a:rPr lang="en-US" sz="1800" b="1"/>
              <a:t>Overview:</a:t>
            </a:r>
            <a:endParaRPr lang="en-US" sz="2400" b="1"/>
          </a:p>
          <a:p>
            <a:pPr marL="838200" lvl="1" indent="-285750">
              <a:lnSpc>
                <a:spcPct val="150000"/>
              </a:lnSpc>
              <a:buSzPct val="100000"/>
              <a:buFont typeface="Courier New"/>
              <a:buChar char="o"/>
            </a:pPr>
            <a:r>
              <a:rPr lang="en-US" sz="1600"/>
              <a:t>Position and velocity accuracy estimation of the GAINS with simulated ground station contact, and loss of contact periods</a:t>
            </a:r>
          </a:p>
          <a:p>
            <a:pPr marL="838200" lvl="1" indent="-285750">
              <a:lnSpc>
                <a:spcPct val="150000"/>
              </a:lnSpc>
              <a:buSzPct val="100000"/>
              <a:buFont typeface="Courier New"/>
              <a:buChar char="o"/>
            </a:pPr>
            <a:r>
              <a:rPr lang="en-US" sz="1600"/>
              <a:t>Real time trajectory plotting of the GAINS on the GUI</a:t>
            </a:r>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a:xfrm>
            <a:off x="153025" y="0"/>
            <a:ext cx="7466618" cy="576300"/>
          </a:xfrm>
        </p:spPr>
        <p:txBody>
          <a:bodyPr>
            <a:normAutofit fontScale="90000"/>
          </a:bodyPr>
          <a:lstStyle/>
          <a:p>
            <a:r>
              <a:rPr lang="en-US"/>
              <a:t>Controlled Positioning Test</a:t>
            </a:r>
          </a:p>
        </p:txBody>
      </p:sp>
      <p:grpSp>
        <p:nvGrpSpPr>
          <p:cNvPr id="13" name="Group 12">
            <a:extLst>
              <a:ext uri="{FF2B5EF4-FFF2-40B4-BE49-F238E27FC236}">
                <a16:creationId xmlns:a16="http://schemas.microsoft.com/office/drawing/2014/main" id="{7C82E4CB-677B-6798-F4AD-4A91B6F7766A}"/>
              </a:ext>
            </a:extLst>
          </p:cNvPr>
          <p:cNvGrpSpPr/>
          <p:nvPr/>
        </p:nvGrpSpPr>
        <p:grpSpPr>
          <a:xfrm>
            <a:off x="3783835" y="1246142"/>
            <a:ext cx="2366599" cy="2022324"/>
            <a:chOff x="3169385" y="2648207"/>
            <a:chExt cx="2301018" cy="2008271"/>
          </a:xfrm>
        </p:grpSpPr>
        <p:sp>
          <p:nvSpPr>
            <p:cNvPr id="12" name="Google Shape;785;p61">
              <a:extLst>
                <a:ext uri="{FF2B5EF4-FFF2-40B4-BE49-F238E27FC236}">
                  <a16:creationId xmlns:a16="http://schemas.microsoft.com/office/drawing/2014/main" id="{8FA46569-CEE5-2709-910D-28C0DB78EF13}"/>
                </a:ext>
              </a:extLst>
            </p:cNvPr>
            <p:cNvSpPr/>
            <p:nvPr/>
          </p:nvSpPr>
          <p:spPr>
            <a:xfrm>
              <a:off x="3169386" y="2648207"/>
              <a:ext cx="2301017" cy="200827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33" descr="Chart, line chart&#10;&#10;Description automatically generated">
              <a:extLst>
                <a:ext uri="{FF2B5EF4-FFF2-40B4-BE49-F238E27FC236}">
                  <a16:creationId xmlns:a16="http://schemas.microsoft.com/office/drawing/2014/main" id="{4AB14DD4-714C-1039-E568-3B7F62313F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9385" y="2648208"/>
              <a:ext cx="2301018" cy="2008270"/>
            </a:xfrm>
            <a:prstGeom prst="rect">
              <a:avLst/>
            </a:prstGeom>
          </p:spPr>
        </p:pic>
      </p:grpSp>
      <p:sp>
        <p:nvSpPr>
          <p:cNvPr id="5" name="Google Shape;470;p41">
            <a:extLst>
              <a:ext uri="{FF2B5EF4-FFF2-40B4-BE49-F238E27FC236}">
                <a16:creationId xmlns:a16="http://schemas.microsoft.com/office/drawing/2014/main" id="{F9132607-9E59-C71F-9B59-B87F3E76F2F5}"/>
              </a:ext>
            </a:extLst>
          </p:cNvPr>
          <p:cNvSpPr/>
          <p:nvPr/>
        </p:nvSpPr>
        <p:spPr>
          <a:xfrm>
            <a:off x="555776" y="619899"/>
            <a:ext cx="8032500" cy="54861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Google Shape;471;p41">
            <a:extLst>
              <a:ext uri="{FF2B5EF4-FFF2-40B4-BE49-F238E27FC236}">
                <a16:creationId xmlns:a16="http://schemas.microsoft.com/office/drawing/2014/main" id="{033C00CA-EE53-917D-3858-F0595B45F352}"/>
              </a:ext>
            </a:extLst>
          </p:cNvPr>
          <p:cNvGraphicFramePr/>
          <p:nvPr>
            <p:extLst>
              <p:ext uri="{D42A27DB-BD31-4B8C-83A1-F6EECF244321}">
                <p14:modId xmlns:p14="http://schemas.microsoft.com/office/powerpoint/2010/main" val="1322387590"/>
              </p:ext>
            </p:extLst>
          </p:nvPr>
        </p:nvGraphicFramePr>
        <p:xfrm>
          <a:off x="555724" y="619898"/>
          <a:ext cx="8032500" cy="548610"/>
        </p:xfrm>
        <a:graphic>
          <a:graphicData uri="http://schemas.openxmlformats.org/drawingml/2006/table">
            <a:tbl>
              <a:tblPr>
                <a:noFill/>
                <a:tableStyleId>{90DB5381-F139-46BA-883A-D6A6CDB151B7}</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a:t>
                      </a:r>
                      <a:r>
                        <a:rPr lang="en" sz="1200" b="0">
                          <a:solidFill>
                            <a:srgbClr val="434343"/>
                          </a:solidFill>
                          <a:latin typeface="Roboto"/>
                          <a:ea typeface="Roboto"/>
                          <a:cs typeface="Roboto"/>
                          <a:sym typeface="Roboto"/>
                        </a:rPr>
                        <a:t>0.4 m/s.</a:t>
                      </a:r>
                      <a:endParaRPr sz="1200" b="0">
                        <a:solidFill>
                          <a:srgbClr val="434343"/>
                        </a:solidFill>
                        <a:latin typeface="Roboto"/>
                        <a:ea typeface="Roboto"/>
                        <a:cs typeface="Roboto"/>
                        <a:sym typeface="Roboto"/>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3289288918"/>
                  </a:ext>
                </a:extLst>
              </a:tr>
            </a:tbl>
          </a:graphicData>
        </a:graphic>
      </p:graphicFrame>
      <p:graphicFrame>
        <p:nvGraphicFramePr>
          <p:cNvPr id="8" name="Table 7">
            <a:extLst>
              <a:ext uri="{FF2B5EF4-FFF2-40B4-BE49-F238E27FC236}">
                <a16:creationId xmlns:a16="http://schemas.microsoft.com/office/drawing/2014/main" id="{73E6297A-2B9C-DC31-CC21-2CE0B870EFF3}"/>
              </a:ext>
            </a:extLst>
          </p:cNvPr>
          <p:cNvGraphicFramePr>
            <a:graphicFrameLocks noGrp="1"/>
          </p:cNvGraphicFramePr>
          <p:nvPr>
            <p:extLst>
              <p:ext uri="{D42A27DB-BD31-4B8C-83A1-F6EECF244321}">
                <p14:modId xmlns:p14="http://schemas.microsoft.com/office/powerpoint/2010/main" val="2061385245"/>
              </p:ext>
            </p:extLst>
          </p:nvPr>
        </p:nvGraphicFramePr>
        <p:xfrm>
          <a:off x="6848556" y="84072"/>
          <a:ext cx="1551940" cy="396210"/>
        </p:xfrm>
        <a:graphic>
          <a:graphicData uri="http://schemas.openxmlformats.org/drawingml/2006/table">
            <a:tbl>
              <a:tblPr>
                <a:noFill/>
                <a:tableStyleId>{90DB5381-F139-46BA-883A-D6A6CDB151B7}</a:tableStyleId>
              </a:tblPr>
              <a:tblGrid>
                <a:gridCol w="1551940">
                  <a:extLst>
                    <a:ext uri="{9D8B030D-6E8A-4147-A177-3AD203B41FA5}">
                      <a16:colId xmlns:a16="http://schemas.microsoft.com/office/drawing/2014/main" val="341089959"/>
                    </a:ext>
                  </a:extLst>
                </a:gridCol>
              </a:tblGrid>
              <a:tr h="296620">
                <a:tc>
                  <a:txBody>
                    <a:bodyPr/>
                    <a:lstStyle/>
                    <a:p>
                      <a:pPr marL="0" lvl="0" indent="0" algn="ctr">
                        <a:spcBef>
                          <a:spcPts val="0"/>
                        </a:spcBef>
                        <a:spcAft>
                          <a:spcPts val="0"/>
                        </a:spcAft>
                        <a:buNone/>
                      </a:pPr>
                      <a:r>
                        <a:rPr lang="en-US" b="0">
                          <a:solidFill>
                            <a:srgbClr val="434343"/>
                          </a:solidFill>
                          <a:latin typeface="Roboto"/>
                          <a:ea typeface="Roboto"/>
                          <a:cs typeface="Roboto"/>
                        </a:rPr>
                        <a:t>Start Date: 3/24</a:t>
                      </a:r>
                      <a:endParaRPr lang="en-US" b="0">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tx1">
                        <a:lumMod val="20000"/>
                        <a:lumOff val="80000"/>
                      </a:schemeClr>
                    </a:solidFill>
                  </a:tcPr>
                </a:tc>
                <a:extLst>
                  <a:ext uri="{0D108BD9-81ED-4DB2-BD59-A6C34878D82A}">
                    <a16:rowId xmlns:a16="http://schemas.microsoft.com/office/drawing/2014/main" val="3608888771"/>
                  </a:ext>
                </a:extLst>
              </a:tr>
            </a:tbl>
          </a:graphicData>
        </a:graphic>
      </p:graphicFrame>
      <p:pic>
        <p:nvPicPr>
          <p:cNvPr id="20" name="Picture 19" descr="Graphical user interface&#10;&#10;Description automatically generated">
            <a:extLst>
              <a:ext uri="{FF2B5EF4-FFF2-40B4-BE49-F238E27FC236}">
                <a16:creationId xmlns:a16="http://schemas.microsoft.com/office/drawing/2014/main" id="{832ACC16-8C98-1665-12DC-34E201BA4C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5985" y="2571374"/>
            <a:ext cx="2808988" cy="2230978"/>
          </a:xfrm>
          <a:prstGeom prst="rect">
            <a:avLst/>
          </a:prstGeom>
        </p:spPr>
      </p:pic>
    </p:spTree>
    <p:extLst>
      <p:ext uri="{BB962C8B-B14F-4D97-AF65-F5344CB8AC3E}">
        <p14:creationId xmlns:p14="http://schemas.microsoft.com/office/powerpoint/2010/main" val="1410945397"/>
      </p:ext>
    </p:extLst>
  </p:cSld>
  <p:clrMapOvr>
    <a:masterClrMapping/>
  </p:clrMapOvr>
  <p:extLst>
    <p:ext uri="{6950BFC3-D8DA-4A85-94F7-54DA5524770B}">
      <p188:commentRel xmlns:p188="http://schemas.microsoft.com/office/powerpoint/2018/8/main" xmlns=""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93987" y="1149190"/>
            <a:ext cx="4740858" cy="3767098"/>
          </a:xfrm>
        </p:spPr>
        <p:txBody>
          <a:bodyPr>
            <a:normAutofit lnSpcReduction="10000"/>
          </a:bodyPr>
          <a:lstStyle/>
          <a:p>
            <a:pPr marL="95250" indent="0">
              <a:lnSpc>
                <a:spcPct val="150000"/>
              </a:lnSpc>
              <a:buNone/>
            </a:pPr>
            <a:r>
              <a:rPr lang="en-US" sz="1800" b="1"/>
              <a:t>Rationale/Motivation:</a:t>
            </a:r>
            <a:endParaRPr lang="en-US" sz="1800"/>
          </a:p>
          <a:p>
            <a:pPr lvl="1">
              <a:lnSpc>
                <a:spcPct val="150000"/>
              </a:lnSpc>
            </a:pPr>
            <a:r>
              <a:rPr lang="en-US" sz="1600"/>
              <a:t>Accurate position and velocity estimation is critical to mission success, and a top-level requirement by the customer</a:t>
            </a:r>
          </a:p>
          <a:p>
            <a:pPr lvl="1">
              <a:lnSpc>
                <a:spcPct val="150000"/>
              </a:lnSpc>
            </a:pPr>
            <a:r>
              <a:rPr lang="en-US" sz="1600"/>
              <a:t>Characterize the effect of error sources in the electronics on position and velocity accuracy (i.e. Bias Calibration, Velocity Random Walk, Scale Factor, Repeatability)</a:t>
            </a:r>
          </a:p>
          <a:p>
            <a:pPr lvl="1">
              <a:lnSpc>
                <a:spcPct val="150000"/>
              </a:lnSpc>
            </a:pPr>
            <a:endParaRPr lang="en-US"/>
          </a:p>
          <a:p>
            <a:pPr lvl="1">
              <a:lnSpc>
                <a:spcPct val="150000"/>
              </a:lnSpc>
            </a:pPr>
            <a:endParaRPr lang="en-US"/>
          </a:p>
          <a:p>
            <a:pPr lvl="1">
              <a:lnSpc>
                <a:spcPct val="150000"/>
              </a:lnSpc>
            </a:pPr>
            <a:endParaRPr lang="en-US"/>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a:xfrm>
            <a:off x="153025" y="0"/>
            <a:ext cx="7466618" cy="576300"/>
          </a:xfrm>
        </p:spPr>
        <p:txBody>
          <a:bodyPr>
            <a:normAutofit fontScale="90000"/>
          </a:bodyPr>
          <a:lstStyle/>
          <a:p>
            <a:r>
              <a:rPr lang="en-US"/>
              <a:t>Controlled Positioning Test</a:t>
            </a:r>
          </a:p>
        </p:txBody>
      </p:sp>
      <p:grpSp>
        <p:nvGrpSpPr>
          <p:cNvPr id="9" name="Group 8">
            <a:extLst>
              <a:ext uri="{FF2B5EF4-FFF2-40B4-BE49-F238E27FC236}">
                <a16:creationId xmlns:a16="http://schemas.microsoft.com/office/drawing/2014/main" id="{21C38EEE-E047-05BB-1669-1A50DD8E1B72}"/>
              </a:ext>
            </a:extLst>
          </p:cNvPr>
          <p:cNvGrpSpPr/>
          <p:nvPr/>
        </p:nvGrpSpPr>
        <p:grpSpPr>
          <a:xfrm>
            <a:off x="4941407" y="1603946"/>
            <a:ext cx="3725310" cy="2768145"/>
            <a:chOff x="5119759" y="1333698"/>
            <a:chExt cx="3865332" cy="2872190"/>
          </a:xfrm>
        </p:grpSpPr>
        <p:sp>
          <p:nvSpPr>
            <p:cNvPr id="8" name="Google Shape;621;p50">
              <a:extLst>
                <a:ext uri="{FF2B5EF4-FFF2-40B4-BE49-F238E27FC236}">
                  <a16:creationId xmlns:a16="http://schemas.microsoft.com/office/drawing/2014/main" id="{59889598-05D8-E727-322F-1475C710BAC5}"/>
                </a:ext>
              </a:extLst>
            </p:cNvPr>
            <p:cNvSpPr/>
            <p:nvPr/>
          </p:nvSpPr>
          <p:spPr>
            <a:xfrm>
              <a:off x="5119759" y="1333699"/>
              <a:ext cx="3865332" cy="2871216"/>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6" descr="Chart&#10;&#10;Description automatically generated">
              <a:extLst>
                <a:ext uri="{FF2B5EF4-FFF2-40B4-BE49-F238E27FC236}">
                  <a16:creationId xmlns:a16="http://schemas.microsoft.com/office/drawing/2014/main" id="{4044A8DB-C3A5-8EB6-EA2D-98A525EFF3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9759" y="1333698"/>
              <a:ext cx="3865332" cy="2872190"/>
            </a:xfrm>
            <a:prstGeom prst="rect">
              <a:avLst/>
            </a:prstGeom>
          </p:spPr>
        </p:pic>
      </p:grpSp>
      <p:sp>
        <p:nvSpPr>
          <p:cNvPr id="5" name="Google Shape;470;p41">
            <a:extLst>
              <a:ext uri="{FF2B5EF4-FFF2-40B4-BE49-F238E27FC236}">
                <a16:creationId xmlns:a16="http://schemas.microsoft.com/office/drawing/2014/main" id="{12A229CC-5E98-F450-8CA0-A87A6349D573}"/>
              </a:ext>
            </a:extLst>
          </p:cNvPr>
          <p:cNvSpPr/>
          <p:nvPr/>
        </p:nvSpPr>
        <p:spPr>
          <a:xfrm>
            <a:off x="555776" y="619899"/>
            <a:ext cx="8032500" cy="54861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 name="Google Shape;471;p41">
            <a:extLst>
              <a:ext uri="{FF2B5EF4-FFF2-40B4-BE49-F238E27FC236}">
                <a16:creationId xmlns:a16="http://schemas.microsoft.com/office/drawing/2014/main" id="{F5B5CE36-6C93-AEAC-208A-BBCC9AEC349E}"/>
              </a:ext>
            </a:extLst>
          </p:cNvPr>
          <p:cNvGraphicFramePr/>
          <p:nvPr>
            <p:extLst>
              <p:ext uri="{D42A27DB-BD31-4B8C-83A1-F6EECF244321}">
                <p14:modId xmlns:p14="http://schemas.microsoft.com/office/powerpoint/2010/main" val="3907667423"/>
              </p:ext>
            </p:extLst>
          </p:nvPr>
        </p:nvGraphicFramePr>
        <p:xfrm>
          <a:off x="555724" y="619898"/>
          <a:ext cx="8032500" cy="548610"/>
        </p:xfrm>
        <a:graphic>
          <a:graphicData uri="http://schemas.openxmlformats.org/drawingml/2006/table">
            <a:tbl>
              <a:tblPr>
                <a:noFill/>
                <a:tableStyleId>{90DB5381-F139-46BA-883A-D6A6CDB151B7}</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a:t>
                      </a:r>
                      <a:r>
                        <a:rPr lang="en" sz="1200" b="0">
                          <a:solidFill>
                            <a:srgbClr val="434343"/>
                          </a:solidFill>
                          <a:latin typeface="Roboto"/>
                          <a:ea typeface="Roboto"/>
                          <a:cs typeface="Roboto"/>
                          <a:sym typeface="Roboto"/>
                        </a:rPr>
                        <a:t>0.4 m/s.</a:t>
                      </a:r>
                      <a:endParaRPr sz="1200" b="0">
                        <a:solidFill>
                          <a:srgbClr val="434343"/>
                        </a:solidFill>
                        <a:latin typeface="Roboto"/>
                        <a:ea typeface="Roboto"/>
                        <a:cs typeface="Roboto"/>
                        <a:sym typeface="Roboto"/>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3289288918"/>
                  </a:ext>
                </a:extLst>
              </a:tr>
            </a:tbl>
          </a:graphicData>
        </a:graphic>
      </p:graphicFrame>
    </p:spTree>
    <p:extLst>
      <p:ext uri="{BB962C8B-B14F-4D97-AF65-F5344CB8AC3E}">
        <p14:creationId xmlns:p14="http://schemas.microsoft.com/office/powerpoint/2010/main" val="3764368639"/>
      </p:ext>
    </p:extLst>
  </p:cSld>
  <p:clrMapOvr>
    <a:masterClrMapping/>
  </p:clrMapOvr>
  <p:extLst>
    <p:ext uri="{6950BFC3-D8DA-4A85-94F7-54DA5524770B}">
      <p188:commentRel xmlns:p188="http://schemas.microsoft.com/office/powerpoint/2018/8/main" xmlns=""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85;p61">
            <a:extLst>
              <a:ext uri="{FF2B5EF4-FFF2-40B4-BE49-F238E27FC236}">
                <a16:creationId xmlns:a16="http://schemas.microsoft.com/office/drawing/2014/main" id="{4A817EC9-9BC1-8A5C-0D47-68186DF25BD3}"/>
              </a:ext>
            </a:extLst>
          </p:cNvPr>
          <p:cNvSpPr/>
          <p:nvPr/>
        </p:nvSpPr>
        <p:spPr>
          <a:xfrm>
            <a:off x="7279659" y="813034"/>
            <a:ext cx="1556635" cy="1390314"/>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311701" y="847138"/>
            <a:ext cx="4380044" cy="4067762"/>
          </a:xfrm>
        </p:spPr>
        <p:txBody>
          <a:bodyPr>
            <a:normAutofit/>
          </a:bodyPr>
          <a:lstStyle/>
          <a:p>
            <a:pPr marL="95250" indent="0">
              <a:buNone/>
            </a:pPr>
            <a:r>
              <a:rPr lang="en-US" sz="1800" b="1"/>
              <a:t>Prerequisite Tests:</a:t>
            </a:r>
          </a:p>
          <a:p>
            <a:pPr lvl="1" indent="-361950">
              <a:lnSpc>
                <a:spcPct val="114999"/>
              </a:lnSpc>
              <a:buSzPts val="2100"/>
            </a:pPr>
            <a:r>
              <a:rPr lang="en-US" sz="1600"/>
              <a:t>All other component, subsystem, and system tests</a:t>
            </a:r>
          </a:p>
          <a:p>
            <a:pPr marL="95250" indent="0">
              <a:lnSpc>
                <a:spcPct val="114999"/>
              </a:lnSpc>
              <a:buNone/>
            </a:pPr>
            <a:endParaRPr lang="en-US" sz="1800" b="1"/>
          </a:p>
          <a:p>
            <a:pPr marL="95250" indent="0">
              <a:lnSpc>
                <a:spcPct val="114999"/>
              </a:lnSpc>
              <a:buNone/>
            </a:pPr>
            <a:r>
              <a:rPr lang="en-US" sz="1800" b="1"/>
              <a:t>Test Needs:</a:t>
            </a:r>
          </a:p>
          <a:p>
            <a:pPr lvl="1">
              <a:lnSpc>
                <a:spcPct val="114999"/>
              </a:lnSpc>
            </a:pPr>
            <a:r>
              <a:rPr lang="en-US" sz="1600"/>
              <a:t>5 axis CNC Machine</a:t>
            </a:r>
          </a:p>
          <a:p>
            <a:pPr lvl="1">
              <a:lnSpc>
                <a:spcPct val="114999"/>
              </a:lnSpc>
            </a:pPr>
            <a:r>
              <a:rPr lang="en-US" sz="1600"/>
              <a:t>Pre-coded path (G-code)</a:t>
            </a:r>
          </a:p>
          <a:p>
            <a:pPr lvl="2">
              <a:lnSpc>
                <a:spcPct val="114999"/>
              </a:lnSpc>
              <a:buSzPct val="100000"/>
            </a:pPr>
            <a:r>
              <a:rPr lang="en-US" sz="1400"/>
              <a:t>Programming language used in CNC machines to control movements and operations</a:t>
            </a:r>
          </a:p>
          <a:p>
            <a:pPr lvl="1">
              <a:lnSpc>
                <a:spcPct val="114999"/>
              </a:lnSpc>
            </a:pPr>
            <a:r>
              <a:rPr lang="en-US" sz="1600"/>
              <a:t>Camera to record revolution time</a:t>
            </a:r>
          </a:p>
          <a:p>
            <a:pPr lvl="1">
              <a:lnSpc>
                <a:spcPct val="114999"/>
              </a:lnSpc>
            </a:pPr>
            <a:r>
              <a:rPr lang="en-US" sz="1600"/>
              <a:t>Completed GAINS product</a:t>
            </a:r>
          </a:p>
          <a:p>
            <a:pPr lvl="1">
              <a:lnSpc>
                <a:spcPct val="114999"/>
              </a:lnSpc>
            </a:pPr>
            <a:endParaRPr lang="en-US" sz="1600"/>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p:txBody>
          <a:bodyPr>
            <a:normAutofit fontScale="90000"/>
          </a:bodyPr>
          <a:lstStyle/>
          <a:p>
            <a:r>
              <a:rPr lang="en-US"/>
              <a:t>Controlled Positioning Test</a:t>
            </a:r>
          </a:p>
        </p:txBody>
      </p:sp>
      <p:pic>
        <p:nvPicPr>
          <p:cNvPr id="5" name="Picture 5" descr="Graphical user interface, website&#10;&#10;Description automatically generated">
            <a:extLst>
              <a:ext uri="{FF2B5EF4-FFF2-40B4-BE49-F238E27FC236}">
                <a16:creationId xmlns:a16="http://schemas.microsoft.com/office/drawing/2014/main" id="{75A15522-FA3D-8BBC-3309-EC74330AF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9561" y="576399"/>
            <a:ext cx="2294165" cy="1833971"/>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8F4DF676-EA52-F250-1227-126C5DFB4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132" y="812853"/>
            <a:ext cx="1593397" cy="1408684"/>
          </a:xfrm>
          <a:prstGeom prst="rect">
            <a:avLst/>
          </a:prstGeom>
        </p:spPr>
      </p:pic>
      <p:grpSp>
        <p:nvGrpSpPr>
          <p:cNvPr id="10" name="Group 9">
            <a:extLst>
              <a:ext uri="{FF2B5EF4-FFF2-40B4-BE49-F238E27FC236}">
                <a16:creationId xmlns:a16="http://schemas.microsoft.com/office/drawing/2014/main" id="{FA49EFF2-FDDD-A831-75C2-052E9BC4DD34}"/>
              </a:ext>
            </a:extLst>
          </p:cNvPr>
          <p:cNvGrpSpPr/>
          <p:nvPr/>
        </p:nvGrpSpPr>
        <p:grpSpPr>
          <a:xfrm>
            <a:off x="6320147" y="2747961"/>
            <a:ext cx="1144362" cy="1351872"/>
            <a:chOff x="5969453" y="3183390"/>
            <a:chExt cx="1504951" cy="1780497"/>
          </a:xfrm>
        </p:grpSpPr>
        <p:pic>
          <p:nvPicPr>
            <p:cNvPr id="6" name="Picture 6">
              <a:extLst>
                <a:ext uri="{FF2B5EF4-FFF2-40B4-BE49-F238E27FC236}">
                  <a16:creationId xmlns:a16="http://schemas.microsoft.com/office/drawing/2014/main" id="{F9CC7EC4-CD10-0011-62B8-B3173A7BB3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9453" y="3458936"/>
              <a:ext cx="1504951" cy="1504951"/>
            </a:xfrm>
            <a:prstGeom prst="rect">
              <a:avLst/>
            </a:prstGeom>
          </p:spPr>
        </p:pic>
        <p:pic>
          <p:nvPicPr>
            <p:cNvPr id="9" name="Picture 9" descr="A picture containing text, electronics&#10;&#10;Description automatically generated">
              <a:extLst>
                <a:ext uri="{FF2B5EF4-FFF2-40B4-BE49-F238E27FC236}">
                  <a16:creationId xmlns:a16="http://schemas.microsoft.com/office/drawing/2014/main" id="{573DA451-1AA0-1D49-7D09-460C86B3B2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6493329" y="3123655"/>
              <a:ext cx="606879" cy="726349"/>
            </a:xfrm>
            <a:prstGeom prst="rect">
              <a:avLst/>
            </a:prstGeom>
          </p:spPr>
        </p:pic>
      </p:grpSp>
      <p:sp>
        <p:nvSpPr>
          <p:cNvPr id="12" name="TextBox 11">
            <a:extLst>
              <a:ext uri="{FF2B5EF4-FFF2-40B4-BE49-F238E27FC236}">
                <a16:creationId xmlns:a16="http://schemas.microsoft.com/office/drawing/2014/main" id="{15CE5F7B-269C-2316-B900-74EC29AC639C}"/>
              </a:ext>
            </a:extLst>
          </p:cNvPr>
          <p:cNvSpPr txBox="1"/>
          <p:nvPr/>
        </p:nvSpPr>
        <p:spPr>
          <a:xfrm>
            <a:off x="5010150" y="2227489"/>
            <a:ext cx="13552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err="1">
                <a:solidFill>
                  <a:srgbClr val="666666"/>
                </a:solidFill>
                <a:latin typeface="Roboto" panose="02000000000000000000" pitchFamily="2" charset="0"/>
                <a:ea typeface="Roboto" panose="02000000000000000000" pitchFamily="2" charset="0"/>
              </a:rPr>
              <a:t>Hurco</a:t>
            </a:r>
            <a:r>
              <a:rPr lang="en-US" sz="1100" u="sng">
                <a:solidFill>
                  <a:srgbClr val="666666"/>
                </a:solidFill>
                <a:latin typeface="Roboto" panose="02000000000000000000" pitchFamily="2" charset="0"/>
                <a:ea typeface="Roboto" panose="02000000000000000000" pitchFamily="2" charset="0"/>
              </a:rPr>
              <a:t> VM10Ui</a:t>
            </a:r>
          </a:p>
          <a:p>
            <a:pPr algn="ctr"/>
            <a:r>
              <a:rPr lang="en-US" sz="1100">
                <a:solidFill>
                  <a:srgbClr val="666666"/>
                </a:solidFill>
                <a:latin typeface="Roboto" panose="02000000000000000000" pitchFamily="2" charset="0"/>
                <a:ea typeface="Roboto" panose="02000000000000000000" pitchFamily="2" charset="0"/>
              </a:rPr>
              <a:t>ITLL</a:t>
            </a:r>
          </a:p>
        </p:txBody>
      </p:sp>
      <p:sp>
        <p:nvSpPr>
          <p:cNvPr id="13" name="TextBox 12">
            <a:extLst>
              <a:ext uri="{FF2B5EF4-FFF2-40B4-BE49-F238E27FC236}">
                <a16:creationId xmlns:a16="http://schemas.microsoft.com/office/drawing/2014/main" id="{2AA1DCE1-43AE-C8CB-9AF8-561E7B90EB90}"/>
              </a:ext>
            </a:extLst>
          </p:cNvPr>
          <p:cNvSpPr txBox="1"/>
          <p:nvPr/>
        </p:nvSpPr>
        <p:spPr>
          <a:xfrm>
            <a:off x="7406179" y="2221858"/>
            <a:ext cx="135527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G-coded Path</a:t>
            </a:r>
          </a:p>
          <a:p>
            <a:pPr algn="ctr"/>
            <a:r>
              <a:rPr lang="en-US" sz="1100">
                <a:solidFill>
                  <a:srgbClr val="666666"/>
                </a:solidFill>
                <a:latin typeface="Roboto" panose="02000000000000000000" pitchFamily="2" charset="0"/>
                <a:ea typeface="Roboto" panose="02000000000000000000" pitchFamily="2" charset="0"/>
              </a:rPr>
              <a:t>Team member written</a:t>
            </a:r>
          </a:p>
        </p:txBody>
      </p:sp>
      <p:sp>
        <p:nvSpPr>
          <p:cNvPr id="15" name="TextBox 14">
            <a:extLst>
              <a:ext uri="{FF2B5EF4-FFF2-40B4-BE49-F238E27FC236}">
                <a16:creationId xmlns:a16="http://schemas.microsoft.com/office/drawing/2014/main" id="{4EFEC576-9D8D-44B3-9F9F-66298CBA1A45}"/>
              </a:ext>
            </a:extLst>
          </p:cNvPr>
          <p:cNvSpPr txBox="1"/>
          <p:nvPr/>
        </p:nvSpPr>
        <p:spPr>
          <a:xfrm>
            <a:off x="6266336" y="4055176"/>
            <a:ext cx="13552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u="sng">
                <a:solidFill>
                  <a:srgbClr val="666666"/>
                </a:solidFill>
                <a:latin typeface="Roboto" panose="02000000000000000000" pitchFamily="2" charset="0"/>
                <a:ea typeface="Roboto" panose="02000000000000000000" pitchFamily="2" charset="0"/>
              </a:rPr>
              <a:t>Video Camera on Fixed Structure</a:t>
            </a:r>
          </a:p>
          <a:p>
            <a:pPr algn="ctr"/>
            <a:r>
              <a:rPr lang="en-US" sz="1100">
                <a:solidFill>
                  <a:srgbClr val="666666"/>
                </a:solidFill>
                <a:latin typeface="Roboto" panose="02000000000000000000" pitchFamily="2" charset="0"/>
                <a:ea typeface="Roboto" panose="02000000000000000000" pitchFamily="2" charset="0"/>
              </a:rPr>
              <a:t>Team member provided</a:t>
            </a:r>
          </a:p>
        </p:txBody>
      </p:sp>
    </p:spTree>
    <p:extLst>
      <p:ext uri="{BB962C8B-B14F-4D97-AF65-F5344CB8AC3E}">
        <p14:creationId xmlns:p14="http://schemas.microsoft.com/office/powerpoint/2010/main" val="749183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472102-9D4D-A240-2A22-E75749DB80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sp>
        <p:nvSpPr>
          <p:cNvPr id="4" name="Title 3">
            <a:extLst>
              <a:ext uri="{FF2B5EF4-FFF2-40B4-BE49-F238E27FC236}">
                <a16:creationId xmlns:a16="http://schemas.microsoft.com/office/drawing/2014/main" id="{7C417F48-292E-934C-EFFA-EE4800DB18AA}"/>
              </a:ext>
            </a:extLst>
          </p:cNvPr>
          <p:cNvSpPr>
            <a:spLocks noGrp="1"/>
          </p:cNvSpPr>
          <p:nvPr>
            <p:ph type="title"/>
          </p:nvPr>
        </p:nvSpPr>
        <p:spPr/>
        <p:txBody>
          <a:bodyPr>
            <a:normAutofit fontScale="90000"/>
          </a:bodyPr>
          <a:lstStyle/>
          <a:p>
            <a:r>
              <a:rPr lang="en-US"/>
              <a:t>Controlled Positioning Test</a:t>
            </a:r>
          </a:p>
        </p:txBody>
      </p:sp>
      <p:sp>
        <p:nvSpPr>
          <p:cNvPr id="14" name="Text Placeholder 1">
            <a:extLst>
              <a:ext uri="{FF2B5EF4-FFF2-40B4-BE49-F238E27FC236}">
                <a16:creationId xmlns:a16="http://schemas.microsoft.com/office/drawing/2014/main" id="{F58762EF-0AA6-EC17-5BFD-9C60C96AB838}"/>
              </a:ext>
            </a:extLst>
          </p:cNvPr>
          <p:cNvSpPr txBox="1">
            <a:spLocks/>
          </p:cNvSpPr>
          <p:nvPr/>
        </p:nvSpPr>
        <p:spPr>
          <a:xfrm>
            <a:off x="0" y="584909"/>
            <a:ext cx="3961740" cy="44558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1950" algn="l" rtl="0">
              <a:lnSpc>
                <a:spcPct val="115000"/>
              </a:lnSpc>
              <a:spcBef>
                <a:spcPts val="0"/>
              </a:spcBef>
              <a:spcAft>
                <a:spcPts val="0"/>
              </a:spcAft>
              <a:buClr>
                <a:schemeClr val="dk2"/>
              </a:buClr>
              <a:buSzPts val="2100"/>
              <a:buFont typeface="Roboto"/>
              <a:buChar char="●"/>
              <a:defRPr sz="21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95250" indent="0">
              <a:buFont typeface="Roboto"/>
              <a:buNone/>
            </a:pPr>
            <a:r>
              <a:rPr lang="en-US" sz="1800" b="1"/>
              <a:t>Methodology:</a:t>
            </a:r>
          </a:p>
          <a:p>
            <a:pPr marL="863600" lvl="1" indent="-285750">
              <a:spcBef>
                <a:spcPts val="1200"/>
              </a:spcBef>
              <a:buSzPct val="100000"/>
              <a:buFont typeface="Courier New" panose="02070309020205020404" pitchFamily="49" charset="0"/>
              <a:buChar char="o"/>
            </a:pPr>
            <a:r>
              <a:rPr lang="en" sz="1600"/>
              <a:t>CNC trajectory will follow a </a:t>
            </a:r>
            <a:r>
              <a:rPr lang="en" sz="1600" b="1" i="1"/>
              <a:t>circular</a:t>
            </a:r>
            <a:r>
              <a:rPr lang="en" sz="1600" b="1"/>
              <a:t> </a:t>
            </a:r>
            <a:r>
              <a:rPr lang="en" sz="1600" b="1" i="1"/>
              <a:t>path</a:t>
            </a:r>
            <a:r>
              <a:rPr lang="en" sz="1600"/>
              <a:t> to impart a </a:t>
            </a:r>
            <a:r>
              <a:rPr lang="en" sz="1600" b="1" i="1"/>
              <a:t>constant acceleration</a:t>
            </a:r>
            <a:r>
              <a:rPr lang="en" sz="1600"/>
              <a:t> on the INS, simulating the Themis Satellite's </a:t>
            </a:r>
            <a:r>
              <a:rPr lang="en" sz="1600" b="1" i="1"/>
              <a:t>Hydrazine gas thrusters</a:t>
            </a:r>
          </a:p>
          <a:p>
            <a:pPr marL="1320800" lvl="2" indent="-285750">
              <a:spcBef>
                <a:spcPts val="1200"/>
              </a:spcBef>
              <a:buSzPct val="100000"/>
              <a:buFont typeface="Arial" panose="020B0604020202020204" pitchFamily="34" charset="0"/>
              <a:buChar char="•"/>
            </a:pPr>
            <a:r>
              <a:rPr lang="en" sz="1400"/>
              <a:t>Assumed ΔV required for lunar maintenance burn = </a:t>
            </a:r>
            <a:r>
              <a:rPr lang="en" sz="1400" b="1"/>
              <a:t>10 m/s</a:t>
            </a:r>
          </a:p>
          <a:p>
            <a:pPr marL="1320800" lvl="2" indent="-285750">
              <a:spcBef>
                <a:spcPts val="1200"/>
              </a:spcBef>
              <a:buSzPct val="100000"/>
              <a:buFont typeface="Arial" panose="020B0604020202020204" pitchFamily="34" charset="0"/>
              <a:buChar char="•"/>
            </a:pPr>
            <a:r>
              <a:rPr lang="en" sz="1400"/>
              <a:t>Typical burn duration = </a:t>
            </a:r>
            <a:r>
              <a:rPr lang="en" sz="1400" b="1"/>
              <a:t>73 sec</a:t>
            </a:r>
          </a:p>
          <a:p>
            <a:pPr marL="1320800" lvl="2" indent="-285750">
              <a:lnSpc>
                <a:spcPct val="114999"/>
              </a:lnSpc>
              <a:spcBef>
                <a:spcPts val="1200"/>
              </a:spcBef>
              <a:buSzPct val="100000"/>
              <a:buFont typeface="Arial" panose="020B0604020202020204" pitchFamily="34" charset="0"/>
              <a:buChar char="•"/>
            </a:pPr>
            <a:r>
              <a:rPr lang="en" sz="1400"/>
              <a:t>Centripetal Acceleration Magnitude = </a:t>
            </a:r>
            <a:r>
              <a:rPr lang="en" sz="1400" b="1"/>
              <a:t>0.137 m/s</a:t>
            </a:r>
            <a:r>
              <a:rPr lang="en" sz="1400" b="1" baseline="30000"/>
              <a:t>2</a:t>
            </a:r>
          </a:p>
        </p:txBody>
      </p:sp>
      <p:sp>
        <p:nvSpPr>
          <p:cNvPr id="20" name="Text Placeholder 1">
            <a:extLst>
              <a:ext uri="{FF2B5EF4-FFF2-40B4-BE49-F238E27FC236}">
                <a16:creationId xmlns:a16="http://schemas.microsoft.com/office/drawing/2014/main" id="{9691DE13-000E-3515-7343-89E54F5ED65F}"/>
              </a:ext>
            </a:extLst>
          </p:cNvPr>
          <p:cNvSpPr txBox="1">
            <a:spLocks/>
          </p:cNvSpPr>
          <p:nvPr/>
        </p:nvSpPr>
        <p:spPr>
          <a:xfrm>
            <a:off x="4011306" y="574331"/>
            <a:ext cx="4615881" cy="401492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1950" algn="l" rtl="0">
              <a:lnSpc>
                <a:spcPct val="115000"/>
              </a:lnSpc>
              <a:spcBef>
                <a:spcPts val="0"/>
              </a:spcBef>
              <a:spcAft>
                <a:spcPts val="0"/>
              </a:spcAft>
              <a:buClr>
                <a:schemeClr val="dk2"/>
              </a:buClr>
              <a:buSzPts val="2100"/>
              <a:buFont typeface="Roboto"/>
              <a:buChar char="●"/>
              <a:defRPr sz="21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95250" indent="0">
              <a:buFont typeface="Roboto"/>
              <a:buNone/>
            </a:pPr>
            <a:r>
              <a:rPr lang="en-US" sz="1800" b="1"/>
              <a:t>Test Specifications:</a:t>
            </a:r>
          </a:p>
          <a:p>
            <a:pPr marL="863600" lvl="1" indent="-285750">
              <a:spcBef>
                <a:spcPts val="1200"/>
              </a:spcBef>
              <a:buSzPct val="100000"/>
              <a:buFont typeface="Courier New" panose="02070309020205020404" pitchFamily="49" charset="0"/>
              <a:buChar char="o"/>
            </a:pPr>
            <a:r>
              <a:rPr lang="en" sz="1600" b="1"/>
              <a:t>5-Axis CNC Hurco VM10Ui:</a:t>
            </a:r>
            <a:endParaRPr lang="en" sz="1600" b="1" i="1"/>
          </a:p>
          <a:p>
            <a:pPr marL="1320800" lvl="2" indent="-285750">
              <a:spcBef>
                <a:spcPts val="1200"/>
              </a:spcBef>
              <a:buSzPct val="100000"/>
              <a:buFont typeface="Arial" panose="020B0604020202020204" pitchFamily="34" charset="0"/>
              <a:buChar char="•"/>
            </a:pPr>
            <a:r>
              <a:rPr lang="en" sz="1400"/>
              <a:t>Max feed rate = </a:t>
            </a:r>
            <a:r>
              <a:rPr lang="en" sz="1400" b="1"/>
              <a:t>28 m/min</a:t>
            </a:r>
          </a:p>
          <a:p>
            <a:pPr marL="1320800" lvl="2" indent="-285750">
              <a:spcBef>
                <a:spcPts val="1200"/>
              </a:spcBef>
              <a:buSzPct val="100000"/>
              <a:buFont typeface="Arial" panose="020B0604020202020204" pitchFamily="34" charset="0"/>
              <a:buChar char="•"/>
            </a:pPr>
            <a:r>
              <a:rPr lang="en" sz="1400"/>
              <a:t>Minimum Bed Dimension (Y): </a:t>
            </a:r>
            <a:r>
              <a:rPr lang="en" sz="1400" b="1"/>
              <a:t>0.406 m</a:t>
            </a:r>
          </a:p>
          <a:p>
            <a:pPr marL="863600" lvl="1" indent="-285750">
              <a:spcBef>
                <a:spcPts val="1200"/>
              </a:spcBef>
              <a:buSzPct val="100000"/>
              <a:buFont typeface="Courier New" panose="02070309020205020404" pitchFamily="49" charset="0"/>
              <a:buChar char="o"/>
            </a:pPr>
            <a:r>
              <a:rPr lang="en" sz="1600" b="1"/>
              <a:t>Test Trajectory:</a:t>
            </a:r>
          </a:p>
          <a:p>
            <a:pPr marL="1320800" lvl="2" indent="-285750">
              <a:spcBef>
                <a:spcPts val="1200"/>
              </a:spcBef>
              <a:buSzPct val="100000"/>
              <a:buFont typeface="Courier New" panose="02070309020205020404" pitchFamily="49" charset="0"/>
              <a:buChar char="o"/>
            </a:pPr>
            <a:r>
              <a:rPr lang="en" sz="1400"/>
              <a:t>Tangential Velocity: </a:t>
            </a:r>
            <a:r>
              <a:rPr lang="en" sz="1400" b="1"/>
              <a:t>8.604 m/min</a:t>
            </a:r>
          </a:p>
          <a:p>
            <a:pPr marL="1320800" lvl="2" indent="-285750">
              <a:spcBef>
                <a:spcPts val="1200"/>
              </a:spcBef>
              <a:buSzPct val="100000"/>
              <a:buFont typeface="Courier New" panose="02070309020205020404" pitchFamily="49" charset="0"/>
              <a:buChar char="o"/>
            </a:pPr>
            <a:r>
              <a:rPr lang="en" sz="1400"/>
              <a:t>Trajectory Diameter: </a:t>
            </a:r>
            <a:r>
              <a:rPr lang="en" sz="1400" b="1"/>
              <a:t>0.3 m</a:t>
            </a:r>
          </a:p>
          <a:p>
            <a:pPr marL="1320800" lvl="2" indent="-285750">
              <a:spcBef>
                <a:spcPts val="1200"/>
              </a:spcBef>
              <a:buSzPct val="100000"/>
              <a:buFont typeface="Courier New" panose="02070309020205020404" pitchFamily="49" charset="0"/>
              <a:buChar char="o"/>
            </a:pPr>
            <a:r>
              <a:rPr lang="en" sz="1400"/>
              <a:t>Revolutions:</a:t>
            </a:r>
            <a:r>
              <a:rPr lang="en" sz="1400" b="1"/>
              <a:t> 11.108</a:t>
            </a:r>
          </a:p>
        </p:txBody>
      </p:sp>
      <p:sp>
        <p:nvSpPr>
          <p:cNvPr id="21" name="TextBox 20">
            <a:extLst>
              <a:ext uri="{FF2B5EF4-FFF2-40B4-BE49-F238E27FC236}">
                <a16:creationId xmlns:a16="http://schemas.microsoft.com/office/drawing/2014/main" id="{6E78852E-9076-36E8-1120-2D6E46C8EBEF}"/>
              </a:ext>
            </a:extLst>
          </p:cNvPr>
          <p:cNvSpPr txBox="1"/>
          <p:nvPr/>
        </p:nvSpPr>
        <p:spPr>
          <a:xfrm>
            <a:off x="8488708" y="4085877"/>
            <a:ext cx="79701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1">
                <a:latin typeface="Times New Roman"/>
              </a:rPr>
              <a:t>0.406 m</a:t>
            </a:r>
          </a:p>
        </p:txBody>
      </p:sp>
      <p:sp>
        <p:nvSpPr>
          <p:cNvPr id="22" name="Rectangle 21">
            <a:extLst>
              <a:ext uri="{FF2B5EF4-FFF2-40B4-BE49-F238E27FC236}">
                <a16:creationId xmlns:a16="http://schemas.microsoft.com/office/drawing/2014/main" id="{B4D42FD4-FA95-BC88-A632-6C8F23CC44D1}"/>
              </a:ext>
            </a:extLst>
          </p:cNvPr>
          <p:cNvSpPr/>
          <p:nvPr/>
        </p:nvSpPr>
        <p:spPr>
          <a:xfrm>
            <a:off x="7082165" y="3724790"/>
            <a:ext cx="1966800" cy="10270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EC94A4-F7EC-4E79-B877-CB654E24A028}"/>
              </a:ext>
            </a:extLst>
          </p:cNvPr>
          <p:cNvSpPr/>
          <p:nvPr/>
        </p:nvSpPr>
        <p:spPr>
          <a:xfrm>
            <a:off x="7666363" y="3843481"/>
            <a:ext cx="798403" cy="789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B769E91D-0F27-8EBF-8527-0C66B3957C18}"/>
              </a:ext>
            </a:extLst>
          </p:cNvPr>
          <p:cNvCxnSpPr>
            <a:cxnSpLocks/>
          </p:cNvCxnSpPr>
          <p:nvPr/>
        </p:nvCxnSpPr>
        <p:spPr>
          <a:xfrm>
            <a:off x="8073961" y="4240612"/>
            <a:ext cx="3895" cy="39628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6EBD262-8750-15F2-6EAD-9E3E49AFA1C4}"/>
              </a:ext>
            </a:extLst>
          </p:cNvPr>
          <p:cNvSpPr txBox="1"/>
          <p:nvPr/>
        </p:nvSpPr>
        <p:spPr>
          <a:xfrm>
            <a:off x="8033920" y="4269800"/>
            <a:ext cx="457622" cy="15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1">
                <a:latin typeface="Times New Roman"/>
              </a:rPr>
              <a:t>0.15 m</a:t>
            </a:r>
          </a:p>
        </p:txBody>
      </p:sp>
      <p:sp>
        <p:nvSpPr>
          <p:cNvPr id="26" name="Oval 25">
            <a:extLst>
              <a:ext uri="{FF2B5EF4-FFF2-40B4-BE49-F238E27FC236}">
                <a16:creationId xmlns:a16="http://schemas.microsoft.com/office/drawing/2014/main" id="{720B4A59-7BC1-279D-7A88-5955C418CABC}"/>
              </a:ext>
            </a:extLst>
          </p:cNvPr>
          <p:cNvSpPr/>
          <p:nvPr/>
        </p:nvSpPr>
        <p:spPr>
          <a:xfrm>
            <a:off x="8050959" y="4231044"/>
            <a:ext cx="38946" cy="387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28DE56-430C-C57F-9FFF-2FDDD6E28AD9}"/>
              </a:ext>
            </a:extLst>
          </p:cNvPr>
          <p:cNvSpPr txBox="1"/>
          <p:nvPr/>
        </p:nvSpPr>
        <p:spPr>
          <a:xfrm>
            <a:off x="7872600" y="3691097"/>
            <a:ext cx="754589" cy="15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1">
                <a:latin typeface="Times New Roman"/>
              </a:rPr>
              <a:t>0.533 m</a:t>
            </a:r>
          </a:p>
        </p:txBody>
      </p:sp>
      <p:sp>
        <p:nvSpPr>
          <p:cNvPr id="28" name="Isosceles Triangle 27">
            <a:extLst>
              <a:ext uri="{FF2B5EF4-FFF2-40B4-BE49-F238E27FC236}">
                <a16:creationId xmlns:a16="http://schemas.microsoft.com/office/drawing/2014/main" id="{80D0CFD0-C708-7F59-3182-5BD2DF350E7A}"/>
              </a:ext>
            </a:extLst>
          </p:cNvPr>
          <p:cNvSpPr/>
          <p:nvPr/>
        </p:nvSpPr>
        <p:spPr>
          <a:xfrm rot="1680000">
            <a:off x="7698481" y="3983533"/>
            <a:ext cx="62403" cy="931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F4CDF46F-49F7-1F51-5886-36F7BEAD79D6}"/>
              </a:ext>
            </a:extLst>
          </p:cNvPr>
          <p:cNvSpPr/>
          <p:nvPr/>
        </p:nvSpPr>
        <p:spPr>
          <a:xfrm rot="12540000">
            <a:off x="8396058" y="4351687"/>
            <a:ext cx="62403" cy="931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1FA157A-EB16-C87F-CDA7-4F8EAA86C276}"/>
              </a:ext>
            </a:extLst>
          </p:cNvPr>
          <p:cNvSpPr txBox="1"/>
          <p:nvPr/>
        </p:nvSpPr>
        <p:spPr>
          <a:xfrm>
            <a:off x="7417322" y="4553066"/>
            <a:ext cx="52589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Times New Roman"/>
              </a:rPr>
              <a:t>GAINS</a:t>
            </a:r>
          </a:p>
        </p:txBody>
      </p:sp>
      <p:sp>
        <p:nvSpPr>
          <p:cNvPr id="32" name="Rectangle 31">
            <a:extLst>
              <a:ext uri="{FF2B5EF4-FFF2-40B4-BE49-F238E27FC236}">
                <a16:creationId xmlns:a16="http://schemas.microsoft.com/office/drawing/2014/main" id="{EA5A6FCD-A957-1552-B9BD-99874ACD4FC9}"/>
              </a:ext>
            </a:extLst>
          </p:cNvPr>
          <p:cNvSpPr/>
          <p:nvPr/>
        </p:nvSpPr>
        <p:spPr>
          <a:xfrm>
            <a:off x="8030032" y="4601604"/>
            <a:ext cx="90409" cy="65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5B79784-D516-37EE-DA50-81AB32E45D72}"/>
              </a:ext>
            </a:extLst>
          </p:cNvPr>
          <p:cNvCxnSpPr/>
          <p:nvPr/>
        </p:nvCxnSpPr>
        <p:spPr>
          <a:xfrm>
            <a:off x="4119262" y="703600"/>
            <a:ext cx="0" cy="40482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702762"/>
      </p:ext>
    </p:extLst>
  </p:cSld>
  <p:clrMapOvr>
    <a:masterClrMapping/>
  </p:clrMapOvr>
  <p:extLst>
    <p:ext uri="{6950BFC3-D8DA-4A85-94F7-54DA5524770B}">
      <p188:commentRel xmlns:p188="http://schemas.microsoft.com/office/powerpoint/2018/8/main" xmlns=""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785;p61">
            <a:extLst>
              <a:ext uri="{FF2B5EF4-FFF2-40B4-BE49-F238E27FC236}">
                <a16:creationId xmlns:a16="http://schemas.microsoft.com/office/drawing/2014/main" id="{EE74DA54-FAEA-6C74-9CB7-0865FC4011DB}"/>
              </a:ext>
            </a:extLst>
          </p:cNvPr>
          <p:cNvSpPr/>
          <p:nvPr/>
        </p:nvSpPr>
        <p:spPr>
          <a:xfrm>
            <a:off x="6806693" y="2347357"/>
            <a:ext cx="2235115" cy="1790082"/>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5;p61">
            <a:extLst>
              <a:ext uri="{FF2B5EF4-FFF2-40B4-BE49-F238E27FC236}">
                <a16:creationId xmlns:a16="http://schemas.microsoft.com/office/drawing/2014/main" id="{31EBE645-884D-712F-5DE5-EF99A2BA1DA2}"/>
              </a:ext>
            </a:extLst>
          </p:cNvPr>
          <p:cNvSpPr/>
          <p:nvPr/>
        </p:nvSpPr>
        <p:spPr>
          <a:xfrm>
            <a:off x="4535076" y="647434"/>
            <a:ext cx="2947377" cy="166621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311700" y="576300"/>
            <a:ext cx="4222200" cy="4500470"/>
          </a:xfrm>
        </p:spPr>
        <p:txBody>
          <a:bodyPr>
            <a:normAutofit fontScale="62500" lnSpcReduction="20000"/>
          </a:bodyPr>
          <a:lstStyle/>
          <a:p>
            <a:pPr marL="95250" indent="0">
              <a:lnSpc>
                <a:spcPct val="114999"/>
              </a:lnSpc>
              <a:buNone/>
            </a:pPr>
            <a:r>
              <a:rPr lang="en-US" sz="2600" b="1"/>
              <a:t>High-Level Test Procedure:</a:t>
            </a:r>
          </a:p>
          <a:p>
            <a:pPr marL="438150" indent="-342900">
              <a:lnSpc>
                <a:spcPct val="145000"/>
              </a:lnSpc>
              <a:buSzPct val="100000"/>
              <a:buFont typeface="+mj-lt"/>
              <a:buAutoNum type="arabicPeriod"/>
            </a:pPr>
            <a:r>
              <a:rPr lang="en-US" sz="2300"/>
              <a:t>Import pre-coded path to Ground Software for plotting and comparison to INS readings </a:t>
            </a:r>
          </a:p>
          <a:p>
            <a:pPr marL="438150" indent="-342900">
              <a:lnSpc>
                <a:spcPct val="145000"/>
              </a:lnSpc>
              <a:buSzPct val="100000"/>
              <a:buFont typeface="+mj-lt"/>
              <a:buAutoNum type="arabicPeriod"/>
            </a:pPr>
            <a:r>
              <a:rPr lang="en-US" sz="2300"/>
              <a:t>Place the GAINS in CNC</a:t>
            </a:r>
          </a:p>
          <a:p>
            <a:pPr marL="438150" indent="-342900">
              <a:lnSpc>
                <a:spcPct val="145000"/>
              </a:lnSpc>
              <a:buSzPct val="100000"/>
              <a:buFont typeface="+mj-lt"/>
              <a:buAutoNum type="arabicPeriod"/>
            </a:pPr>
            <a:r>
              <a:rPr lang="en-US" sz="2300"/>
              <a:t>Run coded path</a:t>
            </a:r>
          </a:p>
          <a:p>
            <a:pPr marL="1003300" lvl="1" indent="-342900">
              <a:lnSpc>
                <a:spcPct val="145000"/>
              </a:lnSpc>
              <a:buSzPct val="100000"/>
            </a:pPr>
            <a:r>
              <a:rPr lang="en-US" sz="2000"/>
              <a:t>Simulate positional changes in 2 axes (spacecraft thrusting)</a:t>
            </a:r>
          </a:p>
          <a:p>
            <a:pPr marL="1003300" lvl="1" indent="-342900">
              <a:lnSpc>
                <a:spcPct val="145000"/>
              </a:lnSpc>
              <a:buSzPct val="100000"/>
            </a:pPr>
            <a:r>
              <a:rPr lang="en-US" sz="2000"/>
              <a:t>Use video recording to correlate time with CNC start and stop</a:t>
            </a:r>
          </a:p>
          <a:p>
            <a:pPr marL="438150" indent="-342900">
              <a:lnSpc>
                <a:spcPct val="145000"/>
              </a:lnSpc>
              <a:buSzPct val="100000"/>
              <a:buFont typeface="+mj-lt"/>
              <a:buAutoNum type="arabicPeriod"/>
            </a:pPr>
            <a:r>
              <a:rPr lang="en-US" sz="2300"/>
              <a:t>Monitor GUI trajectory plot, simulate loss of contact</a:t>
            </a:r>
          </a:p>
          <a:p>
            <a:pPr marL="438150" indent="-342900">
              <a:lnSpc>
                <a:spcPct val="145000"/>
              </a:lnSpc>
              <a:buSzPct val="100000"/>
              <a:buFont typeface="+mj-lt"/>
              <a:buAutoNum type="arabicPeriod"/>
            </a:pPr>
            <a:r>
              <a:rPr lang="en-US" sz="2300"/>
              <a:t>Path ends, remove GAINS, analyze data</a:t>
            </a:r>
          </a:p>
          <a:p>
            <a:pPr marL="438150" indent="-342900">
              <a:lnSpc>
                <a:spcPct val="145000"/>
              </a:lnSpc>
              <a:buSzPct val="100000"/>
              <a:buAutoNum type="arabicPeriod"/>
            </a:pPr>
            <a:r>
              <a:rPr lang="en-US" sz="2300" u="sng"/>
              <a:t>Repeat for each body axis of interest</a:t>
            </a:r>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p:txBody>
          <a:bodyPr>
            <a:normAutofit fontScale="90000"/>
          </a:bodyPr>
          <a:lstStyle/>
          <a:p>
            <a:r>
              <a:rPr lang="en-US"/>
              <a:t>Controlled Positioning Test</a:t>
            </a:r>
          </a:p>
        </p:txBody>
      </p:sp>
      <p:pic>
        <p:nvPicPr>
          <p:cNvPr id="5" name="Graphic 47" descr="High temperature outline">
            <a:extLst>
              <a:ext uri="{FF2B5EF4-FFF2-40B4-BE49-F238E27FC236}">
                <a16:creationId xmlns:a16="http://schemas.microsoft.com/office/drawing/2014/main" id="{A3FD4516-8261-4761-9490-1EB4E16212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519571" y="3821337"/>
            <a:ext cx="311158" cy="363312"/>
          </a:xfrm>
          <a:prstGeom prst="rect">
            <a:avLst/>
          </a:prstGeom>
        </p:spPr>
      </p:pic>
      <p:sp>
        <p:nvSpPr>
          <p:cNvPr id="6" name="TextBox 5">
            <a:extLst>
              <a:ext uri="{FF2B5EF4-FFF2-40B4-BE49-F238E27FC236}">
                <a16:creationId xmlns:a16="http://schemas.microsoft.com/office/drawing/2014/main" id="{4633FAE8-A850-56A6-4615-9927427A8F45}"/>
              </a:ext>
            </a:extLst>
          </p:cNvPr>
          <p:cNvSpPr txBox="1"/>
          <p:nvPr/>
        </p:nvSpPr>
        <p:spPr>
          <a:xfrm>
            <a:off x="4774679" y="3888635"/>
            <a:ext cx="4486998"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latin typeface="Roboto" panose="02000000000000000000" pitchFamily="2" charset="0"/>
                <a:ea typeface="Roboto" panose="02000000000000000000" pitchFamily="2" charset="0"/>
              </a:rPr>
              <a:t>Safety Considerations:</a:t>
            </a:r>
          </a:p>
          <a:p>
            <a:pPr marL="171450" indent="-171450">
              <a:buFont typeface="Calibri"/>
              <a:buChar char="-"/>
            </a:pPr>
            <a:r>
              <a:rPr lang="en-US" sz="1100">
                <a:solidFill>
                  <a:schemeClr val="bg2"/>
                </a:solidFill>
                <a:latin typeface="Roboto" panose="02000000000000000000" pitchFamily="2" charset="0"/>
                <a:ea typeface="Roboto" panose="02000000000000000000" pitchFamily="2" charset="0"/>
              </a:rPr>
              <a:t>Secure GAINS onto CNC fixture</a:t>
            </a:r>
          </a:p>
          <a:p>
            <a:pPr marL="171450" indent="-171450">
              <a:buFont typeface="Calibri"/>
              <a:buChar char="-"/>
            </a:pPr>
            <a:r>
              <a:rPr lang="en-US" sz="1100">
                <a:solidFill>
                  <a:schemeClr val="bg2"/>
                </a:solidFill>
                <a:latin typeface="Roboto" panose="02000000000000000000" pitchFamily="2" charset="0"/>
                <a:ea typeface="Roboto" panose="02000000000000000000" pitchFamily="2" charset="0"/>
              </a:rPr>
              <a:t>Training and qualification to operate CNC</a:t>
            </a:r>
          </a:p>
          <a:p>
            <a:pPr marL="171450" indent="-171450">
              <a:buFont typeface="Calibri"/>
              <a:buChar char="-"/>
            </a:pPr>
            <a:r>
              <a:rPr lang="en-US" sz="1100">
                <a:solidFill>
                  <a:schemeClr val="bg2"/>
                </a:solidFill>
                <a:latin typeface="Roboto" panose="02000000000000000000" pitchFamily="2" charset="0"/>
                <a:ea typeface="Roboto" panose="02000000000000000000" pitchFamily="2" charset="0"/>
              </a:rPr>
              <a:t>Implement measures to ensure the proper organization and routing of GAINS cables to prevent entanglement</a:t>
            </a:r>
          </a:p>
          <a:p>
            <a:pPr marL="171450" indent="-171450">
              <a:buFont typeface="Calibri"/>
              <a:buChar char="-"/>
            </a:pPr>
            <a:endParaRPr lang="en-US" sz="1100">
              <a:solidFill>
                <a:srgbClr val="FF0000"/>
              </a:solidFill>
            </a:endParaRPr>
          </a:p>
        </p:txBody>
      </p:sp>
      <p:pic>
        <p:nvPicPr>
          <p:cNvPr id="9" name="Picture 9">
            <a:extLst>
              <a:ext uri="{FF2B5EF4-FFF2-40B4-BE49-F238E27FC236}">
                <a16:creationId xmlns:a16="http://schemas.microsoft.com/office/drawing/2014/main" id="{61202ED1-6212-E51C-39FD-6C32F899A3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3900" y="648727"/>
            <a:ext cx="2945432" cy="1661993"/>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CB85FA55-C29D-B80F-26D6-956C8405BF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8639" y="2346969"/>
            <a:ext cx="2254839" cy="1790857"/>
          </a:xfrm>
          <a:prstGeom prst="rect">
            <a:avLst/>
          </a:prstGeom>
        </p:spPr>
      </p:pic>
    </p:spTree>
    <p:extLst>
      <p:ext uri="{BB962C8B-B14F-4D97-AF65-F5344CB8AC3E}">
        <p14:creationId xmlns:p14="http://schemas.microsoft.com/office/powerpoint/2010/main" val="763958028"/>
      </p:ext>
    </p:extLst>
  </p:cSld>
  <p:clrMapOvr>
    <a:masterClrMapping/>
  </p:clrMapOvr>
  <p:extLst>
    <p:ext uri="{6950BFC3-D8DA-4A85-94F7-54DA5524770B}">
      <p188:commentRel xmlns:p188="http://schemas.microsoft.com/office/powerpoint/2018/8/main" xmlns="" r:id="rId7"/>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5" name="Google Shape;448;p39">
            <a:extLst>
              <a:ext uri="{FF2B5EF4-FFF2-40B4-BE49-F238E27FC236}">
                <a16:creationId xmlns:a16="http://schemas.microsoft.com/office/drawing/2014/main" id="{40B92915-D5B0-0FD8-B8CC-CFDF789C9407}"/>
              </a:ext>
            </a:extLst>
          </p:cNvPr>
          <p:cNvSpPr/>
          <p:nvPr/>
        </p:nvSpPr>
        <p:spPr>
          <a:xfrm>
            <a:off x="6102176" y="1355220"/>
            <a:ext cx="2742588" cy="2514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Overview</a:t>
            </a:r>
            <a:endParaRPr/>
          </a:p>
        </p:txBody>
      </p:sp>
      <p:sp>
        <p:nvSpPr>
          <p:cNvPr id="199" name="Google Shape;199;p2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a:t>
            </a:fld>
            <a:endParaRPr/>
          </a:p>
        </p:txBody>
      </p:sp>
      <p:pic>
        <p:nvPicPr>
          <p:cNvPr id="4" name="Picture 4">
            <a:extLst>
              <a:ext uri="{FF2B5EF4-FFF2-40B4-BE49-F238E27FC236}">
                <a16:creationId xmlns:a16="http://schemas.microsoft.com/office/drawing/2014/main" id="{42831D11-23D6-4481-3B1B-5F5DC99E093A}"/>
              </a:ext>
            </a:extLst>
          </p:cNvPr>
          <p:cNvPicPr>
            <a:picLocks noChangeAspect="1"/>
          </p:cNvPicPr>
          <p:nvPr/>
        </p:nvPicPr>
        <p:blipFill>
          <a:blip r:embed="rId3"/>
          <a:stretch>
            <a:fillRect/>
          </a:stretch>
        </p:blipFill>
        <p:spPr>
          <a:xfrm>
            <a:off x="6102175" y="1355220"/>
            <a:ext cx="2743200" cy="2514600"/>
          </a:xfrm>
          <a:prstGeom prst="rect">
            <a:avLst/>
          </a:prstGeom>
        </p:spPr>
      </p:pic>
    </p:spTree>
  </p:cSld>
  <p:clrMapOvr>
    <a:masterClrMapping/>
  </p:clrMapOvr>
  <p:extLst>
    <p:ext uri="{6950BFC3-D8DA-4A85-94F7-54DA5524770B}">
      <p188:commentRel xmlns:p188="http://schemas.microsoft.com/office/powerpoint/2018/8/main" xmlns="" r:id="rId4"/>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6695103-D607-A44B-2482-B4AF68EE7563}"/>
              </a:ext>
            </a:extLst>
          </p:cNvPr>
          <p:cNvGrpSpPr/>
          <p:nvPr/>
        </p:nvGrpSpPr>
        <p:grpSpPr>
          <a:xfrm>
            <a:off x="5251635" y="3500190"/>
            <a:ext cx="3660412" cy="1026548"/>
            <a:chOff x="5251635" y="3500190"/>
            <a:chExt cx="3660412" cy="1026548"/>
          </a:xfrm>
        </p:grpSpPr>
        <p:sp>
          <p:nvSpPr>
            <p:cNvPr id="24" name="Google Shape;785;p61">
              <a:extLst>
                <a:ext uri="{FF2B5EF4-FFF2-40B4-BE49-F238E27FC236}">
                  <a16:creationId xmlns:a16="http://schemas.microsoft.com/office/drawing/2014/main" id="{4F8395E2-6305-DE71-2F9F-4C8CFFBECDBF}"/>
                </a:ext>
              </a:extLst>
            </p:cNvPr>
            <p:cNvSpPr/>
            <p:nvPr/>
          </p:nvSpPr>
          <p:spPr>
            <a:xfrm>
              <a:off x="5251635" y="3507198"/>
              <a:ext cx="3660412" cy="101954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C248691-BAD5-4E80-3014-E0115CC431CE}"/>
                    </a:ext>
                  </a:extLst>
                </p:cNvPr>
                <p:cNvSpPr/>
                <p:nvPr/>
              </p:nvSpPr>
              <p:spPr>
                <a:xfrm>
                  <a:off x="5251635" y="3500190"/>
                  <a:ext cx="3660412" cy="1019540"/>
                </a:xfrm>
                <a:prstGeom prst="rect">
                  <a:avLst/>
                </a:prstGeom>
                <a:solidFill>
                  <a:srgbClr val="739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𝑒𝑟𝑟𝑜𝑟</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𝐼𝑁𝑆</m:t>
                                </m:r>
                              </m:e>
                              <m:sub>
                                <m:r>
                                  <a:rPr lang="en-US" b="0" i="1" smtClean="0">
                                    <a:latin typeface="Cambria Math" panose="02040503050406030204" pitchFamily="18" charset="0"/>
                                  </a:rPr>
                                  <m:t>𝑝𝑜𝑠</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𝐶𝑁𝐶</m:t>
                                </m:r>
                              </m:e>
                              <m:sub>
                                <m:r>
                                  <a:rPr lang="en-US" i="1">
                                    <a:latin typeface="Cambria Math" panose="02040503050406030204" pitchFamily="18" charset="0"/>
                                  </a:rPr>
                                  <m:t>𝑝𝑜𝑠</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𝐶𝑁𝐶</m:t>
                            </m:r>
                          </m:e>
                          <m:sub>
                            <m:r>
                              <a:rPr lang="en-US" b="0" i="1" smtClean="0">
                                <a:latin typeface="Cambria Math" panose="02040503050406030204" pitchFamily="18" charset="0"/>
                              </a:rPr>
                              <m:t>𝑒𝑟𝑟𝑜𝑟</m:t>
                            </m:r>
                          </m:sub>
                        </m:sSub>
                      </m:oMath>
                    </m:oMathPara>
                  </a14:m>
                  <a:endParaRPr lang="en-US"/>
                </a:p>
                <a:p>
                  <a:pPr algn="ctr"/>
                  <a:endParaRPr lang="en-US"/>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𝑒𝑟𝑟𝑜𝑟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𝑑𝑃</m:t>
                                </m:r>
                              </m:e>
                              <m:sub>
                                <m:r>
                                  <a:rPr lang="en-US" b="0" i="1" smtClean="0">
                                    <a:latin typeface="Cambria Math" panose="02040503050406030204" pitchFamily="18" charset="0"/>
                                  </a:rPr>
                                  <m:t>𝑒𝑟𝑟𝑜𝑟</m:t>
                                </m:r>
                              </m:sub>
                            </m:sSub>
                          </m:num>
                          <m:den>
                            <m:r>
                              <a:rPr lang="en-US" b="0" i="1" smtClean="0">
                                <a:latin typeface="Cambria Math" panose="02040503050406030204" pitchFamily="18" charset="0"/>
                              </a:rPr>
                              <m:t>𝑑𝑡</m:t>
                            </m:r>
                          </m:den>
                        </m:f>
                      </m:oMath>
                    </m:oMathPara>
                  </a14:m>
                  <a:endParaRPr lang="en-US"/>
                </a:p>
              </p:txBody>
            </p:sp>
          </mc:Choice>
          <mc:Fallback xmlns="">
            <p:sp>
              <p:nvSpPr>
                <p:cNvPr id="16" name="Rectangle 15">
                  <a:extLst>
                    <a:ext uri="{FF2B5EF4-FFF2-40B4-BE49-F238E27FC236}">
                      <a16:creationId xmlns:a16="http://schemas.microsoft.com/office/drawing/2014/main" id="{CC248691-BAD5-4E80-3014-E0115CC431CE}"/>
                    </a:ext>
                  </a:extLst>
                </p:cNvPr>
                <p:cNvSpPr>
                  <a:spLocks noRot="1" noChangeAspect="1" noMove="1" noResize="1" noEditPoints="1" noAdjustHandles="1" noChangeArrowheads="1" noChangeShapeType="1" noTextEdit="1"/>
                </p:cNvSpPr>
                <p:nvPr/>
              </p:nvSpPr>
              <p:spPr>
                <a:xfrm>
                  <a:off x="5251635" y="3500190"/>
                  <a:ext cx="3660412" cy="1019540"/>
                </a:xfrm>
                <a:prstGeom prst="rect">
                  <a:avLst/>
                </a:prstGeom>
                <a:blipFill>
                  <a:blip r:embed="rId4"/>
                  <a:stretch>
                    <a:fillRect/>
                  </a:stretch>
                </a:blipFill>
                <a:ln>
                  <a:noFill/>
                </a:ln>
              </p:spPr>
              <p:txBody>
                <a:bodyPr/>
                <a:lstStyle/>
                <a:p>
                  <a:r>
                    <a:rPr lang="en-US">
                      <a:noFill/>
                    </a:rPr>
                    <a:t> </a:t>
                  </a:r>
                </a:p>
              </p:txBody>
            </p:sp>
          </mc:Fallback>
        </mc:AlternateContent>
      </p:grpSp>
      <p:sp>
        <p:nvSpPr>
          <p:cNvPr id="3" name="Slide Number Placeholder 2">
            <a:extLst>
              <a:ext uri="{FF2B5EF4-FFF2-40B4-BE49-F238E27FC236}">
                <a16:creationId xmlns:a16="http://schemas.microsoft.com/office/drawing/2014/main" id="{69E0997C-0892-5554-19A2-B4CBDC2DE8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sp>
        <p:nvSpPr>
          <p:cNvPr id="4" name="Title 3">
            <a:extLst>
              <a:ext uri="{FF2B5EF4-FFF2-40B4-BE49-F238E27FC236}">
                <a16:creationId xmlns:a16="http://schemas.microsoft.com/office/drawing/2014/main" id="{978E152D-B4CB-96A1-2A79-E0467ABC4217}"/>
              </a:ext>
            </a:extLst>
          </p:cNvPr>
          <p:cNvSpPr>
            <a:spLocks noGrp="1"/>
          </p:cNvSpPr>
          <p:nvPr>
            <p:ph type="title"/>
          </p:nvPr>
        </p:nvSpPr>
        <p:spPr>
          <a:xfrm>
            <a:off x="153025" y="0"/>
            <a:ext cx="7338276" cy="576300"/>
          </a:xfrm>
        </p:spPr>
        <p:txBody>
          <a:bodyPr>
            <a:normAutofit fontScale="90000"/>
          </a:bodyPr>
          <a:lstStyle/>
          <a:p>
            <a:r>
              <a:rPr lang="en-US"/>
              <a:t>Controlled Positioning Error Analysis</a:t>
            </a:r>
          </a:p>
          <a:p>
            <a:endParaRPr lang="en-US"/>
          </a:p>
        </p:txBody>
      </p:sp>
      <p:grpSp>
        <p:nvGrpSpPr>
          <p:cNvPr id="46" name="Group 45">
            <a:extLst>
              <a:ext uri="{FF2B5EF4-FFF2-40B4-BE49-F238E27FC236}">
                <a16:creationId xmlns:a16="http://schemas.microsoft.com/office/drawing/2014/main" id="{99CACBFE-1224-3A4D-2B16-757C7D07E5E5}"/>
              </a:ext>
            </a:extLst>
          </p:cNvPr>
          <p:cNvGrpSpPr/>
          <p:nvPr/>
        </p:nvGrpSpPr>
        <p:grpSpPr>
          <a:xfrm>
            <a:off x="5863442" y="738497"/>
            <a:ext cx="3484663" cy="2523265"/>
            <a:chOff x="5663046" y="749630"/>
            <a:chExt cx="3484663" cy="2523265"/>
          </a:xfrm>
        </p:grpSpPr>
        <p:sp>
          <p:nvSpPr>
            <p:cNvPr id="39" name="TextBox 38">
              <a:extLst>
                <a:ext uri="{FF2B5EF4-FFF2-40B4-BE49-F238E27FC236}">
                  <a16:creationId xmlns:a16="http://schemas.microsoft.com/office/drawing/2014/main" id="{ED381257-68DE-3E00-A6FD-52F94463BF19}"/>
                </a:ext>
              </a:extLst>
            </p:cNvPr>
            <p:cNvSpPr txBox="1"/>
            <p:nvPr/>
          </p:nvSpPr>
          <p:spPr>
            <a:xfrm>
              <a:off x="8255087" y="1612268"/>
              <a:ext cx="89262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solidFill>
                    <a:srgbClr val="BFBFBF"/>
                  </a:solidFill>
                  <a:latin typeface="Georgia Pro"/>
                </a:rPr>
                <a:t>G</a:t>
              </a:r>
              <a:r>
                <a:rPr lang="en-US" i="1" baseline="-25000" err="1">
                  <a:solidFill>
                    <a:srgbClr val="BFBFBF"/>
                  </a:solidFill>
                  <a:latin typeface="Georgia Pro"/>
                </a:rPr>
                <a:t>error</a:t>
              </a:r>
            </a:p>
          </p:txBody>
        </p:sp>
        <p:sp>
          <p:nvSpPr>
            <p:cNvPr id="36" name="TextBox 35">
              <a:extLst>
                <a:ext uri="{FF2B5EF4-FFF2-40B4-BE49-F238E27FC236}">
                  <a16:creationId xmlns:a16="http://schemas.microsoft.com/office/drawing/2014/main" id="{2E0CE6D5-16F0-E3DE-3FC9-5801E874E7A2}"/>
                </a:ext>
              </a:extLst>
            </p:cNvPr>
            <p:cNvSpPr txBox="1"/>
            <p:nvPr/>
          </p:nvSpPr>
          <p:spPr>
            <a:xfrm>
              <a:off x="6547085" y="2916957"/>
              <a:ext cx="89262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solidFill>
                    <a:srgbClr val="BFBFBF"/>
                  </a:solidFill>
                  <a:latin typeface="Georgia Pro"/>
                </a:rPr>
                <a:t>INS</a:t>
              </a:r>
              <a:r>
                <a:rPr lang="en-US" i="1" baseline="-25000" err="1">
                  <a:solidFill>
                    <a:srgbClr val="BFBFBF"/>
                  </a:solidFill>
                  <a:latin typeface="Georgia Pro"/>
                </a:rPr>
                <a:t>pos</a:t>
              </a:r>
            </a:p>
          </p:txBody>
        </p:sp>
        <p:sp>
          <p:nvSpPr>
            <p:cNvPr id="37" name="TextBox 36">
              <a:extLst>
                <a:ext uri="{FF2B5EF4-FFF2-40B4-BE49-F238E27FC236}">
                  <a16:creationId xmlns:a16="http://schemas.microsoft.com/office/drawing/2014/main" id="{EA0F5C68-DCF3-0AAF-6C07-52BAE375C38A}"/>
                </a:ext>
              </a:extLst>
            </p:cNvPr>
            <p:cNvSpPr txBox="1"/>
            <p:nvPr/>
          </p:nvSpPr>
          <p:spPr>
            <a:xfrm>
              <a:off x="7049187" y="2479200"/>
              <a:ext cx="71238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solidFill>
                    <a:srgbClr val="BFBFBF"/>
                  </a:solidFill>
                  <a:latin typeface="Georgia Pro"/>
                </a:rPr>
                <a:t>P</a:t>
              </a:r>
              <a:r>
                <a:rPr lang="en-US" i="1" baseline="-25000" err="1">
                  <a:solidFill>
                    <a:srgbClr val="BFBFBF"/>
                  </a:solidFill>
                  <a:latin typeface="Georgia Pro"/>
                </a:rPr>
                <a:t>error</a:t>
              </a:r>
              <a:endParaRPr lang="en-US" i="1" baseline="-25000">
                <a:solidFill>
                  <a:srgbClr val="BFBFBF"/>
                </a:solidFill>
                <a:latin typeface="Georgia Pro"/>
              </a:endParaRPr>
            </a:p>
          </p:txBody>
        </p:sp>
        <p:sp>
          <p:nvSpPr>
            <p:cNvPr id="38" name="TextBox 37">
              <a:extLst>
                <a:ext uri="{FF2B5EF4-FFF2-40B4-BE49-F238E27FC236}">
                  <a16:creationId xmlns:a16="http://schemas.microsoft.com/office/drawing/2014/main" id="{53B1039C-A1CC-AA69-7818-B3D436243AE9}"/>
                </a:ext>
              </a:extLst>
            </p:cNvPr>
            <p:cNvSpPr txBox="1"/>
            <p:nvPr/>
          </p:nvSpPr>
          <p:spPr>
            <a:xfrm>
              <a:off x="7272343" y="771087"/>
              <a:ext cx="89262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solidFill>
                    <a:srgbClr val="BFBFBF"/>
                  </a:solidFill>
                  <a:latin typeface="Georgia Pro"/>
                </a:rPr>
                <a:t>G</a:t>
              </a:r>
              <a:r>
                <a:rPr lang="en-US" i="1" baseline="-25000" err="1">
                  <a:solidFill>
                    <a:srgbClr val="BFBFBF"/>
                  </a:solidFill>
                  <a:latin typeface="Georgia Pro"/>
                </a:rPr>
                <a:t>pos</a:t>
              </a:r>
            </a:p>
          </p:txBody>
        </p:sp>
        <p:sp>
          <p:nvSpPr>
            <p:cNvPr id="6" name="Oval 5">
              <a:extLst>
                <a:ext uri="{FF2B5EF4-FFF2-40B4-BE49-F238E27FC236}">
                  <a16:creationId xmlns:a16="http://schemas.microsoft.com/office/drawing/2014/main" id="{83809E64-9C7C-4AD1-DA59-4C24194497A2}"/>
                </a:ext>
              </a:extLst>
            </p:cNvPr>
            <p:cNvSpPr/>
            <p:nvPr/>
          </p:nvSpPr>
          <p:spPr>
            <a:xfrm>
              <a:off x="6562899" y="1317243"/>
              <a:ext cx="830633" cy="813934"/>
            </a:xfrm>
            <a:prstGeom prst="ellipse">
              <a:avLst/>
            </a:prstGeom>
            <a:noFill/>
            <a:ln w="12700">
              <a:solidFill>
                <a:srgbClr val="AA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0D6384D-885E-AC97-6F81-A8E70A53ED7A}"/>
                </a:ext>
              </a:extLst>
            </p:cNvPr>
            <p:cNvCxnSpPr/>
            <p:nvPr/>
          </p:nvCxnSpPr>
          <p:spPr>
            <a:xfrm flipV="1">
              <a:off x="5720497" y="1571273"/>
              <a:ext cx="1628026" cy="684029"/>
            </a:xfrm>
            <a:prstGeom prst="straightConnector1">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53CD1CD-994E-44AE-7139-CB4ABEEF064E}"/>
                </a:ext>
              </a:extLst>
            </p:cNvPr>
            <p:cNvSpPr/>
            <p:nvPr/>
          </p:nvSpPr>
          <p:spPr>
            <a:xfrm>
              <a:off x="6929765" y="1676731"/>
              <a:ext cx="96907" cy="94959"/>
            </a:xfrm>
            <a:prstGeom prst="ellips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C637ED8-09FB-F933-AAF3-2653EED2F6B2}"/>
                </a:ext>
              </a:extLst>
            </p:cNvPr>
            <p:cNvCxnSpPr/>
            <p:nvPr/>
          </p:nvCxnSpPr>
          <p:spPr>
            <a:xfrm flipH="1">
              <a:off x="7021131" y="1032025"/>
              <a:ext cx="245339" cy="627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816F1E9-5B3B-B928-1521-F5671A8A2B51}"/>
                </a:ext>
              </a:extLst>
            </p:cNvPr>
            <p:cNvCxnSpPr>
              <a:cxnSpLocks/>
            </p:cNvCxnSpPr>
            <p:nvPr/>
          </p:nvCxnSpPr>
          <p:spPr>
            <a:xfrm flipH="1">
              <a:off x="7415683" y="1788876"/>
              <a:ext cx="735549" cy="4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697A7BE-E078-6904-6FFF-8E773508C9D4}"/>
                </a:ext>
              </a:extLst>
            </p:cNvPr>
            <p:cNvSpPr/>
            <p:nvPr/>
          </p:nvSpPr>
          <p:spPr>
            <a:xfrm>
              <a:off x="5663046" y="2212571"/>
              <a:ext cx="96907" cy="94959"/>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59123B9-A5B9-B68E-FFC5-FA0B42EB1B26}"/>
                </a:ext>
              </a:extLst>
            </p:cNvPr>
            <p:cNvCxnSpPr>
              <a:cxnSpLocks/>
            </p:cNvCxnSpPr>
            <p:nvPr/>
          </p:nvCxnSpPr>
          <p:spPr>
            <a:xfrm flipH="1" flipV="1">
              <a:off x="5767763" y="2355609"/>
              <a:ext cx="791337" cy="604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D8FA07-626B-AD80-79DC-9E20D445FFA3}"/>
                </a:ext>
              </a:extLst>
            </p:cNvPr>
            <p:cNvCxnSpPr>
              <a:cxnSpLocks/>
            </p:cNvCxnSpPr>
            <p:nvPr/>
          </p:nvCxnSpPr>
          <p:spPr>
            <a:xfrm flipH="1" flipV="1">
              <a:off x="6278447" y="2038020"/>
              <a:ext cx="791337" cy="604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6F0A68E-D119-4D57-0727-F727A63DA8B8}"/>
                </a:ext>
              </a:extLst>
            </p:cNvPr>
            <p:cNvSpPr txBox="1"/>
            <p:nvPr/>
          </p:nvSpPr>
          <p:spPr>
            <a:xfrm>
              <a:off x="6534212" y="2895500"/>
              <a:ext cx="8926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latin typeface="Georgia Pro"/>
                </a:rPr>
                <a:t>INS</a:t>
              </a:r>
              <a:r>
                <a:rPr lang="en-US" i="1" baseline="-25000">
                  <a:latin typeface="Georgia Pro"/>
                </a:rPr>
                <a:t>pos</a:t>
              </a:r>
            </a:p>
          </p:txBody>
        </p:sp>
        <p:sp>
          <p:nvSpPr>
            <p:cNvPr id="21" name="TextBox 20">
              <a:extLst>
                <a:ext uri="{FF2B5EF4-FFF2-40B4-BE49-F238E27FC236}">
                  <a16:creationId xmlns:a16="http://schemas.microsoft.com/office/drawing/2014/main" id="{12CA7F23-517B-37EF-F9E7-9B72556FE398}"/>
                </a:ext>
              </a:extLst>
            </p:cNvPr>
            <p:cNvSpPr txBox="1"/>
            <p:nvPr/>
          </p:nvSpPr>
          <p:spPr>
            <a:xfrm>
              <a:off x="7036314" y="2457742"/>
              <a:ext cx="71238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latin typeface="Georgia Pro"/>
                </a:rPr>
                <a:t>P</a:t>
              </a:r>
              <a:r>
                <a:rPr lang="en-US" i="1" baseline="-25000" err="1">
                  <a:latin typeface="Georgia Pro"/>
                </a:rPr>
                <a:t>error</a:t>
              </a:r>
              <a:endParaRPr lang="en-US" i="1" baseline="-25000">
                <a:latin typeface="Georgia Pro"/>
              </a:endParaRPr>
            </a:p>
          </p:txBody>
        </p:sp>
        <p:sp>
          <p:nvSpPr>
            <p:cNvPr id="22" name="TextBox 21">
              <a:extLst>
                <a:ext uri="{FF2B5EF4-FFF2-40B4-BE49-F238E27FC236}">
                  <a16:creationId xmlns:a16="http://schemas.microsoft.com/office/drawing/2014/main" id="{FFEEC098-9AB0-7E03-69D7-20B7D0744963}"/>
                </a:ext>
              </a:extLst>
            </p:cNvPr>
            <p:cNvSpPr txBox="1"/>
            <p:nvPr/>
          </p:nvSpPr>
          <p:spPr>
            <a:xfrm>
              <a:off x="7259469" y="749630"/>
              <a:ext cx="89262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latin typeface="Georgia Pro"/>
                </a:rPr>
                <a:t>G</a:t>
              </a:r>
              <a:r>
                <a:rPr lang="en-US" i="1" baseline="-25000" err="1">
                  <a:latin typeface="Georgia Pro"/>
                </a:rPr>
                <a:t>pos</a:t>
              </a:r>
            </a:p>
          </p:txBody>
        </p:sp>
        <p:sp>
          <p:nvSpPr>
            <p:cNvPr id="23" name="TextBox 22">
              <a:extLst>
                <a:ext uri="{FF2B5EF4-FFF2-40B4-BE49-F238E27FC236}">
                  <a16:creationId xmlns:a16="http://schemas.microsoft.com/office/drawing/2014/main" id="{ADCB3F91-9470-2251-DE0A-98251FC58185}"/>
                </a:ext>
              </a:extLst>
            </p:cNvPr>
            <p:cNvSpPr txBox="1"/>
            <p:nvPr/>
          </p:nvSpPr>
          <p:spPr>
            <a:xfrm>
              <a:off x="8242214" y="1590810"/>
              <a:ext cx="892622" cy="35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err="1">
                  <a:latin typeface="Georgia Pro"/>
                </a:rPr>
                <a:t>G</a:t>
              </a:r>
              <a:r>
                <a:rPr lang="en-US" i="1" baseline="-25000" err="1">
                  <a:latin typeface="Georgia Pro"/>
                </a:rPr>
                <a:t>error</a:t>
              </a:r>
            </a:p>
          </p:txBody>
        </p:sp>
      </p:grpSp>
      <p:grpSp>
        <p:nvGrpSpPr>
          <p:cNvPr id="15" name="Group 14">
            <a:extLst>
              <a:ext uri="{FF2B5EF4-FFF2-40B4-BE49-F238E27FC236}">
                <a16:creationId xmlns:a16="http://schemas.microsoft.com/office/drawing/2014/main" id="{B5F93CDB-482B-D76B-C38B-45FF8735AA0C}"/>
              </a:ext>
            </a:extLst>
          </p:cNvPr>
          <p:cNvGrpSpPr/>
          <p:nvPr/>
        </p:nvGrpSpPr>
        <p:grpSpPr>
          <a:xfrm>
            <a:off x="1169078" y="3500190"/>
            <a:ext cx="2889540" cy="1073711"/>
            <a:chOff x="453391" y="3061820"/>
            <a:chExt cx="3093719" cy="1149581"/>
          </a:xfrm>
        </p:grpSpPr>
        <p:pic>
          <p:nvPicPr>
            <p:cNvPr id="14" name="Picture 14" descr="Text&#10;&#10;Description automatically generated">
              <a:extLst>
                <a:ext uri="{FF2B5EF4-FFF2-40B4-BE49-F238E27FC236}">
                  <a16:creationId xmlns:a16="http://schemas.microsoft.com/office/drawing/2014/main" id="{FEC9F91A-40FA-E07F-6F84-D0096826C8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391" y="3092445"/>
              <a:ext cx="3093719" cy="1118956"/>
            </a:xfrm>
            <a:prstGeom prst="rect">
              <a:avLst/>
            </a:prstGeom>
          </p:spPr>
        </p:pic>
        <p:pic>
          <p:nvPicPr>
            <p:cNvPr id="43" name="Picture 43" descr="Text&#10;&#10;Description automatically generated">
              <a:extLst>
                <a:ext uri="{FF2B5EF4-FFF2-40B4-BE49-F238E27FC236}">
                  <a16:creationId xmlns:a16="http://schemas.microsoft.com/office/drawing/2014/main" id="{3B88EF00-7F77-7F7B-0C0E-1E0F5F0D42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0095" y="3061820"/>
              <a:ext cx="2812784" cy="257673"/>
            </a:xfrm>
            <a:prstGeom prst="rect">
              <a:avLst/>
            </a:prstGeom>
          </p:spPr>
        </p:pic>
      </p:grpSp>
      <p:sp>
        <p:nvSpPr>
          <p:cNvPr id="2" name="Text Placeholder 1">
            <a:extLst>
              <a:ext uri="{FF2B5EF4-FFF2-40B4-BE49-F238E27FC236}">
                <a16:creationId xmlns:a16="http://schemas.microsoft.com/office/drawing/2014/main" id="{E90CFD6D-8DA6-DAAA-056B-A4DB03146ADF}"/>
              </a:ext>
            </a:extLst>
          </p:cNvPr>
          <p:cNvSpPr txBox="1">
            <a:spLocks/>
          </p:cNvSpPr>
          <p:nvPr/>
        </p:nvSpPr>
        <p:spPr>
          <a:xfrm>
            <a:off x="-1" y="598717"/>
            <a:ext cx="5541592" cy="3032758"/>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61950" algn="l" rtl="0">
              <a:lnSpc>
                <a:spcPct val="115000"/>
              </a:lnSpc>
              <a:spcBef>
                <a:spcPts val="0"/>
              </a:spcBef>
              <a:spcAft>
                <a:spcPts val="0"/>
              </a:spcAft>
              <a:buClr>
                <a:schemeClr val="dk2"/>
              </a:buClr>
              <a:buSzPts val="2100"/>
              <a:buFont typeface="Roboto"/>
              <a:buChar char="●"/>
              <a:defRPr sz="21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95250" indent="0">
              <a:lnSpc>
                <a:spcPct val="114999"/>
              </a:lnSpc>
              <a:buFont typeface="Roboto"/>
              <a:buNone/>
            </a:pPr>
            <a:r>
              <a:rPr lang="en-US" sz="2300" b="1"/>
              <a:t>Error Analysis:</a:t>
            </a:r>
          </a:p>
          <a:p>
            <a:pPr lvl="1">
              <a:lnSpc>
                <a:spcPct val="170000"/>
              </a:lnSpc>
              <a:buSzPct val="100000"/>
              <a:buFont typeface="Courier New" panose="02070309020205020404" pitchFamily="49" charset="0"/>
              <a:buChar char="o"/>
            </a:pPr>
            <a:r>
              <a:rPr lang="en-US" sz="2100"/>
              <a:t>The GAINS </a:t>
            </a:r>
            <a:r>
              <a:rPr lang="en-US" sz="2100" b="1"/>
              <a:t>calculated position </a:t>
            </a:r>
            <a:r>
              <a:rPr lang="en-US" sz="2100"/>
              <a:t>will be compared to the </a:t>
            </a:r>
            <a:r>
              <a:rPr lang="en-US" sz="2100" b="1"/>
              <a:t>commanded position</a:t>
            </a:r>
            <a:r>
              <a:rPr lang="en-US" sz="2100"/>
              <a:t> of the CNC</a:t>
            </a:r>
          </a:p>
          <a:p>
            <a:pPr lvl="1">
              <a:lnSpc>
                <a:spcPct val="170000"/>
              </a:lnSpc>
              <a:buSzPct val="100000"/>
              <a:buFont typeface="Courier New" panose="02070309020205020404" pitchFamily="49" charset="0"/>
              <a:buChar char="o"/>
            </a:pPr>
            <a:r>
              <a:rPr lang="en-US" sz="2100"/>
              <a:t>CNC error in that </a:t>
            </a:r>
            <a:r>
              <a:rPr lang="en-US" sz="2100" b="1"/>
              <a:t>commanded position</a:t>
            </a:r>
            <a:r>
              <a:rPr lang="en-US" sz="2100"/>
              <a:t> will be added generate our </a:t>
            </a:r>
            <a:r>
              <a:rPr lang="en-US" sz="2100" b="1"/>
              <a:t>final positional error</a:t>
            </a:r>
            <a:r>
              <a:rPr lang="en-US" sz="2100"/>
              <a:t>. </a:t>
            </a:r>
          </a:p>
          <a:p>
            <a:pPr lvl="1">
              <a:lnSpc>
                <a:spcPct val="170000"/>
              </a:lnSpc>
              <a:buSzPct val="100000"/>
              <a:buFont typeface="Courier New" panose="02070309020205020404" pitchFamily="49" charset="0"/>
              <a:buChar char="o"/>
            </a:pPr>
            <a:r>
              <a:rPr lang="en-US" sz="2100"/>
              <a:t>The </a:t>
            </a:r>
            <a:r>
              <a:rPr lang="en-US" sz="2100" b="1"/>
              <a:t>time derivative </a:t>
            </a:r>
            <a:r>
              <a:rPr lang="en-US" sz="2100"/>
              <a:t>of our </a:t>
            </a:r>
            <a:r>
              <a:rPr lang="en-US" sz="2100" b="1"/>
              <a:t>positional error </a:t>
            </a:r>
            <a:r>
              <a:rPr lang="en-US" sz="2100"/>
              <a:t>throughout the test will yield the </a:t>
            </a:r>
            <a:r>
              <a:rPr lang="en-US" sz="2100" b="1"/>
              <a:t>velocity error</a:t>
            </a:r>
          </a:p>
        </p:txBody>
      </p:sp>
    </p:spTree>
    <p:extLst>
      <p:ext uri="{BB962C8B-B14F-4D97-AF65-F5344CB8AC3E}">
        <p14:creationId xmlns:p14="http://schemas.microsoft.com/office/powerpoint/2010/main" val="2181860285"/>
      </p:ext>
    </p:extLst>
  </p:cSld>
  <p:clrMapOvr>
    <a:masterClrMapping/>
  </p:clrMapOvr>
  <p:extLst>
    <p:ext uri="{6950BFC3-D8DA-4A85-94F7-54DA5524770B}">
      <p188:commentRel xmlns:p188="http://schemas.microsoft.com/office/powerpoint/2018/8/main" xmlns=""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5;p61">
            <a:extLst>
              <a:ext uri="{FF2B5EF4-FFF2-40B4-BE49-F238E27FC236}">
                <a16:creationId xmlns:a16="http://schemas.microsoft.com/office/drawing/2014/main" id="{66A368FE-EBAA-3492-ABA3-4417BC394928}"/>
              </a:ext>
            </a:extLst>
          </p:cNvPr>
          <p:cNvSpPr>
            <a:spLocks/>
          </p:cNvSpPr>
          <p:nvPr/>
        </p:nvSpPr>
        <p:spPr>
          <a:xfrm>
            <a:off x="6474126" y="583184"/>
            <a:ext cx="2285130" cy="2041412"/>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Picture 33" descr="Chart, line chart&#10;&#10;Description automatically generated">
            <a:extLst>
              <a:ext uri="{FF2B5EF4-FFF2-40B4-BE49-F238E27FC236}">
                <a16:creationId xmlns:a16="http://schemas.microsoft.com/office/drawing/2014/main" id="{74ABF6D3-D52E-4592-ECD7-DEFA603D0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1708" y="576300"/>
            <a:ext cx="2301849" cy="2050397"/>
          </a:xfrm>
          <a:prstGeom prst="rect">
            <a:avLst/>
          </a:prstGeom>
        </p:spPr>
      </p:pic>
      <p:sp>
        <p:nvSpPr>
          <p:cNvPr id="6" name="Google Shape;785;p61">
            <a:extLst>
              <a:ext uri="{FF2B5EF4-FFF2-40B4-BE49-F238E27FC236}">
                <a16:creationId xmlns:a16="http://schemas.microsoft.com/office/drawing/2014/main" id="{AF5CE58D-24C5-51B5-670D-A80B2A73E128}"/>
              </a:ext>
            </a:extLst>
          </p:cNvPr>
          <p:cNvSpPr>
            <a:spLocks/>
          </p:cNvSpPr>
          <p:nvPr/>
        </p:nvSpPr>
        <p:spPr>
          <a:xfrm>
            <a:off x="6009751" y="2685548"/>
            <a:ext cx="3068410" cy="211377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218921" y="576300"/>
            <a:ext cx="5283491" cy="4510772"/>
          </a:xfrm>
        </p:spPr>
        <p:txBody>
          <a:bodyPr>
            <a:normAutofit fontScale="92500"/>
          </a:bodyPr>
          <a:lstStyle/>
          <a:p>
            <a:pPr marL="95250" indent="0">
              <a:lnSpc>
                <a:spcPct val="150000"/>
              </a:lnSpc>
              <a:buNone/>
            </a:pPr>
            <a:r>
              <a:rPr lang="en-US" sz="1900" b="1"/>
              <a:t>Expected Results:</a:t>
            </a:r>
            <a:endParaRPr lang="en-US" sz="1900"/>
          </a:p>
          <a:p>
            <a:pPr marL="895350" lvl="1" indent="-342900">
              <a:lnSpc>
                <a:spcPct val="150000"/>
              </a:lnSpc>
              <a:buFont typeface="Courier New" panose="02070309020205020404" pitchFamily="49" charset="0"/>
              <a:buChar char="o"/>
            </a:pPr>
            <a:r>
              <a:rPr lang="en-US" sz="1700"/>
              <a:t>Position and velocity measurements accurate under various acceleration scenarios</a:t>
            </a:r>
          </a:p>
          <a:p>
            <a:pPr lvl="2">
              <a:lnSpc>
                <a:spcPct val="150000"/>
              </a:lnSpc>
              <a:buSzPct val="100000"/>
            </a:pPr>
            <a:r>
              <a:rPr lang="en-US" sz="1500"/>
              <a:t>Relative to the path defined by the CNC input G-Code</a:t>
            </a:r>
          </a:p>
          <a:p>
            <a:pPr lvl="1">
              <a:lnSpc>
                <a:spcPct val="150000"/>
              </a:lnSpc>
            </a:pPr>
            <a:r>
              <a:rPr lang="en-US" sz="1700"/>
              <a:t>Characterize the effect of various error sources</a:t>
            </a:r>
            <a:endParaRPr lang="en-US" sz="1600"/>
          </a:p>
          <a:p>
            <a:pPr lvl="2">
              <a:lnSpc>
                <a:spcPct val="150000"/>
              </a:lnSpc>
              <a:buSzPct val="100000"/>
            </a:pPr>
            <a:r>
              <a:rPr lang="en-US" sz="1500"/>
              <a:t>Bias Calibration, Velocity Random Walk, Scale Factor, and Repeatability</a:t>
            </a:r>
          </a:p>
          <a:p>
            <a:pPr lvl="1">
              <a:lnSpc>
                <a:spcPct val="150000"/>
              </a:lnSpc>
            </a:pPr>
            <a:r>
              <a:rPr lang="en-US" sz="1700"/>
              <a:t>Final position and velocity accuracy value </a:t>
            </a:r>
          </a:p>
          <a:p>
            <a:pPr lvl="2">
              <a:lnSpc>
                <a:spcPct val="150000"/>
              </a:lnSpc>
              <a:buSzPct val="100000"/>
            </a:pPr>
            <a:r>
              <a:rPr lang="en-US" sz="1500"/>
              <a:t>Integrated into expected bias of the Kalman Filter as a function of time</a:t>
            </a:r>
          </a:p>
          <a:p>
            <a:pPr indent="-342900">
              <a:lnSpc>
                <a:spcPct val="114999"/>
              </a:lnSpc>
            </a:pPr>
            <a:endParaRPr lang="en-US"/>
          </a:p>
          <a:p>
            <a:pPr indent="-342900">
              <a:lnSpc>
                <a:spcPct val="160000"/>
              </a:lnSpc>
            </a:pPr>
            <a:endParaRPr lang="en-US"/>
          </a:p>
          <a:p>
            <a:pPr indent="-342900">
              <a:lnSpc>
                <a:spcPct val="160000"/>
              </a:lnSpc>
            </a:pPr>
            <a:endParaRPr lang="en-US"/>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21" name="Rectangle 20">
            <a:extLst>
              <a:ext uri="{FF2B5EF4-FFF2-40B4-BE49-F238E27FC236}">
                <a16:creationId xmlns:a16="http://schemas.microsoft.com/office/drawing/2014/main" id="{6BDECD70-E154-E654-1F03-85A1D4789EB3}"/>
              </a:ext>
            </a:extLst>
          </p:cNvPr>
          <p:cNvSpPr/>
          <p:nvPr/>
        </p:nvSpPr>
        <p:spPr>
          <a:xfrm>
            <a:off x="6009750" y="2684478"/>
            <a:ext cx="3068411" cy="21159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p:txBody>
          <a:bodyPr>
            <a:normAutofit fontScale="90000"/>
          </a:bodyPr>
          <a:lstStyle/>
          <a:p>
            <a:r>
              <a:rPr lang="en-US"/>
              <a:t>Controlled Positioning Test</a:t>
            </a: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8EA46CA6-8603-E306-EC6B-84534EA3A7B1}"/>
                  </a:ext>
                </a:extLst>
              </p14:cNvPr>
              <p14:cNvContentPartPr/>
              <p14:nvPr/>
            </p14:nvContentPartPr>
            <p14:xfrm>
              <a:off x="6517147" y="3168734"/>
              <a:ext cx="2114074" cy="1272454"/>
            </p14:xfrm>
          </p:contentPart>
        </mc:Choice>
        <mc:Fallback xmlns="">
          <p:pic>
            <p:nvPicPr>
              <p:cNvPr id="16" name="Ink 15">
                <a:extLst>
                  <a:ext uri="{FF2B5EF4-FFF2-40B4-BE49-F238E27FC236}">
                    <a16:creationId xmlns:a16="http://schemas.microsoft.com/office/drawing/2014/main" id="{8EA46CA6-8603-E306-EC6B-84534EA3A7B1}"/>
                  </a:ext>
                </a:extLst>
              </p:cNvPr>
              <p:cNvPicPr/>
              <p:nvPr/>
            </p:nvPicPr>
            <p:blipFill>
              <a:blip r:embed="rId5"/>
              <a:stretch>
                <a:fillRect/>
              </a:stretch>
            </p:blipFill>
            <p:spPr>
              <a:xfrm>
                <a:off x="6499152" y="3150741"/>
                <a:ext cx="2149704" cy="1308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F92DD307-ECD4-AE08-959A-7149E7107525}"/>
                  </a:ext>
                </a:extLst>
              </p14:cNvPr>
              <p14:cNvContentPartPr/>
              <p14:nvPr/>
            </p14:nvContentPartPr>
            <p14:xfrm>
              <a:off x="8631124" y="4087626"/>
              <a:ext cx="320720" cy="61177"/>
            </p14:xfrm>
          </p:contentPart>
        </mc:Choice>
        <mc:Fallback xmlns="">
          <p:pic>
            <p:nvPicPr>
              <p:cNvPr id="18" name="Ink 17">
                <a:extLst>
                  <a:ext uri="{FF2B5EF4-FFF2-40B4-BE49-F238E27FC236}">
                    <a16:creationId xmlns:a16="http://schemas.microsoft.com/office/drawing/2014/main" id="{F92DD307-ECD4-AE08-959A-7149E7107525}"/>
                  </a:ext>
                </a:extLst>
              </p:cNvPr>
              <p:cNvPicPr/>
              <p:nvPr/>
            </p:nvPicPr>
            <p:blipFill>
              <a:blip r:embed="rId7"/>
              <a:stretch>
                <a:fillRect/>
              </a:stretch>
            </p:blipFill>
            <p:spPr>
              <a:xfrm>
                <a:off x="8613146" y="4069738"/>
                <a:ext cx="356316" cy="96595"/>
              </a:xfrm>
              <a:prstGeom prst="rect">
                <a:avLst/>
              </a:prstGeom>
            </p:spPr>
          </p:pic>
        </mc:Fallback>
      </mc:AlternateContent>
      <p:sp>
        <p:nvSpPr>
          <p:cNvPr id="22" name="TextBox 2">
            <a:extLst>
              <a:ext uri="{FF2B5EF4-FFF2-40B4-BE49-F238E27FC236}">
                <a16:creationId xmlns:a16="http://schemas.microsoft.com/office/drawing/2014/main" id="{376B6347-25A4-F89D-AF1C-855DD4BAE635}"/>
              </a:ext>
            </a:extLst>
          </p:cNvPr>
          <p:cNvSpPr txBox="1"/>
          <p:nvPr/>
        </p:nvSpPr>
        <p:spPr>
          <a:xfrm rot="16200000">
            <a:off x="5457115" y="3508974"/>
            <a:ext cx="1357002"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a:t>Acceleration  (m/s</a:t>
            </a:r>
            <a:r>
              <a:rPr lang="en-US" sz="1050" baseline="30000"/>
              <a:t>2</a:t>
            </a:r>
            <a:r>
              <a:rPr lang="en-US" sz="1050"/>
              <a:t>)</a:t>
            </a:r>
          </a:p>
        </p:txBody>
      </p:sp>
      <p:sp>
        <p:nvSpPr>
          <p:cNvPr id="23" name="TextBox 3">
            <a:extLst>
              <a:ext uri="{FF2B5EF4-FFF2-40B4-BE49-F238E27FC236}">
                <a16:creationId xmlns:a16="http://schemas.microsoft.com/office/drawing/2014/main" id="{BF9A7085-3BE8-43E1-2A72-A1BB59E8082A}"/>
              </a:ext>
            </a:extLst>
          </p:cNvPr>
          <p:cNvSpPr txBox="1"/>
          <p:nvPr/>
        </p:nvSpPr>
        <p:spPr>
          <a:xfrm>
            <a:off x="6475796" y="2670142"/>
            <a:ext cx="2476498"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a:t>GAINS Test Acceleration</a:t>
            </a:r>
            <a:endParaRPr lang="en-US"/>
          </a:p>
        </p:txBody>
      </p:sp>
      <p:sp>
        <p:nvSpPr>
          <p:cNvPr id="24" name="TextBox 4">
            <a:extLst>
              <a:ext uri="{FF2B5EF4-FFF2-40B4-BE49-F238E27FC236}">
                <a16:creationId xmlns:a16="http://schemas.microsoft.com/office/drawing/2014/main" id="{64753303-A782-8F17-5CA9-87B29962FF3B}"/>
              </a:ext>
            </a:extLst>
          </p:cNvPr>
          <p:cNvSpPr txBox="1"/>
          <p:nvPr/>
        </p:nvSpPr>
        <p:spPr>
          <a:xfrm>
            <a:off x="6461570" y="4507107"/>
            <a:ext cx="2449283"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a:t>0                                                 120</a:t>
            </a:r>
            <a:endParaRPr lang="en-US"/>
          </a:p>
        </p:txBody>
      </p:sp>
      <p:sp>
        <p:nvSpPr>
          <p:cNvPr id="25" name="TextBox 8">
            <a:extLst>
              <a:ext uri="{FF2B5EF4-FFF2-40B4-BE49-F238E27FC236}">
                <a16:creationId xmlns:a16="http://schemas.microsoft.com/office/drawing/2014/main" id="{947A0BAB-635D-97C7-0EC1-483FDB4F4202}"/>
              </a:ext>
            </a:extLst>
          </p:cNvPr>
          <p:cNvSpPr txBox="1"/>
          <p:nvPr/>
        </p:nvSpPr>
        <p:spPr>
          <a:xfrm>
            <a:off x="6475796" y="4568338"/>
            <a:ext cx="2449283"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a:t>Time (s)</a:t>
            </a:r>
          </a:p>
        </p:txBody>
      </p:sp>
      <p:cxnSp>
        <p:nvCxnSpPr>
          <p:cNvPr id="26" name="Straight Arrow Connector 25">
            <a:extLst>
              <a:ext uri="{FF2B5EF4-FFF2-40B4-BE49-F238E27FC236}">
                <a16:creationId xmlns:a16="http://schemas.microsoft.com/office/drawing/2014/main" id="{73DD833F-1353-E487-B01F-0D0CEB5E0715}"/>
              </a:ext>
            </a:extLst>
          </p:cNvPr>
          <p:cNvCxnSpPr/>
          <p:nvPr/>
        </p:nvCxnSpPr>
        <p:spPr>
          <a:xfrm flipV="1">
            <a:off x="6474126" y="4127578"/>
            <a:ext cx="2450769" cy="2228"/>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8">
            <a:extLst>
              <a:ext uri="{FF2B5EF4-FFF2-40B4-BE49-F238E27FC236}">
                <a16:creationId xmlns:a16="http://schemas.microsoft.com/office/drawing/2014/main" id="{721192B1-FFEF-96FF-1E03-E2E1A8F64136}"/>
              </a:ext>
            </a:extLst>
          </p:cNvPr>
          <p:cNvSpPr txBox="1"/>
          <p:nvPr/>
        </p:nvSpPr>
        <p:spPr>
          <a:xfrm>
            <a:off x="6446108" y="3885507"/>
            <a:ext cx="244926" cy="2613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a:t>0</a:t>
            </a:r>
            <a:endParaRPr lang="en-US"/>
          </a:p>
        </p:txBody>
      </p:sp>
      <p:cxnSp>
        <p:nvCxnSpPr>
          <p:cNvPr id="28" name="Straight Arrow Connector 27">
            <a:extLst>
              <a:ext uri="{FF2B5EF4-FFF2-40B4-BE49-F238E27FC236}">
                <a16:creationId xmlns:a16="http://schemas.microsoft.com/office/drawing/2014/main" id="{8B7EF107-A49D-2FC8-0B16-0433A73511CF}"/>
              </a:ext>
            </a:extLst>
          </p:cNvPr>
          <p:cNvCxnSpPr>
            <a:cxnSpLocks/>
          </p:cNvCxnSpPr>
          <p:nvPr/>
        </p:nvCxnSpPr>
        <p:spPr>
          <a:xfrm>
            <a:off x="6485258" y="3254000"/>
            <a:ext cx="2443347" cy="1483"/>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8">
            <a:extLst>
              <a:ext uri="{FF2B5EF4-FFF2-40B4-BE49-F238E27FC236}">
                <a16:creationId xmlns:a16="http://schemas.microsoft.com/office/drawing/2014/main" id="{28E168DB-96EA-06AF-69D1-A7D6FF5196FD}"/>
              </a:ext>
            </a:extLst>
          </p:cNvPr>
          <p:cNvSpPr txBox="1"/>
          <p:nvPr/>
        </p:nvSpPr>
        <p:spPr>
          <a:xfrm>
            <a:off x="6401574" y="3043100"/>
            <a:ext cx="578919"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a:t>0.137</a:t>
            </a:r>
          </a:p>
        </p:txBody>
      </p:sp>
      <p:graphicFrame>
        <p:nvGraphicFramePr>
          <p:cNvPr id="31" name="Table 8">
            <a:extLst>
              <a:ext uri="{FF2B5EF4-FFF2-40B4-BE49-F238E27FC236}">
                <a16:creationId xmlns:a16="http://schemas.microsoft.com/office/drawing/2014/main" id="{1BEB3369-2D34-1A4C-115F-46737999F84F}"/>
              </a:ext>
            </a:extLst>
          </p:cNvPr>
          <p:cNvGraphicFramePr>
            <a:graphicFrameLocks noGrp="1"/>
          </p:cNvGraphicFramePr>
          <p:nvPr>
            <p:extLst>
              <p:ext uri="{D42A27DB-BD31-4B8C-83A1-F6EECF244321}">
                <p14:modId xmlns:p14="http://schemas.microsoft.com/office/powerpoint/2010/main" val="3628035053"/>
              </p:ext>
            </p:extLst>
          </p:nvPr>
        </p:nvGraphicFramePr>
        <p:xfrm>
          <a:off x="6456589" y="2896930"/>
          <a:ext cx="2453586" cy="1578319"/>
        </p:xfrm>
        <a:graphic>
          <a:graphicData uri="http://schemas.openxmlformats.org/drawingml/2006/table">
            <a:tbl>
              <a:tblPr firstRow="1" bandRow="1">
                <a:tableStyleId>{90DB5381-F139-46BA-883A-D6A6CDB151B7}</a:tableStyleId>
              </a:tblPr>
              <a:tblGrid>
                <a:gridCol w="2453586">
                  <a:extLst>
                    <a:ext uri="{9D8B030D-6E8A-4147-A177-3AD203B41FA5}">
                      <a16:colId xmlns:a16="http://schemas.microsoft.com/office/drawing/2014/main" val="3607620541"/>
                    </a:ext>
                  </a:extLst>
                </a:gridCol>
              </a:tblGrid>
              <a:tr h="1578319">
                <a:tc>
                  <a:txBody>
                    <a:bodyPr/>
                    <a:lstStyle/>
                    <a:p>
                      <a:endParaRPr lang="en-US"/>
                    </a:p>
                  </a:txBody>
                  <a:tcPr>
                    <a:lnL w="38100">
                      <a:solidFill>
                        <a:schemeClr val="accent6">
                          <a:lumMod val="10000"/>
                        </a:schemeClr>
                      </a:solidFill>
                    </a:lnL>
                    <a:lnB w="38100">
                      <a:solidFill>
                        <a:schemeClr val="accent6">
                          <a:lumMod val="10000"/>
                        </a:schemeClr>
                      </a:solidFill>
                    </a:lnB>
                  </a:tcPr>
                </a:tc>
                <a:extLst>
                  <a:ext uri="{0D108BD9-81ED-4DB2-BD59-A6C34878D82A}">
                    <a16:rowId xmlns:a16="http://schemas.microsoft.com/office/drawing/2014/main" val="753300170"/>
                  </a:ext>
                </a:extLst>
              </a:tr>
            </a:tbl>
          </a:graphicData>
        </a:graphic>
      </p:graphicFrame>
    </p:spTree>
    <p:extLst>
      <p:ext uri="{BB962C8B-B14F-4D97-AF65-F5344CB8AC3E}">
        <p14:creationId xmlns:p14="http://schemas.microsoft.com/office/powerpoint/2010/main" val="1255442790"/>
      </p:ext>
    </p:extLst>
  </p:cSld>
  <p:clrMapOvr>
    <a:masterClrMapping/>
  </p:clrMapOvr>
  <p:extLst>
    <p:ext uri="{6950BFC3-D8DA-4A85-94F7-54DA5524770B}">
      <p188:commentRel xmlns:p188="http://schemas.microsoft.com/office/powerpoint/2018/8/main" xmlns="" r:id="rId8"/>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E16549-C7C0-1ED0-71FB-67931BD14FE5}"/>
              </a:ext>
            </a:extLst>
          </p:cNvPr>
          <p:cNvSpPr>
            <a:spLocks noGrp="1"/>
          </p:cNvSpPr>
          <p:nvPr>
            <p:ph type="body" idx="1"/>
          </p:nvPr>
        </p:nvSpPr>
        <p:spPr>
          <a:xfrm>
            <a:off x="311700" y="847138"/>
            <a:ext cx="8520600" cy="3987752"/>
          </a:xfrm>
        </p:spPr>
        <p:txBody>
          <a:bodyPr>
            <a:normAutofit/>
          </a:bodyPr>
          <a:lstStyle/>
          <a:p>
            <a:pPr marL="95250" indent="0">
              <a:buNone/>
            </a:pPr>
            <a:r>
              <a:rPr lang="en-US" sz="1800" b="1"/>
              <a:t>Validation Criteria:</a:t>
            </a:r>
          </a:p>
          <a:p>
            <a:pPr lvl="1">
              <a:lnSpc>
                <a:spcPct val="114999"/>
              </a:lnSpc>
            </a:pPr>
            <a:r>
              <a:rPr lang="en-US" sz="1600" b="1"/>
              <a:t>Pass:</a:t>
            </a:r>
            <a:r>
              <a:rPr lang="en-US" sz="1600"/>
              <a:t> Satisfy mission accuracy requirements of the INS </a:t>
            </a:r>
          </a:p>
          <a:p>
            <a:pPr lvl="2">
              <a:lnSpc>
                <a:spcPct val="114999"/>
              </a:lnSpc>
              <a:buSzPct val="100000"/>
            </a:pPr>
            <a:r>
              <a:rPr lang="en-US" sz="1400"/>
              <a:t>Position error less than 1 km</a:t>
            </a:r>
          </a:p>
          <a:p>
            <a:pPr lvl="2">
              <a:lnSpc>
                <a:spcPct val="114999"/>
              </a:lnSpc>
              <a:buSzPct val="100000"/>
            </a:pPr>
            <a:r>
              <a:rPr lang="en-US" sz="1400"/>
              <a:t>Velocity error less than 0.4 m/s</a:t>
            </a:r>
          </a:p>
          <a:p>
            <a:pPr lvl="1">
              <a:lnSpc>
                <a:spcPct val="114999"/>
              </a:lnSpc>
            </a:pPr>
            <a:r>
              <a:rPr lang="en-US" sz="1600" b="1"/>
              <a:t>Fail:</a:t>
            </a:r>
            <a:r>
              <a:rPr lang="en-US" sz="1600"/>
              <a:t> Corrupt data, incomplete test, accuracy requirement not met</a:t>
            </a:r>
          </a:p>
          <a:p>
            <a:pPr lvl="2">
              <a:lnSpc>
                <a:spcPct val="114999"/>
              </a:lnSpc>
              <a:buSzPct val="100000"/>
            </a:pPr>
            <a:r>
              <a:rPr lang="en-US" sz="1400"/>
              <a:t>Revisit tabletop test to insure proper calibration of INS</a:t>
            </a:r>
          </a:p>
          <a:p>
            <a:pPr lvl="2">
              <a:lnSpc>
                <a:spcPct val="114999"/>
              </a:lnSpc>
              <a:buSzPct val="100000"/>
            </a:pPr>
            <a:r>
              <a:rPr lang="en-US" sz="1400"/>
              <a:t>Investigate test set up for potential error sources</a:t>
            </a:r>
          </a:p>
          <a:p>
            <a:pPr lvl="2">
              <a:lnSpc>
                <a:spcPct val="114999"/>
              </a:lnSpc>
              <a:buSzPct val="100000"/>
            </a:pPr>
            <a:r>
              <a:rPr lang="en-US" sz="1400"/>
              <a:t>Monitor test in real-time to detect any unexpected behavior or deviations from the programmed path</a:t>
            </a:r>
            <a:endParaRPr lang="en-US" sz="1400">
              <a:solidFill>
                <a:srgbClr val="666666"/>
              </a:solidFill>
            </a:endParaRPr>
          </a:p>
          <a:p>
            <a:pPr marL="95250" indent="0">
              <a:buNone/>
            </a:pPr>
            <a:endParaRPr lang="en-US" sz="2000" b="1"/>
          </a:p>
          <a:p>
            <a:pPr marL="95250" indent="0">
              <a:buNone/>
            </a:pPr>
            <a:r>
              <a:rPr lang="en-US" sz="1800" b="1"/>
              <a:t>Risk reduction of requirement satisfaction:</a:t>
            </a:r>
          </a:p>
          <a:p>
            <a:pPr lvl="1">
              <a:lnSpc>
                <a:spcPct val="114999"/>
              </a:lnSpc>
            </a:pPr>
            <a:r>
              <a:rPr lang="en-US" sz="1600"/>
              <a:t>Kalman Filter will be minimizing error through simulated thrusting period, error will be within customer requirements.</a:t>
            </a:r>
          </a:p>
        </p:txBody>
      </p:sp>
      <p:sp>
        <p:nvSpPr>
          <p:cNvPr id="3" name="Slide Number Placeholder 2">
            <a:extLst>
              <a:ext uri="{FF2B5EF4-FFF2-40B4-BE49-F238E27FC236}">
                <a16:creationId xmlns:a16="http://schemas.microsoft.com/office/drawing/2014/main" id="{ED5F839E-31FE-ECBA-DB54-BC69169D6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4" name="Title 3">
            <a:extLst>
              <a:ext uri="{FF2B5EF4-FFF2-40B4-BE49-F238E27FC236}">
                <a16:creationId xmlns:a16="http://schemas.microsoft.com/office/drawing/2014/main" id="{ACC2B099-E74C-3994-A9A7-778FB264D78F}"/>
              </a:ext>
            </a:extLst>
          </p:cNvPr>
          <p:cNvSpPr>
            <a:spLocks noGrp="1"/>
          </p:cNvSpPr>
          <p:nvPr>
            <p:ph type="title"/>
          </p:nvPr>
        </p:nvSpPr>
        <p:spPr/>
        <p:txBody>
          <a:bodyPr>
            <a:normAutofit fontScale="90000"/>
          </a:bodyPr>
          <a:lstStyle/>
          <a:p>
            <a:r>
              <a:rPr lang="en-US"/>
              <a:t>Controlled Positioning Test</a:t>
            </a:r>
          </a:p>
        </p:txBody>
      </p:sp>
    </p:spTree>
    <p:extLst>
      <p:ext uri="{BB962C8B-B14F-4D97-AF65-F5344CB8AC3E}">
        <p14:creationId xmlns:p14="http://schemas.microsoft.com/office/powerpoint/2010/main" val="1575064730"/>
      </p:ext>
    </p:extLst>
  </p:cSld>
  <p:clrMapOvr>
    <a:masterClrMapping/>
  </p:clrMapOvr>
  <p:extLst>
    <p:ext uri="{6950BFC3-D8DA-4A85-94F7-54DA5524770B}">
      <p188:commentRel xmlns:p188="http://schemas.microsoft.com/office/powerpoint/2018/8/main" xmlns=""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Budget</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33</a:t>
            </a:fld>
            <a:endParaRPr/>
          </a:p>
        </p:txBody>
      </p:sp>
    </p:spTree>
    <p:extLst>
      <p:ext uri="{BB962C8B-B14F-4D97-AF65-F5344CB8AC3E}">
        <p14:creationId xmlns:p14="http://schemas.microsoft.com/office/powerpoint/2010/main" val="4098141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35;p68">
            <a:extLst>
              <a:ext uri="{FF2B5EF4-FFF2-40B4-BE49-F238E27FC236}">
                <a16:creationId xmlns:a16="http://schemas.microsoft.com/office/drawing/2014/main" id="{4D57039D-5A46-58BA-5F29-AF08E6BFFE4B}"/>
              </a:ext>
            </a:extLst>
          </p:cNvPr>
          <p:cNvSpPr/>
          <p:nvPr/>
        </p:nvSpPr>
        <p:spPr>
          <a:xfrm>
            <a:off x="6904567" y="2292424"/>
            <a:ext cx="2164002" cy="932946"/>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35;p68">
            <a:extLst>
              <a:ext uri="{FF2B5EF4-FFF2-40B4-BE49-F238E27FC236}">
                <a16:creationId xmlns:a16="http://schemas.microsoft.com/office/drawing/2014/main" id="{3D33F71F-DBE9-F04B-87DD-EDE671793193}"/>
              </a:ext>
            </a:extLst>
          </p:cNvPr>
          <p:cNvSpPr/>
          <p:nvPr/>
        </p:nvSpPr>
        <p:spPr>
          <a:xfrm>
            <a:off x="75430" y="836614"/>
            <a:ext cx="6784995" cy="3733091"/>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Google Shape;936;p68">
            <a:extLst>
              <a:ext uri="{FF2B5EF4-FFF2-40B4-BE49-F238E27FC236}">
                <a16:creationId xmlns:a16="http://schemas.microsoft.com/office/drawing/2014/main" id="{863863F5-A3AE-C78A-0135-B85C05A7C8A9}"/>
              </a:ext>
            </a:extLst>
          </p:cNvPr>
          <p:cNvGraphicFramePr/>
          <p:nvPr>
            <p:extLst>
              <p:ext uri="{D42A27DB-BD31-4B8C-83A1-F6EECF244321}">
                <p14:modId xmlns:p14="http://schemas.microsoft.com/office/powerpoint/2010/main" val="1781237141"/>
              </p:ext>
            </p:extLst>
          </p:nvPr>
        </p:nvGraphicFramePr>
        <p:xfrm>
          <a:off x="75430" y="836614"/>
          <a:ext cx="6784996" cy="3733091"/>
        </p:xfrm>
        <a:graphic>
          <a:graphicData uri="http://schemas.openxmlformats.org/drawingml/2006/table">
            <a:tbl>
              <a:tblPr>
                <a:noFill/>
                <a:tableStyleId>{90DB5381-F139-46BA-883A-D6A6CDB151B7}</a:tableStyleId>
              </a:tblPr>
              <a:tblGrid>
                <a:gridCol w="1247530">
                  <a:extLst>
                    <a:ext uri="{9D8B030D-6E8A-4147-A177-3AD203B41FA5}">
                      <a16:colId xmlns:a16="http://schemas.microsoft.com/office/drawing/2014/main" val="20000"/>
                    </a:ext>
                  </a:extLst>
                </a:gridCol>
                <a:gridCol w="1099344">
                  <a:extLst>
                    <a:ext uri="{9D8B030D-6E8A-4147-A177-3AD203B41FA5}">
                      <a16:colId xmlns:a16="http://schemas.microsoft.com/office/drawing/2014/main" val="20001"/>
                    </a:ext>
                  </a:extLst>
                </a:gridCol>
                <a:gridCol w="551485">
                  <a:extLst>
                    <a:ext uri="{9D8B030D-6E8A-4147-A177-3AD203B41FA5}">
                      <a16:colId xmlns:a16="http://schemas.microsoft.com/office/drawing/2014/main" val="20002"/>
                    </a:ext>
                  </a:extLst>
                </a:gridCol>
                <a:gridCol w="879752">
                  <a:extLst>
                    <a:ext uri="{9D8B030D-6E8A-4147-A177-3AD203B41FA5}">
                      <a16:colId xmlns:a16="http://schemas.microsoft.com/office/drawing/2014/main" val="20003"/>
                    </a:ext>
                  </a:extLst>
                </a:gridCol>
                <a:gridCol w="1201917">
                  <a:extLst>
                    <a:ext uri="{9D8B030D-6E8A-4147-A177-3AD203B41FA5}">
                      <a16:colId xmlns:a16="http://schemas.microsoft.com/office/drawing/2014/main" val="20004"/>
                    </a:ext>
                  </a:extLst>
                </a:gridCol>
                <a:gridCol w="950109">
                  <a:extLst>
                    <a:ext uri="{9D8B030D-6E8A-4147-A177-3AD203B41FA5}">
                      <a16:colId xmlns:a16="http://schemas.microsoft.com/office/drawing/2014/main" val="526883344"/>
                    </a:ext>
                  </a:extLst>
                </a:gridCol>
                <a:gridCol w="854859">
                  <a:extLst>
                    <a:ext uri="{9D8B030D-6E8A-4147-A177-3AD203B41FA5}">
                      <a16:colId xmlns:a16="http://schemas.microsoft.com/office/drawing/2014/main" val="3594777134"/>
                    </a:ext>
                  </a:extLst>
                </a:gridCol>
              </a:tblGrid>
              <a:tr h="369571">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Part Type</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Part Name</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Qty</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Cost/unit</a:t>
                      </a:r>
                      <a:endParaRPr sz="12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Total Cost</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US" sz="1100" b="1">
                          <a:latin typeface="Roboto"/>
                          <a:ea typeface="Roboto"/>
                          <a:cs typeface="Roboto"/>
                          <a:sym typeface="Roboto"/>
                        </a:rPr>
                        <a:t>Purchased?</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US" sz="1100" b="1">
                          <a:latin typeface="Roboto"/>
                          <a:ea typeface="Roboto"/>
                          <a:cs typeface="Roboto"/>
                          <a:sym typeface="Roboto"/>
                        </a:rPr>
                        <a:t>Received?</a:t>
                      </a:r>
                      <a:endParaRPr sz="1100" b="1">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273127">
                <a:tc>
                  <a:txBody>
                    <a:bodyPr/>
                    <a:lstStyle/>
                    <a:p>
                      <a:pPr marL="0" lvl="0" indent="0" algn="l" rtl="0">
                        <a:lnSpc>
                          <a:spcPct val="115000"/>
                        </a:lnSpc>
                        <a:spcBef>
                          <a:spcPts val="0"/>
                        </a:spcBef>
                        <a:spcAft>
                          <a:spcPts val="0"/>
                        </a:spcAft>
                        <a:buNone/>
                      </a:pPr>
                      <a:r>
                        <a:rPr lang="en" sz="900">
                          <a:solidFill>
                            <a:schemeClr val="dk2"/>
                          </a:solidFill>
                        </a:rPr>
                        <a:t>3-axis Accelerometer</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900">
                          <a:solidFill>
                            <a:schemeClr val="dk2"/>
                          </a:solidFill>
                        </a:rPr>
                        <a:t>SDI 1521-L</a:t>
                      </a:r>
                      <a:endParaRPr sz="900">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900">
                          <a:solidFill>
                            <a:schemeClr val="dk2"/>
                          </a:solidFill>
                          <a:latin typeface="Roboto"/>
                          <a:ea typeface="Roboto"/>
                          <a:cs typeface="Roboto"/>
                          <a:sym typeface="Roboto"/>
                        </a:rPr>
                        <a:t>5</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$180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$900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Yes</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Yes</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46938">
                <a:tc>
                  <a:txBody>
                    <a:bodyPr/>
                    <a:lstStyle/>
                    <a:p>
                      <a:pPr marL="0" lvl="0" indent="0" algn="l" rtl="0">
                        <a:lnSpc>
                          <a:spcPct val="115000"/>
                        </a:lnSpc>
                        <a:spcBef>
                          <a:spcPts val="0"/>
                        </a:spcBef>
                        <a:spcAft>
                          <a:spcPts val="0"/>
                        </a:spcAft>
                        <a:buNone/>
                      </a:pPr>
                      <a:r>
                        <a:rPr lang="en" sz="900">
                          <a:solidFill>
                            <a:schemeClr val="dk2"/>
                          </a:solidFill>
                        </a:rPr>
                        <a:t>3-axis Gyroscope</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900">
                          <a:solidFill>
                            <a:schemeClr val="dk2"/>
                          </a:solidFill>
                        </a:rPr>
                        <a:t>IAM-20380HT</a:t>
                      </a:r>
                      <a:endParaRPr sz="900">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2"/>
                          </a:solidFill>
                          <a:latin typeface="Roboto"/>
                          <a:ea typeface="Roboto"/>
                          <a:cs typeface="Roboto"/>
                          <a:sym typeface="Roboto"/>
                        </a:rPr>
                        <a:t>10</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$11.91</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$119.10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Yes</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65273">
                <a:tc>
                  <a:txBody>
                    <a:bodyPr/>
                    <a:lstStyle/>
                    <a:p>
                      <a:pPr marL="0" lvl="0" indent="0" algn="l" rtl="0">
                        <a:lnSpc>
                          <a:spcPct val="115000"/>
                        </a:lnSpc>
                        <a:spcBef>
                          <a:spcPts val="0"/>
                        </a:spcBef>
                        <a:spcAft>
                          <a:spcPts val="0"/>
                        </a:spcAft>
                        <a:buNone/>
                      </a:pPr>
                      <a:r>
                        <a:rPr lang="en" sz="900">
                          <a:solidFill>
                            <a:schemeClr val="dk2"/>
                          </a:solidFill>
                        </a:rPr>
                        <a:t>Microcontroller</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900" u="none">
                          <a:solidFill>
                            <a:schemeClr val="dk2"/>
                          </a:solidFill>
                          <a:latin typeface="Roboto"/>
                          <a:ea typeface="Roboto"/>
                          <a:cs typeface="Roboto"/>
                          <a:sym typeface="Roboto"/>
                        </a:rPr>
                        <a:t>Teensy 4.1 w/ Ethernet Hat</a:t>
                      </a:r>
                      <a:endParaRPr sz="900" u="none">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4</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$41.50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$166</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Yes</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Yes</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265273">
                <a:tc>
                  <a:txBody>
                    <a:bodyPr/>
                    <a:lstStyle/>
                    <a:p>
                      <a:pPr marL="0" lvl="0" indent="0" algn="l" rtl="0">
                        <a:lnSpc>
                          <a:spcPct val="115000"/>
                        </a:lnSpc>
                        <a:spcBef>
                          <a:spcPts val="0"/>
                        </a:spcBef>
                        <a:spcAft>
                          <a:spcPts val="0"/>
                        </a:spcAft>
                        <a:buNone/>
                      </a:pPr>
                      <a:r>
                        <a:rPr lang="en" sz="900">
                          <a:solidFill>
                            <a:schemeClr val="dk2"/>
                          </a:solidFill>
                        </a:rPr>
                        <a:t>PCB</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900" u="none">
                          <a:solidFill>
                            <a:schemeClr val="dk2"/>
                          </a:solidFill>
                          <a:latin typeface="Roboto"/>
                          <a:ea typeface="Roboto"/>
                          <a:cs typeface="Roboto"/>
                          <a:sym typeface="Roboto"/>
                        </a:rPr>
                        <a:t>“GAINS PCB”</a:t>
                      </a:r>
                      <a:endParaRPr sz="900" u="none">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3</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 $30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sym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07677">
                <a:tc>
                  <a:txBody>
                    <a:bodyPr/>
                    <a:lstStyle/>
                    <a:p>
                      <a:pPr marL="0" lvl="0" indent="0" algn="l" rtl="0">
                        <a:lnSpc>
                          <a:spcPct val="115000"/>
                        </a:lnSpc>
                        <a:spcBef>
                          <a:spcPts val="0"/>
                        </a:spcBef>
                        <a:spcAft>
                          <a:spcPts val="0"/>
                        </a:spcAft>
                        <a:buNone/>
                      </a:pPr>
                      <a:r>
                        <a:rPr lang="en" sz="900">
                          <a:solidFill>
                            <a:schemeClr val="dk2"/>
                          </a:solidFill>
                        </a:rPr>
                        <a:t>Flash Memory</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900">
                          <a:solidFill>
                            <a:schemeClr val="dk2"/>
                          </a:solidFill>
                        </a:rPr>
                        <a:t>GD5F1GQ4UFYIGR</a:t>
                      </a:r>
                      <a:endParaRPr sz="900">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900">
                          <a:solidFill>
                            <a:schemeClr val="dk2"/>
                          </a:solidFill>
                        </a:rPr>
                        <a:t>2</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$4.84</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$9.68</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265273">
                <a:tc>
                  <a:txBody>
                    <a:bodyPr/>
                    <a:lstStyle/>
                    <a:p>
                      <a:pPr marL="0" lvl="0" indent="0" algn="l" rtl="0">
                        <a:lnSpc>
                          <a:spcPct val="115000"/>
                        </a:lnSpc>
                        <a:spcBef>
                          <a:spcPts val="0"/>
                        </a:spcBef>
                        <a:spcAft>
                          <a:spcPts val="0"/>
                        </a:spcAft>
                        <a:buNone/>
                      </a:pPr>
                      <a:r>
                        <a:rPr lang="en" sz="900">
                          <a:solidFill>
                            <a:schemeClr val="dk2"/>
                          </a:solidFill>
                        </a:rPr>
                        <a:t>Dev-Boards</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900" u="none">
                          <a:solidFill>
                            <a:schemeClr val="dk2"/>
                          </a:solidFill>
                          <a:latin typeface="Roboto"/>
                          <a:ea typeface="Roboto"/>
                          <a:cs typeface="Roboto"/>
                          <a:sym typeface="Roboto"/>
                        </a:rPr>
                        <a:t>Accel/Gyro Dev</a:t>
                      </a:r>
                      <a:endParaRPr sz="900" u="none">
                        <a:solidFill>
                          <a:schemeClr val="dk2"/>
                        </a:solidFill>
                        <a:latin typeface="Roboto"/>
                        <a:ea typeface="Roboto"/>
                        <a:cs typeface="Roboto"/>
                        <a:sym typeface="Roboto"/>
                      </a:endParaRPr>
                    </a:p>
                  </a:txBody>
                  <a:tcPr marL="86911" marR="86911" marT="86911" marB="86911">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2</a:t>
                      </a:r>
                      <a:endParaRPr sz="9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 $30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$60</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Roboto"/>
                        </a:rPr>
                        <a:t>No</a:t>
                      </a:r>
                      <a:endParaRPr sz="900">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59919">
                <a:tc>
                  <a:txBody>
                    <a:bodyPr/>
                    <a:lstStyle/>
                    <a:p>
                      <a:pPr marL="0" marR="0" lvl="0" indent="0" algn="l" rtl="0">
                        <a:lnSpc>
                          <a:spcPct val="115000"/>
                        </a:lnSpc>
                        <a:spcBef>
                          <a:spcPts val="0"/>
                        </a:spcBef>
                        <a:spcAft>
                          <a:spcPts val="0"/>
                        </a:spcAft>
                        <a:buNone/>
                      </a:pPr>
                      <a:r>
                        <a:rPr lang="en" sz="900">
                          <a:solidFill>
                            <a:schemeClr val="dk2"/>
                          </a:solidFill>
                        </a:rPr>
                        <a:t>Housing Material</a:t>
                      </a:r>
                      <a:endParaRPr sz="900">
                        <a:solidFill>
                          <a:schemeClr val="dk2"/>
                        </a:solidFill>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r>
                        <a:rPr lang="en" sz="900">
                          <a:solidFill>
                            <a:schemeClr val="dk2"/>
                          </a:solidFill>
                        </a:rPr>
                        <a:t>Aluminum 6061</a:t>
                      </a:r>
                      <a:r>
                        <a:rPr lang="en-US" sz="900">
                          <a:solidFill>
                            <a:schemeClr val="dk2"/>
                          </a:solidFill>
                        </a:rPr>
                        <a:t> (1.25” x 12” x 12”)</a:t>
                      </a:r>
                      <a:endParaRPr sz="900">
                        <a:solidFill>
                          <a:srgbClr val="FF0000"/>
                        </a:solidFill>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 sz="900">
                          <a:solidFill>
                            <a:schemeClr val="dk2"/>
                          </a:solidFill>
                          <a:latin typeface="Roboto"/>
                          <a:ea typeface="Roboto"/>
                          <a:cs typeface="Roboto"/>
                          <a:sym typeface="Roboto"/>
                        </a:rPr>
                        <a:t>180 in</a:t>
                      </a:r>
                      <a:r>
                        <a:rPr lang="en" sz="900" baseline="30000">
                          <a:solidFill>
                            <a:schemeClr val="dk2"/>
                          </a:solidFill>
                          <a:latin typeface="Roboto"/>
                          <a:ea typeface="Roboto"/>
                          <a:cs typeface="Roboto"/>
                          <a:sym typeface="Roboto"/>
                        </a:rPr>
                        <a:t>3</a:t>
                      </a:r>
                      <a:endParaRPr sz="900" baseline="30000">
                        <a:solidFill>
                          <a:schemeClr val="dk2"/>
                        </a:solidFill>
                        <a:latin typeface="Roboto"/>
                        <a:ea typeface="Roboto"/>
                        <a:cs typeface="Roboto"/>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US" sz="900">
                          <a:solidFill>
                            <a:schemeClr val="dk2"/>
                          </a:solidFill>
                        </a:rPr>
                        <a:t>$127.52</a:t>
                      </a:r>
                      <a:endParaRPr sz="900">
                        <a:solidFill>
                          <a:schemeClr val="dk2"/>
                        </a:solidFill>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US" sz="900">
                          <a:solidFill>
                            <a:schemeClr val="dk2"/>
                          </a:solidFill>
                        </a:rPr>
                        <a:t>$127.52</a:t>
                      </a: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US" sz="900">
                          <a:solidFill>
                            <a:schemeClr val="dk2"/>
                          </a:solidFill>
                        </a:rPr>
                        <a:t>Yes</a:t>
                      </a:r>
                      <a:endParaRPr sz="900">
                        <a:solidFill>
                          <a:schemeClr val="dk2"/>
                        </a:solidFill>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US" sz="900">
                          <a:solidFill>
                            <a:schemeClr val="dk2"/>
                          </a:solidFill>
                        </a:rPr>
                        <a:t>Yes</a:t>
                      </a:r>
                      <a:endParaRPr sz="900">
                        <a:solidFill>
                          <a:schemeClr val="dk2"/>
                        </a:solidFill>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61552">
                <a:tc>
                  <a:txBody>
                    <a:bodyPr/>
                    <a:lstStyle/>
                    <a:p>
                      <a:pPr marL="0" lvl="0" indent="0" algn="l" rtl="0">
                        <a:lnSpc>
                          <a:spcPct val="115000"/>
                        </a:lnSpc>
                        <a:spcBef>
                          <a:spcPts val="0"/>
                        </a:spcBef>
                        <a:spcAft>
                          <a:spcPts val="0"/>
                        </a:spcAft>
                        <a:buNone/>
                      </a:pPr>
                      <a:r>
                        <a:rPr lang="en" sz="900">
                          <a:solidFill>
                            <a:schemeClr val="dk2"/>
                          </a:solidFill>
                        </a:rPr>
                        <a:t>Misc. (cables, ports, shipping, </a:t>
                      </a:r>
                      <a:r>
                        <a:rPr lang="en" sz="900" err="1">
                          <a:solidFill>
                            <a:schemeClr val="dk2"/>
                          </a:solidFill>
                        </a:rPr>
                        <a:t>etc</a:t>
                      </a:r>
                      <a:r>
                        <a:rPr lang="en" sz="900">
                          <a:solidFill>
                            <a:schemeClr val="dk2"/>
                          </a:solidFill>
                        </a:rPr>
                        <a:t>)</a:t>
                      </a:r>
                      <a:endParaRPr sz="900">
                        <a:solidFill>
                          <a:schemeClr val="dk2"/>
                        </a:solidFill>
                        <a:latin typeface="Roboto"/>
                        <a:ea typeface="Roboto"/>
                        <a:cs typeface="Arial"/>
                        <a:sym typeface="Roboto"/>
                      </a:endParaRPr>
                    </a:p>
                  </a:txBody>
                  <a:tcPr marL="27164" marR="27164" marT="18110" marB="18110"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en" sz="900" i="0">
                          <a:solidFill>
                            <a:schemeClr val="dk2"/>
                          </a:solidFill>
                          <a:latin typeface="Roboto"/>
                          <a:ea typeface="Roboto"/>
                          <a:cs typeface="Arial"/>
                          <a:sym typeface="Roboto"/>
                        </a:rPr>
                        <a:t>Various</a:t>
                      </a:r>
                      <a:endParaRPr sz="900" i="0">
                        <a:solidFill>
                          <a:schemeClr val="dk2"/>
                        </a:solidFill>
                        <a:latin typeface="Roboto"/>
                        <a:ea typeface="Roboto"/>
                        <a:cs typeface="Arial"/>
                        <a:sym typeface="Roboto"/>
                      </a:endParaRPr>
                    </a:p>
                  </a:txBody>
                  <a:tcPr marL="86911" marR="86911" marT="86911" marB="86911">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 sz="900">
                          <a:solidFill>
                            <a:schemeClr val="dk2"/>
                          </a:solidFill>
                        </a:rPr>
                        <a:t>-</a:t>
                      </a:r>
                      <a:endParaRPr sz="900">
                        <a:solidFill>
                          <a:schemeClr val="dk2"/>
                        </a:solidFill>
                        <a:latin typeface="Roboto"/>
                        <a:ea typeface="Roboto"/>
                        <a:cs typeface="Arial"/>
                        <a:sym typeface="Roboto"/>
                      </a:endParaRPr>
                    </a:p>
                  </a:txBody>
                  <a:tcPr marL="27164" marR="27164" marT="18110" marB="18110"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 sz="900">
                          <a:solidFill>
                            <a:schemeClr val="dk2"/>
                          </a:solidFill>
                          <a:latin typeface="Roboto"/>
                          <a:ea typeface="Roboto"/>
                          <a:cs typeface="Arial"/>
                          <a:sym typeface="Roboto"/>
                        </a:rPr>
                        <a:t>~ $200</a:t>
                      </a:r>
                      <a:endParaRPr sz="900">
                        <a:solidFill>
                          <a:schemeClr val="dk2"/>
                        </a:solidFill>
                        <a:latin typeface="Roboto"/>
                        <a:ea typeface="Roboto"/>
                        <a:cs typeface="Arial"/>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 sz="900">
                          <a:solidFill>
                            <a:schemeClr val="dk2"/>
                          </a:solidFill>
                          <a:latin typeface="Roboto"/>
                          <a:ea typeface="Roboto"/>
                          <a:cs typeface="Arial"/>
                          <a:sym typeface="Roboto"/>
                        </a:rPr>
                        <a:t>$200</a:t>
                      </a:r>
                      <a:endParaRPr sz="900">
                        <a:solidFill>
                          <a:schemeClr val="dk2"/>
                        </a:solidFill>
                        <a:latin typeface="Roboto"/>
                        <a:ea typeface="Roboto"/>
                        <a:cs typeface="Arial"/>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Arial"/>
                        </a:rPr>
                        <a:t>No</a:t>
                      </a:r>
                      <a:endParaRPr sz="900">
                        <a:solidFill>
                          <a:schemeClr val="dk2"/>
                        </a:solidFill>
                        <a:latin typeface="Roboto"/>
                        <a:ea typeface="Roboto"/>
                        <a:cs typeface="Arial"/>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900">
                          <a:solidFill>
                            <a:schemeClr val="dk2"/>
                          </a:solidFill>
                          <a:latin typeface="Roboto"/>
                          <a:ea typeface="Roboto"/>
                          <a:cs typeface="Arial"/>
                        </a:rPr>
                        <a:t>No</a:t>
                      </a:r>
                      <a:endParaRPr sz="900">
                        <a:solidFill>
                          <a:schemeClr val="dk2"/>
                        </a:solidFill>
                        <a:latin typeface="Roboto"/>
                        <a:ea typeface="Roboto"/>
                        <a:cs typeface="Arial"/>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solidFill>
                  </a:tcPr>
                </a:tc>
                <a:extLst>
                  <a:ext uri="{0D108BD9-81ED-4DB2-BD59-A6C34878D82A}">
                    <a16:rowId xmlns:a16="http://schemas.microsoft.com/office/drawing/2014/main" val="10009"/>
                  </a:ext>
                </a:extLst>
              </a:tr>
              <a:tr h="0">
                <a:tc gridSpan="4">
                  <a:txBody>
                    <a:bodyPr/>
                    <a:lstStyle/>
                    <a:p>
                      <a:pPr marL="0" lvl="0" indent="0" algn="r" rtl="0">
                        <a:lnSpc>
                          <a:spcPct val="115000"/>
                        </a:lnSpc>
                        <a:spcBef>
                          <a:spcPts val="0"/>
                        </a:spcBef>
                        <a:spcAft>
                          <a:spcPts val="0"/>
                        </a:spcAft>
                        <a:buNone/>
                      </a:pPr>
                      <a:r>
                        <a:rPr lang="en" sz="900" b="1">
                          <a:solidFill>
                            <a:schemeClr val="dk2"/>
                          </a:solidFill>
                        </a:rPr>
                        <a:t>Total Projected Cost:</a:t>
                      </a:r>
                      <a:endParaRPr sz="900" b="1">
                        <a:solidFill>
                          <a:schemeClr val="dk2"/>
                        </a:solidFill>
                        <a:highlight>
                          <a:srgbClr val="FFFFFF"/>
                        </a:highlight>
                      </a:endParaRPr>
                    </a:p>
                  </a:txBody>
                  <a:tcPr marL="88781" marR="88781" marT="44391" marB="4439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900" b="1">
                          <a:solidFill>
                            <a:schemeClr val="dk2"/>
                          </a:solidFill>
                          <a:latin typeface="Roboto"/>
                          <a:ea typeface="Roboto"/>
                          <a:cs typeface="Roboto"/>
                          <a:sym typeface="Roboto"/>
                        </a:rPr>
                        <a:t>$1662.62</a:t>
                      </a: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endParaRPr lang="en-US" sz="900" b="1">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endParaRPr lang="en-US" sz="900" b="1">
                        <a:solidFill>
                          <a:schemeClr val="dk2"/>
                        </a:solidFill>
                        <a:latin typeface="Roboto"/>
                        <a:ea typeface="Roboto"/>
                        <a:cs typeface="Roboto"/>
                        <a:sym typeface="Roboto"/>
                      </a:endParaRPr>
                    </a:p>
                  </a:txBody>
                  <a:tcPr marL="86911" marR="86911" marT="86911" marB="86911"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10"/>
                  </a:ext>
                </a:extLst>
              </a:tr>
            </a:tbl>
          </a:graphicData>
        </a:graphic>
      </p:graphicFrame>
      <p:sp>
        <p:nvSpPr>
          <p:cNvPr id="3" name="Slide Number Placeholder 2">
            <a:extLst>
              <a:ext uri="{FF2B5EF4-FFF2-40B4-BE49-F238E27FC236}">
                <a16:creationId xmlns:a16="http://schemas.microsoft.com/office/drawing/2014/main" id="{4B1943C2-4801-57C0-9E55-BEB0D6230E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4" name="Title 3">
            <a:extLst>
              <a:ext uri="{FF2B5EF4-FFF2-40B4-BE49-F238E27FC236}">
                <a16:creationId xmlns:a16="http://schemas.microsoft.com/office/drawing/2014/main" id="{11731CB8-BFB9-E66D-E8AD-991A8C0CC8AB}"/>
              </a:ext>
            </a:extLst>
          </p:cNvPr>
          <p:cNvSpPr>
            <a:spLocks noGrp="1"/>
          </p:cNvSpPr>
          <p:nvPr>
            <p:ph type="title"/>
          </p:nvPr>
        </p:nvSpPr>
        <p:spPr/>
        <p:txBody>
          <a:bodyPr>
            <a:normAutofit fontScale="90000"/>
          </a:bodyPr>
          <a:lstStyle/>
          <a:p>
            <a:r>
              <a:rPr lang="en-US"/>
              <a:t>Budget</a:t>
            </a:r>
          </a:p>
        </p:txBody>
      </p:sp>
      <p:graphicFrame>
        <p:nvGraphicFramePr>
          <p:cNvPr id="7" name="Table 6">
            <a:extLst>
              <a:ext uri="{FF2B5EF4-FFF2-40B4-BE49-F238E27FC236}">
                <a16:creationId xmlns:a16="http://schemas.microsoft.com/office/drawing/2014/main" id="{CE9910B5-4592-8125-FA7B-A54F3D73FEA7}"/>
              </a:ext>
            </a:extLst>
          </p:cNvPr>
          <p:cNvGraphicFramePr>
            <a:graphicFrameLocks noGrp="1"/>
          </p:cNvGraphicFramePr>
          <p:nvPr>
            <p:extLst>
              <p:ext uri="{D42A27DB-BD31-4B8C-83A1-F6EECF244321}">
                <p14:modId xmlns:p14="http://schemas.microsoft.com/office/powerpoint/2010/main" val="4144456845"/>
              </p:ext>
            </p:extLst>
          </p:nvPr>
        </p:nvGraphicFramePr>
        <p:xfrm>
          <a:off x="6904568" y="2292424"/>
          <a:ext cx="2164002" cy="932946"/>
        </p:xfrm>
        <a:graphic>
          <a:graphicData uri="http://schemas.openxmlformats.org/drawingml/2006/table">
            <a:tbl>
              <a:tblPr>
                <a:noFill/>
                <a:tableStyleId>{90DB5381-F139-46BA-883A-D6A6CDB151B7}</a:tableStyleId>
              </a:tblPr>
              <a:tblGrid>
                <a:gridCol w="871296">
                  <a:extLst>
                    <a:ext uri="{9D8B030D-6E8A-4147-A177-3AD203B41FA5}">
                      <a16:colId xmlns:a16="http://schemas.microsoft.com/office/drawing/2014/main" val="287694982"/>
                    </a:ext>
                  </a:extLst>
                </a:gridCol>
                <a:gridCol w="671945">
                  <a:extLst>
                    <a:ext uri="{9D8B030D-6E8A-4147-A177-3AD203B41FA5}">
                      <a16:colId xmlns:a16="http://schemas.microsoft.com/office/drawing/2014/main" val="2426574896"/>
                    </a:ext>
                  </a:extLst>
                </a:gridCol>
                <a:gridCol w="620761">
                  <a:extLst>
                    <a:ext uri="{9D8B030D-6E8A-4147-A177-3AD203B41FA5}">
                      <a16:colId xmlns:a16="http://schemas.microsoft.com/office/drawing/2014/main" val="4242875725"/>
                    </a:ext>
                  </a:extLst>
                </a:gridCol>
              </a:tblGrid>
              <a:tr h="265273">
                <a:tc>
                  <a:txBody>
                    <a:bodyPr/>
                    <a:lstStyle/>
                    <a:p>
                      <a:pPr marL="0" lvl="0" indent="0" algn="ctr" rtl="0">
                        <a:lnSpc>
                          <a:spcPct val="115000"/>
                        </a:lnSpc>
                        <a:spcBef>
                          <a:spcPts val="0"/>
                        </a:spcBef>
                        <a:spcAft>
                          <a:spcPts val="0"/>
                        </a:spcAft>
                        <a:buNone/>
                      </a:pPr>
                      <a:r>
                        <a:rPr lang="en-US" sz="900" b="1">
                          <a:solidFill>
                            <a:srgbClr val="000000"/>
                          </a:solidFill>
                        </a:rPr>
                        <a:t>TOTAL</a:t>
                      </a:r>
                      <a:endParaRPr sz="900" b="1">
                        <a:solidFill>
                          <a:srgbClr val="000000"/>
                        </a:solidFill>
                      </a:endParaRPr>
                    </a:p>
                  </a:txBody>
                  <a:tcPr marL="88781" marR="88781" marT="44391" marB="4439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739BF5"/>
                    </a:solidFill>
                  </a:tcPr>
                </a:tc>
                <a:tc gridSpan="2">
                  <a:txBody>
                    <a:bodyPr/>
                    <a:lstStyle/>
                    <a:p>
                      <a:pPr marL="0" lvl="0" indent="0" algn="ctr" rtl="0">
                        <a:spcBef>
                          <a:spcPts val="0"/>
                        </a:spcBef>
                        <a:spcAft>
                          <a:spcPts val="0"/>
                        </a:spcAft>
                        <a:buNone/>
                      </a:pPr>
                      <a:r>
                        <a:rPr lang="en-US" sz="900" b="1">
                          <a:solidFill>
                            <a:srgbClr val="000000"/>
                          </a:solidFill>
                          <a:latin typeface="Roboto"/>
                          <a:ea typeface="Roboto"/>
                          <a:cs typeface="Roboto"/>
                          <a:sym typeface="Roboto"/>
                        </a:rPr>
                        <a:t>$4000</a:t>
                      </a:r>
                      <a:endParaRPr sz="900" b="1">
                        <a:solidFill>
                          <a:srgbClr val="000000"/>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739BF5"/>
                    </a:solidFill>
                  </a:tcPr>
                </a:tc>
                <a:tc hMerge="1">
                  <a:txBody>
                    <a:bodyPr/>
                    <a:lstStyle/>
                    <a:p>
                      <a:pPr marL="0" lvl="0" indent="0" algn="ctr" rtl="0">
                        <a:spcBef>
                          <a:spcPts val="0"/>
                        </a:spcBef>
                        <a:spcAft>
                          <a:spcPts val="0"/>
                        </a:spcAft>
                        <a:buNone/>
                      </a:pPr>
                      <a:endParaRPr sz="900" b="1">
                        <a:solidFill>
                          <a:srgbClr val="000000"/>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rgbClr val="739BF5"/>
                    </a:solidFill>
                  </a:tcPr>
                </a:tc>
                <a:extLst>
                  <a:ext uri="{0D108BD9-81ED-4DB2-BD59-A6C34878D82A}">
                    <a16:rowId xmlns:a16="http://schemas.microsoft.com/office/drawing/2014/main" val="3205644924"/>
                  </a:ext>
                </a:extLst>
              </a:tr>
              <a:tr h="265273">
                <a:tc>
                  <a:txBody>
                    <a:bodyPr/>
                    <a:lstStyle/>
                    <a:p>
                      <a:pPr marL="0" lvl="0" indent="0" algn="l" rtl="0">
                        <a:lnSpc>
                          <a:spcPct val="115000"/>
                        </a:lnSpc>
                        <a:spcBef>
                          <a:spcPts val="0"/>
                        </a:spcBef>
                        <a:spcAft>
                          <a:spcPts val="0"/>
                        </a:spcAft>
                        <a:buNone/>
                      </a:pPr>
                      <a:r>
                        <a:rPr lang="en" sz="900" b="1">
                          <a:solidFill>
                            <a:schemeClr val="dk2"/>
                          </a:solidFill>
                        </a:rPr>
                        <a:t>SPENT:</a:t>
                      </a:r>
                      <a:endParaRPr sz="900" b="1">
                        <a:solidFill>
                          <a:schemeClr val="dk2"/>
                        </a:solidFill>
                      </a:endParaRPr>
                    </a:p>
                  </a:txBody>
                  <a:tcPr marL="88781" marR="88781" marT="44391" marB="4439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r>
                        <a:rPr lang="en-US" sz="900" b="1">
                          <a:solidFill>
                            <a:schemeClr val="dk2"/>
                          </a:solidFill>
                          <a:latin typeface="Roboto"/>
                          <a:ea typeface="Roboto"/>
                          <a:cs typeface="Roboto"/>
                          <a:sym typeface="Roboto"/>
                        </a:rPr>
                        <a:t>$1312.62</a:t>
                      </a:r>
                      <a:endParaRPr sz="900" b="1">
                        <a:solidFill>
                          <a:schemeClr val="dk2"/>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r>
                        <a:rPr lang="en-US" sz="900" b="1">
                          <a:solidFill>
                            <a:schemeClr val="dk2"/>
                          </a:solidFill>
                          <a:latin typeface="Roboto"/>
                          <a:ea typeface="Roboto"/>
                          <a:cs typeface="Roboto"/>
                          <a:sym typeface="Roboto"/>
                        </a:rPr>
                        <a:t>33%</a:t>
                      </a:r>
                      <a:endParaRPr sz="900" b="1">
                        <a:solidFill>
                          <a:schemeClr val="dk2"/>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566824229"/>
                  </a:ext>
                </a:extLst>
              </a:tr>
              <a:tr h="265273">
                <a:tc>
                  <a:txBody>
                    <a:bodyPr/>
                    <a:lstStyle/>
                    <a:p>
                      <a:pPr marL="0" lvl="0" indent="0" algn="l" rtl="0">
                        <a:lnSpc>
                          <a:spcPct val="115000"/>
                        </a:lnSpc>
                        <a:spcBef>
                          <a:spcPts val="0"/>
                        </a:spcBef>
                        <a:spcAft>
                          <a:spcPts val="0"/>
                        </a:spcAft>
                        <a:buNone/>
                      </a:pPr>
                      <a:r>
                        <a:rPr lang="en-US" sz="900" b="1">
                          <a:solidFill>
                            <a:schemeClr val="dk2"/>
                          </a:solidFill>
                        </a:rPr>
                        <a:t>REMAINING:</a:t>
                      </a:r>
                      <a:endParaRPr sz="900" b="1">
                        <a:solidFill>
                          <a:schemeClr val="dk2"/>
                        </a:solidFill>
                      </a:endParaRPr>
                    </a:p>
                  </a:txBody>
                  <a:tcPr marL="88781" marR="88781" marT="44391" marB="44391" anchor="ctr">
                    <a:lnL w="9525" cap="flat" cmpd="sng">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r>
                        <a:rPr lang="en-US" sz="900" b="1">
                          <a:solidFill>
                            <a:schemeClr val="dk2"/>
                          </a:solidFill>
                          <a:latin typeface="Roboto"/>
                          <a:ea typeface="Roboto"/>
                          <a:cs typeface="Roboto"/>
                          <a:sym typeface="Roboto"/>
                        </a:rPr>
                        <a:t>$2687.38</a:t>
                      </a:r>
                      <a:endParaRPr sz="900" b="1">
                        <a:solidFill>
                          <a:schemeClr val="dk2"/>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tc>
                  <a:txBody>
                    <a:bodyPr/>
                    <a:lstStyle/>
                    <a:p>
                      <a:pPr marL="0" lvl="0" indent="0" algn="ctr" rtl="0">
                        <a:spcBef>
                          <a:spcPts val="0"/>
                        </a:spcBef>
                        <a:spcAft>
                          <a:spcPts val="0"/>
                        </a:spcAft>
                        <a:buNone/>
                      </a:pPr>
                      <a:r>
                        <a:rPr lang="en-US" sz="900" b="1">
                          <a:solidFill>
                            <a:schemeClr val="dk2"/>
                          </a:solidFill>
                          <a:latin typeface="Roboto"/>
                          <a:ea typeface="Roboto"/>
                          <a:cs typeface="Roboto"/>
                          <a:sym typeface="Roboto"/>
                        </a:rPr>
                        <a:t>67%</a:t>
                      </a:r>
                      <a:endParaRPr sz="900" b="1">
                        <a:solidFill>
                          <a:schemeClr val="dk2"/>
                        </a:solidFill>
                        <a:latin typeface="Roboto"/>
                        <a:ea typeface="Roboto"/>
                        <a:cs typeface="Roboto"/>
                        <a:sym typeface="Roboto"/>
                      </a:endParaRPr>
                    </a:p>
                  </a:txBody>
                  <a:tcPr marL="86911" marR="86911" marT="86911" marB="86911" anchor="ctr">
                    <a:lnL w="9525" cap="flat" cmpd="sng" algn="ctr">
                      <a:solidFill>
                        <a:srgbClr val="222222"/>
                      </a:solidFill>
                      <a:prstDash val="solid"/>
                      <a:round/>
                      <a:headEnd type="none" w="sm" len="sm"/>
                      <a:tailEnd type="none" w="sm" len="sm"/>
                    </a:lnL>
                    <a:lnR w="9525" cap="flat" cmpd="sng" algn="ctr">
                      <a:solidFill>
                        <a:srgbClr val="222222"/>
                      </a:solidFill>
                      <a:prstDash val="solid"/>
                      <a:round/>
                      <a:headEnd type="none" w="sm" len="sm"/>
                      <a:tailEnd type="none" w="sm" len="sm"/>
                    </a:lnR>
                    <a:lnT w="9525" cap="flat" cmpd="sng" algn="ctr">
                      <a:solidFill>
                        <a:srgbClr val="222222"/>
                      </a:solidFill>
                      <a:prstDash val="solid"/>
                      <a:round/>
                      <a:headEnd type="none" w="sm" len="sm"/>
                      <a:tailEnd type="none" w="sm" len="sm"/>
                    </a:lnT>
                    <a:lnB w="9525" cap="flat" cmpd="sng" algn="ctr">
                      <a:solidFill>
                        <a:srgbClr val="222222"/>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2889191635"/>
                  </a:ext>
                </a:extLst>
              </a:tr>
            </a:tbl>
          </a:graphicData>
        </a:graphic>
      </p:graphicFrame>
      <p:sp>
        <p:nvSpPr>
          <p:cNvPr id="2" name="TextBox 1">
            <a:extLst>
              <a:ext uri="{FF2B5EF4-FFF2-40B4-BE49-F238E27FC236}">
                <a16:creationId xmlns:a16="http://schemas.microsoft.com/office/drawing/2014/main" id="{CCD15060-8A42-2B72-E7EE-F0CCB142642F}"/>
              </a:ext>
            </a:extLst>
          </p:cNvPr>
          <p:cNvSpPr txBox="1"/>
          <p:nvPr/>
        </p:nvSpPr>
        <p:spPr>
          <a:xfrm>
            <a:off x="6904567" y="4092757"/>
            <a:ext cx="210283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rgbClr val="7F7F7F"/>
                </a:solidFill>
              </a:rPr>
              <a:t>*Purchased/Received statuses may change between submission and presentation.</a:t>
            </a:r>
          </a:p>
        </p:txBody>
      </p:sp>
    </p:spTree>
    <p:extLst>
      <p:ext uri="{BB962C8B-B14F-4D97-AF65-F5344CB8AC3E}">
        <p14:creationId xmlns:p14="http://schemas.microsoft.com/office/powerpoint/2010/main" val="240185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Backup</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35</a:t>
            </a:fld>
            <a:endParaRPr/>
          </a:p>
        </p:txBody>
      </p:sp>
    </p:spTree>
    <p:extLst>
      <p:ext uri="{BB962C8B-B14F-4D97-AF65-F5344CB8AC3E}">
        <p14:creationId xmlns:p14="http://schemas.microsoft.com/office/powerpoint/2010/main" val="357847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6C0A84-5AD9-AFE8-884E-014C141C0A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4" name="Title 3">
            <a:extLst>
              <a:ext uri="{FF2B5EF4-FFF2-40B4-BE49-F238E27FC236}">
                <a16:creationId xmlns:a16="http://schemas.microsoft.com/office/drawing/2014/main" id="{B98A9427-7CA5-CD96-5F5B-DBB66359AF88}"/>
              </a:ext>
            </a:extLst>
          </p:cNvPr>
          <p:cNvSpPr>
            <a:spLocks noGrp="1"/>
          </p:cNvSpPr>
          <p:nvPr>
            <p:ph type="title"/>
          </p:nvPr>
        </p:nvSpPr>
        <p:spPr/>
        <p:txBody>
          <a:bodyPr>
            <a:normAutofit fontScale="90000"/>
          </a:bodyPr>
          <a:lstStyle/>
          <a:p>
            <a:r>
              <a:rPr lang="en-US"/>
              <a:t>Top Level Requirements</a:t>
            </a:r>
          </a:p>
        </p:txBody>
      </p:sp>
      <p:pic>
        <p:nvPicPr>
          <p:cNvPr id="8" name="Picture 7">
            <a:extLst>
              <a:ext uri="{FF2B5EF4-FFF2-40B4-BE49-F238E27FC236}">
                <a16:creationId xmlns:a16="http://schemas.microsoft.com/office/drawing/2014/main" id="{AFB83985-1C6C-17B3-4576-669A426942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988" y="656254"/>
            <a:ext cx="7812024" cy="3256645"/>
          </a:xfrm>
          <a:prstGeom prst="rect">
            <a:avLst/>
          </a:prstGeom>
        </p:spPr>
      </p:pic>
      <p:pic>
        <p:nvPicPr>
          <p:cNvPr id="10" name="Picture 9">
            <a:extLst>
              <a:ext uri="{FF2B5EF4-FFF2-40B4-BE49-F238E27FC236}">
                <a16:creationId xmlns:a16="http://schemas.microsoft.com/office/drawing/2014/main" id="{B029EF90-1184-4F1D-1786-3A5969D121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0432" y="3937283"/>
            <a:ext cx="6803136" cy="906581"/>
          </a:xfrm>
          <a:prstGeom prst="rect">
            <a:avLst/>
          </a:prstGeom>
        </p:spPr>
      </p:pic>
    </p:spTree>
    <p:extLst>
      <p:ext uri="{BB962C8B-B14F-4D97-AF65-F5344CB8AC3E}">
        <p14:creationId xmlns:p14="http://schemas.microsoft.com/office/powerpoint/2010/main" val="3643400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339E22-4D21-41B4-BF18-8A5D7A69C9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4" name="Title 3">
            <a:extLst>
              <a:ext uri="{FF2B5EF4-FFF2-40B4-BE49-F238E27FC236}">
                <a16:creationId xmlns:a16="http://schemas.microsoft.com/office/drawing/2014/main" id="{CD24DFB2-BFE1-5585-29E0-D9970E9FC5CB}"/>
              </a:ext>
            </a:extLst>
          </p:cNvPr>
          <p:cNvSpPr>
            <a:spLocks noGrp="1"/>
          </p:cNvSpPr>
          <p:nvPr>
            <p:ph type="title"/>
          </p:nvPr>
        </p:nvSpPr>
        <p:spPr/>
        <p:txBody>
          <a:bodyPr>
            <a:normAutofit fontScale="90000"/>
          </a:bodyPr>
          <a:lstStyle/>
          <a:p>
            <a:r>
              <a:rPr lang="en-US"/>
              <a:t>Level 1 Requirements</a:t>
            </a:r>
          </a:p>
        </p:txBody>
      </p:sp>
      <p:grpSp>
        <p:nvGrpSpPr>
          <p:cNvPr id="9" name="Group 8">
            <a:extLst>
              <a:ext uri="{FF2B5EF4-FFF2-40B4-BE49-F238E27FC236}">
                <a16:creationId xmlns:a16="http://schemas.microsoft.com/office/drawing/2014/main" id="{D11FD464-FDD1-B48B-6AFA-0D0C9EB75D98}"/>
              </a:ext>
            </a:extLst>
          </p:cNvPr>
          <p:cNvGrpSpPr/>
          <p:nvPr/>
        </p:nvGrpSpPr>
        <p:grpSpPr>
          <a:xfrm>
            <a:off x="642504" y="1165674"/>
            <a:ext cx="7858991" cy="2812151"/>
            <a:chOff x="642504" y="1165674"/>
            <a:chExt cx="7858991" cy="2812151"/>
          </a:xfrm>
        </p:grpSpPr>
        <p:pic>
          <p:nvPicPr>
            <p:cNvPr id="6" name="Picture 5">
              <a:extLst>
                <a:ext uri="{FF2B5EF4-FFF2-40B4-BE49-F238E27FC236}">
                  <a16:creationId xmlns:a16="http://schemas.microsoft.com/office/drawing/2014/main" id="{D11130A8-6D2E-0B5D-67FF-EEE3C0999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504" y="1165674"/>
              <a:ext cx="7858991" cy="2812151"/>
            </a:xfrm>
            <a:prstGeom prst="rect">
              <a:avLst/>
            </a:prstGeom>
          </p:spPr>
        </p:pic>
        <p:pic>
          <p:nvPicPr>
            <p:cNvPr id="8" name="Picture 7">
              <a:extLst>
                <a:ext uri="{FF2B5EF4-FFF2-40B4-BE49-F238E27FC236}">
                  <a16:creationId xmlns:a16="http://schemas.microsoft.com/office/drawing/2014/main" id="{DF26B718-A856-FC69-FCB7-EC11416A33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049" y="1165674"/>
              <a:ext cx="7847445" cy="174754"/>
            </a:xfrm>
            <a:prstGeom prst="rect">
              <a:avLst/>
            </a:prstGeom>
          </p:spPr>
        </p:pic>
      </p:grpSp>
    </p:spTree>
    <p:extLst>
      <p:ext uri="{BB962C8B-B14F-4D97-AF65-F5344CB8AC3E}">
        <p14:creationId xmlns:p14="http://schemas.microsoft.com/office/powerpoint/2010/main" val="3268272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07DA1D-B1E6-A1EA-C20B-9C83CE050F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4" name="Title 3">
            <a:extLst>
              <a:ext uri="{FF2B5EF4-FFF2-40B4-BE49-F238E27FC236}">
                <a16:creationId xmlns:a16="http://schemas.microsoft.com/office/drawing/2014/main" id="{ACE87616-7825-FE9F-5B08-3010ED5D692A}"/>
              </a:ext>
            </a:extLst>
          </p:cNvPr>
          <p:cNvSpPr>
            <a:spLocks noGrp="1"/>
          </p:cNvSpPr>
          <p:nvPr>
            <p:ph type="title"/>
          </p:nvPr>
        </p:nvSpPr>
        <p:spPr/>
        <p:txBody>
          <a:bodyPr>
            <a:normAutofit fontScale="90000"/>
          </a:bodyPr>
          <a:lstStyle/>
          <a:p>
            <a:r>
              <a:rPr lang="en-US"/>
              <a:t>Level 2 Requirements</a:t>
            </a:r>
          </a:p>
        </p:txBody>
      </p:sp>
      <p:grpSp>
        <p:nvGrpSpPr>
          <p:cNvPr id="8" name="Group 7">
            <a:extLst>
              <a:ext uri="{FF2B5EF4-FFF2-40B4-BE49-F238E27FC236}">
                <a16:creationId xmlns:a16="http://schemas.microsoft.com/office/drawing/2014/main" id="{8DBA7A13-B35A-3328-15D0-B70217D7646B}"/>
              </a:ext>
            </a:extLst>
          </p:cNvPr>
          <p:cNvGrpSpPr/>
          <p:nvPr/>
        </p:nvGrpSpPr>
        <p:grpSpPr>
          <a:xfrm>
            <a:off x="1037672" y="583228"/>
            <a:ext cx="7068656" cy="4278117"/>
            <a:chOff x="1037672" y="583228"/>
            <a:chExt cx="7068656" cy="4278117"/>
          </a:xfrm>
        </p:grpSpPr>
        <p:pic>
          <p:nvPicPr>
            <p:cNvPr id="6" name="Picture 5">
              <a:extLst>
                <a:ext uri="{FF2B5EF4-FFF2-40B4-BE49-F238E27FC236}">
                  <a16:creationId xmlns:a16="http://schemas.microsoft.com/office/drawing/2014/main" id="{B8B5B179-79F8-4AAF-AB83-826607E592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672" y="583228"/>
              <a:ext cx="7068656" cy="4278117"/>
            </a:xfrm>
            <a:prstGeom prst="rect">
              <a:avLst/>
            </a:prstGeom>
          </p:spPr>
        </p:pic>
        <p:pic>
          <p:nvPicPr>
            <p:cNvPr id="7" name="Picture 6">
              <a:extLst>
                <a:ext uri="{FF2B5EF4-FFF2-40B4-BE49-F238E27FC236}">
                  <a16:creationId xmlns:a16="http://schemas.microsoft.com/office/drawing/2014/main" id="{BF3E9CEB-36D2-F8A1-47DE-E315A17DA5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8234" y="592650"/>
              <a:ext cx="7045902" cy="156905"/>
            </a:xfrm>
            <a:prstGeom prst="rect">
              <a:avLst/>
            </a:prstGeom>
          </p:spPr>
        </p:pic>
      </p:grpSp>
    </p:spTree>
    <p:extLst>
      <p:ext uri="{BB962C8B-B14F-4D97-AF65-F5344CB8AC3E}">
        <p14:creationId xmlns:p14="http://schemas.microsoft.com/office/powerpoint/2010/main" val="2800725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85;p61">
            <a:extLst>
              <a:ext uri="{FF2B5EF4-FFF2-40B4-BE49-F238E27FC236}">
                <a16:creationId xmlns:a16="http://schemas.microsoft.com/office/drawing/2014/main" id="{872AEB1B-A403-AF5E-B0D9-8EAAECAA1824}"/>
              </a:ext>
            </a:extLst>
          </p:cNvPr>
          <p:cNvSpPr>
            <a:spLocks/>
          </p:cNvSpPr>
          <p:nvPr/>
        </p:nvSpPr>
        <p:spPr>
          <a:xfrm>
            <a:off x="6423658" y="662158"/>
            <a:ext cx="2628901" cy="2144258"/>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5" descr="Chart, line chart&#10;&#10;Description automatically generated">
            <a:extLst>
              <a:ext uri="{FF2B5EF4-FFF2-40B4-BE49-F238E27FC236}">
                <a16:creationId xmlns:a16="http://schemas.microsoft.com/office/drawing/2014/main" id="{2990BDC2-E0E1-00EF-6AA9-5B1CF769C6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23659" y="654657"/>
            <a:ext cx="2628901" cy="2151760"/>
          </a:xfrm>
          <a:prstGeom prst="rect">
            <a:avLst/>
          </a:prstGeom>
        </p:spPr>
      </p:pic>
      <p:sp>
        <p:nvSpPr>
          <p:cNvPr id="2" name="Text Placeholder 1">
            <a:extLst>
              <a:ext uri="{FF2B5EF4-FFF2-40B4-BE49-F238E27FC236}">
                <a16:creationId xmlns:a16="http://schemas.microsoft.com/office/drawing/2014/main" id="{112A1865-51E6-4779-BDAB-1CFBCDA38B59}"/>
              </a:ext>
            </a:extLst>
          </p:cNvPr>
          <p:cNvSpPr>
            <a:spLocks noGrp="1"/>
          </p:cNvSpPr>
          <p:nvPr>
            <p:ph type="body" idx="1"/>
          </p:nvPr>
        </p:nvSpPr>
        <p:spPr>
          <a:xfrm>
            <a:off x="885" y="847138"/>
            <a:ext cx="5512705" cy="2297969"/>
          </a:xfrm>
        </p:spPr>
        <p:txBody>
          <a:bodyPr>
            <a:normAutofit fontScale="92500" lnSpcReduction="10000"/>
          </a:bodyPr>
          <a:lstStyle/>
          <a:p>
            <a:pPr marL="95250" indent="0">
              <a:buNone/>
            </a:pPr>
            <a:r>
              <a:rPr lang="en-US" sz="1900" b="1"/>
              <a:t>Centripetal Motion</a:t>
            </a:r>
            <a:r>
              <a:rPr lang="en-US" b="1"/>
              <a:t> </a:t>
            </a:r>
          </a:p>
          <a:p>
            <a:pPr indent="0">
              <a:lnSpc>
                <a:spcPct val="114999"/>
              </a:lnSpc>
            </a:pPr>
            <a:r>
              <a:rPr lang="en-US" sz="1600"/>
              <a:t> Simulate the acceleration effects of Themis Satellite's Hydrazine gas thrusters</a:t>
            </a:r>
          </a:p>
          <a:p>
            <a:pPr lvl="1">
              <a:lnSpc>
                <a:spcPct val="114999"/>
              </a:lnSpc>
            </a:pPr>
            <a:r>
              <a:rPr lang="en-US" sz="1600"/>
              <a:t>Typical burn duration: ~ 73 seconds</a:t>
            </a:r>
          </a:p>
          <a:p>
            <a:pPr indent="0">
              <a:lnSpc>
                <a:spcPct val="114999"/>
              </a:lnSpc>
            </a:pPr>
            <a:r>
              <a:rPr lang="en-US" sz="1600"/>
              <a:t> Relevant position and velocity approximations</a:t>
            </a:r>
          </a:p>
          <a:p>
            <a:pPr indent="0">
              <a:lnSpc>
                <a:spcPct val="114999"/>
              </a:lnSpc>
            </a:pPr>
            <a:r>
              <a:rPr lang="en-US" sz="1600"/>
              <a:t> Subjected to an extended duration of acceleration for relevant testing</a:t>
            </a:r>
          </a:p>
          <a:p>
            <a:pPr lvl="1">
              <a:lnSpc>
                <a:spcPct val="114999"/>
              </a:lnSpc>
            </a:pPr>
            <a:r>
              <a:rPr lang="en-US" sz="1400"/>
              <a:t>Enable various acceleration scenarios</a:t>
            </a:r>
          </a:p>
          <a:p>
            <a:pPr lvl="1">
              <a:lnSpc>
                <a:spcPct val="114999"/>
              </a:lnSpc>
            </a:pPr>
            <a:endParaRPr lang="en-US"/>
          </a:p>
          <a:p>
            <a:pPr marL="565150" lvl="1" indent="0">
              <a:lnSpc>
                <a:spcPct val="114999"/>
              </a:lnSpc>
              <a:buNone/>
            </a:pPr>
            <a:endParaRPr lang="en-US"/>
          </a:p>
          <a:p>
            <a:pPr>
              <a:lnSpc>
                <a:spcPct val="114999"/>
              </a:lnSpc>
            </a:pPr>
            <a:endParaRPr lang="en-US"/>
          </a:p>
        </p:txBody>
      </p:sp>
      <p:sp>
        <p:nvSpPr>
          <p:cNvPr id="3" name="Slide Number Placeholder 2">
            <a:extLst>
              <a:ext uri="{FF2B5EF4-FFF2-40B4-BE49-F238E27FC236}">
                <a16:creationId xmlns:a16="http://schemas.microsoft.com/office/drawing/2014/main" id="{3558E635-8480-9FDB-1BE1-6ACEC62E45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39</a:t>
            </a:fld>
            <a:endParaRPr lang="en"/>
          </a:p>
        </p:txBody>
      </p:sp>
      <p:sp>
        <p:nvSpPr>
          <p:cNvPr id="4" name="Title 3">
            <a:extLst>
              <a:ext uri="{FF2B5EF4-FFF2-40B4-BE49-F238E27FC236}">
                <a16:creationId xmlns:a16="http://schemas.microsoft.com/office/drawing/2014/main" id="{313F5E4C-6BC9-4A82-3D0F-912096FEDC2D}"/>
              </a:ext>
            </a:extLst>
          </p:cNvPr>
          <p:cNvSpPr>
            <a:spLocks noGrp="1"/>
          </p:cNvSpPr>
          <p:nvPr>
            <p:ph type="title"/>
          </p:nvPr>
        </p:nvSpPr>
        <p:spPr>
          <a:xfrm>
            <a:off x="153025" y="0"/>
            <a:ext cx="8486353" cy="576300"/>
          </a:xfrm>
        </p:spPr>
        <p:txBody>
          <a:bodyPr>
            <a:normAutofit fontScale="90000"/>
          </a:bodyPr>
          <a:lstStyle/>
          <a:p>
            <a:r>
              <a:rPr lang="en-US" b="1"/>
              <a:t>Centripetal Motion </a:t>
            </a:r>
            <a:r>
              <a:rPr lang="en-US"/>
              <a:t>vs. Linear Motion </a:t>
            </a:r>
          </a:p>
        </p:txBody>
      </p:sp>
      <p:sp>
        <p:nvSpPr>
          <p:cNvPr id="6" name="TextBox 5">
            <a:extLst>
              <a:ext uri="{FF2B5EF4-FFF2-40B4-BE49-F238E27FC236}">
                <a16:creationId xmlns:a16="http://schemas.microsoft.com/office/drawing/2014/main" id="{CDFB9F33-F7C2-4D88-D60A-6A3860FACA1E}"/>
              </a:ext>
            </a:extLst>
          </p:cNvPr>
          <p:cNvSpPr txBox="1"/>
          <p:nvPr/>
        </p:nvSpPr>
        <p:spPr>
          <a:xfrm>
            <a:off x="6543990" y="2872675"/>
            <a:ext cx="24303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i="1"/>
              <a:t>An illustrative representation aimed at depicting the projected acceleration trend corresponding to the described motion.</a:t>
            </a:r>
            <a:endParaRPr lang="en-US" sz="800"/>
          </a:p>
        </p:txBody>
      </p:sp>
      <p:sp>
        <p:nvSpPr>
          <p:cNvPr id="8" name="Rectangle 7">
            <a:extLst>
              <a:ext uri="{FF2B5EF4-FFF2-40B4-BE49-F238E27FC236}">
                <a16:creationId xmlns:a16="http://schemas.microsoft.com/office/drawing/2014/main" id="{A668CCDF-9475-115E-943E-35BA96E03F2B}"/>
              </a:ext>
            </a:extLst>
          </p:cNvPr>
          <p:cNvSpPr/>
          <p:nvPr/>
        </p:nvSpPr>
        <p:spPr>
          <a:xfrm>
            <a:off x="828733" y="3307230"/>
            <a:ext cx="2500429" cy="1305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3CA182-67A9-EC4F-6C05-1C51F8521704}"/>
              </a:ext>
            </a:extLst>
          </p:cNvPr>
          <p:cNvSpPr/>
          <p:nvPr/>
        </p:nvSpPr>
        <p:spPr>
          <a:xfrm>
            <a:off x="1571435" y="3458124"/>
            <a:ext cx="1015025" cy="1003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3F7D76-3181-36A2-C5C4-E0F26B0E23F4}"/>
              </a:ext>
            </a:extLst>
          </p:cNvPr>
          <p:cNvSpPr/>
          <p:nvPr/>
        </p:nvSpPr>
        <p:spPr>
          <a:xfrm>
            <a:off x="2053994" y="3934878"/>
            <a:ext cx="49513" cy="49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D5E9C2D9-8B08-015F-C0C8-E451BC2AD900}"/>
              </a:ext>
            </a:extLst>
          </p:cNvPr>
          <p:cNvSpPr/>
          <p:nvPr/>
        </p:nvSpPr>
        <p:spPr>
          <a:xfrm rot="1680000">
            <a:off x="1593111" y="3680874"/>
            <a:ext cx="79334" cy="1184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746BFD67-75F5-4DC4-9CB3-91D00E411615}"/>
              </a:ext>
            </a:extLst>
          </p:cNvPr>
          <p:cNvSpPr/>
          <p:nvPr/>
        </p:nvSpPr>
        <p:spPr>
          <a:xfrm rot="12540000">
            <a:off x="2524651" y="4065904"/>
            <a:ext cx="79334" cy="1184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877D144-D39C-FFB0-BCE6-C20E574035E4}"/>
              </a:ext>
            </a:extLst>
          </p:cNvPr>
          <p:cNvSpPr txBox="1"/>
          <p:nvPr/>
        </p:nvSpPr>
        <p:spPr>
          <a:xfrm>
            <a:off x="829426" y="3852531"/>
            <a:ext cx="60633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Times New Roman"/>
              </a:rPr>
              <a:t>GAINS</a:t>
            </a:r>
          </a:p>
        </p:txBody>
      </p:sp>
      <p:sp>
        <p:nvSpPr>
          <p:cNvPr id="26" name="Rectangle 25">
            <a:extLst>
              <a:ext uri="{FF2B5EF4-FFF2-40B4-BE49-F238E27FC236}">
                <a16:creationId xmlns:a16="http://schemas.microsoft.com/office/drawing/2014/main" id="{1607BFE8-2EEE-14B2-2D54-226612973EDB}"/>
              </a:ext>
            </a:extLst>
          </p:cNvPr>
          <p:cNvSpPr/>
          <p:nvPr/>
        </p:nvSpPr>
        <p:spPr>
          <a:xfrm>
            <a:off x="1966727" y="4421940"/>
            <a:ext cx="223491" cy="83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95DA25D-F9D2-B3A2-A0D9-36769193DAF3}"/>
              </a:ext>
            </a:extLst>
          </p:cNvPr>
          <p:cNvCxnSpPr/>
          <p:nvPr/>
        </p:nvCxnSpPr>
        <p:spPr>
          <a:xfrm flipV="1">
            <a:off x="2077035" y="4011515"/>
            <a:ext cx="1278" cy="407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A9B39C-09E9-15FE-8DB7-02CB0D15DFD9}"/>
              </a:ext>
            </a:extLst>
          </p:cNvPr>
          <p:cNvSpPr txBox="1"/>
          <p:nvPr/>
        </p:nvSpPr>
        <p:spPr>
          <a:xfrm>
            <a:off x="2024196" y="4042005"/>
            <a:ext cx="6449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Roboto"/>
              </a:rPr>
              <a:t>a</a:t>
            </a:r>
            <a:r>
              <a:rPr lang="en-US" sz="1200" baseline="-25000">
                <a:latin typeface="Roboto"/>
              </a:rPr>
              <a:t>c</a:t>
            </a:r>
          </a:p>
        </p:txBody>
      </p:sp>
      <p:cxnSp>
        <p:nvCxnSpPr>
          <p:cNvPr id="34" name="Straight Arrow Connector 33">
            <a:extLst>
              <a:ext uri="{FF2B5EF4-FFF2-40B4-BE49-F238E27FC236}">
                <a16:creationId xmlns:a16="http://schemas.microsoft.com/office/drawing/2014/main" id="{902B7E6E-049D-7BB9-BA2D-34EF8A3E2BD8}"/>
              </a:ext>
            </a:extLst>
          </p:cNvPr>
          <p:cNvCxnSpPr/>
          <p:nvPr/>
        </p:nvCxnSpPr>
        <p:spPr>
          <a:xfrm flipH="1" flipV="1">
            <a:off x="1681615" y="4464087"/>
            <a:ext cx="423356" cy="1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B1F5C-C3FD-EA1B-856F-961EE1DD3F88}"/>
              </a:ext>
            </a:extLst>
          </p:cNvPr>
          <p:cNvSpPr txBox="1"/>
          <p:nvPr/>
        </p:nvSpPr>
        <p:spPr>
          <a:xfrm>
            <a:off x="1281808" y="4380435"/>
            <a:ext cx="9769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Roboto"/>
              </a:rPr>
              <a:t>Body </a:t>
            </a:r>
            <a:r>
              <a:rPr lang="en-US" sz="900" baseline="-25000">
                <a:latin typeface="Roboto"/>
              </a:rPr>
              <a:t>x-axis</a:t>
            </a:r>
          </a:p>
        </p:txBody>
      </p:sp>
      <p:sp>
        <p:nvSpPr>
          <p:cNvPr id="36" name="TextBox 35">
            <a:extLst>
              <a:ext uri="{FF2B5EF4-FFF2-40B4-BE49-F238E27FC236}">
                <a16:creationId xmlns:a16="http://schemas.microsoft.com/office/drawing/2014/main" id="{DBB77053-7211-FBF9-A7BD-80195BF5CEA6}"/>
              </a:ext>
            </a:extLst>
          </p:cNvPr>
          <p:cNvSpPr txBox="1"/>
          <p:nvPr/>
        </p:nvSpPr>
        <p:spPr>
          <a:xfrm>
            <a:off x="830111" y="3314061"/>
            <a:ext cx="6321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t &gt; 0 [s]</a:t>
            </a:r>
          </a:p>
        </p:txBody>
      </p:sp>
      <p:sp>
        <p:nvSpPr>
          <p:cNvPr id="37" name="Rectangle 36">
            <a:extLst>
              <a:ext uri="{FF2B5EF4-FFF2-40B4-BE49-F238E27FC236}">
                <a16:creationId xmlns:a16="http://schemas.microsoft.com/office/drawing/2014/main" id="{D66DAAFC-3DD2-6FF6-F703-B3F4C88C7691}"/>
              </a:ext>
            </a:extLst>
          </p:cNvPr>
          <p:cNvSpPr/>
          <p:nvPr/>
        </p:nvSpPr>
        <p:spPr>
          <a:xfrm>
            <a:off x="3845870" y="3310423"/>
            <a:ext cx="2500429" cy="1305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764707C-9731-BA86-9681-A1A12066657F}"/>
              </a:ext>
            </a:extLst>
          </p:cNvPr>
          <p:cNvSpPr/>
          <p:nvPr/>
        </p:nvSpPr>
        <p:spPr>
          <a:xfrm>
            <a:off x="4608983" y="3440906"/>
            <a:ext cx="1015025" cy="1003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7A07EBF-69B8-99E5-4199-4834D25F8359}"/>
              </a:ext>
            </a:extLst>
          </p:cNvPr>
          <p:cNvSpPr/>
          <p:nvPr/>
        </p:nvSpPr>
        <p:spPr>
          <a:xfrm>
            <a:off x="5071131" y="3938071"/>
            <a:ext cx="49513" cy="49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5FD67A40-1582-4CD6-2CC7-F5B92C5A3837}"/>
              </a:ext>
            </a:extLst>
          </p:cNvPr>
          <p:cNvSpPr/>
          <p:nvPr/>
        </p:nvSpPr>
        <p:spPr>
          <a:xfrm rot="12540000">
            <a:off x="5541788" y="4069097"/>
            <a:ext cx="79334" cy="1184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DB033C6-149B-8514-DEA7-41FEC9002FD0}"/>
              </a:ext>
            </a:extLst>
          </p:cNvPr>
          <p:cNvSpPr txBox="1"/>
          <p:nvPr/>
        </p:nvSpPr>
        <p:spPr>
          <a:xfrm>
            <a:off x="3846563" y="3855724"/>
            <a:ext cx="60633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Times New Roman"/>
              </a:rPr>
              <a:t>GAINS</a:t>
            </a:r>
          </a:p>
        </p:txBody>
      </p:sp>
      <p:sp>
        <p:nvSpPr>
          <p:cNvPr id="43" name="Rectangle 42">
            <a:extLst>
              <a:ext uri="{FF2B5EF4-FFF2-40B4-BE49-F238E27FC236}">
                <a16:creationId xmlns:a16="http://schemas.microsoft.com/office/drawing/2014/main" id="{D08B0822-54F1-F0B5-2B2F-CBAB6DC31223}"/>
              </a:ext>
            </a:extLst>
          </p:cNvPr>
          <p:cNvSpPr/>
          <p:nvPr/>
        </p:nvSpPr>
        <p:spPr>
          <a:xfrm rot="10800000">
            <a:off x="4610314" y="3595022"/>
            <a:ext cx="223491" cy="83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CD1A4640-B792-DA30-FAF3-AF39B1CE7AE4}"/>
              </a:ext>
            </a:extLst>
          </p:cNvPr>
          <p:cNvCxnSpPr>
            <a:cxnSpLocks/>
          </p:cNvCxnSpPr>
          <p:nvPr/>
        </p:nvCxnSpPr>
        <p:spPr>
          <a:xfrm>
            <a:off x="4796565" y="3660975"/>
            <a:ext cx="277373" cy="281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15C78DE-7093-2257-FD8C-0160E449293E}"/>
              </a:ext>
            </a:extLst>
          </p:cNvPr>
          <p:cNvSpPr txBox="1"/>
          <p:nvPr/>
        </p:nvSpPr>
        <p:spPr>
          <a:xfrm>
            <a:off x="4873410" y="3597911"/>
            <a:ext cx="3416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Roboto"/>
              </a:rPr>
              <a:t>a</a:t>
            </a:r>
            <a:r>
              <a:rPr lang="en-US" sz="1200" baseline="-25000">
                <a:latin typeface="Roboto"/>
              </a:rPr>
              <a:t>c</a:t>
            </a:r>
          </a:p>
        </p:txBody>
      </p:sp>
      <p:cxnSp>
        <p:nvCxnSpPr>
          <p:cNvPr id="46" name="Straight Arrow Connector 45">
            <a:extLst>
              <a:ext uri="{FF2B5EF4-FFF2-40B4-BE49-F238E27FC236}">
                <a16:creationId xmlns:a16="http://schemas.microsoft.com/office/drawing/2014/main" id="{444CEFCA-7975-D628-F2A4-3DC1FC6F61E0}"/>
              </a:ext>
            </a:extLst>
          </p:cNvPr>
          <p:cNvCxnSpPr>
            <a:cxnSpLocks/>
          </p:cNvCxnSpPr>
          <p:nvPr/>
        </p:nvCxnSpPr>
        <p:spPr>
          <a:xfrm flipH="1" flipV="1">
            <a:off x="4304335" y="3620026"/>
            <a:ext cx="405912" cy="9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1D5FBAA-C211-3D94-5D91-7C50BD0E113F}"/>
              </a:ext>
            </a:extLst>
          </p:cNvPr>
          <p:cNvSpPr txBox="1"/>
          <p:nvPr/>
        </p:nvSpPr>
        <p:spPr>
          <a:xfrm>
            <a:off x="3950404" y="3580654"/>
            <a:ext cx="9769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Roboto"/>
              </a:rPr>
              <a:t>Body </a:t>
            </a:r>
            <a:r>
              <a:rPr lang="en-US" sz="900" baseline="-25000">
                <a:latin typeface="Roboto"/>
              </a:rPr>
              <a:t>x-axis</a:t>
            </a:r>
          </a:p>
        </p:txBody>
      </p:sp>
      <p:sp>
        <p:nvSpPr>
          <p:cNvPr id="48" name="TextBox 47">
            <a:extLst>
              <a:ext uri="{FF2B5EF4-FFF2-40B4-BE49-F238E27FC236}">
                <a16:creationId xmlns:a16="http://schemas.microsoft.com/office/drawing/2014/main" id="{1D929142-12D0-197B-FA5D-8B9CE2F9D0C8}"/>
              </a:ext>
            </a:extLst>
          </p:cNvPr>
          <p:cNvSpPr txBox="1"/>
          <p:nvPr/>
        </p:nvSpPr>
        <p:spPr>
          <a:xfrm>
            <a:off x="3847248" y="3317254"/>
            <a:ext cx="7000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t &gt;&gt; 0 [s]</a:t>
            </a:r>
          </a:p>
        </p:txBody>
      </p:sp>
      <p:sp>
        <p:nvSpPr>
          <p:cNvPr id="61" name="TextBox 60">
            <a:extLst>
              <a:ext uri="{FF2B5EF4-FFF2-40B4-BE49-F238E27FC236}">
                <a16:creationId xmlns:a16="http://schemas.microsoft.com/office/drawing/2014/main" id="{E1CECCA6-6A63-770C-666A-B542CE2B9844}"/>
              </a:ext>
            </a:extLst>
          </p:cNvPr>
          <p:cNvSpPr txBox="1"/>
          <p:nvPr/>
        </p:nvSpPr>
        <p:spPr>
          <a:xfrm>
            <a:off x="7183659" y="1749620"/>
            <a:ext cx="1360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centripetal acceleration</a:t>
            </a:r>
          </a:p>
        </p:txBody>
      </p:sp>
    </p:spTree>
    <p:extLst>
      <p:ext uri="{BB962C8B-B14F-4D97-AF65-F5344CB8AC3E}">
        <p14:creationId xmlns:p14="http://schemas.microsoft.com/office/powerpoint/2010/main" val="3083919872"/>
      </p:ext>
    </p:extLst>
  </p:cSld>
  <p:clrMapOvr>
    <a:masterClrMapping/>
  </p:clrMapOvr>
  <p:extLst>
    <p:ext uri="{6950BFC3-D8DA-4A85-94F7-54DA5524770B}">
      <p188:commentRel xmlns:p188="http://schemas.microsoft.com/office/powerpoint/2018/8/main" xmlns=""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p:cNvSpPr txBox="1">
            <a:spLocks noGrp="1"/>
          </p:cNvSpPr>
          <p:nvPr>
            <p:ph type="body" idx="1"/>
          </p:nvPr>
        </p:nvSpPr>
        <p:spPr>
          <a:xfrm>
            <a:off x="311700" y="1504495"/>
            <a:ext cx="8520600" cy="2336678"/>
          </a:xfrm>
          <a:prstGeom prst="rect">
            <a:avLst/>
          </a:prstGeom>
          <a:solidFill>
            <a:srgbClr val="BACEFC"/>
          </a:solidFill>
          <a:effectLst>
            <a:outerShdw blurRad="85725" dist="57150" dir="462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 sz="1800" b="1" i="1">
                <a:solidFill>
                  <a:schemeClr val="lt2"/>
                </a:solidFill>
              </a:rPr>
              <a:t>Project GAINS aims to develop an Inertial Navigation System (INS) prototype for installation on cube-satellites in cislunar applications. The GAINS prototype will be developed to maximize accuracy of estimated position and velocity with the aid of external error corrections.</a:t>
            </a:r>
            <a:endParaRPr sz="1800" b="1" i="1">
              <a:solidFill>
                <a:schemeClr val="lt2"/>
              </a:solidFill>
            </a:endParaRPr>
          </a:p>
        </p:txBody>
      </p:sp>
      <p:sp>
        <p:nvSpPr>
          <p:cNvPr id="206" name="Google Shape;206;p2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a:t>
            </a:fld>
            <a:endParaRPr/>
          </a:p>
        </p:txBody>
      </p:sp>
      <p:sp>
        <p:nvSpPr>
          <p:cNvPr id="207" name="Google Shape;207;p2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Statement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85;p61">
            <a:extLst>
              <a:ext uri="{FF2B5EF4-FFF2-40B4-BE49-F238E27FC236}">
                <a16:creationId xmlns:a16="http://schemas.microsoft.com/office/drawing/2014/main" id="{8FDAE985-32BF-169A-A853-7486C37B0CB9}"/>
              </a:ext>
            </a:extLst>
          </p:cNvPr>
          <p:cNvSpPr>
            <a:spLocks/>
          </p:cNvSpPr>
          <p:nvPr/>
        </p:nvSpPr>
        <p:spPr>
          <a:xfrm>
            <a:off x="5608156" y="1049172"/>
            <a:ext cx="3384566" cy="2906771"/>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F8E3699D-F931-41DC-9A06-5AEABEC32E42}"/>
              </a:ext>
            </a:extLst>
          </p:cNvPr>
          <p:cNvSpPr>
            <a:spLocks noGrp="1"/>
          </p:cNvSpPr>
          <p:nvPr>
            <p:ph type="body" idx="1"/>
          </p:nvPr>
        </p:nvSpPr>
        <p:spPr>
          <a:xfrm>
            <a:off x="151278" y="748181"/>
            <a:ext cx="5587627" cy="3734700"/>
          </a:xfrm>
        </p:spPr>
        <p:txBody>
          <a:bodyPr/>
          <a:lstStyle/>
          <a:p>
            <a:pPr marL="95250" indent="0">
              <a:lnSpc>
                <a:spcPct val="114999"/>
              </a:lnSpc>
              <a:buNone/>
            </a:pPr>
            <a:r>
              <a:rPr lang="en-US" sz="1800" b="1"/>
              <a:t>Linear Motion</a:t>
            </a:r>
          </a:p>
          <a:p>
            <a:pPr lvl="1">
              <a:lnSpc>
                <a:spcPct val="114999"/>
              </a:lnSpc>
            </a:pPr>
            <a:r>
              <a:rPr lang="en-US" sz="1600"/>
              <a:t>INS exhibits linear reciprocating motion </a:t>
            </a:r>
          </a:p>
          <a:p>
            <a:pPr lvl="1">
              <a:lnSpc>
                <a:spcPct val="114999"/>
              </a:lnSpc>
            </a:pPr>
            <a:r>
              <a:rPr lang="en-US" sz="1600"/>
              <a:t>Short-duration, high-amplitude acceleration events</a:t>
            </a:r>
          </a:p>
          <a:p>
            <a:pPr lvl="1">
              <a:lnSpc>
                <a:spcPct val="114999"/>
              </a:lnSpc>
            </a:pPr>
            <a:r>
              <a:rPr lang="en-US" sz="1600"/>
              <a:t>Discrepancy between the expected trajectory of the INS during thrusting periods</a:t>
            </a:r>
          </a:p>
          <a:p>
            <a:pPr marL="95250" indent="0">
              <a:lnSpc>
                <a:spcPct val="114999"/>
              </a:lnSpc>
              <a:buNone/>
            </a:pPr>
            <a:endParaRPr lang="en-US" sz="1900"/>
          </a:p>
        </p:txBody>
      </p:sp>
      <p:sp>
        <p:nvSpPr>
          <p:cNvPr id="3" name="Slide Number Placeholder 2">
            <a:extLst>
              <a:ext uri="{FF2B5EF4-FFF2-40B4-BE49-F238E27FC236}">
                <a16:creationId xmlns:a16="http://schemas.microsoft.com/office/drawing/2014/main" id="{C6707646-5227-1AC3-A2C0-083B4355C4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sp>
        <p:nvSpPr>
          <p:cNvPr id="4" name="Title 3">
            <a:extLst>
              <a:ext uri="{FF2B5EF4-FFF2-40B4-BE49-F238E27FC236}">
                <a16:creationId xmlns:a16="http://schemas.microsoft.com/office/drawing/2014/main" id="{35D4A34B-0777-1D99-C905-18A59880FC7B}"/>
              </a:ext>
            </a:extLst>
          </p:cNvPr>
          <p:cNvSpPr>
            <a:spLocks noGrp="1"/>
          </p:cNvSpPr>
          <p:nvPr>
            <p:ph type="title"/>
          </p:nvPr>
        </p:nvSpPr>
        <p:spPr>
          <a:xfrm>
            <a:off x="153025" y="0"/>
            <a:ext cx="8288693" cy="576300"/>
          </a:xfrm>
        </p:spPr>
        <p:txBody>
          <a:bodyPr>
            <a:normAutofit fontScale="90000"/>
          </a:bodyPr>
          <a:lstStyle/>
          <a:p>
            <a:r>
              <a:rPr lang="en-US"/>
              <a:t>Centripetal Motion vs. </a:t>
            </a:r>
            <a:r>
              <a:rPr lang="en-US" b="1"/>
              <a:t>Linear Motion </a:t>
            </a:r>
          </a:p>
        </p:txBody>
      </p:sp>
      <p:pic>
        <p:nvPicPr>
          <p:cNvPr id="5" name="Picture 5" descr="Chart, diagram&#10;&#10;Description automatically generated">
            <a:extLst>
              <a:ext uri="{FF2B5EF4-FFF2-40B4-BE49-F238E27FC236}">
                <a16:creationId xmlns:a16="http://schemas.microsoft.com/office/drawing/2014/main" id="{5E0F6DE1-A2F2-39C3-C16E-A47C7BD40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08155" y="1049173"/>
            <a:ext cx="3384566" cy="2906771"/>
          </a:xfrm>
          <a:prstGeom prst="rect">
            <a:avLst/>
          </a:prstGeom>
        </p:spPr>
      </p:pic>
      <p:sp>
        <p:nvSpPr>
          <p:cNvPr id="6" name="TextBox 5">
            <a:extLst>
              <a:ext uri="{FF2B5EF4-FFF2-40B4-BE49-F238E27FC236}">
                <a16:creationId xmlns:a16="http://schemas.microsoft.com/office/drawing/2014/main" id="{F99C3D8F-260E-9326-9951-958A0BBFCC31}"/>
              </a:ext>
            </a:extLst>
          </p:cNvPr>
          <p:cNvSpPr txBox="1"/>
          <p:nvPr/>
        </p:nvSpPr>
        <p:spPr>
          <a:xfrm>
            <a:off x="5805078" y="4020614"/>
            <a:ext cx="31001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i="1">
                <a:latin typeface="Roboto"/>
              </a:rPr>
              <a:t>An illustrative representation aimed at depicting the projected acceleration trend corresponding to the described motion.</a:t>
            </a:r>
          </a:p>
        </p:txBody>
      </p:sp>
      <p:pic>
        <p:nvPicPr>
          <p:cNvPr id="7" name="Picture 7">
            <a:extLst>
              <a:ext uri="{FF2B5EF4-FFF2-40B4-BE49-F238E27FC236}">
                <a16:creationId xmlns:a16="http://schemas.microsoft.com/office/drawing/2014/main" id="{429BD9C2-5C28-7608-4C62-607DFFCB9B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8111" y="2872740"/>
            <a:ext cx="3447615" cy="1896188"/>
          </a:xfrm>
          <a:prstGeom prst="rect">
            <a:avLst/>
          </a:prstGeom>
        </p:spPr>
      </p:pic>
    </p:spTree>
    <p:extLst>
      <p:ext uri="{BB962C8B-B14F-4D97-AF65-F5344CB8AC3E}">
        <p14:creationId xmlns:p14="http://schemas.microsoft.com/office/powerpoint/2010/main" val="20720708"/>
      </p:ext>
    </p:extLst>
  </p:cSld>
  <p:clrMapOvr>
    <a:masterClrMapping/>
  </p:clrMapOvr>
  <p:extLst>
    <p:ext uri="{6950BFC3-D8DA-4A85-94F7-54DA5524770B}">
      <p188:commentRel xmlns:p188="http://schemas.microsoft.com/office/powerpoint/2018/8/main" xmlns="" r:id="rId4"/>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85;p61">
            <a:extLst>
              <a:ext uri="{FF2B5EF4-FFF2-40B4-BE49-F238E27FC236}">
                <a16:creationId xmlns:a16="http://schemas.microsoft.com/office/drawing/2014/main" id="{B7FD4731-610D-A47C-946C-2D1009B0CF1D}"/>
              </a:ext>
            </a:extLst>
          </p:cNvPr>
          <p:cNvSpPr/>
          <p:nvPr/>
        </p:nvSpPr>
        <p:spPr>
          <a:xfrm>
            <a:off x="3649858" y="2060612"/>
            <a:ext cx="4966786" cy="1688428"/>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351485A-CC14-78EE-AAA0-8B600D4516AD}"/>
                  </a:ext>
                </a:extLst>
              </p:cNvPr>
              <p:cNvSpPr/>
              <p:nvPr/>
            </p:nvSpPr>
            <p:spPr>
              <a:xfrm>
                <a:off x="3649858" y="2060612"/>
                <a:ext cx="4966786" cy="1688428"/>
              </a:xfrm>
              <a:prstGeom prst="rect">
                <a:avLst/>
              </a:prstGeom>
              <a:solidFill>
                <a:srgbClr val="739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𝑐𝑒𝑛𝑡𝑟𝑖𝑝𝑒𝑡𝑎𝑙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num>
                        <m:den>
                          <m:r>
                            <a:rPr lang="en-US" b="0" i="1" smtClean="0">
                              <a:latin typeface="Cambria Math" panose="02040503050406030204" pitchFamily="18" charset="0"/>
                            </a:rPr>
                            <m:t>73 </m:t>
                          </m:r>
                          <m:r>
                            <a:rPr lang="en-US" b="0" i="1" smtClean="0">
                              <a:latin typeface="Cambria Math" panose="02040503050406030204" pitchFamily="18" charset="0"/>
                            </a:rPr>
                            <m:t>𝑠𝑒𝑐</m:t>
                          </m:r>
                        </m:den>
                      </m:f>
                      <m:r>
                        <a:rPr lang="en-US" b="0" i="1" smtClean="0">
                          <a:latin typeface="Cambria Math" panose="02040503050406030204" pitchFamily="18" charset="0"/>
                        </a:rPr>
                        <m:t>=0.137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𝑐𝑒𝑛𝑡𝑟𝑖𝑝𝑒𝑡𝑎𝑙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𝑐</m:t>
                              </m:r>
                            </m:sub>
                          </m:sSub>
                          <m:r>
                            <a:rPr lang="en-US" b="0" i="1" smtClean="0">
                              <a:latin typeface="Cambria Math" panose="02040503050406030204" pitchFamily="18" charset="0"/>
                              <a:ea typeface="Cambria Math" panose="02040503050406030204" pitchFamily="18" charset="0"/>
                            </a:rPr>
                            <m:t>𝑟</m:t>
                          </m:r>
                        </m:e>
                      </m:rad>
                    </m:oMath>
                  </m:oMathPara>
                </a14:m>
                <a:endParaRPr lang="en-US" b="0" i="1">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𝒗</m:t>
                          </m:r>
                        </m:e>
                        <m:sub>
                          <m:r>
                            <a:rPr lang="en-US" b="1" i="1" smtClean="0">
                              <a:latin typeface="Cambria Math" panose="02040503050406030204" pitchFamily="18" charset="0"/>
                              <a:ea typeface="Cambria Math" panose="02040503050406030204" pitchFamily="18" charset="0"/>
                            </a:rPr>
                            <m:t>𝒇𝒆𝒆𝒅</m:t>
                          </m:r>
                        </m:sub>
                      </m:sSub>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𝟏𝟒𝟑𝟒</m:t>
                      </m:r>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𝒎</m:t>
                          </m:r>
                        </m:num>
                        <m:den>
                          <m:r>
                            <a:rPr lang="en-US" b="1" i="1" smtClean="0">
                              <a:latin typeface="Cambria Math" panose="02040503050406030204" pitchFamily="18" charset="0"/>
                              <a:ea typeface="Cambria Math" panose="02040503050406030204" pitchFamily="18" charset="0"/>
                            </a:rPr>
                            <m:t>𝒔</m:t>
                          </m:r>
                        </m:den>
                      </m:f>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𝟖</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𝟔𝟎𝟒</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𝒎𝒊𝒏</m:t>
                      </m:r>
                    </m:oMath>
                  </m:oMathPara>
                </a14:m>
                <a:endParaRPr lang="en-US" b="1"/>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𝑅𝑒𝑣𝑜𝑙𝑢𝑡𝑖𝑜𝑛𝑠</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𝑡𝑜𝑡𝑎𝑙</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𝑟</m:t>
                          </m:r>
                        </m:den>
                      </m:f>
                    </m:oMath>
                  </m:oMathPara>
                </a14:m>
                <a:endParaRPr lang="en-US"/>
              </a:p>
            </p:txBody>
          </p:sp>
        </mc:Choice>
        <mc:Fallback xmlns="">
          <p:sp>
            <p:nvSpPr>
              <p:cNvPr id="12" name="Rectangle 11">
                <a:extLst>
                  <a:ext uri="{FF2B5EF4-FFF2-40B4-BE49-F238E27FC236}">
                    <a16:creationId xmlns:a16="http://schemas.microsoft.com/office/drawing/2014/main" id="{8351485A-CC14-78EE-AAA0-8B600D4516AD}"/>
                  </a:ext>
                </a:extLst>
              </p:cNvPr>
              <p:cNvSpPr>
                <a:spLocks noRot="1" noChangeAspect="1" noMove="1" noResize="1" noEditPoints="1" noAdjustHandles="1" noChangeArrowheads="1" noChangeShapeType="1" noTextEdit="1"/>
              </p:cNvSpPr>
              <p:nvPr/>
            </p:nvSpPr>
            <p:spPr>
              <a:xfrm>
                <a:off x="3649858" y="2060612"/>
                <a:ext cx="4966786" cy="1688428"/>
              </a:xfrm>
              <a:prstGeom prst="rect">
                <a:avLst/>
              </a:prstGeom>
              <a:blipFill>
                <a:blip r:embed="rId2"/>
                <a:stretch>
                  <a:fillRect/>
                </a:stretch>
              </a:blipFill>
              <a:ln>
                <a:noFill/>
              </a:ln>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F3B4E3B-4F0E-BAE6-8608-C6E0581644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
        <p:nvSpPr>
          <p:cNvPr id="4" name="Title 3">
            <a:extLst>
              <a:ext uri="{FF2B5EF4-FFF2-40B4-BE49-F238E27FC236}">
                <a16:creationId xmlns:a16="http://schemas.microsoft.com/office/drawing/2014/main" id="{2C7FDB45-742F-ED84-FA5A-02FD5BCDCB4F}"/>
              </a:ext>
            </a:extLst>
          </p:cNvPr>
          <p:cNvSpPr>
            <a:spLocks noGrp="1"/>
          </p:cNvSpPr>
          <p:nvPr>
            <p:ph type="title"/>
          </p:nvPr>
        </p:nvSpPr>
        <p:spPr/>
        <p:txBody>
          <a:bodyPr>
            <a:normAutofit fontScale="90000"/>
          </a:bodyPr>
          <a:lstStyle/>
          <a:p>
            <a:r>
              <a:rPr lang="en-US"/>
              <a:t>CNC Trajectory Math</a:t>
            </a:r>
          </a:p>
        </p:txBody>
      </p:sp>
      <p:pic>
        <p:nvPicPr>
          <p:cNvPr id="8" name="Picture 60" descr="Diagram, engineering drawing&#10;&#10;Description automatically generated">
            <a:extLst>
              <a:ext uri="{FF2B5EF4-FFF2-40B4-BE49-F238E27FC236}">
                <a16:creationId xmlns:a16="http://schemas.microsoft.com/office/drawing/2014/main" id="{61951FB7-4C16-AEF0-C4DE-DC1B300F1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25" y="1504283"/>
            <a:ext cx="2857726" cy="2668872"/>
          </a:xfrm>
          <a:prstGeom prst="rect">
            <a:avLst/>
          </a:prstGeom>
        </p:spPr>
      </p:pic>
      <p:sp>
        <p:nvSpPr>
          <p:cNvPr id="9" name="TextBox 8">
            <a:extLst>
              <a:ext uri="{FF2B5EF4-FFF2-40B4-BE49-F238E27FC236}">
                <a16:creationId xmlns:a16="http://schemas.microsoft.com/office/drawing/2014/main" id="{F48FB65F-6597-9BBF-044D-28B54BC38ED5}"/>
              </a:ext>
            </a:extLst>
          </p:cNvPr>
          <p:cNvSpPr txBox="1"/>
          <p:nvPr/>
        </p:nvSpPr>
        <p:spPr>
          <a:xfrm>
            <a:off x="250938" y="932245"/>
            <a:ext cx="29837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chemeClr val="dk2"/>
                </a:solidFill>
                <a:latin typeface="Roboto"/>
                <a:ea typeface="Roboto"/>
              </a:rPr>
              <a:t>Body frame force vector </a:t>
            </a:r>
            <a:r>
              <a:rPr lang="en-US" sz="1800" b="1">
                <a:solidFill>
                  <a:schemeClr val="dk2"/>
                </a:solidFill>
                <a:latin typeface="Roboto"/>
                <a:ea typeface="Roboto"/>
                <a:sym typeface="Roboto"/>
              </a:rPr>
              <a:t>rotates</a:t>
            </a:r>
            <a:r>
              <a:rPr lang="en-US" sz="1800" b="1">
                <a:solidFill>
                  <a:schemeClr val="dk2"/>
                </a:solidFill>
                <a:latin typeface="Roboto"/>
                <a:ea typeface="Roboto"/>
              </a:rPr>
              <a:t> around the z-axis</a:t>
            </a:r>
          </a:p>
        </p:txBody>
      </p:sp>
      <p:sp>
        <p:nvSpPr>
          <p:cNvPr id="13" name="TextBox 12">
            <a:extLst>
              <a:ext uri="{FF2B5EF4-FFF2-40B4-BE49-F238E27FC236}">
                <a16:creationId xmlns:a16="http://schemas.microsoft.com/office/drawing/2014/main" id="{147DC7D2-8F6A-60EF-BA8B-C3877375EABE}"/>
              </a:ext>
            </a:extLst>
          </p:cNvPr>
          <p:cNvSpPr txBox="1"/>
          <p:nvPr/>
        </p:nvSpPr>
        <p:spPr>
          <a:xfrm>
            <a:off x="3520956" y="1664057"/>
            <a:ext cx="5109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chemeClr val="dk2"/>
                </a:solidFill>
                <a:latin typeface="Roboto"/>
                <a:ea typeface="Roboto"/>
              </a:rPr>
              <a:t>Feed-rate required to meet required a</a:t>
            </a:r>
            <a:r>
              <a:rPr lang="en-US" sz="1800" b="1" baseline="-25000">
                <a:solidFill>
                  <a:schemeClr val="dk2"/>
                </a:solidFill>
                <a:latin typeface="Roboto"/>
                <a:ea typeface="Roboto"/>
              </a:rPr>
              <a:t>c</a:t>
            </a:r>
            <a:r>
              <a:rPr lang="en-US" sz="1800" b="1">
                <a:solidFill>
                  <a:schemeClr val="dk2"/>
                </a:solidFill>
                <a:latin typeface="Roboto"/>
                <a:ea typeface="Roboto"/>
              </a:rPr>
              <a:t> :</a:t>
            </a:r>
            <a:endParaRPr lang="en-US" sz="1800" b="1" baseline="-25000">
              <a:solidFill>
                <a:schemeClr val="dk2"/>
              </a:solidFill>
              <a:latin typeface="Roboto"/>
              <a:ea typeface="Roboto"/>
            </a:endParaRPr>
          </a:p>
        </p:txBody>
      </p:sp>
    </p:spTree>
    <p:extLst>
      <p:ext uri="{BB962C8B-B14F-4D97-AF65-F5344CB8AC3E}">
        <p14:creationId xmlns:p14="http://schemas.microsoft.com/office/powerpoint/2010/main" val="1982505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B6117-B7C2-54EC-153B-DC3F8EE1E0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
        <p:nvSpPr>
          <p:cNvPr id="4" name="Title 3">
            <a:extLst>
              <a:ext uri="{FF2B5EF4-FFF2-40B4-BE49-F238E27FC236}">
                <a16:creationId xmlns:a16="http://schemas.microsoft.com/office/drawing/2014/main" id="{358E11E9-E586-6CA1-1A46-FC93ACF94161}"/>
              </a:ext>
            </a:extLst>
          </p:cNvPr>
          <p:cNvSpPr>
            <a:spLocks noGrp="1"/>
          </p:cNvSpPr>
          <p:nvPr>
            <p:ph type="title"/>
          </p:nvPr>
        </p:nvSpPr>
        <p:spPr/>
        <p:txBody>
          <a:bodyPr>
            <a:normAutofit fontScale="90000"/>
          </a:bodyPr>
          <a:lstStyle/>
          <a:p>
            <a:r>
              <a:rPr lang="en-US"/>
              <a:t>PCB and Breakout Boards</a:t>
            </a:r>
          </a:p>
        </p:txBody>
      </p:sp>
      <p:pic>
        <p:nvPicPr>
          <p:cNvPr id="6" name="Picture 5">
            <a:extLst>
              <a:ext uri="{FF2B5EF4-FFF2-40B4-BE49-F238E27FC236}">
                <a16:creationId xmlns:a16="http://schemas.microsoft.com/office/drawing/2014/main" id="{99DA6A4A-E5BC-EFB4-FC14-D9036EA83B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701" y="815444"/>
            <a:ext cx="3969328" cy="3512612"/>
          </a:xfrm>
          <a:prstGeom prst="rect">
            <a:avLst/>
          </a:prstGeom>
        </p:spPr>
      </p:pic>
      <p:pic>
        <p:nvPicPr>
          <p:cNvPr id="8" name="Picture 7">
            <a:extLst>
              <a:ext uri="{FF2B5EF4-FFF2-40B4-BE49-F238E27FC236}">
                <a16:creationId xmlns:a16="http://schemas.microsoft.com/office/drawing/2014/main" id="{4D2BD577-3DB6-4111-5C54-A6EB7A6CBD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19588" y="965681"/>
            <a:ext cx="1725794" cy="1425321"/>
          </a:xfrm>
          <a:prstGeom prst="rect">
            <a:avLst/>
          </a:prstGeom>
        </p:spPr>
      </p:pic>
      <p:pic>
        <p:nvPicPr>
          <p:cNvPr id="10" name="Picture 9">
            <a:extLst>
              <a:ext uri="{FF2B5EF4-FFF2-40B4-BE49-F238E27FC236}">
                <a16:creationId xmlns:a16="http://schemas.microsoft.com/office/drawing/2014/main" id="{B049EC0D-5882-609C-9749-910516C031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7941" y="2119585"/>
            <a:ext cx="1266190" cy="2208471"/>
          </a:xfrm>
          <a:prstGeom prst="rect">
            <a:avLst/>
          </a:prstGeom>
        </p:spPr>
      </p:pic>
      <p:sp>
        <p:nvSpPr>
          <p:cNvPr id="11" name="TextBox 10">
            <a:extLst>
              <a:ext uri="{FF2B5EF4-FFF2-40B4-BE49-F238E27FC236}">
                <a16:creationId xmlns:a16="http://schemas.microsoft.com/office/drawing/2014/main" id="{9FAB712C-5046-FF0D-4ABE-575B377946B7}"/>
              </a:ext>
            </a:extLst>
          </p:cNvPr>
          <p:cNvSpPr txBox="1"/>
          <p:nvPr/>
        </p:nvSpPr>
        <p:spPr>
          <a:xfrm>
            <a:off x="1808019" y="4301836"/>
            <a:ext cx="1648691" cy="307777"/>
          </a:xfrm>
          <a:prstGeom prst="rect">
            <a:avLst/>
          </a:prstGeom>
          <a:noFill/>
        </p:spPr>
        <p:txBody>
          <a:bodyPr wrap="square" rtlCol="0">
            <a:spAutoFit/>
          </a:bodyPr>
          <a:lstStyle/>
          <a:p>
            <a:pPr algn="ctr"/>
            <a:r>
              <a:rPr lang="en-US">
                <a:solidFill>
                  <a:schemeClr val="tx2">
                    <a:lumMod val="75000"/>
                  </a:schemeClr>
                </a:solidFill>
                <a:latin typeface="Roboto" panose="02000000000000000000" pitchFamily="2" charset="0"/>
                <a:ea typeface="Roboto" panose="02000000000000000000" pitchFamily="2" charset="0"/>
              </a:rPr>
              <a:t>PCB Design</a:t>
            </a:r>
          </a:p>
        </p:txBody>
      </p:sp>
      <p:sp>
        <p:nvSpPr>
          <p:cNvPr id="12" name="TextBox 11">
            <a:extLst>
              <a:ext uri="{FF2B5EF4-FFF2-40B4-BE49-F238E27FC236}">
                <a16:creationId xmlns:a16="http://schemas.microsoft.com/office/drawing/2014/main" id="{9379A98F-5AB6-B916-CB99-782AB620B160}"/>
              </a:ext>
            </a:extLst>
          </p:cNvPr>
          <p:cNvSpPr txBox="1"/>
          <p:nvPr/>
        </p:nvSpPr>
        <p:spPr>
          <a:xfrm>
            <a:off x="5058139" y="2507673"/>
            <a:ext cx="1648691" cy="523220"/>
          </a:xfrm>
          <a:prstGeom prst="rect">
            <a:avLst/>
          </a:prstGeom>
          <a:noFill/>
        </p:spPr>
        <p:txBody>
          <a:bodyPr wrap="square" rtlCol="0">
            <a:spAutoFit/>
          </a:bodyPr>
          <a:lstStyle/>
          <a:p>
            <a:pPr algn="ctr"/>
            <a:r>
              <a:rPr lang="en-US">
                <a:solidFill>
                  <a:schemeClr val="tx2">
                    <a:lumMod val="75000"/>
                  </a:schemeClr>
                </a:solidFill>
                <a:latin typeface="Roboto" panose="02000000000000000000" pitchFamily="2" charset="0"/>
                <a:ea typeface="Roboto" panose="02000000000000000000" pitchFamily="2" charset="0"/>
              </a:rPr>
              <a:t>Accelerometer Breakout Board</a:t>
            </a:r>
          </a:p>
        </p:txBody>
      </p:sp>
      <p:sp>
        <p:nvSpPr>
          <p:cNvPr id="13" name="TextBox 12">
            <a:extLst>
              <a:ext uri="{FF2B5EF4-FFF2-40B4-BE49-F238E27FC236}">
                <a16:creationId xmlns:a16="http://schemas.microsoft.com/office/drawing/2014/main" id="{250F8783-18C8-2020-6BF6-9F7AFDA3CE05}"/>
              </a:ext>
            </a:extLst>
          </p:cNvPr>
          <p:cNvSpPr txBox="1"/>
          <p:nvPr/>
        </p:nvSpPr>
        <p:spPr>
          <a:xfrm>
            <a:off x="6956690" y="4298377"/>
            <a:ext cx="1648691" cy="523220"/>
          </a:xfrm>
          <a:prstGeom prst="rect">
            <a:avLst/>
          </a:prstGeom>
          <a:noFill/>
        </p:spPr>
        <p:txBody>
          <a:bodyPr wrap="square" rtlCol="0">
            <a:spAutoFit/>
          </a:bodyPr>
          <a:lstStyle/>
          <a:p>
            <a:pPr algn="ctr"/>
            <a:r>
              <a:rPr lang="en-US">
                <a:solidFill>
                  <a:schemeClr val="tx2">
                    <a:lumMod val="75000"/>
                  </a:schemeClr>
                </a:solidFill>
                <a:latin typeface="Roboto" panose="02000000000000000000" pitchFamily="2" charset="0"/>
                <a:ea typeface="Roboto" panose="02000000000000000000" pitchFamily="2" charset="0"/>
              </a:rPr>
              <a:t>Gyroscope Breakout Board</a:t>
            </a:r>
          </a:p>
        </p:txBody>
      </p:sp>
    </p:spTree>
    <p:extLst>
      <p:ext uri="{BB962C8B-B14F-4D97-AF65-F5344CB8AC3E}">
        <p14:creationId xmlns:p14="http://schemas.microsoft.com/office/powerpoint/2010/main" val="1847767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57F266-7E90-971F-9725-342748A969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4" name="Title 3">
            <a:extLst>
              <a:ext uri="{FF2B5EF4-FFF2-40B4-BE49-F238E27FC236}">
                <a16:creationId xmlns:a16="http://schemas.microsoft.com/office/drawing/2014/main" id="{3408435A-0E3B-FF90-EE3A-5157718495BD}"/>
              </a:ext>
            </a:extLst>
          </p:cNvPr>
          <p:cNvSpPr>
            <a:spLocks noGrp="1"/>
          </p:cNvSpPr>
          <p:nvPr>
            <p:ph type="title"/>
          </p:nvPr>
        </p:nvSpPr>
        <p:spPr/>
        <p:txBody>
          <a:bodyPr>
            <a:normAutofit fontScale="90000"/>
          </a:bodyPr>
          <a:lstStyle/>
          <a:p>
            <a:r>
              <a:rPr lang="en-US"/>
              <a:t>Electronics FBD</a:t>
            </a:r>
          </a:p>
        </p:txBody>
      </p:sp>
      <p:pic>
        <p:nvPicPr>
          <p:cNvPr id="6" name="Picture 5" descr="Diagram&#10;&#10;Description automatically generated">
            <a:extLst>
              <a:ext uri="{FF2B5EF4-FFF2-40B4-BE49-F238E27FC236}">
                <a16:creationId xmlns:a16="http://schemas.microsoft.com/office/drawing/2014/main" id="{57FDA7F6-A3F6-FD50-E7D0-ADCDDD2F5C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60" y="998318"/>
            <a:ext cx="7064680" cy="3470997"/>
          </a:xfrm>
          <a:prstGeom prst="rect">
            <a:avLst/>
          </a:prstGeom>
        </p:spPr>
      </p:pic>
    </p:spTree>
    <p:extLst>
      <p:ext uri="{BB962C8B-B14F-4D97-AF65-F5344CB8AC3E}">
        <p14:creationId xmlns:p14="http://schemas.microsoft.com/office/powerpoint/2010/main" val="303602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E4D483-C2AD-836F-9FE1-CA11113F0E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4" name="Title 3">
            <a:extLst>
              <a:ext uri="{FF2B5EF4-FFF2-40B4-BE49-F238E27FC236}">
                <a16:creationId xmlns:a16="http://schemas.microsoft.com/office/drawing/2014/main" id="{7B285E86-D946-35B1-2648-19D9E026B329}"/>
              </a:ext>
            </a:extLst>
          </p:cNvPr>
          <p:cNvSpPr>
            <a:spLocks noGrp="1"/>
          </p:cNvSpPr>
          <p:nvPr>
            <p:ph type="title"/>
          </p:nvPr>
        </p:nvSpPr>
        <p:spPr/>
        <p:txBody>
          <a:bodyPr>
            <a:normAutofit fontScale="90000"/>
          </a:bodyPr>
          <a:lstStyle/>
          <a:p>
            <a:r>
              <a:rPr lang="en-US"/>
              <a:t>Flight Software FBD</a:t>
            </a:r>
          </a:p>
        </p:txBody>
      </p:sp>
      <p:pic>
        <p:nvPicPr>
          <p:cNvPr id="5" name="Picture 4">
            <a:extLst>
              <a:ext uri="{FF2B5EF4-FFF2-40B4-BE49-F238E27FC236}">
                <a16:creationId xmlns:a16="http://schemas.microsoft.com/office/drawing/2014/main" id="{8D821B9E-32A2-A55A-3E75-F9D5A2835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58682"/>
            <a:ext cx="9144000" cy="3226136"/>
          </a:xfrm>
          <a:prstGeom prst="rect">
            <a:avLst/>
          </a:prstGeom>
        </p:spPr>
      </p:pic>
    </p:spTree>
    <p:extLst>
      <p:ext uri="{BB962C8B-B14F-4D97-AF65-F5344CB8AC3E}">
        <p14:creationId xmlns:p14="http://schemas.microsoft.com/office/powerpoint/2010/main" val="1046584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E5B87B-9A2D-8635-9871-69EC45A179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
        <p:nvSpPr>
          <p:cNvPr id="4" name="Title 3">
            <a:extLst>
              <a:ext uri="{FF2B5EF4-FFF2-40B4-BE49-F238E27FC236}">
                <a16:creationId xmlns:a16="http://schemas.microsoft.com/office/drawing/2014/main" id="{AAF30E75-9019-C856-ADD1-49A3F03E495F}"/>
              </a:ext>
            </a:extLst>
          </p:cNvPr>
          <p:cNvSpPr>
            <a:spLocks noGrp="1"/>
          </p:cNvSpPr>
          <p:nvPr>
            <p:ph type="title"/>
          </p:nvPr>
        </p:nvSpPr>
        <p:spPr/>
        <p:txBody>
          <a:bodyPr>
            <a:normAutofit fontScale="90000"/>
          </a:bodyPr>
          <a:lstStyle/>
          <a:p>
            <a:r>
              <a:rPr lang="en-US"/>
              <a:t>Ground Software FBD</a:t>
            </a:r>
          </a:p>
        </p:txBody>
      </p:sp>
      <p:pic>
        <p:nvPicPr>
          <p:cNvPr id="5" name="Google Shape;436;p37">
            <a:extLst>
              <a:ext uri="{FF2B5EF4-FFF2-40B4-BE49-F238E27FC236}">
                <a16:creationId xmlns:a16="http://schemas.microsoft.com/office/drawing/2014/main" id="{EF8DC105-918F-27A4-4968-9EBF141890C3}"/>
              </a:ext>
            </a:extLst>
          </p:cNvPr>
          <p:cNvPicPr preferRelativeResize="0"/>
          <p:nvPr/>
        </p:nvPicPr>
        <p:blipFill rotWithShape="1">
          <a:blip r:embed="rId2" cstate="email">
            <a:alphaModFix/>
            <a:extLst>
              <a:ext uri="{28A0092B-C50C-407E-A947-70E740481C1C}">
                <a14:useLocalDpi xmlns:a14="http://schemas.microsoft.com/office/drawing/2010/main"/>
              </a:ext>
            </a:extLst>
          </a:blip>
          <a:srcRect r="18079"/>
          <a:stretch/>
        </p:blipFill>
        <p:spPr>
          <a:xfrm>
            <a:off x="951312" y="812531"/>
            <a:ext cx="7241376" cy="3857875"/>
          </a:xfrm>
          <a:prstGeom prst="rect">
            <a:avLst/>
          </a:prstGeom>
          <a:noFill/>
          <a:ln>
            <a:noFill/>
          </a:ln>
        </p:spPr>
      </p:pic>
    </p:spTree>
    <p:extLst>
      <p:ext uri="{BB962C8B-B14F-4D97-AF65-F5344CB8AC3E}">
        <p14:creationId xmlns:p14="http://schemas.microsoft.com/office/powerpoint/2010/main" val="3266006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680B4E-DE1E-1C14-4B8A-03B517749F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46</a:t>
            </a:fld>
            <a:endParaRPr lang="en"/>
          </a:p>
        </p:txBody>
      </p:sp>
      <p:sp>
        <p:nvSpPr>
          <p:cNvPr id="4" name="Title 3">
            <a:extLst>
              <a:ext uri="{FF2B5EF4-FFF2-40B4-BE49-F238E27FC236}">
                <a16:creationId xmlns:a16="http://schemas.microsoft.com/office/drawing/2014/main" id="{510BCC57-94B3-C91A-090C-1419B4B0678E}"/>
              </a:ext>
            </a:extLst>
          </p:cNvPr>
          <p:cNvSpPr>
            <a:spLocks noGrp="1"/>
          </p:cNvSpPr>
          <p:nvPr>
            <p:ph type="title"/>
          </p:nvPr>
        </p:nvSpPr>
        <p:spPr/>
        <p:txBody>
          <a:bodyPr>
            <a:normAutofit fontScale="90000"/>
          </a:bodyPr>
          <a:lstStyle/>
          <a:p>
            <a:r>
              <a:rPr lang="en-US"/>
              <a:t>Mounting for CNC Testing </a:t>
            </a:r>
          </a:p>
        </p:txBody>
      </p:sp>
      <p:pic>
        <p:nvPicPr>
          <p:cNvPr id="5" name="Picture 5" descr="A picture containing indoor, toilet&#10;&#10;Description automatically generated">
            <a:extLst>
              <a:ext uri="{FF2B5EF4-FFF2-40B4-BE49-F238E27FC236}">
                <a16:creationId xmlns:a16="http://schemas.microsoft.com/office/drawing/2014/main" id="{FB1AB61E-A63C-2B2F-52AF-7BE33E0AA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3626" y="2719595"/>
            <a:ext cx="3801717" cy="2139397"/>
          </a:xfrm>
          <a:prstGeom prst="rect">
            <a:avLst/>
          </a:prstGeom>
        </p:spPr>
      </p:pic>
      <p:pic>
        <p:nvPicPr>
          <p:cNvPr id="6" name="Picture 6" descr="A picture containing indoor, miller&#10;&#10;Description automatically generated">
            <a:extLst>
              <a:ext uri="{FF2B5EF4-FFF2-40B4-BE49-F238E27FC236}">
                <a16:creationId xmlns:a16="http://schemas.microsoft.com/office/drawing/2014/main" id="{C153DCEF-382B-F31E-4DC7-5C62886796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587" y="577712"/>
            <a:ext cx="3851413" cy="2149337"/>
          </a:xfrm>
          <a:prstGeom prst="rect">
            <a:avLst/>
          </a:prstGeom>
        </p:spPr>
      </p:pic>
      <p:pic>
        <p:nvPicPr>
          <p:cNvPr id="7" name="Picture 7" descr="A picture containing indoor, desk, office, open&#10;&#10;Description automatically generated">
            <a:extLst>
              <a:ext uri="{FF2B5EF4-FFF2-40B4-BE49-F238E27FC236}">
                <a16:creationId xmlns:a16="http://schemas.microsoft.com/office/drawing/2014/main" id="{6302DF97-337F-C425-88BA-9527E9FCE4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77711"/>
            <a:ext cx="3801717" cy="2144368"/>
          </a:xfrm>
          <a:prstGeom prst="rect">
            <a:avLst/>
          </a:prstGeom>
        </p:spPr>
      </p:pic>
    </p:spTree>
    <p:extLst>
      <p:ext uri="{BB962C8B-B14F-4D97-AF65-F5344CB8AC3E}">
        <p14:creationId xmlns:p14="http://schemas.microsoft.com/office/powerpoint/2010/main" val="882890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E20D20-11BC-9E7E-EC13-2C54565EC3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47</a:t>
            </a:fld>
            <a:endParaRPr lang="en"/>
          </a:p>
        </p:txBody>
      </p:sp>
      <p:sp>
        <p:nvSpPr>
          <p:cNvPr id="4" name="Title 3">
            <a:extLst>
              <a:ext uri="{FF2B5EF4-FFF2-40B4-BE49-F238E27FC236}">
                <a16:creationId xmlns:a16="http://schemas.microsoft.com/office/drawing/2014/main" id="{AF7FB538-AE8D-A6A7-9E1A-53CF03954F38}"/>
              </a:ext>
            </a:extLst>
          </p:cNvPr>
          <p:cNvSpPr>
            <a:spLocks noGrp="1"/>
          </p:cNvSpPr>
          <p:nvPr>
            <p:ph type="title"/>
          </p:nvPr>
        </p:nvSpPr>
        <p:spPr/>
        <p:txBody>
          <a:bodyPr>
            <a:normAutofit fontScale="90000"/>
          </a:bodyPr>
          <a:lstStyle/>
          <a:p>
            <a:r>
              <a:rPr lang="en-US"/>
              <a:t>Mounting for CNC Testing</a:t>
            </a:r>
          </a:p>
        </p:txBody>
      </p:sp>
      <p:pic>
        <p:nvPicPr>
          <p:cNvPr id="5" name="Picture 5">
            <a:extLst>
              <a:ext uri="{FF2B5EF4-FFF2-40B4-BE49-F238E27FC236}">
                <a16:creationId xmlns:a16="http://schemas.microsoft.com/office/drawing/2014/main" id="{B3E3C288-2E31-1BB5-69DA-2624D000BB9E}"/>
              </a:ext>
            </a:extLst>
          </p:cNvPr>
          <p:cNvPicPr>
            <a:picLocks noChangeAspect="1"/>
          </p:cNvPicPr>
          <p:nvPr/>
        </p:nvPicPr>
        <p:blipFill>
          <a:blip r:embed="rId2"/>
          <a:stretch>
            <a:fillRect/>
          </a:stretch>
        </p:blipFill>
        <p:spPr>
          <a:xfrm>
            <a:off x="427383" y="773469"/>
            <a:ext cx="6669156" cy="3760557"/>
          </a:xfrm>
          <a:prstGeom prst="rect">
            <a:avLst/>
          </a:prstGeom>
        </p:spPr>
      </p:pic>
      <p:sp>
        <p:nvSpPr>
          <p:cNvPr id="6" name="TextBox 5">
            <a:extLst>
              <a:ext uri="{FF2B5EF4-FFF2-40B4-BE49-F238E27FC236}">
                <a16:creationId xmlns:a16="http://schemas.microsoft.com/office/drawing/2014/main" id="{9361E592-833A-D76B-CC12-1CE41D8E487F}"/>
              </a:ext>
            </a:extLst>
          </p:cNvPr>
          <p:cNvSpPr txBox="1"/>
          <p:nvPr/>
        </p:nvSpPr>
        <p:spPr>
          <a:xfrm>
            <a:off x="7154020" y="3689813"/>
            <a:ext cx="194806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rgbClr val="7F7F7F"/>
                </a:solidFill>
              </a:rPr>
              <a:t>*Not moving in anticipated path </a:t>
            </a:r>
          </a:p>
          <a:p>
            <a:endParaRPr lang="en-US" sz="1000" i="1">
              <a:solidFill>
                <a:srgbClr val="7F7F7F"/>
              </a:solidFill>
            </a:endParaRPr>
          </a:p>
          <a:p>
            <a:r>
              <a:rPr lang="en-US" sz="1000" i="1">
                <a:solidFill>
                  <a:srgbClr val="7F7F7F"/>
                </a:solidFill>
              </a:rPr>
              <a:t>Generalized illustration purposes only </a:t>
            </a:r>
          </a:p>
        </p:txBody>
      </p:sp>
    </p:spTree>
    <p:extLst>
      <p:ext uri="{BB962C8B-B14F-4D97-AF65-F5344CB8AC3E}">
        <p14:creationId xmlns:p14="http://schemas.microsoft.com/office/powerpoint/2010/main" val="120353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p:nvPr/>
        </p:nvSpPr>
        <p:spPr>
          <a:xfrm>
            <a:off x="1084525" y="3594336"/>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1102788" y="2297275"/>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1102775" y="1032700"/>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1102800" y="229728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415213" y="2178286"/>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2</a:t>
            </a:r>
            <a:endParaRPr sz="7000" b="1">
              <a:solidFill>
                <a:schemeClr val="lt1"/>
              </a:solidFill>
              <a:latin typeface="Roboto"/>
              <a:ea typeface="Roboto"/>
              <a:cs typeface="Roboto"/>
              <a:sym typeface="Roboto"/>
            </a:endParaRPr>
          </a:p>
        </p:txBody>
      </p:sp>
      <p:sp>
        <p:nvSpPr>
          <p:cNvPr id="217" name="Google Shape;217;p27"/>
          <p:cNvSpPr/>
          <p:nvPr/>
        </p:nvSpPr>
        <p:spPr>
          <a:xfrm>
            <a:off x="415200" y="913123"/>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1</a:t>
            </a:r>
            <a:endParaRPr sz="7000" b="1">
              <a:solidFill>
                <a:schemeClr val="lt1"/>
              </a:solidFill>
              <a:latin typeface="Roboto"/>
              <a:ea typeface="Roboto"/>
              <a:cs typeface="Roboto"/>
              <a:sym typeface="Roboto"/>
            </a:endParaRPr>
          </a:p>
        </p:txBody>
      </p:sp>
      <p:sp>
        <p:nvSpPr>
          <p:cNvPr id="218" name="Google Shape;218;p27"/>
          <p:cNvSpPr/>
          <p:nvPr/>
        </p:nvSpPr>
        <p:spPr>
          <a:xfrm>
            <a:off x="1084525" y="358623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433425" y="3502648"/>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3</a:t>
            </a:r>
            <a:endParaRPr sz="7000" b="1">
              <a:solidFill>
                <a:schemeClr val="lt1"/>
              </a:solidFill>
              <a:latin typeface="Roboto"/>
              <a:ea typeface="Roboto"/>
              <a:cs typeface="Roboto"/>
              <a:sym typeface="Roboto"/>
            </a:endParaRPr>
          </a:p>
        </p:txBody>
      </p:sp>
      <p:sp>
        <p:nvSpPr>
          <p:cNvPr id="220" name="Google Shape;220;p27"/>
          <p:cNvSpPr txBox="1"/>
          <p:nvPr/>
        </p:nvSpPr>
        <p:spPr>
          <a:xfrm>
            <a:off x="1451100" y="1032700"/>
            <a:ext cx="71187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Provide accurate inertial position and velocity to a CubeSat in a cislunar orbit with an INS, outside of GPS range</a:t>
            </a:r>
            <a:endParaRPr sz="1800">
              <a:solidFill>
                <a:schemeClr val="lt1"/>
              </a:solidFill>
              <a:latin typeface="Merriweather"/>
              <a:ea typeface="Merriweather"/>
              <a:cs typeface="Merriweather"/>
              <a:sym typeface="Merriweather"/>
            </a:endParaRPr>
          </a:p>
        </p:txBody>
      </p:sp>
      <p:sp>
        <p:nvSpPr>
          <p:cNvPr id="221" name="Google Shape;221;p27"/>
          <p:cNvSpPr txBox="1"/>
          <p:nvPr/>
        </p:nvSpPr>
        <p:spPr>
          <a:xfrm>
            <a:off x="1451113" y="2297275"/>
            <a:ext cx="65364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Modularity, such that the system can be installed in a variety of standardized General Atomics CubeSats</a:t>
            </a:r>
            <a:endParaRPr sz="1800">
              <a:solidFill>
                <a:schemeClr val="lt1"/>
              </a:solidFill>
              <a:latin typeface="Merriweather"/>
              <a:ea typeface="Merriweather"/>
              <a:cs typeface="Merriweather"/>
              <a:sym typeface="Merriweather"/>
            </a:endParaRPr>
          </a:p>
        </p:txBody>
      </p:sp>
      <p:sp>
        <p:nvSpPr>
          <p:cNvPr id="222" name="Google Shape;222;p27"/>
          <p:cNvSpPr txBox="1"/>
          <p:nvPr/>
        </p:nvSpPr>
        <p:spPr>
          <a:xfrm>
            <a:off x="1469325" y="3594325"/>
            <a:ext cx="67968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Ground segment to receive INS data and display trajectory in a Graphical User Interface (GUI)</a:t>
            </a:r>
            <a:endParaRPr sz="1800">
              <a:solidFill>
                <a:schemeClr val="lt1"/>
              </a:solidFill>
              <a:latin typeface="Merriweather"/>
              <a:ea typeface="Merriweather"/>
              <a:cs typeface="Merriweather"/>
              <a:sym typeface="Merriweather"/>
            </a:endParaRPr>
          </a:p>
        </p:txBody>
      </p:sp>
      <p:sp>
        <p:nvSpPr>
          <p:cNvPr id="223" name="Google Shape;223;p2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a:t>
            </a:fld>
            <a:endParaRPr/>
          </a:p>
        </p:txBody>
      </p:sp>
      <p:sp>
        <p:nvSpPr>
          <p:cNvPr id="224" name="Google Shape;224;p2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Objectives</a:t>
            </a:r>
            <a:endParaRPr/>
          </a:p>
        </p:txBody>
      </p:sp>
    </p:spTree>
  </p:cSld>
  <p:clrMapOvr>
    <a:masterClrMapping/>
  </p:clrMapOvr>
  <p:extLst>
    <p:ext uri="{6950BFC3-D8DA-4A85-94F7-54DA5524770B}">
      <p188:commentRel xmlns:p188="http://schemas.microsoft.com/office/powerpoint/2018/8/main" xmlns=""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p:nvPr/>
        </p:nvSpPr>
        <p:spPr>
          <a:xfrm>
            <a:off x="0" y="564750"/>
            <a:ext cx="9144000" cy="3516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Mission CONOPS</a:t>
            </a:r>
            <a:endParaRPr/>
          </a:p>
        </p:txBody>
      </p:sp>
      <p:pic>
        <p:nvPicPr>
          <p:cNvPr id="231" name="Google Shape;231;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0150" y="1260925"/>
            <a:ext cx="2136012" cy="2106499"/>
          </a:xfrm>
          <a:prstGeom prst="rect">
            <a:avLst/>
          </a:prstGeom>
          <a:noFill/>
          <a:ln>
            <a:noFill/>
          </a:ln>
        </p:spPr>
      </p:pic>
      <p:sp>
        <p:nvSpPr>
          <p:cNvPr id="232" name="Google Shape;232;p28"/>
          <p:cNvSpPr/>
          <p:nvPr/>
        </p:nvSpPr>
        <p:spPr>
          <a:xfrm>
            <a:off x="1071893" y="997073"/>
            <a:ext cx="6951650" cy="2480700"/>
          </a:xfrm>
          <a:custGeom>
            <a:avLst/>
            <a:gdLst/>
            <a:ahLst/>
            <a:cxnLst/>
            <a:rect l="l" t="t" r="r" b="b"/>
            <a:pathLst>
              <a:path w="278066" h="99228" extrusionOk="0">
                <a:moveTo>
                  <a:pt x="65770" y="50967"/>
                </a:moveTo>
                <a:cubicBezTo>
                  <a:pt x="67955" y="51175"/>
                  <a:pt x="75396" y="51019"/>
                  <a:pt x="78882" y="52216"/>
                </a:cubicBezTo>
                <a:cubicBezTo>
                  <a:pt x="82368" y="53413"/>
                  <a:pt x="84866" y="55859"/>
                  <a:pt x="86687" y="58148"/>
                </a:cubicBezTo>
                <a:cubicBezTo>
                  <a:pt x="88508" y="60438"/>
                  <a:pt x="89289" y="63664"/>
                  <a:pt x="89809" y="65953"/>
                </a:cubicBezTo>
                <a:cubicBezTo>
                  <a:pt x="90329" y="68242"/>
                  <a:pt x="90538" y="69543"/>
                  <a:pt x="89809" y="71884"/>
                </a:cubicBezTo>
                <a:cubicBezTo>
                  <a:pt x="89081" y="74226"/>
                  <a:pt x="87519" y="77192"/>
                  <a:pt x="85438" y="80002"/>
                </a:cubicBezTo>
                <a:cubicBezTo>
                  <a:pt x="83357" y="82812"/>
                  <a:pt x="81067" y="85881"/>
                  <a:pt x="77321" y="88743"/>
                </a:cubicBezTo>
                <a:cubicBezTo>
                  <a:pt x="73575" y="91605"/>
                  <a:pt x="68320" y="95456"/>
                  <a:pt x="62960" y="97173"/>
                </a:cubicBezTo>
                <a:cubicBezTo>
                  <a:pt x="57601" y="98890"/>
                  <a:pt x="51044" y="99410"/>
                  <a:pt x="45164" y="99046"/>
                </a:cubicBezTo>
                <a:cubicBezTo>
                  <a:pt x="39284" y="98682"/>
                  <a:pt x="32468" y="96808"/>
                  <a:pt x="27681" y="94987"/>
                </a:cubicBezTo>
                <a:cubicBezTo>
                  <a:pt x="22894" y="93166"/>
                  <a:pt x="20084" y="91397"/>
                  <a:pt x="16442" y="88119"/>
                </a:cubicBezTo>
                <a:cubicBezTo>
                  <a:pt x="12800" y="84841"/>
                  <a:pt x="8377" y="79638"/>
                  <a:pt x="5827" y="75319"/>
                </a:cubicBezTo>
                <a:cubicBezTo>
                  <a:pt x="3277" y="71000"/>
                  <a:pt x="2081" y="66993"/>
                  <a:pt x="1144" y="62206"/>
                </a:cubicBezTo>
                <a:cubicBezTo>
                  <a:pt x="208" y="57419"/>
                  <a:pt x="-208" y="51747"/>
                  <a:pt x="208" y="46596"/>
                </a:cubicBezTo>
                <a:cubicBezTo>
                  <a:pt x="624" y="41445"/>
                  <a:pt x="1717" y="36137"/>
                  <a:pt x="3642" y="31298"/>
                </a:cubicBezTo>
                <a:cubicBezTo>
                  <a:pt x="5567" y="26459"/>
                  <a:pt x="9001" y="21203"/>
                  <a:pt x="11759" y="17561"/>
                </a:cubicBezTo>
                <a:cubicBezTo>
                  <a:pt x="14517" y="13919"/>
                  <a:pt x="16702" y="11994"/>
                  <a:pt x="20188" y="9444"/>
                </a:cubicBezTo>
                <a:cubicBezTo>
                  <a:pt x="23674" y="6895"/>
                  <a:pt x="28305" y="3825"/>
                  <a:pt x="32676" y="2264"/>
                </a:cubicBezTo>
                <a:cubicBezTo>
                  <a:pt x="37047" y="703"/>
                  <a:pt x="40949" y="234"/>
                  <a:pt x="46413" y="78"/>
                </a:cubicBezTo>
                <a:cubicBezTo>
                  <a:pt x="51877" y="-78"/>
                  <a:pt x="59995" y="442"/>
                  <a:pt x="65458" y="1327"/>
                </a:cubicBezTo>
                <a:cubicBezTo>
                  <a:pt x="70922" y="2212"/>
                  <a:pt x="75292" y="3565"/>
                  <a:pt x="79194" y="5386"/>
                </a:cubicBezTo>
                <a:cubicBezTo>
                  <a:pt x="83097" y="7207"/>
                  <a:pt x="85855" y="9705"/>
                  <a:pt x="88873" y="12254"/>
                </a:cubicBezTo>
                <a:cubicBezTo>
                  <a:pt x="91891" y="14804"/>
                  <a:pt x="94753" y="17821"/>
                  <a:pt x="97302" y="20683"/>
                </a:cubicBezTo>
                <a:cubicBezTo>
                  <a:pt x="99852" y="23545"/>
                  <a:pt x="101933" y="26563"/>
                  <a:pt x="104170" y="29425"/>
                </a:cubicBezTo>
                <a:cubicBezTo>
                  <a:pt x="106408" y="32287"/>
                  <a:pt x="108594" y="35252"/>
                  <a:pt x="110727" y="37854"/>
                </a:cubicBezTo>
                <a:cubicBezTo>
                  <a:pt x="112861" y="40456"/>
                  <a:pt x="114369" y="42537"/>
                  <a:pt x="116971" y="45035"/>
                </a:cubicBezTo>
                <a:cubicBezTo>
                  <a:pt x="119573" y="47533"/>
                  <a:pt x="122331" y="49874"/>
                  <a:pt x="126337" y="52840"/>
                </a:cubicBezTo>
                <a:cubicBezTo>
                  <a:pt x="130344" y="55806"/>
                  <a:pt x="136587" y="59969"/>
                  <a:pt x="141010" y="62831"/>
                </a:cubicBezTo>
                <a:cubicBezTo>
                  <a:pt x="145433" y="65693"/>
                  <a:pt x="148555" y="67618"/>
                  <a:pt x="152874" y="70011"/>
                </a:cubicBezTo>
                <a:cubicBezTo>
                  <a:pt x="157193" y="72405"/>
                  <a:pt x="161824" y="74851"/>
                  <a:pt x="166923" y="77192"/>
                </a:cubicBezTo>
                <a:cubicBezTo>
                  <a:pt x="172022" y="79534"/>
                  <a:pt x="178370" y="82395"/>
                  <a:pt x="183469" y="84060"/>
                </a:cubicBezTo>
                <a:cubicBezTo>
                  <a:pt x="188568" y="85725"/>
                  <a:pt x="192315" y="86558"/>
                  <a:pt x="197518" y="87182"/>
                </a:cubicBezTo>
                <a:cubicBezTo>
                  <a:pt x="202721" y="87807"/>
                  <a:pt x="207560" y="87599"/>
                  <a:pt x="214689" y="87807"/>
                </a:cubicBezTo>
                <a:cubicBezTo>
                  <a:pt x="221818" y="88015"/>
                  <a:pt x="232901" y="88639"/>
                  <a:pt x="240290" y="88431"/>
                </a:cubicBezTo>
                <a:cubicBezTo>
                  <a:pt x="247679" y="88223"/>
                  <a:pt x="252726" y="87807"/>
                  <a:pt x="259022" y="86558"/>
                </a:cubicBezTo>
                <a:cubicBezTo>
                  <a:pt x="265318" y="85309"/>
                  <a:pt x="274892" y="81875"/>
                  <a:pt x="278066" y="80938"/>
                </a:cubicBezTo>
              </a:path>
            </a:pathLst>
          </a:custGeom>
          <a:noFill/>
          <a:ln w="38100" cap="flat" cmpd="sng">
            <a:solidFill>
              <a:srgbClr val="FF0000"/>
            </a:solidFill>
            <a:prstDash val="solid"/>
            <a:round/>
            <a:headEnd type="none" w="med" len="med"/>
            <a:tailEnd type="none" w="med" len="med"/>
          </a:ln>
        </p:spPr>
      </p:sp>
      <p:sp>
        <p:nvSpPr>
          <p:cNvPr id="233" name="Google Shape;233;p28"/>
          <p:cNvSpPr txBox="1"/>
          <p:nvPr/>
        </p:nvSpPr>
        <p:spPr>
          <a:xfrm>
            <a:off x="3128525" y="944075"/>
            <a:ext cx="2347800" cy="4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rPr>
              <a:t>2. Lunar orbit</a:t>
            </a:r>
            <a:endParaRPr sz="1600" b="1">
              <a:solidFill>
                <a:srgbClr val="FFFFFF"/>
              </a:solidFill>
            </a:endParaRPr>
          </a:p>
        </p:txBody>
      </p:sp>
      <p:sp>
        <p:nvSpPr>
          <p:cNvPr id="234" name="Google Shape;234;p28"/>
          <p:cNvSpPr txBox="1"/>
          <p:nvPr/>
        </p:nvSpPr>
        <p:spPr>
          <a:xfrm>
            <a:off x="8023550" y="821075"/>
            <a:ext cx="1219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3. INS activation</a:t>
            </a:r>
            <a:endParaRPr sz="1600" b="1">
              <a:solidFill>
                <a:srgbClr val="FFFFFF"/>
              </a:solidFill>
            </a:endParaRPr>
          </a:p>
        </p:txBody>
      </p:sp>
      <p:sp>
        <p:nvSpPr>
          <p:cNvPr id="235" name="Google Shape;235;p28"/>
          <p:cNvSpPr txBox="1"/>
          <p:nvPr/>
        </p:nvSpPr>
        <p:spPr>
          <a:xfrm>
            <a:off x="6725175" y="3099975"/>
            <a:ext cx="2397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FFFF"/>
                </a:solidFill>
              </a:rPr>
              <a:t>4a. INS based position maintenance and navigation</a:t>
            </a:r>
            <a:endParaRPr sz="1600" b="1">
              <a:solidFill>
                <a:srgbClr val="FFFFFF"/>
              </a:solidFill>
            </a:endParaRPr>
          </a:p>
        </p:txBody>
      </p:sp>
      <p:sp>
        <p:nvSpPr>
          <p:cNvPr id="236" name="Google Shape;236;p28"/>
          <p:cNvSpPr txBox="1"/>
          <p:nvPr/>
        </p:nvSpPr>
        <p:spPr>
          <a:xfrm>
            <a:off x="0" y="3367425"/>
            <a:ext cx="80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rgbClr val="FFFFFF"/>
                </a:solidFill>
              </a:rPr>
              <a:t>KEY</a:t>
            </a:r>
            <a:endParaRPr b="1" u="sng">
              <a:solidFill>
                <a:srgbClr val="FFFFFF"/>
              </a:solidFill>
            </a:endParaRPr>
          </a:p>
        </p:txBody>
      </p:sp>
      <p:sp>
        <p:nvSpPr>
          <p:cNvPr id="237" name="Google Shape;237;p28"/>
          <p:cNvSpPr txBox="1"/>
          <p:nvPr/>
        </p:nvSpPr>
        <p:spPr>
          <a:xfrm>
            <a:off x="5398150" y="1538550"/>
            <a:ext cx="1822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FFFF"/>
                </a:solidFill>
              </a:rPr>
              <a:t>4b. Ground station contacts, every 2 hours</a:t>
            </a:r>
            <a:endParaRPr sz="1600" b="1">
              <a:solidFill>
                <a:srgbClr val="FFFFFF"/>
              </a:solidFill>
            </a:endParaRPr>
          </a:p>
        </p:txBody>
      </p:sp>
      <p:sp>
        <p:nvSpPr>
          <p:cNvPr id="238" name="Google Shape;238;p28"/>
          <p:cNvSpPr/>
          <p:nvPr/>
        </p:nvSpPr>
        <p:spPr>
          <a:xfrm>
            <a:off x="3880202" y="195543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3975600" y="213413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5870927" y="291268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5966325" y="309138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28"/>
          <p:cNvGrpSpPr/>
          <p:nvPr/>
        </p:nvGrpSpPr>
        <p:grpSpPr>
          <a:xfrm>
            <a:off x="923377" y="1682434"/>
            <a:ext cx="352800" cy="345000"/>
            <a:chOff x="369977" y="1746284"/>
            <a:chExt cx="352800" cy="345000"/>
          </a:xfrm>
        </p:grpSpPr>
        <p:sp>
          <p:nvSpPr>
            <p:cNvPr id="243" name="Google Shape;243;p28"/>
            <p:cNvSpPr/>
            <p:nvPr/>
          </p:nvSpPr>
          <p:spPr>
            <a:xfrm>
              <a:off x="369977" y="174628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65375" y="192498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8"/>
          <p:cNvSpPr/>
          <p:nvPr/>
        </p:nvSpPr>
        <p:spPr>
          <a:xfrm rot="7148058">
            <a:off x="3120262" y="2769775"/>
            <a:ext cx="209507" cy="533295"/>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rot="-8246051">
            <a:off x="1428846" y="2472535"/>
            <a:ext cx="209776" cy="533147"/>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rot="6207587">
            <a:off x="1292824" y="2856966"/>
            <a:ext cx="130175" cy="130175"/>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rot="-49342">
            <a:off x="66443" y="3742399"/>
            <a:ext cx="125413" cy="319536"/>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rot="-7201102">
            <a:off x="91406" y="3711012"/>
            <a:ext cx="77957" cy="77957"/>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txBox="1"/>
          <p:nvPr/>
        </p:nvSpPr>
        <p:spPr>
          <a:xfrm>
            <a:off x="160675" y="3727800"/>
            <a:ext cx="1219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Ground station</a:t>
            </a:r>
            <a:endParaRPr sz="1100" b="1">
              <a:solidFill>
                <a:srgbClr val="FFFFFF"/>
              </a:solidFill>
            </a:endParaRPr>
          </a:p>
        </p:txBody>
      </p:sp>
      <p:sp>
        <p:nvSpPr>
          <p:cNvPr id="251" name="Google Shape;251;p28"/>
          <p:cNvSpPr/>
          <p:nvPr/>
        </p:nvSpPr>
        <p:spPr>
          <a:xfrm rot="844560">
            <a:off x="2514700" y="1504138"/>
            <a:ext cx="209696" cy="533337"/>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6297927">
            <a:off x="2622078" y="1461205"/>
            <a:ext cx="130113" cy="130113"/>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txBox="1"/>
          <p:nvPr/>
        </p:nvSpPr>
        <p:spPr>
          <a:xfrm>
            <a:off x="1775125" y="3727800"/>
            <a:ext cx="139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Uplink/Downlink</a:t>
            </a:r>
            <a:endParaRPr sz="1100" b="1">
              <a:solidFill>
                <a:srgbClr val="FFFFFF"/>
              </a:solidFill>
            </a:endParaRPr>
          </a:p>
        </p:txBody>
      </p:sp>
      <p:sp>
        <p:nvSpPr>
          <p:cNvPr id="254" name="Google Shape;254;p28"/>
          <p:cNvSpPr txBox="1"/>
          <p:nvPr/>
        </p:nvSpPr>
        <p:spPr>
          <a:xfrm>
            <a:off x="-558662" y="1260925"/>
            <a:ext cx="18381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solidFill>
                  <a:srgbClr val="FFFFFF"/>
                </a:solidFill>
              </a:rPr>
              <a:t>1. Launch</a:t>
            </a:r>
            <a:endParaRPr sz="1600" b="1">
              <a:solidFill>
                <a:srgbClr val="FFFFFF"/>
              </a:solidFill>
            </a:endParaRPr>
          </a:p>
        </p:txBody>
      </p:sp>
      <p:cxnSp>
        <p:nvCxnSpPr>
          <p:cNvPr id="255" name="Google Shape;255;p28"/>
          <p:cNvCxnSpPr>
            <a:stCxn id="253" idx="1"/>
          </p:cNvCxnSpPr>
          <p:nvPr/>
        </p:nvCxnSpPr>
        <p:spPr>
          <a:xfrm rot="10800000">
            <a:off x="1380325" y="3902100"/>
            <a:ext cx="394800" cy="2700"/>
          </a:xfrm>
          <a:prstGeom prst="straightConnector1">
            <a:avLst/>
          </a:prstGeom>
          <a:noFill/>
          <a:ln w="28575" cap="flat" cmpd="sng">
            <a:solidFill>
              <a:srgbClr val="CFB87C"/>
            </a:solidFill>
            <a:prstDash val="dash"/>
            <a:round/>
            <a:headEnd type="none" w="med" len="med"/>
            <a:tailEnd type="none" w="med" len="med"/>
          </a:ln>
        </p:spPr>
      </p:cxnSp>
      <p:cxnSp>
        <p:nvCxnSpPr>
          <p:cNvPr id="256" name="Google Shape;256;p28"/>
          <p:cNvCxnSpPr>
            <a:stCxn id="253" idx="3"/>
          </p:cNvCxnSpPr>
          <p:nvPr/>
        </p:nvCxnSpPr>
        <p:spPr>
          <a:xfrm>
            <a:off x="3172825" y="3904800"/>
            <a:ext cx="284700" cy="0"/>
          </a:xfrm>
          <a:prstGeom prst="straightConnector1">
            <a:avLst/>
          </a:prstGeom>
          <a:noFill/>
          <a:ln w="28575" cap="flat" cmpd="sng">
            <a:solidFill>
              <a:srgbClr val="FF0000"/>
            </a:solidFill>
            <a:prstDash val="solid"/>
            <a:round/>
            <a:headEnd type="none" w="med" len="med"/>
            <a:tailEnd type="none" w="med" len="med"/>
          </a:ln>
        </p:spPr>
      </p:cxnSp>
      <p:sp>
        <p:nvSpPr>
          <p:cNvPr id="257" name="Google Shape;257;p28"/>
          <p:cNvSpPr txBox="1"/>
          <p:nvPr/>
        </p:nvSpPr>
        <p:spPr>
          <a:xfrm>
            <a:off x="3457525" y="3727800"/>
            <a:ext cx="139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Trajectory</a:t>
            </a:r>
            <a:endParaRPr sz="1100" b="1">
              <a:solidFill>
                <a:srgbClr val="FFFFFF"/>
              </a:solidFill>
            </a:endParaRPr>
          </a:p>
        </p:txBody>
      </p:sp>
      <p:cxnSp>
        <p:nvCxnSpPr>
          <p:cNvPr id="258" name="Google Shape;258;p28"/>
          <p:cNvCxnSpPr/>
          <p:nvPr/>
        </p:nvCxnSpPr>
        <p:spPr>
          <a:xfrm rot="6234161">
            <a:off x="7192594" y="2382428"/>
            <a:ext cx="187287" cy="23502"/>
          </a:xfrm>
          <a:prstGeom prst="straightConnector1">
            <a:avLst/>
          </a:prstGeom>
          <a:noFill/>
          <a:ln w="28575" cap="flat" cmpd="sng">
            <a:solidFill>
              <a:srgbClr val="FF0000"/>
            </a:solidFill>
            <a:prstDash val="solid"/>
            <a:round/>
            <a:headEnd type="none" w="med" len="med"/>
            <a:tailEnd type="none" w="med" len="med"/>
          </a:ln>
        </p:spPr>
      </p:cxnSp>
      <p:cxnSp>
        <p:nvCxnSpPr>
          <p:cNvPr id="259" name="Google Shape;259;p28"/>
          <p:cNvCxnSpPr/>
          <p:nvPr/>
        </p:nvCxnSpPr>
        <p:spPr>
          <a:xfrm rot="-4562729" flipH="1">
            <a:off x="7155146" y="2345602"/>
            <a:ext cx="51005" cy="152944"/>
          </a:xfrm>
          <a:prstGeom prst="straightConnector1">
            <a:avLst/>
          </a:prstGeom>
          <a:noFill/>
          <a:ln w="28575" cap="flat" cmpd="sng">
            <a:solidFill>
              <a:srgbClr val="FF0000"/>
            </a:solidFill>
            <a:prstDash val="solid"/>
            <a:round/>
            <a:headEnd type="none" w="med" len="med"/>
            <a:tailEnd type="none" w="med" len="med"/>
          </a:ln>
        </p:spPr>
      </p:cxnSp>
      <p:cxnSp>
        <p:nvCxnSpPr>
          <p:cNvPr id="260" name="Google Shape;260;p28"/>
          <p:cNvCxnSpPr/>
          <p:nvPr/>
        </p:nvCxnSpPr>
        <p:spPr>
          <a:xfrm rot="-2192386">
            <a:off x="8471509" y="2446234"/>
            <a:ext cx="187443" cy="23580"/>
          </a:xfrm>
          <a:prstGeom prst="straightConnector1">
            <a:avLst/>
          </a:prstGeom>
          <a:noFill/>
          <a:ln w="28575" cap="flat" cmpd="sng">
            <a:solidFill>
              <a:srgbClr val="FF0000"/>
            </a:solidFill>
            <a:prstDash val="solid"/>
            <a:round/>
            <a:headEnd type="none" w="med" len="med"/>
            <a:tailEnd type="none" w="med" len="med"/>
          </a:ln>
        </p:spPr>
      </p:cxnSp>
      <p:cxnSp>
        <p:nvCxnSpPr>
          <p:cNvPr id="261" name="Google Shape;261;p28"/>
          <p:cNvCxnSpPr/>
          <p:nvPr/>
        </p:nvCxnSpPr>
        <p:spPr>
          <a:xfrm rot="8611846" flipH="1">
            <a:off x="8638730" y="2427236"/>
            <a:ext cx="51481" cy="152881"/>
          </a:xfrm>
          <a:prstGeom prst="straightConnector1">
            <a:avLst/>
          </a:prstGeom>
          <a:noFill/>
          <a:ln w="28575" cap="flat" cmpd="sng">
            <a:solidFill>
              <a:srgbClr val="FF0000"/>
            </a:solidFill>
            <a:prstDash val="solid"/>
            <a:round/>
            <a:headEnd type="none" w="med" len="med"/>
            <a:tailEnd type="none" w="med" len="med"/>
          </a:ln>
        </p:spPr>
      </p:cxnSp>
      <p:pic>
        <p:nvPicPr>
          <p:cNvPr id="262" name="Google Shape;262;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59157" y="1759871"/>
            <a:ext cx="1129655" cy="1108604"/>
          </a:xfrm>
          <a:prstGeom prst="rect">
            <a:avLst/>
          </a:prstGeom>
          <a:noFill/>
          <a:ln>
            <a:noFill/>
          </a:ln>
        </p:spPr>
      </p:pic>
      <p:sp>
        <p:nvSpPr>
          <p:cNvPr id="263" name="Google Shape;263;p28"/>
          <p:cNvSpPr/>
          <p:nvPr/>
        </p:nvSpPr>
        <p:spPr>
          <a:xfrm>
            <a:off x="7213425" y="1603625"/>
            <a:ext cx="1421100" cy="142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28"/>
          <p:cNvCxnSpPr>
            <a:stCxn id="265" idx="2"/>
            <a:endCxn id="252" idx="4"/>
          </p:cNvCxnSpPr>
          <p:nvPr/>
        </p:nvCxnSpPr>
        <p:spPr>
          <a:xfrm rot="10800000">
            <a:off x="2749952" y="1509559"/>
            <a:ext cx="5416200" cy="148500"/>
          </a:xfrm>
          <a:prstGeom prst="straightConnector1">
            <a:avLst/>
          </a:prstGeom>
          <a:noFill/>
          <a:ln w="28575" cap="flat" cmpd="sng">
            <a:solidFill>
              <a:srgbClr val="CFB87C"/>
            </a:solidFill>
            <a:prstDash val="dash"/>
            <a:round/>
            <a:headEnd type="none" w="med" len="med"/>
            <a:tailEnd type="none" w="med" len="med"/>
          </a:ln>
        </p:spPr>
      </p:cxnSp>
      <p:grpSp>
        <p:nvGrpSpPr>
          <p:cNvPr id="266" name="Google Shape;266;p28"/>
          <p:cNvGrpSpPr/>
          <p:nvPr/>
        </p:nvGrpSpPr>
        <p:grpSpPr>
          <a:xfrm>
            <a:off x="8166152" y="1442434"/>
            <a:ext cx="352800" cy="345000"/>
            <a:chOff x="3880202" y="2213009"/>
            <a:chExt cx="352800" cy="345000"/>
          </a:xfrm>
        </p:grpSpPr>
        <p:sp>
          <p:nvSpPr>
            <p:cNvPr id="265" name="Google Shape;265;p28"/>
            <p:cNvSpPr/>
            <p:nvPr/>
          </p:nvSpPr>
          <p:spPr>
            <a:xfrm>
              <a:off x="3880202" y="2213009"/>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3975600" y="2391713"/>
              <a:ext cx="162000" cy="162000"/>
            </a:xfrm>
            <a:prstGeom prst="sun">
              <a:avLst>
                <a:gd name="adj" fmla="val 25000"/>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8"/>
          <p:cNvSpPr/>
          <p:nvPr/>
        </p:nvSpPr>
        <p:spPr>
          <a:xfrm>
            <a:off x="3378775" y="3099975"/>
            <a:ext cx="130200" cy="130200"/>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txBox="1"/>
          <p:nvPr/>
        </p:nvSpPr>
        <p:spPr>
          <a:xfrm>
            <a:off x="7387475" y="518238"/>
            <a:ext cx="1508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FF00FF"/>
                </a:solidFill>
              </a:rPr>
              <a:t>In Scope</a:t>
            </a:r>
            <a:endParaRPr sz="1100" b="1">
              <a:solidFill>
                <a:srgbClr val="FF00FF"/>
              </a:solidFill>
            </a:endParaRPr>
          </a:p>
        </p:txBody>
      </p:sp>
      <p:sp>
        <p:nvSpPr>
          <p:cNvPr id="270" name="Google Shape;270;p28"/>
          <p:cNvSpPr/>
          <p:nvPr/>
        </p:nvSpPr>
        <p:spPr>
          <a:xfrm>
            <a:off x="7953750" y="833213"/>
            <a:ext cx="1129800" cy="9678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28"/>
          <p:cNvCxnSpPr/>
          <p:nvPr/>
        </p:nvCxnSpPr>
        <p:spPr>
          <a:xfrm>
            <a:off x="1303800" y="4355553"/>
            <a:ext cx="6536400" cy="0"/>
          </a:xfrm>
          <a:prstGeom prst="straightConnector1">
            <a:avLst/>
          </a:prstGeom>
          <a:noFill/>
          <a:ln w="9525" cap="flat" cmpd="sng">
            <a:solidFill>
              <a:srgbClr val="666666"/>
            </a:solidFill>
            <a:prstDash val="solid"/>
            <a:round/>
            <a:headEnd type="none" w="med" len="med"/>
            <a:tailEnd type="none" w="med" len="med"/>
          </a:ln>
        </p:spPr>
      </p:cxnSp>
      <p:sp>
        <p:nvSpPr>
          <p:cNvPr id="272" name="Google Shape;272;p28"/>
          <p:cNvSpPr/>
          <p:nvPr/>
        </p:nvSpPr>
        <p:spPr>
          <a:xfrm>
            <a:off x="3512425"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5601775"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2924800"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5014175"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7103550"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1423050"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txBox="1"/>
          <p:nvPr/>
        </p:nvSpPr>
        <p:spPr>
          <a:xfrm>
            <a:off x="1678625"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79" name="Google Shape;279;p28"/>
          <p:cNvSpPr txBox="1"/>
          <p:nvPr/>
        </p:nvSpPr>
        <p:spPr>
          <a:xfrm>
            <a:off x="3768000"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80" name="Google Shape;280;p28"/>
          <p:cNvSpPr txBox="1"/>
          <p:nvPr/>
        </p:nvSpPr>
        <p:spPr>
          <a:xfrm>
            <a:off x="5857375"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81" name="Google Shape;281;p28"/>
          <p:cNvSpPr txBox="1"/>
          <p:nvPr/>
        </p:nvSpPr>
        <p:spPr>
          <a:xfrm>
            <a:off x="2755863" y="4442175"/>
            <a:ext cx="932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Loss of Contact</a:t>
            </a:r>
            <a:endParaRPr sz="1100">
              <a:latin typeface="Roboto"/>
              <a:ea typeface="Roboto"/>
              <a:cs typeface="Roboto"/>
              <a:sym typeface="Roboto"/>
            </a:endParaRPr>
          </a:p>
        </p:txBody>
      </p:sp>
      <p:sp>
        <p:nvSpPr>
          <p:cNvPr id="282" name="Google Shape;282;p28"/>
          <p:cNvSpPr txBox="1"/>
          <p:nvPr/>
        </p:nvSpPr>
        <p:spPr>
          <a:xfrm>
            <a:off x="4990275" y="4429746"/>
            <a:ext cx="642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LoC</a:t>
            </a:r>
            <a:endParaRPr sz="1100">
              <a:latin typeface="Roboto"/>
              <a:ea typeface="Roboto"/>
              <a:cs typeface="Roboto"/>
              <a:sym typeface="Roboto"/>
            </a:endParaRPr>
          </a:p>
        </p:txBody>
      </p:sp>
      <p:sp>
        <p:nvSpPr>
          <p:cNvPr id="283" name="Google Shape;283;p28"/>
          <p:cNvSpPr txBox="1"/>
          <p:nvPr/>
        </p:nvSpPr>
        <p:spPr>
          <a:xfrm>
            <a:off x="7079663" y="4429746"/>
            <a:ext cx="642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LoC</a:t>
            </a:r>
            <a:endParaRPr sz="1100">
              <a:latin typeface="Roboto"/>
              <a:ea typeface="Roboto"/>
              <a:cs typeface="Roboto"/>
              <a:sym typeface="Roboto"/>
            </a:endParaRPr>
          </a:p>
        </p:txBody>
      </p:sp>
      <p:sp>
        <p:nvSpPr>
          <p:cNvPr id="284" name="Google Shape;284;p28"/>
          <p:cNvSpPr txBox="1"/>
          <p:nvPr/>
        </p:nvSpPr>
        <p:spPr>
          <a:xfrm>
            <a:off x="4178550" y="3982625"/>
            <a:ext cx="77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24 hrs</a:t>
            </a:r>
            <a:endParaRPr sz="1200">
              <a:latin typeface="Roboto"/>
              <a:ea typeface="Roboto"/>
              <a:cs typeface="Roboto"/>
              <a:sym typeface="Roboto"/>
            </a:endParaRPr>
          </a:p>
        </p:txBody>
      </p:sp>
      <p:cxnSp>
        <p:nvCxnSpPr>
          <p:cNvPr id="285" name="Google Shape;285;p28"/>
          <p:cNvCxnSpPr/>
          <p:nvPr/>
        </p:nvCxnSpPr>
        <p:spPr>
          <a:xfrm>
            <a:off x="35090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6" name="Google Shape;286;p28"/>
          <p:cNvCxnSpPr/>
          <p:nvPr/>
        </p:nvCxnSpPr>
        <p:spPr>
          <a:xfrm>
            <a:off x="292800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7" name="Google Shape;287;p28"/>
          <p:cNvCxnSpPr/>
          <p:nvPr/>
        </p:nvCxnSpPr>
        <p:spPr>
          <a:xfrm>
            <a:off x="501397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8" name="Google Shape;288;p28"/>
          <p:cNvCxnSpPr/>
          <p:nvPr/>
        </p:nvCxnSpPr>
        <p:spPr>
          <a:xfrm>
            <a:off x="56045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9" name="Google Shape;289;p28"/>
          <p:cNvCxnSpPr/>
          <p:nvPr/>
        </p:nvCxnSpPr>
        <p:spPr>
          <a:xfrm>
            <a:off x="710355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0" name="Google Shape;290;p28"/>
          <p:cNvCxnSpPr/>
          <p:nvPr/>
        </p:nvCxnSpPr>
        <p:spPr>
          <a:xfrm>
            <a:off x="769125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1" name="Google Shape;291;p28"/>
          <p:cNvCxnSpPr/>
          <p:nvPr/>
        </p:nvCxnSpPr>
        <p:spPr>
          <a:xfrm>
            <a:off x="14135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2" name="Google Shape;292;p28"/>
          <p:cNvCxnSpPr>
            <a:stCxn id="284" idx="1"/>
          </p:cNvCxnSpPr>
          <p:nvPr/>
        </p:nvCxnSpPr>
        <p:spPr>
          <a:xfrm flipH="1">
            <a:off x="1310850" y="4167275"/>
            <a:ext cx="2867700" cy="143400"/>
          </a:xfrm>
          <a:prstGeom prst="bentConnector3">
            <a:avLst>
              <a:gd name="adj1" fmla="val 100160"/>
            </a:avLst>
          </a:prstGeom>
          <a:noFill/>
          <a:ln w="19050" cap="flat" cmpd="sng">
            <a:solidFill>
              <a:srgbClr val="666666"/>
            </a:solidFill>
            <a:prstDash val="dot"/>
            <a:round/>
            <a:headEnd type="none" w="med" len="med"/>
            <a:tailEnd type="triangle" w="med" len="med"/>
          </a:ln>
        </p:spPr>
      </p:cxnSp>
      <p:cxnSp>
        <p:nvCxnSpPr>
          <p:cNvPr id="293" name="Google Shape;293;p28"/>
          <p:cNvCxnSpPr>
            <a:stCxn id="284" idx="3"/>
          </p:cNvCxnSpPr>
          <p:nvPr/>
        </p:nvCxnSpPr>
        <p:spPr>
          <a:xfrm>
            <a:off x="4952250" y="4167275"/>
            <a:ext cx="2880900" cy="144900"/>
          </a:xfrm>
          <a:prstGeom prst="bentConnector3">
            <a:avLst>
              <a:gd name="adj1" fmla="val 100159"/>
            </a:avLst>
          </a:prstGeom>
          <a:noFill/>
          <a:ln w="19050" cap="flat" cmpd="sng">
            <a:solidFill>
              <a:srgbClr val="666666"/>
            </a:solidFill>
            <a:prstDash val="dot"/>
            <a:round/>
            <a:headEnd type="none" w="med" len="med"/>
            <a:tailEnd type="triangle" w="med" len="med"/>
          </a:ln>
        </p:spPr>
      </p:cxnSp>
      <p:sp>
        <p:nvSpPr>
          <p:cNvPr id="294" name="Google Shape;294;p2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8"/>
        <p:cNvGrpSpPr/>
        <p:nvPr/>
      </p:nvGrpSpPr>
      <p:grpSpPr>
        <a:xfrm>
          <a:off x="0" y="0"/>
          <a:ext cx="0" cy="0"/>
          <a:chOff x="0" y="0"/>
          <a:chExt cx="0" cy="0"/>
        </a:xfrm>
      </p:grpSpPr>
      <p:pic>
        <p:nvPicPr>
          <p:cNvPr id="299" name="Google Shape;299;p29"/>
          <p:cNvPicPr preferRelativeResize="0"/>
          <p:nvPr/>
        </p:nvPicPr>
        <p:blipFill>
          <a:blip r:embed="rId3">
            <a:alphaModFix amt="70000"/>
          </a:blip>
          <a:stretch>
            <a:fillRect/>
          </a:stretch>
        </p:blipFill>
        <p:spPr>
          <a:xfrm>
            <a:off x="-2913500" y="3328263"/>
            <a:ext cx="6382500" cy="4969511"/>
          </a:xfrm>
          <a:prstGeom prst="rect">
            <a:avLst/>
          </a:prstGeom>
          <a:noFill/>
          <a:ln>
            <a:noFill/>
          </a:ln>
        </p:spPr>
      </p:pic>
      <p:sp>
        <p:nvSpPr>
          <p:cNvPr id="300" name="Google Shape;300;p29"/>
          <p:cNvSpPr/>
          <p:nvPr/>
        </p:nvSpPr>
        <p:spPr>
          <a:xfrm>
            <a:off x="783875" y="930075"/>
            <a:ext cx="1449300" cy="1515000"/>
          </a:xfrm>
          <a:prstGeom prst="cube">
            <a:avLst>
              <a:gd name="adj" fmla="val 25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Parent Cubesat</a:t>
            </a:r>
            <a:endParaRPr b="1"/>
          </a:p>
        </p:txBody>
      </p:sp>
      <p:pic>
        <p:nvPicPr>
          <p:cNvPr id="301" name="Google Shape;301;p29"/>
          <p:cNvPicPr preferRelativeResize="0"/>
          <p:nvPr/>
        </p:nvPicPr>
        <p:blipFill>
          <a:blip r:embed="rId4" cstate="email">
            <a:alphaModFix amt="70000"/>
            <a:extLst>
              <a:ext uri="{28A0092B-C50C-407E-A947-70E740481C1C}">
                <a14:useLocalDpi xmlns:a14="http://schemas.microsoft.com/office/drawing/2010/main"/>
              </a:ext>
            </a:extLst>
          </a:blip>
          <a:stretch>
            <a:fillRect/>
          </a:stretch>
        </p:blipFill>
        <p:spPr>
          <a:xfrm>
            <a:off x="7629150" y="-1911975"/>
            <a:ext cx="3544500" cy="3544500"/>
          </a:xfrm>
          <a:prstGeom prst="rect">
            <a:avLst/>
          </a:prstGeom>
          <a:noFill/>
          <a:ln>
            <a:noFill/>
          </a:ln>
        </p:spPr>
      </p:pic>
      <p:sp>
        <p:nvSpPr>
          <p:cNvPr id="302" name="Google Shape;302;p29"/>
          <p:cNvSpPr/>
          <p:nvPr/>
        </p:nvSpPr>
        <p:spPr>
          <a:xfrm>
            <a:off x="6121450" y="624400"/>
            <a:ext cx="2985300" cy="3577200"/>
          </a:xfrm>
          <a:prstGeom prst="roundRect">
            <a:avLst>
              <a:gd name="adj" fmla="val 16667"/>
            </a:avLst>
          </a:prstGeom>
          <a:noFill/>
          <a:ln w="381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rot="-5400000">
            <a:off x="6435450" y="1589275"/>
            <a:ext cx="2807400" cy="1581600"/>
          </a:xfrm>
          <a:prstGeom prst="cube">
            <a:avLst>
              <a:gd name="adj" fmla="val 25000"/>
            </a:avLst>
          </a:prstGeom>
          <a:solidFill>
            <a:srgbClr val="092E8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4" name="Google Shape;304;p29"/>
          <p:cNvSpPr txBox="1"/>
          <p:nvPr/>
        </p:nvSpPr>
        <p:spPr>
          <a:xfrm rot="-1832">
            <a:off x="2996924" y="1053463"/>
            <a:ext cx="281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Downlink computed AD data package</a:t>
            </a:r>
            <a:endParaRPr sz="1200">
              <a:solidFill>
                <a:schemeClr val="lt1"/>
              </a:solidFill>
            </a:endParaRPr>
          </a:p>
        </p:txBody>
      </p:sp>
      <p:sp>
        <p:nvSpPr>
          <p:cNvPr id="305" name="Google Shape;305;p29"/>
          <p:cNvSpPr txBox="1"/>
          <p:nvPr/>
        </p:nvSpPr>
        <p:spPr>
          <a:xfrm rot="-485">
            <a:off x="4083938" y="3768100"/>
            <a:ext cx="21270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Positional Drift Corrections, maximum 2 hours LOC</a:t>
            </a:r>
            <a:endParaRPr sz="1200">
              <a:solidFill>
                <a:schemeClr val="lt1"/>
              </a:solidFill>
            </a:endParaRPr>
          </a:p>
        </p:txBody>
      </p:sp>
      <p:sp>
        <p:nvSpPr>
          <p:cNvPr id="306" name="Google Shape;306;p29"/>
          <p:cNvSpPr txBox="1"/>
          <p:nvPr/>
        </p:nvSpPr>
        <p:spPr>
          <a:xfrm>
            <a:off x="7333025" y="1386525"/>
            <a:ext cx="144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lt1"/>
                </a:solidFill>
              </a:rPr>
              <a:t>GAINS</a:t>
            </a:r>
            <a:endParaRPr sz="1900" b="1">
              <a:solidFill>
                <a:schemeClr val="lt1"/>
              </a:solidFill>
            </a:endParaRPr>
          </a:p>
        </p:txBody>
      </p:sp>
      <p:sp>
        <p:nvSpPr>
          <p:cNvPr id="308" name="Google Shape;308;p29"/>
          <p:cNvSpPr txBox="1"/>
          <p:nvPr/>
        </p:nvSpPr>
        <p:spPr>
          <a:xfrm>
            <a:off x="7503275" y="2548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Computation</a:t>
            </a:r>
            <a:endParaRPr sz="1100"/>
          </a:p>
        </p:txBody>
      </p:sp>
      <p:sp>
        <p:nvSpPr>
          <p:cNvPr id="307" name="Google Shape;307;p29"/>
          <p:cNvSpPr/>
          <p:nvPr/>
        </p:nvSpPr>
        <p:spPr>
          <a:xfrm>
            <a:off x="370775" y="710000"/>
            <a:ext cx="2626200" cy="4165500"/>
          </a:xfrm>
          <a:prstGeom prst="rect">
            <a:avLst/>
          </a:prstGeom>
          <a:noFill/>
          <a:ln w="38100" cap="flat" cmpd="sng">
            <a:solidFill>
              <a:srgbClr val="739BF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txBox="1"/>
          <p:nvPr/>
        </p:nvSpPr>
        <p:spPr>
          <a:xfrm>
            <a:off x="7503275" y="186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Measurement</a:t>
            </a:r>
            <a:endParaRPr sz="1100"/>
          </a:p>
        </p:txBody>
      </p:sp>
      <p:cxnSp>
        <p:nvCxnSpPr>
          <p:cNvPr id="310" name="Google Shape;310;p29"/>
          <p:cNvCxnSpPr>
            <a:stCxn id="309" idx="2"/>
            <a:endCxn id="308" idx="0"/>
          </p:cNvCxnSpPr>
          <p:nvPr/>
        </p:nvCxnSpPr>
        <p:spPr>
          <a:xfrm>
            <a:off x="8057675" y="2217625"/>
            <a:ext cx="0" cy="330900"/>
          </a:xfrm>
          <a:prstGeom prst="straightConnector1">
            <a:avLst/>
          </a:prstGeom>
          <a:noFill/>
          <a:ln w="19050" cap="flat" cmpd="sng">
            <a:solidFill>
              <a:schemeClr val="lt1"/>
            </a:solidFill>
            <a:prstDash val="solid"/>
            <a:round/>
            <a:headEnd type="none" w="med" len="med"/>
            <a:tailEnd type="triangle" w="med" len="med"/>
          </a:ln>
        </p:spPr>
      </p:cxnSp>
      <p:cxnSp>
        <p:nvCxnSpPr>
          <p:cNvPr id="311" name="Google Shape;311;p29"/>
          <p:cNvCxnSpPr>
            <a:stCxn id="308" idx="2"/>
            <a:endCxn id="312" idx="0"/>
          </p:cNvCxnSpPr>
          <p:nvPr/>
        </p:nvCxnSpPr>
        <p:spPr>
          <a:xfrm>
            <a:off x="8057675" y="2902625"/>
            <a:ext cx="0" cy="330900"/>
          </a:xfrm>
          <a:prstGeom prst="straightConnector1">
            <a:avLst/>
          </a:prstGeom>
          <a:noFill/>
          <a:ln w="19050" cap="flat" cmpd="sng">
            <a:solidFill>
              <a:schemeClr val="lt1"/>
            </a:solidFill>
            <a:prstDash val="solid"/>
            <a:round/>
            <a:headEnd type="none" w="med" len="med"/>
            <a:tailEnd type="triangle" w="med" len="med"/>
          </a:ln>
        </p:spPr>
      </p:cxnSp>
      <p:sp>
        <p:nvSpPr>
          <p:cNvPr id="313" name="Google Shape;313;p29"/>
          <p:cNvSpPr txBox="1"/>
          <p:nvPr/>
        </p:nvSpPr>
        <p:spPr>
          <a:xfrm rot="-964">
            <a:off x="852477" y="2562477"/>
            <a:ext cx="107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Computed AD solution and data</a:t>
            </a:r>
            <a:endParaRPr sz="1200">
              <a:solidFill>
                <a:schemeClr val="lt1"/>
              </a:solidFill>
            </a:endParaRPr>
          </a:p>
        </p:txBody>
      </p:sp>
      <p:sp>
        <p:nvSpPr>
          <p:cNvPr id="314" name="Google Shape;314;p29"/>
          <p:cNvSpPr txBox="1"/>
          <p:nvPr/>
        </p:nvSpPr>
        <p:spPr>
          <a:xfrm rot="-1009">
            <a:off x="2065327" y="2306726"/>
            <a:ext cx="102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Positional Drift Corrections</a:t>
            </a:r>
            <a:endParaRPr sz="1200">
              <a:solidFill>
                <a:schemeClr val="lt1"/>
              </a:solidFill>
            </a:endParaRPr>
          </a:p>
        </p:txBody>
      </p:sp>
      <p:sp>
        <p:nvSpPr>
          <p:cNvPr id="315" name="Google Shape;315;p29"/>
          <p:cNvSpPr/>
          <p:nvPr/>
        </p:nvSpPr>
        <p:spPr>
          <a:xfrm>
            <a:off x="1145425" y="930075"/>
            <a:ext cx="354000" cy="321300"/>
          </a:xfrm>
          <a:prstGeom prst="star6">
            <a:avLst>
              <a:gd name="adj" fmla="val 28868"/>
              <a:gd name="hf" fmla="val 11547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txBox="1"/>
          <p:nvPr/>
        </p:nvSpPr>
        <p:spPr>
          <a:xfrm rot="-1573">
            <a:off x="1389225" y="859762"/>
            <a:ext cx="655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Star Tracker</a:t>
            </a:r>
            <a:endParaRPr sz="1000"/>
          </a:p>
        </p:txBody>
      </p:sp>
      <p:sp>
        <p:nvSpPr>
          <p:cNvPr id="317" name="Google Shape;317;p29"/>
          <p:cNvSpPr/>
          <p:nvPr/>
        </p:nvSpPr>
        <p:spPr>
          <a:xfrm>
            <a:off x="2853050" y="1415675"/>
            <a:ext cx="266400" cy="608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txBox="1"/>
          <p:nvPr/>
        </p:nvSpPr>
        <p:spPr>
          <a:xfrm>
            <a:off x="3363700" y="505625"/>
            <a:ext cx="262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Attitude Drift Corrections @ 10Hz</a:t>
            </a:r>
            <a:endParaRPr sz="1200">
              <a:solidFill>
                <a:schemeClr val="lt1"/>
              </a:solidFill>
            </a:endParaRPr>
          </a:p>
        </p:txBody>
      </p:sp>
      <p:sp>
        <p:nvSpPr>
          <p:cNvPr id="319" name="Google Shape;319;p29"/>
          <p:cNvSpPr txBox="1"/>
          <p:nvPr/>
        </p:nvSpPr>
        <p:spPr>
          <a:xfrm rot="-393">
            <a:off x="2422975" y="1362541"/>
            <a:ext cx="2626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rPr>
              <a:t>Satellite polling @ 100Hz</a:t>
            </a:r>
            <a:endParaRPr sz="1200">
              <a:solidFill>
                <a:schemeClr val="lt1"/>
              </a:solidFill>
            </a:endParaRPr>
          </a:p>
          <a:p>
            <a:pPr marL="0" lvl="0" indent="0" algn="ctr" rtl="0">
              <a:spcBef>
                <a:spcPts val="0"/>
              </a:spcBef>
              <a:spcAft>
                <a:spcPts val="0"/>
              </a:spcAft>
              <a:buNone/>
            </a:pPr>
            <a:r>
              <a:rPr lang="en" sz="1200">
                <a:solidFill>
                  <a:schemeClr val="lt1"/>
                </a:solidFill>
              </a:rPr>
              <a:t>(Position and velocity calculations)</a:t>
            </a:r>
            <a:endParaRPr sz="1200">
              <a:solidFill>
                <a:schemeClr val="lt1"/>
              </a:solidFill>
            </a:endParaRPr>
          </a:p>
        </p:txBody>
      </p:sp>
      <p:cxnSp>
        <p:nvCxnSpPr>
          <p:cNvPr id="320" name="Google Shape;320;p29"/>
          <p:cNvCxnSpPr>
            <a:stCxn id="308" idx="1"/>
          </p:cNvCxnSpPr>
          <p:nvPr/>
        </p:nvCxnSpPr>
        <p:spPr>
          <a:xfrm rot="10800000">
            <a:off x="1623575" y="1358825"/>
            <a:ext cx="5879700" cy="1366800"/>
          </a:xfrm>
          <a:prstGeom prst="bentConnector3">
            <a:avLst>
              <a:gd name="adj1" fmla="val 30901"/>
            </a:avLst>
          </a:prstGeom>
          <a:noFill/>
          <a:ln w="19050" cap="flat" cmpd="sng">
            <a:solidFill>
              <a:srgbClr val="FF0000"/>
            </a:solidFill>
            <a:prstDash val="solid"/>
            <a:round/>
            <a:headEnd type="none" w="med" len="med"/>
            <a:tailEnd type="triangle" w="med" len="med"/>
          </a:ln>
        </p:spPr>
      </p:cxnSp>
      <p:cxnSp>
        <p:nvCxnSpPr>
          <p:cNvPr id="321" name="Google Shape;321;p29"/>
          <p:cNvCxnSpPr>
            <a:stCxn id="312" idx="1"/>
          </p:cNvCxnSpPr>
          <p:nvPr/>
        </p:nvCxnSpPr>
        <p:spPr>
          <a:xfrm rot="10800000">
            <a:off x="1974875" y="1632525"/>
            <a:ext cx="5528400" cy="1778100"/>
          </a:xfrm>
          <a:prstGeom prst="bentConnector3">
            <a:avLst>
              <a:gd name="adj1" fmla="val 45460"/>
            </a:avLst>
          </a:prstGeom>
          <a:noFill/>
          <a:ln w="19050" cap="flat" cmpd="sng">
            <a:solidFill>
              <a:srgbClr val="6AA84F"/>
            </a:solidFill>
            <a:prstDash val="solid"/>
            <a:round/>
            <a:headEnd type="none" w="med" len="med"/>
            <a:tailEnd type="triangle" w="med" len="med"/>
          </a:ln>
        </p:spPr>
      </p:cxnSp>
      <p:sp>
        <p:nvSpPr>
          <p:cNvPr id="322" name="Google Shape;322;p29"/>
          <p:cNvSpPr txBox="1"/>
          <p:nvPr/>
        </p:nvSpPr>
        <p:spPr>
          <a:xfrm>
            <a:off x="885175" y="4566325"/>
            <a:ext cx="15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Ground Station</a:t>
            </a:r>
            <a:endParaRPr b="1">
              <a:solidFill>
                <a:schemeClr val="lt1"/>
              </a:solidFill>
            </a:endParaRPr>
          </a:p>
        </p:txBody>
      </p:sp>
      <p:pic>
        <p:nvPicPr>
          <p:cNvPr id="323" name="Google Shape;323;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2963" y="3372614"/>
            <a:ext cx="1968624" cy="1282625"/>
          </a:xfrm>
          <a:prstGeom prst="rect">
            <a:avLst/>
          </a:prstGeom>
          <a:noFill/>
          <a:ln>
            <a:noFill/>
          </a:ln>
        </p:spPr>
      </p:pic>
      <p:sp>
        <p:nvSpPr>
          <p:cNvPr id="324" name="Google Shape;324;p29"/>
          <p:cNvSpPr/>
          <p:nvPr/>
        </p:nvSpPr>
        <p:spPr>
          <a:xfrm rot="3497384">
            <a:off x="1189054" y="3457782"/>
            <a:ext cx="438336" cy="427586"/>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rot="3493999">
            <a:off x="1806307" y="3649550"/>
            <a:ext cx="290050" cy="283151"/>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rot="3600118">
            <a:off x="1504036" y="3488268"/>
            <a:ext cx="187234" cy="593170"/>
          </a:xfrm>
          <a:custGeom>
            <a:avLst/>
            <a:gdLst/>
            <a:ahLst/>
            <a:cxnLst/>
            <a:rect l="l" t="t" r="r" b="b"/>
            <a:pathLst>
              <a:path w="6307" h="26011" extrusionOk="0">
                <a:moveTo>
                  <a:pt x="0" y="26011"/>
                </a:moveTo>
                <a:cubicBezTo>
                  <a:pt x="1031" y="24696"/>
                  <a:pt x="5686" y="21498"/>
                  <a:pt x="6183" y="18122"/>
                </a:cubicBezTo>
                <a:cubicBezTo>
                  <a:pt x="6681" y="14746"/>
                  <a:pt x="3483" y="8777"/>
                  <a:pt x="2985" y="5757"/>
                </a:cubicBezTo>
                <a:cubicBezTo>
                  <a:pt x="2488" y="2737"/>
                  <a:pt x="3163" y="960"/>
                  <a:pt x="3198" y="0"/>
                </a:cubicBezTo>
              </a:path>
            </a:pathLst>
          </a:custGeom>
          <a:noFill/>
          <a:ln w="9525" cap="flat" cmpd="sng">
            <a:solidFill>
              <a:srgbClr val="FF0000"/>
            </a:solidFill>
            <a:prstDash val="solid"/>
            <a:round/>
            <a:headEnd type="none" w="med" len="med"/>
            <a:tailEnd type="none" w="med" len="med"/>
          </a:ln>
        </p:spPr>
      </p:sp>
      <p:sp>
        <p:nvSpPr>
          <p:cNvPr id="327" name="Google Shape;327;p29"/>
          <p:cNvSpPr/>
          <p:nvPr/>
        </p:nvSpPr>
        <p:spPr>
          <a:xfrm>
            <a:off x="1761125" y="3594650"/>
            <a:ext cx="380400" cy="380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rot="3676636">
            <a:off x="1818865" y="3578224"/>
            <a:ext cx="85523" cy="74396"/>
          </a:xfrm>
          <a:prstGeom prst="flowChartSummingJunction">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9"/>
          <p:cNvCxnSpPr/>
          <p:nvPr/>
        </p:nvCxnSpPr>
        <p:spPr>
          <a:xfrm rot="10800000">
            <a:off x="2045125" y="1895825"/>
            <a:ext cx="160500" cy="1479600"/>
          </a:xfrm>
          <a:prstGeom prst="straightConnector1">
            <a:avLst/>
          </a:prstGeom>
          <a:noFill/>
          <a:ln w="19050" cap="flat" cmpd="sng">
            <a:solidFill>
              <a:srgbClr val="F1C232"/>
            </a:solidFill>
            <a:prstDash val="solid"/>
            <a:round/>
            <a:headEnd type="none" w="med" len="med"/>
            <a:tailEnd type="triangle" w="med" len="med"/>
          </a:ln>
        </p:spPr>
      </p:cxnSp>
      <p:cxnSp>
        <p:nvCxnSpPr>
          <p:cNvPr id="330" name="Google Shape;330;p29"/>
          <p:cNvCxnSpPr/>
          <p:nvPr/>
        </p:nvCxnSpPr>
        <p:spPr>
          <a:xfrm>
            <a:off x="1622350" y="1350175"/>
            <a:ext cx="266400" cy="2045100"/>
          </a:xfrm>
          <a:prstGeom prst="straightConnector1">
            <a:avLst/>
          </a:prstGeom>
          <a:noFill/>
          <a:ln w="19050" cap="flat" cmpd="sng">
            <a:solidFill>
              <a:srgbClr val="FF0000"/>
            </a:solidFill>
            <a:prstDash val="solid"/>
            <a:round/>
            <a:headEnd type="none" w="med" len="med"/>
            <a:tailEnd type="triangle" w="med" len="med"/>
          </a:ln>
        </p:spPr>
      </p:cxnSp>
      <p:cxnSp>
        <p:nvCxnSpPr>
          <p:cNvPr id="331" name="Google Shape;331;p29"/>
          <p:cNvCxnSpPr/>
          <p:nvPr/>
        </p:nvCxnSpPr>
        <p:spPr>
          <a:xfrm>
            <a:off x="8849225" y="2730850"/>
            <a:ext cx="0" cy="1331100"/>
          </a:xfrm>
          <a:prstGeom prst="straightConnector1">
            <a:avLst/>
          </a:prstGeom>
          <a:noFill/>
          <a:ln w="19050" cap="flat" cmpd="sng">
            <a:solidFill>
              <a:srgbClr val="F1C232"/>
            </a:solidFill>
            <a:prstDash val="solid"/>
            <a:round/>
            <a:headEnd type="none" w="med" len="med"/>
            <a:tailEnd type="none" w="med" len="med"/>
          </a:ln>
        </p:spPr>
      </p:cxnSp>
      <p:cxnSp>
        <p:nvCxnSpPr>
          <p:cNvPr id="332" name="Google Shape;332;p29"/>
          <p:cNvCxnSpPr/>
          <p:nvPr/>
        </p:nvCxnSpPr>
        <p:spPr>
          <a:xfrm>
            <a:off x="4096700" y="4039550"/>
            <a:ext cx="4755000" cy="12900"/>
          </a:xfrm>
          <a:prstGeom prst="straightConnector1">
            <a:avLst/>
          </a:prstGeom>
          <a:noFill/>
          <a:ln w="19050" cap="flat" cmpd="sng">
            <a:solidFill>
              <a:srgbClr val="F1C232"/>
            </a:solidFill>
            <a:prstDash val="solid"/>
            <a:round/>
            <a:headEnd type="none" w="med" len="med"/>
            <a:tailEnd type="none" w="med" len="med"/>
          </a:ln>
        </p:spPr>
      </p:cxnSp>
      <p:cxnSp>
        <p:nvCxnSpPr>
          <p:cNvPr id="333" name="Google Shape;333;p29"/>
          <p:cNvCxnSpPr/>
          <p:nvPr/>
        </p:nvCxnSpPr>
        <p:spPr>
          <a:xfrm>
            <a:off x="4086000" y="1879400"/>
            <a:ext cx="0" cy="2170500"/>
          </a:xfrm>
          <a:prstGeom prst="straightConnector1">
            <a:avLst/>
          </a:prstGeom>
          <a:noFill/>
          <a:ln w="19050" cap="flat" cmpd="sng">
            <a:solidFill>
              <a:srgbClr val="F1C232"/>
            </a:solidFill>
            <a:prstDash val="solid"/>
            <a:round/>
            <a:headEnd type="none" w="med" len="med"/>
            <a:tailEnd type="none" w="med" len="med"/>
          </a:ln>
        </p:spPr>
      </p:cxnSp>
      <p:cxnSp>
        <p:nvCxnSpPr>
          <p:cNvPr id="334" name="Google Shape;334;p29"/>
          <p:cNvCxnSpPr/>
          <p:nvPr/>
        </p:nvCxnSpPr>
        <p:spPr>
          <a:xfrm rot="10800000" flipH="1">
            <a:off x="2028075" y="1878500"/>
            <a:ext cx="2068500" cy="900"/>
          </a:xfrm>
          <a:prstGeom prst="straightConnector1">
            <a:avLst/>
          </a:prstGeom>
          <a:noFill/>
          <a:ln w="19050" cap="flat" cmpd="sng">
            <a:solidFill>
              <a:srgbClr val="F1C232"/>
            </a:solidFill>
            <a:prstDash val="solid"/>
            <a:round/>
            <a:headEnd type="none" w="med" len="med"/>
            <a:tailEnd type="none" w="med" len="med"/>
          </a:ln>
        </p:spPr>
      </p:cxnSp>
      <p:sp>
        <p:nvSpPr>
          <p:cNvPr id="335" name="Google Shape;335;p29"/>
          <p:cNvSpPr/>
          <p:nvPr/>
        </p:nvSpPr>
        <p:spPr>
          <a:xfrm>
            <a:off x="970525" y="3282700"/>
            <a:ext cx="1393500" cy="882600"/>
          </a:xfrm>
          <a:prstGeom prst="roundRect">
            <a:avLst>
              <a:gd name="adj" fmla="val 16667"/>
            </a:avLst>
          </a:prstGeom>
          <a:noFill/>
          <a:ln w="381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29"/>
          <p:cNvCxnSpPr/>
          <p:nvPr/>
        </p:nvCxnSpPr>
        <p:spPr>
          <a:xfrm rot="10800000">
            <a:off x="1623575" y="1367200"/>
            <a:ext cx="6012600" cy="1915500"/>
          </a:xfrm>
          <a:prstGeom prst="bentConnector3">
            <a:avLst>
              <a:gd name="adj1" fmla="val 32428"/>
            </a:avLst>
          </a:prstGeom>
          <a:noFill/>
          <a:ln w="19050" cap="flat" cmpd="sng">
            <a:solidFill>
              <a:srgbClr val="FF0000"/>
            </a:solidFill>
            <a:prstDash val="solid"/>
            <a:round/>
            <a:headEnd type="none" w="med" len="med"/>
            <a:tailEnd type="triangle" w="med" len="med"/>
          </a:ln>
        </p:spPr>
      </p:cxnSp>
      <p:sp>
        <p:nvSpPr>
          <p:cNvPr id="312" name="Google Shape;312;p29"/>
          <p:cNvSpPr txBox="1"/>
          <p:nvPr/>
        </p:nvSpPr>
        <p:spPr>
          <a:xfrm>
            <a:off x="7503275" y="323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Storage</a:t>
            </a:r>
            <a:endParaRPr sz="1100"/>
          </a:p>
        </p:txBody>
      </p:sp>
      <p:sp>
        <p:nvSpPr>
          <p:cNvPr id="337" name="Google Shape;337;p29"/>
          <p:cNvSpPr txBox="1"/>
          <p:nvPr/>
        </p:nvSpPr>
        <p:spPr>
          <a:xfrm rot="-2276">
            <a:off x="6185950" y="2280074"/>
            <a:ext cx="906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rPr>
              <a:t>GS Contact Maintained</a:t>
            </a:r>
            <a:endParaRPr sz="1000">
              <a:solidFill>
                <a:schemeClr val="lt1"/>
              </a:solidFill>
            </a:endParaRPr>
          </a:p>
        </p:txBody>
      </p:sp>
      <p:sp>
        <p:nvSpPr>
          <p:cNvPr id="338" name="Google Shape;338;p29"/>
          <p:cNvSpPr txBox="1"/>
          <p:nvPr/>
        </p:nvSpPr>
        <p:spPr>
          <a:xfrm rot="-1860">
            <a:off x="6030402" y="2714949"/>
            <a:ext cx="110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rPr>
              <a:t>GS Contact Achieved (send all storage)</a:t>
            </a:r>
            <a:endParaRPr sz="1000">
              <a:solidFill>
                <a:schemeClr val="lt1"/>
              </a:solidFill>
            </a:endParaRPr>
          </a:p>
        </p:txBody>
      </p:sp>
      <p:cxnSp>
        <p:nvCxnSpPr>
          <p:cNvPr id="339" name="Google Shape;339;p29"/>
          <p:cNvCxnSpPr>
            <a:stCxn id="315" idx="5"/>
            <a:endCxn id="308" idx="3"/>
          </p:cNvCxnSpPr>
          <p:nvPr/>
        </p:nvCxnSpPr>
        <p:spPr>
          <a:xfrm rot="-5400000" flipH="1">
            <a:off x="4069525" y="-1817025"/>
            <a:ext cx="1795500" cy="7289700"/>
          </a:xfrm>
          <a:prstGeom prst="bentConnector4">
            <a:avLst>
              <a:gd name="adj1" fmla="val -7186"/>
              <a:gd name="adj2" fmla="val 103266"/>
            </a:avLst>
          </a:prstGeom>
          <a:noFill/>
          <a:ln w="19050" cap="flat" cmpd="sng">
            <a:solidFill>
              <a:srgbClr val="F1C232"/>
            </a:solidFill>
            <a:prstDash val="solid"/>
            <a:round/>
            <a:headEnd type="none" w="med" len="med"/>
            <a:tailEnd type="triangle" w="med" len="med"/>
          </a:ln>
        </p:spPr>
      </p:cxnSp>
      <p:sp>
        <p:nvSpPr>
          <p:cNvPr id="340" name="Google Shape;340;p29"/>
          <p:cNvSpPr txBox="1"/>
          <p:nvPr/>
        </p:nvSpPr>
        <p:spPr>
          <a:xfrm rot="-652">
            <a:off x="2952325" y="4201738"/>
            <a:ext cx="1581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739BF5"/>
                </a:solidFill>
              </a:rPr>
              <a:t>Truth Data &amp; Communication emulation for testing</a:t>
            </a:r>
            <a:endParaRPr sz="1100" b="1">
              <a:solidFill>
                <a:srgbClr val="739BF5"/>
              </a:solidFill>
            </a:endParaRPr>
          </a:p>
        </p:txBody>
      </p:sp>
      <p:sp>
        <p:nvSpPr>
          <p:cNvPr id="345" name="Google Shape;345;p29"/>
          <p:cNvSpPr/>
          <p:nvPr/>
        </p:nvSpPr>
        <p:spPr>
          <a:xfrm>
            <a:off x="1936337" y="4873259"/>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341" name="Google Shape;341;p2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a:t>
            </a:fld>
            <a:endParaRPr/>
          </a:p>
        </p:txBody>
      </p:sp>
      <p:sp>
        <p:nvSpPr>
          <p:cNvPr id="342" name="Google Shape;342;p29"/>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GAINS Project CONOPS</a:t>
            </a:r>
            <a:endParaRPr>
              <a:solidFill>
                <a:schemeClr val="lt1"/>
              </a:solidFill>
            </a:endParaRPr>
          </a:p>
        </p:txBody>
      </p:sp>
      <p:pic>
        <p:nvPicPr>
          <p:cNvPr id="344" name="Google Shape;344;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630887" y="19500"/>
            <a:ext cx="461714" cy="537276"/>
          </a:xfrm>
          <a:prstGeom prst="rect">
            <a:avLst/>
          </a:prstGeom>
          <a:noFill/>
          <a:ln>
            <a:noFill/>
          </a:ln>
        </p:spPr>
      </p:pic>
      <p:sp>
        <p:nvSpPr>
          <p:cNvPr id="347" name="Google Shape;347;p29"/>
          <p:cNvSpPr txBox="1"/>
          <p:nvPr/>
        </p:nvSpPr>
        <p:spPr>
          <a:xfrm>
            <a:off x="7175400" y="4183850"/>
            <a:ext cx="1508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FF00FF"/>
                </a:solidFill>
              </a:rPr>
              <a:t>In Scope</a:t>
            </a:r>
            <a:endParaRPr sz="1100" b="1">
              <a:solidFill>
                <a:srgbClr val="FF00FF"/>
              </a:solidFill>
            </a:endParaRPr>
          </a:p>
        </p:txBody>
      </p:sp>
      <p:sp>
        <p:nvSpPr>
          <p:cNvPr id="348" name="Google Shape;348;p29"/>
          <p:cNvSpPr txBox="1"/>
          <p:nvPr/>
        </p:nvSpPr>
        <p:spPr>
          <a:xfrm>
            <a:off x="2372725" y="3435050"/>
            <a:ext cx="75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00FF"/>
                </a:solidFill>
              </a:rPr>
              <a:t>In Scope</a:t>
            </a:r>
            <a:endParaRPr sz="1100" b="1">
              <a:solidFill>
                <a:srgbClr val="FF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DDDF22-21D0-5EC4-EE9D-FBE6C1A138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B3430847-1E37-507D-F969-8543F49826CD}"/>
              </a:ext>
            </a:extLst>
          </p:cNvPr>
          <p:cNvSpPr>
            <a:spLocks noGrp="1"/>
          </p:cNvSpPr>
          <p:nvPr>
            <p:ph type="title"/>
          </p:nvPr>
        </p:nvSpPr>
        <p:spPr/>
        <p:txBody>
          <a:bodyPr>
            <a:normAutofit fontScale="90000"/>
          </a:bodyPr>
          <a:lstStyle/>
          <a:p>
            <a:r>
              <a:rPr lang="en-US"/>
              <a:t>Critical Project Elements</a:t>
            </a:r>
          </a:p>
        </p:txBody>
      </p:sp>
      <p:sp>
        <p:nvSpPr>
          <p:cNvPr id="10" name="Google Shape;448;p39">
            <a:extLst>
              <a:ext uri="{FF2B5EF4-FFF2-40B4-BE49-F238E27FC236}">
                <a16:creationId xmlns:a16="http://schemas.microsoft.com/office/drawing/2014/main" id="{104EABDB-D050-A341-B243-648084CBCECB}"/>
              </a:ext>
            </a:extLst>
          </p:cNvPr>
          <p:cNvSpPr/>
          <p:nvPr/>
        </p:nvSpPr>
        <p:spPr>
          <a:xfrm>
            <a:off x="555737" y="696857"/>
            <a:ext cx="8032500" cy="4042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1" name="Google Shape;449;p39">
            <a:extLst>
              <a:ext uri="{FF2B5EF4-FFF2-40B4-BE49-F238E27FC236}">
                <a16:creationId xmlns:a16="http://schemas.microsoft.com/office/drawing/2014/main" id="{404227AC-E8AC-2C2A-F9D4-E8950873D98D}"/>
              </a:ext>
            </a:extLst>
          </p:cNvPr>
          <p:cNvGraphicFramePr/>
          <p:nvPr>
            <p:extLst>
              <p:ext uri="{D42A27DB-BD31-4B8C-83A1-F6EECF244321}">
                <p14:modId xmlns:p14="http://schemas.microsoft.com/office/powerpoint/2010/main" val="787288608"/>
              </p:ext>
            </p:extLst>
          </p:nvPr>
        </p:nvGraphicFramePr>
        <p:xfrm>
          <a:off x="555750" y="677182"/>
          <a:ext cx="8032500" cy="4062500"/>
        </p:xfrm>
        <a:graphic>
          <a:graphicData uri="http://schemas.openxmlformats.org/drawingml/2006/table">
            <a:tbl>
              <a:tblPr>
                <a:noFill/>
                <a:tableStyleId>{90DB5381-F139-46BA-883A-D6A6CDB151B7}</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434950">
                <a:tc>
                  <a:txBody>
                    <a:bodyPr/>
                    <a:lstStyle/>
                    <a:p>
                      <a:pPr marL="0" lvl="0" indent="0" algn="ctr" rtl="0">
                        <a:spcBef>
                          <a:spcPts val="0"/>
                        </a:spcBef>
                        <a:spcAft>
                          <a:spcPts val="0"/>
                        </a:spcAft>
                        <a:buNone/>
                      </a:pPr>
                      <a:r>
                        <a:rPr lang="en" sz="1600" b="1">
                          <a:latin typeface="Roboto"/>
                          <a:ea typeface="Roboto"/>
                          <a:cs typeface="Roboto"/>
                          <a:sym typeface="Roboto"/>
                        </a:rPr>
                        <a:t>Critical Element</a:t>
                      </a:r>
                      <a:endParaRPr sz="1600" b="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600" b="1">
                          <a:latin typeface="Roboto"/>
                          <a:ea typeface="Roboto"/>
                          <a:cs typeface="Roboto"/>
                          <a:sym typeface="Roboto"/>
                        </a:rPr>
                        <a:t>Constraint Rationale</a:t>
                      </a:r>
                      <a:endParaRPr sz="1600" b="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64305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t>
                      </a:r>
                      <a:r>
                        <a:rPr lang="en" b="1">
                          <a:solidFill>
                            <a:srgbClr val="434343"/>
                          </a:solidFill>
                          <a:latin typeface="Roboto"/>
                          <a:ea typeface="Roboto"/>
                          <a:cs typeface="Roboto"/>
                        </a:rPr>
                        <a:t>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a:t>
                      </a:r>
                      <a:r>
                        <a:rPr lang="en" sz="1200" b="0">
                          <a:solidFill>
                            <a:srgbClr val="434343"/>
                          </a:solidFill>
                          <a:latin typeface="Roboto"/>
                          <a:ea typeface="Roboto"/>
                          <a:cs typeface="Roboto"/>
                          <a:sym typeface="Roboto"/>
                        </a:rPr>
                        <a:t>0.4 m/s.</a:t>
                      </a:r>
                      <a:endParaRPr sz="1200" b="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E2: Calculation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will </a:t>
                      </a:r>
                      <a:r>
                        <a:rPr lang="en" sz="1200" b="0">
                          <a:solidFill>
                            <a:srgbClr val="434343"/>
                          </a:solidFill>
                          <a:latin typeface="Roboto"/>
                          <a:ea typeface="Roboto"/>
                          <a:cs typeface="Roboto"/>
                          <a:sym typeface="Roboto"/>
                        </a:rPr>
                        <a:t>estimate</a:t>
                      </a:r>
                      <a:r>
                        <a:rPr lang="en" sz="1200">
                          <a:solidFill>
                            <a:srgbClr val="434343"/>
                          </a:solidFill>
                          <a:latin typeface="Roboto"/>
                          <a:ea typeface="Roboto"/>
                          <a:cs typeface="Roboto"/>
                          <a:sym typeface="Roboto"/>
                        </a:rPr>
                        <a:t> its inertial position and velocity in real time using measurements from its integrated sensors.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E3: Communication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have uplink and downlink capabilities with the ground station, as well as data transmission to the parent satellite.</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E4: Display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ground station must include a Graphical User Interface (GUI) with a real time status, trajectory, and power on/off switches.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E5: Integration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a:t>
                      </a:r>
                      <a:r>
                        <a:rPr lang="en" sz="1200" b="0">
                          <a:solidFill>
                            <a:srgbClr val="434343"/>
                          </a:solidFill>
                          <a:latin typeface="Roboto"/>
                          <a:ea typeface="Roboto"/>
                          <a:cs typeface="Roboto"/>
                          <a:sym typeface="Roboto"/>
                        </a:rPr>
                        <a:t>have flanges for mounting to the parent satellite.</a:t>
                      </a:r>
                      <a:endParaRPr sz="1200" b="0">
                        <a:solidFill>
                          <a:srgbClr val="FF0000"/>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E6: Testing</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shall be tested to ensure project elements fulfill customer mission objectives.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6112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0FDDAB-F06B-EBD1-52EB-5C022A8241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A5FD821A-121F-6848-3A70-774AC505789C}"/>
              </a:ext>
            </a:extLst>
          </p:cNvPr>
          <p:cNvSpPr>
            <a:spLocks noGrp="1"/>
          </p:cNvSpPr>
          <p:nvPr>
            <p:ph type="title"/>
          </p:nvPr>
        </p:nvSpPr>
        <p:spPr/>
        <p:txBody>
          <a:bodyPr>
            <a:normAutofit fontScale="90000"/>
          </a:bodyPr>
          <a:lstStyle/>
          <a:p>
            <a:r>
              <a:rPr lang="en-US"/>
              <a:t>System FBD</a:t>
            </a:r>
          </a:p>
        </p:txBody>
      </p:sp>
      <p:pic>
        <p:nvPicPr>
          <p:cNvPr id="2" name="Picture 6" descr="Diagram&#10;&#10;Description automatically generated">
            <a:extLst>
              <a:ext uri="{FF2B5EF4-FFF2-40B4-BE49-F238E27FC236}">
                <a16:creationId xmlns:a16="http://schemas.microsoft.com/office/drawing/2014/main" id="{A0E86AFD-CB8B-9AEA-4626-8BBE05F576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3025" y="725634"/>
            <a:ext cx="6838950" cy="3797008"/>
          </a:xfrm>
          <a:prstGeom prst="rect">
            <a:avLst/>
          </a:prstGeom>
        </p:spPr>
      </p:pic>
    </p:spTree>
    <p:extLst>
      <p:ext uri="{BB962C8B-B14F-4D97-AF65-F5344CB8AC3E}">
        <p14:creationId xmlns:p14="http://schemas.microsoft.com/office/powerpoint/2010/main" val="1256599046"/>
      </p:ext>
    </p:extLst>
  </p:cSld>
  <p:clrMapOvr>
    <a:masterClrMapping/>
  </p:clrMapOvr>
</p:sld>
</file>

<file path=ppt/theme/theme1.xml><?xml version="1.0" encoding="utf-8"?>
<a:theme xmlns:a="http://schemas.openxmlformats.org/drawingml/2006/main" name="Paradigm">
  <a:themeElements>
    <a:clrScheme name="Paradigm">
      <a:dk1>
        <a:srgbClr val="092E82"/>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E78D43-2F29-4FE4-B7F5-C20EF0A48BE5}">
  <ds:schemaRefs>
    <ds:schemaRef ds:uri="http://schemas.microsoft.com/sharepoint/v3/contenttype/forms"/>
  </ds:schemaRefs>
</ds:datastoreItem>
</file>

<file path=customXml/itemProps2.xml><?xml version="1.0" encoding="utf-8"?>
<ds:datastoreItem xmlns:ds="http://schemas.openxmlformats.org/officeDocument/2006/customXml" ds:itemID="{43DFEBF3-9ED9-4CCD-8CAC-5B9DDB1405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3772</Words>
  <Application>Microsoft Office PowerPoint</Application>
  <PresentationFormat>On-screen Show (16:9)</PresentationFormat>
  <Paragraphs>599</Paragraphs>
  <Slides>47</Slides>
  <Notes>17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Times New Roman</vt:lpstr>
      <vt:lpstr>CourierNewPSMT</vt:lpstr>
      <vt:lpstr>Times-Roman</vt:lpstr>
      <vt:lpstr>Merriweather</vt:lpstr>
      <vt:lpstr>TimesNewRomanPS-ItalicMT</vt:lpstr>
      <vt:lpstr>Arial</vt:lpstr>
      <vt:lpstr>Georgia Pro</vt:lpstr>
      <vt:lpstr>Arial Bold</vt:lpstr>
      <vt:lpstr>Roboto</vt:lpstr>
      <vt:lpstr>Segoe UI</vt:lpstr>
      <vt:lpstr>Calibri</vt:lpstr>
      <vt:lpstr>Courier New</vt:lpstr>
      <vt:lpstr>Wingdings</vt:lpstr>
      <vt:lpstr>TimesNewRomanPSMT</vt:lpstr>
      <vt:lpstr>Cambria Math</vt:lpstr>
      <vt:lpstr>SymbolMT</vt:lpstr>
      <vt:lpstr>Paradigm</vt:lpstr>
      <vt:lpstr>GAINS  General Atomics Inertial Navigation System  </vt:lpstr>
      <vt:lpstr>Agenda</vt:lpstr>
      <vt:lpstr>Project Overview</vt:lpstr>
      <vt:lpstr>Mission Statement</vt:lpstr>
      <vt:lpstr>Mission Objectives</vt:lpstr>
      <vt:lpstr>Full Mission CONOPS</vt:lpstr>
      <vt:lpstr>GAINS Project CONOPS</vt:lpstr>
      <vt:lpstr>Critical Project Elements</vt:lpstr>
      <vt:lpstr>System FBD</vt:lpstr>
      <vt:lpstr>Project Updates</vt:lpstr>
      <vt:lpstr>Baseline Design Progress</vt:lpstr>
      <vt:lpstr>Schedule</vt:lpstr>
      <vt:lpstr>Gantt Chart</vt:lpstr>
      <vt:lpstr>All Test Overview</vt:lpstr>
      <vt:lpstr>All Test Overview</vt:lpstr>
      <vt:lpstr>Test Readiness</vt:lpstr>
      <vt:lpstr>Environmental Temperature Test</vt:lpstr>
      <vt:lpstr>Environmental Temperature Test</vt:lpstr>
      <vt:lpstr>Environmental Temperature Test</vt:lpstr>
      <vt:lpstr>Environmental Temperature Test</vt:lpstr>
      <vt:lpstr>Environmental Temperature Test</vt:lpstr>
      <vt:lpstr>Environmental Temperature Test</vt:lpstr>
      <vt:lpstr>Environmental Temperature Test</vt:lpstr>
      <vt:lpstr>Controlled Positioning Test</vt:lpstr>
      <vt:lpstr>Controlled Positioning Test</vt:lpstr>
      <vt:lpstr>Controlled Positioning Test</vt:lpstr>
      <vt:lpstr>Controlled Positioning Test</vt:lpstr>
      <vt:lpstr>Controlled Positioning Test</vt:lpstr>
      <vt:lpstr>Controlled Positioning Test</vt:lpstr>
      <vt:lpstr>Controlled Positioning Error Analysis </vt:lpstr>
      <vt:lpstr>Controlled Positioning Test</vt:lpstr>
      <vt:lpstr>Controlled Positioning Test</vt:lpstr>
      <vt:lpstr>Budget</vt:lpstr>
      <vt:lpstr>Budget</vt:lpstr>
      <vt:lpstr>Backup</vt:lpstr>
      <vt:lpstr>Top Level Requirements</vt:lpstr>
      <vt:lpstr>Level 1 Requirements</vt:lpstr>
      <vt:lpstr>Level 2 Requirements</vt:lpstr>
      <vt:lpstr>Centripetal Motion vs. Linear Motion </vt:lpstr>
      <vt:lpstr>Centripetal Motion vs. Linear Motion </vt:lpstr>
      <vt:lpstr>CNC Trajectory Math</vt:lpstr>
      <vt:lpstr>PCB and Breakout Boards</vt:lpstr>
      <vt:lpstr>Electronics FBD</vt:lpstr>
      <vt:lpstr>Flight Software FBD</vt:lpstr>
      <vt:lpstr>Ground Software FBD</vt:lpstr>
      <vt:lpstr>Mounting for CNC Testing </vt:lpstr>
      <vt:lpstr>Mounting for CNC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GAINS  General Atomics Inertial Navigation System  </dc:title>
  <cp:lastModifiedBy>Jeff Zehnder</cp:lastModifiedBy>
  <cp:revision>8</cp:revision>
  <dcterms:modified xsi:type="dcterms:W3CDTF">2023-04-04T15:41:35Z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ec30f1-36ec-4c08-bd9c-8c7ce5f9f16e_Enabled">
    <vt:lpwstr>true</vt:lpwstr>
  </property>
  <property fmtid="{D5CDD505-2E9C-101B-9397-08002B2CF9AE}" pid="3" name="MSIP_Label_77ec30f1-36ec-4c08-bd9c-8c7ce5f9f16e_SetDate">
    <vt:lpwstr>2023-02-27T16:19:42Z</vt:lpwstr>
  </property>
  <property fmtid="{D5CDD505-2E9C-101B-9397-08002B2CF9AE}" pid="4" name="MSIP_Label_77ec30f1-36ec-4c08-bd9c-8c7ce5f9f16e_Method">
    <vt:lpwstr>Privileged</vt:lpwstr>
  </property>
  <property fmtid="{D5CDD505-2E9C-101B-9397-08002B2CF9AE}" pid="5" name="MSIP_Label_77ec30f1-36ec-4c08-bd9c-8c7ce5f9f16e_Name">
    <vt:lpwstr>Non-Sensitive</vt:lpwstr>
  </property>
  <property fmtid="{D5CDD505-2E9C-101B-9397-08002B2CF9AE}" pid="6" name="MSIP_Label_77ec30f1-36ec-4c08-bd9c-8c7ce5f9f16e_SiteId">
    <vt:lpwstr>8d4826a0-e24c-40fe-b5f1-e4c5d7fce467</vt:lpwstr>
  </property>
  <property fmtid="{D5CDD505-2E9C-101B-9397-08002B2CF9AE}" pid="7" name="MSIP_Label_77ec30f1-36ec-4c08-bd9c-8c7ce5f9f16e_ActionId">
    <vt:lpwstr>ff2d15d1-d0ab-4b85-af3f-85027d02145c</vt:lpwstr>
  </property>
  <property fmtid="{D5CDD505-2E9C-101B-9397-08002B2CF9AE}" pid="8" name="MSIP_Label_77ec30f1-36ec-4c08-bd9c-8c7ce5f9f16e_ContentBits">
    <vt:lpwstr>2</vt:lpwstr>
  </property>
  <property fmtid="{D5CDD505-2E9C-101B-9397-08002B2CF9AE}" pid="9" name="ClassificationContentMarkingFooterLocations">
    <vt:lpwstr>Paradigm:3</vt:lpwstr>
  </property>
  <property fmtid="{D5CDD505-2E9C-101B-9397-08002B2CF9AE}" pid="10" name="ClassificationContentMarkingFooterText">
    <vt:lpwstr>Non-Sensitive</vt:lpwstr>
  </property>
</Properties>
</file>