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gif" ContentType="image/gi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3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comments/comment1.xml" ContentType="application/vnd.openxmlformats-officedocument.presentationml.comments+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Lst>
  <p:notesMasterIdLst>
    <p:notesMasterId r:id="rId1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Lst>
  <p:sldSz cx="9144000" cy="5143500" type="screen16x9"/>
  <p:notesSz cx="6858000" cy="9144000"/>
  <p:embeddedFontLst>
    <p:embeddedFont>
      <p:font typeface="Calibri" panose="020F0502020204030204" pitchFamily="34" charset="0"/>
      <p:regular r:id="rId117"/>
      <p:bold r:id="rId118"/>
      <p:italic r:id="rId119"/>
      <p:boldItalic r:id="rId120"/>
    </p:embeddedFont>
    <p:embeddedFont>
      <p:font typeface="Georgia" panose="02040502050405020303" pitchFamily="18" charset="0"/>
      <p:regular r:id="rId121"/>
      <p:bold r:id="rId122"/>
      <p:italic r:id="rId123"/>
      <p:boldItalic r:id="rId124"/>
    </p:embeddedFont>
    <p:embeddedFont>
      <p:font typeface="Merriweather" panose="00000500000000000000" pitchFamily="2" charset="0"/>
      <p:regular r:id="rId125"/>
      <p:bold r:id="rId126"/>
      <p:italic r:id="rId127"/>
      <p:boldItalic r:id="rId128"/>
    </p:embeddedFont>
    <p:embeddedFont>
      <p:font typeface="Roboto" panose="02000000000000000000" pitchFamily="2" charset="0"/>
      <p:regular r:id="rId129"/>
      <p:bold r:id="rId130"/>
      <p:italic r:id="rId131"/>
      <p:boldItalic r:id="rId1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dison Woodard" initials="" lastIdx="2" clrIdx="0"/>
  <p:cmAuthor id="1" name="Ben McHugh"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B3CC3D6-1F7A-4778-AB20-04DCFBE73B5B}">
  <a:tblStyle styleId="{2B3CC3D6-1F7A-4778-AB20-04DCFBE73B5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521" autoAdjust="0"/>
  </p:normalViewPr>
  <p:slideViewPr>
    <p:cSldViewPr snapToGrid="0">
      <p:cViewPr varScale="1">
        <p:scale>
          <a:sx n="77" d="100"/>
          <a:sy n="77" d="100"/>
        </p:scale>
        <p:origin x="1622" y="2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1.fntdata"/><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customXml" Target="../customXml/item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7.fntdata"/><Relationship Id="rId128" Type="http://schemas.openxmlformats.org/officeDocument/2006/relationships/font" Target="fonts/font12.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font" Target="fonts/font2.fntdata"/><Relationship Id="rId134" Type="http://schemas.openxmlformats.org/officeDocument/2006/relationships/presProps" Target="presProps.xml"/><Relationship Id="rId139" Type="http://schemas.openxmlformats.org/officeDocument/2006/relationships/customXml" Target="../customXml/item2.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font" Target="fonts/font8.fntdata"/><Relationship Id="rId129" Type="http://schemas.openxmlformats.org/officeDocument/2006/relationships/font" Target="fonts/font13.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font" Target="fonts/font3.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14.fntdata"/><Relationship Id="rId135"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4.fntdata"/><Relationship Id="rId125"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15.fntdata"/><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5.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notesMaster" Target="notesMasters/notesMaster1.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16.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2-11-21T15:38:47.157" idx="1">
    <p:pos x="6000" y="0"/>
    <p:text>Insert Trade here (and next slide)! @rowh3392@colorado.edu</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radioing.com/eengineer/intro.html"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60906f4def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160906f4def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870dc51c1b_0_3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870dc51c1b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2"/>
        <p:cNvGrpSpPr/>
        <p:nvPr/>
      </p:nvGrpSpPr>
      <p:grpSpPr>
        <a:xfrm>
          <a:off x="0" y="0"/>
          <a:ext cx="0" cy="0"/>
          <a:chOff x="0" y="0"/>
          <a:chExt cx="0" cy="0"/>
        </a:xfrm>
      </p:grpSpPr>
      <p:sp>
        <p:nvSpPr>
          <p:cNvPr id="1533" name="Google Shape;1533;g1997d31691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4" name="Google Shape;1534;g1997d31691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Google Shape;1542;g1997d316915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3" name="Google Shape;1543;g1997d316915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0"/>
        <p:cNvGrpSpPr/>
        <p:nvPr/>
      </p:nvGrpSpPr>
      <p:grpSpPr>
        <a:xfrm>
          <a:off x="0" y="0"/>
          <a:ext cx="0" cy="0"/>
          <a:chOff x="0" y="0"/>
          <a:chExt cx="0" cy="0"/>
        </a:xfrm>
      </p:grpSpPr>
      <p:sp>
        <p:nvSpPr>
          <p:cNvPr id="1551" name="Google Shape;1551;g199e1841cef_0_2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2" name="Google Shape;1552;g199e1841cef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7"/>
        <p:cNvGrpSpPr/>
        <p:nvPr/>
      </p:nvGrpSpPr>
      <p:grpSpPr>
        <a:xfrm>
          <a:off x="0" y="0"/>
          <a:ext cx="0" cy="0"/>
          <a:chOff x="0" y="0"/>
          <a:chExt cx="0" cy="0"/>
        </a:xfrm>
      </p:grpSpPr>
      <p:sp>
        <p:nvSpPr>
          <p:cNvPr id="1558" name="Google Shape;1558;g199e1841cef_0_2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9" name="Google Shape;1559;g199e1841cef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9"/>
        <p:cNvGrpSpPr/>
        <p:nvPr/>
      </p:nvGrpSpPr>
      <p:grpSpPr>
        <a:xfrm>
          <a:off x="0" y="0"/>
          <a:ext cx="0" cy="0"/>
          <a:chOff x="0" y="0"/>
          <a:chExt cx="0" cy="0"/>
        </a:xfrm>
      </p:grpSpPr>
      <p:sp>
        <p:nvSpPr>
          <p:cNvPr id="1570" name="Google Shape;1570;g199e1841cef_0_3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1" name="Google Shape;1571;g199e1841cef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7"/>
        <p:cNvGrpSpPr/>
        <p:nvPr/>
      </p:nvGrpSpPr>
      <p:grpSpPr>
        <a:xfrm>
          <a:off x="0" y="0"/>
          <a:ext cx="0" cy="0"/>
          <a:chOff x="0" y="0"/>
          <a:chExt cx="0" cy="0"/>
        </a:xfrm>
      </p:grpSpPr>
      <p:sp>
        <p:nvSpPr>
          <p:cNvPr id="1578" name="Google Shape;1578;g199e1841cef_0_4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9" name="Google Shape;1579;g199e1841cef_0_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5"/>
        <p:cNvGrpSpPr/>
        <p:nvPr/>
      </p:nvGrpSpPr>
      <p:grpSpPr>
        <a:xfrm>
          <a:off x="0" y="0"/>
          <a:ext cx="0" cy="0"/>
          <a:chOff x="0" y="0"/>
          <a:chExt cx="0" cy="0"/>
        </a:xfrm>
      </p:grpSpPr>
      <p:sp>
        <p:nvSpPr>
          <p:cNvPr id="1586" name="Google Shape;1586;g192c1b94d82_16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7" name="Google Shape;1587;g192c1b94d82_16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1"/>
        <p:cNvGrpSpPr/>
        <p:nvPr/>
      </p:nvGrpSpPr>
      <p:grpSpPr>
        <a:xfrm>
          <a:off x="0" y="0"/>
          <a:ext cx="0" cy="0"/>
          <a:chOff x="0" y="0"/>
          <a:chExt cx="0" cy="0"/>
        </a:xfrm>
      </p:grpSpPr>
      <p:sp>
        <p:nvSpPr>
          <p:cNvPr id="1592" name="Google Shape;1592;g192c1b94d82_5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3" name="Google Shape;1593;g192c1b94d82_5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Ahmed and McMahon</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8"/>
        <p:cNvGrpSpPr/>
        <p:nvPr/>
      </p:nvGrpSpPr>
      <p:grpSpPr>
        <a:xfrm>
          <a:off x="0" y="0"/>
          <a:ext cx="0" cy="0"/>
          <a:chOff x="0" y="0"/>
          <a:chExt cx="0" cy="0"/>
        </a:xfrm>
      </p:grpSpPr>
      <p:sp>
        <p:nvSpPr>
          <p:cNvPr id="1599" name="Google Shape;1599;g1870dc51c1b_0_3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0" name="Google Shape;1600;g1870dc51c1b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3"/>
        <p:cNvGrpSpPr/>
        <p:nvPr/>
      </p:nvGrpSpPr>
      <p:grpSpPr>
        <a:xfrm>
          <a:off x="0" y="0"/>
          <a:ext cx="0" cy="0"/>
          <a:chOff x="0" y="0"/>
          <a:chExt cx="0" cy="0"/>
        </a:xfrm>
      </p:grpSpPr>
      <p:sp>
        <p:nvSpPr>
          <p:cNvPr id="1614" name="Google Shape;1614;g19697d6cc5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5" name="Google Shape;1615;g19697d6cc5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18d8cd18548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18d8cd18548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g19697d6cc5e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2" name="Google Shape;1622;g19697d6cc5e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7"/>
        <p:cNvGrpSpPr/>
        <p:nvPr/>
      </p:nvGrpSpPr>
      <p:grpSpPr>
        <a:xfrm>
          <a:off x="0" y="0"/>
          <a:ext cx="0" cy="0"/>
          <a:chOff x="0" y="0"/>
          <a:chExt cx="0" cy="0"/>
        </a:xfrm>
      </p:grpSpPr>
      <p:sp>
        <p:nvSpPr>
          <p:cNvPr id="1628" name="Google Shape;1628;g19697d6cc5e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9" name="Google Shape;1629;g19697d6cc5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4"/>
        <p:cNvGrpSpPr/>
        <p:nvPr/>
      </p:nvGrpSpPr>
      <p:grpSpPr>
        <a:xfrm>
          <a:off x="0" y="0"/>
          <a:ext cx="0" cy="0"/>
          <a:chOff x="0" y="0"/>
          <a:chExt cx="0" cy="0"/>
        </a:xfrm>
      </p:grpSpPr>
      <p:sp>
        <p:nvSpPr>
          <p:cNvPr id="1635" name="Google Shape;1635;g19697d6cc5e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6" name="Google Shape;1636;g19697d6cc5e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1"/>
        <p:cNvGrpSpPr/>
        <p:nvPr/>
      </p:nvGrpSpPr>
      <p:grpSpPr>
        <a:xfrm>
          <a:off x="0" y="0"/>
          <a:ext cx="0" cy="0"/>
          <a:chOff x="0" y="0"/>
          <a:chExt cx="0" cy="0"/>
        </a:xfrm>
      </p:grpSpPr>
      <p:sp>
        <p:nvSpPr>
          <p:cNvPr id="1642" name="Google Shape;1642;g193ee20016c_4_8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3" name="Google Shape;1643;g193ee20016c_4_8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4"/>
        <p:cNvGrpSpPr/>
        <p:nvPr/>
      </p:nvGrpSpPr>
      <p:grpSpPr>
        <a:xfrm>
          <a:off x="0" y="0"/>
          <a:ext cx="0" cy="0"/>
          <a:chOff x="0" y="0"/>
          <a:chExt cx="0" cy="0"/>
        </a:xfrm>
      </p:grpSpPr>
      <p:sp>
        <p:nvSpPr>
          <p:cNvPr id="1655" name="Google Shape;1655;g192c1b94d82_4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6" name="Google Shape;1656;g192c1b94d82_4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921ea57624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1921ea57624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1a3a042ce1f_2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1a3a042ce1f_2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192c1b94d82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192c1b94d82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192c1b94d82_8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192c1b94d82_8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160906f4def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160906f4def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18b2809088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18b280908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200000"/>
              </a:lnSpc>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1870dc51c1b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1870dc51c1b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18b28090882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18b28090882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60906f4def_0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60906f4def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18b28090882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18b28090882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192c1b94d82_4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192c1b94d82_4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sz="14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160906f4def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160906f4def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19697d6cc5e_2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19697d6cc5e_2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1a3a042ce1f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1a3a042ce1f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19697d6cc5e_2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19697d6cc5e_2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18d8cd18548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18d8cd18548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1a3a042ce1f_3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1a3a042ce1f_3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18d8cd18548_0_3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8d8cd18548_0_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95f0cb2709_0_4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95f0cb2709_0_4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60906f4def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60906f4def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193ee20016c_4_7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193ee20016c_4_7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193ee20016c_4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193ee20016c_4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193ee20016c_4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193ee20016c_4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19a3d09d757_2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19a3d09d757_2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19a3d09d757_2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19a3d09d757_2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19697d6cc5e_2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19697d6cc5e_2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19a4e1d4b14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19a4e1d4b14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195f0cb2709_2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195f0cb2709_2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160906f4def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160906f4def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1870dc51c1b_0_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8" name="Google Shape;778;g1870dc51c1b_0_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8cf05b34f9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8cf05b34f9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1870dc51c1b_0_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1870dc51c1b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1870dc51c1b_0_3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0" name="Google Shape;820;g1870dc51c1b_0_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193ee20016c_1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4" name="Google Shape;844;g193ee20016c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FF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160906f4def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3" name="Google Shape;853;g160906f4def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18d8cd18548_0_4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g18d8cd18548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18d8cd18548_0_4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18d8cd18548_0_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18d8cd18548_0_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18d8cd18548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192c1b94d82_8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1" name="Google Shape;941;g192c1b94d82_8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g1a3a042ce1f_3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0" name="Google Shape;950;g1a3a042ce1f_3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177218a7fec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6" name="Google Shape;956;g177218a7fe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921ea57624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1921ea57624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g195f0cb2709_0_4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2" name="Google Shape;962;g195f0cb2709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192c1b94d82_1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192c1b94d82_1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50" dirty="0">
                <a:solidFill>
                  <a:schemeClr val="dk1"/>
                </a:solidFill>
                <a:highlight>
                  <a:schemeClr val="lt1"/>
                </a:highlight>
              </a:rPr>
              <a:t>Basic illustration of…</a:t>
            </a:r>
            <a:endParaRPr sz="1150" dirty="0">
              <a:solidFill>
                <a:schemeClr val="dk1"/>
              </a:solidFill>
              <a:highlight>
                <a:schemeClr val="lt1"/>
              </a:highlight>
            </a:endParaRPr>
          </a:p>
          <a:p>
            <a:pPr marL="723900" lvl="0" indent="-228600" algn="l" rtl="0">
              <a:lnSpc>
                <a:spcPct val="115000"/>
              </a:lnSpc>
              <a:spcBef>
                <a:spcPts val="0"/>
              </a:spcBef>
              <a:spcAft>
                <a:spcPts val="0"/>
              </a:spcAft>
              <a:buClr>
                <a:schemeClr val="dk1"/>
              </a:buClr>
              <a:buSzPts val="1150"/>
              <a:buNone/>
            </a:pPr>
            <a:r>
              <a:rPr lang="en" sz="1150" dirty="0">
                <a:solidFill>
                  <a:schemeClr val="dk1"/>
                </a:solidFill>
                <a:highlight>
                  <a:schemeClr val="lt1"/>
                </a:highlight>
              </a:rPr>
              <a:t>the heat produced by our PCB</a:t>
            </a:r>
            <a:endParaRPr sz="1150" dirty="0">
              <a:solidFill>
                <a:schemeClr val="dk1"/>
              </a:solidFill>
              <a:highlight>
                <a:schemeClr val="lt1"/>
              </a:highlight>
            </a:endParaRPr>
          </a:p>
          <a:p>
            <a:pPr marL="723900" lvl="0" indent="-228600" algn="l" rtl="0">
              <a:lnSpc>
                <a:spcPct val="115000"/>
              </a:lnSpc>
              <a:spcBef>
                <a:spcPts val="0"/>
              </a:spcBef>
              <a:spcAft>
                <a:spcPts val="0"/>
              </a:spcAft>
              <a:buClr>
                <a:schemeClr val="dk1"/>
              </a:buClr>
              <a:buSzPts val="1150"/>
              <a:buNone/>
            </a:pPr>
            <a:r>
              <a:rPr lang="en" sz="1150" dirty="0">
                <a:solidFill>
                  <a:schemeClr val="dk1"/>
                </a:solidFill>
                <a:highlight>
                  <a:schemeClr val="lt1"/>
                </a:highlight>
              </a:rPr>
              <a:t>The exact set up</a:t>
            </a:r>
            <a:endParaRPr sz="1150" dirty="0">
              <a:solidFill>
                <a:schemeClr val="dk1"/>
              </a:solidFill>
              <a:highlight>
                <a:schemeClr val="lt1"/>
              </a:highlight>
            </a:endParaRPr>
          </a:p>
          <a:p>
            <a:pPr marL="990600" lvl="0" indent="-228600" algn="l" rtl="0">
              <a:lnSpc>
                <a:spcPct val="115000"/>
              </a:lnSpc>
              <a:spcBef>
                <a:spcPts val="0"/>
              </a:spcBef>
              <a:spcAft>
                <a:spcPts val="0"/>
              </a:spcAft>
              <a:buClr>
                <a:schemeClr val="dk1"/>
              </a:buClr>
              <a:buSzPts val="1150"/>
              <a:buNone/>
            </a:pPr>
            <a:r>
              <a:rPr lang="en" sz="1150" dirty="0">
                <a:solidFill>
                  <a:schemeClr val="dk1"/>
                </a:solidFill>
                <a:highlight>
                  <a:schemeClr val="lt1"/>
                </a:highlight>
              </a:rPr>
              <a:t>Hence mounted inside the spacecraft and not exposed to space</a:t>
            </a:r>
            <a:endParaRPr sz="1150" dirty="0">
              <a:solidFill>
                <a:schemeClr val="dk1"/>
              </a:solidFill>
              <a:highlight>
                <a:schemeClr val="lt1"/>
              </a:highlight>
            </a:endParaRPr>
          </a:p>
          <a:p>
            <a:pPr marL="723900" lvl="0" indent="-228600" algn="l" rtl="0">
              <a:lnSpc>
                <a:spcPct val="115000"/>
              </a:lnSpc>
              <a:spcBef>
                <a:spcPts val="0"/>
              </a:spcBef>
              <a:spcAft>
                <a:spcPts val="0"/>
              </a:spcAft>
              <a:buClr>
                <a:schemeClr val="dk1"/>
              </a:buClr>
              <a:buSzPts val="1150"/>
              <a:buNone/>
            </a:pPr>
            <a:r>
              <a:rPr lang="en" sz="1150" dirty="0">
                <a:solidFill>
                  <a:schemeClr val="dk1"/>
                </a:solidFill>
                <a:highlight>
                  <a:schemeClr val="lt1"/>
                </a:highlight>
              </a:rPr>
              <a:t>where the ambient temperature takes place</a:t>
            </a:r>
            <a:endParaRPr sz="1150" dirty="0">
              <a:solidFill>
                <a:schemeClr val="dk1"/>
              </a:solidFill>
              <a:highlight>
                <a:schemeClr val="lt1"/>
              </a:highlight>
            </a:endParaRPr>
          </a:p>
          <a:p>
            <a:pPr marL="990600" lvl="0" indent="-228600" algn="l" rtl="0">
              <a:lnSpc>
                <a:spcPct val="115000"/>
              </a:lnSpc>
              <a:spcBef>
                <a:spcPts val="0"/>
              </a:spcBef>
              <a:spcAft>
                <a:spcPts val="0"/>
              </a:spcAft>
              <a:buClr>
                <a:schemeClr val="dk1"/>
              </a:buClr>
              <a:buSzPts val="1150"/>
              <a:buNone/>
            </a:pPr>
            <a:r>
              <a:rPr lang="en" sz="1150" dirty="0">
                <a:solidFill>
                  <a:schemeClr val="dk1"/>
                </a:solidFill>
                <a:highlight>
                  <a:schemeClr val="lt1"/>
                </a:highlight>
              </a:rPr>
              <a:t>Aka where our initial heat transfer is coming from akaa we are given the assumption that the surface point of contact with SC will also be the same temp</a:t>
            </a:r>
            <a:endParaRPr sz="1150" dirty="0">
              <a:solidFill>
                <a:schemeClr val="dk1"/>
              </a:solidFill>
              <a:highlight>
                <a:schemeClr val="lt1"/>
              </a:highlight>
            </a:endParaRPr>
          </a:p>
          <a:p>
            <a:pPr marL="723900" lvl="0" indent="-228600" algn="l" rtl="0">
              <a:lnSpc>
                <a:spcPct val="115000"/>
              </a:lnSpc>
              <a:spcBef>
                <a:spcPts val="0"/>
              </a:spcBef>
              <a:spcAft>
                <a:spcPts val="0"/>
              </a:spcAft>
              <a:buClr>
                <a:schemeClr val="dk1"/>
              </a:buClr>
              <a:buSzPts val="1150"/>
              <a:buNone/>
            </a:pPr>
            <a:r>
              <a:rPr lang="en" sz="1150" dirty="0">
                <a:solidFill>
                  <a:schemeClr val="dk1"/>
                </a:solidFill>
                <a:highlight>
                  <a:schemeClr val="lt1"/>
                </a:highlight>
              </a:rPr>
              <a:t>our mounting on the GA satellite</a:t>
            </a:r>
            <a:endParaRPr sz="1150" dirty="0">
              <a:solidFill>
                <a:schemeClr val="dk1"/>
              </a:solidFill>
              <a:highlight>
                <a:schemeClr val="lt1"/>
              </a:highlight>
            </a:endParaRPr>
          </a:p>
          <a:p>
            <a:pPr marL="723900" lvl="0" indent="-228600" algn="l" rtl="0">
              <a:lnSpc>
                <a:spcPct val="115000"/>
              </a:lnSpc>
              <a:spcBef>
                <a:spcPts val="0"/>
              </a:spcBef>
              <a:spcAft>
                <a:spcPts val="0"/>
              </a:spcAft>
              <a:buClr>
                <a:schemeClr val="dk1"/>
              </a:buClr>
              <a:buSzPts val="1150"/>
              <a:buNone/>
            </a:pPr>
            <a:r>
              <a:rPr lang="en" sz="1150" dirty="0">
                <a:solidFill>
                  <a:schemeClr val="dk1"/>
                </a:solidFill>
                <a:highlight>
                  <a:schemeClr val="lt1"/>
                </a:highlight>
              </a:rPr>
              <a:t>The “S-band antenna” producing 2 GHz to 4GHz emitted towards the INS (doesn’t have to be an s-band but show that their is radiated interference by an antenna on SC</a:t>
            </a:r>
            <a:endParaRPr sz="1150" dirty="0">
              <a:solidFill>
                <a:schemeClr val="dk1"/>
              </a:solidFill>
              <a:highlight>
                <a:schemeClr val="lt1"/>
              </a:highlight>
            </a:endParaRPr>
          </a:p>
          <a:p>
            <a:pPr marL="0" lvl="0" indent="0" algn="l" rtl="0">
              <a:lnSpc>
                <a:spcPct val="115000"/>
              </a:lnSpc>
              <a:spcBef>
                <a:spcPts val="0"/>
              </a:spcBef>
              <a:spcAft>
                <a:spcPts val="0"/>
              </a:spcAft>
              <a:buNone/>
            </a:pPr>
            <a:endParaRPr sz="1500" dirty="0">
              <a:solidFill>
                <a:srgbClr val="666666"/>
              </a:solidFill>
              <a:latin typeface="Roboto"/>
              <a:ea typeface="Roboto"/>
              <a:cs typeface="Roboto"/>
              <a:sym typeface="Roboto"/>
            </a:endParaRPr>
          </a:p>
          <a:p>
            <a:pPr marL="0" lvl="0" indent="0" algn="l" rtl="0">
              <a:spcBef>
                <a:spcPts val="1200"/>
              </a:spcBef>
              <a:spcAft>
                <a:spcPts val="0"/>
              </a:spcAft>
              <a:buNone/>
            </a:pP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192c1b94d82_4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 name="Google Shape;988;g192c1b94d82_4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a:t>Backup</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1997082c0c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1997082c0c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g192c1b94d82_1_2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5" name="Google Shape;1005;g192c1b94d82_1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 of definition: </a:t>
            </a:r>
            <a:r>
              <a:rPr lang="en" u="sng">
                <a:solidFill>
                  <a:schemeClr val="hlink"/>
                </a:solidFill>
                <a:hlinkClick r:id="rId3"/>
              </a:rPr>
              <a:t>https://www.radioing.com/eengineer/intro.html</a:t>
            </a:r>
            <a:endParaRPr/>
          </a:p>
          <a:p>
            <a:pPr marL="0" lvl="0" indent="0" algn="l" rtl="0">
              <a:spcBef>
                <a:spcPts val="0"/>
              </a:spcBef>
              <a:spcAft>
                <a:spcPts val="0"/>
              </a:spcAft>
              <a:buNone/>
            </a:pPr>
            <a:r>
              <a:rPr lang="en"/>
              <a:t>“</a:t>
            </a:r>
            <a:r>
              <a:rPr lang="en" sz="900">
                <a:solidFill>
                  <a:schemeClr val="dk1"/>
                </a:solidFill>
              </a:rPr>
              <a:t>Assuming the use of an S-Band antenna, the requirement would be to reduce the interference of Electromagnetic radiation in the range of 2Ghz- 4Ghz.”</a:t>
            </a:r>
            <a:endParaRPr sz="900">
              <a:solidFill>
                <a:schemeClr val="dk1"/>
              </a:solidFill>
            </a:endParaRPr>
          </a:p>
          <a:p>
            <a:pPr marL="0" lvl="0" indent="0" algn="l" rtl="0">
              <a:spcBef>
                <a:spcPts val="0"/>
              </a:spcBef>
              <a:spcAft>
                <a:spcPts val="0"/>
              </a:spcAft>
              <a:buNone/>
            </a:pPr>
            <a:endParaRPr sz="900">
              <a:solidFill>
                <a:schemeClr val="dk1"/>
              </a:solidFill>
            </a:endParaRPr>
          </a:p>
          <a:p>
            <a:pPr marL="0" lvl="0" indent="0" algn="l" rtl="0">
              <a:spcBef>
                <a:spcPts val="0"/>
              </a:spcBef>
              <a:spcAft>
                <a:spcPts val="0"/>
              </a:spcAft>
              <a:buNone/>
            </a:pPr>
            <a:r>
              <a:rPr lang="en">
                <a:solidFill>
                  <a:srgbClr val="283645"/>
                </a:solidFill>
                <a:highlight>
                  <a:srgbClr val="FFFFFF"/>
                </a:highlight>
                <a:latin typeface="Roboto"/>
                <a:ea typeface="Roboto"/>
                <a:cs typeface="Roboto"/>
                <a:sym typeface="Roboto"/>
              </a:rPr>
              <a:t>One rule of thumb often used for Faraday cages to prevent transmission is that the holes need to be no larger than 1/10 of the wavelength of the signal.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192c1b94d82_1_4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192c1b94d82_1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192c1b94d82_1_12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192c1b94d82_1_1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endParaRPr sz="900">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192c1b94d82_1_5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192c1b94d82_1_5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54">
                <a:solidFill>
                  <a:schemeClr val="dk1"/>
                </a:solidFill>
              </a:rPr>
              <a:t>Explain the meaning of each term (possibly backup slide)</a:t>
            </a:r>
            <a:endParaRPr sz="1354">
              <a:solidFill>
                <a:schemeClr val="dk1"/>
              </a:solidFill>
            </a:endParaRPr>
          </a:p>
          <a:p>
            <a:pPr marL="0" lvl="0" indent="0" algn="l" rtl="0">
              <a:lnSpc>
                <a:spcPct val="115000"/>
              </a:lnSpc>
              <a:spcBef>
                <a:spcPts val="0"/>
              </a:spcBef>
              <a:spcAft>
                <a:spcPts val="0"/>
              </a:spcAft>
              <a:buNone/>
            </a:pPr>
            <a:r>
              <a:rPr lang="en" sz="1354">
                <a:solidFill>
                  <a:schemeClr val="dk1"/>
                </a:solidFill>
              </a:rPr>
              <a:t>Source: “Design Guidelines for Shielding Effectiveness,</a:t>
            </a:r>
            <a:endParaRPr sz="1354">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354">
                <a:solidFill>
                  <a:schemeClr val="dk1"/>
                </a:solidFill>
              </a:rPr>
              <a:t>Current Carrying Capability, and the Enhancement</a:t>
            </a:r>
            <a:endParaRPr sz="1354">
              <a:solidFill>
                <a:schemeClr val="dk1"/>
              </a:solidFill>
            </a:endParaRPr>
          </a:p>
          <a:p>
            <a:pPr marL="0" lvl="0" indent="0" algn="l" rtl="0">
              <a:lnSpc>
                <a:spcPct val="115000"/>
              </a:lnSpc>
              <a:spcBef>
                <a:spcPts val="0"/>
              </a:spcBef>
              <a:spcAft>
                <a:spcPts val="0"/>
              </a:spcAft>
              <a:buNone/>
            </a:pPr>
            <a:r>
              <a:rPr lang="en" sz="1354">
                <a:solidFill>
                  <a:schemeClr val="dk1"/>
                </a:solidFill>
              </a:rPr>
              <a:t>of Conductivity of Composite Materials PDF”</a:t>
            </a:r>
            <a:endParaRPr sz="1354">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354">
                <a:solidFill>
                  <a:schemeClr val="dk1"/>
                </a:solidFill>
              </a:rPr>
              <a:t>Possibly make nomenclature</a:t>
            </a:r>
            <a:endParaRPr sz="1354">
              <a:solidFill>
                <a:schemeClr val="dk1"/>
              </a:solidFill>
            </a:endParaRPr>
          </a:p>
          <a:p>
            <a:pPr marL="0" lvl="0" indent="0" algn="l" rtl="0">
              <a:lnSpc>
                <a:spcPct val="115000"/>
              </a:lnSpc>
              <a:spcBef>
                <a:spcPts val="0"/>
              </a:spcBef>
              <a:spcAft>
                <a:spcPts val="0"/>
              </a:spcAft>
              <a:buNone/>
            </a:pPr>
            <a:endParaRPr sz="1354">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192c1b94d82_1_6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7" name="Google Shape;1067;g192c1b94d82_1_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Intended to be a back up slide</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g192c1b94d82_1_6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4" name="Google Shape;1074;g192c1b94d82_1_6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Intended to be a back up slide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870dc51c1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1870dc51c1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g192c1b94d82_1_7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3" name="Google Shape;1083;g192c1b94d82_1_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050">
              <a:solidFill>
                <a:srgbClr val="222222"/>
              </a:solidFill>
              <a:highlight>
                <a:srgbClr val="FFFFFF"/>
              </a:highlight>
              <a:latin typeface="Georgia"/>
              <a:ea typeface="Georgia"/>
              <a:cs typeface="Georgia"/>
              <a:sym typeface="Georgia"/>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192c1b94d82_1_7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1" name="Google Shape;1091;g192c1b94d82_1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EMI and ESD shielding, shielding diminishes with any apertures, hence the thermal model will assume a closed enclosure. Will explain more in the respective slides</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192c1b94d82_1_7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1" name="Google Shape;1101;g192c1b94d82_1_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EMI and ESD shielding, shielding diminishes with any apertures, hence the thermal model will assume a closed enclosure. Will explain more in the respective slides</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g192c1b94d82_1_8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0" name="Google Shape;1110;g192c1b94d82_1_8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g192c1b94d82_1_1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1" name="Google Shape;1141;g192c1b94d82_1_1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1200"/>
              </a:spcAft>
              <a:buClr>
                <a:schemeClr val="dk1"/>
              </a:buClr>
              <a:buSzPts val="1100"/>
              <a:buFont typeface="Arial"/>
              <a:buNone/>
            </a:pPr>
            <a:r>
              <a:rPr lang="en" sz="1400" b="1">
                <a:solidFill>
                  <a:srgbClr val="666666"/>
                </a:solidFill>
                <a:latin typeface="Roboto"/>
                <a:ea typeface="Roboto"/>
                <a:cs typeface="Roboto"/>
                <a:sym typeface="Roboto"/>
              </a:rPr>
              <a:t>Repeatability: </a:t>
            </a:r>
            <a:r>
              <a:rPr lang="en" sz="1400">
                <a:solidFill>
                  <a:srgbClr val="666666"/>
                </a:solidFill>
                <a:latin typeface="Roboto"/>
                <a:ea typeface="Roboto"/>
                <a:cs typeface="Roboto"/>
                <a:sym typeface="Roboto"/>
              </a:rPr>
              <a:t>This criterion refers to the ease of re-manufacturing various prototypes. (debating on it because i feel like feasible section takes care of it)</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g192c1b94d82_1_9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8" name="Google Shape;1148;g192c1b94d82_1_9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Tried to keep this color neutral </a:t>
            </a:r>
            <a:endParaRPr/>
          </a:p>
          <a:p>
            <a:pPr marL="0" lvl="0" indent="0" algn="l" rtl="0">
              <a:spcBef>
                <a:spcPts val="0"/>
              </a:spcBef>
              <a:spcAft>
                <a:spcPts val="0"/>
              </a:spcAft>
              <a:buNone/>
            </a:pPr>
            <a:r>
              <a:rPr lang="en"/>
              <a:t>Nylon 12 required coating for ESD dissipation </a:t>
            </a:r>
            <a:endParaRPr/>
          </a:p>
          <a:p>
            <a:pPr marL="0" lvl="0" indent="0" algn="l" rtl="0">
              <a:spcBef>
                <a:spcPts val="0"/>
              </a:spcBef>
              <a:spcAft>
                <a:spcPts val="0"/>
              </a:spcAft>
              <a:buNone/>
            </a:pPr>
            <a:r>
              <a:rPr lang="en"/>
              <a:t>ABS Plastic:</a:t>
            </a:r>
            <a:r>
              <a:rPr lang="en" sz="400"/>
              <a:t> </a:t>
            </a:r>
            <a:r>
              <a:rPr lang="en">
                <a:solidFill>
                  <a:srgbClr val="202124"/>
                </a:solidFill>
                <a:highlight>
                  <a:srgbClr val="FFFFFF"/>
                </a:highlight>
              </a:rPr>
              <a:t>Acrylonitrile butadiene styrene</a:t>
            </a:r>
            <a:endParaRPr>
              <a:solidFill>
                <a:srgbClr val="202124"/>
              </a:solidFill>
              <a:highlight>
                <a:srgbClr val="FFFFFF"/>
              </a:highlight>
            </a:endParaRPr>
          </a:p>
          <a:p>
            <a:pPr marL="0" lvl="0" indent="0" algn="l" rtl="0">
              <a:spcBef>
                <a:spcPts val="0"/>
              </a:spcBef>
              <a:spcAft>
                <a:spcPts val="0"/>
              </a:spcAft>
              <a:buNone/>
            </a:pPr>
            <a:r>
              <a:rPr lang="en">
                <a:solidFill>
                  <a:srgbClr val="202124"/>
                </a:solidFill>
                <a:highlight>
                  <a:srgbClr val="FFFFFF"/>
                </a:highlight>
              </a:rPr>
              <a:t>	ABS was considered to due being a common material for PCB enclosures</a:t>
            </a:r>
            <a:endParaRPr>
              <a:solidFill>
                <a:srgbClr val="202124"/>
              </a:solidFill>
              <a:highlight>
                <a:srgbClr val="FFFFFF"/>
              </a:highlight>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g195f0cb2709_0_4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7" name="Google Shape;1157;g195f0cb2709_0_4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9a4e1d4b14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9a4e1d4b1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Square root filtering? Look into this</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g1a3a3a9c2c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6" name="Google Shape;1196;g1a3a3a9c2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g18cf05b34f9_0_3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8" name="Google Shape;1228;g18cf05b34f9_0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870dc51c1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1870dc51c1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g195f0cb2709_2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1" name="Google Shape;1241;g195f0cb2709_2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g18cf05b34f9_0_3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0" name="Google Shape;1250;g18cf05b34f9_0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g18cf05b34f9_0_3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0" name="Google Shape;1260;g18cf05b34f9_0_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g18cf05b34f9_0_3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0" name="Google Shape;1270;g18cf05b34f9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18cf05b34f9_0_3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8cf05b34f9_0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Google Shape;1289;g18cf05b34f9_0_3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0" name="Google Shape;1290;g18cf05b34f9_0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g193ee20016c_4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0" name="Google Shape;1300;g193ee20016c_4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193ee20016c_4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193ee20016c_4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g195f0cb2709_0_4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3" name="Google Shape;1333;g195f0cb2709_0_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g192c1b94d82_6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9" name="Google Shape;1339;g192c1b94d82_6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Jasmin comments:</a:t>
            </a:r>
            <a:endParaRPr/>
          </a:p>
          <a:p>
            <a:pPr marL="0" lvl="0" indent="0" algn="l" rtl="0">
              <a:spcBef>
                <a:spcPts val="0"/>
              </a:spcBef>
              <a:spcAft>
                <a:spcPts val="0"/>
              </a:spcAft>
              <a:buNone/>
            </a:pPr>
            <a:r>
              <a:rPr lang="en"/>
              <a:t>Get something concrete in here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19a3d09d757_2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19a3d09d757_2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g192c1b94d82_6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6" name="Google Shape;1346;g192c1b94d82_6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192c1b94d82_6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192c1b94d82_6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Google Shape;1359;g195f0cb2709_0_4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0" name="Google Shape;1360;g195f0cb2709_0_4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g177218a7fec_1_3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7" name="Google Shape;1367;g177218a7fec_1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Mention we have the math available in a backup slide!!</a:t>
            </a:r>
            <a:endParaRPr/>
          </a:p>
          <a:p>
            <a:pPr marL="0" lvl="0" indent="0" algn="l" rtl="0">
              <a:spcBef>
                <a:spcPts val="0"/>
              </a:spcBef>
              <a:spcAft>
                <a:spcPts val="0"/>
              </a:spcAft>
              <a:buNone/>
            </a:pPr>
            <a:endParaRPr/>
          </a:p>
          <a:p>
            <a:pPr marL="0" lvl="0" indent="0" algn="l" rtl="0">
              <a:spcBef>
                <a:spcPts val="0"/>
              </a:spcBef>
              <a:spcAft>
                <a:spcPts val="0"/>
              </a:spcAft>
              <a:buNone/>
            </a:pPr>
            <a:r>
              <a:rPr lang="en"/>
              <a:t>Into detail why analog vs digital</a:t>
            </a:r>
            <a:endParaRPr/>
          </a:p>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g195f0cb2709_0_4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7" name="Google Shape;1377;g195f0cb2709_0_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195f0cb2709_0_2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5" name="Google Shape;1385;g195f0cb2709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Done - Backup</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2"/>
        <p:cNvGrpSpPr/>
        <p:nvPr/>
      </p:nvGrpSpPr>
      <p:grpSpPr>
        <a:xfrm>
          <a:off x="0" y="0"/>
          <a:ext cx="0" cy="0"/>
          <a:chOff x="0" y="0"/>
          <a:chExt cx="0" cy="0"/>
        </a:xfrm>
      </p:grpSpPr>
      <p:sp>
        <p:nvSpPr>
          <p:cNvPr id="1393" name="Google Shape;1393;g193ee20016c_8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4" name="Google Shape;1394;g193ee20016c_8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Done - Backup</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g193ee20016c_8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3" name="Google Shape;1413;g193ee20016c_8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Done - Backup</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p:cNvGrpSpPr/>
        <p:nvPr/>
      </p:nvGrpSpPr>
      <p:grpSpPr>
        <a:xfrm>
          <a:off x="0" y="0"/>
          <a:ext cx="0" cy="0"/>
          <a:chOff x="0" y="0"/>
          <a:chExt cx="0" cy="0"/>
        </a:xfrm>
      </p:grpSpPr>
      <p:sp>
        <p:nvSpPr>
          <p:cNvPr id="1420" name="Google Shape;1420;g193ee20016c_8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1" name="Google Shape;1421;g193ee20016c_8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Done - Backup</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g193ee20016c_8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8" name="Google Shape;1428;g193ee20016c_8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Done - Backup</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60906f4def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160906f4def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g195f0cb2709_0_2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5" name="Google Shape;1435;g195f0cb2709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Done - Backup</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g193ee20016c_8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4" name="Google Shape;1444;g193ee20016c_8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Done - Backup</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193ee20016c_8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2" name="Google Shape;1452;g193ee20016c_8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Done - Backup</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Google Shape;1459;g193ee20016c_8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0" name="Google Shape;1460;g193ee20016c_8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 Done - Backup. If we want to expand to 3 axis then we can, Power consumption shouldn’t be an issue.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6"/>
        <p:cNvGrpSpPr/>
        <p:nvPr/>
      </p:nvGrpSpPr>
      <p:grpSpPr>
        <a:xfrm>
          <a:off x="0" y="0"/>
          <a:ext cx="0" cy="0"/>
          <a:chOff x="0" y="0"/>
          <a:chExt cx="0" cy="0"/>
        </a:xfrm>
      </p:grpSpPr>
      <p:sp>
        <p:nvSpPr>
          <p:cNvPr id="1467" name="Google Shape;1467;g195f0cb2709_0_2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8" name="Google Shape;1468;g195f0cb2709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Done - Backup</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8"/>
        <p:cNvGrpSpPr/>
        <p:nvPr/>
      </p:nvGrpSpPr>
      <p:grpSpPr>
        <a:xfrm>
          <a:off x="0" y="0"/>
          <a:ext cx="0" cy="0"/>
          <a:chOff x="0" y="0"/>
          <a:chExt cx="0" cy="0"/>
        </a:xfrm>
      </p:grpSpPr>
      <p:sp>
        <p:nvSpPr>
          <p:cNvPr id="1479" name="Google Shape;1479;g195f0cb2709_0_2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0" name="Google Shape;1480;g195f0cb2709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Done - Backup</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p:cNvGrpSpPr/>
        <p:nvPr/>
      </p:nvGrpSpPr>
      <p:grpSpPr>
        <a:xfrm>
          <a:off x="0" y="0"/>
          <a:ext cx="0" cy="0"/>
          <a:chOff x="0" y="0"/>
          <a:chExt cx="0" cy="0"/>
        </a:xfrm>
      </p:grpSpPr>
      <p:sp>
        <p:nvSpPr>
          <p:cNvPr id="1487" name="Google Shape;1487;g193ee20016c_4_4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193ee20016c_4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Done - Verification</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8"/>
        <p:cNvGrpSpPr/>
        <p:nvPr/>
      </p:nvGrpSpPr>
      <p:grpSpPr>
        <a:xfrm>
          <a:off x="0" y="0"/>
          <a:ext cx="0" cy="0"/>
          <a:chOff x="0" y="0"/>
          <a:chExt cx="0" cy="0"/>
        </a:xfrm>
      </p:grpSpPr>
      <p:sp>
        <p:nvSpPr>
          <p:cNvPr id="1509" name="Google Shape;1509;g195f0cb2709_0_3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0" name="Google Shape;1510;g195f0cb2709_0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Done - Backup</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Google Shape;1519;g195f0cb2709_0_4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0" name="Google Shape;1520;g195f0cb2709_0_4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4"/>
        <p:cNvGrpSpPr/>
        <p:nvPr/>
      </p:nvGrpSpPr>
      <p:grpSpPr>
        <a:xfrm>
          <a:off x="0" y="0"/>
          <a:ext cx="0" cy="0"/>
          <a:chOff x="0" y="0"/>
          <a:chExt cx="0" cy="0"/>
        </a:xfrm>
      </p:grpSpPr>
      <p:sp>
        <p:nvSpPr>
          <p:cNvPr id="1525" name="Google Shape;1525;g199e1841cef_0_6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6" name="Google Shape;1526;g199e1841cef_0_6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Clr>
                <a:srgbClr val="092E82"/>
              </a:buClr>
              <a:buSzPts val="3600"/>
              <a:buNone/>
              <a:defRPr sz="3600">
                <a:solidFill>
                  <a:srgbClr val="092E82"/>
                </a:solidFill>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pic>
        <p:nvPicPr>
          <p:cNvPr id="13" name="Google Shape;13;p2"/>
          <p:cNvPicPr preferRelativeResize="0"/>
          <p:nvPr/>
        </p:nvPicPr>
        <p:blipFill>
          <a:blip r:embed="rId2">
            <a:alphaModFix/>
          </a:blip>
          <a:stretch>
            <a:fillRect/>
          </a:stretch>
        </p:blipFill>
        <p:spPr>
          <a:xfrm>
            <a:off x="7608025" y="3643700"/>
            <a:ext cx="1413125" cy="1413125"/>
          </a:xfrm>
          <a:prstGeom prst="rect">
            <a:avLst/>
          </a:prstGeom>
          <a:noFill/>
          <a:ln>
            <a:noFill/>
          </a:ln>
        </p:spPr>
      </p:pic>
      <p:sp>
        <p:nvSpPr>
          <p:cNvPr id="14" name="Google Shape;14;p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up">
  <p:cSld name="TITLE_AND_TWO_COLUMNS_6_2">
    <p:spTree>
      <p:nvGrpSpPr>
        <p:cNvPr id="1" name="Shape 105"/>
        <p:cNvGrpSpPr/>
        <p:nvPr/>
      </p:nvGrpSpPr>
      <p:grpSpPr>
        <a:xfrm>
          <a:off x="0" y="0"/>
          <a:ext cx="0" cy="0"/>
          <a:chOff x="0" y="0"/>
          <a:chExt cx="0" cy="0"/>
        </a:xfrm>
      </p:grpSpPr>
      <p:sp>
        <p:nvSpPr>
          <p:cNvPr id="106" name="Google Shape;106;p11"/>
          <p:cNvSpPr/>
          <p:nvPr/>
        </p:nvSpPr>
        <p:spPr>
          <a:xfrm>
            <a:off x="0" y="0"/>
            <a:ext cx="9144000" cy="576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1"/>
          <p:cNvSpPr txBox="1">
            <a:spLocks noGrp="1"/>
          </p:cNvSpPr>
          <p:nvPr>
            <p:ph type="body" idx="1"/>
          </p:nvPr>
        </p:nvSpPr>
        <p:spPr>
          <a:xfrm>
            <a:off x="311700" y="847138"/>
            <a:ext cx="8520600" cy="3734700"/>
          </a:xfrm>
          <a:prstGeom prst="rect">
            <a:avLst/>
          </a:prstGeom>
        </p:spPr>
        <p:txBody>
          <a:bodyPr spcFirstLastPara="1" wrap="square" lIns="91425" tIns="91425" rIns="91425" bIns="91425" anchor="t" anchorCtr="0">
            <a:normAutofit/>
          </a:bodyPr>
          <a:lstStyle>
            <a:lvl1pPr marL="457200" lvl="0" indent="-361950" rtl="0">
              <a:spcBef>
                <a:spcPts val="0"/>
              </a:spcBef>
              <a:spcAft>
                <a:spcPts val="0"/>
              </a:spcAft>
              <a:buSzPts val="2100"/>
              <a:buChar char="●"/>
              <a:defRPr sz="2100"/>
            </a:lvl1pPr>
            <a:lvl2pPr marL="914400" lvl="1" indent="-349250" rtl="0">
              <a:spcBef>
                <a:spcPts val="0"/>
              </a:spcBef>
              <a:spcAft>
                <a:spcPts val="0"/>
              </a:spcAft>
              <a:buSzPts val="1900"/>
              <a:buChar char="○"/>
              <a:defRPr sz="1900"/>
            </a:lvl2pPr>
            <a:lvl3pPr marL="1371600" lvl="2" indent="-349250" rtl="0">
              <a:spcBef>
                <a:spcPts val="0"/>
              </a:spcBef>
              <a:spcAft>
                <a:spcPts val="0"/>
              </a:spcAft>
              <a:buSzPts val="1900"/>
              <a:buChar char="■"/>
              <a:defRPr sz="1900"/>
            </a:lvl3pPr>
            <a:lvl4pPr marL="1828800" lvl="3" indent="-349250" rtl="0">
              <a:spcBef>
                <a:spcPts val="0"/>
              </a:spcBef>
              <a:spcAft>
                <a:spcPts val="0"/>
              </a:spcAft>
              <a:buSzPts val="1900"/>
              <a:buChar char="●"/>
              <a:defRPr sz="1900"/>
            </a:lvl4pPr>
            <a:lvl5pPr marL="2286000" lvl="4" indent="-349250" rtl="0">
              <a:spcBef>
                <a:spcPts val="0"/>
              </a:spcBef>
              <a:spcAft>
                <a:spcPts val="0"/>
              </a:spcAft>
              <a:buSzPts val="1900"/>
              <a:buChar char="○"/>
              <a:defRPr sz="1900"/>
            </a:lvl5pPr>
            <a:lvl6pPr marL="2743200" lvl="5" indent="-349250" rtl="0">
              <a:spcBef>
                <a:spcPts val="0"/>
              </a:spcBef>
              <a:spcAft>
                <a:spcPts val="0"/>
              </a:spcAft>
              <a:buSzPts val="1900"/>
              <a:buChar char="■"/>
              <a:defRPr sz="1900"/>
            </a:lvl6pPr>
            <a:lvl7pPr marL="3200400" lvl="6" indent="-349250" rtl="0">
              <a:spcBef>
                <a:spcPts val="0"/>
              </a:spcBef>
              <a:spcAft>
                <a:spcPts val="0"/>
              </a:spcAft>
              <a:buSzPts val="1900"/>
              <a:buChar char="●"/>
              <a:defRPr sz="1900"/>
            </a:lvl7pPr>
            <a:lvl8pPr marL="3657600" lvl="7" indent="-349250" rtl="0">
              <a:spcBef>
                <a:spcPts val="0"/>
              </a:spcBef>
              <a:spcAft>
                <a:spcPts val="0"/>
              </a:spcAft>
              <a:buSzPts val="1900"/>
              <a:buChar char="○"/>
              <a:defRPr sz="1900"/>
            </a:lvl8pPr>
            <a:lvl9pPr marL="4114800" lvl="8" indent="-349250" rtl="0">
              <a:spcBef>
                <a:spcPts val="0"/>
              </a:spcBef>
              <a:spcAft>
                <a:spcPts val="0"/>
              </a:spcAft>
              <a:buSzPts val="1900"/>
              <a:buChar char="■"/>
              <a:defRPr sz="1900"/>
            </a:lvl9pPr>
          </a:lstStyle>
          <a:p>
            <a:endParaRPr/>
          </a:p>
        </p:txBody>
      </p:sp>
      <p:sp>
        <p:nvSpPr>
          <p:cNvPr id="108" name="Google Shape;108;p11"/>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lvl1pPr lvl="0" rtl="0">
              <a:lnSpc>
                <a:spcPct val="80000"/>
              </a:lnSpc>
              <a:buSzPts val="770"/>
              <a:buNone/>
              <a:defRPr sz="1300"/>
            </a:lvl1pPr>
            <a:lvl2pPr lvl="1" rtl="0">
              <a:lnSpc>
                <a:spcPct val="80000"/>
              </a:lnSpc>
              <a:buSzPts val="770"/>
              <a:buNone/>
              <a:defRPr sz="1300"/>
            </a:lvl2pPr>
            <a:lvl3pPr lvl="2" rtl="0">
              <a:lnSpc>
                <a:spcPct val="80000"/>
              </a:lnSpc>
              <a:buSzPts val="770"/>
              <a:buNone/>
              <a:defRPr sz="1300"/>
            </a:lvl3pPr>
            <a:lvl4pPr lvl="3" rtl="0">
              <a:lnSpc>
                <a:spcPct val="80000"/>
              </a:lnSpc>
              <a:buSzPts val="770"/>
              <a:buNone/>
              <a:defRPr sz="1300"/>
            </a:lvl4pPr>
            <a:lvl5pPr lvl="4" rtl="0">
              <a:lnSpc>
                <a:spcPct val="80000"/>
              </a:lnSpc>
              <a:buSzPts val="770"/>
              <a:buNone/>
              <a:defRPr sz="1300"/>
            </a:lvl5pPr>
            <a:lvl6pPr lvl="5" rtl="0">
              <a:lnSpc>
                <a:spcPct val="80000"/>
              </a:lnSpc>
              <a:buSzPts val="770"/>
              <a:buNone/>
              <a:defRPr sz="1300"/>
            </a:lvl6pPr>
            <a:lvl7pPr lvl="6" rtl="0">
              <a:lnSpc>
                <a:spcPct val="80000"/>
              </a:lnSpc>
              <a:buSzPts val="770"/>
              <a:buNone/>
              <a:defRPr sz="1300"/>
            </a:lvl7pPr>
            <a:lvl8pPr lvl="7" rtl="0">
              <a:lnSpc>
                <a:spcPct val="80000"/>
              </a:lnSpc>
              <a:buSzPts val="770"/>
              <a:buNone/>
              <a:defRPr sz="1300"/>
            </a:lvl8pPr>
            <a:lvl9pPr lvl="8" rtl="0">
              <a:lnSpc>
                <a:spcPct val="80000"/>
              </a:lnSpc>
              <a:buSzPts val="770"/>
              <a:buNone/>
              <a:defRPr sz="1300"/>
            </a:lvl9pPr>
          </a:lstStyle>
          <a:p>
            <a:pPr marL="0" lvl="0" indent="0" algn="r" rtl="0">
              <a:spcBef>
                <a:spcPts val="0"/>
              </a:spcBef>
              <a:spcAft>
                <a:spcPts val="0"/>
              </a:spcAft>
              <a:buNone/>
            </a:pPr>
            <a:fld id="{00000000-1234-1234-1234-123412341234}" type="slidenum">
              <a:rPr lang="en"/>
              <a:t>‹#›</a:t>
            </a:fld>
            <a:endParaRPr/>
          </a:p>
        </p:txBody>
      </p:sp>
      <p:pic>
        <p:nvPicPr>
          <p:cNvPr id="109" name="Google Shape;109;p11"/>
          <p:cNvPicPr preferRelativeResize="0"/>
          <p:nvPr/>
        </p:nvPicPr>
        <p:blipFill>
          <a:blip r:embed="rId2">
            <a:alphaModFix/>
          </a:blip>
          <a:stretch>
            <a:fillRect/>
          </a:stretch>
        </p:blipFill>
        <p:spPr>
          <a:xfrm>
            <a:off x="8630887" y="19500"/>
            <a:ext cx="461714" cy="537276"/>
          </a:xfrm>
          <a:prstGeom prst="rect">
            <a:avLst/>
          </a:prstGeom>
          <a:noFill/>
          <a:ln>
            <a:noFill/>
          </a:ln>
        </p:spPr>
      </p:pic>
      <p:sp>
        <p:nvSpPr>
          <p:cNvPr id="110" name="Google Shape;110;p11"/>
          <p:cNvSpPr/>
          <p:nvPr/>
        </p:nvSpPr>
        <p:spPr>
          <a:xfrm>
            <a:off x="712753" y="4875375"/>
            <a:ext cx="10701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Overview</a:t>
            </a:r>
            <a:endParaRPr sz="1000">
              <a:solidFill>
                <a:schemeClr val="lt1"/>
              </a:solidFill>
              <a:latin typeface="Merriweather"/>
              <a:ea typeface="Merriweather"/>
              <a:cs typeface="Merriweather"/>
              <a:sym typeface="Merriweather"/>
            </a:endParaRPr>
          </a:p>
        </p:txBody>
      </p:sp>
      <p:sp>
        <p:nvSpPr>
          <p:cNvPr id="111" name="Google Shape;111;p11"/>
          <p:cNvSpPr/>
          <p:nvPr/>
        </p:nvSpPr>
        <p:spPr>
          <a:xfrm>
            <a:off x="1782880" y="4875375"/>
            <a:ext cx="10701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Design</a:t>
            </a:r>
            <a:endParaRPr sz="1500">
              <a:solidFill>
                <a:schemeClr val="lt1"/>
              </a:solidFill>
            </a:endParaRPr>
          </a:p>
        </p:txBody>
      </p:sp>
      <p:sp>
        <p:nvSpPr>
          <p:cNvPr id="112" name="Google Shape;112;p11"/>
          <p:cNvSpPr/>
          <p:nvPr/>
        </p:nvSpPr>
        <p:spPr>
          <a:xfrm>
            <a:off x="2853007" y="4875375"/>
            <a:ext cx="10701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CPE/Risk</a:t>
            </a:r>
            <a:endParaRPr sz="1500">
              <a:solidFill>
                <a:schemeClr val="lt1"/>
              </a:solidFill>
            </a:endParaRPr>
          </a:p>
        </p:txBody>
      </p:sp>
      <p:sp>
        <p:nvSpPr>
          <p:cNvPr id="113" name="Google Shape;113;p11"/>
          <p:cNvSpPr/>
          <p:nvPr/>
        </p:nvSpPr>
        <p:spPr>
          <a:xfrm>
            <a:off x="3923134" y="4875375"/>
            <a:ext cx="10701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Requirements</a:t>
            </a:r>
            <a:endParaRPr sz="1500">
              <a:solidFill>
                <a:schemeClr val="lt1"/>
              </a:solidFill>
            </a:endParaRPr>
          </a:p>
        </p:txBody>
      </p:sp>
      <p:sp>
        <p:nvSpPr>
          <p:cNvPr id="114" name="Google Shape;114;p11"/>
          <p:cNvSpPr/>
          <p:nvPr/>
        </p:nvSpPr>
        <p:spPr>
          <a:xfrm>
            <a:off x="4993261" y="4875375"/>
            <a:ext cx="11460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V&amp;V Plan</a:t>
            </a:r>
            <a:endParaRPr sz="1000">
              <a:solidFill>
                <a:schemeClr val="lt1"/>
              </a:solidFill>
            </a:endParaRPr>
          </a:p>
        </p:txBody>
      </p:sp>
      <p:sp>
        <p:nvSpPr>
          <p:cNvPr id="115" name="Google Shape;115;p11"/>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16" name="Google Shape;116;p11"/>
          <p:cNvSpPr/>
          <p:nvPr/>
        </p:nvSpPr>
        <p:spPr>
          <a:xfrm>
            <a:off x="6139261" y="4875375"/>
            <a:ext cx="11460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Project Plan</a:t>
            </a:r>
            <a:endParaRPr sz="1000">
              <a:solidFill>
                <a:schemeClr val="lt1"/>
              </a:solidFill>
            </a:endParaRPr>
          </a:p>
        </p:txBody>
      </p:sp>
      <p:sp>
        <p:nvSpPr>
          <p:cNvPr id="117" name="Google Shape;117;p11"/>
          <p:cNvSpPr/>
          <p:nvPr/>
        </p:nvSpPr>
        <p:spPr>
          <a:xfrm>
            <a:off x="7285261" y="4875375"/>
            <a:ext cx="1146000" cy="268200"/>
          </a:xfrm>
          <a:prstGeom prst="rect">
            <a:avLst/>
          </a:prstGeom>
          <a:solidFill>
            <a:srgbClr val="092E82"/>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Backup</a:t>
            </a:r>
            <a:endParaRPr sz="1000">
              <a:solidFill>
                <a:schemeClr val="lt1"/>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8"/>
        <p:cNvGrpSpPr/>
        <p:nvPr/>
      </p:nvGrpSpPr>
      <p:grpSpPr>
        <a:xfrm>
          <a:off x="0" y="0"/>
          <a:ext cx="0" cy="0"/>
          <a:chOff x="0" y="0"/>
          <a:chExt cx="0" cy="0"/>
        </a:xfrm>
      </p:grpSpPr>
      <p:sp>
        <p:nvSpPr>
          <p:cNvPr id="119" name="Google Shape;119;p12"/>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2"/>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121" name="Google Shape;12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22" name="Google Shape;122;p12"/>
          <p:cNvPicPr preferRelativeResize="0"/>
          <p:nvPr/>
        </p:nvPicPr>
        <p:blipFill>
          <a:blip r:embed="rId2">
            <a:alphaModFix/>
          </a:blip>
          <a:stretch>
            <a:fillRect/>
          </a:stretch>
        </p:blipFill>
        <p:spPr>
          <a:xfrm>
            <a:off x="8386575" y="219375"/>
            <a:ext cx="720450" cy="83835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3"/>
        <p:cNvGrpSpPr/>
        <p:nvPr/>
      </p:nvGrpSpPr>
      <p:grpSpPr>
        <a:xfrm>
          <a:off x="0" y="0"/>
          <a:ext cx="0" cy="0"/>
          <a:chOff x="0" y="0"/>
          <a:chExt cx="0" cy="0"/>
        </a:xfrm>
      </p:grpSpPr>
      <p:sp>
        <p:nvSpPr>
          <p:cNvPr id="124" name="Google Shape;124;p13"/>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3"/>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126" name="Google Shape;126;p13"/>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127" name="Google Shape;127;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128"/>
        <p:cNvGrpSpPr/>
        <p:nvPr/>
      </p:nvGrpSpPr>
      <p:grpSpPr>
        <a:xfrm>
          <a:off x="0" y="0"/>
          <a:ext cx="0" cy="0"/>
          <a:chOff x="0" y="0"/>
          <a:chExt cx="0" cy="0"/>
        </a:xfrm>
      </p:grpSpPr>
      <p:sp>
        <p:nvSpPr>
          <p:cNvPr id="129" name="Google Shape;129;p14"/>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30" name="Google Shape;130;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1"/>
        <p:cNvGrpSpPr/>
        <p:nvPr/>
      </p:nvGrpSpPr>
      <p:grpSpPr>
        <a:xfrm>
          <a:off x="0" y="0"/>
          <a:ext cx="0" cy="0"/>
          <a:chOff x="0" y="0"/>
          <a:chExt cx="0" cy="0"/>
        </a:xfrm>
      </p:grpSpPr>
      <p:sp>
        <p:nvSpPr>
          <p:cNvPr id="132" name="Google Shape;132;p15"/>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5"/>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134" name="Google Shape;134;p15"/>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135" name="Google Shape;135;p15"/>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36" name="Google Shape;136;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7"/>
        <p:cNvGrpSpPr/>
        <p:nvPr/>
      </p:nvGrpSpPr>
      <p:grpSpPr>
        <a:xfrm>
          <a:off x="0" y="0"/>
          <a:ext cx="0" cy="0"/>
          <a:chOff x="0" y="0"/>
          <a:chExt cx="0" cy="0"/>
        </a:xfrm>
      </p:grpSpPr>
      <p:sp>
        <p:nvSpPr>
          <p:cNvPr id="138" name="Google Shape;138;p16"/>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6"/>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140" name="Google Shape;140;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141"/>
        <p:cNvGrpSpPr/>
        <p:nvPr/>
      </p:nvGrpSpPr>
      <p:grpSpPr>
        <a:xfrm>
          <a:off x="0" y="0"/>
          <a:ext cx="0" cy="0"/>
          <a:chOff x="0" y="0"/>
          <a:chExt cx="0" cy="0"/>
        </a:xfrm>
      </p:grpSpPr>
      <p:sp>
        <p:nvSpPr>
          <p:cNvPr id="142" name="Google Shape;142;p17"/>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143" name="Google Shape;143;p17"/>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144" name="Google Shape;144;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5"/>
        <p:cNvGrpSpPr/>
        <p:nvPr/>
      </p:nvGrpSpPr>
      <p:grpSpPr>
        <a:xfrm>
          <a:off x="0" y="0"/>
          <a:ext cx="0" cy="0"/>
          <a:chOff x="0" y="0"/>
          <a:chExt cx="0" cy="0"/>
        </a:xfrm>
      </p:grpSpPr>
      <p:pic>
        <p:nvPicPr>
          <p:cNvPr id="146" name="Google Shape;146;p18"/>
          <p:cNvPicPr preferRelativeResize="0"/>
          <p:nvPr/>
        </p:nvPicPr>
        <p:blipFill>
          <a:blip r:embed="rId2">
            <a:alphaModFix/>
          </a:blip>
          <a:stretch>
            <a:fillRect/>
          </a:stretch>
        </p:blipFill>
        <p:spPr>
          <a:xfrm>
            <a:off x="8472450" y="239850"/>
            <a:ext cx="548700" cy="797400"/>
          </a:xfrm>
          <a:prstGeom prst="rect">
            <a:avLst/>
          </a:prstGeom>
          <a:noFill/>
          <a:ln>
            <a:noFill/>
          </a:ln>
        </p:spPr>
      </p:pic>
      <p:sp>
        <p:nvSpPr>
          <p:cNvPr id="147" name="Google Shape;147;p18"/>
          <p:cNvSpPr/>
          <p:nvPr/>
        </p:nvSpPr>
        <p:spPr>
          <a:xfrm>
            <a:off x="0" y="2197350"/>
            <a:ext cx="5949900" cy="748800"/>
          </a:xfrm>
          <a:prstGeom prst="snip1Rect">
            <a:avLst>
              <a:gd name="adj" fmla="val 50000"/>
            </a:avLst>
          </a:prstGeom>
          <a:solidFill>
            <a:srgbClr val="092E82"/>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700">
              <a:solidFill>
                <a:schemeClr val="lt1"/>
              </a:solidFill>
              <a:latin typeface="Merriweather"/>
              <a:ea typeface="Merriweather"/>
              <a:cs typeface="Merriweather"/>
              <a:sym typeface="Merriweather"/>
            </a:endParaRPr>
          </a:p>
        </p:txBody>
      </p:sp>
      <p:sp>
        <p:nvSpPr>
          <p:cNvPr id="148" name="Google Shape;148;p18"/>
          <p:cNvSpPr txBox="1">
            <a:spLocks noGrp="1"/>
          </p:cNvSpPr>
          <p:nvPr>
            <p:ph type="title"/>
          </p:nvPr>
        </p:nvSpPr>
        <p:spPr>
          <a:xfrm>
            <a:off x="123175" y="2259900"/>
            <a:ext cx="5439600" cy="623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49" name="Google Shape;149;p18"/>
          <p:cNvSpPr txBox="1">
            <a:spLocks noGrp="1"/>
          </p:cNvSpPr>
          <p:nvPr>
            <p:ph type="sldNum" idx="12"/>
          </p:nvPr>
        </p:nvSpPr>
        <p:spPr>
          <a:xfrm>
            <a:off x="8587400" y="4951397"/>
            <a:ext cx="548700" cy="268200"/>
          </a:xfrm>
          <a:prstGeom prst="rect">
            <a:avLst/>
          </a:prstGeom>
        </p:spPr>
        <p:txBody>
          <a:bodyPr spcFirstLastPara="1" wrap="square" lIns="91425" tIns="91425" rIns="91425" bIns="91425" anchor="ctr" anchorCtr="0">
            <a:noAutofit/>
          </a:bodyPr>
          <a:lstStyle>
            <a:lvl1pPr lvl="0" rtl="0">
              <a:lnSpc>
                <a:spcPct val="80000"/>
              </a:lnSpc>
              <a:buSzPts val="770"/>
              <a:buNone/>
              <a:defRPr sz="1300"/>
            </a:lvl1pPr>
            <a:lvl2pPr lvl="1" rtl="0">
              <a:lnSpc>
                <a:spcPct val="80000"/>
              </a:lnSpc>
              <a:buSzPts val="770"/>
              <a:buNone/>
              <a:defRPr sz="1300"/>
            </a:lvl2pPr>
            <a:lvl3pPr lvl="2" rtl="0">
              <a:lnSpc>
                <a:spcPct val="80000"/>
              </a:lnSpc>
              <a:buSzPts val="770"/>
              <a:buNone/>
              <a:defRPr sz="1300"/>
            </a:lvl3pPr>
            <a:lvl4pPr lvl="3" rtl="0">
              <a:lnSpc>
                <a:spcPct val="80000"/>
              </a:lnSpc>
              <a:buSzPts val="770"/>
              <a:buNone/>
              <a:defRPr sz="1300"/>
            </a:lvl4pPr>
            <a:lvl5pPr lvl="4" rtl="0">
              <a:lnSpc>
                <a:spcPct val="80000"/>
              </a:lnSpc>
              <a:buSzPts val="770"/>
              <a:buNone/>
              <a:defRPr sz="1300"/>
            </a:lvl5pPr>
            <a:lvl6pPr lvl="5" rtl="0">
              <a:lnSpc>
                <a:spcPct val="80000"/>
              </a:lnSpc>
              <a:buSzPts val="770"/>
              <a:buNone/>
              <a:defRPr sz="1300"/>
            </a:lvl6pPr>
            <a:lvl7pPr lvl="6" rtl="0">
              <a:lnSpc>
                <a:spcPct val="80000"/>
              </a:lnSpc>
              <a:buSzPts val="770"/>
              <a:buNone/>
              <a:defRPr sz="1300"/>
            </a:lvl7pPr>
            <a:lvl8pPr lvl="7" rtl="0">
              <a:lnSpc>
                <a:spcPct val="80000"/>
              </a:lnSpc>
              <a:buSzPts val="770"/>
              <a:buNone/>
              <a:defRPr sz="1300"/>
            </a:lvl8pPr>
            <a:lvl9pPr lvl="8" rtl="0">
              <a:lnSpc>
                <a:spcPct val="80000"/>
              </a:lnSpc>
              <a:buSzPts val="770"/>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50"/>
        <p:cNvGrpSpPr/>
        <p:nvPr/>
      </p:nvGrpSpPr>
      <p:grpSpPr>
        <a:xfrm>
          <a:off x="0" y="0"/>
          <a:ext cx="0" cy="0"/>
          <a:chOff x="0" y="0"/>
          <a:chExt cx="0" cy="0"/>
        </a:xfrm>
      </p:grpSpPr>
      <p:sp>
        <p:nvSpPr>
          <p:cNvPr id="151" name="Google Shape;151;p19"/>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9"/>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53" name="Google Shape;153;p19"/>
          <p:cNvSpPr txBox="1">
            <a:spLocks noGrp="1"/>
          </p:cNvSpPr>
          <p:nvPr>
            <p:ph type="body" idx="1"/>
          </p:nvPr>
        </p:nvSpPr>
        <p:spPr>
          <a:xfrm>
            <a:off x="311700" y="1505700"/>
            <a:ext cx="8520600" cy="3076200"/>
          </a:xfrm>
          <a:prstGeom prst="rect">
            <a:avLst/>
          </a:prstGeom>
        </p:spPr>
        <p:txBody>
          <a:bodyPr spcFirstLastPara="1" wrap="square" lIns="91425" tIns="91425" rIns="91425" bIns="91425" anchor="t" anchorCtr="0">
            <a:normAutofit/>
          </a:bodyPr>
          <a:lstStyle>
            <a:lvl1pPr marL="457200" lvl="0" indent="-336550" rtl="0">
              <a:spcBef>
                <a:spcPts val="0"/>
              </a:spcBef>
              <a:spcAft>
                <a:spcPts val="0"/>
              </a:spcAft>
              <a:buSzPts val="1700"/>
              <a:buChar char="●"/>
              <a:defRPr sz="1700"/>
            </a:lvl1pPr>
            <a:lvl2pPr marL="914400" lvl="1" indent="-323850" rtl="0">
              <a:spcBef>
                <a:spcPts val="0"/>
              </a:spcBef>
              <a:spcAft>
                <a:spcPts val="0"/>
              </a:spcAft>
              <a:buSzPts val="1500"/>
              <a:buChar char="○"/>
              <a:defRPr sz="1500"/>
            </a:lvl2pPr>
            <a:lvl3pPr marL="1371600" lvl="2" indent="-323850" rtl="0">
              <a:spcBef>
                <a:spcPts val="0"/>
              </a:spcBef>
              <a:spcAft>
                <a:spcPts val="0"/>
              </a:spcAft>
              <a:buSzPts val="1500"/>
              <a:buChar char="■"/>
              <a:defRPr sz="1500"/>
            </a:lvl3pPr>
            <a:lvl4pPr marL="1828800" lvl="3" indent="-323850" rtl="0">
              <a:spcBef>
                <a:spcPts val="0"/>
              </a:spcBef>
              <a:spcAft>
                <a:spcPts val="0"/>
              </a:spcAft>
              <a:buSzPts val="1500"/>
              <a:buChar char="●"/>
              <a:defRPr sz="1500"/>
            </a:lvl4pPr>
            <a:lvl5pPr marL="2286000" lvl="4" indent="-323850" rtl="0">
              <a:spcBef>
                <a:spcPts val="0"/>
              </a:spcBef>
              <a:spcAft>
                <a:spcPts val="0"/>
              </a:spcAft>
              <a:buSzPts val="1500"/>
              <a:buChar char="○"/>
              <a:defRPr sz="1500"/>
            </a:lvl5pPr>
            <a:lvl6pPr marL="2743200" lvl="5" indent="-323850" rtl="0">
              <a:spcBef>
                <a:spcPts val="0"/>
              </a:spcBef>
              <a:spcAft>
                <a:spcPts val="0"/>
              </a:spcAft>
              <a:buSzPts val="1500"/>
              <a:buChar char="■"/>
              <a:defRPr sz="1500"/>
            </a:lvl6pPr>
            <a:lvl7pPr marL="3200400" lvl="6" indent="-323850" rtl="0">
              <a:spcBef>
                <a:spcPts val="0"/>
              </a:spcBef>
              <a:spcAft>
                <a:spcPts val="0"/>
              </a:spcAft>
              <a:buSzPts val="1500"/>
              <a:buChar char="●"/>
              <a:defRPr sz="1500"/>
            </a:lvl7pPr>
            <a:lvl8pPr marL="3657600" lvl="7" indent="-323850" rtl="0">
              <a:spcBef>
                <a:spcPts val="0"/>
              </a:spcBef>
              <a:spcAft>
                <a:spcPts val="0"/>
              </a:spcAft>
              <a:buSzPts val="1500"/>
              <a:buChar char="○"/>
              <a:defRPr sz="1500"/>
            </a:lvl8pPr>
            <a:lvl9pPr marL="4114800" lvl="8" indent="-323850" rtl="0">
              <a:spcBef>
                <a:spcPts val="0"/>
              </a:spcBef>
              <a:spcAft>
                <a:spcPts val="0"/>
              </a:spcAft>
              <a:buSzPts val="1500"/>
              <a:buChar char="■"/>
              <a:defRPr sz="1500"/>
            </a:lvl9pPr>
          </a:lstStyle>
          <a:p>
            <a:endParaRPr/>
          </a:p>
        </p:txBody>
      </p:sp>
      <p:sp>
        <p:nvSpPr>
          <p:cNvPr id="154" name="Google Shape;154;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55" name="Google Shape;155;p19"/>
          <p:cNvPicPr preferRelativeResize="0"/>
          <p:nvPr/>
        </p:nvPicPr>
        <p:blipFill>
          <a:blip r:embed="rId2">
            <a:alphaModFix amt="50000"/>
          </a:blip>
          <a:stretch>
            <a:fillRect/>
          </a:stretch>
        </p:blipFill>
        <p:spPr>
          <a:xfrm>
            <a:off x="0" y="4519800"/>
            <a:ext cx="400104" cy="623701"/>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2">
    <p:spTree>
      <p:nvGrpSpPr>
        <p:cNvPr id="1" name="Shape 156"/>
        <p:cNvGrpSpPr/>
        <p:nvPr/>
      </p:nvGrpSpPr>
      <p:grpSpPr>
        <a:xfrm>
          <a:off x="0" y="0"/>
          <a:ext cx="0" cy="0"/>
          <a:chOff x="0" y="0"/>
          <a:chExt cx="0" cy="0"/>
        </a:xfrm>
      </p:grpSpPr>
      <p:sp>
        <p:nvSpPr>
          <p:cNvPr id="157" name="Google Shape;157;p20"/>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0"/>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59" name="Google Shape;159;p20"/>
          <p:cNvSpPr txBox="1">
            <a:spLocks noGrp="1"/>
          </p:cNvSpPr>
          <p:nvPr>
            <p:ph type="body" idx="1"/>
          </p:nvPr>
        </p:nvSpPr>
        <p:spPr>
          <a:xfrm>
            <a:off x="311700" y="1505700"/>
            <a:ext cx="8520600" cy="3076200"/>
          </a:xfrm>
          <a:prstGeom prst="rect">
            <a:avLst/>
          </a:prstGeom>
        </p:spPr>
        <p:txBody>
          <a:bodyPr spcFirstLastPara="1" wrap="square" lIns="91425" tIns="91425" rIns="91425" bIns="91425" anchor="t" anchorCtr="0">
            <a:normAutofit/>
          </a:bodyPr>
          <a:lstStyle>
            <a:lvl1pPr marL="457200" lvl="0" indent="-336550" rtl="0">
              <a:spcBef>
                <a:spcPts val="0"/>
              </a:spcBef>
              <a:spcAft>
                <a:spcPts val="0"/>
              </a:spcAft>
              <a:buSzPts val="1700"/>
              <a:buChar char="●"/>
              <a:defRPr sz="1700"/>
            </a:lvl1pPr>
            <a:lvl2pPr marL="914400" lvl="1" indent="-323850" rtl="0">
              <a:spcBef>
                <a:spcPts val="0"/>
              </a:spcBef>
              <a:spcAft>
                <a:spcPts val="0"/>
              </a:spcAft>
              <a:buSzPts val="1500"/>
              <a:buChar char="○"/>
              <a:defRPr sz="1500"/>
            </a:lvl2pPr>
            <a:lvl3pPr marL="1371600" lvl="2" indent="-323850" rtl="0">
              <a:spcBef>
                <a:spcPts val="0"/>
              </a:spcBef>
              <a:spcAft>
                <a:spcPts val="0"/>
              </a:spcAft>
              <a:buSzPts val="1500"/>
              <a:buChar char="■"/>
              <a:defRPr sz="1500"/>
            </a:lvl3pPr>
            <a:lvl4pPr marL="1828800" lvl="3" indent="-323850" rtl="0">
              <a:spcBef>
                <a:spcPts val="0"/>
              </a:spcBef>
              <a:spcAft>
                <a:spcPts val="0"/>
              </a:spcAft>
              <a:buSzPts val="1500"/>
              <a:buChar char="●"/>
              <a:defRPr sz="1500"/>
            </a:lvl4pPr>
            <a:lvl5pPr marL="2286000" lvl="4" indent="-323850" rtl="0">
              <a:spcBef>
                <a:spcPts val="0"/>
              </a:spcBef>
              <a:spcAft>
                <a:spcPts val="0"/>
              </a:spcAft>
              <a:buSzPts val="1500"/>
              <a:buChar char="○"/>
              <a:defRPr sz="1500"/>
            </a:lvl5pPr>
            <a:lvl6pPr marL="2743200" lvl="5" indent="-323850" rtl="0">
              <a:spcBef>
                <a:spcPts val="0"/>
              </a:spcBef>
              <a:spcAft>
                <a:spcPts val="0"/>
              </a:spcAft>
              <a:buSzPts val="1500"/>
              <a:buChar char="■"/>
              <a:defRPr sz="1500"/>
            </a:lvl6pPr>
            <a:lvl7pPr marL="3200400" lvl="6" indent="-323850" rtl="0">
              <a:spcBef>
                <a:spcPts val="0"/>
              </a:spcBef>
              <a:spcAft>
                <a:spcPts val="0"/>
              </a:spcAft>
              <a:buSzPts val="1500"/>
              <a:buChar char="●"/>
              <a:defRPr sz="1500"/>
            </a:lvl7pPr>
            <a:lvl8pPr marL="3657600" lvl="7" indent="-323850" rtl="0">
              <a:spcBef>
                <a:spcPts val="0"/>
              </a:spcBef>
              <a:spcAft>
                <a:spcPts val="0"/>
              </a:spcAft>
              <a:buSzPts val="1500"/>
              <a:buChar char="○"/>
              <a:defRPr sz="1500"/>
            </a:lvl8pPr>
            <a:lvl9pPr marL="4114800" lvl="8" indent="-323850" rtl="0">
              <a:spcBef>
                <a:spcPts val="0"/>
              </a:spcBef>
              <a:spcAft>
                <a:spcPts val="0"/>
              </a:spcAft>
              <a:buSzPts val="1500"/>
              <a:buChar char="■"/>
              <a:defRPr sz="1500"/>
            </a:lvl9pPr>
          </a:lstStyle>
          <a:p>
            <a:endParaRPr/>
          </a:p>
        </p:txBody>
      </p:sp>
      <p:sp>
        <p:nvSpPr>
          <p:cNvPr id="160" name="Google Shape;160;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61" name="Google Shape;161;p20"/>
          <p:cNvPicPr preferRelativeResize="0"/>
          <p:nvPr/>
        </p:nvPicPr>
        <p:blipFill>
          <a:blip r:embed="rId2">
            <a:alphaModFix amt="50000"/>
          </a:blip>
          <a:stretch>
            <a:fillRect/>
          </a:stretch>
        </p:blipFill>
        <p:spPr>
          <a:xfrm>
            <a:off x="0" y="4519800"/>
            <a:ext cx="400104" cy="62370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5"/>
        <p:cNvGrpSpPr/>
        <p:nvPr/>
      </p:nvGrpSpPr>
      <p:grpSpPr>
        <a:xfrm>
          <a:off x="0" y="0"/>
          <a:ext cx="0" cy="0"/>
          <a:chOff x="0" y="0"/>
          <a:chExt cx="0" cy="0"/>
        </a:xfrm>
      </p:grpSpPr>
      <p:sp>
        <p:nvSpPr>
          <p:cNvPr id="16" name="Google Shape;16;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7" name="Google Shape;17;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8" name="Google Shape;18;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2"/>
        <p:cNvGrpSpPr/>
        <p:nvPr/>
      </p:nvGrpSpPr>
      <p:grpSpPr>
        <a:xfrm>
          <a:off x="0" y="0"/>
          <a:ext cx="0" cy="0"/>
          <a:chOff x="0" y="0"/>
          <a:chExt cx="0" cy="0"/>
        </a:xfrm>
      </p:grpSpPr>
      <p:sp>
        <p:nvSpPr>
          <p:cNvPr id="163" name="Google Shape;163;p21"/>
          <p:cNvSpPr txBox="1">
            <a:spLocks noGrp="1"/>
          </p:cNvSpPr>
          <p:nvPr>
            <p:ph type="title"/>
          </p:nvPr>
        </p:nvSpPr>
        <p:spPr>
          <a:xfrm>
            <a:off x="628650" y="138277"/>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CFB87C"/>
              </a:buClr>
              <a:buSzPts val="3300"/>
              <a:buFont typeface="Arial"/>
              <a:buNone/>
              <a:defRPr b="1">
                <a:solidFill>
                  <a:srgbClr val="CFB87C"/>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4" name="Google Shape;164;p21"/>
          <p:cNvSpPr txBox="1">
            <a:spLocks noGrp="1"/>
          </p:cNvSpPr>
          <p:nvPr>
            <p:ph type="body" idx="1"/>
          </p:nvPr>
        </p:nvSpPr>
        <p:spPr>
          <a:xfrm>
            <a:off x="628650" y="1233653"/>
            <a:ext cx="7886700" cy="3263400"/>
          </a:xfrm>
          <a:prstGeom prst="rect">
            <a:avLst/>
          </a:prstGeom>
          <a:noFill/>
          <a:ln>
            <a:noFill/>
          </a:ln>
        </p:spPr>
        <p:txBody>
          <a:bodyPr spcFirstLastPara="1" wrap="square" lIns="68575" tIns="34275" rIns="68575" bIns="34275" anchor="t" anchorCtr="0">
            <a:normAutofit/>
          </a:bodyPr>
          <a:lstStyle>
            <a:lvl1pPr marL="457200" lvl="0" indent="-361950" algn="l" rtl="0">
              <a:lnSpc>
                <a:spcPct val="115000"/>
              </a:lnSpc>
              <a:spcBef>
                <a:spcPts val="800"/>
              </a:spcBef>
              <a:spcAft>
                <a:spcPts val="0"/>
              </a:spcAft>
              <a:buClr>
                <a:schemeClr val="dk1"/>
              </a:buClr>
              <a:buSzPts val="2100"/>
              <a:buChar char="•"/>
              <a:defRPr>
                <a:latin typeface="Arial"/>
                <a:ea typeface="Arial"/>
                <a:cs typeface="Arial"/>
                <a:sym typeface="Arial"/>
              </a:defRPr>
            </a:lvl1pPr>
            <a:lvl2pPr marL="914400" lvl="1" indent="-342900" algn="l" rtl="0">
              <a:lnSpc>
                <a:spcPct val="115000"/>
              </a:lnSpc>
              <a:spcBef>
                <a:spcPts val="400"/>
              </a:spcBef>
              <a:spcAft>
                <a:spcPts val="0"/>
              </a:spcAft>
              <a:buClr>
                <a:schemeClr val="dk1"/>
              </a:buClr>
              <a:buSzPts val="1800"/>
              <a:buChar char="•"/>
              <a:defRPr>
                <a:latin typeface="Arial"/>
                <a:ea typeface="Arial"/>
                <a:cs typeface="Arial"/>
                <a:sym typeface="Arial"/>
              </a:defRPr>
            </a:lvl2pPr>
            <a:lvl3pPr marL="1371600" lvl="2" indent="-323850" algn="l" rtl="0">
              <a:lnSpc>
                <a:spcPct val="115000"/>
              </a:lnSpc>
              <a:spcBef>
                <a:spcPts val="400"/>
              </a:spcBef>
              <a:spcAft>
                <a:spcPts val="0"/>
              </a:spcAft>
              <a:buClr>
                <a:schemeClr val="dk1"/>
              </a:buClr>
              <a:buSzPts val="1500"/>
              <a:buChar char="•"/>
              <a:defRPr>
                <a:latin typeface="Arial"/>
                <a:ea typeface="Arial"/>
                <a:cs typeface="Arial"/>
                <a:sym typeface="Arial"/>
              </a:defRPr>
            </a:lvl3pPr>
            <a:lvl4pPr marL="1828800" lvl="3" indent="-317500" algn="l" rtl="0">
              <a:lnSpc>
                <a:spcPct val="115000"/>
              </a:lnSpc>
              <a:spcBef>
                <a:spcPts val="400"/>
              </a:spcBef>
              <a:spcAft>
                <a:spcPts val="0"/>
              </a:spcAft>
              <a:buClr>
                <a:schemeClr val="dk1"/>
              </a:buClr>
              <a:buSzPts val="1400"/>
              <a:buChar char="•"/>
              <a:defRPr>
                <a:latin typeface="Arial"/>
                <a:ea typeface="Arial"/>
                <a:cs typeface="Arial"/>
                <a:sym typeface="Arial"/>
              </a:defRPr>
            </a:lvl4pPr>
            <a:lvl5pPr marL="2286000" lvl="4" indent="-317500" algn="l" rtl="0">
              <a:lnSpc>
                <a:spcPct val="115000"/>
              </a:lnSpc>
              <a:spcBef>
                <a:spcPts val="400"/>
              </a:spcBef>
              <a:spcAft>
                <a:spcPts val="0"/>
              </a:spcAft>
              <a:buClr>
                <a:schemeClr val="dk1"/>
              </a:buClr>
              <a:buSzPts val="1400"/>
              <a:buChar char="•"/>
              <a:defRPr>
                <a:latin typeface="Arial"/>
                <a:ea typeface="Arial"/>
                <a:cs typeface="Arial"/>
                <a:sym typeface="Arial"/>
              </a:defRPr>
            </a:lvl5pPr>
            <a:lvl6pPr marL="2743200" lvl="5" indent="-317500" algn="l" rtl="0">
              <a:lnSpc>
                <a:spcPct val="115000"/>
              </a:lnSpc>
              <a:spcBef>
                <a:spcPts val="400"/>
              </a:spcBef>
              <a:spcAft>
                <a:spcPts val="0"/>
              </a:spcAft>
              <a:buClr>
                <a:schemeClr val="dk1"/>
              </a:buClr>
              <a:buSzPts val="1400"/>
              <a:buChar char="•"/>
              <a:defRPr/>
            </a:lvl6pPr>
            <a:lvl7pPr marL="3200400" lvl="6" indent="-317500" algn="l" rtl="0">
              <a:lnSpc>
                <a:spcPct val="115000"/>
              </a:lnSpc>
              <a:spcBef>
                <a:spcPts val="400"/>
              </a:spcBef>
              <a:spcAft>
                <a:spcPts val="0"/>
              </a:spcAft>
              <a:buClr>
                <a:schemeClr val="dk1"/>
              </a:buClr>
              <a:buSzPts val="1400"/>
              <a:buChar char="•"/>
              <a:defRPr/>
            </a:lvl7pPr>
            <a:lvl8pPr marL="3657600" lvl="7" indent="-317500" algn="l" rtl="0">
              <a:lnSpc>
                <a:spcPct val="115000"/>
              </a:lnSpc>
              <a:spcBef>
                <a:spcPts val="400"/>
              </a:spcBef>
              <a:spcAft>
                <a:spcPts val="0"/>
              </a:spcAft>
              <a:buClr>
                <a:schemeClr val="dk1"/>
              </a:buClr>
              <a:buSzPts val="1400"/>
              <a:buChar char="•"/>
              <a:defRPr/>
            </a:lvl8pPr>
            <a:lvl9pPr marL="4114800" lvl="8" indent="-317500" algn="l" rtl="0">
              <a:lnSpc>
                <a:spcPct val="115000"/>
              </a:lnSpc>
              <a:spcBef>
                <a:spcPts val="400"/>
              </a:spcBef>
              <a:spcAft>
                <a:spcPts val="0"/>
              </a:spcAft>
              <a:buClr>
                <a:schemeClr val="dk1"/>
              </a:buClr>
              <a:buSzPts val="1400"/>
              <a:buChar char="•"/>
              <a:defRPr/>
            </a:lvl9pPr>
          </a:lstStyle>
          <a:p>
            <a:endParaRPr/>
          </a:p>
        </p:txBody>
      </p:sp>
      <p:sp>
        <p:nvSpPr>
          <p:cNvPr id="165" name="Google Shape;165;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66" name="Google Shape;166;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67" name="Google Shape;167;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68" name="Google Shape;168;p21"/>
          <p:cNvPicPr preferRelativeResize="0"/>
          <p:nvPr/>
        </p:nvPicPr>
        <p:blipFill rotWithShape="1">
          <a:blip r:embed="rId2">
            <a:alphaModFix amt="70000"/>
          </a:blip>
          <a:srcRect/>
          <a:stretch/>
        </p:blipFill>
        <p:spPr>
          <a:xfrm>
            <a:off x="8646374" y="0"/>
            <a:ext cx="506739" cy="78992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_AND_TWO_COLUMNS_7">
  <p:cSld name="TITLE_AND_TWO_COLUMNS_7">
    <p:spTree>
      <p:nvGrpSpPr>
        <p:cNvPr id="1" name="Shape 169"/>
        <p:cNvGrpSpPr/>
        <p:nvPr/>
      </p:nvGrpSpPr>
      <p:grpSpPr>
        <a:xfrm>
          <a:off x="0" y="0"/>
          <a:ext cx="0" cy="0"/>
          <a:chOff x="0" y="0"/>
          <a:chExt cx="0" cy="0"/>
        </a:xfrm>
      </p:grpSpPr>
      <p:sp>
        <p:nvSpPr>
          <p:cNvPr id="170" name="Google Shape;170;p22"/>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2"/>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72" name="Google Shape;172;p22"/>
          <p:cNvSpPr txBox="1">
            <a:spLocks noGrp="1"/>
          </p:cNvSpPr>
          <p:nvPr>
            <p:ph type="body" idx="1"/>
          </p:nvPr>
        </p:nvSpPr>
        <p:spPr>
          <a:xfrm>
            <a:off x="311700" y="1505700"/>
            <a:ext cx="8520600" cy="3076200"/>
          </a:xfrm>
          <a:prstGeom prst="rect">
            <a:avLst/>
          </a:prstGeom>
        </p:spPr>
        <p:txBody>
          <a:bodyPr spcFirstLastPara="1" wrap="square" lIns="91425" tIns="91425" rIns="91425" bIns="91425" anchor="t" anchorCtr="0">
            <a:normAutofit/>
          </a:bodyPr>
          <a:lstStyle>
            <a:lvl1pPr marL="457200" lvl="0" indent="-336550" rtl="0">
              <a:spcBef>
                <a:spcPts val="0"/>
              </a:spcBef>
              <a:spcAft>
                <a:spcPts val="0"/>
              </a:spcAft>
              <a:buSzPts val="1700"/>
              <a:buChar char="●"/>
              <a:defRPr sz="1700"/>
            </a:lvl1pPr>
            <a:lvl2pPr marL="914400" lvl="1" indent="-323850" rtl="0">
              <a:spcBef>
                <a:spcPts val="0"/>
              </a:spcBef>
              <a:spcAft>
                <a:spcPts val="0"/>
              </a:spcAft>
              <a:buSzPts val="1500"/>
              <a:buChar char="○"/>
              <a:defRPr sz="1500"/>
            </a:lvl2pPr>
            <a:lvl3pPr marL="1371600" lvl="2" indent="-323850" rtl="0">
              <a:spcBef>
                <a:spcPts val="0"/>
              </a:spcBef>
              <a:spcAft>
                <a:spcPts val="0"/>
              </a:spcAft>
              <a:buSzPts val="1500"/>
              <a:buChar char="■"/>
              <a:defRPr sz="1500"/>
            </a:lvl3pPr>
            <a:lvl4pPr marL="1828800" lvl="3" indent="-323850" rtl="0">
              <a:spcBef>
                <a:spcPts val="0"/>
              </a:spcBef>
              <a:spcAft>
                <a:spcPts val="0"/>
              </a:spcAft>
              <a:buSzPts val="1500"/>
              <a:buChar char="●"/>
              <a:defRPr sz="1500"/>
            </a:lvl4pPr>
            <a:lvl5pPr marL="2286000" lvl="4" indent="-323850" rtl="0">
              <a:spcBef>
                <a:spcPts val="0"/>
              </a:spcBef>
              <a:spcAft>
                <a:spcPts val="0"/>
              </a:spcAft>
              <a:buSzPts val="1500"/>
              <a:buChar char="○"/>
              <a:defRPr sz="1500"/>
            </a:lvl5pPr>
            <a:lvl6pPr marL="2743200" lvl="5" indent="-323850" rtl="0">
              <a:spcBef>
                <a:spcPts val="0"/>
              </a:spcBef>
              <a:spcAft>
                <a:spcPts val="0"/>
              </a:spcAft>
              <a:buSzPts val="1500"/>
              <a:buChar char="■"/>
              <a:defRPr sz="1500"/>
            </a:lvl6pPr>
            <a:lvl7pPr marL="3200400" lvl="6" indent="-323850" rtl="0">
              <a:spcBef>
                <a:spcPts val="0"/>
              </a:spcBef>
              <a:spcAft>
                <a:spcPts val="0"/>
              </a:spcAft>
              <a:buSzPts val="1500"/>
              <a:buChar char="●"/>
              <a:defRPr sz="1500"/>
            </a:lvl7pPr>
            <a:lvl8pPr marL="3657600" lvl="7" indent="-323850" rtl="0">
              <a:spcBef>
                <a:spcPts val="0"/>
              </a:spcBef>
              <a:spcAft>
                <a:spcPts val="0"/>
              </a:spcAft>
              <a:buSzPts val="1500"/>
              <a:buChar char="○"/>
              <a:defRPr sz="1500"/>
            </a:lvl8pPr>
            <a:lvl9pPr marL="4114800" lvl="8" indent="-323850" rtl="0">
              <a:spcBef>
                <a:spcPts val="0"/>
              </a:spcBef>
              <a:spcAft>
                <a:spcPts val="0"/>
              </a:spcAft>
              <a:buSzPts val="1500"/>
              <a:buChar char="■"/>
              <a:defRPr sz="1500"/>
            </a:lvl9pPr>
          </a:lstStyle>
          <a:p>
            <a:endParaRPr/>
          </a:p>
        </p:txBody>
      </p:sp>
      <p:sp>
        <p:nvSpPr>
          <p:cNvPr id="173" name="Google Shape;173;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74" name="Google Shape;174;p22"/>
          <p:cNvPicPr preferRelativeResize="0"/>
          <p:nvPr/>
        </p:nvPicPr>
        <p:blipFill>
          <a:blip r:embed="rId2">
            <a:alphaModFix amt="50000"/>
          </a:blip>
          <a:stretch>
            <a:fillRect/>
          </a:stretch>
        </p:blipFill>
        <p:spPr>
          <a:xfrm>
            <a:off x="0" y="4519800"/>
            <a:ext cx="400104" cy="62370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3" name="Google Shape;23;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4" name="Google Shape;24;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5" name="Google Shape;25;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26" name="Google Shape;2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verview" type="twoColTx">
  <p:cSld name="TITLE_AND_TWO_COLUMNS">
    <p:spTree>
      <p:nvGrpSpPr>
        <p:cNvPr id="1" name="Shape 27"/>
        <p:cNvGrpSpPr/>
        <p:nvPr/>
      </p:nvGrpSpPr>
      <p:grpSpPr>
        <a:xfrm>
          <a:off x="0" y="0"/>
          <a:ext cx="0" cy="0"/>
          <a:chOff x="0" y="0"/>
          <a:chExt cx="0" cy="0"/>
        </a:xfrm>
      </p:grpSpPr>
      <p:sp>
        <p:nvSpPr>
          <p:cNvPr id="28" name="Google Shape;28;p5"/>
          <p:cNvSpPr/>
          <p:nvPr/>
        </p:nvSpPr>
        <p:spPr>
          <a:xfrm>
            <a:off x="0" y="0"/>
            <a:ext cx="9144000" cy="576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5"/>
          <p:cNvSpPr txBox="1">
            <a:spLocks noGrp="1"/>
          </p:cNvSpPr>
          <p:nvPr>
            <p:ph type="body" idx="1"/>
          </p:nvPr>
        </p:nvSpPr>
        <p:spPr>
          <a:xfrm>
            <a:off x="311700" y="847138"/>
            <a:ext cx="8520600" cy="3734700"/>
          </a:xfrm>
          <a:prstGeom prst="rect">
            <a:avLst/>
          </a:prstGeom>
        </p:spPr>
        <p:txBody>
          <a:bodyPr spcFirstLastPara="1" wrap="square" lIns="91425" tIns="91425" rIns="91425" bIns="91425" anchor="t" anchorCtr="0">
            <a:normAutofit/>
          </a:bodyPr>
          <a:lstStyle>
            <a:lvl1pPr marL="457200" lvl="0" indent="-361950">
              <a:spcBef>
                <a:spcPts val="0"/>
              </a:spcBef>
              <a:spcAft>
                <a:spcPts val="0"/>
              </a:spcAft>
              <a:buSzPts val="2100"/>
              <a:buChar char="●"/>
              <a:defRPr sz="2100"/>
            </a:lvl1pPr>
            <a:lvl2pPr marL="914400" lvl="1" indent="-349250">
              <a:spcBef>
                <a:spcPts val="0"/>
              </a:spcBef>
              <a:spcAft>
                <a:spcPts val="0"/>
              </a:spcAft>
              <a:buSzPts val="1900"/>
              <a:buChar char="○"/>
              <a:defRPr sz="1900"/>
            </a:lvl2pPr>
            <a:lvl3pPr marL="1371600" lvl="2" indent="-349250">
              <a:spcBef>
                <a:spcPts val="0"/>
              </a:spcBef>
              <a:spcAft>
                <a:spcPts val="0"/>
              </a:spcAft>
              <a:buSzPts val="1900"/>
              <a:buChar char="■"/>
              <a:defRPr sz="1900"/>
            </a:lvl3pPr>
            <a:lvl4pPr marL="1828800" lvl="3" indent="-349250">
              <a:spcBef>
                <a:spcPts val="0"/>
              </a:spcBef>
              <a:spcAft>
                <a:spcPts val="0"/>
              </a:spcAft>
              <a:buSzPts val="1900"/>
              <a:buChar char="●"/>
              <a:defRPr sz="1900"/>
            </a:lvl4pPr>
            <a:lvl5pPr marL="2286000" lvl="4" indent="-349250">
              <a:spcBef>
                <a:spcPts val="0"/>
              </a:spcBef>
              <a:spcAft>
                <a:spcPts val="0"/>
              </a:spcAft>
              <a:buSzPts val="1900"/>
              <a:buChar char="○"/>
              <a:defRPr sz="1900"/>
            </a:lvl5pPr>
            <a:lvl6pPr marL="2743200" lvl="5" indent="-349250">
              <a:spcBef>
                <a:spcPts val="0"/>
              </a:spcBef>
              <a:spcAft>
                <a:spcPts val="0"/>
              </a:spcAft>
              <a:buSzPts val="1900"/>
              <a:buChar char="■"/>
              <a:defRPr sz="1900"/>
            </a:lvl6pPr>
            <a:lvl7pPr marL="3200400" lvl="6" indent="-349250">
              <a:spcBef>
                <a:spcPts val="0"/>
              </a:spcBef>
              <a:spcAft>
                <a:spcPts val="0"/>
              </a:spcAft>
              <a:buSzPts val="1900"/>
              <a:buChar char="●"/>
              <a:defRPr sz="1900"/>
            </a:lvl7pPr>
            <a:lvl8pPr marL="3657600" lvl="7" indent="-349250">
              <a:spcBef>
                <a:spcPts val="0"/>
              </a:spcBef>
              <a:spcAft>
                <a:spcPts val="0"/>
              </a:spcAft>
              <a:buSzPts val="1900"/>
              <a:buChar char="○"/>
              <a:defRPr sz="1900"/>
            </a:lvl8pPr>
            <a:lvl9pPr marL="4114800" lvl="8" indent="-349250">
              <a:spcBef>
                <a:spcPts val="0"/>
              </a:spcBef>
              <a:spcAft>
                <a:spcPts val="0"/>
              </a:spcAft>
              <a:buSzPts val="1900"/>
              <a:buChar char="■"/>
              <a:defRPr sz="1900"/>
            </a:lvl9pPr>
          </a:lstStyle>
          <a:p>
            <a:endParaRPr/>
          </a:p>
        </p:txBody>
      </p:sp>
      <p:sp>
        <p:nvSpPr>
          <p:cNvPr id="30" name="Google Shape;30;p5"/>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lvl1pPr lvl="0">
              <a:lnSpc>
                <a:spcPct val="80000"/>
              </a:lnSpc>
              <a:buSzPts val="770"/>
              <a:buNone/>
              <a:defRPr sz="1300"/>
            </a:lvl1pPr>
            <a:lvl2pPr lvl="1">
              <a:lnSpc>
                <a:spcPct val="80000"/>
              </a:lnSpc>
              <a:buSzPts val="770"/>
              <a:buNone/>
              <a:defRPr sz="1300"/>
            </a:lvl2pPr>
            <a:lvl3pPr lvl="2">
              <a:lnSpc>
                <a:spcPct val="80000"/>
              </a:lnSpc>
              <a:buSzPts val="770"/>
              <a:buNone/>
              <a:defRPr sz="1300"/>
            </a:lvl3pPr>
            <a:lvl4pPr lvl="3">
              <a:lnSpc>
                <a:spcPct val="80000"/>
              </a:lnSpc>
              <a:buSzPts val="770"/>
              <a:buNone/>
              <a:defRPr sz="1300"/>
            </a:lvl4pPr>
            <a:lvl5pPr lvl="4">
              <a:lnSpc>
                <a:spcPct val="80000"/>
              </a:lnSpc>
              <a:buSzPts val="770"/>
              <a:buNone/>
              <a:defRPr sz="1300"/>
            </a:lvl5pPr>
            <a:lvl6pPr lvl="5">
              <a:lnSpc>
                <a:spcPct val="80000"/>
              </a:lnSpc>
              <a:buSzPts val="770"/>
              <a:buNone/>
              <a:defRPr sz="1300"/>
            </a:lvl6pPr>
            <a:lvl7pPr lvl="6">
              <a:lnSpc>
                <a:spcPct val="80000"/>
              </a:lnSpc>
              <a:buSzPts val="770"/>
              <a:buNone/>
              <a:defRPr sz="1300"/>
            </a:lvl7pPr>
            <a:lvl8pPr lvl="7">
              <a:lnSpc>
                <a:spcPct val="80000"/>
              </a:lnSpc>
              <a:buSzPts val="770"/>
              <a:buNone/>
              <a:defRPr sz="1300"/>
            </a:lvl8pPr>
            <a:lvl9pPr lvl="8">
              <a:lnSpc>
                <a:spcPct val="80000"/>
              </a:lnSpc>
              <a:buSzPts val="770"/>
              <a:buNone/>
              <a:defRPr sz="1300"/>
            </a:lvl9pPr>
          </a:lstStyle>
          <a:p>
            <a:pPr marL="0" lvl="0" indent="0" algn="r" rtl="0">
              <a:spcBef>
                <a:spcPts val="0"/>
              </a:spcBef>
              <a:spcAft>
                <a:spcPts val="0"/>
              </a:spcAft>
              <a:buNone/>
            </a:pPr>
            <a:fld id="{00000000-1234-1234-1234-123412341234}" type="slidenum">
              <a:rPr lang="en"/>
              <a:t>‹#›</a:t>
            </a:fld>
            <a:endParaRPr/>
          </a:p>
        </p:txBody>
      </p:sp>
      <p:pic>
        <p:nvPicPr>
          <p:cNvPr id="31" name="Google Shape;31;p5"/>
          <p:cNvPicPr preferRelativeResize="0"/>
          <p:nvPr/>
        </p:nvPicPr>
        <p:blipFill>
          <a:blip r:embed="rId2">
            <a:alphaModFix/>
          </a:blip>
          <a:stretch>
            <a:fillRect/>
          </a:stretch>
        </p:blipFill>
        <p:spPr>
          <a:xfrm>
            <a:off x="8630887" y="19500"/>
            <a:ext cx="461714" cy="537276"/>
          </a:xfrm>
          <a:prstGeom prst="rect">
            <a:avLst/>
          </a:prstGeom>
          <a:noFill/>
          <a:ln>
            <a:noFill/>
          </a:ln>
        </p:spPr>
      </p:pic>
      <p:sp>
        <p:nvSpPr>
          <p:cNvPr id="32" name="Google Shape;32;p5"/>
          <p:cNvSpPr/>
          <p:nvPr/>
        </p:nvSpPr>
        <p:spPr>
          <a:xfrm>
            <a:off x="712753" y="4875375"/>
            <a:ext cx="1070100" cy="268200"/>
          </a:xfrm>
          <a:prstGeom prst="rect">
            <a:avLst/>
          </a:prstGeom>
          <a:solidFill>
            <a:srgbClr val="092E82"/>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Overview</a:t>
            </a:r>
            <a:endParaRPr sz="1000">
              <a:solidFill>
                <a:schemeClr val="lt1"/>
              </a:solidFill>
              <a:latin typeface="Merriweather"/>
              <a:ea typeface="Merriweather"/>
              <a:cs typeface="Merriweather"/>
              <a:sym typeface="Merriweather"/>
            </a:endParaRPr>
          </a:p>
        </p:txBody>
      </p:sp>
      <p:sp>
        <p:nvSpPr>
          <p:cNvPr id="33" name="Google Shape;33;p5"/>
          <p:cNvSpPr/>
          <p:nvPr/>
        </p:nvSpPr>
        <p:spPr>
          <a:xfrm>
            <a:off x="1782880" y="4875375"/>
            <a:ext cx="10701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Design</a:t>
            </a:r>
            <a:endParaRPr sz="1500">
              <a:solidFill>
                <a:schemeClr val="lt1"/>
              </a:solidFill>
            </a:endParaRPr>
          </a:p>
        </p:txBody>
      </p:sp>
      <p:sp>
        <p:nvSpPr>
          <p:cNvPr id="34" name="Google Shape;34;p5"/>
          <p:cNvSpPr/>
          <p:nvPr/>
        </p:nvSpPr>
        <p:spPr>
          <a:xfrm>
            <a:off x="2853007" y="4875375"/>
            <a:ext cx="10701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CPE/Risk</a:t>
            </a:r>
            <a:endParaRPr sz="1500">
              <a:solidFill>
                <a:schemeClr val="lt1"/>
              </a:solidFill>
            </a:endParaRPr>
          </a:p>
        </p:txBody>
      </p:sp>
      <p:sp>
        <p:nvSpPr>
          <p:cNvPr id="35" name="Google Shape;35;p5"/>
          <p:cNvSpPr/>
          <p:nvPr/>
        </p:nvSpPr>
        <p:spPr>
          <a:xfrm>
            <a:off x="3923134" y="4875375"/>
            <a:ext cx="10701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Requirements</a:t>
            </a:r>
            <a:endParaRPr sz="1500">
              <a:solidFill>
                <a:schemeClr val="lt1"/>
              </a:solidFill>
            </a:endParaRPr>
          </a:p>
        </p:txBody>
      </p:sp>
      <p:sp>
        <p:nvSpPr>
          <p:cNvPr id="36" name="Google Shape;36;p5"/>
          <p:cNvSpPr/>
          <p:nvPr/>
        </p:nvSpPr>
        <p:spPr>
          <a:xfrm>
            <a:off x="4993261" y="4875375"/>
            <a:ext cx="11460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V&amp;V Plan</a:t>
            </a:r>
            <a:endParaRPr sz="1000">
              <a:solidFill>
                <a:schemeClr val="lt1"/>
              </a:solidFill>
            </a:endParaRPr>
          </a:p>
        </p:txBody>
      </p:sp>
      <p:sp>
        <p:nvSpPr>
          <p:cNvPr id="37" name="Google Shape;37;p5"/>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38" name="Google Shape;38;p5"/>
          <p:cNvSpPr/>
          <p:nvPr/>
        </p:nvSpPr>
        <p:spPr>
          <a:xfrm>
            <a:off x="6139261" y="4875375"/>
            <a:ext cx="11460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Project Plan</a:t>
            </a:r>
            <a:endParaRPr sz="1000">
              <a:solidFill>
                <a:schemeClr val="lt1"/>
              </a:solidFill>
            </a:endParaRPr>
          </a:p>
        </p:txBody>
      </p:sp>
      <p:sp>
        <p:nvSpPr>
          <p:cNvPr id="39" name="Google Shape;39;p5"/>
          <p:cNvSpPr/>
          <p:nvPr/>
        </p:nvSpPr>
        <p:spPr>
          <a:xfrm>
            <a:off x="7285261" y="4875375"/>
            <a:ext cx="11460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Backup</a:t>
            </a:r>
            <a:endParaRPr sz="1000">
              <a:solidFill>
                <a:schemeClr val="lt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esign">
  <p:cSld name="TITLE_AND_TWO_COLUMNS_3">
    <p:spTree>
      <p:nvGrpSpPr>
        <p:cNvPr id="1" name="Shape 40"/>
        <p:cNvGrpSpPr/>
        <p:nvPr/>
      </p:nvGrpSpPr>
      <p:grpSpPr>
        <a:xfrm>
          <a:off x="0" y="0"/>
          <a:ext cx="0" cy="0"/>
          <a:chOff x="0" y="0"/>
          <a:chExt cx="0" cy="0"/>
        </a:xfrm>
      </p:grpSpPr>
      <p:sp>
        <p:nvSpPr>
          <p:cNvPr id="41" name="Google Shape;41;p6"/>
          <p:cNvSpPr/>
          <p:nvPr/>
        </p:nvSpPr>
        <p:spPr>
          <a:xfrm>
            <a:off x="0" y="0"/>
            <a:ext cx="9144000" cy="576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6"/>
          <p:cNvSpPr txBox="1">
            <a:spLocks noGrp="1"/>
          </p:cNvSpPr>
          <p:nvPr>
            <p:ph type="body" idx="1"/>
          </p:nvPr>
        </p:nvSpPr>
        <p:spPr>
          <a:xfrm>
            <a:off x="311700" y="847138"/>
            <a:ext cx="8520600" cy="3734700"/>
          </a:xfrm>
          <a:prstGeom prst="rect">
            <a:avLst/>
          </a:prstGeom>
        </p:spPr>
        <p:txBody>
          <a:bodyPr spcFirstLastPara="1" wrap="square" lIns="91425" tIns="91425" rIns="91425" bIns="91425" anchor="t" anchorCtr="0">
            <a:normAutofit/>
          </a:bodyPr>
          <a:lstStyle>
            <a:lvl1pPr marL="457200" lvl="0" indent="-361950" rtl="0">
              <a:spcBef>
                <a:spcPts val="0"/>
              </a:spcBef>
              <a:spcAft>
                <a:spcPts val="0"/>
              </a:spcAft>
              <a:buSzPts val="2100"/>
              <a:buChar char="●"/>
              <a:defRPr sz="2100"/>
            </a:lvl1pPr>
            <a:lvl2pPr marL="914400" lvl="1" indent="-349250" rtl="0">
              <a:spcBef>
                <a:spcPts val="0"/>
              </a:spcBef>
              <a:spcAft>
                <a:spcPts val="0"/>
              </a:spcAft>
              <a:buSzPts val="1900"/>
              <a:buChar char="○"/>
              <a:defRPr sz="1900"/>
            </a:lvl2pPr>
            <a:lvl3pPr marL="1371600" lvl="2" indent="-349250" rtl="0">
              <a:spcBef>
                <a:spcPts val="0"/>
              </a:spcBef>
              <a:spcAft>
                <a:spcPts val="0"/>
              </a:spcAft>
              <a:buSzPts val="1900"/>
              <a:buChar char="■"/>
              <a:defRPr sz="1900"/>
            </a:lvl3pPr>
            <a:lvl4pPr marL="1828800" lvl="3" indent="-349250" rtl="0">
              <a:spcBef>
                <a:spcPts val="0"/>
              </a:spcBef>
              <a:spcAft>
                <a:spcPts val="0"/>
              </a:spcAft>
              <a:buSzPts val="1900"/>
              <a:buChar char="●"/>
              <a:defRPr sz="1900"/>
            </a:lvl4pPr>
            <a:lvl5pPr marL="2286000" lvl="4" indent="-349250" rtl="0">
              <a:spcBef>
                <a:spcPts val="0"/>
              </a:spcBef>
              <a:spcAft>
                <a:spcPts val="0"/>
              </a:spcAft>
              <a:buSzPts val="1900"/>
              <a:buChar char="○"/>
              <a:defRPr sz="1900"/>
            </a:lvl5pPr>
            <a:lvl6pPr marL="2743200" lvl="5" indent="-349250" rtl="0">
              <a:spcBef>
                <a:spcPts val="0"/>
              </a:spcBef>
              <a:spcAft>
                <a:spcPts val="0"/>
              </a:spcAft>
              <a:buSzPts val="1900"/>
              <a:buChar char="■"/>
              <a:defRPr sz="1900"/>
            </a:lvl6pPr>
            <a:lvl7pPr marL="3200400" lvl="6" indent="-349250" rtl="0">
              <a:spcBef>
                <a:spcPts val="0"/>
              </a:spcBef>
              <a:spcAft>
                <a:spcPts val="0"/>
              </a:spcAft>
              <a:buSzPts val="1900"/>
              <a:buChar char="●"/>
              <a:defRPr sz="1900"/>
            </a:lvl7pPr>
            <a:lvl8pPr marL="3657600" lvl="7" indent="-349250" rtl="0">
              <a:spcBef>
                <a:spcPts val="0"/>
              </a:spcBef>
              <a:spcAft>
                <a:spcPts val="0"/>
              </a:spcAft>
              <a:buSzPts val="1900"/>
              <a:buChar char="○"/>
              <a:defRPr sz="1900"/>
            </a:lvl8pPr>
            <a:lvl9pPr marL="4114800" lvl="8" indent="-349250" rtl="0">
              <a:spcBef>
                <a:spcPts val="0"/>
              </a:spcBef>
              <a:spcAft>
                <a:spcPts val="0"/>
              </a:spcAft>
              <a:buSzPts val="1900"/>
              <a:buChar char="■"/>
              <a:defRPr sz="1900"/>
            </a:lvl9pPr>
          </a:lstStyle>
          <a:p>
            <a:endParaRPr/>
          </a:p>
        </p:txBody>
      </p:sp>
      <p:pic>
        <p:nvPicPr>
          <p:cNvPr id="43" name="Google Shape;43;p6"/>
          <p:cNvPicPr preferRelativeResize="0"/>
          <p:nvPr/>
        </p:nvPicPr>
        <p:blipFill>
          <a:blip r:embed="rId2">
            <a:alphaModFix/>
          </a:blip>
          <a:stretch>
            <a:fillRect/>
          </a:stretch>
        </p:blipFill>
        <p:spPr>
          <a:xfrm>
            <a:off x="8630887" y="19500"/>
            <a:ext cx="461714" cy="537276"/>
          </a:xfrm>
          <a:prstGeom prst="rect">
            <a:avLst/>
          </a:prstGeom>
          <a:noFill/>
          <a:ln>
            <a:noFill/>
          </a:ln>
        </p:spPr>
      </p:pic>
      <p:sp>
        <p:nvSpPr>
          <p:cNvPr id="44" name="Google Shape;44;p6"/>
          <p:cNvSpPr/>
          <p:nvPr/>
        </p:nvSpPr>
        <p:spPr>
          <a:xfrm>
            <a:off x="712753" y="4875375"/>
            <a:ext cx="10701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Overview</a:t>
            </a:r>
            <a:endParaRPr sz="1000">
              <a:solidFill>
                <a:schemeClr val="lt1"/>
              </a:solidFill>
              <a:latin typeface="Merriweather"/>
              <a:ea typeface="Merriweather"/>
              <a:cs typeface="Merriweather"/>
              <a:sym typeface="Merriweather"/>
            </a:endParaRPr>
          </a:p>
        </p:txBody>
      </p:sp>
      <p:sp>
        <p:nvSpPr>
          <p:cNvPr id="45" name="Google Shape;45;p6"/>
          <p:cNvSpPr/>
          <p:nvPr/>
        </p:nvSpPr>
        <p:spPr>
          <a:xfrm>
            <a:off x="1782880" y="4875375"/>
            <a:ext cx="1070100" cy="268200"/>
          </a:xfrm>
          <a:prstGeom prst="rect">
            <a:avLst/>
          </a:prstGeom>
          <a:solidFill>
            <a:srgbClr val="092E82"/>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Design</a:t>
            </a:r>
            <a:endParaRPr sz="1500">
              <a:solidFill>
                <a:schemeClr val="lt1"/>
              </a:solidFill>
            </a:endParaRPr>
          </a:p>
        </p:txBody>
      </p:sp>
      <p:sp>
        <p:nvSpPr>
          <p:cNvPr id="46" name="Google Shape;46;p6"/>
          <p:cNvSpPr/>
          <p:nvPr/>
        </p:nvSpPr>
        <p:spPr>
          <a:xfrm>
            <a:off x="2853007" y="4875375"/>
            <a:ext cx="10701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CPE/Risk</a:t>
            </a:r>
            <a:endParaRPr sz="1500">
              <a:solidFill>
                <a:schemeClr val="lt1"/>
              </a:solidFill>
            </a:endParaRPr>
          </a:p>
        </p:txBody>
      </p:sp>
      <p:sp>
        <p:nvSpPr>
          <p:cNvPr id="47" name="Google Shape;47;p6"/>
          <p:cNvSpPr/>
          <p:nvPr/>
        </p:nvSpPr>
        <p:spPr>
          <a:xfrm>
            <a:off x="3923134" y="4875375"/>
            <a:ext cx="10701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Requirements</a:t>
            </a:r>
            <a:endParaRPr sz="1500">
              <a:solidFill>
                <a:schemeClr val="lt1"/>
              </a:solidFill>
            </a:endParaRPr>
          </a:p>
        </p:txBody>
      </p:sp>
      <p:sp>
        <p:nvSpPr>
          <p:cNvPr id="48" name="Google Shape;48;p6"/>
          <p:cNvSpPr/>
          <p:nvPr/>
        </p:nvSpPr>
        <p:spPr>
          <a:xfrm>
            <a:off x="4993261" y="4875375"/>
            <a:ext cx="11460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V&amp;V Plan</a:t>
            </a:r>
            <a:endParaRPr sz="1000">
              <a:solidFill>
                <a:schemeClr val="lt1"/>
              </a:solidFill>
            </a:endParaRPr>
          </a:p>
        </p:txBody>
      </p:sp>
      <p:sp>
        <p:nvSpPr>
          <p:cNvPr id="49" name="Google Shape;49;p6"/>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50" name="Google Shape;50;p6"/>
          <p:cNvSpPr/>
          <p:nvPr/>
        </p:nvSpPr>
        <p:spPr>
          <a:xfrm>
            <a:off x="6139261" y="4875375"/>
            <a:ext cx="11460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Project Plan</a:t>
            </a:r>
            <a:endParaRPr sz="1000">
              <a:solidFill>
                <a:schemeClr val="lt1"/>
              </a:solidFill>
            </a:endParaRPr>
          </a:p>
        </p:txBody>
      </p:sp>
      <p:sp>
        <p:nvSpPr>
          <p:cNvPr id="51" name="Google Shape;51;p6"/>
          <p:cNvSpPr/>
          <p:nvPr/>
        </p:nvSpPr>
        <p:spPr>
          <a:xfrm>
            <a:off x="7285261" y="4875375"/>
            <a:ext cx="11460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Backup</a:t>
            </a:r>
            <a:endParaRPr sz="1000">
              <a:solidFill>
                <a:schemeClr val="lt1"/>
              </a:solidFill>
            </a:endParaRPr>
          </a:p>
        </p:txBody>
      </p:sp>
      <p:sp>
        <p:nvSpPr>
          <p:cNvPr id="52" name="Google Shape;52;p6"/>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lvl1pPr lvl="0" rtl="0">
              <a:lnSpc>
                <a:spcPct val="80000"/>
              </a:lnSpc>
              <a:buSzPts val="770"/>
              <a:buNone/>
              <a:defRPr sz="1300"/>
            </a:lvl1pPr>
            <a:lvl2pPr lvl="1" rtl="0">
              <a:lnSpc>
                <a:spcPct val="80000"/>
              </a:lnSpc>
              <a:buSzPts val="770"/>
              <a:buNone/>
              <a:defRPr sz="1300"/>
            </a:lvl2pPr>
            <a:lvl3pPr lvl="2" rtl="0">
              <a:lnSpc>
                <a:spcPct val="80000"/>
              </a:lnSpc>
              <a:buSzPts val="770"/>
              <a:buNone/>
              <a:defRPr sz="1300"/>
            </a:lvl3pPr>
            <a:lvl4pPr lvl="3" rtl="0">
              <a:lnSpc>
                <a:spcPct val="80000"/>
              </a:lnSpc>
              <a:buSzPts val="770"/>
              <a:buNone/>
              <a:defRPr sz="1300"/>
            </a:lvl4pPr>
            <a:lvl5pPr lvl="4" rtl="0">
              <a:lnSpc>
                <a:spcPct val="80000"/>
              </a:lnSpc>
              <a:buSzPts val="770"/>
              <a:buNone/>
              <a:defRPr sz="1300"/>
            </a:lvl5pPr>
            <a:lvl6pPr lvl="5" rtl="0">
              <a:lnSpc>
                <a:spcPct val="80000"/>
              </a:lnSpc>
              <a:buSzPts val="770"/>
              <a:buNone/>
              <a:defRPr sz="1300"/>
            </a:lvl6pPr>
            <a:lvl7pPr lvl="6" rtl="0">
              <a:lnSpc>
                <a:spcPct val="80000"/>
              </a:lnSpc>
              <a:buSzPts val="770"/>
              <a:buNone/>
              <a:defRPr sz="1300"/>
            </a:lvl7pPr>
            <a:lvl8pPr lvl="7" rtl="0">
              <a:lnSpc>
                <a:spcPct val="80000"/>
              </a:lnSpc>
              <a:buSzPts val="770"/>
              <a:buNone/>
              <a:defRPr sz="1300"/>
            </a:lvl8pPr>
            <a:lvl9pPr lvl="8" rtl="0">
              <a:lnSpc>
                <a:spcPct val="80000"/>
              </a:lnSpc>
              <a:buSzPts val="770"/>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PE/Risk">
  <p:cSld name="TITLE_AND_TWO_COLUMNS_4">
    <p:spTree>
      <p:nvGrpSpPr>
        <p:cNvPr id="1" name="Shape 53"/>
        <p:cNvGrpSpPr/>
        <p:nvPr/>
      </p:nvGrpSpPr>
      <p:grpSpPr>
        <a:xfrm>
          <a:off x="0" y="0"/>
          <a:ext cx="0" cy="0"/>
          <a:chOff x="0" y="0"/>
          <a:chExt cx="0" cy="0"/>
        </a:xfrm>
      </p:grpSpPr>
      <p:sp>
        <p:nvSpPr>
          <p:cNvPr id="54" name="Google Shape;54;p7"/>
          <p:cNvSpPr/>
          <p:nvPr/>
        </p:nvSpPr>
        <p:spPr>
          <a:xfrm>
            <a:off x="0" y="0"/>
            <a:ext cx="9144000" cy="576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7"/>
          <p:cNvSpPr txBox="1">
            <a:spLocks noGrp="1"/>
          </p:cNvSpPr>
          <p:nvPr>
            <p:ph type="body" idx="1"/>
          </p:nvPr>
        </p:nvSpPr>
        <p:spPr>
          <a:xfrm>
            <a:off x="311700" y="847138"/>
            <a:ext cx="8520600" cy="3734700"/>
          </a:xfrm>
          <a:prstGeom prst="rect">
            <a:avLst/>
          </a:prstGeom>
        </p:spPr>
        <p:txBody>
          <a:bodyPr spcFirstLastPara="1" wrap="square" lIns="91425" tIns="91425" rIns="91425" bIns="91425" anchor="t" anchorCtr="0">
            <a:normAutofit/>
          </a:bodyPr>
          <a:lstStyle>
            <a:lvl1pPr marL="457200" lvl="0" indent="-361950" rtl="0">
              <a:spcBef>
                <a:spcPts val="0"/>
              </a:spcBef>
              <a:spcAft>
                <a:spcPts val="0"/>
              </a:spcAft>
              <a:buSzPts val="2100"/>
              <a:buChar char="●"/>
              <a:defRPr sz="2100"/>
            </a:lvl1pPr>
            <a:lvl2pPr marL="914400" lvl="1" indent="-349250" rtl="0">
              <a:spcBef>
                <a:spcPts val="0"/>
              </a:spcBef>
              <a:spcAft>
                <a:spcPts val="0"/>
              </a:spcAft>
              <a:buSzPts val="1900"/>
              <a:buChar char="○"/>
              <a:defRPr sz="1900"/>
            </a:lvl2pPr>
            <a:lvl3pPr marL="1371600" lvl="2" indent="-349250" rtl="0">
              <a:spcBef>
                <a:spcPts val="0"/>
              </a:spcBef>
              <a:spcAft>
                <a:spcPts val="0"/>
              </a:spcAft>
              <a:buSzPts val="1900"/>
              <a:buChar char="■"/>
              <a:defRPr sz="1900"/>
            </a:lvl3pPr>
            <a:lvl4pPr marL="1828800" lvl="3" indent="-349250" rtl="0">
              <a:spcBef>
                <a:spcPts val="0"/>
              </a:spcBef>
              <a:spcAft>
                <a:spcPts val="0"/>
              </a:spcAft>
              <a:buSzPts val="1900"/>
              <a:buChar char="●"/>
              <a:defRPr sz="1900"/>
            </a:lvl4pPr>
            <a:lvl5pPr marL="2286000" lvl="4" indent="-349250" rtl="0">
              <a:spcBef>
                <a:spcPts val="0"/>
              </a:spcBef>
              <a:spcAft>
                <a:spcPts val="0"/>
              </a:spcAft>
              <a:buSzPts val="1900"/>
              <a:buChar char="○"/>
              <a:defRPr sz="1900"/>
            </a:lvl5pPr>
            <a:lvl6pPr marL="2743200" lvl="5" indent="-349250" rtl="0">
              <a:spcBef>
                <a:spcPts val="0"/>
              </a:spcBef>
              <a:spcAft>
                <a:spcPts val="0"/>
              </a:spcAft>
              <a:buSzPts val="1900"/>
              <a:buChar char="■"/>
              <a:defRPr sz="1900"/>
            </a:lvl6pPr>
            <a:lvl7pPr marL="3200400" lvl="6" indent="-349250" rtl="0">
              <a:spcBef>
                <a:spcPts val="0"/>
              </a:spcBef>
              <a:spcAft>
                <a:spcPts val="0"/>
              </a:spcAft>
              <a:buSzPts val="1900"/>
              <a:buChar char="●"/>
              <a:defRPr sz="1900"/>
            </a:lvl7pPr>
            <a:lvl8pPr marL="3657600" lvl="7" indent="-349250" rtl="0">
              <a:spcBef>
                <a:spcPts val="0"/>
              </a:spcBef>
              <a:spcAft>
                <a:spcPts val="0"/>
              </a:spcAft>
              <a:buSzPts val="1900"/>
              <a:buChar char="○"/>
              <a:defRPr sz="1900"/>
            </a:lvl8pPr>
            <a:lvl9pPr marL="4114800" lvl="8" indent="-349250" rtl="0">
              <a:spcBef>
                <a:spcPts val="0"/>
              </a:spcBef>
              <a:spcAft>
                <a:spcPts val="0"/>
              </a:spcAft>
              <a:buSzPts val="1900"/>
              <a:buChar char="■"/>
              <a:defRPr sz="1900"/>
            </a:lvl9pPr>
          </a:lstStyle>
          <a:p>
            <a:endParaRPr/>
          </a:p>
        </p:txBody>
      </p:sp>
      <p:pic>
        <p:nvPicPr>
          <p:cNvPr id="56" name="Google Shape;56;p7"/>
          <p:cNvPicPr preferRelativeResize="0"/>
          <p:nvPr/>
        </p:nvPicPr>
        <p:blipFill>
          <a:blip r:embed="rId2">
            <a:alphaModFix/>
          </a:blip>
          <a:stretch>
            <a:fillRect/>
          </a:stretch>
        </p:blipFill>
        <p:spPr>
          <a:xfrm>
            <a:off x="8630887" y="19500"/>
            <a:ext cx="461714" cy="537276"/>
          </a:xfrm>
          <a:prstGeom prst="rect">
            <a:avLst/>
          </a:prstGeom>
          <a:noFill/>
          <a:ln>
            <a:noFill/>
          </a:ln>
        </p:spPr>
      </p:pic>
      <p:sp>
        <p:nvSpPr>
          <p:cNvPr id="57" name="Google Shape;57;p7"/>
          <p:cNvSpPr/>
          <p:nvPr/>
        </p:nvSpPr>
        <p:spPr>
          <a:xfrm>
            <a:off x="712753" y="4875375"/>
            <a:ext cx="10701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Overview</a:t>
            </a:r>
            <a:endParaRPr sz="1000">
              <a:solidFill>
                <a:schemeClr val="lt1"/>
              </a:solidFill>
              <a:latin typeface="Merriweather"/>
              <a:ea typeface="Merriweather"/>
              <a:cs typeface="Merriweather"/>
              <a:sym typeface="Merriweather"/>
            </a:endParaRPr>
          </a:p>
        </p:txBody>
      </p:sp>
      <p:sp>
        <p:nvSpPr>
          <p:cNvPr id="58" name="Google Shape;58;p7"/>
          <p:cNvSpPr/>
          <p:nvPr/>
        </p:nvSpPr>
        <p:spPr>
          <a:xfrm>
            <a:off x="1782880" y="4875375"/>
            <a:ext cx="10701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Design</a:t>
            </a:r>
            <a:endParaRPr sz="1500">
              <a:solidFill>
                <a:schemeClr val="lt1"/>
              </a:solidFill>
            </a:endParaRPr>
          </a:p>
        </p:txBody>
      </p:sp>
      <p:sp>
        <p:nvSpPr>
          <p:cNvPr id="59" name="Google Shape;59;p7"/>
          <p:cNvSpPr/>
          <p:nvPr/>
        </p:nvSpPr>
        <p:spPr>
          <a:xfrm>
            <a:off x="2853007" y="4875375"/>
            <a:ext cx="1070100" cy="268200"/>
          </a:xfrm>
          <a:prstGeom prst="rect">
            <a:avLst/>
          </a:prstGeom>
          <a:solidFill>
            <a:srgbClr val="092E82"/>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CPE/Risk</a:t>
            </a:r>
            <a:endParaRPr sz="1500">
              <a:solidFill>
                <a:schemeClr val="lt1"/>
              </a:solidFill>
            </a:endParaRPr>
          </a:p>
        </p:txBody>
      </p:sp>
      <p:sp>
        <p:nvSpPr>
          <p:cNvPr id="60" name="Google Shape;60;p7"/>
          <p:cNvSpPr/>
          <p:nvPr/>
        </p:nvSpPr>
        <p:spPr>
          <a:xfrm>
            <a:off x="3923134" y="4875375"/>
            <a:ext cx="10701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Requirements</a:t>
            </a:r>
            <a:endParaRPr sz="1500">
              <a:solidFill>
                <a:schemeClr val="lt1"/>
              </a:solidFill>
            </a:endParaRPr>
          </a:p>
        </p:txBody>
      </p:sp>
      <p:sp>
        <p:nvSpPr>
          <p:cNvPr id="61" name="Google Shape;61;p7"/>
          <p:cNvSpPr/>
          <p:nvPr/>
        </p:nvSpPr>
        <p:spPr>
          <a:xfrm>
            <a:off x="4993261" y="4875375"/>
            <a:ext cx="11460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V&amp;V Plan</a:t>
            </a:r>
            <a:endParaRPr sz="1000">
              <a:solidFill>
                <a:schemeClr val="lt1"/>
              </a:solidFill>
            </a:endParaRPr>
          </a:p>
        </p:txBody>
      </p:sp>
      <p:sp>
        <p:nvSpPr>
          <p:cNvPr id="62" name="Google Shape;62;p7"/>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63" name="Google Shape;63;p7"/>
          <p:cNvSpPr/>
          <p:nvPr/>
        </p:nvSpPr>
        <p:spPr>
          <a:xfrm>
            <a:off x="6139261" y="4875375"/>
            <a:ext cx="11460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Project Plan</a:t>
            </a:r>
            <a:endParaRPr sz="1000">
              <a:solidFill>
                <a:schemeClr val="lt1"/>
              </a:solidFill>
            </a:endParaRPr>
          </a:p>
        </p:txBody>
      </p:sp>
      <p:sp>
        <p:nvSpPr>
          <p:cNvPr id="64" name="Google Shape;64;p7"/>
          <p:cNvSpPr/>
          <p:nvPr/>
        </p:nvSpPr>
        <p:spPr>
          <a:xfrm>
            <a:off x="7285261" y="4875375"/>
            <a:ext cx="11460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Backup</a:t>
            </a:r>
            <a:endParaRPr sz="1000">
              <a:solidFill>
                <a:schemeClr val="lt1"/>
              </a:solidFill>
            </a:endParaRPr>
          </a:p>
        </p:txBody>
      </p:sp>
      <p:sp>
        <p:nvSpPr>
          <p:cNvPr id="65" name="Google Shape;65;p7"/>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lvl1pPr lvl="0" rtl="0">
              <a:lnSpc>
                <a:spcPct val="80000"/>
              </a:lnSpc>
              <a:buSzPts val="770"/>
              <a:buNone/>
              <a:defRPr sz="1300"/>
            </a:lvl1pPr>
            <a:lvl2pPr lvl="1" rtl="0">
              <a:lnSpc>
                <a:spcPct val="80000"/>
              </a:lnSpc>
              <a:buSzPts val="770"/>
              <a:buNone/>
              <a:defRPr sz="1300"/>
            </a:lvl2pPr>
            <a:lvl3pPr lvl="2" rtl="0">
              <a:lnSpc>
                <a:spcPct val="80000"/>
              </a:lnSpc>
              <a:buSzPts val="770"/>
              <a:buNone/>
              <a:defRPr sz="1300"/>
            </a:lvl3pPr>
            <a:lvl4pPr lvl="3" rtl="0">
              <a:lnSpc>
                <a:spcPct val="80000"/>
              </a:lnSpc>
              <a:buSzPts val="770"/>
              <a:buNone/>
              <a:defRPr sz="1300"/>
            </a:lvl4pPr>
            <a:lvl5pPr lvl="4" rtl="0">
              <a:lnSpc>
                <a:spcPct val="80000"/>
              </a:lnSpc>
              <a:buSzPts val="770"/>
              <a:buNone/>
              <a:defRPr sz="1300"/>
            </a:lvl5pPr>
            <a:lvl6pPr lvl="5" rtl="0">
              <a:lnSpc>
                <a:spcPct val="80000"/>
              </a:lnSpc>
              <a:buSzPts val="770"/>
              <a:buNone/>
              <a:defRPr sz="1300"/>
            </a:lvl6pPr>
            <a:lvl7pPr lvl="6" rtl="0">
              <a:lnSpc>
                <a:spcPct val="80000"/>
              </a:lnSpc>
              <a:buSzPts val="770"/>
              <a:buNone/>
              <a:defRPr sz="1300"/>
            </a:lvl7pPr>
            <a:lvl8pPr lvl="7" rtl="0">
              <a:lnSpc>
                <a:spcPct val="80000"/>
              </a:lnSpc>
              <a:buSzPts val="770"/>
              <a:buNone/>
              <a:defRPr sz="1300"/>
            </a:lvl8pPr>
            <a:lvl9pPr lvl="8" rtl="0">
              <a:lnSpc>
                <a:spcPct val="80000"/>
              </a:lnSpc>
              <a:buSzPts val="770"/>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Requirements">
  <p:cSld name="TITLE_AND_TWO_COLUMNS_5">
    <p:spTree>
      <p:nvGrpSpPr>
        <p:cNvPr id="1" name="Shape 66"/>
        <p:cNvGrpSpPr/>
        <p:nvPr/>
      </p:nvGrpSpPr>
      <p:grpSpPr>
        <a:xfrm>
          <a:off x="0" y="0"/>
          <a:ext cx="0" cy="0"/>
          <a:chOff x="0" y="0"/>
          <a:chExt cx="0" cy="0"/>
        </a:xfrm>
      </p:grpSpPr>
      <p:sp>
        <p:nvSpPr>
          <p:cNvPr id="67" name="Google Shape;67;p8"/>
          <p:cNvSpPr/>
          <p:nvPr/>
        </p:nvSpPr>
        <p:spPr>
          <a:xfrm>
            <a:off x="0" y="0"/>
            <a:ext cx="9144000" cy="576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8"/>
          <p:cNvSpPr txBox="1">
            <a:spLocks noGrp="1"/>
          </p:cNvSpPr>
          <p:nvPr>
            <p:ph type="body" idx="1"/>
          </p:nvPr>
        </p:nvSpPr>
        <p:spPr>
          <a:xfrm>
            <a:off x="311700" y="847138"/>
            <a:ext cx="8520600" cy="3734700"/>
          </a:xfrm>
          <a:prstGeom prst="rect">
            <a:avLst/>
          </a:prstGeom>
        </p:spPr>
        <p:txBody>
          <a:bodyPr spcFirstLastPara="1" wrap="square" lIns="91425" tIns="91425" rIns="91425" bIns="91425" anchor="t" anchorCtr="0">
            <a:normAutofit/>
          </a:bodyPr>
          <a:lstStyle>
            <a:lvl1pPr marL="457200" lvl="0" indent="-361950" rtl="0">
              <a:spcBef>
                <a:spcPts val="0"/>
              </a:spcBef>
              <a:spcAft>
                <a:spcPts val="0"/>
              </a:spcAft>
              <a:buSzPts val="2100"/>
              <a:buChar char="●"/>
              <a:defRPr sz="2100"/>
            </a:lvl1pPr>
            <a:lvl2pPr marL="914400" lvl="1" indent="-349250" rtl="0">
              <a:spcBef>
                <a:spcPts val="0"/>
              </a:spcBef>
              <a:spcAft>
                <a:spcPts val="0"/>
              </a:spcAft>
              <a:buSzPts val="1900"/>
              <a:buChar char="○"/>
              <a:defRPr sz="1900"/>
            </a:lvl2pPr>
            <a:lvl3pPr marL="1371600" lvl="2" indent="-349250" rtl="0">
              <a:spcBef>
                <a:spcPts val="0"/>
              </a:spcBef>
              <a:spcAft>
                <a:spcPts val="0"/>
              </a:spcAft>
              <a:buSzPts val="1900"/>
              <a:buChar char="■"/>
              <a:defRPr sz="1900"/>
            </a:lvl3pPr>
            <a:lvl4pPr marL="1828800" lvl="3" indent="-349250" rtl="0">
              <a:spcBef>
                <a:spcPts val="0"/>
              </a:spcBef>
              <a:spcAft>
                <a:spcPts val="0"/>
              </a:spcAft>
              <a:buSzPts val="1900"/>
              <a:buChar char="●"/>
              <a:defRPr sz="1900"/>
            </a:lvl4pPr>
            <a:lvl5pPr marL="2286000" lvl="4" indent="-349250" rtl="0">
              <a:spcBef>
                <a:spcPts val="0"/>
              </a:spcBef>
              <a:spcAft>
                <a:spcPts val="0"/>
              </a:spcAft>
              <a:buSzPts val="1900"/>
              <a:buChar char="○"/>
              <a:defRPr sz="1900"/>
            </a:lvl5pPr>
            <a:lvl6pPr marL="2743200" lvl="5" indent="-349250" rtl="0">
              <a:spcBef>
                <a:spcPts val="0"/>
              </a:spcBef>
              <a:spcAft>
                <a:spcPts val="0"/>
              </a:spcAft>
              <a:buSzPts val="1900"/>
              <a:buChar char="■"/>
              <a:defRPr sz="1900"/>
            </a:lvl6pPr>
            <a:lvl7pPr marL="3200400" lvl="6" indent="-349250" rtl="0">
              <a:spcBef>
                <a:spcPts val="0"/>
              </a:spcBef>
              <a:spcAft>
                <a:spcPts val="0"/>
              </a:spcAft>
              <a:buSzPts val="1900"/>
              <a:buChar char="●"/>
              <a:defRPr sz="1900"/>
            </a:lvl7pPr>
            <a:lvl8pPr marL="3657600" lvl="7" indent="-349250" rtl="0">
              <a:spcBef>
                <a:spcPts val="0"/>
              </a:spcBef>
              <a:spcAft>
                <a:spcPts val="0"/>
              </a:spcAft>
              <a:buSzPts val="1900"/>
              <a:buChar char="○"/>
              <a:defRPr sz="1900"/>
            </a:lvl8pPr>
            <a:lvl9pPr marL="4114800" lvl="8" indent="-349250" rtl="0">
              <a:spcBef>
                <a:spcPts val="0"/>
              </a:spcBef>
              <a:spcAft>
                <a:spcPts val="0"/>
              </a:spcAft>
              <a:buSzPts val="1900"/>
              <a:buChar char="■"/>
              <a:defRPr sz="1900"/>
            </a:lvl9pPr>
          </a:lstStyle>
          <a:p>
            <a:endParaRPr/>
          </a:p>
        </p:txBody>
      </p:sp>
      <p:sp>
        <p:nvSpPr>
          <p:cNvPr id="69" name="Google Shape;69;p8"/>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lvl1pPr lvl="0" rtl="0">
              <a:lnSpc>
                <a:spcPct val="80000"/>
              </a:lnSpc>
              <a:buSzPts val="770"/>
              <a:buNone/>
              <a:defRPr sz="1300"/>
            </a:lvl1pPr>
            <a:lvl2pPr lvl="1" rtl="0">
              <a:lnSpc>
                <a:spcPct val="80000"/>
              </a:lnSpc>
              <a:buSzPts val="770"/>
              <a:buNone/>
              <a:defRPr sz="1300"/>
            </a:lvl2pPr>
            <a:lvl3pPr lvl="2" rtl="0">
              <a:lnSpc>
                <a:spcPct val="80000"/>
              </a:lnSpc>
              <a:buSzPts val="770"/>
              <a:buNone/>
              <a:defRPr sz="1300"/>
            </a:lvl3pPr>
            <a:lvl4pPr lvl="3" rtl="0">
              <a:lnSpc>
                <a:spcPct val="80000"/>
              </a:lnSpc>
              <a:buSzPts val="770"/>
              <a:buNone/>
              <a:defRPr sz="1300"/>
            </a:lvl4pPr>
            <a:lvl5pPr lvl="4" rtl="0">
              <a:lnSpc>
                <a:spcPct val="80000"/>
              </a:lnSpc>
              <a:buSzPts val="770"/>
              <a:buNone/>
              <a:defRPr sz="1300"/>
            </a:lvl5pPr>
            <a:lvl6pPr lvl="5" rtl="0">
              <a:lnSpc>
                <a:spcPct val="80000"/>
              </a:lnSpc>
              <a:buSzPts val="770"/>
              <a:buNone/>
              <a:defRPr sz="1300"/>
            </a:lvl6pPr>
            <a:lvl7pPr lvl="6" rtl="0">
              <a:lnSpc>
                <a:spcPct val="80000"/>
              </a:lnSpc>
              <a:buSzPts val="770"/>
              <a:buNone/>
              <a:defRPr sz="1300"/>
            </a:lvl7pPr>
            <a:lvl8pPr lvl="7" rtl="0">
              <a:lnSpc>
                <a:spcPct val="80000"/>
              </a:lnSpc>
              <a:buSzPts val="770"/>
              <a:buNone/>
              <a:defRPr sz="1300"/>
            </a:lvl8pPr>
            <a:lvl9pPr lvl="8" rtl="0">
              <a:lnSpc>
                <a:spcPct val="80000"/>
              </a:lnSpc>
              <a:buSzPts val="770"/>
              <a:buNone/>
              <a:defRPr sz="1300"/>
            </a:lvl9pPr>
          </a:lstStyle>
          <a:p>
            <a:pPr marL="0" lvl="0" indent="0" algn="r" rtl="0">
              <a:spcBef>
                <a:spcPts val="0"/>
              </a:spcBef>
              <a:spcAft>
                <a:spcPts val="0"/>
              </a:spcAft>
              <a:buNone/>
            </a:pPr>
            <a:fld id="{00000000-1234-1234-1234-123412341234}" type="slidenum">
              <a:rPr lang="en"/>
              <a:t>‹#›</a:t>
            </a:fld>
            <a:endParaRPr/>
          </a:p>
        </p:txBody>
      </p:sp>
      <p:pic>
        <p:nvPicPr>
          <p:cNvPr id="70" name="Google Shape;70;p8"/>
          <p:cNvPicPr preferRelativeResize="0"/>
          <p:nvPr/>
        </p:nvPicPr>
        <p:blipFill>
          <a:blip r:embed="rId2">
            <a:alphaModFix/>
          </a:blip>
          <a:stretch>
            <a:fillRect/>
          </a:stretch>
        </p:blipFill>
        <p:spPr>
          <a:xfrm>
            <a:off x="8630887" y="19500"/>
            <a:ext cx="461714" cy="537276"/>
          </a:xfrm>
          <a:prstGeom prst="rect">
            <a:avLst/>
          </a:prstGeom>
          <a:noFill/>
          <a:ln>
            <a:noFill/>
          </a:ln>
        </p:spPr>
      </p:pic>
      <p:sp>
        <p:nvSpPr>
          <p:cNvPr id="71" name="Google Shape;71;p8"/>
          <p:cNvSpPr/>
          <p:nvPr/>
        </p:nvSpPr>
        <p:spPr>
          <a:xfrm>
            <a:off x="712753" y="4875375"/>
            <a:ext cx="10701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Overview</a:t>
            </a:r>
            <a:endParaRPr sz="1000">
              <a:solidFill>
                <a:schemeClr val="lt1"/>
              </a:solidFill>
              <a:latin typeface="Merriweather"/>
              <a:ea typeface="Merriweather"/>
              <a:cs typeface="Merriweather"/>
              <a:sym typeface="Merriweather"/>
            </a:endParaRPr>
          </a:p>
        </p:txBody>
      </p:sp>
      <p:sp>
        <p:nvSpPr>
          <p:cNvPr id="72" name="Google Shape;72;p8"/>
          <p:cNvSpPr/>
          <p:nvPr/>
        </p:nvSpPr>
        <p:spPr>
          <a:xfrm>
            <a:off x="1782880" y="4875375"/>
            <a:ext cx="10701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Design</a:t>
            </a:r>
            <a:endParaRPr sz="1500">
              <a:solidFill>
                <a:schemeClr val="lt1"/>
              </a:solidFill>
            </a:endParaRPr>
          </a:p>
        </p:txBody>
      </p:sp>
      <p:sp>
        <p:nvSpPr>
          <p:cNvPr id="73" name="Google Shape;73;p8"/>
          <p:cNvSpPr/>
          <p:nvPr/>
        </p:nvSpPr>
        <p:spPr>
          <a:xfrm>
            <a:off x="2853007" y="4875375"/>
            <a:ext cx="10701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CPE/Risk</a:t>
            </a:r>
            <a:endParaRPr sz="1500">
              <a:solidFill>
                <a:schemeClr val="lt1"/>
              </a:solidFill>
            </a:endParaRPr>
          </a:p>
        </p:txBody>
      </p:sp>
      <p:sp>
        <p:nvSpPr>
          <p:cNvPr id="74" name="Google Shape;74;p8"/>
          <p:cNvSpPr/>
          <p:nvPr/>
        </p:nvSpPr>
        <p:spPr>
          <a:xfrm>
            <a:off x="3923134" y="4875375"/>
            <a:ext cx="1070100" cy="268200"/>
          </a:xfrm>
          <a:prstGeom prst="rect">
            <a:avLst/>
          </a:prstGeom>
          <a:solidFill>
            <a:srgbClr val="092E82"/>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Requirements</a:t>
            </a:r>
            <a:endParaRPr sz="1500">
              <a:solidFill>
                <a:schemeClr val="lt1"/>
              </a:solidFill>
            </a:endParaRPr>
          </a:p>
        </p:txBody>
      </p:sp>
      <p:sp>
        <p:nvSpPr>
          <p:cNvPr id="75" name="Google Shape;75;p8"/>
          <p:cNvSpPr/>
          <p:nvPr/>
        </p:nvSpPr>
        <p:spPr>
          <a:xfrm>
            <a:off x="4993261" y="4875375"/>
            <a:ext cx="11460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V&amp;V Plan</a:t>
            </a:r>
            <a:endParaRPr sz="1000">
              <a:solidFill>
                <a:schemeClr val="lt1"/>
              </a:solidFill>
            </a:endParaRPr>
          </a:p>
        </p:txBody>
      </p:sp>
      <p:sp>
        <p:nvSpPr>
          <p:cNvPr id="76" name="Google Shape;76;p8"/>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77" name="Google Shape;77;p8"/>
          <p:cNvSpPr/>
          <p:nvPr/>
        </p:nvSpPr>
        <p:spPr>
          <a:xfrm>
            <a:off x="6139261" y="4875375"/>
            <a:ext cx="11460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Project Plan</a:t>
            </a:r>
            <a:endParaRPr sz="1000">
              <a:solidFill>
                <a:schemeClr val="lt1"/>
              </a:solidFill>
            </a:endParaRPr>
          </a:p>
        </p:txBody>
      </p:sp>
      <p:sp>
        <p:nvSpPr>
          <p:cNvPr id="78" name="Google Shape;78;p8"/>
          <p:cNvSpPr/>
          <p:nvPr/>
        </p:nvSpPr>
        <p:spPr>
          <a:xfrm>
            <a:off x="7285261" y="4875375"/>
            <a:ext cx="11460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Backup</a:t>
            </a:r>
            <a:endParaRPr sz="1000">
              <a:solidFill>
                <a:schemeClr val="l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amp;V">
  <p:cSld name="TITLE_AND_TWO_COLUMNS_6">
    <p:spTree>
      <p:nvGrpSpPr>
        <p:cNvPr id="1" name="Shape 79"/>
        <p:cNvGrpSpPr/>
        <p:nvPr/>
      </p:nvGrpSpPr>
      <p:grpSpPr>
        <a:xfrm>
          <a:off x="0" y="0"/>
          <a:ext cx="0" cy="0"/>
          <a:chOff x="0" y="0"/>
          <a:chExt cx="0" cy="0"/>
        </a:xfrm>
      </p:grpSpPr>
      <p:sp>
        <p:nvSpPr>
          <p:cNvPr id="80" name="Google Shape;80;p9"/>
          <p:cNvSpPr/>
          <p:nvPr/>
        </p:nvSpPr>
        <p:spPr>
          <a:xfrm>
            <a:off x="0" y="0"/>
            <a:ext cx="9144000" cy="576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9"/>
          <p:cNvSpPr txBox="1">
            <a:spLocks noGrp="1"/>
          </p:cNvSpPr>
          <p:nvPr>
            <p:ph type="body" idx="1"/>
          </p:nvPr>
        </p:nvSpPr>
        <p:spPr>
          <a:xfrm>
            <a:off x="311700" y="847138"/>
            <a:ext cx="8520600" cy="3734700"/>
          </a:xfrm>
          <a:prstGeom prst="rect">
            <a:avLst/>
          </a:prstGeom>
        </p:spPr>
        <p:txBody>
          <a:bodyPr spcFirstLastPara="1" wrap="square" lIns="91425" tIns="91425" rIns="91425" bIns="91425" anchor="t" anchorCtr="0">
            <a:normAutofit/>
          </a:bodyPr>
          <a:lstStyle>
            <a:lvl1pPr marL="457200" lvl="0" indent="-361950" rtl="0">
              <a:spcBef>
                <a:spcPts val="0"/>
              </a:spcBef>
              <a:spcAft>
                <a:spcPts val="0"/>
              </a:spcAft>
              <a:buSzPts val="2100"/>
              <a:buChar char="●"/>
              <a:defRPr sz="2100"/>
            </a:lvl1pPr>
            <a:lvl2pPr marL="914400" lvl="1" indent="-349250" rtl="0">
              <a:spcBef>
                <a:spcPts val="0"/>
              </a:spcBef>
              <a:spcAft>
                <a:spcPts val="0"/>
              </a:spcAft>
              <a:buSzPts val="1900"/>
              <a:buChar char="○"/>
              <a:defRPr sz="1900"/>
            </a:lvl2pPr>
            <a:lvl3pPr marL="1371600" lvl="2" indent="-349250" rtl="0">
              <a:spcBef>
                <a:spcPts val="0"/>
              </a:spcBef>
              <a:spcAft>
                <a:spcPts val="0"/>
              </a:spcAft>
              <a:buSzPts val="1900"/>
              <a:buChar char="■"/>
              <a:defRPr sz="1900"/>
            </a:lvl3pPr>
            <a:lvl4pPr marL="1828800" lvl="3" indent="-349250" rtl="0">
              <a:spcBef>
                <a:spcPts val="0"/>
              </a:spcBef>
              <a:spcAft>
                <a:spcPts val="0"/>
              </a:spcAft>
              <a:buSzPts val="1900"/>
              <a:buChar char="●"/>
              <a:defRPr sz="1900"/>
            </a:lvl4pPr>
            <a:lvl5pPr marL="2286000" lvl="4" indent="-349250" rtl="0">
              <a:spcBef>
                <a:spcPts val="0"/>
              </a:spcBef>
              <a:spcAft>
                <a:spcPts val="0"/>
              </a:spcAft>
              <a:buSzPts val="1900"/>
              <a:buChar char="○"/>
              <a:defRPr sz="1900"/>
            </a:lvl5pPr>
            <a:lvl6pPr marL="2743200" lvl="5" indent="-349250" rtl="0">
              <a:spcBef>
                <a:spcPts val="0"/>
              </a:spcBef>
              <a:spcAft>
                <a:spcPts val="0"/>
              </a:spcAft>
              <a:buSzPts val="1900"/>
              <a:buChar char="■"/>
              <a:defRPr sz="1900"/>
            </a:lvl6pPr>
            <a:lvl7pPr marL="3200400" lvl="6" indent="-349250" rtl="0">
              <a:spcBef>
                <a:spcPts val="0"/>
              </a:spcBef>
              <a:spcAft>
                <a:spcPts val="0"/>
              </a:spcAft>
              <a:buSzPts val="1900"/>
              <a:buChar char="●"/>
              <a:defRPr sz="1900"/>
            </a:lvl7pPr>
            <a:lvl8pPr marL="3657600" lvl="7" indent="-349250" rtl="0">
              <a:spcBef>
                <a:spcPts val="0"/>
              </a:spcBef>
              <a:spcAft>
                <a:spcPts val="0"/>
              </a:spcAft>
              <a:buSzPts val="1900"/>
              <a:buChar char="○"/>
              <a:defRPr sz="1900"/>
            </a:lvl8pPr>
            <a:lvl9pPr marL="4114800" lvl="8" indent="-349250" rtl="0">
              <a:spcBef>
                <a:spcPts val="0"/>
              </a:spcBef>
              <a:spcAft>
                <a:spcPts val="0"/>
              </a:spcAft>
              <a:buSzPts val="1900"/>
              <a:buChar char="■"/>
              <a:defRPr sz="1900"/>
            </a:lvl9pPr>
          </a:lstStyle>
          <a:p>
            <a:endParaRPr/>
          </a:p>
        </p:txBody>
      </p:sp>
      <p:sp>
        <p:nvSpPr>
          <p:cNvPr id="82" name="Google Shape;82;p9"/>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lvl1pPr lvl="0" rtl="0">
              <a:lnSpc>
                <a:spcPct val="80000"/>
              </a:lnSpc>
              <a:buSzPts val="770"/>
              <a:buNone/>
              <a:defRPr sz="1300"/>
            </a:lvl1pPr>
            <a:lvl2pPr lvl="1" rtl="0">
              <a:lnSpc>
                <a:spcPct val="80000"/>
              </a:lnSpc>
              <a:buSzPts val="770"/>
              <a:buNone/>
              <a:defRPr sz="1300"/>
            </a:lvl2pPr>
            <a:lvl3pPr lvl="2" rtl="0">
              <a:lnSpc>
                <a:spcPct val="80000"/>
              </a:lnSpc>
              <a:buSzPts val="770"/>
              <a:buNone/>
              <a:defRPr sz="1300"/>
            </a:lvl3pPr>
            <a:lvl4pPr lvl="3" rtl="0">
              <a:lnSpc>
                <a:spcPct val="80000"/>
              </a:lnSpc>
              <a:buSzPts val="770"/>
              <a:buNone/>
              <a:defRPr sz="1300"/>
            </a:lvl4pPr>
            <a:lvl5pPr lvl="4" rtl="0">
              <a:lnSpc>
                <a:spcPct val="80000"/>
              </a:lnSpc>
              <a:buSzPts val="770"/>
              <a:buNone/>
              <a:defRPr sz="1300"/>
            </a:lvl5pPr>
            <a:lvl6pPr lvl="5" rtl="0">
              <a:lnSpc>
                <a:spcPct val="80000"/>
              </a:lnSpc>
              <a:buSzPts val="770"/>
              <a:buNone/>
              <a:defRPr sz="1300"/>
            </a:lvl6pPr>
            <a:lvl7pPr lvl="6" rtl="0">
              <a:lnSpc>
                <a:spcPct val="80000"/>
              </a:lnSpc>
              <a:buSzPts val="770"/>
              <a:buNone/>
              <a:defRPr sz="1300"/>
            </a:lvl7pPr>
            <a:lvl8pPr lvl="7" rtl="0">
              <a:lnSpc>
                <a:spcPct val="80000"/>
              </a:lnSpc>
              <a:buSzPts val="770"/>
              <a:buNone/>
              <a:defRPr sz="1300"/>
            </a:lvl8pPr>
            <a:lvl9pPr lvl="8" rtl="0">
              <a:lnSpc>
                <a:spcPct val="80000"/>
              </a:lnSpc>
              <a:buSzPts val="770"/>
              <a:buNone/>
              <a:defRPr sz="1300"/>
            </a:lvl9pPr>
          </a:lstStyle>
          <a:p>
            <a:pPr marL="0" lvl="0" indent="0" algn="r" rtl="0">
              <a:spcBef>
                <a:spcPts val="0"/>
              </a:spcBef>
              <a:spcAft>
                <a:spcPts val="0"/>
              </a:spcAft>
              <a:buNone/>
            </a:pPr>
            <a:fld id="{00000000-1234-1234-1234-123412341234}" type="slidenum">
              <a:rPr lang="en"/>
              <a:t>‹#›</a:t>
            </a:fld>
            <a:endParaRPr/>
          </a:p>
        </p:txBody>
      </p:sp>
      <p:pic>
        <p:nvPicPr>
          <p:cNvPr id="83" name="Google Shape;83;p9"/>
          <p:cNvPicPr preferRelativeResize="0"/>
          <p:nvPr/>
        </p:nvPicPr>
        <p:blipFill>
          <a:blip r:embed="rId2">
            <a:alphaModFix/>
          </a:blip>
          <a:stretch>
            <a:fillRect/>
          </a:stretch>
        </p:blipFill>
        <p:spPr>
          <a:xfrm>
            <a:off x="8630887" y="19500"/>
            <a:ext cx="461714" cy="537276"/>
          </a:xfrm>
          <a:prstGeom prst="rect">
            <a:avLst/>
          </a:prstGeom>
          <a:noFill/>
          <a:ln>
            <a:noFill/>
          </a:ln>
        </p:spPr>
      </p:pic>
      <p:sp>
        <p:nvSpPr>
          <p:cNvPr id="84" name="Google Shape;84;p9"/>
          <p:cNvSpPr/>
          <p:nvPr/>
        </p:nvSpPr>
        <p:spPr>
          <a:xfrm>
            <a:off x="712753" y="4875375"/>
            <a:ext cx="10701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Overview</a:t>
            </a:r>
            <a:endParaRPr sz="1000">
              <a:solidFill>
                <a:schemeClr val="lt1"/>
              </a:solidFill>
              <a:latin typeface="Merriweather"/>
              <a:ea typeface="Merriweather"/>
              <a:cs typeface="Merriweather"/>
              <a:sym typeface="Merriweather"/>
            </a:endParaRPr>
          </a:p>
        </p:txBody>
      </p:sp>
      <p:sp>
        <p:nvSpPr>
          <p:cNvPr id="85" name="Google Shape;85;p9"/>
          <p:cNvSpPr/>
          <p:nvPr/>
        </p:nvSpPr>
        <p:spPr>
          <a:xfrm>
            <a:off x="1782880" y="4875375"/>
            <a:ext cx="10701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Design</a:t>
            </a:r>
            <a:endParaRPr sz="1500">
              <a:solidFill>
                <a:schemeClr val="lt1"/>
              </a:solidFill>
            </a:endParaRPr>
          </a:p>
        </p:txBody>
      </p:sp>
      <p:sp>
        <p:nvSpPr>
          <p:cNvPr id="86" name="Google Shape;86;p9"/>
          <p:cNvSpPr/>
          <p:nvPr/>
        </p:nvSpPr>
        <p:spPr>
          <a:xfrm>
            <a:off x="2853007" y="4875375"/>
            <a:ext cx="10701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CPE/Risk</a:t>
            </a:r>
            <a:endParaRPr sz="1500">
              <a:solidFill>
                <a:schemeClr val="lt1"/>
              </a:solidFill>
            </a:endParaRPr>
          </a:p>
        </p:txBody>
      </p:sp>
      <p:sp>
        <p:nvSpPr>
          <p:cNvPr id="87" name="Google Shape;87;p9"/>
          <p:cNvSpPr/>
          <p:nvPr/>
        </p:nvSpPr>
        <p:spPr>
          <a:xfrm>
            <a:off x="3923134" y="4875375"/>
            <a:ext cx="10701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Requirements</a:t>
            </a:r>
            <a:endParaRPr sz="1500">
              <a:solidFill>
                <a:schemeClr val="lt1"/>
              </a:solidFill>
            </a:endParaRPr>
          </a:p>
        </p:txBody>
      </p:sp>
      <p:sp>
        <p:nvSpPr>
          <p:cNvPr id="88" name="Google Shape;88;p9"/>
          <p:cNvSpPr/>
          <p:nvPr/>
        </p:nvSpPr>
        <p:spPr>
          <a:xfrm>
            <a:off x="4993261" y="4875375"/>
            <a:ext cx="1146000" cy="268200"/>
          </a:xfrm>
          <a:prstGeom prst="rect">
            <a:avLst/>
          </a:prstGeom>
          <a:solidFill>
            <a:srgbClr val="092E82"/>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V&amp;V Plan</a:t>
            </a:r>
            <a:endParaRPr sz="1000">
              <a:solidFill>
                <a:schemeClr val="lt1"/>
              </a:solidFill>
            </a:endParaRPr>
          </a:p>
        </p:txBody>
      </p:sp>
      <p:sp>
        <p:nvSpPr>
          <p:cNvPr id="89" name="Google Shape;89;p9"/>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90" name="Google Shape;90;p9"/>
          <p:cNvSpPr/>
          <p:nvPr/>
        </p:nvSpPr>
        <p:spPr>
          <a:xfrm>
            <a:off x="6139261" y="4875375"/>
            <a:ext cx="11460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Project Plan</a:t>
            </a:r>
            <a:endParaRPr sz="1000">
              <a:solidFill>
                <a:schemeClr val="lt1"/>
              </a:solidFill>
            </a:endParaRPr>
          </a:p>
        </p:txBody>
      </p:sp>
      <p:sp>
        <p:nvSpPr>
          <p:cNvPr id="91" name="Google Shape;91;p9"/>
          <p:cNvSpPr/>
          <p:nvPr/>
        </p:nvSpPr>
        <p:spPr>
          <a:xfrm>
            <a:off x="7285261" y="4875375"/>
            <a:ext cx="11460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Backup</a:t>
            </a:r>
            <a:endParaRPr sz="1000">
              <a:solidFill>
                <a:schemeClr val="l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roject Plan">
  <p:cSld name="TITLE_AND_TWO_COLUMNS_6_1">
    <p:spTree>
      <p:nvGrpSpPr>
        <p:cNvPr id="1" name="Shape 92"/>
        <p:cNvGrpSpPr/>
        <p:nvPr/>
      </p:nvGrpSpPr>
      <p:grpSpPr>
        <a:xfrm>
          <a:off x="0" y="0"/>
          <a:ext cx="0" cy="0"/>
          <a:chOff x="0" y="0"/>
          <a:chExt cx="0" cy="0"/>
        </a:xfrm>
      </p:grpSpPr>
      <p:sp>
        <p:nvSpPr>
          <p:cNvPr id="93" name="Google Shape;93;p10"/>
          <p:cNvSpPr/>
          <p:nvPr/>
        </p:nvSpPr>
        <p:spPr>
          <a:xfrm>
            <a:off x="0" y="0"/>
            <a:ext cx="9144000" cy="576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txBox="1">
            <a:spLocks noGrp="1"/>
          </p:cNvSpPr>
          <p:nvPr>
            <p:ph type="body" idx="1"/>
          </p:nvPr>
        </p:nvSpPr>
        <p:spPr>
          <a:xfrm>
            <a:off x="311700" y="847138"/>
            <a:ext cx="8520600" cy="3734700"/>
          </a:xfrm>
          <a:prstGeom prst="rect">
            <a:avLst/>
          </a:prstGeom>
        </p:spPr>
        <p:txBody>
          <a:bodyPr spcFirstLastPara="1" wrap="square" lIns="91425" tIns="91425" rIns="91425" bIns="91425" anchor="t" anchorCtr="0">
            <a:normAutofit/>
          </a:bodyPr>
          <a:lstStyle>
            <a:lvl1pPr marL="457200" lvl="0" indent="-361950" rtl="0">
              <a:spcBef>
                <a:spcPts val="0"/>
              </a:spcBef>
              <a:spcAft>
                <a:spcPts val="0"/>
              </a:spcAft>
              <a:buSzPts val="2100"/>
              <a:buChar char="●"/>
              <a:defRPr sz="2100"/>
            </a:lvl1pPr>
            <a:lvl2pPr marL="914400" lvl="1" indent="-349250" rtl="0">
              <a:spcBef>
                <a:spcPts val="0"/>
              </a:spcBef>
              <a:spcAft>
                <a:spcPts val="0"/>
              </a:spcAft>
              <a:buSzPts val="1900"/>
              <a:buChar char="○"/>
              <a:defRPr sz="1900"/>
            </a:lvl2pPr>
            <a:lvl3pPr marL="1371600" lvl="2" indent="-349250" rtl="0">
              <a:spcBef>
                <a:spcPts val="0"/>
              </a:spcBef>
              <a:spcAft>
                <a:spcPts val="0"/>
              </a:spcAft>
              <a:buSzPts val="1900"/>
              <a:buChar char="■"/>
              <a:defRPr sz="1900"/>
            </a:lvl3pPr>
            <a:lvl4pPr marL="1828800" lvl="3" indent="-349250" rtl="0">
              <a:spcBef>
                <a:spcPts val="0"/>
              </a:spcBef>
              <a:spcAft>
                <a:spcPts val="0"/>
              </a:spcAft>
              <a:buSzPts val="1900"/>
              <a:buChar char="●"/>
              <a:defRPr sz="1900"/>
            </a:lvl4pPr>
            <a:lvl5pPr marL="2286000" lvl="4" indent="-349250" rtl="0">
              <a:spcBef>
                <a:spcPts val="0"/>
              </a:spcBef>
              <a:spcAft>
                <a:spcPts val="0"/>
              </a:spcAft>
              <a:buSzPts val="1900"/>
              <a:buChar char="○"/>
              <a:defRPr sz="1900"/>
            </a:lvl5pPr>
            <a:lvl6pPr marL="2743200" lvl="5" indent="-349250" rtl="0">
              <a:spcBef>
                <a:spcPts val="0"/>
              </a:spcBef>
              <a:spcAft>
                <a:spcPts val="0"/>
              </a:spcAft>
              <a:buSzPts val="1900"/>
              <a:buChar char="■"/>
              <a:defRPr sz="1900"/>
            </a:lvl6pPr>
            <a:lvl7pPr marL="3200400" lvl="6" indent="-349250" rtl="0">
              <a:spcBef>
                <a:spcPts val="0"/>
              </a:spcBef>
              <a:spcAft>
                <a:spcPts val="0"/>
              </a:spcAft>
              <a:buSzPts val="1900"/>
              <a:buChar char="●"/>
              <a:defRPr sz="1900"/>
            </a:lvl7pPr>
            <a:lvl8pPr marL="3657600" lvl="7" indent="-349250" rtl="0">
              <a:spcBef>
                <a:spcPts val="0"/>
              </a:spcBef>
              <a:spcAft>
                <a:spcPts val="0"/>
              </a:spcAft>
              <a:buSzPts val="1900"/>
              <a:buChar char="○"/>
              <a:defRPr sz="1900"/>
            </a:lvl8pPr>
            <a:lvl9pPr marL="4114800" lvl="8" indent="-349250" rtl="0">
              <a:spcBef>
                <a:spcPts val="0"/>
              </a:spcBef>
              <a:spcAft>
                <a:spcPts val="0"/>
              </a:spcAft>
              <a:buSzPts val="1900"/>
              <a:buChar char="■"/>
              <a:defRPr sz="1900"/>
            </a:lvl9pPr>
          </a:lstStyle>
          <a:p>
            <a:endParaRPr/>
          </a:p>
        </p:txBody>
      </p:sp>
      <p:sp>
        <p:nvSpPr>
          <p:cNvPr id="95" name="Google Shape;95;p10"/>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lvl1pPr lvl="0" rtl="0">
              <a:lnSpc>
                <a:spcPct val="80000"/>
              </a:lnSpc>
              <a:buSzPts val="770"/>
              <a:buNone/>
              <a:defRPr sz="1300"/>
            </a:lvl1pPr>
            <a:lvl2pPr lvl="1" rtl="0">
              <a:lnSpc>
                <a:spcPct val="80000"/>
              </a:lnSpc>
              <a:buSzPts val="770"/>
              <a:buNone/>
              <a:defRPr sz="1300"/>
            </a:lvl2pPr>
            <a:lvl3pPr lvl="2" rtl="0">
              <a:lnSpc>
                <a:spcPct val="80000"/>
              </a:lnSpc>
              <a:buSzPts val="770"/>
              <a:buNone/>
              <a:defRPr sz="1300"/>
            </a:lvl3pPr>
            <a:lvl4pPr lvl="3" rtl="0">
              <a:lnSpc>
                <a:spcPct val="80000"/>
              </a:lnSpc>
              <a:buSzPts val="770"/>
              <a:buNone/>
              <a:defRPr sz="1300"/>
            </a:lvl4pPr>
            <a:lvl5pPr lvl="4" rtl="0">
              <a:lnSpc>
                <a:spcPct val="80000"/>
              </a:lnSpc>
              <a:buSzPts val="770"/>
              <a:buNone/>
              <a:defRPr sz="1300"/>
            </a:lvl5pPr>
            <a:lvl6pPr lvl="5" rtl="0">
              <a:lnSpc>
                <a:spcPct val="80000"/>
              </a:lnSpc>
              <a:buSzPts val="770"/>
              <a:buNone/>
              <a:defRPr sz="1300"/>
            </a:lvl6pPr>
            <a:lvl7pPr lvl="6" rtl="0">
              <a:lnSpc>
                <a:spcPct val="80000"/>
              </a:lnSpc>
              <a:buSzPts val="770"/>
              <a:buNone/>
              <a:defRPr sz="1300"/>
            </a:lvl7pPr>
            <a:lvl8pPr lvl="7" rtl="0">
              <a:lnSpc>
                <a:spcPct val="80000"/>
              </a:lnSpc>
              <a:buSzPts val="770"/>
              <a:buNone/>
              <a:defRPr sz="1300"/>
            </a:lvl8pPr>
            <a:lvl9pPr lvl="8" rtl="0">
              <a:lnSpc>
                <a:spcPct val="80000"/>
              </a:lnSpc>
              <a:buSzPts val="770"/>
              <a:buNone/>
              <a:defRPr sz="1300"/>
            </a:lvl9pPr>
          </a:lstStyle>
          <a:p>
            <a:pPr marL="0" lvl="0" indent="0" algn="r" rtl="0">
              <a:spcBef>
                <a:spcPts val="0"/>
              </a:spcBef>
              <a:spcAft>
                <a:spcPts val="0"/>
              </a:spcAft>
              <a:buNone/>
            </a:pPr>
            <a:fld id="{00000000-1234-1234-1234-123412341234}" type="slidenum">
              <a:rPr lang="en"/>
              <a:t>‹#›</a:t>
            </a:fld>
            <a:endParaRPr/>
          </a:p>
        </p:txBody>
      </p:sp>
      <p:pic>
        <p:nvPicPr>
          <p:cNvPr id="96" name="Google Shape;96;p10"/>
          <p:cNvPicPr preferRelativeResize="0"/>
          <p:nvPr/>
        </p:nvPicPr>
        <p:blipFill>
          <a:blip r:embed="rId2">
            <a:alphaModFix/>
          </a:blip>
          <a:stretch>
            <a:fillRect/>
          </a:stretch>
        </p:blipFill>
        <p:spPr>
          <a:xfrm>
            <a:off x="8630887" y="19500"/>
            <a:ext cx="461714" cy="537276"/>
          </a:xfrm>
          <a:prstGeom prst="rect">
            <a:avLst/>
          </a:prstGeom>
          <a:noFill/>
          <a:ln>
            <a:noFill/>
          </a:ln>
        </p:spPr>
      </p:pic>
      <p:sp>
        <p:nvSpPr>
          <p:cNvPr id="97" name="Google Shape;97;p10"/>
          <p:cNvSpPr/>
          <p:nvPr/>
        </p:nvSpPr>
        <p:spPr>
          <a:xfrm>
            <a:off x="712753" y="4875375"/>
            <a:ext cx="10701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Overview</a:t>
            </a:r>
            <a:endParaRPr sz="1000">
              <a:solidFill>
                <a:schemeClr val="lt1"/>
              </a:solidFill>
              <a:latin typeface="Merriweather"/>
              <a:ea typeface="Merriweather"/>
              <a:cs typeface="Merriweather"/>
              <a:sym typeface="Merriweather"/>
            </a:endParaRPr>
          </a:p>
        </p:txBody>
      </p:sp>
      <p:sp>
        <p:nvSpPr>
          <p:cNvPr id="98" name="Google Shape;98;p10"/>
          <p:cNvSpPr/>
          <p:nvPr/>
        </p:nvSpPr>
        <p:spPr>
          <a:xfrm>
            <a:off x="1782880" y="4875375"/>
            <a:ext cx="10701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Design</a:t>
            </a:r>
            <a:endParaRPr sz="1500">
              <a:solidFill>
                <a:schemeClr val="lt1"/>
              </a:solidFill>
            </a:endParaRPr>
          </a:p>
        </p:txBody>
      </p:sp>
      <p:sp>
        <p:nvSpPr>
          <p:cNvPr id="99" name="Google Shape;99;p10"/>
          <p:cNvSpPr/>
          <p:nvPr/>
        </p:nvSpPr>
        <p:spPr>
          <a:xfrm>
            <a:off x="2853007" y="4875375"/>
            <a:ext cx="10701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CPE/Risk</a:t>
            </a:r>
            <a:endParaRPr sz="1500">
              <a:solidFill>
                <a:schemeClr val="lt1"/>
              </a:solidFill>
            </a:endParaRPr>
          </a:p>
        </p:txBody>
      </p:sp>
      <p:sp>
        <p:nvSpPr>
          <p:cNvPr id="100" name="Google Shape;100;p10"/>
          <p:cNvSpPr/>
          <p:nvPr/>
        </p:nvSpPr>
        <p:spPr>
          <a:xfrm>
            <a:off x="3923134" y="4875375"/>
            <a:ext cx="10701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Requirements</a:t>
            </a:r>
            <a:endParaRPr sz="1500">
              <a:solidFill>
                <a:schemeClr val="lt1"/>
              </a:solidFill>
            </a:endParaRPr>
          </a:p>
        </p:txBody>
      </p:sp>
      <p:sp>
        <p:nvSpPr>
          <p:cNvPr id="101" name="Google Shape;101;p10"/>
          <p:cNvSpPr/>
          <p:nvPr/>
        </p:nvSpPr>
        <p:spPr>
          <a:xfrm>
            <a:off x="4993261" y="4875375"/>
            <a:ext cx="11460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V&amp;V Plan</a:t>
            </a:r>
            <a:endParaRPr sz="1000">
              <a:solidFill>
                <a:schemeClr val="lt1"/>
              </a:solidFill>
            </a:endParaRPr>
          </a:p>
        </p:txBody>
      </p:sp>
      <p:sp>
        <p:nvSpPr>
          <p:cNvPr id="102" name="Google Shape;102;p10"/>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03" name="Google Shape;103;p10"/>
          <p:cNvSpPr/>
          <p:nvPr/>
        </p:nvSpPr>
        <p:spPr>
          <a:xfrm>
            <a:off x="6139261" y="4875375"/>
            <a:ext cx="1146000" cy="268200"/>
          </a:xfrm>
          <a:prstGeom prst="rect">
            <a:avLst/>
          </a:prstGeom>
          <a:solidFill>
            <a:srgbClr val="092E82"/>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Project Plan</a:t>
            </a:r>
            <a:endParaRPr sz="1000">
              <a:solidFill>
                <a:schemeClr val="lt1"/>
              </a:solidFill>
            </a:endParaRPr>
          </a:p>
        </p:txBody>
      </p:sp>
      <p:sp>
        <p:nvSpPr>
          <p:cNvPr id="104" name="Google Shape;104;p10"/>
          <p:cNvSpPr/>
          <p:nvPr/>
        </p:nvSpPr>
        <p:spPr>
          <a:xfrm>
            <a:off x="7285261" y="4875375"/>
            <a:ext cx="1146000" cy="268200"/>
          </a:xfrm>
          <a:prstGeom prst="rect">
            <a:avLst/>
          </a:prstGeom>
          <a:solidFill>
            <a:srgbClr val="092E82">
              <a:alpha val="6078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Backup</a:t>
            </a:r>
            <a:endParaRPr sz="1000">
              <a:solidFill>
                <a:schemeClr val="lt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3.xml"/><Relationship Id="rId1" Type="http://schemas.openxmlformats.org/officeDocument/2006/relationships/slideLayout" Target="../slideLayouts/slideLayout10.xml"/><Relationship Id="rId5" Type="http://schemas.openxmlformats.org/officeDocument/2006/relationships/image" Target="../media/image114.png"/><Relationship Id="rId4" Type="http://schemas.openxmlformats.org/officeDocument/2006/relationships/image" Target="../media/image113.png"/></Relationships>
</file>

<file path=ppt/slides/_rels/slide10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4.xml"/><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5.xml"/><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8.xml"/><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0.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1.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2.xml"/><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26.png"/><Relationship Id="rId12"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33.png"/><Relationship Id="rId10" Type="http://schemas.openxmlformats.org/officeDocument/2006/relationships/image" Target="../media/image29.png"/><Relationship Id="rId4" Type="http://schemas.openxmlformats.org/officeDocument/2006/relationships/image" Target="../media/image32.png"/><Relationship Id="rId9"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9.xml"/><Relationship Id="rId1" Type="http://schemas.openxmlformats.org/officeDocument/2006/relationships/slideLayout" Target="../slideLayouts/slideLayout8.xml"/><Relationship Id="rId5" Type="http://schemas.openxmlformats.org/officeDocument/2006/relationships/image" Target="../media/image5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hyperlink" Target="https://www.radioing.com/eengineer/intro.html"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hyperlink" Target="https://drive.google.com/file/d/157HSUu1oCpD9jZa_U7NvY0yJc-gYRMs2/view?usp=sharing" TargetMode="External"/><Relationship Id="rId5" Type="http://schemas.openxmlformats.org/officeDocument/2006/relationships/image" Target="../media/image64.png"/><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8" Type="http://schemas.openxmlformats.org/officeDocument/2006/relationships/hyperlink" Target="https://drive.google.com/file/d/104E2cEUd1o4M6r7Nb5i8IiUZMAiyD3ce/view?usp=sharing" TargetMode="External"/><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hyperlink" Target="https://drive.google.com/file/d/104E2cEUd1o4M6r7Nb5i8IiUZMAiyD3ce/view?usp=sharing"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hyperlink" Target="https://www.electronicdesign.com/power-management/article/21799383/whats-the-difference-between-hbm-cdm-and-mm-tes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hyperlink" Target="https://www.terrauniversal.com/blog/electrostatic-discharge-esd-conductive-vs-insulative-properties-and-esd-prevention-methods/#conductive-dissipative" TargetMode="External"/><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1.xml"/><Relationship Id="rId1" Type="http://schemas.openxmlformats.org/officeDocument/2006/relationships/slideLayout" Target="../slideLayouts/slideLayout4.xml"/><Relationship Id="rId5" Type="http://schemas.openxmlformats.org/officeDocument/2006/relationships/hyperlink" Target="https://drive.google.com/file/d/1Y59o9MFHCploTODYwx4UBQ9Qls5nI5SY/view?usp=sharing" TargetMode="External"/><Relationship Id="rId4" Type="http://schemas.openxmlformats.org/officeDocument/2006/relationships/image" Target="../media/image73.png"/></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69.xml"/><Relationship Id="rId1" Type="http://schemas.openxmlformats.org/officeDocument/2006/relationships/slideLayout" Target="../slideLayouts/slideLayout1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0.xml"/><Relationship Id="rId1" Type="http://schemas.openxmlformats.org/officeDocument/2006/relationships/slideLayout" Target="../slideLayouts/slideLayout10.xml"/><Relationship Id="rId5" Type="http://schemas.openxmlformats.org/officeDocument/2006/relationships/hyperlink" Target="https://mediatum.ub.tum.de/doc/625604/625604" TargetMode="External"/><Relationship Id="rId4" Type="http://schemas.openxmlformats.org/officeDocument/2006/relationships/image" Target="../media/image76.png"/></Relationships>
</file>

<file path=ppt/slides/_rels/slide7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1.xml"/><Relationship Id="rId1" Type="http://schemas.openxmlformats.org/officeDocument/2006/relationships/slideLayout" Target="../slideLayouts/slideLayout10.xml"/><Relationship Id="rId4" Type="http://schemas.openxmlformats.org/officeDocument/2006/relationships/image" Target="../media/image78.png"/></Relationships>
</file>

<file path=ppt/slides/_rels/slide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2.xml"/><Relationship Id="rId1" Type="http://schemas.openxmlformats.org/officeDocument/2006/relationships/slideLayout" Target="../slideLayouts/slideLayout10.xml"/><Relationship Id="rId4" Type="http://schemas.openxmlformats.org/officeDocument/2006/relationships/image" Target="../media/image80.png"/></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3.xml"/><Relationship Id="rId1" Type="http://schemas.openxmlformats.org/officeDocument/2006/relationships/slideLayout" Target="../slideLayouts/slideLayout10.xml"/><Relationship Id="rId4" Type="http://schemas.openxmlformats.org/officeDocument/2006/relationships/image" Target="../media/image82.png"/></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4.xml"/><Relationship Id="rId1" Type="http://schemas.openxmlformats.org/officeDocument/2006/relationships/slideLayout" Target="../slideLayouts/slideLayout10.xml"/><Relationship Id="rId4" Type="http://schemas.openxmlformats.org/officeDocument/2006/relationships/image" Target="../media/image84.png"/></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5.xml"/><Relationship Id="rId1" Type="http://schemas.openxmlformats.org/officeDocument/2006/relationships/slideLayout" Target="../slideLayouts/slideLayout10.xml"/><Relationship Id="rId4" Type="http://schemas.openxmlformats.org/officeDocument/2006/relationships/image" Target="../media/image86.png"/></Relationships>
</file>

<file path=ppt/slides/_rels/slide76.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7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7.xml"/><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hyperlink" Target="https://www.nxp.com/products/processors-and-microcontrollers/arm-microcontrollers/general-purpose-mcus/lpc1800-cortex-m3:MC_1403790776032#/" TargetMode="External"/><Relationship Id="rId2" Type="http://schemas.openxmlformats.org/officeDocument/2006/relationships/notesSlide" Target="../notesSlides/notesSlide82.xml"/><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84.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5.xml"/><Relationship Id="rId1" Type="http://schemas.openxmlformats.org/officeDocument/2006/relationships/slideLayout" Target="../slideLayouts/slideLayout10.xml"/><Relationship Id="rId4" Type="http://schemas.openxmlformats.org/officeDocument/2006/relationships/image" Target="../media/image97.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7.xml"/><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88.xml"/><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89.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0.xml"/><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91.xml"/><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92.xml"/><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hyperlink" Target="https://www.eoportal.org/satellite-missions/themis#spacecraft" TargetMode="External"/><Relationship Id="rId7" Type="http://schemas.openxmlformats.org/officeDocument/2006/relationships/image" Target="../media/image48.jpg"/><Relationship Id="rId2" Type="http://schemas.openxmlformats.org/officeDocument/2006/relationships/notesSlide" Target="../notesSlides/notesSlide94.xml"/><Relationship Id="rId1" Type="http://schemas.openxmlformats.org/officeDocument/2006/relationships/slideLayout" Target="../slideLayouts/slideLayout10.xml"/><Relationship Id="rId6" Type="http://schemas.openxmlformats.org/officeDocument/2006/relationships/image" Target="../media/image101.png"/><Relationship Id="rId5" Type="http://schemas.openxmlformats.org/officeDocument/2006/relationships/hyperlink" Target="https://en.wikipedia.org/wiki/Delta-v#:~:text=Delta%2Dv%20is%20produced%20by,%2C%20delta%2Dv%20sums%20linearly" TargetMode="External"/><Relationship Id="rId4" Type="http://schemas.openxmlformats.org/officeDocument/2006/relationships/hyperlink" Target="https://ntrs.nasa.gov/api/citations/20070035736/downloads/20070035736.pdf"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95.xml"/><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96.xml"/><Relationship Id="rId1" Type="http://schemas.openxmlformats.org/officeDocument/2006/relationships/slideLayout" Target="../slideLayouts/slideLayout4.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9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7.xml"/><Relationship Id="rId1" Type="http://schemas.openxmlformats.org/officeDocument/2006/relationships/slideLayout" Target="../slideLayouts/slideLayout10.xml"/><Relationship Id="rId5" Type="http://schemas.openxmlformats.org/officeDocument/2006/relationships/image" Target="../media/image111.png"/><Relationship Id="rId4" Type="http://schemas.openxmlformats.org/officeDocument/2006/relationships/image" Target="../media/image110.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3"/>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4970" b="1"/>
              <a:t>GAINS</a:t>
            </a:r>
            <a:r>
              <a:rPr lang="en" sz="2770" b="1"/>
              <a:t> </a:t>
            </a:r>
            <a:endParaRPr sz="2770" b="1"/>
          </a:p>
          <a:p>
            <a:pPr marL="0" lvl="0" indent="0" algn="l" rtl="0">
              <a:spcBef>
                <a:spcPts val="0"/>
              </a:spcBef>
              <a:spcAft>
                <a:spcPts val="0"/>
              </a:spcAft>
              <a:buSzPts val="990"/>
              <a:buNone/>
            </a:pPr>
            <a:r>
              <a:rPr lang="en" sz="2310">
                <a:solidFill>
                  <a:srgbClr val="4A6DBE"/>
                </a:solidFill>
              </a:rPr>
              <a:t>General Atomics Inertial Navigation System</a:t>
            </a:r>
            <a:endParaRPr sz="2310">
              <a:solidFill>
                <a:srgbClr val="4A6DBE"/>
              </a:solidFill>
            </a:endParaRPr>
          </a:p>
          <a:p>
            <a:pPr marL="0" lvl="0" indent="0" algn="l" rtl="0">
              <a:spcBef>
                <a:spcPts val="0"/>
              </a:spcBef>
              <a:spcAft>
                <a:spcPts val="0"/>
              </a:spcAft>
              <a:buSzPts val="990"/>
              <a:buNone/>
            </a:pPr>
            <a:endParaRPr sz="2810"/>
          </a:p>
          <a:p>
            <a:pPr marL="0" lvl="0" indent="0" algn="l" rtl="0">
              <a:spcBef>
                <a:spcPts val="0"/>
              </a:spcBef>
              <a:spcAft>
                <a:spcPts val="0"/>
              </a:spcAft>
              <a:buSzPts val="990"/>
              <a:buNone/>
            </a:pPr>
            <a:endParaRPr sz="2910"/>
          </a:p>
        </p:txBody>
      </p:sp>
      <p:sp>
        <p:nvSpPr>
          <p:cNvPr id="180" name="Google Shape;180;p23"/>
          <p:cNvSpPr txBox="1">
            <a:spLocks noGrp="1"/>
          </p:cNvSpPr>
          <p:nvPr>
            <p:ph type="subTitle" idx="1"/>
          </p:nvPr>
        </p:nvSpPr>
        <p:spPr>
          <a:xfrm>
            <a:off x="311700" y="1793100"/>
            <a:ext cx="7797600" cy="15573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SzPts val="483"/>
              <a:buNone/>
            </a:pPr>
            <a:r>
              <a:rPr lang="en" sz="1008" b="1">
                <a:latin typeface="Merriweather"/>
                <a:ea typeface="Merriweather"/>
                <a:cs typeface="Merriweather"/>
                <a:sym typeface="Merriweather"/>
              </a:rPr>
              <a:t>Presenters:</a:t>
            </a:r>
            <a:r>
              <a:rPr lang="en" sz="1008">
                <a:latin typeface="Merriweather"/>
                <a:ea typeface="Merriweather"/>
                <a:cs typeface="Merriweather"/>
                <a:sym typeface="Merriweather"/>
              </a:rPr>
              <a:t> </a:t>
            </a:r>
            <a:endParaRPr sz="1008">
              <a:latin typeface="Merriweather"/>
              <a:ea typeface="Merriweather"/>
              <a:cs typeface="Merriweather"/>
              <a:sym typeface="Merriweather"/>
            </a:endParaRPr>
          </a:p>
          <a:p>
            <a:pPr marL="0" lvl="0" indent="0" algn="l" rtl="0">
              <a:lnSpc>
                <a:spcPct val="105000"/>
              </a:lnSpc>
              <a:spcBef>
                <a:spcPts val="0"/>
              </a:spcBef>
              <a:spcAft>
                <a:spcPts val="0"/>
              </a:spcAft>
              <a:buSzPts val="483"/>
              <a:buNone/>
            </a:pPr>
            <a:r>
              <a:rPr lang="en" sz="1008">
                <a:latin typeface="Merriweather"/>
                <a:ea typeface="Merriweather"/>
                <a:cs typeface="Merriweather"/>
                <a:sym typeface="Merriweather"/>
              </a:rPr>
              <a:t>Bennett Grow, Cannon Palmer, Tucker Peyok, Alfredo Restrepo, Kaylie Rick, Ross White, Addison Woodard</a:t>
            </a:r>
            <a:endParaRPr sz="1008">
              <a:latin typeface="Merriweather"/>
              <a:ea typeface="Merriweather"/>
              <a:cs typeface="Merriweather"/>
              <a:sym typeface="Merriweather"/>
            </a:endParaRPr>
          </a:p>
          <a:p>
            <a:pPr marL="0" lvl="0" indent="0" algn="l" rtl="0">
              <a:lnSpc>
                <a:spcPct val="105000"/>
              </a:lnSpc>
              <a:spcBef>
                <a:spcPts val="0"/>
              </a:spcBef>
              <a:spcAft>
                <a:spcPts val="0"/>
              </a:spcAft>
              <a:buSzPts val="483"/>
              <a:buNone/>
            </a:pPr>
            <a:endParaRPr sz="1008" b="1">
              <a:latin typeface="Merriweather"/>
              <a:ea typeface="Merriweather"/>
              <a:cs typeface="Merriweather"/>
              <a:sym typeface="Merriweather"/>
            </a:endParaRPr>
          </a:p>
          <a:p>
            <a:pPr marL="0" lvl="0" indent="0" algn="l" rtl="0">
              <a:lnSpc>
                <a:spcPct val="105000"/>
              </a:lnSpc>
              <a:spcBef>
                <a:spcPts val="0"/>
              </a:spcBef>
              <a:spcAft>
                <a:spcPts val="0"/>
              </a:spcAft>
              <a:buSzPts val="483"/>
              <a:buNone/>
            </a:pPr>
            <a:r>
              <a:rPr lang="en" sz="1008" b="1">
                <a:latin typeface="Merriweather"/>
                <a:ea typeface="Merriweather"/>
                <a:cs typeface="Merriweather"/>
                <a:sym typeface="Merriweather"/>
              </a:rPr>
              <a:t>Team Members: </a:t>
            </a:r>
            <a:endParaRPr sz="1008" b="1">
              <a:latin typeface="Merriweather"/>
              <a:ea typeface="Merriweather"/>
              <a:cs typeface="Merriweather"/>
              <a:sym typeface="Merriweather"/>
            </a:endParaRPr>
          </a:p>
          <a:p>
            <a:pPr marL="0" lvl="0" indent="0" algn="l" rtl="0">
              <a:lnSpc>
                <a:spcPct val="105000"/>
              </a:lnSpc>
              <a:spcBef>
                <a:spcPts val="0"/>
              </a:spcBef>
              <a:spcAft>
                <a:spcPts val="0"/>
              </a:spcAft>
              <a:buSzPts val="483"/>
              <a:buNone/>
            </a:pPr>
            <a:r>
              <a:rPr lang="en" sz="1008">
                <a:latin typeface="Merriweather"/>
                <a:ea typeface="Merriweather"/>
                <a:cs typeface="Merriweather"/>
                <a:sym typeface="Merriweather"/>
              </a:rPr>
              <a:t>Ben McHugh, Alex Pichler, Derek Popich, Jason Popich, Brian Trybus</a:t>
            </a:r>
            <a:endParaRPr sz="1008" b="1">
              <a:latin typeface="Merriweather"/>
              <a:ea typeface="Merriweather"/>
              <a:cs typeface="Merriweather"/>
              <a:sym typeface="Merriweather"/>
            </a:endParaRPr>
          </a:p>
          <a:p>
            <a:pPr marL="0" lvl="0" indent="0" algn="l" rtl="0">
              <a:lnSpc>
                <a:spcPct val="105000"/>
              </a:lnSpc>
              <a:spcBef>
                <a:spcPts val="0"/>
              </a:spcBef>
              <a:spcAft>
                <a:spcPts val="0"/>
              </a:spcAft>
              <a:buSzPts val="483"/>
              <a:buNone/>
            </a:pPr>
            <a:endParaRPr sz="1008">
              <a:latin typeface="Merriweather"/>
              <a:ea typeface="Merriweather"/>
              <a:cs typeface="Merriweather"/>
              <a:sym typeface="Merriweather"/>
            </a:endParaRPr>
          </a:p>
          <a:p>
            <a:pPr marL="0" lvl="0" indent="0" algn="l" rtl="0">
              <a:lnSpc>
                <a:spcPct val="105000"/>
              </a:lnSpc>
              <a:spcBef>
                <a:spcPts val="0"/>
              </a:spcBef>
              <a:spcAft>
                <a:spcPts val="0"/>
              </a:spcAft>
              <a:buSzPts val="483"/>
              <a:buNone/>
            </a:pPr>
            <a:endParaRPr sz="1008">
              <a:latin typeface="Merriweather"/>
              <a:ea typeface="Merriweather"/>
              <a:cs typeface="Merriweather"/>
              <a:sym typeface="Merriweather"/>
            </a:endParaRPr>
          </a:p>
          <a:p>
            <a:pPr marL="0" lvl="0" indent="0" algn="l" rtl="0">
              <a:lnSpc>
                <a:spcPct val="105000"/>
              </a:lnSpc>
              <a:spcBef>
                <a:spcPts val="0"/>
              </a:spcBef>
              <a:spcAft>
                <a:spcPts val="0"/>
              </a:spcAft>
              <a:buSzPts val="483"/>
              <a:buNone/>
            </a:pPr>
            <a:r>
              <a:rPr lang="en" sz="1008" b="1">
                <a:latin typeface="Merriweather"/>
                <a:ea typeface="Merriweather"/>
                <a:cs typeface="Merriweather"/>
                <a:sym typeface="Merriweather"/>
              </a:rPr>
              <a:t>Sponsor:</a:t>
            </a:r>
            <a:endParaRPr sz="1008" b="1">
              <a:latin typeface="Merriweather"/>
              <a:ea typeface="Merriweather"/>
              <a:cs typeface="Merriweather"/>
              <a:sym typeface="Merriweather"/>
            </a:endParaRPr>
          </a:p>
          <a:p>
            <a:pPr marL="0" lvl="0" indent="0" algn="l" rtl="0">
              <a:lnSpc>
                <a:spcPct val="105000"/>
              </a:lnSpc>
              <a:spcBef>
                <a:spcPts val="0"/>
              </a:spcBef>
              <a:spcAft>
                <a:spcPts val="0"/>
              </a:spcAft>
              <a:buSzPts val="483"/>
              <a:buNone/>
            </a:pPr>
            <a:r>
              <a:rPr lang="en" sz="1008">
                <a:latin typeface="Merriweather"/>
                <a:ea typeface="Merriweather"/>
                <a:cs typeface="Merriweather"/>
                <a:sym typeface="Merriweather"/>
              </a:rPr>
              <a:t>General Atomics (GA)</a:t>
            </a:r>
            <a:endParaRPr sz="1008" b="1">
              <a:latin typeface="Merriweather"/>
              <a:ea typeface="Merriweather"/>
              <a:cs typeface="Merriweather"/>
              <a:sym typeface="Merriweather"/>
            </a:endParaRPr>
          </a:p>
          <a:p>
            <a:pPr marL="0" lvl="0" indent="0" algn="l" rtl="0">
              <a:lnSpc>
                <a:spcPct val="105000"/>
              </a:lnSpc>
              <a:spcBef>
                <a:spcPts val="0"/>
              </a:spcBef>
              <a:spcAft>
                <a:spcPts val="0"/>
              </a:spcAft>
              <a:buSzPts val="483"/>
              <a:buNone/>
            </a:pPr>
            <a:endParaRPr sz="1008" b="1">
              <a:latin typeface="Merriweather"/>
              <a:ea typeface="Merriweather"/>
              <a:cs typeface="Merriweather"/>
              <a:sym typeface="Merriweather"/>
            </a:endParaRPr>
          </a:p>
          <a:p>
            <a:pPr marL="0" lvl="0" indent="0" algn="l" rtl="0">
              <a:lnSpc>
                <a:spcPct val="105000"/>
              </a:lnSpc>
              <a:spcBef>
                <a:spcPts val="0"/>
              </a:spcBef>
              <a:spcAft>
                <a:spcPts val="0"/>
              </a:spcAft>
              <a:buSzPts val="483"/>
              <a:buNone/>
            </a:pPr>
            <a:r>
              <a:rPr lang="en" sz="1008" b="1">
                <a:latin typeface="Merriweather"/>
                <a:ea typeface="Merriweather"/>
                <a:cs typeface="Merriweather"/>
                <a:sym typeface="Merriweather"/>
              </a:rPr>
              <a:t>Faculty Advisor:</a:t>
            </a:r>
            <a:endParaRPr sz="1008">
              <a:latin typeface="Merriweather"/>
              <a:ea typeface="Merriweather"/>
              <a:cs typeface="Merriweather"/>
              <a:sym typeface="Merriweather"/>
            </a:endParaRPr>
          </a:p>
          <a:p>
            <a:pPr marL="0" lvl="0" indent="0" algn="l" rtl="0">
              <a:lnSpc>
                <a:spcPct val="105000"/>
              </a:lnSpc>
              <a:spcBef>
                <a:spcPts val="0"/>
              </a:spcBef>
              <a:spcAft>
                <a:spcPts val="0"/>
              </a:spcAft>
              <a:buSzPts val="483"/>
              <a:buNone/>
            </a:pPr>
            <a:r>
              <a:rPr lang="en" sz="1008">
                <a:latin typeface="Merriweather"/>
                <a:ea typeface="Merriweather"/>
                <a:cs typeface="Merriweather"/>
                <a:sym typeface="Merriweather"/>
              </a:rPr>
              <a:t>Dr. Dale Lawrence</a:t>
            </a:r>
            <a:endParaRPr sz="1008">
              <a:latin typeface="Merriweather"/>
              <a:ea typeface="Merriweather"/>
              <a:cs typeface="Merriweather"/>
              <a:sym typeface="Merriweather"/>
            </a:endParaRPr>
          </a:p>
        </p:txBody>
      </p:sp>
      <p:sp>
        <p:nvSpPr>
          <p:cNvPr id="181" name="Google Shape;181;p23"/>
          <p:cNvSpPr txBox="1">
            <a:spLocks noGrp="1"/>
          </p:cNvSpPr>
          <p:nvPr>
            <p:ph type="subTitle" idx="1"/>
          </p:nvPr>
        </p:nvSpPr>
        <p:spPr>
          <a:xfrm>
            <a:off x="3408775" y="4590100"/>
            <a:ext cx="2767800" cy="369600"/>
          </a:xfrm>
          <a:prstGeom prst="rect">
            <a:avLst/>
          </a:prstGeom>
        </p:spPr>
        <p:txBody>
          <a:bodyPr spcFirstLastPara="1" wrap="square" lIns="91425" tIns="91425" rIns="91425" bIns="91425" anchor="t" anchorCtr="0">
            <a:normAutofit/>
          </a:bodyPr>
          <a:lstStyle/>
          <a:p>
            <a:pPr marL="0" lvl="0" indent="0" algn="ctr" rtl="0">
              <a:lnSpc>
                <a:spcPct val="80000"/>
              </a:lnSpc>
              <a:spcBef>
                <a:spcPts val="0"/>
              </a:spcBef>
              <a:spcAft>
                <a:spcPts val="0"/>
              </a:spcAft>
              <a:buSzPts val="1018"/>
              <a:buNone/>
            </a:pPr>
            <a:r>
              <a:rPr lang="en" sz="1280" b="1">
                <a:solidFill>
                  <a:schemeClr val="lt1"/>
                </a:solidFill>
                <a:latin typeface="Merriweather"/>
                <a:ea typeface="Merriweather"/>
                <a:cs typeface="Merriweather"/>
                <a:sym typeface="Merriweather"/>
              </a:rPr>
              <a:t>December 7, 2022</a:t>
            </a:r>
            <a:endParaRPr sz="1280" b="1">
              <a:solidFill>
                <a:schemeClr val="lt1"/>
              </a:solidFill>
              <a:latin typeface="Merriweather"/>
              <a:ea typeface="Merriweather"/>
              <a:cs typeface="Merriweather"/>
              <a:sym typeface="Merriweather"/>
            </a:endParaRPr>
          </a:p>
        </p:txBody>
      </p:sp>
      <p:sp>
        <p:nvSpPr>
          <p:cNvPr id="182" name="Google Shape;182;p23"/>
          <p:cNvSpPr txBox="1"/>
          <p:nvPr/>
        </p:nvSpPr>
        <p:spPr>
          <a:xfrm>
            <a:off x="2129725" y="3986100"/>
            <a:ext cx="5325900" cy="63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910" b="1">
                <a:solidFill>
                  <a:schemeClr val="lt1"/>
                </a:solidFill>
                <a:latin typeface="Merriweather"/>
                <a:ea typeface="Merriweather"/>
                <a:cs typeface="Merriweather"/>
                <a:sym typeface="Merriweather"/>
              </a:rPr>
              <a:t>Critical Design Review</a:t>
            </a:r>
            <a:endParaRPr b="1">
              <a:solidFill>
                <a:schemeClr val="lt1"/>
              </a:solidFill>
            </a:endParaRPr>
          </a:p>
        </p:txBody>
      </p:sp>
      <p:pic>
        <p:nvPicPr>
          <p:cNvPr id="183" name="Google Shape;183;p23"/>
          <p:cNvPicPr preferRelativeResize="0"/>
          <p:nvPr/>
        </p:nvPicPr>
        <p:blipFill>
          <a:blip r:embed="rId3">
            <a:alphaModFix/>
          </a:blip>
          <a:stretch>
            <a:fillRect/>
          </a:stretch>
        </p:blipFill>
        <p:spPr>
          <a:xfrm>
            <a:off x="7168010" y="98525"/>
            <a:ext cx="1811766" cy="369600"/>
          </a:xfrm>
          <a:prstGeom prst="rect">
            <a:avLst/>
          </a:prstGeom>
          <a:noFill/>
          <a:ln>
            <a:noFill/>
          </a:ln>
        </p:spPr>
      </p:pic>
      <p:sp>
        <p:nvSpPr>
          <p:cNvPr id="184" name="Google Shape;184;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32"/>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System Functional Block Diagram</a:t>
            </a:r>
            <a:endParaRPr/>
          </a:p>
        </p:txBody>
      </p:sp>
      <p:sp>
        <p:nvSpPr>
          <p:cNvPr id="369" name="Google Shape;369;p32"/>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10</a:t>
            </a:fld>
            <a:endParaRPr/>
          </a:p>
        </p:txBody>
      </p:sp>
      <p:pic>
        <p:nvPicPr>
          <p:cNvPr id="370" name="Google Shape;370;p32"/>
          <p:cNvPicPr preferRelativeResize="0"/>
          <p:nvPr/>
        </p:nvPicPr>
        <p:blipFill>
          <a:blip r:embed="rId3">
            <a:alphaModFix/>
          </a:blip>
          <a:stretch>
            <a:fillRect/>
          </a:stretch>
        </p:blipFill>
        <p:spPr>
          <a:xfrm>
            <a:off x="413075" y="612975"/>
            <a:ext cx="7632360" cy="4262400"/>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535"/>
        <p:cNvGrpSpPr/>
        <p:nvPr/>
      </p:nvGrpSpPr>
      <p:grpSpPr>
        <a:xfrm>
          <a:off x="0" y="0"/>
          <a:ext cx="0" cy="0"/>
          <a:chOff x="0" y="0"/>
          <a:chExt cx="0" cy="0"/>
        </a:xfrm>
      </p:grpSpPr>
      <p:sp>
        <p:nvSpPr>
          <p:cNvPr id="1536" name="Google Shape;1536;p122"/>
          <p:cNvSpPr txBox="1">
            <a:spLocks noGrp="1"/>
          </p:cNvSpPr>
          <p:nvPr>
            <p:ph type="title"/>
          </p:nvPr>
        </p:nvSpPr>
        <p:spPr>
          <a:xfrm>
            <a:off x="153025" y="0"/>
            <a:ext cx="83799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Ground Software - FSW / GS Communications</a:t>
            </a:r>
            <a:endParaRPr/>
          </a:p>
        </p:txBody>
      </p:sp>
      <p:sp>
        <p:nvSpPr>
          <p:cNvPr id="1537" name="Google Shape;1537;p122"/>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100</a:t>
            </a:fld>
            <a:endParaRPr/>
          </a:p>
        </p:txBody>
      </p:sp>
      <p:graphicFrame>
        <p:nvGraphicFramePr>
          <p:cNvPr id="1538" name="Google Shape;1538;p122"/>
          <p:cNvGraphicFramePr/>
          <p:nvPr/>
        </p:nvGraphicFramePr>
        <p:xfrm>
          <a:off x="622975" y="708138"/>
          <a:ext cx="3000000" cy="3000000"/>
        </p:xfrm>
        <a:graphic>
          <a:graphicData uri="http://schemas.openxmlformats.org/drawingml/2006/table">
            <a:tbl>
              <a:tblPr>
                <a:noFill/>
                <a:tableStyleId>{2B3CC3D6-1F7A-4778-AB20-04DCFBE73B5B}</a:tableStyleId>
              </a:tblPr>
              <a:tblGrid>
                <a:gridCol w="1989825">
                  <a:extLst>
                    <a:ext uri="{9D8B030D-6E8A-4147-A177-3AD203B41FA5}">
                      <a16:colId xmlns:a16="http://schemas.microsoft.com/office/drawing/2014/main" val="20000"/>
                    </a:ext>
                  </a:extLst>
                </a:gridCol>
                <a:gridCol w="818975">
                  <a:extLst>
                    <a:ext uri="{9D8B030D-6E8A-4147-A177-3AD203B41FA5}">
                      <a16:colId xmlns:a16="http://schemas.microsoft.com/office/drawing/2014/main" val="20001"/>
                    </a:ext>
                  </a:extLst>
                </a:gridCol>
                <a:gridCol w="914250">
                  <a:extLst>
                    <a:ext uri="{9D8B030D-6E8A-4147-A177-3AD203B41FA5}">
                      <a16:colId xmlns:a16="http://schemas.microsoft.com/office/drawing/2014/main" val="20002"/>
                    </a:ext>
                  </a:extLst>
                </a:gridCol>
                <a:gridCol w="908900">
                  <a:extLst>
                    <a:ext uri="{9D8B030D-6E8A-4147-A177-3AD203B41FA5}">
                      <a16:colId xmlns:a16="http://schemas.microsoft.com/office/drawing/2014/main" val="20003"/>
                    </a:ext>
                  </a:extLst>
                </a:gridCol>
                <a:gridCol w="1088700">
                  <a:extLst>
                    <a:ext uri="{9D8B030D-6E8A-4147-A177-3AD203B41FA5}">
                      <a16:colId xmlns:a16="http://schemas.microsoft.com/office/drawing/2014/main" val="20004"/>
                    </a:ext>
                  </a:extLst>
                </a:gridCol>
                <a:gridCol w="1088700">
                  <a:extLst>
                    <a:ext uri="{9D8B030D-6E8A-4147-A177-3AD203B41FA5}">
                      <a16:colId xmlns:a16="http://schemas.microsoft.com/office/drawing/2014/main" val="20005"/>
                    </a:ext>
                  </a:extLst>
                </a:gridCol>
                <a:gridCol w="1088700">
                  <a:extLst>
                    <a:ext uri="{9D8B030D-6E8A-4147-A177-3AD203B41FA5}">
                      <a16:colId xmlns:a16="http://schemas.microsoft.com/office/drawing/2014/main" val="20006"/>
                    </a:ext>
                  </a:extLst>
                </a:gridCol>
              </a:tblGrid>
              <a:tr h="609575">
                <a:tc>
                  <a:txBody>
                    <a:bodyPr/>
                    <a:lstStyle/>
                    <a:p>
                      <a:pPr marL="0" lvl="0" indent="0" algn="ctr" rtl="0">
                        <a:spcBef>
                          <a:spcPts val="0"/>
                        </a:spcBef>
                        <a:spcAft>
                          <a:spcPts val="0"/>
                        </a:spcAft>
                        <a:buNone/>
                      </a:pPr>
                      <a:r>
                        <a:rPr lang="en" b="1">
                          <a:latin typeface="Roboto"/>
                          <a:ea typeface="Roboto"/>
                          <a:cs typeface="Roboto"/>
                          <a:sym typeface="Roboto"/>
                        </a:rPr>
                        <a:t>Evaluation Criteria</a:t>
                      </a:r>
                      <a:endParaRPr b="1">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latin typeface="Roboto"/>
                          <a:ea typeface="Roboto"/>
                          <a:cs typeface="Roboto"/>
                          <a:sym typeface="Roboto"/>
                        </a:rPr>
                        <a:t>Weight</a:t>
                      </a:r>
                      <a:endParaRPr b="1">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latin typeface="Roboto"/>
                          <a:ea typeface="Roboto"/>
                          <a:cs typeface="Roboto"/>
                          <a:sym typeface="Roboto"/>
                        </a:rPr>
                        <a:t>USB-C</a:t>
                      </a:r>
                      <a:endParaRPr b="1">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latin typeface="Roboto"/>
                          <a:ea typeface="Roboto"/>
                          <a:cs typeface="Roboto"/>
                          <a:sym typeface="Roboto"/>
                        </a:rPr>
                        <a:t>USB 3</a:t>
                      </a:r>
                      <a:endParaRPr b="1">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latin typeface="Roboto"/>
                          <a:ea typeface="Roboto"/>
                          <a:cs typeface="Roboto"/>
                          <a:sym typeface="Roboto"/>
                        </a:rPr>
                        <a:t>USB 2</a:t>
                      </a:r>
                      <a:endParaRPr b="1">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latin typeface="Roboto"/>
                          <a:ea typeface="Roboto"/>
                          <a:cs typeface="Roboto"/>
                          <a:sym typeface="Roboto"/>
                        </a:rPr>
                        <a:t>Ethernet (Cat 6)</a:t>
                      </a:r>
                      <a:endParaRPr b="1">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latin typeface="Roboto"/>
                          <a:ea typeface="Roboto"/>
                          <a:cs typeface="Roboto"/>
                          <a:sym typeface="Roboto"/>
                        </a:rPr>
                        <a:t>HDMI</a:t>
                      </a:r>
                      <a:endParaRPr b="1">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extLst>
                  <a:ext uri="{0D108BD9-81ED-4DB2-BD59-A6C34878D82A}">
                    <a16:rowId xmlns:a16="http://schemas.microsoft.com/office/drawing/2014/main" val="10000"/>
                  </a:ext>
                </a:extLst>
              </a:tr>
              <a:tr h="534575">
                <a:tc>
                  <a:txBody>
                    <a:bodyPr/>
                    <a:lstStyle/>
                    <a:p>
                      <a:pPr marL="0" lvl="0" indent="0" algn="ctr" rtl="0">
                        <a:spcBef>
                          <a:spcPts val="0"/>
                        </a:spcBef>
                        <a:spcAft>
                          <a:spcPts val="0"/>
                        </a:spcAft>
                        <a:buNone/>
                      </a:pPr>
                      <a:r>
                        <a:rPr lang="en">
                          <a:latin typeface="Roboto"/>
                          <a:ea typeface="Roboto"/>
                          <a:cs typeface="Roboto"/>
                          <a:sym typeface="Roboto"/>
                        </a:rPr>
                        <a:t>Average Data Bit Rate (Gbit/s)</a:t>
                      </a:r>
                      <a:endParaRPr>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t>0.3</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t>10</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a:latin typeface="Roboto"/>
                          <a:ea typeface="Roboto"/>
                          <a:cs typeface="Roboto"/>
                          <a:sym typeface="Roboto"/>
                        </a:rPr>
                        <a:t>5</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a:latin typeface="Roboto"/>
                          <a:ea typeface="Roboto"/>
                          <a:cs typeface="Roboto"/>
                          <a:sym typeface="Roboto"/>
                        </a:rPr>
                        <a:t>0.5</a:t>
                      </a:r>
                      <a:endParaRPr>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a:t>2</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a:t>5</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1"/>
                  </a:ext>
                </a:extLst>
              </a:tr>
              <a:tr h="609575">
                <a:tc>
                  <a:txBody>
                    <a:bodyPr/>
                    <a:lstStyle/>
                    <a:p>
                      <a:pPr marL="0" lvl="0" indent="0" algn="ctr" rtl="0">
                        <a:spcBef>
                          <a:spcPts val="0"/>
                        </a:spcBef>
                        <a:spcAft>
                          <a:spcPts val="0"/>
                        </a:spcAft>
                        <a:buNone/>
                      </a:pPr>
                      <a:r>
                        <a:rPr lang="en">
                          <a:latin typeface="Roboto"/>
                          <a:ea typeface="Roboto"/>
                          <a:cs typeface="Roboto"/>
                          <a:sym typeface="Roboto"/>
                        </a:rPr>
                        <a:t>C++ Integration Complexity</a:t>
                      </a:r>
                      <a:endParaRPr>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t>0.2</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t>Simple</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a:t>Simple</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a:t>Simple</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a:t>Medium</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a:t>Difficult</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extLst>
                  <a:ext uri="{0D108BD9-81ED-4DB2-BD59-A6C34878D82A}">
                    <a16:rowId xmlns:a16="http://schemas.microsoft.com/office/drawing/2014/main" val="10002"/>
                  </a:ext>
                </a:extLst>
              </a:tr>
              <a:tr h="438125">
                <a:tc>
                  <a:txBody>
                    <a:bodyPr/>
                    <a:lstStyle/>
                    <a:p>
                      <a:pPr marL="0" lvl="0" indent="0" algn="ctr" rtl="0">
                        <a:spcBef>
                          <a:spcPts val="0"/>
                        </a:spcBef>
                        <a:spcAft>
                          <a:spcPts val="0"/>
                        </a:spcAft>
                        <a:buNone/>
                      </a:pPr>
                      <a:r>
                        <a:rPr lang="en">
                          <a:latin typeface="Roboto"/>
                          <a:ea typeface="Roboto"/>
                          <a:cs typeface="Roboto"/>
                          <a:sym typeface="Roboto"/>
                        </a:rPr>
                        <a:t>Max Length (meters)</a:t>
                      </a:r>
                      <a:endParaRPr>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t>0.1</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t>2</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a:t>3</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a:t>5</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a:t>100</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a:t>13</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3"/>
                  </a:ext>
                </a:extLst>
              </a:tr>
              <a:tr h="513125">
                <a:tc>
                  <a:txBody>
                    <a:bodyPr/>
                    <a:lstStyle/>
                    <a:p>
                      <a:pPr marL="0" lvl="0" indent="0" algn="ctr" rtl="0">
                        <a:spcBef>
                          <a:spcPts val="0"/>
                        </a:spcBef>
                        <a:spcAft>
                          <a:spcPts val="0"/>
                        </a:spcAft>
                        <a:buNone/>
                      </a:pPr>
                      <a:r>
                        <a:rPr lang="en">
                          <a:latin typeface="Roboto"/>
                          <a:ea typeface="Roboto"/>
                          <a:cs typeface="Roboto"/>
                          <a:sym typeface="Roboto"/>
                        </a:rPr>
                        <a:t>Duplex</a:t>
                      </a:r>
                      <a:endParaRPr>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t>0.2</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t>Full</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a:t>Full</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a:t>Half</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ctr" rtl="0">
                        <a:spcBef>
                          <a:spcPts val="0"/>
                        </a:spcBef>
                        <a:spcAft>
                          <a:spcPts val="0"/>
                        </a:spcAft>
                        <a:buNone/>
                      </a:pPr>
                      <a:r>
                        <a:rPr lang="en"/>
                        <a:t>4 2-way channels</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a:t>Full</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4"/>
                  </a:ext>
                </a:extLst>
              </a:tr>
              <a:tr h="609575">
                <a:tc>
                  <a:txBody>
                    <a:bodyPr/>
                    <a:lstStyle/>
                    <a:p>
                      <a:pPr marL="0" lvl="0" indent="0" algn="ctr" rtl="0">
                        <a:spcBef>
                          <a:spcPts val="0"/>
                        </a:spcBef>
                        <a:spcAft>
                          <a:spcPts val="0"/>
                        </a:spcAft>
                        <a:buNone/>
                      </a:pPr>
                      <a:r>
                        <a:rPr lang="en">
                          <a:latin typeface="Roboto"/>
                          <a:ea typeface="Roboto"/>
                          <a:cs typeface="Roboto"/>
                          <a:sym typeface="Roboto"/>
                        </a:rPr>
                        <a:t>Microcontroller Support</a:t>
                      </a:r>
                      <a:endParaRPr>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t>0.2</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t>On Board</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a:t>Through Adapter</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a:t>Through Adapter</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a:t>Through Adapter</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a:t>Through Adapter</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extLst>
                  <a:ext uri="{0D108BD9-81ED-4DB2-BD59-A6C34878D82A}">
                    <a16:rowId xmlns:a16="http://schemas.microsoft.com/office/drawing/2014/main" val="10005"/>
                  </a:ext>
                </a:extLst>
              </a:tr>
            </a:tbl>
          </a:graphicData>
        </a:graphic>
      </p:graphicFrame>
      <p:sp>
        <p:nvSpPr>
          <p:cNvPr id="1539" name="Google Shape;1539;p122"/>
          <p:cNvSpPr txBox="1"/>
          <p:nvPr/>
        </p:nvSpPr>
        <p:spPr>
          <a:xfrm>
            <a:off x="1681675" y="4472750"/>
            <a:ext cx="5322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Negligible Properties: Price, Power Supplied, Packets Supported</a:t>
            </a:r>
            <a:endParaRPr>
              <a:latin typeface="Roboto"/>
              <a:ea typeface="Roboto"/>
              <a:cs typeface="Roboto"/>
              <a:sym typeface="Roboto"/>
            </a:endParaRPr>
          </a:p>
        </p:txBody>
      </p:sp>
      <p:sp>
        <p:nvSpPr>
          <p:cNvPr id="1540" name="Google Shape;1540;p122"/>
          <p:cNvSpPr/>
          <p:nvPr/>
        </p:nvSpPr>
        <p:spPr>
          <a:xfrm>
            <a:off x="3431775" y="708150"/>
            <a:ext cx="914400" cy="3486000"/>
          </a:xfrm>
          <a:prstGeom prst="rect">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544"/>
        <p:cNvGrpSpPr/>
        <p:nvPr/>
      </p:nvGrpSpPr>
      <p:grpSpPr>
        <a:xfrm>
          <a:off x="0" y="0"/>
          <a:ext cx="0" cy="0"/>
          <a:chOff x="0" y="0"/>
          <a:chExt cx="0" cy="0"/>
        </a:xfrm>
      </p:grpSpPr>
      <p:sp>
        <p:nvSpPr>
          <p:cNvPr id="1545" name="Google Shape;1545;p123"/>
          <p:cNvSpPr txBox="1">
            <a:spLocks noGrp="1"/>
          </p:cNvSpPr>
          <p:nvPr>
            <p:ph type="title"/>
          </p:nvPr>
        </p:nvSpPr>
        <p:spPr>
          <a:xfrm>
            <a:off x="153025" y="0"/>
            <a:ext cx="83799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Ground Software - FSW / GS Communications</a:t>
            </a:r>
            <a:endParaRPr/>
          </a:p>
        </p:txBody>
      </p:sp>
      <p:sp>
        <p:nvSpPr>
          <p:cNvPr id="1546" name="Google Shape;1546;p123"/>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101</a:t>
            </a:fld>
            <a:endParaRPr/>
          </a:p>
        </p:txBody>
      </p:sp>
      <p:graphicFrame>
        <p:nvGraphicFramePr>
          <p:cNvPr id="1547" name="Google Shape;1547;p123"/>
          <p:cNvGraphicFramePr/>
          <p:nvPr/>
        </p:nvGraphicFramePr>
        <p:xfrm>
          <a:off x="622975" y="711013"/>
          <a:ext cx="3000000" cy="3000000"/>
        </p:xfrm>
        <a:graphic>
          <a:graphicData uri="http://schemas.openxmlformats.org/drawingml/2006/table">
            <a:tbl>
              <a:tblPr>
                <a:noFill/>
                <a:tableStyleId>{2B3CC3D6-1F7A-4778-AB20-04DCFBE73B5B}</a:tableStyleId>
              </a:tblPr>
              <a:tblGrid>
                <a:gridCol w="1989825">
                  <a:extLst>
                    <a:ext uri="{9D8B030D-6E8A-4147-A177-3AD203B41FA5}">
                      <a16:colId xmlns:a16="http://schemas.microsoft.com/office/drawing/2014/main" val="20000"/>
                    </a:ext>
                  </a:extLst>
                </a:gridCol>
                <a:gridCol w="818975">
                  <a:extLst>
                    <a:ext uri="{9D8B030D-6E8A-4147-A177-3AD203B41FA5}">
                      <a16:colId xmlns:a16="http://schemas.microsoft.com/office/drawing/2014/main" val="20001"/>
                    </a:ext>
                  </a:extLst>
                </a:gridCol>
                <a:gridCol w="914250">
                  <a:extLst>
                    <a:ext uri="{9D8B030D-6E8A-4147-A177-3AD203B41FA5}">
                      <a16:colId xmlns:a16="http://schemas.microsoft.com/office/drawing/2014/main" val="20002"/>
                    </a:ext>
                  </a:extLst>
                </a:gridCol>
                <a:gridCol w="908900">
                  <a:extLst>
                    <a:ext uri="{9D8B030D-6E8A-4147-A177-3AD203B41FA5}">
                      <a16:colId xmlns:a16="http://schemas.microsoft.com/office/drawing/2014/main" val="20003"/>
                    </a:ext>
                  </a:extLst>
                </a:gridCol>
                <a:gridCol w="1088700">
                  <a:extLst>
                    <a:ext uri="{9D8B030D-6E8A-4147-A177-3AD203B41FA5}">
                      <a16:colId xmlns:a16="http://schemas.microsoft.com/office/drawing/2014/main" val="20004"/>
                    </a:ext>
                  </a:extLst>
                </a:gridCol>
                <a:gridCol w="1088700">
                  <a:extLst>
                    <a:ext uri="{9D8B030D-6E8A-4147-A177-3AD203B41FA5}">
                      <a16:colId xmlns:a16="http://schemas.microsoft.com/office/drawing/2014/main" val="20005"/>
                    </a:ext>
                  </a:extLst>
                </a:gridCol>
                <a:gridCol w="1088700">
                  <a:extLst>
                    <a:ext uri="{9D8B030D-6E8A-4147-A177-3AD203B41FA5}">
                      <a16:colId xmlns:a16="http://schemas.microsoft.com/office/drawing/2014/main" val="20006"/>
                    </a:ext>
                  </a:extLst>
                </a:gridCol>
              </a:tblGrid>
              <a:tr h="609575">
                <a:tc>
                  <a:txBody>
                    <a:bodyPr/>
                    <a:lstStyle/>
                    <a:p>
                      <a:pPr marL="0" lvl="0" indent="0" algn="ctr" rtl="0">
                        <a:spcBef>
                          <a:spcPts val="0"/>
                        </a:spcBef>
                        <a:spcAft>
                          <a:spcPts val="0"/>
                        </a:spcAft>
                        <a:buNone/>
                      </a:pPr>
                      <a:r>
                        <a:rPr lang="en" b="1">
                          <a:latin typeface="Roboto"/>
                          <a:ea typeface="Roboto"/>
                          <a:cs typeface="Roboto"/>
                          <a:sym typeface="Roboto"/>
                        </a:rPr>
                        <a:t>Evaluation Criteria</a:t>
                      </a:r>
                      <a:endParaRPr b="1">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latin typeface="Roboto"/>
                          <a:ea typeface="Roboto"/>
                          <a:cs typeface="Roboto"/>
                          <a:sym typeface="Roboto"/>
                        </a:rPr>
                        <a:t>Weight</a:t>
                      </a:r>
                      <a:endParaRPr b="1">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latin typeface="Roboto"/>
                          <a:ea typeface="Roboto"/>
                          <a:cs typeface="Roboto"/>
                          <a:sym typeface="Roboto"/>
                        </a:rPr>
                        <a:t>USB-C</a:t>
                      </a:r>
                      <a:endParaRPr b="1">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latin typeface="Roboto"/>
                          <a:ea typeface="Roboto"/>
                          <a:cs typeface="Roboto"/>
                          <a:sym typeface="Roboto"/>
                        </a:rPr>
                        <a:t>USB 3</a:t>
                      </a:r>
                      <a:endParaRPr b="1">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latin typeface="Roboto"/>
                          <a:ea typeface="Roboto"/>
                          <a:cs typeface="Roboto"/>
                          <a:sym typeface="Roboto"/>
                        </a:rPr>
                        <a:t>USB 2</a:t>
                      </a:r>
                      <a:endParaRPr b="1">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latin typeface="Roboto"/>
                          <a:ea typeface="Roboto"/>
                          <a:cs typeface="Roboto"/>
                          <a:sym typeface="Roboto"/>
                        </a:rPr>
                        <a:t>Ethernet (Cat 6)</a:t>
                      </a:r>
                      <a:endParaRPr b="1">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latin typeface="Roboto"/>
                          <a:ea typeface="Roboto"/>
                          <a:cs typeface="Roboto"/>
                          <a:sym typeface="Roboto"/>
                        </a:rPr>
                        <a:t>HDMI</a:t>
                      </a:r>
                      <a:endParaRPr b="1">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extLst>
                  <a:ext uri="{0D108BD9-81ED-4DB2-BD59-A6C34878D82A}">
                    <a16:rowId xmlns:a16="http://schemas.microsoft.com/office/drawing/2014/main" val="10000"/>
                  </a:ext>
                </a:extLst>
              </a:tr>
              <a:tr h="534575">
                <a:tc>
                  <a:txBody>
                    <a:bodyPr/>
                    <a:lstStyle/>
                    <a:p>
                      <a:pPr marL="0" lvl="0" indent="0" algn="ctr" rtl="0">
                        <a:spcBef>
                          <a:spcPts val="0"/>
                        </a:spcBef>
                        <a:spcAft>
                          <a:spcPts val="0"/>
                        </a:spcAft>
                        <a:buNone/>
                      </a:pPr>
                      <a:r>
                        <a:rPr lang="en">
                          <a:latin typeface="Roboto"/>
                          <a:ea typeface="Roboto"/>
                          <a:cs typeface="Roboto"/>
                          <a:sym typeface="Roboto"/>
                        </a:rPr>
                        <a:t>Average Data Bit Rate (Gbit/s)</a:t>
                      </a:r>
                      <a:endParaRPr>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t>0.3</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t>3</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a:latin typeface="Roboto"/>
                          <a:ea typeface="Roboto"/>
                          <a:cs typeface="Roboto"/>
                          <a:sym typeface="Roboto"/>
                        </a:rPr>
                        <a:t>3</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a:latin typeface="Roboto"/>
                          <a:ea typeface="Roboto"/>
                          <a:cs typeface="Roboto"/>
                          <a:sym typeface="Roboto"/>
                        </a:rPr>
                        <a:t>2</a:t>
                      </a:r>
                      <a:endParaRPr>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a:t>3</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a:t>3</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1"/>
                  </a:ext>
                </a:extLst>
              </a:tr>
              <a:tr h="609575">
                <a:tc>
                  <a:txBody>
                    <a:bodyPr/>
                    <a:lstStyle/>
                    <a:p>
                      <a:pPr marL="0" lvl="0" indent="0" algn="ctr" rtl="0">
                        <a:spcBef>
                          <a:spcPts val="0"/>
                        </a:spcBef>
                        <a:spcAft>
                          <a:spcPts val="0"/>
                        </a:spcAft>
                        <a:buNone/>
                      </a:pPr>
                      <a:r>
                        <a:rPr lang="en">
                          <a:latin typeface="Roboto"/>
                          <a:ea typeface="Roboto"/>
                          <a:cs typeface="Roboto"/>
                          <a:sym typeface="Roboto"/>
                        </a:rPr>
                        <a:t>C++ Integration Complexity</a:t>
                      </a:r>
                      <a:endParaRPr>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t>0.2</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t>3</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a:t>3</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a:t>3</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a:t>2</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a:t>1</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extLst>
                  <a:ext uri="{0D108BD9-81ED-4DB2-BD59-A6C34878D82A}">
                    <a16:rowId xmlns:a16="http://schemas.microsoft.com/office/drawing/2014/main" val="10002"/>
                  </a:ext>
                </a:extLst>
              </a:tr>
              <a:tr h="438125">
                <a:tc>
                  <a:txBody>
                    <a:bodyPr/>
                    <a:lstStyle/>
                    <a:p>
                      <a:pPr marL="0" lvl="0" indent="0" algn="ctr" rtl="0">
                        <a:spcBef>
                          <a:spcPts val="0"/>
                        </a:spcBef>
                        <a:spcAft>
                          <a:spcPts val="0"/>
                        </a:spcAft>
                        <a:buNone/>
                      </a:pPr>
                      <a:r>
                        <a:rPr lang="en">
                          <a:latin typeface="Roboto"/>
                          <a:ea typeface="Roboto"/>
                          <a:cs typeface="Roboto"/>
                          <a:sym typeface="Roboto"/>
                        </a:rPr>
                        <a:t>Max Length (meters)</a:t>
                      </a:r>
                      <a:endParaRPr>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t>0.1</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t>2</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a:t>2</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a:t>3</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a:t>3</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a:t>3</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3"/>
                  </a:ext>
                </a:extLst>
              </a:tr>
              <a:tr h="448825">
                <a:tc>
                  <a:txBody>
                    <a:bodyPr/>
                    <a:lstStyle/>
                    <a:p>
                      <a:pPr marL="0" lvl="0" indent="0" algn="ctr" rtl="0">
                        <a:spcBef>
                          <a:spcPts val="0"/>
                        </a:spcBef>
                        <a:spcAft>
                          <a:spcPts val="0"/>
                        </a:spcAft>
                        <a:buNone/>
                      </a:pPr>
                      <a:r>
                        <a:rPr lang="en">
                          <a:latin typeface="Roboto"/>
                          <a:ea typeface="Roboto"/>
                          <a:cs typeface="Roboto"/>
                          <a:sym typeface="Roboto"/>
                        </a:rPr>
                        <a:t>Duplex</a:t>
                      </a:r>
                      <a:endParaRPr>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t>0.2</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t>3</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a:t>3</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a:t>1</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ctr" rtl="0">
                        <a:spcBef>
                          <a:spcPts val="0"/>
                        </a:spcBef>
                        <a:spcAft>
                          <a:spcPts val="0"/>
                        </a:spcAft>
                        <a:buNone/>
                      </a:pPr>
                      <a:r>
                        <a:rPr lang="en"/>
                        <a:t>3</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a:t>3</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4"/>
                  </a:ext>
                </a:extLst>
              </a:tr>
              <a:tr h="609575">
                <a:tc>
                  <a:txBody>
                    <a:bodyPr/>
                    <a:lstStyle/>
                    <a:p>
                      <a:pPr marL="0" lvl="0" indent="0" algn="ctr" rtl="0">
                        <a:spcBef>
                          <a:spcPts val="0"/>
                        </a:spcBef>
                        <a:spcAft>
                          <a:spcPts val="0"/>
                        </a:spcAft>
                        <a:buNone/>
                      </a:pPr>
                      <a:r>
                        <a:rPr lang="en">
                          <a:latin typeface="Roboto"/>
                          <a:ea typeface="Roboto"/>
                          <a:cs typeface="Roboto"/>
                          <a:sym typeface="Roboto"/>
                        </a:rPr>
                        <a:t>Microcontroller Support</a:t>
                      </a:r>
                      <a:endParaRPr>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t>0.2</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t>3</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a:t>2</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a:t>2</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a:t>2</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a:t>2</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E599"/>
                    </a:solidFill>
                  </a:tcPr>
                </a:tc>
                <a:extLst>
                  <a:ext uri="{0D108BD9-81ED-4DB2-BD59-A6C34878D82A}">
                    <a16:rowId xmlns:a16="http://schemas.microsoft.com/office/drawing/2014/main" val="10005"/>
                  </a:ext>
                </a:extLst>
              </a:tr>
              <a:tr h="332225">
                <a:tc>
                  <a:txBody>
                    <a:bodyPr/>
                    <a:lstStyle/>
                    <a:p>
                      <a:pPr marL="0" lvl="0" indent="0" algn="ctr" rtl="0">
                        <a:spcBef>
                          <a:spcPts val="0"/>
                        </a:spcBef>
                        <a:spcAft>
                          <a:spcPts val="0"/>
                        </a:spcAft>
                        <a:buNone/>
                      </a:pPr>
                      <a:r>
                        <a:rPr lang="en">
                          <a:latin typeface="Roboto"/>
                          <a:ea typeface="Roboto"/>
                          <a:cs typeface="Roboto"/>
                          <a:sym typeface="Roboto"/>
                        </a:rPr>
                        <a:t>Sum (0-3)</a:t>
                      </a:r>
                      <a:endParaRPr>
                        <a:latin typeface="Roboto"/>
                        <a:ea typeface="Roboto"/>
                        <a:cs typeface="Roboto"/>
                        <a:sym typeface="Roboto"/>
                      </a:endParaRPr>
                    </a:p>
                  </a:txBody>
                  <a:tcPr marL="91425" marR="91425" marT="91425" marB="914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t>1</a:t>
                      </a:r>
                      <a:endParaRPr/>
                    </a:p>
                  </a:txBody>
                  <a:tcPr marL="91425" marR="91425" marT="91425" marB="914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t>2.9</a:t>
                      </a:r>
                      <a:endParaRPr/>
                    </a:p>
                  </a:txBody>
                  <a:tcPr marL="91425" marR="91425" marT="91425" marB="914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t>2.7</a:t>
                      </a:r>
                      <a:endParaRPr/>
                    </a:p>
                  </a:txBody>
                  <a:tcPr marL="91425" marR="91425" marT="91425" marB="914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t>2.1</a:t>
                      </a:r>
                      <a:endParaRPr/>
                    </a:p>
                  </a:txBody>
                  <a:tcPr marL="91425" marR="91425" marT="91425" marB="914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t>2.6</a:t>
                      </a:r>
                      <a:endParaRPr/>
                    </a:p>
                  </a:txBody>
                  <a:tcPr marL="91425" marR="91425" marT="91425" marB="914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t>2.4</a:t>
                      </a:r>
                      <a:endParaRPr/>
                    </a:p>
                  </a:txBody>
                  <a:tcPr marL="91425" marR="91425" marT="91425" marB="914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548" name="Google Shape;1548;p123"/>
          <p:cNvSpPr txBox="1"/>
          <p:nvPr/>
        </p:nvSpPr>
        <p:spPr>
          <a:xfrm>
            <a:off x="1681675" y="4472750"/>
            <a:ext cx="5322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Negligible Properties: Price, Power Supplied, Packets Supported</a:t>
            </a:r>
            <a:endParaRPr>
              <a:latin typeface="Roboto"/>
              <a:ea typeface="Roboto"/>
              <a:cs typeface="Roboto"/>
              <a:sym typeface="Roboto"/>
            </a:endParaRPr>
          </a:p>
        </p:txBody>
      </p:sp>
      <p:sp>
        <p:nvSpPr>
          <p:cNvPr id="1549" name="Google Shape;1549;p123"/>
          <p:cNvSpPr/>
          <p:nvPr/>
        </p:nvSpPr>
        <p:spPr>
          <a:xfrm>
            <a:off x="3431775" y="711000"/>
            <a:ext cx="914400" cy="3721500"/>
          </a:xfrm>
          <a:prstGeom prst="rect">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553"/>
        <p:cNvGrpSpPr/>
        <p:nvPr/>
      </p:nvGrpSpPr>
      <p:grpSpPr>
        <a:xfrm>
          <a:off x="0" y="0"/>
          <a:ext cx="0" cy="0"/>
          <a:chOff x="0" y="0"/>
          <a:chExt cx="0" cy="0"/>
        </a:xfrm>
      </p:grpSpPr>
      <p:sp>
        <p:nvSpPr>
          <p:cNvPr id="1554" name="Google Shape;1554;p124"/>
          <p:cNvSpPr txBox="1">
            <a:spLocks noGrp="1"/>
          </p:cNvSpPr>
          <p:nvPr>
            <p:ph type="body" idx="1"/>
          </p:nvPr>
        </p:nvSpPr>
        <p:spPr>
          <a:xfrm>
            <a:off x="311700" y="707225"/>
            <a:ext cx="8520600" cy="3874500"/>
          </a:xfrm>
          <a:prstGeom prst="rect">
            <a:avLst/>
          </a:prstGeom>
        </p:spPr>
        <p:txBody>
          <a:bodyPr spcFirstLastPara="1" wrap="square" lIns="91425" tIns="91425" rIns="91425" bIns="91425" anchor="t" anchorCtr="0">
            <a:noAutofit/>
          </a:bodyPr>
          <a:lstStyle/>
          <a:p>
            <a:pPr marL="457200" lvl="0" indent="-317500" algn="l" rtl="0">
              <a:lnSpc>
                <a:spcPct val="200000"/>
              </a:lnSpc>
              <a:spcBef>
                <a:spcPts val="0"/>
              </a:spcBef>
              <a:spcAft>
                <a:spcPts val="0"/>
              </a:spcAft>
              <a:buClr>
                <a:srgbClr val="000000"/>
              </a:buClr>
              <a:buSzPts val="1400"/>
              <a:buChar char="●"/>
            </a:pPr>
            <a:r>
              <a:rPr lang="en" sz="1400">
                <a:solidFill>
                  <a:srgbClr val="000000"/>
                </a:solidFill>
              </a:rPr>
              <a:t>The N-Body Model is a dynamic simulation of particles under influences by external forces</a:t>
            </a:r>
            <a:endParaRPr sz="1400">
              <a:solidFill>
                <a:srgbClr val="000000"/>
              </a:solidFill>
            </a:endParaRPr>
          </a:p>
          <a:p>
            <a:pPr marL="914400" lvl="1" indent="-317500" algn="l" rtl="0">
              <a:lnSpc>
                <a:spcPct val="200000"/>
              </a:lnSpc>
              <a:spcBef>
                <a:spcPts val="0"/>
              </a:spcBef>
              <a:spcAft>
                <a:spcPts val="0"/>
              </a:spcAft>
              <a:buClr>
                <a:srgbClr val="000000"/>
              </a:buClr>
              <a:buSzPts val="1400"/>
              <a:buChar char="○"/>
            </a:pPr>
            <a:r>
              <a:rPr lang="en" sz="1400">
                <a:solidFill>
                  <a:srgbClr val="000000"/>
                </a:solidFill>
              </a:rPr>
              <a:t>Will take in Acceleration, Velocity, and Position Vectors at a final point from onboard INS computed calculations</a:t>
            </a:r>
            <a:endParaRPr sz="1400">
              <a:solidFill>
                <a:srgbClr val="000000"/>
              </a:solidFill>
            </a:endParaRPr>
          </a:p>
          <a:p>
            <a:pPr marL="914400" lvl="1" indent="-317500" algn="l" rtl="0">
              <a:lnSpc>
                <a:spcPct val="200000"/>
              </a:lnSpc>
              <a:spcBef>
                <a:spcPts val="0"/>
              </a:spcBef>
              <a:spcAft>
                <a:spcPts val="0"/>
              </a:spcAft>
              <a:buClr>
                <a:srgbClr val="000000"/>
              </a:buClr>
              <a:buSzPts val="1400"/>
              <a:buChar char="○"/>
            </a:pPr>
            <a:r>
              <a:rPr lang="en" sz="1400">
                <a:solidFill>
                  <a:srgbClr val="000000"/>
                </a:solidFill>
              </a:rPr>
              <a:t>Acceleration vector will be modified to reflect gravitational acceleration</a:t>
            </a:r>
            <a:endParaRPr sz="1400">
              <a:solidFill>
                <a:srgbClr val="000000"/>
              </a:solidFill>
            </a:endParaRPr>
          </a:p>
          <a:p>
            <a:pPr marL="914400" lvl="1" indent="-317500" algn="l" rtl="0">
              <a:lnSpc>
                <a:spcPct val="200000"/>
              </a:lnSpc>
              <a:spcBef>
                <a:spcPts val="0"/>
              </a:spcBef>
              <a:spcAft>
                <a:spcPts val="0"/>
              </a:spcAft>
              <a:buClr>
                <a:srgbClr val="000000"/>
              </a:buClr>
              <a:buSzPts val="1400"/>
              <a:buChar char="○"/>
            </a:pPr>
            <a:r>
              <a:rPr lang="en" sz="1400">
                <a:solidFill>
                  <a:srgbClr val="000000"/>
                </a:solidFill>
              </a:rPr>
              <a:t>The model then propagates with an integrator for the next 24 hours</a:t>
            </a:r>
            <a:endParaRPr sz="1400">
              <a:solidFill>
                <a:srgbClr val="000000"/>
              </a:solidFill>
            </a:endParaRPr>
          </a:p>
          <a:p>
            <a:pPr marL="914400" lvl="1" indent="-317500" algn="l" rtl="0">
              <a:lnSpc>
                <a:spcPct val="200000"/>
              </a:lnSpc>
              <a:spcBef>
                <a:spcPts val="0"/>
              </a:spcBef>
              <a:spcAft>
                <a:spcPts val="0"/>
              </a:spcAft>
              <a:buClr>
                <a:srgbClr val="000000"/>
              </a:buClr>
              <a:buSzPts val="1400"/>
              <a:buChar char="○"/>
            </a:pPr>
            <a:r>
              <a:rPr lang="en" sz="1400">
                <a:solidFill>
                  <a:srgbClr val="000000"/>
                </a:solidFill>
              </a:rPr>
              <a:t>New trajectory X, Y, Z position estimations are then sent to graphical user interface</a:t>
            </a:r>
            <a:endParaRPr sz="1400">
              <a:solidFill>
                <a:srgbClr val="000000"/>
              </a:solidFill>
            </a:endParaRPr>
          </a:p>
          <a:p>
            <a:pPr marL="457200" lvl="0" indent="-317500" algn="l" rtl="0">
              <a:lnSpc>
                <a:spcPct val="200000"/>
              </a:lnSpc>
              <a:spcBef>
                <a:spcPts val="0"/>
              </a:spcBef>
              <a:spcAft>
                <a:spcPts val="0"/>
              </a:spcAft>
              <a:buClr>
                <a:srgbClr val="000000"/>
              </a:buClr>
              <a:buSzPts val="1400"/>
              <a:buChar char="●"/>
            </a:pPr>
            <a:r>
              <a:rPr lang="en" sz="1400">
                <a:solidFill>
                  <a:srgbClr val="000000"/>
                </a:solidFill>
              </a:rPr>
              <a:t>Model will use ephemeris data from the NAIF SPICE data</a:t>
            </a:r>
            <a:endParaRPr sz="1400">
              <a:solidFill>
                <a:srgbClr val="000000"/>
              </a:solidFill>
            </a:endParaRPr>
          </a:p>
          <a:p>
            <a:pPr marL="457200" lvl="0" indent="-317500" algn="l" rtl="0">
              <a:lnSpc>
                <a:spcPct val="200000"/>
              </a:lnSpc>
              <a:spcBef>
                <a:spcPts val="0"/>
              </a:spcBef>
              <a:spcAft>
                <a:spcPts val="0"/>
              </a:spcAft>
              <a:buClr>
                <a:srgbClr val="000000"/>
              </a:buClr>
              <a:buSzPts val="1400"/>
              <a:buChar char="●"/>
            </a:pPr>
            <a:r>
              <a:rPr lang="en" sz="1400">
                <a:solidFill>
                  <a:srgbClr val="000000"/>
                </a:solidFill>
              </a:rPr>
              <a:t>Validation of model will come from NASA GMAT comparisons </a:t>
            </a:r>
            <a:endParaRPr sz="1400">
              <a:solidFill>
                <a:srgbClr val="000000"/>
              </a:solidFill>
            </a:endParaRPr>
          </a:p>
          <a:p>
            <a:pPr marL="914400" lvl="1" indent="-317500" algn="l" rtl="0">
              <a:lnSpc>
                <a:spcPct val="200000"/>
              </a:lnSpc>
              <a:spcBef>
                <a:spcPts val="0"/>
              </a:spcBef>
              <a:spcAft>
                <a:spcPts val="0"/>
              </a:spcAft>
              <a:buClr>
                <a:srgbClr val="000000"/>
              </a:buClr>
              <a:buSzPts val="1400"/>
              <a:buChar char="○"/>
            </a:pPr>
            <a:r>
              <a:rPr lang="en" sz="1400">
                <a:solidFill>
                  <a:srgbClr val="000000"/>
                </a:solidFill>
              </a:rPr>
              <a:t>NASA General Mission Analysis Tool useful to design orbital trajectories and missions </a:t>
            </a:r>
            <a:endParaRPr sz="1400">
              <a:solidFill>
                <a:srgbClr val="000000"/>
              </a:solidFill>
            </a:endParaRPr>
          </a:p>
          <a:p>
            <a:pPr marL="0" lvl="0" indent="457200" algn="l" rtl="0">
              <a:spcBef>
                <a:spcPts val="1200"/>
              </a:spcBef>
              <a:spcAft>
                <a:spcPts val="1200"/>
              </a:spcAft>
              <a:buNone/>
            </a:pPr>
            <a:endParaRPr sz="1400"/>
          </a:p>
        </p:txBody>
      </p:sp>
      <p:sp>
        <p:nvSpPr>
          <p:cNvPr id="1555" name="Google Shape;1555;p124"/>
          <p:cNvSpPr txBox="1">
            <a:spLocks noGrp="1"/>
          </p:cNvSpPr>
          <p:nvPr>
            <p:ph type="title"/>
          </p:nvPr>
        </p:nvSpPr>
        <p:spPr>
          <a:xfrm>
            <a:off x="153025" y="0"/>
            <a:ext cx="83799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Ground Software - N-Body Model</a:t>
            </a:r>
            <a:endParaRPr/>
          </a:p>
        </p:txBody>
      </p:sp>
      <p:sp>
        <p:nvSpPr>
          <p:cNvPr id="1556" name="Google Shape;1556;p124"/>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102</a:t>
            </a:fld>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560"/>
        <p:cNvGrpSpPr/>
        <p:nvPr/>
      </p:nvGrpSpPr>
      <p:grpSpPr>
        <a:xfrm>
          <a:off x="0" y="0"/>
          <a:ext cx="0" cy="0"/>
          <a:chOff x="0" y="0"/>
          <a:chExt cx="0" cy="0"/>
        </a:xfrm>
      </p:grpSpPr>
      <p:sp>
        <p:nvSpPr>
          <p:cNvPr id="1561" name="Google Shape;1561;p125"/>
          <p:cNvSpPr txBox="1">
            <a:spLocks noGrp="1"/>
          </p:cNvSpPr>
          <p:nvPr>
            <p:ph type="title"/>
          </p:nvPr>
        </p:nvSpPr>
        <p:spPr>
          <a:xfrm>
            <a:off x="153025" y="0"/>
            <a:ext cx="83799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Ground Software - N-Body Model</a:t>
            </a:r>
            <a:endParaRPr/>
          </a:p>
        </p:txBody>
      </p:sp>
      <p:sp>
        <p:nvSpPr>
          <p:cNvPr id="1562" name="Google Shape;1562;p125"/>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103</a:t>
            </a:fld>
            <a:endParaRPr/>
          </a:p>
        </p:txBody>
      </p:sp>
      <p:sp>
        <p:nvSpPr>
          <p:cNvPr id="1563" name="Google Shape;1563;p125"/>
          <p:cNvSpPr txBox="1">
            <a:spLocks noGrp="1"/>
          </p:cNvSpPr>
          <p:nvPr>
            <p:ph type="body" idx="1"/>
          </p:nvPr>
        </p:nvSpPr>
        <p:spPr>
          <a:xfrm>
            <a:off x="311700" y="753698"/>
            <a:ext cx="8520600" cy="6900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Char char="●"/>
            </a:pPr>
            <a:r>
              <a:rPr lang="en" sz="1400">
                <a:solidFill>
                  <a:srgbClr val="000000"/>
                </a:solidFill>
              </a:rPr>
              <a:t>GAINS Ground Software will use N-Body Naive Propagation (particles only affected by force of gravitation)</a:t>
            </a:r>
            <a:endParaRPr sz="1400">
              <a:solidFill>
                <a:srgbClr val="000000"/>
              </a:solidFill>
            </a:endParaRPr>
          </a:p>
          <a:p>
            <a:pPr marL="914400" lvl="0" indent="0" algn="l" rtl="0">
              <a:spcBef>
                <a:spcPts val="1200"/>
              </a:spcBef>
              <a:spcAft>
                <a:spcPts val="0"/>
              </a:spcAft>
              <a:buNone/>
            </a:pPr>
            <a:endParaRPr sz="1400">
              <a:solidFill>
                <a:schemeClr val="accent1"/>
              </a:solidFill>
            </a:endParaRPr>
          </a:p>
          <a:p>
            <a:pPr marL="0" lvl="0" indent="0" algn="l" rtl="0">
              <a:spcBef>
                <a:spcPts val="1200"/>
              </a:spcBef>
              <a:spcAft>
                <a:spcPts val="1200"/>
              </a:spcAft>
              <a:buNone/>
            </a:pPr>
            <a:endParaRPr sz="1400">
              <a:solidFill>
                <a:schemeClr val="accent1"/>
              </a:solidFill>
            </a:endParaRPr>
          </a:p>
        </p:txBody>
      </p:sp>
      <p:pic>
        <p:nvPicPr>
          <p:cNvPr id="1564" name="Google Shape;1564;p125"/>
          <p:cNvPicPr preferRelativeResize="0"/>
          <p:nvPr/>
        </p:nvPicPr>
        <p:blipFill>
          <a:blip r:embed="rId3">
            <a:alphaModFix/>
          </a:blip>
          <a:stretch>
            <a:fillRect/>
          </a:stretch>
        </p:blipFill>
        <p:spPr>
          <a:xfrm>
            <a:off x="2917725" y="1302528"/>
            <a:ext cx="3308559" cy="904300"/>
          </a:xfrm>
          <a:prstGeom prst="rect">
            <a:avLst/>
          </a:prstGeom>
          <a:noFill/>
          <a:ln>
            <a:noFill/>
          </a:ln>
        </p:spPr>
      </p:pic>
      <p:sp>
        <p:nvSpPr>
          <p:cNvPr id="1565" name="Google Shape;1565;p125"/>
          <p:cNvSpPr txBox="1">
            <a:spLocks noGrp="1"/>
          </p:cNvSpPr>
          <p:nvPr>
            <p:ph type="body" idx="1"/>
          </p:nvPr>
        </p:nvSpPr>
        <p:spPr>
          <a:xfrm>
            <a:off x="311700" y="2252587"/>
            <a:ext cx="8520600" cy="3351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Char char="●"/>
            </a:pPr>
            <a:r>
              <a:rPr lang="en" sz="1400">
                <a:solidFill>
                  <a:srgbClr val="000000"/>
                </a:solidFill>
              </a:rPr>
              <a:t>Gravitational Acceleration of Body is then found by dividing by mass of spacecraft.</a:t>
            </a:r>
            <a:endParaRPr sz="1400">
              <a:solidFill>
                <a:srgbClr val="000000"/>
              </a:solidFill>
            </a:endParaRPr>
          </a:p>
          <a:p>
            <a:pPr marL="914400" lvl="0" indent="0" algn="l" rtl="0">
              <a:spcBef>
                <a:spcPts val="1200"/>
              </a:spcBef>
              <a:spcAft>
                <a:spcPts val="0"/>
              </a:spcAft>
              <a:buNone/>
            </a:pPr>
            <a:endParaRPr sz="1400"/>
          </a:p>
          <a:p>
            <a:pPr marL="0" lvl="0" indent="0" algn="l" rtl="0">
              <a:spcBef>
                <a:spcPts val="1200"/>
              </a:spcBef>
              <a:spcAft>
                <a:spcPts val="1200"/>
              </a:spcAft>
              <a:buNone/>
            </a:pPr>
            <a:endParaRPr sz="1400"/>
          </a:p>
        </p:txBody>
      </p:sp>
      <p:pic>
        <p:nvPicPr>
          <p:cNvPr id="1566" name="Google Shape;1566;p125"/>
          <p:cNvPicPr preferRelativeResize="0"/>
          <p:nvPr/>
        </p:nvPicPr>
        <p:blipFill>
          <a:blip r:embed="rId4">
            <a:alphaModFix/>
          </a:blip>
          <a:stretch>
            <a:fillRect/>
          </a:stretch>
        </p:blipFill>
        <p:spPr>
          <a:xfrm>
            <a:off x="3022387" y="2696025"/>
            <a:ext cx="3099225" cy="904300"/>
          </a:xfrm>
          <a:prstGeom prst="rect">
            <a:avLst/>
          </a:prstGeom>
          <a:noFill/>
          <a:ln>
            <a:noFill/>
          </a:ln>
        </p:spPr>
      </p:pic>
      <p:sp>
        <p:nvSpPr>
          <p:cNvPr id="1567" name="Google Shape;1567;p125"/>
          <p:cNvSpPr txBox="1">
            <a:spLocks noGrp="1"/>
          </p:cNvSpPr>
          <p:nvPr>
            <p:ph type="body" idx="1"/>
          </p:nvPr>
        </p:nvSpPr>
        <p:spPr>
          <a:xfrm>
            <a:off x="311700" y="3600327"/>
            <a:ext cx="8520600" cy="11052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Char char="●"/>
            </a:pPr>
            <a:r>
              <a:rPr lang="en" sz="1400">
                <a:solidFill>
                  <a:srgbClr val="000000"/>
                </a:solidFill>
              </a:rPr>
              <a:t>When the gravitational acceleration vector is found, the gravitational vector is added to initial acceleration vector of SC to get a final acceleration vector for state propagation</a:t>
            </a:r>
            <a:endParaRPr sz="1400">
              <a:solidFill>
                <a:srgbClr val="000000"/>
              </a:solidFill>
            </a:endParaRPr>
          </a:p>
          <a:p>
            <a:pPr marL="914400" lvl="0" indent="0" algn="l" rtl="0">
              <a:spcBef>
                <a:spcPts val="1200"/>
              </a:spcBef>
              <a:spcAft>
                <a:spcPts val="0"/>
              </a:spcAft>
              <a:buNone/>
            </a:pPr>
            <a:endParaRPr sz="1400"/>
          </a:p>
          <a:p>
            <a:pPr marL="0" lvl="0" indent="0" algn="l" rtl="0">
              <a:spcBef>
                <a:spcPts val="1200"/>
              </a:spcBef>
              <a:spcAft>
                <a:spcPts val="1200"/>
              </a:spcAft>
              <a:buNone/>
            </a:pPr>
            <a:endParaRPr sz="1400"/>
          </a:p>
        </p:txBody>
      </p:sp>
      <p:pic>
        <p:nvPicPr>
          <p:cNvPr id="1568" name="Google Shape;1568;p125"/>
          <p:cNvPicPr preferRelativeResize="0"/>
          <p:nvPr/>
        </p:nvPicPr>
        <p:blipFill>
          <a:blip r:embed="rId5">
            <a:alphaModFix/>
          </a:blip>
          <a:stretch>
            <a:fillRect/>
          </a:stretch>
        </p:blipFill>
        <p:spPr>
          <a:xfrm>
            <a:off x="3795602" y="4263973"/>
            <a:ext cx="1552801" cy="44155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572"/>
        <p:cNvGrpSpPr/>
        <p:nvPr/>
      </p:nvGrpSpPr>
      <p:grpSpPr>
        <a:xfrm>
          <a:off x="0" y="0"/>
          <a:ext cx="0" cy="0"/>
          <a:chOff x="0" y="0"/>
          <a:chExt cx="0" cy="0"/>
        </a:xfrm>
      </p:grpSpPr>
      <p:sp>
        <p:nvSpPr>
          <p:cNvPr id="1573" name="Google Shape;1573;p126"/>
          <p:cNvSpPr txBox="1">
            <a:spLocks noGrp="1"/>
          </p:cNvSpPr>
          <p:nvPr>
            <p:ph type="title"/>
          </p:nvPr>
        </p:nvSpPr>
        <p:spPr>
          <a:xfrm>
            <a:off x="153025" y="0"/>
            <a:ext cx="83799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Ground Software - Numerical Integration</a:t>
            </a:r>
            <a:endParaRPr/>
          </a:p>
        </p:txBody>
      </p:sp>
      <p:sp>
        <p:nvSpPr>
          <p:cNvPr id="1574" name="Google Shape;1574;p126"/>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104</a:t>
            </a:fld>
            <a:endParaRPr/>
          </a:p>
        </p:txBody>
      </p:sp>
      <p:sp>
        <p:nvSpPr>
          <p:cNvPr id="1575" name="Google Shape;1575;p126"/>
          <p:cNvSpPr txBox="1">
            <a:spLocks noGrp="1"/>
          </p:cNvSpPr>
          <p:nvPr>
            <p:ph type="body" idx="1"/>
          </p:nvPr>
        </p:nvSpPr>
        <p:spPr>
          <a:xfrm>
            <a:off x="326850" y="949650"/>
            <a:ext cx="3368700" cy="3244200"/>
          </a:xfrm>
          <a:prstGeom prst="rect">
            <a:avLst/>
          </a:prstGeom>
        </p:spPr>
        <p:txBody>
          <a:bodyPr spcFirstLastPara="1" wrap="square" lIns="91425" tIns="91425" rIns="91425" bIns="91425" anchor="t" anchorCtr="0">
            <a:normAutofit/>
          </a:bodyPr>
          <a:lstStyle/>
          <a:p>
            <a:pPr marL="457200" lvl="0" indent="-336550" algn="l" rtl="0">
              <a:spcBef>
                <a:spcPts val="0"/>
              </a:spcBef>
              <a:spcAft>
                <a:spcPts val="0"/>
              </a:spcAft>
              <a:buSzPts val="1700"/>
              <a:buFont typeface="Arial"/>
              <a:buChar char="●"/>
            </a:pPr>
            <a:r>
              <a:rPr lang="en" sz="1700">
                <a:latin typeface="Arial"/>
                <a:ea typeface="Arial"/>
                <a:cs typeface="Arial"/>
                <a:sym typeface="Arial"/>
              </a:rPr>
              <a:t>Model of 2nd Order Differential Equation: Spring Mass System</a:t>
            </a:r>
            <a:endParaRPr sz="1700">
              <a:latin typeface="Arial"/>
              <a:ea typeface="Arial"/>
              <a:cs typeface="Arial"/>
              <a:sym typeface="Arial"/>
            </a:endParaRPr>
          </a:p>
          <a:p>
            <a:pPr marL="457200" lvl="0" indent="-336550" algn="l" rtl="0">
              <a:spcBef>
                <a:spcPts val="0"/>
              </a:spcBef>
              <a:spcAft>
                <a:spcPts val="0"/>
              </a:spcAft>
              <a:buSzPts val="1700"/>
              <a:buFont typeface="Arial"/>
              <a:buChar char="●"/>
            </a:pPr>
            <a:r>
              <a:rPr lang="en" sz="1700">
                <a:latin typeface="Arial"/>
                <a:ea typeface="Arial"/>
                <a:cs typeface="Arial"/>
                <a:sym typeface="Arial"/>
              </a:rPr>
              <a:t>Timestep: 0.1 seconds over 30 seconds</a:t>
            </a:r>
            <a:endParaRPr sz="1700">
              <a:latin typeface="Arial"/>
              <a:ea typeface="Arial"/>
              <a:cs typeface="Arial"/>
              <a:sym typeface="Arial"/>
            </a:endParaRPr>
          </a:p>
          <a:p>
            <a:pPr marL="457200" lvl="0" indent="-336550" algn="l" rtl="0">
              <a:lnSpc>
                <a:spcPct val="100000"/>
              </a:lnSpc>
              <a:spcBef>
                <a:spcPts val="0"/>
              </a:spcBef>
              <a:spcAft>
                <a:spcPts val="0"/>
              </a:spcAft>
              <a:buSzPts val="1700"/>
              <a:buFont typeface="Arial"/>
              <a:buChar char="●"/>
            </a:pPr>
            <a:r>
              <a:rPr lang="en" sz="1700">
                <a:latin typeface="Arial"/>
                <a:ea typeface="Arial"/>
                <a:cs typeface="Arial"/>
                <a:sym typeface="Arial"/>
              </a:rPr>
              <a:t>Approximate position</a:t>
            </a:r>
            <a:endParaRPr sz="1700">
              <a:latin typeface="Arial"/>
              <a:ea typeface="Arial"/>
              <a:cs typeface="Arial"/>
              <a:sym typeface="Arial"/>
            </a:endParaRPr>
          </a:p>
          <a:p>
            <a:pPr marL="457200" lvl="0" indent="-336550" algn="l" rtl="0">
              <a:lnSpc>
                <a:spcPct val="100000"/>
              </a:lnSpc>
              <a:spcBef>
                <a:spcPts val="0"/>
              </a:spcBef>
              <a:spcAft>
                <a:spcPts val="0"/>
              </a:spcAft>
              <a:buSzPts val="1700"/>
              <a:buFont typeface="Arial"/>
              <a:buChar char="●"/>
            </a:pPr>
            <a:r>
              <a:rPr lang="en" sz="1700">
                <a:latin typeface="Arial"/>
                <a:ea typeface="Arial"/>
                <a:cs typeface="Arial"/>
                <a:sym typeface="Arial"/>
              </a:rPr>
              <a:t>Verify accuracy with INS</a:t>
            </a:r>
            <a:endParaRPr sz="1700">
              <a:latin typeface="Arial"/>
              <a:ea typeface="Arial"/>
              <a:cs typeface="Arial"/>
              <a:sym typeface="Arial"/>
            </a:endParaRPr>
          </a:p>
          <a:p>
            <a:pPr marL="0" lvl="0" indent="0" algn="l" rtl="0">
              <a:lnSpc>
                <a:spcPct val="100000"/>
              </a:lnSpc>
              <a:spcBef>
                <a:spcPts val="1200"/>
              </a:spcBef>
              <a:spcAft>
                <a:spcPts val="1200"/>
              </a:spcAft>
              <a:buNone/>
            </a:pPr>
            <a:endParaRPr sz="1700">
              <a:latin typeface="Arial"/>
              <a:ea typeface="Arial"/>
              <a:cs typeface="Arial"/>
              <a:sym typeface="Arial"/>
            </a:endParaRPr>
          </a:p>
        </p:txBody>
      </p:sp>
      <p:pic>
        <p:nvPicPr>
          <p:cNvPr id="1576" name="Google Shape;1576;p126"/>
          <p:cNvPicPr preferRelativeResize="0"/>
          <p:nvPr/>
        </p:nvPicPr>
        <p:blipFill>
          <a:blip r:embed="rId3">
            <a:alphaModFix/>
          </a:blip>
          <a:stretch>
            <a:fillRect/>
          </a:stretch>
        </p:blipFill>
        <p:spPr>
          <a:xfrm>
            <a:off x="3695550" y="576300"/>
            <a:ext cx="5334151" cy="409500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580"/>
        <p:cNvGrpSpPr/>
        <p:nvPr/>
      </p:nvGrpSpPr>
      <p:grpSpPr>
        <a:xfrm>
          <a:off x="0" y="0"/>
          <a:ext cx="0" cy="0"/>
          <a:chOff x="0" y="0"/>
          <a:chExt cx="0" cy="0"/>
        </a:xfrm>
      </p:grpSpPr>
      <p:sp>
        <p:nvSpPr>
          <p:cNvPr id="1581" name="Google Shape;1581;p127"/>
          <p:cNvSpPr txBox="1">
            <a:spLocks noGrp="1"/>
          </p:cNvSpPr>
          <p:nvPr>
            <p:ph type="title"/>
          </p:nvPr>
        </p:nvSpPr>
        <p:spPr>
          <a:xfrm>
            <a:off x="153025" y="0"/>
            <a:ext cx="83799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Ground Software - Numerical Integration</a:t>
            </a:r>
            <a:endParaRPr/>
          </a:p>
        </p:txBody>
      </p:sp>
      <p:sp>
        <p:nvSpPr>
          <p:cNvPr id="1582" name="Google Shape;1582;p127"/>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105</a:t>
            </a:fld>
            <a:endParaRPr/>
          </a:p>
        </p:txBody>
      </p:sp>
      <p:pic>
        <p:nvPicPr>
          <p:cNvPr id="1583" name="Google Shape;1583;p127"/>
          <p:cNvPicPr preferRelativeResize="0"/>
          <p:nvPr/>
        </p:nvPicPr>
        <p:blipFill>
          <a:blip r:embed="rId3">
            <a:alphaModFix/>
          </a:blip>
          <a:stretch>
            <a:fillRect/>
          </a:stretch>
        </p:blipFill>
        <p:spPr>
          <a:xfrm>
            <a:off x="4329950" y="945313"/>
            <a:ext cx="3817826" cy="3252875"/>
          </a:xfrm>
          <a:prstGeom prst="rect">
            <a:avLst/>
          </a:prstGeom>
          <a:noFill/>
          <a:ln>
            <a:noFill/>
          </a:ln>
        </p:spPr>
      </p:pic>
      <p:sp>
        <p:nvSpPr>
          <p:cNvPr id="1584" name="Google Shape;1584;p127"/>
          <p:cNvSpPr txBox="1">
            <a:spLocks noGrp="1"/>
          </p:cNvSpPr>
          <p:nvPr>
            <p:ph type="body" idx="1"/>
          </p:nvPr>
        </p:nvSpPr>
        <p:spPr>
          <a:xfrm>
            <a:off x="293050" y="945313"/>
            <a:ext cx="3420600" cy="3126000"/>
          </a:xfrm>
          <a:prstGeom prst="rect">
            <a:avLst/>
          </a:prstGeom>
        </p:spPr>
        <p:txBody>
          <a:bodyPr spcFirstLastPara="1" wrap="square" lIns="91425" tIns="91425" rIns="91425" bIns="91425" anchor="t" anchorCtr="0">
            <a:normAutofit/>
          </a:bodyPr>
          <a:lstStyle/>
          <a:p>
            <a:pPr marL="457200" lvl="0" indent="-336550" algn="l" rtl="0">
              <a:lnSpc>
                <a:spcPct val="100000"/>
              </a:lnSpc>
              <a:spcBef>
                <a:spcPts val="0"/>
              </a:spcBef>
              <a:spcAft>
                <a:spcPts val="0"/>
              </a:spcAft>
              <a:buSzPts val="1700"/>
              <a:buFont typeface="Arial"/>
              <a:buChar char="●"/>
            </a:pPr>
            <a:r>
              <a:rPr lang="en" sz="1700">
                <a:latin typeface="Arial"/>
                <a:ea typeface="Arial"/>
                <a:cs typeface="Arial"/>
                <a:sym typeface="Arial"/>
              </a:rPr>
              <a:t>RK4 works to average four slopes from two consecutive timesteps to approximate the next point.</a:t>
            </a:r>
            <a:endParaRPr sz="1700">
              <a:latin typeface="Arial"/>
              <a:ea typeface="Arial"/>
              <a:cs typeface="Arial"/>
              <a:sym typeface="Arial"/>
            </a:endParaRPr>
          </a:p>
          <a:p>
            <a:pPr marL="457200" lvl="0" indent="-336550" algn="l" rtl="0">
              <a:lnSpc>
                <a:spcPct val="100000"/>
              </a:lnSpc>
              <a:spcBef>
                <a:spcPts val="0"/>
              </a:spcBef>
              <a:spcAft>
                <a:spcPts val="0"/>
              </a:spcAft>
              <a:buSzPts val="1700"/>
              <a:buFont typeface="Arial"/>
              <a:buChar char="●"/>
            </a:pPr>
            <a:r>
              <a:rPr lang="en" sz="1700">
                <a:latin typeface="Arial"/>
                <a:ea typeface="Arial"/>
                <a:cs typeface="Arial"/>
                <a:sym typeface="Arial"/>
              </a:rPr>
              <a:t>Customizable and compatible with C++ (No ode45 on c++)</a:t>
            </a:r>
            <a:endParaRPr sz="1700">
              <a:latin typeface="Arial"/>
              <a:ea typeface="Arial"/>
              <a:cs typeface="Arial"/>
              <a:sym typeface="Arial"/>
            </a:endParaRPr>
          </a:p>
          <a:p>
            <a:pPr marL="457200" lvl="0" indent="-336550" algn="l" rtl="0">
              <a:lnSpc>
                <a:spcPct val="100000"/>
              </a:lnSpc>
              <a:spcBef>
                <a:spcPts val="0"/>
              </a:spcBef>
              <a:spcAft>
                <a:spcPts val="0"/>
              </a:spcAft>
              <a:buSzPts val="1700"/>
              <a:buFont typeface="Arial"/>
              <a:buChar char="●"/>
            </a:pPr>
            <a:r>
              <a:rPr lang="en" sz="1700">
                <a:latin typeface="Arial"/>
                <a:ea typeface="Arial"/>
                <a:cs typeface="Arial"/>
                <a:sym typeface="Arial"/>
              </a:rPr>
              <a:t>Implements the linear multistep method - “Adam-Bashforth” Method</a:t>
            </a:r>
            <a:endParaRPr sz="1700">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588"/>
        <p:cNvGrpSpPr/>
        <p:nvPr/>
      </p:nvGrpSpPr>
      <p:grpSpPr>
        <a:xfrm>
          <a:off x="0" y="0"/>
          <a:ext cx="0" cy="0"/>
          <a:chOff x="0" y="0"/>
          <a:chExt cx="0" cy="0"/>
        </a:xfrm>
      </p:grpSpPr>
      <p:sp>
        <p:nvSpPr>
          <p:cNvPr id="1589" name="Google Shape;1589;p128"/>
          <p:cNvSpPr txBox="1">
            <a:spLocks noGrp="1"/>
          </p:cNvSpPr>
          <p:nvPr>
            <p:ph type="sldNum" idx="12"/>
          </p:nvPr>
        </p:nvSpPr>
        <p:spPr>
          <a:xfrm>
            <a:off x="8595300" y="4875297"/>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106</a:t>
            </a:fld>
            <a:endParaRPr/>
          </a:p>
        </p:txBody>
      </p:sp>
      <p:sp>
        <p:nvSpPr>
          <p:cNvPr id="1590" name="Google Shape;1590;p128"/>
          <p:cNvSpPr txBox="1">
            <a:spLocks noGrp="1"/>
          </p:cNvSpPr>
          <p:nvPr>
            <p:ph type="title"/>
          </p:nvPr>
        </p:nvSpPr>
        <p:spPr>
          <a:xfrm>
            <a:off x="123175" y="2259900"/>
            <a:ext cx="5439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Admin Backup Slides</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594"/>
        <p:cNvGrpSpPr/>
        <p:nvPr/>
      </p:nvGrpSpPr>
      <p:grpSpPr>
        <a:xfrm>
          <a:off x="0" y="0"/>
          <a:ext cx="0" cy="0"/>
          <a:chOff x="0" y="0"/>
          <a:chExt cx="0" cy="0"/>
        </a:xfrm>
      </p:grpSpPr>
      <p:sp>
        <p:nvSpPr>
          <p:cNvPr id="1595" name="Google Shape;1595;p129"/>
          <p:cNvSpPr txBox="1">
            <a:spLocks noGrp="1"/>
          </p:cNvSpPr>
          <p:nvPr>
            <p:ph type="body" idx="1"/>
          </p:nvPr>
        </p:nvSpPr>
        <p:spPr>
          <a:xfrm>
            <a:off x="311700" y="847138"/>
            <a:ext cx="8520600" cy="3734700"/>
          </a:xfrm>
          <a:prstGeom prst="rect">
            <a:avLst/>
          </a:prstGeom>
        </p:spPr>
        <p:txBody>
          <a:bodyPr spcFirstLastPara="1" wrap="square" lIns="91425" tIns="91425" rIns="91425" bIns="91425" anchor="t" anchorCtr="0">
            <a:normAutofit lnSpcReduction="10000"/>
          </a:bodyPr>
          <a:lstStyle/>
          <a:p>
            <a:pPr marL="457200" lvl="0" indent="-381000" algn="l" rtl="0">
              <a:spcBef>
                <a:spcPts val="0"/>
              </a:spcBef>
              <a:spcAft>
                <a:spcPts val="0"/>
              </a:spcAft>
              <a:buSzPts val="2400"/>
              <a:buChar char="●"/>
            </a:pPr>
            <a:r>
              <a:rPr lang="en" sz="2400"/>
              <a:t>Professor Dale Lawrence</a:t>
            </a:r>
            <a:endParaRPr sz="2400"/>
          </a:p>
          <a:p>
            <a:pPr marL="457200" lvl="0" indent="-381000" algn="l" rtl="0">
              <a:spcBef>
                <a:spcPts val="0"/>
              </a:spcBef>
              <a:spcAft>
                <a:spcPts val="0"/>
              </a:spcAft>
              <a:buSzPts val="2400"/>
              <a:buChar char="●"/>
            </a:pPr>
            <a:r>
              <a:rPr lang="en" sz="2400"/>
              <a:t>Trudy Schwartz</a:t>
            </a:r>
            <a:endParaRPr sz="2400"/>
          </a:p>
          <a:p>
            <a:pPr marL="457200" lvl="0" indent="-381000" algn="l" rtl="0">
              <a:spcBef>
                <a:spcPts val="0"/>
              </a:spcBef>
              <a:spcAft>
                <a:spcPts val="0"/>
              </a:spcAft>
              <a:buSzPts val="2400"/>
              <a:buChar char="●"/>
            </a:pPr>
            <a:r>
              <a:rPr lang="en" sz="2400"/>
              <a:t>Sebastian Wankmuller</a:t>
            </a:r>
            <a:endParaRPr sz="2400"/>
          </a:p>
          <a:p>
            <a:pPr marL="457200" lvl="0" indent="-381000" algn="l" rtl="0">
              <a:spcBef>
                <a:spcPts val="0"/>
              </a:spcBef>
              <a:spcAft>
                <a:spcPts val="0"/>
              </a:spcAft>
              <a:buSzPts val="2400"/>
              <a:buChar char="●"/>
            </a:pPr>
            <a:r>
              <a:rPr lang="en" sz="2400"/>
              <a:t>Professor Eric Bogatin</a:t>
            </a:r>
            <a:endParaRPr sz="2400"/>
          </a:p>
          <a:p>
            <a:pPr marL="457200" lvl="0" indent="-381000" algn="l" rtl="0">
              <a:spcBef>
                <a:spcPts val="0"/>
              </a:spcBef>
              <a:spcAft>
                <a:spcPts val="0"/>
              </a:spcAft>
              <a:buSzPts val="2400"/>
              <a:buChar char="●"/>
            </a:pPr>
            <a:r>
              <a:rPr lang="en" sz="2400"/>
              <a:t>Professor Marcus Holzinger</a:t>
            </a:r>
            <a:endParaRPr sz="2400"/>
          </a:p>
          <a:p>
            <a:pPr marL="457200" lvl="0" indent="-381000" algn="l" rtl="0">
              <a:spcBef>
                <a:spcPts val="0"/>
              </a:spcBef>
              <a:spcAft>
                <a:spcPts val="0"/>
              </a:spcAft>
              <a:buSzPts val="2400"/>
              <a:buChar char="●"/>
            </a:pPr>
            <a:r>
              <a:rPr lang="en" sz="2400"/>
              <a:t>Samuel Fedeler</a:t>
            </a:r>
            <a:endParaRPr sz="2400"/>
          </a:p>
          <a:p>
            <a:pPr marL="457200" lvl="0" indent="-381000" algn="l" rtl="0">
              <a:spcBef>
                <a:spcPts val="0"/>
              </a:spcBef>
              <a:spcAft>
                <a:spcPts val="0"/>
              </a:spcAft>
              <a:buSzPts val="2400"/>
              <a:buChar char="●"/>
            </a:pPr>
            <a:r>
              <a:rPr lang="en" sz="2400"/>
              <a:t>Professor Penina Axelrad</a:t>
            </a:r>
            <a:endParaRPr sz="2400"/>
          </a:p>
          <a:p>
            <a:pPr marL="457200" lvl="0" indent="-361950" algn="l" rtl="0">
              <a:spcBef>
                <a:spcPts val="0"/>
              </a:spcBef>
              <a:spcAft>
                <a:spcPts val="0"/>
              </a:spcAft>
              <a:buSzPts val="2100"/>
              <a:buChar char="●"/>
            </a:pPr>
            <a:r>
              <a:rPr lang="en" sz="2400"/>
              <a:t>Matt Rhode</a:t>
            </a:r>
            <a:endParaRPr sz="2400"/>
          </a:p>
          <a:p>
            <a:pPr marL="457200" lvl="0" indent="-381000" algn="l" rtl="0">
              <a:spcBef>
                <a:spcPts val="0"/>
              </a:spcBef>
              <a:spcAft>
                <a:spcPts val="0"/>
              </a:spcAft>
              <a:buSzPts val="2400"/>
              <a:buChar char="●"/>
            </a:pPr>
            <a:r>
              <a:rPr lang="en" sz="2400"/>
              <a:t>Professor Katherine Wingate</a:t>
            </a:r>
            <a:endParaRPr sz="2400"/>
          </a:p>
        </p:txBody>
      </p:sp>
      <p:sp>
        <p:nvSpPr>
          <p:cNvPr id="1596" name="Google Shape;1596;p129"/>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107</a:t>
            </a:fld>
            <a:endParaRPr/>
          </a:p>
        </p:txBody>
      </p:sp>
      <p:sp>
        <p:nvSpPr>
          <p:cNvPr id="1597" name="Google Shape;1597;p129"/>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Human Resources</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601"/>
        <p:cNvGrpSpPr/>
        <p:nvPr/>
      </p:nvGrpSpPr>
      <p:grpSpPr>
        <a:xfrm>
          <a:off x="0" y="0"/>
          <a:ext cx="0" cy="0"/>
          <a:chOff x="0" y="0"/>
          <a:chExt cx="0" cy="0"/>
        </a:xfrm>
      </p:grpSpPr>
      <p:pic>
        <p:nvPicPr>
          <p:cNvPr id="1602" name="Google Shape;1602;p130"/>
          <p:cNvPicPr preferRelativeResize="0"/>
          <p:nvPr/>
        </p:nvPicPr>
        <p:blipFill>
          <a:blip r:embed="rId3">
            <a:alphaModFix/>
          </a:blip>
          <a:stretch>
            <a:fillRect/>
          </a:stretch>
        </p:blipFill>
        <p:spPr>
          <a:xfrm>
            <a:off x="2556988" y="576300"/>
            <a:ext cx="4030021" cy="4298901"/>
          </a:xfrm>
          <a:prstGeom prst="rect">
            <a:avLst/>
          </a:prstGeom>
          <a:noFill/>
          <a:ln>
            <a:noFill/>
          </a:ln>
        </p:spPr>
      </p:pic>
      <p:sp>
        <p:nvSpPr>
          <p:cNvPr id="1603" name="Google Shape;1603;p130"/>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Old Work Plan</a:t>
            </a:r>
            <a:endParaRPr/>
          </a:p>
        </p:txBody>
      </p:sp>
      <p:sp>
        <p:nvSpPr>
          <p:cNvPr id="1604" name="Google Shape;1604;p130"/>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108</a:t>
            </a:fld>
            <a:endParaRPr/>
          </a:p>
        </p:txBody>
      </p:sp>
      <p:sp>
        <p:nvSpPr>
          <p:cNvPr id="1605" name="Google Shape;1605;p130"/>
          <p:cNvSpPr/>
          <p:nvPr/>
        </p:nvSpPr>
        <p:spPr>
          <a:xfrm>
            <a:off x="2575350" y="649675"/>
            <a:ext cx="4011600" cy="8754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30"/>
          <p:cNvSpPr/>
          <p:nvPr/>
        </p:nvSpPr>
        <p:spPr>
          <a:xfrm>
            <a:off x="2575350" y="1524800"/>
            <a:ext cx="4011600" cy="9333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30"/>
          <p:cNvSpPr/>
          <p:nvPr/>
        </p:nvSpPr>
        <p:spPr>
          <a:xfrm>
            <a:off x="2575350" y="2458100"/>
            <a:ext cx="4011600" cy="7575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30"/>
          <p:cNvSpPr/>
          <p:nvPr/>
        </p:nvSpPr>
        <p:spPr>
          <a:xfrm>
            <a:off x="2575350" y="3215450"/>
            <a:ext cx="4011600" cy="16599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30"/>
          <p:cNvSpPr txBox="1"/>
          <p:nvPr/>
        </p:nvSpPr>
        <p:spPr>
          <a:xfrm>
            <a:off x="6516175" y="915025"/>
            <a:ext cx="137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latin typeface="Roboto"/>
                <a:ea typeface="Roboto"/>
                <a:cs typeface="Roboto"/>
                <a:sym typeface="Roboto"/>
              </a:rPr>
              <a:t>Mechanical</a:t>
            </a:r>
            <a:endParaRPr>
              <a:solidFill>
                <a:schemeClr val="dk2"/>
              </a:solidFill>
              <a:latin typeface="Roboto"/>
              <a:ea typeface="Roboto"/>
              <a:cs typeface="Roboto"/>
              <a:sym typeface="Roboto"/>
            </a:endParaRPr>
          </a:p>
        </p:txBody>
      </p:sp>
      <p:sp>
        <p:nvSpPr>
          <p:cNvPr id="1610" name="Google Shape;1610;p130"/>
          <p:cNvSpPr txBox="1"/>
          <p:nvPr/>
        </p:nvSpPr>
        <p:spPr>
          <a:xfrm>
            <a:off x="6516075" y="1732688"/>
            <a:ext cx="153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latin typeface="Roboto"/>
                <a:ea typeface="Roboto"/>
                <a:cs typeface="Roboto"/>
                <a:sym typeface="Roboto"/>
              </a:rPr>
              <a:t>Flight Software</a:t>
            </a:r>
            <a:endParaRPr>
              <a:solidFill>
                <a:schemeClr val="dk2"/>
              </a:solidFill>
              <a:latin typeface="Roboto"/>
              <a:ea typeface="Roboto"/>
              <a:cs typeface="Roboto"/>
              <a:sym typeface="Roboto"/>
            </a:endParaRPr>
          </a:p>
        </p:txBody>
      </p:sp>
      <p:sp>
        <p:nvSpPr>
          <p:cNvPr id="1611" name="Google Shape;1611;p130"/>
          <p:cNvSpPr txBox="1"/>
          <p:nvPr/>
        </p:nvSpPr>
        <p:spPr>
          <a:xfrm>
            <a:off x="6516075" y="2550350"/>
            <a:ext cx="153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latin typeface="Roboto"/>
                <a:ea typeface="Roboto"/>
                <a:cs typeface="Roboto"/>
                <a:sym typeface="Roboto"/>
              </a:rPr>
              <a:t>Ground Software</a:t>
            </a:r>
            <a:endParaRPr>
              <a:solidFill>
                <a:schemeClr val="dk2"/>
              </a:solidFill>
              <a:latin typeface="Roboto"/>
              <a:ea typeface="Roboto"/>
              <a:cs typeface="Roboto"/>
              <a:sym typeface="Roboto"/>
            </a:endParaRPr>
          </a:p>
        </p:txBody>
      </p:sp>
      <p:sp>
        <p:nvSpPr>
          <p:cNvPr id="1612" name="Google Shape;1612;p130"/>
          <p:cNvSpPr txBox="1"/>
          <p:nvPr/>
        </p:nvSpPr>
        <p:spPr>
          <a:xfrm>
            <a:off x="6516075" y="3790100"/>
            <a:ext cx="153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latin typeface="Roboto"/>
                <a:ea typeface="Roboto"/>
                <a:cs typeface="Roboto"/>
                <a:sym typeface="Roboto"/>
              </a:rPr>
              <a:t>Electronics</a:t>
            </a:r>
            <a:endParaRPr>
              <a:solidFill>
                <a:schemeClr val="dk2"/>
              </a:solidFill>
              <a:latin typeface="Roboto"/>
              <a:ea typeface="Roboto"/>
              <a:cs typeface="Roboto"/>
              <a:sym typeface="Roboto"/>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616"/>
        <p:cNvGrpSpPr/>
        <p:nvPr/>
      </p:nvGrpSpPr>
      <p:grpSpPr>
        <a:xfrm>
          <a:off x="0" y="0"/>
          <a:ext cx="0" cy="0"/>
          <a:chOff x="0" y="0"/>
          <a:chExt cx="0" cy="0"/>
        </a:xfrm>
      </p:grpSpPr>
      <p:sp>
        <p:nvSpPr>
          <p:cNvPr id="1617" name="Google Shape;1617;p131"/>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109</a:t>
            </a:fld>
            <a:endParaRPr/>
          </a:p>
        </p:txBody>
      </p:sp>
      <p:sp>
        <p:nvSpPr>
          <p:cNvPr id="1618" name="Google Shape;1618;p131"/>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Old Gantt - Mechanical</a:t>
            </a:r>
            <a:endParaRPr/>
          </a:p>
        </p:txBody>
      </p:sp>
      <p:pic>
        <p:nvPicPr>
          <p:cNvPr id="1619" name="Google Shape;1619;p131"/>
          <p:cNvPicPr preferRelativeResize="0"/>
          <p:nvPr/>
        </p:nvPicPr>
        <p:blipFill>
          <a:blip r:embed="rId3">
            <a:alphaModFix/>
          </a:blip>
          <a:stretch>
            <a:fillRect/>
          </a:stretch>
        </p:blipFill>
        <p:spPr>
          <a:xfrm>
            <a:off x="152400" y="1052513"/>
            <a:ext cx="8839204" cy="30384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33"/>
          <p:cNvSpPr txBox="1">
            <a:spLocks noGrp="1"/>
          </p:cNvSpPr>
          <p:nvPr>
            <p:ph type="title"/>
          </p:nvPr>
        </p:nvSpPr>
        <p:spPr>
          <a:xfrm>
            <a:off x="153025" y="0"/>
            <a:ext cx="84780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Electronics Design - PCB Functional Block Diagram</a:t>
            </a:r>
            <a:endParaRPr/>
          </a:p>
        </p:txBody>
      </p:sp>
      <p:sp>
        <p:nvSpPr>
          <p:cNvPr id="376" name="Google Shape;376;p33"/>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11</a:t>
            </a:fld>
            <a:endParaRPr/>
          </a:p>
        </p:txBody>
      </p:sp>
      <p:pic>
        <p:nvPicPr>
          <p:cNvPr id="377" name="Google Shape;377;p33"/>
          <p:cNvPicPr preferRelativeResize="0"/>
          <p:nvPr/>
        </p:nvPicPr>
        <p:blipFill rotWithShape="1">
          <a:blip r:embed="rId3">
            <a:alphaModFix/>
          </a:blip>
          <a:srcRect t="9763"/>
          <a:stretch/>
        </p:blipFill>
        <p:spPr>
          <a:xfrm>
            <a:off x="50812" y="726500"/>
            <a:ext cx="9093176" cy="3998674"/>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Google Shape;1624;p132"/>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110</a:t>
            </a:fld>
            <a:endParaRPr/>
          </a:p>
        </p:txBody>
      </p:sp>
      <p:sp>
        <p:nvSpPr>
          <p:cNvPr id="1625" name="Google Shape;1625;p132"/>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Old Gantt - Flight Software</a:t>
            </a:r>
            <a:endParaRPr/>
          </a:p>
        </p:txBody>
      </p:sp>
      <p:pic>
        <p:nvPicPr>
          <p:cNvPr id="1626" name="Google Shape;1626;p132"/>
          <p:cNvPicPr preferRelativeResize="0"/>
          <p:nvPr/>
        </p:nvPicPr>
        <p:blipFill>
          <a:blip r:embed="rId3">
            <a:alphaModFix/>
          </a:blip>
          <a:stretch>
            <a:fillRect/>
          </a:stretch>
        </p:blipFill>
        <p:spPr>
          <a:xfrm>
            <a:off x="152400" y="976988"/>
            <a:ext cx="8839204" cy="3189537"/>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630"/>
        <p:cNvGrpSpPr/>
        <p:nvPr/>
      </p:nvGrpSpPr>
      <p:grpSpPr>
        <a:xfrm>
          <a:off x="0" y="0"/>
          <a:ext cx="0" cy="0"/>
          <a:chOff x="0" y="0"/>
          <a:chExt cx="0" cy="0"/>
        </a:xfrm>
      </p:grpSpPr>
      <p:sp>
        <p:nvSpPr>
          <p:cNvPr id="1631" name="Google Shape;1631;p133"/>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111</a:t>
            </a:fld>
            <a:endParaRPr/>
          </a:p>
        </p:txBody>
      </p:sp>
      <p:sp>
        <p:nvSpPr>
          <p:cNvPr id="1632" name="Google Shape;1632;p133"/>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Old Gantt - Electronics</a:t>
            </a:r>
            <a:endParaRPr/>
          </a:p>
        </p:txBody>
      </p:sp>
      <p:pic>
        <p:nvPicPr>
          <p:cNvPr id="1633" name="Google Shape;1633;p133"/>
          <p:cNvPicPr preferRelativeResize="0"/>
          <p:nvPr/>
        </p:nvPicPr>
        <p:blipFill>
          <a:blip r:embed="rId3">
            <a:alphaModFix/>
          </a:blip>
          <a:stretch>
            <a:fillRect/>
          </a:stretch>
        </p:blipFill>
        <p:spPr>
          <a:xfrm>
            <a:off x="869963" y="576300"/>
            <a:ext cx="7404068" cy="426240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637"/>
        <p:cNvGrpSpPr/>
        <p:nvPr/>
      </p:nvGrpSpPr>
      <p:grpSpPr>
        <a:xfrm>
          <a:off x="0" y="0"/>
          <a:ext cx="0" cy="0"/>
          <a:chOff x="0" y="0"/>
          <a:chExt cx="0" cy="0"/>
        </a:xfrm>
      </p:grpSpPr>
      <p:sp>
        <p:nvSpPr>
          <p:cNvPr id="1638" name="Google Shape;1638;p134"/>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112</a:t>
            </a:fld>
            <a:endParaRPr/>
          </a:p>
        </p:txBody>
      </p:sp>
      <p:sp>
        <p:nvSpPr>
          <p:cNvPr id="1639" name="Google Shape;1639;p134"/>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Old Gantt - Ground Software</a:t>
            </a:r>
            <a:endParaRPr/>
          </a:p>
        </p:txBody>
      </p:sp>
      <p:pic>
        <p:nvPicPr>
          <p:cNvPr id="1640" name="Google Shape;1640;p134"/>
          <p:cNvPicPr preferRelativeResize="0"/>
          <p:nvPr/>
        </p:nvPicPr>
        <p:blipFill>
          <a:blip r:embed="rId3">
            <a:alphaModFix/>
          </a:blip>
          <a:stretch>
            <a:fillRect/>
          </a:stretch>
        </p:blipFill>
        <p:spPr>
          <a:xfrm>
            <a:off x="152400" y="1192775"/>
            <a:ext cx="8839204" cy="2757935"/>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644"/>
        <p:cNvGrpSpPr/>
        <p:nvPr/>
      </p:nvGrpSpPr>
      <p:grpSpPr>
        <a:xfrm>
          <a:off x="0" y="0"/>
          <a:ext cx="0" cy="0"/>
          <a:chOff x="0" y="0"/>
          <a:chExt cx="0" cy="0"/>
        </a:xfrm>
      </p:grpSpPr>
      <p:sp>
        <p:nvSpPr>
          <p:cNvPr id="1645" name="Google Shape;1645;p135"/>
          <p:cNvSpPr txBox="1">
            <a:spLocks noGrp="1"/>
          </p:cNvSpPr>
          <p:nvPr>
            <p:ph type="body" idx="1"/>
          </p:nvPr>
        </p:nvSpPr>
        <p:spPr>
          <a:xfrm>
            <a:off x="311700" y="847138"/>
            <a:ext cx="8520600" cy="3734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Models tie customer requirements to sensor specs</a:t>
            </a: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
        <p:nvSpPr>
          <p:cNvPr id="1646" name="Google Shape;1646;p135"/>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113</a:t>
            </a:fld>
            <a:endParaRPr/>
          </a:p>
        </p:txBody>
      </p:sp>
      <p:sp>
        <p:nvSpPr>
          <p:cNvPr id="1647" name="Google Shape;1647;p135"/>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Timeline (Path Taken)</a:t>
            </a:r>
            <a:endParaRPr/>
          </a:p>
        </p:txBody>
      </p:sp>
      <p:sp>
        <p:nvSpPr>
          <p:cNvPr id="1648" name="Google Shape;1648;p135"/>
          <p:cNvSpPr/>
          <p:nvPr/>
        </p:nvSpPr>
        <p:spPr>
          <a:xfrm>
            <a:off x="236975" y="1347250"/>
            <a:ext cx="2088900" cy="974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bg1"/>
                </a:solidFill>
              </a:rPr>
              <a:t>Customer Requirements</a:t>
            </a:r>
            <a:endParaRPr b="1" dirty="0">
              <a:solidFill>
                <a:schemeClr val="bg1"/>
              </a:solidFill>
            </a:endParaRPr>
          </a:p>
        </p:txBody>
      </p:sp>
      <p:sp>
        <p:nvSpPr>
          <p:cNvPr id="1649" name="Google Shape;1649;p135"/>
          <p:cNvSpPr/>
          <p:nvPr/>
        </p:nvSpPr>
        <p:spPr>
          <a:xfrm>
            <a:off x="3573946" y="1345150"/>
            <a:ext cx="1723200" cy="869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bg1"/>
                </a:solidFill>
              </a:rPr>
              <a:t>Mathematical models</a:t>
            </a:r>
            <a:endParaRPr b="1" dirty="0">
              <a:solidFill>
                <a:schemeClr val="bg1"/>
              </a:solidFill>
            </a:endParaRPr>
          </a:p>
        </p:txBody>
      </p:sp>
      <p:sp>
        <p:nvSpPr>
          <p:cNvPr id="1650" name="Google Shape;1650;p135"/>
          <p:cNvSpPr/>
          <p:nvPr/>
        </p:nvSpPr>
        <p:spPr>
          <a:xfrm>
            <a:off x="6410700" y="1347250"/>
            <a:ext cx="2519100" cy="1193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bg1"/>
                </a:solidFill>
              </a:rPr>
              <a:t>Sensor Specs</a:t>
            </a:r>
            <a:endParaRPr b="1" dirty="0">
              <a:solidFill>
                <a:schemeClr val="bg1"/>
              </a:solidFill>
            </a:endParaRPr>
          </a:p>
        </p:txBody>
      </p:sp>
      <p:cxnSp>
        <p:nvCxnSpPr>
          <p:cNvPr id="1651" name="Google Shape;1651;p135"/>
          <p:cNvCxnSpPr>
            <a:stCxn id="1648" idx="3"/>
            <a:endCxn id="1649" idx="1"/>
          </p:cNvCxnSpPr>
          <p:nvPr/>
        </p:nvCxnSpPr>
        <p:spPr>
          <a:xfrm rot="10800000" flipH="1">
            <a:off x="2325875" y="1779550"/>
            <a:ext cx="1248000" cy="54900"/>
          </a:xfrm>
          <a:prstGeom prst="straightConnector1">
            <a:avLst/>
          </a:prstGeom>
          <a:noFill/>
          <a:ln w="9525" cap="flat" cmpd="sng">
            <a:solidFill>
              <a:schemeClr val="dk2"/>
            </a:solidFill>
            <a:prstDash val="solid"/>
            <a:round/>
            <a:headEnd type="none" w="med" len="med"/>
            <a:tailEnd type="triangle" w="med" len="med"/>
          </a:ln>
        </p:spPr>
      </p:cxnSp>
      <p:cxnSp>
        <p:nvCxnSpPr>
          <p:cNvPr id="1652" name="Google Shape;1652;p135"/>
          <p:cNvCxnSpPr>
            <a:stCxn id="1649" idx="3"/>
            <a:endCxn id="1650" idx="1"/>
          </p:cNvCxnSpPr>
          <p:nvPr/>
        </p:nvCxnSpPr>
        <p:spPr>
          <a:xfrm>
            <a:off x="5297146" y="1779700"/>
            <a:ext cx="1113600" cy="164400"/>
          </a:xfrm>
          <a:prstGeom prst="straightConnector1">
            <a:avLst/>
          </a:prstGeom>
          <a:noFill/>
          <a:ln w="9525" cap="flat" cmpd="sng">
            <a:solidFill>
              <a:schemeClr val="dk2"/>
            </a:solidFill>
            <a:prstDash val="solid"/>
            <a:round/>
            <a:headEnd type="none" w="med" len="med"/>
            <a:tailEnd type="triangle" w="med" len="med"/>
          </a:ln>
        </p:spPr>
      </p:cxnSp>
      <p:graphicFrame>
        <p:nvGraphicFramePr>
          <p:cNvPr id="1653" name="Google Shape;1653;p135"/>
          <p:cNvGraphicFramePr/>
          <p:nvPr/>
        </p:nvGraphicFramePr>
        <p:xfrm>
          <a:off x="952500" y="2693800"/>
          <a:ext cx="7239000" cy="2181585"/>
        </p:xfrm>
        <a:graphic>
          <a:graphicData uri="http://schemas.openxmlformats.org/drawingml/2006/table">
            <a:tbl>
              <a:tblPr>
                <a:noFill/>
                <a:tableStyleId>{2B3CC3D6-1F7A-4778-AB20-04DCFBE73B5B}</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en"/>
                        <a:t>Customer Requirements</a:t>
                      </a:r>
                      <a:endParaRPr/>
                    </a:p>
                  </a:txBody>
                  <a:tcPr marL="91425" marR="91425" marT="91425" marB="91425"/>
                </a:tc>
                <a:tc>
                  <a:txBody>
                    <a:bodyPr/>
                    <a:lstStyle/>
                    <a:p>
                      <a:pPr marL="0" lvl="0" indent="0" algn="l" rtl="0">
                        <a:spcBef>
                          <a:spcPts val="0"/>
                        </a:spcBef>
                        <a:spcAft>
                          <a:spcPts val="0"/>
                        </a:spcAft>
                        <a:buNone/>
                      </a:pPr>
                      <a:r>
                        <a:rPr lang="en"/>
                        <a:t>Mathematical Models</a:t>
                      </a:r>
                      <a:endParaRPr/>
                    </a:p>
                  </a:txBody>
                  <a:tcPr marL="91425" marR="91425" marT="91425" marB="91425"/>
                </a:tc>
                <a:tc>
                  <a:txBody>
                    <a:bodyPr/>
                    <a:lstStyle/>
                    <a:p>
                      <a:pPr marL="0" lvl="0" indent="0" algn="l" rtl="0">
                        <a:spcBef>
                          <a:spcPts val="0"/>
                        </a:spcBef>
                        <a:spcAft>
                          <a:spcPts val="0"/>
                        </a:spcAft>
                        <a:buNone/>
                      </a:pPr>
                      <a:r>
                        <a:rPr lang="en"/>
                        <a:t>Sensor Specs</a:t>
                      </a:r>
                      <a:endParaRPr/>
                    </a:p>
                  </a:txBody>
                  <a:tcPr marL="91425" marR="91425" marT="91425" marB="91425"/>
                </a:tc>
                <a:extLst>
                  <a:ext uri="{0D108BD9-81ED-4DB2-BD59-A6C34878D82A}">
                    <a16:rowId xmlns:a16="http://schemas.microsoft.com/office/drawing/2014/main" val="10000"/>
                  </a:ext>
                </a:extLst>
              </a:tr>
              <a:tr h="1785375">
                <a:tc>
                  <a:txBody>
                    <a:bodyPr/>
                    <a:lstStyle/>
                    <a:p>
                      <a:pPr marL="457200" lvl="0" indent="-317500" algn="l" rtl="0">
                        <a:spcBef>
                          <a:spcPts val="0"/>
                        </a:spcBef>
                        <a:spcAft>
                          <a:spcPts val="0"/>
                        </a:spcAft>
                        <a:buSzPts val="1400"/>
                        <a:buChar char="-"/>
                      </a:pPr>
                      <a:r>
                        <a:rPr lang="en"/>
                        <a:t>1 km position accuracy, 0.4 m/s velocity accuracy</a:t>
                      </a:r>
                      <a:endParaRPr/>
                    </a:p>
                    <a:p>
                      <a:pPr marL="457200" lvl="0" indent="-317500" algn="l" rtl="0">
                        <a:spcBef>
                          <a:spcPts val="0"/>
                        </a:spcBef>
                        <a:spcAft>
                          <a:spcPts val="0"/>
                        </a:spcAft>
                        <a:buSzPts val="1400"/>
                        <a:buChar char="-"/>
                      </a:pPr>
                      <a:r>
                        <a:rPr lang="en"/>
                        <a:t>1 W power budget</a:t>
                      </a:r>
                      <a:endParaRPr/>
                    </a:p>
                    <a:p>
                      <a:pPr marL="457200" lvl="0" indent="-317500" algn="l" rtl="0">
                        <a:spcBef>
                          <a:spcPts val="0"/>
                        </a:spcBef>
                        <a:spcAft>
                          <a:spcPts val="0"/>
                        </a:spcAft>
                        <a:buSzPts val="1400"/>
                        <a:buChar char="-"/>
                      </a:pPr>
                      <a:r>
                        <a:rPr lang="en"/>
                        <a:t>&gt;=100 Hz computation output</a:t>
                      </a:r>
                      <a:endParaRPr/>
                    </a:p>
                    <a:p>
                      <a:pPr marL="457200" lvl="0" indent="-317500" algn="l" rtl="0">
                        <a:spcBef>
                          <a:spcPts val="0"/>
                        </a:spcBef>
                        <a:spcAft>
                          <a:spcPts val="0"/>
                        </a:spcAft>
                        <a:buSzPts val="1400"/>
                        <a:buChar char="-"/>
                      </a:pPr>
                      <a:endParaRPr/>
                    </a:p>
                  </a:txBody>
                  <a:tcPr marL="91425" marR="91425" marT="91425" marB="91425"/>
                </a:tc>
                <a:tc>
                  <a:txBody>
                    <a:bodyPr/>
                    <a:lstStyle/>
                    <a:p>
                      <a:pPr marL="457200" lvl="0" indent="-317500" algn="l" rtl="0">
                        <a:spcBef>
                          <a:spcPts val="0"/>
                        </a:spcBef>
                        <a:spcAft>
                          <a:spcPts val="0"/>
                        </a:spcAft>
                        <a:buSzPts val="1400"/>
                        <a:buChar char="-"/>
                      </a:pPr>
                      <a:r>
                        <a:rPr lang="en"/>
                        <a:t>Accuracy Model</a:t>
                      </a:r>
                      <a:endParaRPr/>
                    </a:p>
                    <a:p>
                      <a:pPr marL="457200" lvl="0" indent="-317500" algn="l" rtl="0">
                        <a:spcBef>
                          <a:spcPts val="0"/>
                        </a:spcBef>
                        <a:spcAft>
                          <a:spcPts val="0"/>
                        </a:spcAft>
                        <a:buSzPts val="1400"/>
                        <a:buChar char="-"/>
                      </a:pPr>
                      <a:r>
                        <a:rPr lang="en"/>
                        <a:t>Kalman filter computation estimate</a:t>
                      </a:r>
                      <a:endParaRPr/>
                    </a:p>
                    <a:p>
                      <a:pPr marL="457200" lvl="0" indent="-317500" algn="l" rtl="0">
                        <a:spcBef>
                          <a:spcPts val="0"/>
                        </a:spcBef>
                        <a:spcAft>
                          <a:spcPts val="0"/>
                        </a:spcAft>
                        <a:buSzPts val="1400"/>
                        <a:buChar char="-"/>
                      </a:pPr>
                      <a:r>
                        <a:rPr lang="en"/>
                        <a:t>Allan Variance</a:t>
                      </a:r>
                      <a:endParaRPr/>
                    </a:p>
                    <a:p>
                      <a:pPr marL="457200" lvl="0" indent="-317500" algn="l" rtl="0">
                        <a:spcBef>
                          <a:spcPts val="0"/>
                        </a:spcBef>
                        <a:spcAft>
                          <a:spcPts val="0"/>
                        </a:spcAft>
                        <a:buSzPts val="1400"/>
                        <a:buChar char="-"/>
                      </a:pPr>
                      <a:r>
                        <a:rPr lang="en"/>
                        <a:t>Bias Calibration Model</a:t>
                      </a:r>
                      <a:endParaRPr/>
                    </a:p>
                    <a:p>
                      <a:pPr marL="457200" lvl="0" indent="-317500" algn="l" rtl="0">
                        <a:spcBef>
                          <a:spcPts val="0"/>
                        </a:spcBef>
                        <a:spcAft>
                          <a:spcPts val="0"/>
                        </a:spcAft>
                        <a:buSzPts val="1400"/>
                        <a:buChar char="-"/>
                      </a:pPr>
                      <a:endParaRPr/>
                    </a:p>
                  </a:txBody>
                  <a:tcPr marL="91425" marR="91425" marT="91425" marB="91425"/>
                </a:tc>
                <a:tc>
                  <a:txBody>
                    <a:bodyPr/>
                    <a:lstStyle/>
                    <a:p>
                      <a:pPr marL="457200" lvl="0" indent="-317500" algn="l" rtl="0">
                        <a:spcBef>
                          <a:spcPts val="0"/>
                        </a:spcBef>
                        <a:spcAft>
                          <a:spcPts val="0"/>
                        </a:spcAft>
                        <a:buSzPts val="1400"/>
                        <a:buChar char="-"/>
                      </a:pPr>
                      <a:r>
                        <a:rPr lang="en"/>
                        <a:t>ADC bits</a:t>
                      </a:r>
                      <a:endParaRPr/>
                    </a:p>
                    <a:p>
                      <a:pPr marL="457200" lvl="0" indent="-317500" algn="l" rtl="0">
                        <a:spcBef>
                          <a:spcPts val="0"/>
                        </a:spcBef>
                        <a:spcAft>
                          <a:spcPts val="0"/>
                        </a:spcAft>
                        <a:buSzPts val="1400"/>
                        <a:buChar char="-"/>
                      </a:pPr>
                      <a:r>
                        <a:rPr lang="en"/>
                        <a:t>0g bias</a:t>
                      </a:r>
                      <a:endParaRPr/>
                    </a:p>
                    <a:p>
                      <a:pPr marL="457200" lvl="0" indent="-317500" algn="l" rtl="0">
                        <a:spcBef>
                          <a:spcPts val="0"/>
                        </a:spcBef>
                        <a:spcAft>
                          <a:spcPts val="0"/>
                        </a:spcAft>
                        <a:buSzPts val="1400"/>
                        <a:buChar char="-"/>
                      </a:pPr>
                      <a:r>
                        <a:rPr lang="en"/>
                        <a:t>Random Noise</a:t>
                      </a:r>
                      <a:endParaRPr/>
                    </a:p>
                    <a:p>
                      <a:pPr marL="457200" lvl="0" indent="-317500" algn="l" rtl="0">
                        <a:spcBef>
                          <a:spcPts val="0"/>
                        </a:spcBef>
                        <a:spcAft>
                          <a:spcPts val="0"/>
                        </a:spcAft>
                        <a:buSzPts val="1400"/>
                        <a:buChar char="-"/>
                      </a:pPr>
                      <a:r>
                        <a:rPr lang="en"/>
                        <a:t>Repeatability</a:t>
                      </a:r>
                      <a:endParaRPr/>
                    </a:p>
                    <a:p>
                      <a:pPr marL="457200" lvl="0" indent="-317500" algn="l" rtl="0">
                        <a:spcBef>
                          <a:spcPts val="0"/>
                        </a:spcBef>
                        <a:spcAft>
                          <a:spcPts val="0"/>
                        </a:spcAft>
                        <a:buSzPts val="1400"/>
                        <a:buChar char="-"/>
                      </a:pPr>
                      <a:r>
                        <a:rPr lang="en"/>
                        <a:t>Clock speed</a:t>
                      </a:r>
                      <a:endParaRPr/>
                    </a:p>
                    <a:p>
                      <a:pPr marL="457200" lvl="0" indent="-317500" algn="l" rtl="0">
                        <a:spcBef>
                          <a:spcPts val="0"/>
                        </a:spcBef>
                        <a:spcAft>
                          <a:spcPts val="0"/>
                        </a:spcAft>
                        <a:buSzPts val="1400"/>
                        <a:buChar char="-"/>
                      </a:pPr>
                      <a:endParaRPr/>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657"/>
        <p:cNvGrpSpPr/>
        <p:nvPr/>
      </p:nvGrpSpPr>
      <p:grpSpPr>
        <a:xfrm>
          <a:off x="0" y="0"/>
          <a:ext cx="0" cy="0"/>
          <a:chOff x="0" y="0"/>
          <a:chExt cx="0" cy="0"/>
        </a:xfrm>
      </p:grpSpPr>
      <p:sp>
        <p:nvSpPr>
          <p:cNvPr id="1658" name="Google Shape;1658;p136"/>
          <p:cNvSpPr/>
          <p:nvPr/>
        </p:nvSpPr>
        <p:spPr>
          <a:xfrm>
            <a:off x="7421050" y="1408650"/>
            <a:ext cx="1139700" cy="17205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36"/>
          <p:cNvSpPr/>
          <p:nvPr/>
        </p:nvSpPr>
        <p:spPr>
          <a:xfrm>
            <a:off x="955175" y="948050"/>
            <a:ext cx="6265200" cy="35262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1660" name="Google Shape;1660;p136"/>
          <p:cNvGraphicFramePr/>
          <p:nvPr/>
        </p:nvGraphicFramePr>
        <p:xfrm>
          <a:off x="955175" y="948041"/>
          <a:ext cx="6265200" cy="3517180"/>
        </p:xfrm>
        <a:graphic>
          <a:graphicData uri="http://schemas.openxmlformats.org/drawingml/2006/table">
            <a:tbl>
              <a:tblPr>
                <a:noFill/>
                <a:tableStyleId>{2B3CC3D6-1F7A-4778-AB20-04DCFBE73B5B}</a:tableStyleId>
              </a:tblPr>
              <a:tblGrid>
                <a:gridCol w="1044200">
                  <a:extLst>
                    <a:ext uri="{9D8B030D-6E8A-4147-A177-3AD203B41FA5}">
                      <a16:colId xmlns:a16="http://schemas.microsoft.com/office/drawing/2014/main" val="20000"/>
                    </a:ext>
                  </a:extLst>
                </a:gridCol>
                <a:gridCol w="1044200">
                  <a:extLst>
                    <a:ext uri="{9D8B030D-6E8A-4147-A177-3AD203B41FA5}">
                      <a16:colId xmlns:a16="http://schemas.microsoft.com/office/drawing/2014/main" val="20001"/>
                    </a:ext>
                  </a:extLst>
                </a:gridCol>
                <a:gridCol w="1044200">
                  <a:extLst>
                    <a:ext uri="{9D8B030D-6E8A-4147-A177-3AD203B41FA5}">
                      <a16:colId xmlns:a16="http://schemas.microsoft.com/office/drawing/2014/main" val="20002"/>
                    </a:ext>
                  </a:extLst>
                </a:gridCol>
                <a:gridCol w="1044200">
                  <a:extLst>
                    <a:ext uri="{9D8B030D-6E8A-4147-A177-3AD203B41FA5}">
                      <a16:colId xmlns:a16="http://schemas.microsoft.com/office/drawing/2014/main" val="20003"/>
                    </a:ext>
                  </a:extLst>
                </a:gridCol>
                <a:gridCol w="1044200">
                  <a:extLst>
                    <a:ext uri="{9D8B030D-6E8A-4147-A177-3AD203B41FA5}">
                      <a16:colId xmlns:a16="http://schemas.microsoft.com/office/drawing/2014/main" val="20004"/>
                    </a:ext>
                  </a:extLst>
                </a:gridCol>
                <a:gridCol w="1044200">
                  <a:extLst>
                    <a:ext uri="{9D8B030D-6E8A-4147-A177-3AD203B41FA5}">
                      <a16:colId xmlns:a16="http://schemas.microsoft.com/office/drawing/2014/main" val="20005"/>
                    </a:ext>
                  </a:extLst>
                </a:gridCol>
              </a:tblGrid>
              <a:tr h="539450">
                <a:tc>
                  <a:txBody>
                    <a:bodyPr/>
                    <a:lstStyle/>
                    <a:p>
                      <a:pPr marL="0" lvl="0" indent="0" algn="ctr" rtl="0">
                        <a:spcBef>
                          <a:spcPts val="0"/>
                        </a:spcBef>
                        <a:spcAft>
                          <a:spcPts val="0"/>
                        </a:spcAft>
                        <a:buNone/>
                      </a:pPr>
                      <a:r>
                        <a:rPr lang="en">
                          <a:latin typeface="Roboto"/>
                          <a:ea typeface="Roboto"/>
                          <a:cs typeface="Roboto"/>
                          <a:sym typeface="Roboto"/>
                        </a:rPr>
                        <a:t>Very Likely</a:t>
                      </a:r>
                      <a:endParaRPr>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AFF8A"/>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45"/>
                    </a:solidFill>
                  </a:tcPr>
                </a:tc>
                <a:tc>
                  <a:txBody>
                    <a:bodyPr/>
                    <a:lstStyle/>
                    <a:p>
                      <a:pPr marL="0" lvl="0" indent="0" algn="ctr" rtl="0">
                        <a:spcBef>
                          <a:spcPts val="0"/>
                        </a:spcBef>
                        <a:spcAft>
                          <a:spcPts val="0"/>
                        </a:spcAft>
                        <a:buNone/>
                      </a:pPr>
                      <a:r>
                        <a:rPr lang="en" sz="1200" b="1">
                          <a:latin typeface="Roboto"/>
                          <a:ea typeface="Roboto"/>
                          <a:cs typeface="Roboto"/>
                          <a:sym typeface="Roboto"/>
                        </a:rPr>
                        <a:t>Lack of expertise</a:t>
                      </a: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None/>
                      </a:pPr>
                      <a:r>
                        <a:rPr lang="en" sz="1200" b="1">
                          <a:latin typeface="Roboto"/>
                          <a:ea typeface="Roboto"/>
                          <a:cs typeface="Roboto"/>
                          <a:sym typeface="Roboto"/>
                        </a:rPr>
                        <a:t>Sensor drift, sensor uncertainty</a:t>
                      </a:r>
                      <a:endParaRPr sz="1200" b="1">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extLst>
                  <a:ext uri="{0D108BD9-81ED-4DB2-BD59-A6C34878D82A}">
                    <a16:rowId xmlns:a16="http://schemas.microsoft.com/office/drawing/2014/main" val="10000"/>
                  </a:ext>
                </a:extLst>
              </a:tr>
              <a:tr h="539450">
                <a:tc>
                  <a:txBody>
                    <a:bodyPr/>
                    <a:lstStyle/>
                    <a:p>
                      <a:pPr marL="0" lvl="0" indent="0" algn="ctr" rtl="0">
                        <a:spcBef>
                          <a:spcPts val="0"/>
                        </a:spcBef>
                        <a:spcAft>
                          <a:spcPts val="0"/>
                        </a:spcAft>
                        <a:buNone/>
                      </a:pPr>
                      <a:r>
                        <a:rPr lang="en">
                          <a:latin typeface="Roboto"/>
                          <a:ea typeface="Roboto"/>
                          <a:cs typeface="Roboto"/>
                          <a:sym typeface="Roboto"/>
                        </a:rPr>
                        <a:t>Likely</a:t>
                      </a:r>
                      <a:endParaRPr>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AFF8A"/>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45"/>
                    </a:solidFill>
                  </a:tcPr>
                </a:tc>
                <a:tc>
                  <a:txBody>
                    <a:bodyPr/>
                    <a:lstStyle/>
                    <a:p>
                      <a:pPr marL="0" lvl="0" indent="0" algn="ctr" rtl="0">
                        <a:spcBef>
                          <a:spcPts val="0"/>
                        </a:spcBef>
                        <a:spcAft>
                          <a:spcPts val="0"/>
                        </a:spcAft>
                        <a:buNone/>
                      </a:pPr>
                      <a:endParaRPr sz="1200" b="1">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45"/>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extLst>
                  <a:ext uri="{0D108BD9-81ED-4DB2-BD59-A6C34878D82A}">
                    <a16:rowId xmlns:a16="http://schemas.microsoft.com/office/drawing/2014/main" val="10001"/>
                  </a:ext>
                </a:extLst>
              </a:tr>
              <a:tr h="539450">
                <a:tc>
                  <a:txBody>
                    <a:bodyPr/>
                    <a:lstStyle/>
                    <a:p>
                      <a:pPr marL="0" lvl="0" indent="0" algn="ctr" rtl="0">
                        <a:spcBef>
                          <a:spcPts val="0"/>
                        </a:spcBef>
                        <a:spcAft>
                          <a:spcPts val="0"/>
                        </a:spcAft>
                        <a:buNone/>
                      </a:pPr>
                      <a:r>
                        <a:rPr lang="en">
                          <a:latin typeface="Roboto"/>
                          <a:ea typeface="Roboto"/>
                          <a:cs typeface="Roboto"/>
                          <a:sym typeface="Roboto"/>
                        </a:rPr>
                        <a:t>Possible</a:t>
                      </a:r>
                      <a:endParaRPr>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AFF8A"/>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AFF8A"/>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45"/>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45"/>
                    </a:solidFill>
                  </a:tcPr>
                </a:tc>
                <a:tc>
                  <a:txBody>
                    <a:bodyPr/>
                    <a:lstStyle/>
                    <a:p>
                      <a:pPr marL="0" lvl="0" indent="0" algn="ctr" rtl="0">
                        <a:spcBef>
                          <a:spcPts val="0"/>
                        </a:spcBef>
                        <a:spcAft>
                          <a:spcPts val="0"/>
                        </a:spcAft>
                        <a:buNone/>
                      </a:pPr>
                      <a:r>
                        <a:rPr lang="en" sz="1200" b="1">
                          <a:latin typeface="Roboto"/>
                          <a:ea typeface="Roboto"/>
                          <a:cs typeface="Roboto"/>
                          <a:sym typeface="Roboto"/>
                        </a:rPr>
                        <a:t>Part availability</a:t>
                      </a:r>
                      <a:endParaRPr sz="1200" b="1">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extLst>
                  <a:ext uri="{0D108BD9-81ED-4DB2-BD59-A6C34878D82A}">
                    <a16:rowId xmlns:a16="http://schemas.microsoft.com/office/drawing/2014/main" val="10002"/>
                  </a:ext>
                </a:extLst>
              </a:tr>
              <a:tr h="539450">
                <a:tc>
                  <a:txBody>
                    <a:bodyPr/>
                    <a:lstStyle/>
                    <a:p>
                      <a:pPr marL="0" lvl="0" indent="0" algn="ctr" rtl="0">
                        <a:spcBef>
                          <a:spcPts val="0"/>
                        </a:spcBef>
                        <a:spcAft>
                          <a:spcPts val="0"/>
                        </a:spcAft>
                        <a:buNone/>
                      </a:pPr>
                      <a:r>
                        <a:rPr lang="en">
                          <a:latin typeface="Roboto"/>
                          <a:ea typeface="Roboto"/>
                          <a:cs typeface="Roboto"/>
                          <a:sym typeface="Roboto"/>
                        </a:rPr>
                        <a:t>Unlikely</a:t>
                      </a:r>
                      <a:endParaRPr>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AFF8A"/>
                    </a:solidFill>
                  </a:tcPr>
                </a:tc>
                <a:tc>
                  <a:txBody>
                    <a:bodyPr/>
                    <a:lstStyle/>
                    <a:p>
                      <a:pPr marL="0" lvl="0" indent="0" algn="ctr" rtl="0">
                        <a:spcBef>
                          <a:spcPts val="0"/>
                        </a:spcBef>
                        <a:spcAft>
                          <a:spcPts val="0"/>
                        </a:spcAft>
                        <a:buNone/>
                      </a:pPr>
                      <a:r>
                        <a:rPr lang="en" sz="1200" b="1">
                          <a:latin typeface="Roboto"/>
                          <a:ea typeface="Roboto"/>
                          <a:cs typeface="Roboto"/>
                          <a:sym typeface="Roboto"/>
                        </a:rPr>
                        <a:t>Testing safety</a:t>
                      </a:r>
                      <a:endParaRPr sz="1200" b="1">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AFF8A"/>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AFF8A"/>
                    </a:solidFill>
                  </a:tcPr>
                </a:tc>
                <a:tc>
                  <a:txBody>
                    <a:bodyPr/>
                    <a:lstStyle/>
                    <a:p>
                      <a:pPr marL="0" lvl="0" indent="0" algn="ctr" rtl="0">
                        <a:spcBef>
                          <a:spcPts val="0"/>
                        </a:spcBef>
                        <a:spcAft>
                          <a:spcPts val="0"/>
                        </a:spcAft>
                        <a:buNone/>
                      </a:pPr>
                      <a:r>
                        <a:rPr lang="en" sz="1200" b="1">
                          <a:latin typeface="Roboto"/>
                          <a:ea typeface="Roboto"/>
                          <a:cs typeface="Roboto"/>
                          <a:sym typeface="Roboto"/>
                        </a:rPr>
                        <a:t>Schedule</a:t>
                      </a:r>
                      <a:endParaRPr sz="1200" b="1">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45"/>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45"/>
                    </a:solidFill>
                  </a:tcPr>
                </a:tc>
                <a:extLst>
                  <a:ext uri="{0D108BD9-81ED-4DB2-BD59-A6C34878D82A}">
                    <a16:rowId xmlns:a16="http://schemas.microsoft.com/office/drawing/2014/main" val="10003"/>
                  </a:ext>
                </a:extLst>
              </a:tr>
              <a:tr h="570700">
                <a:tc>
                  <a:txBody>
                    <a:bodyPr/>
                    <a:lstStyle/>
                    <a:p>
                      <a:pPr marL="0" lvl="0" indent="0" algn="ctr" rtl="0">
                        <a:spcBef>
                          <a:spcPts val="0"/>
                        </a:spcBef>
                        <a:spcAft>
                          <a:spcPts val="0"/>
                        </a:spcAft>
                        <a:buNone/>
                      </a:pPr>
                      <a:r>
                        <a:rPr lang="en">
                          <a:latin typeface="Roboto"/>
                          <a:ea typeface="Roboto"/>
                          <a:cs typeface="Roboto"/>
                          <a:sym typeface="Roboto"/>
                        </a:rPr>
                        <a:t>Very Unlikely</a:t>
                      </a:r>
                      <a:endParaRPr>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AFF8A"/>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AFF8A"/>
                    </a:solidFill>
                  </a:tcPr>
                </a:tc>
                <a:tc>
                  <a:txBody>
                    <a:bodyPr/>
                    <a:lstStyle/>
                    <a:p>
                      <a:pPr marL="0" lvl="0" indent="0" algn="ctr" rtl="0">
                        <a:spcBef>
                          <a:spcPts val="0"/>
                        </a:spcBef>
                        <a:spcAft>
                          <a:spcPts val="0"/>
                        </a:spcAft>
                        <a:buNone/>
                      </a:pPr>
                      <a:r>
                        <a:rPr lang="en" sz="1200" b="1">
                          <a:latin typeface="Roboto"/>
                          <a:ea typeface="Roboto"/>
                          <a:cs typeface="Roboto"/>
                          <a:sym typeface="Roboto"/>
                        </a:rPr>
                        <a:t>Budget</a:t>
                      </a:r>
                      <a:endParaRPr sz="1200" b="1">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AFF8A"/>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AFF8A"/>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45"/>
                    </a:solidFill>
                  </a:tcPr>
                </a:tc>
                <a:extLst>
                  <a:ext uri="{0D108BD9-81ED-4DB2-BD59-A6C34878D82A}">
                    <a16:rowId xmlns:a16="http://schemas.microsoft.com/office/drawing/2014/main" val="10004"/>
                  </a:ext>
                </a:extLst>
              </a:tr>
              <a:tr h="539450">
                <a:tc>
                  <a:txBody>
                    <a:bodyPr/>
                    <a:lstStyle/>
                    <a:p>
                      <a:pPr marL="0" lvl="0" indent="0" algn="l" rtl="0">
                        <a:spcBef>
                          <a:spcPts val="0"/>
                        </a:spcBef>
                        <a:spcAft>
                          <a:spcPts val="0"/>
                        </a:spcAft>
                        <a:buNone/>
                      </a:pPr>
                      <a:endParaRPr>
                        <a:latin typeface="Roboto"/>
                        <a:ea typeface="Roboto"/>
                        <a:cs typeface="Roboto"/>
                        <a:sym typeface="Robo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latin typeface="Roboto"/>
                          <a:ea typeface="Roboto"/>
                          <a:cs typeface="Roboto"/>
                          <a:sym typeface="Roboto"/>
                        </a:rPr>
                        <a:t>Negligible</a:t>
                      </a:r>
                      <a:endParaRPr>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latin typeface="Roboto"/>
                          <a:ea typeface="Roboto"/>
                          <a:cs typeface="Roboto"/>
                          <a:sym typeface="Roboto"/>
                        </a:rPr>
                        <a:t>Minor</a:t>
                      </a:r>
                      <a:endParaRPr>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latin typeface="Roboto"/>
                          <a:ea typeface="Roboto"/>
                          <a:cs typeface="Roboto"/>
                          <a:sym typeface="Roboto"/>
                        </a:rPr>
                        <a:t>Moderate</a:t>
                      </a:r>
                      <a:endParaRPr>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latin typeface="Roboto"/>
                          <a:ea typeface="Roboto"/>
                          <a:cs typeface="Roboto"/>
                          <a:sym typeface="Roboto"/>
                        </a:rPr>
                        <a:t>Significant</a:t>
                      </a:r>
                      <a:endParaRPr>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latin typeface="Roboto"/>
                          <a:ea typeface="Roboto"/>
                          <a:cs typeface="Roboto"/>
                          <a:sym typeface="Roboto"/>
                        </a:rPr>
                        <a:t>Severe</a:t>
                      </a:r>
                      <a:endParaRPr>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5"/>
                  </a:ext>
                </a:extLst>
              </a:tr>
            </a:tbl>
          </a:graphicData>
        </a:graphic>
      </p:graphicFrame>
      <p:graphicFrame>
        <p:nvGraphicFramePr>
          <p:cNvPr id="1661" name="Google Shape;1661;p136"/>
          <p:cNvGraphicFramePr/>
          <p:nvPr/>
        </p:nvGraphicFramePr>
        <p:xfrm>
          <a:off x="7421050" y="1408638"/>
          <a:ext cx="1139775" cy="1720590"/>
        </p:xfrm>
        <a:graphic>
          <a:graphicData uri="http://schemas.openxmlformats.org/drawingml/2006/table">
            <a:tbl>
              <a:tblPr>
                <a:noFill/>
                <a:tableStyleId>{2B3CC3D6-1F7A-4778-AB20-04DCFBE73B5B}</a:tableStyleId>
              </a:tblPr>
              <a:tblGrid>
                <a:gridCol w="1139775">
                  <a:extLst>
                    <a:ext uri="{9D8B030D-6E8A-4147-A177-3AD203B41FA5}">
                      <a16:colId xmlns:a16="http://schemas.microsoft.com/office/drawing/2014/main" val="20000"/>
                    </a:ext>
                  </a:extLst>
                </a:gridCol>
              </a:tblGrid>
              <a:tr h="332625">
                <a:tc>
                  <a:txBody>
                    <a:bodyPr/>
                    <a:lstStyle/>
                    <a:p>
                      <a:pPr marL="0" lvl="0" indent="0" algn="ctr" rtl="0">
                        <a:spcBef>
                          <a:spcPts val="0"/>
                        </a:spcBef>
                        <a:spcAft>
                          <a:spcPts val="0"/>
                        </a:spcAft>
                        <a:buNone/>
                      </a:pPr>
                      <a:r>
                        <a:rPr lang="en" sz="1100" b="1">
                          <a:latin typeface="Roboto"/>
                          <a:ea typeface="Roboto"/>
                          <a:cs typeface="Roboto"/>
                          <a:sym typeface="Roboto"/>
                        </a:rPr>
                        <a:t>Risk Level</a:t>
                      </a:r>
                      <a:endParaRPr sz="1100" b="1">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456700">
                <a:tc>
                  <a:txBody>
                    <a:bodyPr/>
                    <a:lstStyle/>
                    <a:p>
                      <a:pPr marL="0" lvl="0" indent="0" algn="ctr" rtl="0">
                        <a:spcBef>
                          <a:spcPts val="0"/>
                        </a:spcBef>
                        <a:spcAft>
                          <a:spcPts val="0"/>
                        </a:spcAft>
                        <a:buNone/>
                      </a:pPr>
                      <a:r>
                        <a:rPr lang="en" sz="1100">
                          <a:latin typeface="Roboto"/>
                          <a:ea typeface="Roboto"/>
                          <a:cs typeface="Roboto"/>
                          <a:sym typeface="Roboto"/>
                        </a:rPr>
                        <a:t>Acceptable</a:t>
                      </a:r>
                      <a:endParaRPr sz="11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AFF8A"/>
                    </a:solidFill>
                  </a:tcPr>
                </a:tc>
                <a:extLst>
                  <a:ext uri="{0D108BD9-81ED-4DB2-BD59-A6C34878D82A}">
                    <a16:rowId xmlns:a16="http://schemas.microsoft.com/office/drawing/2014/main" val="10001"/>
                  </a:ext>
                </a:extLst>
              </a:tr>
              <a:tr h="456700">
                <a:tc>
                  <a:txBody>
                    <a:bodyPr/>
                    <a:lstStyle/>
                    <a:p>
                      <a:pPr marL="0" lvl="0" indent="0" algn="ctr" rtl="0">
                        <a:spcBef>
                          <a:spcPts val="0"/>
                        </a:spcBef>
                        <a:spcAft>
                          <a:spcPts val="0"/>
                        </a:spcAft>
                        <a:buNone/>
                      </a:pPr>
                      <a:r>
                        <a:rPr lang="en" sz="1100">
                          <a:latin typeface="Roboto"/>
                          <a:ea typeface="Roboto"/>
                          <a:cs typeface="Roboto"/>
                          <a:sym typeface="Roboto"/>
                        </a:rPr>
                        <a:t>Concerning</a:t>
                      </a:r>
                      <a:endParaRPr sz="11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45"/>
                    </a:solidFill>
                  </a:tcPr>
                </a:tc>
                <a:extLst>
                  <a:ext uri="{0D108BD9-81ED-4DB2-BD59-A6C34878D82A}">
                    <a16:rowId xmlns:a16="http://schemas.microsoft.com/office/drawing/2014/main" val="10002"/>
                  </a:ext>
                </a:extLst>
              </a:tr>
              <a:tr h="456700">
                <a:tc>
                  <a:txBody>
                    <a:bodyPr/>
                    <a:lstStyle/>
                    <a:p>
                      <a:pPr marL="0" lvl="0" indent="0" algn="ctr" rtl="0">
                        <a:spcBef>
                          <a:spcPts val="0"/>
                        </a:spcBef>
                        <a:spcAft>
                          <a:spcPts val="0"/>
                        </a:spcAft>
                        <a:buNone/>
                      </a:pPr>
                      <a:r>
                        <a:rPr lang="en" sz="1100">
                          <a:latin typeface="Roboto"/>
                          <a:ea typeface="Roboto"/>
                          <a:cs typeface="Roboto"/>
                          <a:sym typeface="Roboto"/>
                        </a:rPr>
                        <a:t>Unacceptable</a:t>
                      </a:r>
                      <a:endParaRPr sz="11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extLst>
                  <a:ext uri="{0D108BD9-81ED-4DB2-BD59-A6C34878D82A}">
                    <a16:rowId xmlns:a16="http://schemas.microsoft.com/office/drawing/2014/main" val="10003"/>
                  </a:ext>
                </a:extLst>
              </a:tr>
            </a:tbl>
          </a:graphicData>
        </a:graphic>
      </p:graphicFrame>
      <p:sp>
        <p:nvSpPr>
          <p:cNvPr id="1662" name="Google Shape;1662;p136"/>
          <p:cNvSpPr txBox="1"/>
          <p:nvPr/>
        </p:nvSpPr>
        <p:spPr>
          <a:xfrm>
            <a:off x="2517300" y="4417975"/>
            <a:ext cx="3297600" cy="28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Roboto"/>
                <a:ea typeface="Roboto"/>
                <a:cs typeface="Roboto"/>
                <a:sym typeface="Roboto"/>
              </a:rPr>
              <a:t>Impact/Consequence</a:t>
            </a:r>
            <a:endParaRPr b="1">
              <a:latin typeface="Roboto"/>
              <a:ea typeface="Roboto"/>
              <a:cs typeface="Roboto"/>
              <a:sym typeface="Roboto"/>
            </a:endParaRPr>
          </a:p>
        </p:txBody>
      </p:sp>
      <p:sp>
        <p:nvSpPr>
          <p:cNvPr id="1663" name="Google Shape;1663;p136"/>
          <p:cNvSpPr txBox="1"/>
          <p:nvPr/>
        </p:nvSpPr>
        <p:spPr>
          <a:xfrm rot="-5400000">
            <a:off x="-879625" y="2222800"/>
            <a:ext cx="3297600" cy="37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Roboto"/>
                <a:ea typeface="Roboto"/>
                <a:cs typeface="Roboto"/>
                <a:sym typeface="Roboto"/>
              </a:rPr>
              <a:t>Probability</a:t>
            </a:r>
            <a:endParaRPr b="1">
              <a:latin typeface="Roboto"/>
              <a:ea typeface="Roboto"/>
              <a:cs typeface="Roboto"/>
              <a:sym typeface="Roboto"/>
            </a:endParaRPr>
          </a:p>
        </p:txBody>
      </p:sp>
      <p:sp>
        <p:nvSpPr>
          <p:cNvPr id="1664" name="Google Shape;1664;p136"/>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114</a:t>
            </a:fld>
            <a:endParaRPr/>
          </a:p>
        </p:txBody>
      </p:sp>
      <p:sp>
        <p:nvSpPr>
          <p:cNvPr id="1665" name="Google Shape;1665;p136"/>
          <p:cNvSpPr/>
          <p:nvPr/>
        </p:nvSpPr>
        <p:spPr>
          <a:xfrm>
            <a:off x="4460525" y="1611700"/>
            <a:ext cx="310500" cy="1387500"/>
          </a:xfrm>
          <a:prstGeom prst="down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36"/>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Risk Matrix (Old)</a:t>
            </a:r>
            <a:endParaRPr/>
          </a:p>
        </p:txBody>
      </p:sp>
      <p:sp>
        <p:nvSpPr>
          <p:cNvPr id="1667" name="Google Shape;1667;p136"/>
          <p:cNvSpPr/>
          <p:nvPr/>
        </p:nvSpPr>
        <p:spPr>
          <a:xfrm>
            <a:off x="5504400" y="1611700"/>
            <a:ext cx="310500" cy="855000"/>
          </a:xfrm>
          <a:prstGeom prst="down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36"/>
          <p:cNvSpPr/>
          <p:nvPr/>
        </p:nvSpPr>
        <p:spPr>
          <a:xfrm>
            <a:off x="5504400" y="3162775"/>
            <a:ext cx="310500" cy="405900"/>
          </a:xfrm>
          <a:prstGeom prst="down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36"/>
          <p:cNvSpPr/>
          <p:nvPr/>
        </p:nvSpPr>
        <p:spPr>
          <a:xfrm>
            <a:off x="6549925" y="2707525"/>
            <a:ext cx="310500" cy="819900"/>
          </a:xfrm>
          <a:prstGeom prst="down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34"/>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Electronics Design - Sensors</a:t>
            </a:r>
            <a:endParaRPr/>
          </a:p>
        </p:txBody>
      </p:sp>
      <p:sp>
        <p:nvSpPr>
          <p:cNvPr id="383" name="Google Shape;383;p34"/>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12</a:t>
            </a:fld>
            <a:endParaRPr/>
          </a:p>
        </p:txBody>
      </p:sp>
      <p:graphicFrame>
        <p:nvGraphicFramePr>
          <p:cNvPr id="384" name="Google Shape;384;p34"/>
          <p:cNvGraphicFramePr/>
          <p:nvPr/>
        </p:nvGraphicFramePr>
        <p:xfrm>
          <a:off x="153025" y="812700"/>
          <a:ext cx="8842175" cy="3627060"/>
        </p:xfrm>
        <a:graphic>
          <a:graphicData uri="http://schemas.openxmlformats.org/drawingml/2006/table">
            <a:tbl>
              <a:tblPr>
                <a:noFill/>
                <a:tableStyleId>{2B3CC3D6-1F7A-4778-AB20-04DCFBE73B5B}</a:tableStyleId>
              </a:tblPr>
              <a:tblGrid>
                <a:gridCol w="4745025">
                  <a:extLst>
                    <a:ext uri="{9D8B030D-6E8A-4147-A177-3AD203B41FA5}">
                      <a16:colId xmlns:a16="http://schemas.microsoft.com/office/drawing/2014/main" val="20000"/>
                    </a:ext>
                  </a:extLst>
                </a:gridCol>
                <a:gridCol w="4097150">
                  <a:extLst>
                    <a:ext uri="{9D8B030D-6E8A-4147-A177-3AD203B41FA5}">
                      <a16:colId xmlns:a16="http://schemas.microsoft.com/office/drawing/2014/main" val="20001"/>
                    </a:ext>
                  </a:extLst>
                </a:gridCol>
              </a:tblGrid>
              <a:tr h="238375">
                <a:tc>
                  <a:txBody>
                    <a:bodyPr/>
                    <a:lstStyle/>
                    <a:p>
                      <a:pPr marL="0" lvl="0" indent="0" algn="ctr" rtl="0">
                        <a:spcBef>
                          <a:spcPts val="0"/>
                        </a:spcBef>
                        <a:spcAft>
                          <a:spcPts val="0"/>
                        </a:spcAft>
                        <a:buNone/>
                      </a:pPr>
                      <a:r>
                        <a:rPr lang="en" sz="1800" b="1" u="sng">
                          <a:solidFill>
                            <a:schemeClr val="dk2"/>
                          </a:solidFill>
                          <a:latin typeface="Roboto"/>
                          <a:ea typeface="Roboto"/>
                          <a:cs typeface="Roboto"/>
                          <a:sym typeface="Roboto"/>
                        </a:rPr>
                        <a:t>Accelerometer</a:t>
                      </a:r>
                      <a:endParaRPr sz="1800" b="1" u="sng">
                        <a:solidFill>
                          <a:schemeClr val="dk2"/>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800" b="1" u="sng">
                          <a:solidFill>
                            <a:schemeClr val="dk2"/>
                          </a:solidFill>
                          <a:latin typeface="Roboto"/>
                          <a:ea typeface="Roboto"/>
                          <a:cs typeface="Roboto"/>
                          <a:sym typeface="Roboto"/>
                        </a:rPr>
                        <a:t>Gyroscope</a:t>
                      </a:r>
                      <a:endParaRPr sz="1800" b="1" u="sng">
                        <a:solidFill>
                          <a:schemeClr val="dk2"/>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3038000">
                <a:tc>
                  <a:txBody>
                    <a:bodyPr/>
                    <a:lstStyle/>
                    <a:p>
                      <a:pPr marL="0" lvl="0" indent="0" algn="l" rtl="0">
                        <a:spcBef>
                          <a:spcPts val="0"/>
                        </a:spcBef>
                        <a:spcAft>
                          <a:spcPts val="0"/>
                        </a:spcAft>
                        <a:buNone/>
                      </a:pPr>
                      <a:r>
                        <a:rPr lang="en">
                          <a:solidFill>
                            <a:schemeClr val="dk2"/>
                          </a:solidFill>
                          <a:latin typeface="Roboto"/>
                          <a:ea typeface="Roboto"/>
                          <a:cs typeface="Roboto"/>
                          <a:sym typeface="Roboto"/>
                        </a:rPr>
                        <a:t>Due to 7200 seconds between updates, we are unable to find an accelerometer with all of the following specs required to meet accuracy constraints:</a:t>
                      </a:r>
                      <a:endParaRPr>
                        <a:solidFill>
                          <a:schemeClr val="dk2"/>
                        </a:solidFill>
                        <a:latin typeface="Roboto"/>
                        <a:ea typeface="Roboto"/>
                        <a:cs typeface="Roboto"/>
                        <a:sym typeface="Roboto"/>
                      </a:endParaRPr>
                    </a:p>
                    <a:p>
                      <a:pPr marL="0" lvl="0" indent="0" algn="l" rtl="0">
                        <a:spcBef>
                          <a:spcPts val="0"/>
                        </a:spcBef>
                        <a:spcAft>
                          <a:spcPts val="0"/>
                        </a:spcAft>
                        <a:buNone/>
                      </a:pPr>
                      <a:endParaRPr sz="700">
                        <a:solidFill>
                          <a:schemeClr val="dk2"/>
                        </a:solidFill>
                        <a:latin typeface="Roboto"/>
                        <a:ea typeface="Roboto"/>
                        <a:cs typeface="Roboto"/>
                        <a:sym typeface="Roboto"/>
                      </a:endParaRPr>
                    </a:p>
                    <a:p>
                      <a:pPr marL="457200" lvl="0" indent="-317500" algn="l" rtl="0">
                        <a:spcBef>
                          <a:spcPts val="0"/>
                        </a:spcBef>
                        <a:spcAft>
                          <a:spcPts val="0"/>
                        </a:spcAft>
                        <a:buClr>
                          <a:schemeClr val="dk2"/>
                        </a:buClr>
                        <a:buSzPts val="1400"/>
                        <a:buChar char="-"/>
                      </a:pPr>
                      <a:r>
                        <a:rPr lang="en" b="1">
                          <a:solidFill>
                            <a:schemeClr val="dk2"/>
                          </a:solidFill>
                          <a:latin typeface="Roboto"/>
                          <a:ea typeface="Roboto"/>
                          <a:cs typeface="Roboto"/>
                          <a:sym typeface="Roboto"/>
                        </a:rPr>
                        <a:t>Bias (0g offset) ≤ </a:t>
                      </a:r>
                      <a:r>
                        <a:rPr lang="en">
                          <a:solidFill>
                            <a:schemeClr val="dk2"/>
                          </a:solidFill>
                          <a:latin typeface="Roboto"/>
                          <a:ea typeface="Roboto"/>
                          <a:cs typeface="Roboto"/>
                          <a:sym typeface="Roboto"/>
                        </a:rPr>
                        <a:t>0.55 mg</a:t>
                      </a:r>
                      <a:endParaRPr>
                        <a:solidFill>
                          <a:schemeClr val="dk2"/>
                        </a:solidFill>
                        <a:latin typeface="Roboto"/>
                        <a:ea typeface="Roboto"/>
                        <a:cs typeface="Roboto"/>
                        <a:sym typeface="Roboto"/>
                      </a:endParaRPr>
                    </a:p>
                    <a:p>
                      <a:pPr marL="457200" lvl="0" indent="-317500" algn="l" rtl="0">
                        <a:spcBef>
                          <a:spcPts val="0"/>
                        </a:spcBef>
                        <a:spcAft>
                          <a:spcPts val="0"/>
                        </a:spcAft>
                        <a:buClr>
                          <a:schemeClr val="dk2"/>
                        </a:buClr>
                        <a:buSzPts val="1400"/>
                        <a:buChar char="-"/>
                      </a:pPr>
                      <a:r>
                        <a:rPr lang="en" b="1">
                          <a:solidFill>
                            <a:schemeClr val="dk2"/>
                          </a:solidFill>
                          <a:latin typeface="Roboto"/>
                          <a:ea typeface="Roboto"/>
                          <a:cs typeface="Roboto"/>
                          <a:sym typeface="Roboto"/>
                        </a:rPr>
                        <a:t>Velocity Random Walk ≤ </a:t>
                      </a:r>
                      <a:r>
                        <a:rPr lang="en">
                          <a:solidFill>
                            <a:schemeClr val="dk2"/>
                          </a:solidFill>
                          <a:latin typeface="Roboto"/>
                          <a:ea typeface="Roboto"/>
                          <a:cs typeface="Roboto"/>
                          <a:sym typeface="Roboto"/>
                        </a:rPr>
                        <a:t>1 mm/sec/Hr</a:t>
                      </a:r>
                      <a:endParaRPr>
                        <a:solidFill>
                          <a:schemeClr val="dk2"/>
                        </a:solidFill>
                        <a:latin typeface="Roboto"/>
                        <a:ea typeface="Roboto"/>
                        <a:cs typeface="Roboto"/>
                        <a:sym typeface="Roboto"/>
                      </a:endParaRPr>
                    </a:p>
                    <a:p>
                      <a:pPr marL="457200" lvl="0" indent="-317500" algn="l" rtl="0">
                        <a:spcBef>
                          <a:spcPts val="0"/>
                        </a:spcBef>
                        <a:spcAft>
                          <a:spcPts val="0"/>
                        </a:spcAft>
                        <a:buClr>
                          <a:schemeClr val="dk2"/>
                        </a:buClr>
                        <a:buSzPts val="1400"/>
                        <a:buChar char="-"/>
                      </a:pPr>
                      <a:r>
                        <a:rPr lang="en" b="1">
                          <a:solidFill>
                            <a:schemeClr val="dk2"/>
                          </a:solidFill>
                          <a:latin typeface="Roboto"/>
                          <a:ea typeface="Roboto"/>
                          <a:cs typeface="Roboto"/>
                          <a:sym typeface="Roboto"/>
                        </a:rPr>
                        <a:t>Scale Factor ≤</a:t>
                      </a:r>
                      <a:r>
                        <a:rPr lang="en">
                          <a:solidFill>
                            <a:schemeClr val="dk2"/>
                          </a:solidFill>
                          <a:latin typeface="Roboto"/>
                          <a:ea typeface="Roboto"/>
                          <a:cs typeface="Roboto"/>
                          <a:sym typeface="Roboto"/>
                        </a:rPr>
                        <a:t> 1%</a:t>
                      </a:r>
                      <a:endParaRPr>
                        <a:solidFill>
                          <a:schemeClr val="dk2"/>
                        </a:solidFill>
                        <a:latin typeface="Roboto"/>
                        <a:ea typeface="Roboto"/>
                        <a:cs typeface="Roboto"/>
                        <a:sym typeface="Roboto"/>
                      </a:endParaRPr>
                    </a:p>
                    <a:p>
                      <a:pPr marL="457200" lvl="0" indent="-317500" algn="l" rtl="0">
                        <a:spcBef>
                          <a:spcPts val="0"/>
                        </a:spcBef>
                        <a:spcAft>
                          <a:spcPts val="0"/>
                        </a:spcAft>
                        <a:buClr>
                          <a:schemeClr val="dk2"/>
                        </a:buClr>
                        <a:buSzPts val="1400"/>
                        <a:buChar char="-"/>
                      </a:pPr>
                      <a:r>
                        <a:rPr lang="en" b="1">
                          <a:solidFill>
                            <a:schemeClr val="dk2"/>
                          </a:solidFill>
                          <a:latin typeface="Roboto"/>
                          <a:ea typeface="Roboto"/>
                          <a:cs typeface="Roboto"/>
                          <a:sym typeface="Roboto"/>
                        </a:rPr>
                        <a:t>Bias Repeatability ≤</a:t>
                      </a:r>
                      <a:r>
                        <a:rPr lang="en">
                          <a:solidFill>
                            <a:schemeClr val="dk2"/>
                          </a:solidFill>
                          <a:latin typeface="Roboto"/>
                          <a:ea typeface="Roboto"/>
                          <a:cs typeface="Roboto"/>
                          <a:sym typeface="Roboto"/>
                        </a:rPr>
                        <a:t> 0.1 mg </a:t>
                      </a:r>
                      <a:endParaRPr>
                        <a:solidFill>
                          <a:schemeClr val="dk2"/>
                        </a:solidFill>
                        <a:latin typeface="Roboto"/>
                        <a:ea typeface="Roboto"/>
                        <a:cs typeface="Roboto"/>
                        <a:sym typeface="Roboto"/>
                      </a:endParaRPr>
                    </a:p>
                    <a:p>
                      <a:pPr marL="0" lvl="0" indent="0" algn="l" rtl="0">
                        <a:spcBef>
                          <a:spcPts val="0"/>
                        </a:spcBef>
                        <a:spcAft>
                          <a:spcPts val="0"/>
                        </a:spcAft>
                        <a:buNone/>
                      </a:pPr>
                      <a:endParaRPr>
                        <a:solidFill>
                          <a:schemeClr val="dk2"/>
                        </a:solidFill>
                        <a:latin typeface="Roboto"/>
                        <a:ea typeface="Roboto"/>
                        <a:cs typeface="Roboto"/>
                        <a:sym typeface="Roboto"/>
                      </a:endParaRPr>
                    </a:p>
                    <a:p>
                      <a:pPr marL="0" lvl="0" indent="0" algn="l" rtl="0">
                        <a:spcBef>
                          <a:spcPts val="0"/>
                        </a:spcBef>
                        <a:spcAft>
                          <a:spcPts val="0"/>
                        </a:spcAft>
                        <a:buNone/>
                      </a:pPr>
                      <a:r>
                        <a:rPr lang="en">
                          <a:solidFill>
                            <a:schemeClr val="dk2"/>
                          </a:solidFill>
                          <a:latin typeface="Roboto"/>
                          <a:ea typeface="Roboto"/>
                          <a:cs typeface="Roboto"/>
                          <a:sym typeface="Roboto"/>
                        </a:rPr>
                        <a:t>Using the following 2 accelerometers for modelling:</a:t>
                      </a:r>
                      <a:endParaRPr>
                        <a:solidFill>
                          <a:schemeClr val="dk2"/>
                        </a:solidFill>
                        <a:latin typeface="Roboto"/>
                        <a:ea typeface="Roboto"/>
                        <a:cs typeface="Roboto"/>
                        <a:sym typeface="Roboto"/>
                      </a:endParaRPr>
                    </a:p>
                    <a:p>
                      <a:pPr marL="0" lvl="0" indent="0" algn="l" rtl="0">
                        <a:spcBef>
                          <a:spcPts val="0"/>
                        </a:spcBef>
                        <a:spcAft>
                          <a:spcPts val="0"/>
                        </a:spcAft>
                        <a:buNone/>
                      </a:pPr>
                      <a:endParaRPr sz="700">
                        <a:solidFill>
                          <a:schemeClr val="dk2"/>
                        </a:solidFill>
                        <a:latin typeface="Roboto"/>
                        <a:ea typeface="Roboto"/>
                        <a:cs typeface="Roboto"/>
                        <a:sym typeface="Roboto"/>
                      </a:endParaRPr>
                    </a:p>
                    <a:p>
                      <a:pPr marL="457200" lvl="0" indent="-317500" algn="l" rtl="0">
                        <a:spcBef>
                          <a:spcPts val="0"/>
                        </a:spcBef>
                        <a:spcAft>
                          <a:spcPts val="0"/>
                        </a:spcAft>
                        <a:buClr>
                          <a:schemeClr val="dk2"/>
                        </a:buClr>
                        <a:buSzPts val="1400"/>
                        <a:buFont typeface="Roboto"/>
                        <a:buChar char="-"/>
                      </a:pPr>
                      <a:r>
                        <a:rPr lang="en" i="1">
                          <a:solidFill>
                            <a:schemeClr val="dk2"/>
                          </a:solidFill>
                          <a:latin typeface="Roboto"/>
                          <a:ea typeface="Roboto"/>
                          <a:cs typeface="Roboto"/>
                          <a:sym typeface="Roboto"/>
                        </a:rPr>
                        <a:t>ADXL 355 from Analog Devices Inc.</a:t>
                      </a:r>
                      <a:endParaRPr i="1">
                        <a:solidFill>
                          <a:schemeClr val="dk2"/>
                        </a:solidFill>
                        <a:latin typeface="Roboto"/>
                        <a:ea typeface="Roboto"/>
                        <a:cs typeface="Roboto"/>
                        <a:sym typeface="Roboto"/>
                      </a:endParaRPr>
                    </a:p>
                    <a:p>
                      <a:pPr marL="914400" lvl="1" indent="-317500" algn="l" rtl="0">
                        <a:spcBef>
                          <a:spcPts val="0"/>
                        </a:spcBef>
                        <a:spcAft>
                          <a:spcPts val="0"/>
                        </a:spcAft>
                        <a:buClr>
                          <a:schemeClr val="dk2"/>
                        </a:buClr>
                        <a:buSzPts val="1400"/>
                        <a:buFont typeface="Roboto"/>
                        <a:buChar char="-"/>
                      </a:pPr>
                      <a:r>
                        <a:rPr lang="en" b="1">
                          <a:solidFill>
                            <a:schemeClr val="dk2"/>
                          </a:solidFill>
                          <a:latin typeface="Roboto"/>
                          <a:ea typeface="Roboto"/>
                          <a:cs typeface="Roboto"/>
                          <a:sym typeface="Roboto"/>
                        </a:rPr>
                        <a:t>Dimensions = </a:t>
                      </a:r>
                      <a:r>
                        <a:rPr lang="en">
                          <a:solidFill>
                            <a:schemeClr val="dk2"/>
                          </a:solidFill>
                          <a:latin typeface="Roboto"/>
                          <a:ea typeface="Roboto"/>
                          <a:cs typeface="Roboto"/>
                          <a:sym typeface="Roboto"/>
                        </a:rPr>
                        <a:t>6mm x 6mm x 2.05 mm</a:t>
                      </a:r>
                      <a:endParaRPr>
                        <a:solidFill>
                          <a:schemeClr val="dk2"/>
                        </a:solidFill>
                        <a:latin typeface="Roboto"/>
                        <a:ea typeface="Roboto"/>
                        <a:cs typeface="Roboto"/>
                        <a:sym typeface="Roboto"/>
                      </a:endParaRPr>
                    </a:p>
                    <a:p>
                      <a:pPr marL="457200" lvl="0" indent="-317500" algn="l" rtl="0">
                        <a:spcBef>
                          <a:spcPts val="0"/>
                        </a:spcBef>
                        <a:spcAft>
                          <a:spcPts val="0"/>
                        </a:spcAft>
                        <a:buClr>
                          <a:schemeClr val="dk2"/>
                        </a:buClr>
                        <a:buSzPts val="1400"/>
                        <a:buFont typeface="Roboto"/>
                        <a:buChar char="-"/>
                      </a:pPr>
                      <a:r>
                        <a:rPr lang="en" i="1">
                          <a:solidFill>
                            <a:schemeClr val="dk2"/>
                          </a:solidFill>
                          <a:latin typeface="Roboto"/>
                          <a:ea typeface="Roboto"/>
                          <a:cs typeface="Roboto"/>
                          <a:sym typeface="Roboto"/>
                        </a:rPr>
                        <a:t>SDI 1521 from Silicon Devices Inc.</a:t>
                      </a:r>
                      <a:endParaRPr i="1">
                        <a:solidFill>
                          <a:schemeClr val="dk2"/>
                        </a:solidFill>
                        <a:latin typeface="Roboto"/>
                        <a:ea typeface="Roboto"/>
                        <a:cs typeface="Roboto"/>
                        <a:sym typeface="Roboto"/>
                      </a:endParaRPr>
                    </a:p>
                    <a:p>
                      <a:pPr marL="914400" lvl="1" indent="-317500" algn="l" rtl="0">
                        <a:spcBef>
                          <a:spcPts val="0"/>
                        </a:spcBef>
                        <a:spcAft>
                          <a:spcPts val="0"/>
                        </a:spcAft>
                        <a:buClr>
                          <a:schemeClr val="dk2"/>
                        </a:buClr>
                        <a:buSzPts val="1400"/>
                        <a:buFont typeface="Roboto"/>
                        <a:buChar char="-"/>
                      </a:pPr>
                      <a:r>
                        <a:rPr lang="en" b="1">
                          <a:solidFill>
                            <a:schemeClr val="dk2"/>
                          </a:solidFill>
                          <a:latin typeface="Roboto"/>
                          <a:ea typeface="Roboto"/>
                          <a:cs typeface="Roboto"/>
                          <a:sym typeface="Roboto"/>
                        </a:rPr>
                        <a:t>Dimensions = </a:t>
                      </a:r>
                      <a:r>
                        <a:rPr lang="en">
                          <a:solidFill>
                            <a:schemeClr val="dk2"/>
                          </a:solidFill>
                          <a:latin typeface="Roboto"/>
                          <a:ea typeface="Roboto"/>
                          <a:cs typeface="Roboto"/>
                          <a:sym typeface="Roboto"/>
                        </a:rPr>
                        <a:t> 8.9mm x 8.9mm x 4.2mm</a:t>
                      </a:r>
                      <a:endParaRPr>
                        <a:solidFill>
                          <a:schemeClr val="dk2"/>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2"/>
                          </a:solidFill>
                          <a:latin typeface="Roboto"/>
                          <a:ea typeface="Roboto"/>
                          <a:cs typeface="Roboto"/>
                          <a:sym typeface="Roboto"/>
                        </a:rPr>
                        <a:t>Error not as significant due to 10Hz attitude corrections from star tracker</a:t>
                      </a:r>
                      <a:endParaRPr>
                        <a:solidFill>
                          <a:schemeClr val="dk2"/>
                        </a:solidFill>
                        <a:latin typeface="Roboto"/>
                        <a:ea typeface="Roboto"/>
                        <a:cs typeface="Roboto"/>
                        <a:sym typeface="Roboto"/>
                      </a:endParaRPr>
                    </a:p>
                    <a:p>
                      <a:pPr marL="0" lvl="0" indent="0" algn="l" rtl="0">
                        <a:spcBef>
                          <a:spcPts val="0"/>
                        </a:spcBef>
                        <a:spcAft>
                          <a:spcPts val="0"/>
                        </a:spcAft>
                        <a:buNone/>
                      </a:pPr>
                      <a:endParaRPr>
                        <a:solidFill>
                          <a:schemeClr val="dk2"/>
                        </a:solidFill>
                        <a:latin typeface="Roboto"/>
                        <a:ea typeface="Roboto"/>
                        <a:cs typeface="Roboto"/>
                        <a:sym typeface="Roboto"/>
                      </a:endParaRPr>
                    </a:p>
                    <a:p>
                      <a:pPr marL="0" lvl="0" indent="0" algn="l" rtl="0">
                        <a:spcBef>
                          <a:spcPts val="0"/>
                        </a:spcBef>
                        <a:spcAft>
                          <a:spcPts val="0"/>
                        </a:spcAft>
                        <a:buNone/>
                      </a:pPr>
                      <a:r>
                        <a:rPr lang="en">
                          <a:solidFill>
                            <a:schemeClr val="dk2"/>
                          </a:solidFill>
                          <a:latin typeface="Roboto"/>
                          <a:ea typeface="Roboto"/>
                          <a:cs typeface="Roboto"/>
                          <a:sym typeface="Roboto"/>
                        </a:rPr>
                        <a:t>Selected: </a:t>
                      </a:r>
                      <a:r>
                        <a:rPr lang="en" i="1">
                          <a:solidFill>
                            <a:schemeClr val="dk2"/>
                          </a:solidFill>
                          <a:latin typeface="Roboto"/>
                          <a:ea typeface="Roboto"/>
                          <a:cs typeface="Roboto"/>
                          <a:sym typeface="Roboto"/>
                        </a:rPr>
                        <a:t>IAM 20380 from TDK InvenSense</a:t>
                      </a:r>
                      <a:endParaRPr i="1">
                        <a:solidFill>
                          <a:schemeClr val="dk2"/>
                        </a:solidFill>
                        <a:latin typeface="Roboto"/>
                        <a:ea typeface="Roboto"/>
                        <a:cs typeface="Roboto"/>
                        <a:sym typeface="Roboto"/>
                      </a:endParaRPr>
                    </a:p>
                    <a:p>
                      <a:pPr marL="457200" lvl="0" indent="-317500" algn="l" rtl="0">
                        <a:spcBef>
                          <a:spcPts val="0"/>
                        </a:spcBef>
                        <a:spcAft>
                          <a:spcPts val="0"/>
                        </a:spcAft>
                        <a:buClr>
                          <a:schemeClr val="dk2"/>
                        </a:buClr>
                        <a:buSzPts val="1400"/>
                        <a:buChar char="-"/>
                      </a:pPr>
                      <a:r>
                        <a:rPr lang="en" b="1">
                          <a:solidFill>
                            <a:schemeClr val="dk2"/>
                          </a:solidFill>
                          <a:latin typeface="Roboto"/>
                          <a:ea typeface="Roboto"/>
                          <a:cs typeface="Roboto"/>
                          <a:sym typeface="Roboto"/>
                        </a:rPr>
                        <a:t>Bias (0g offset) =</a:t>
                      </a:r>
                      <a:r>
                        <a:rPr lang="en">
                          <a:solidFill>
                            <a:schemeClr val="dk2"/>
                          </a:solidFill>
                          <a:latin typeface="Roboto"/>
                          <a:ea typeface="Roboto"/>
                          <a:cs typeface="Roboto"/>
                          <a:sym typeface="Roboto"/>
                        </a:rPr>
                        <a:t> 10 deg/s</a:t>
                      </a:r>
                      <a:endParaRPr>
                        <a:solidFill>
                          <a:schemeClr val="dk2"/>
                        </a:solidFill>
                        <a:latin typeface="Roboto"/>
                        <a:ea typeface="Roboto"/>
                        <a:cs typeface="Roboto"/>
                        <a:sym typeface="Roboto"/>
                      </a:endParaRPr>
                    </a:p>
                    <a:p>
                      <a:pPr marL="457200" lvl="0" indent="-317500" algn="l" rtl="0">
                        <a:spcBef>
                          <a:spcPts val="0"/>
                        </a:spcBef>
                        <a:spcAft>
                          <a:spcPts val="0"/>
                        </a:spcAft>
                        <a:buClr>
                          <a:schemeClr val="dk2"/>
                        </a:buClr>
                        <a:buSzPts val="1400"/>
                        <a:buChar char="-"/>
                      </a:pPr>
                      <a:r>
                        <a:rPr lang="en" b="1">
                          <a:solidFill>
                            <a:schemeClr val="dk2"/>
                          </a:solidFill>
                          <a:latin typeface="Roboto"/>
                          <a:ea typeface="Roboto"/>
                          <a:cs typeface="Roboto"/>
                          <a:sym typeface="Roboto"/>
                        </a:rPr>
                        <a:t>Noise Spectral Density = </a:t>
                      </a:r>
                      <a:r>
                        <a:rPr lang="en">
                          <a:solidFill>
                            <a:schemeClr val="dk2"/>
                          </a:solidFill>
                          <a:latin typeface="Roboto"/>
                          <a:ea typeface="Roboto"/>
                          <a:cs typeface="Roboto"/>
                          <a:sym typeface="Roboto"/>
                        </a:rPr>
                        <a:t>0.010 deg/s/√Hz</a:t>
                      </a:r>
                      <a:endParaRPr>
                        <a:solidFill>
                          <a:schemeClr val="dk2"/>
                        </a:solidFill>
                        <a:latin typeface="Roboto"/>
                        <a:ea typeface="Roboto"/>
                        <a:cs typeface="Roboto"/>
                        <a:sym typeface="Roboto"/>
                      </a:endParaRPr>
                    </a:p>
                    <a:p>
                      <a:pPr marL="457200" lvl="0" indent="-317500" algn="l" rtl="0">
                        <a:spcBef>
                          <a:spcPts val="0"/>
                        </a:spcBef>
                        <a:spcAft>
                          <a:spcPts val="0"/>
                        </a:spcAft>
                        <a:buClr>
                          <a:schemeClr val="dk2"/>
                        </a:buClr>
                        <a:buSzPts val="1400"/>
                        <a:buFont typeface="Roboto"/>
                        <a:buChar char="-"/>
                      </a:pPr>
                      <a:r>
                        <a:rPr lang="en" b="1">
                          <a:solidFill>
                            <a:schemeClr val="dk2"/>
                          </a:solidFill>
                          <a:latin typeface="Roboto"/>
                          <a:ea typeface="Roboto"/>
                          <a:cs typeface="Roboto"/>
                          <a:sym typeface="Roboto"/>
                        </a:rPr>
                        <a:t>Dimensions = </a:t>
                      </a:r>
                      <a:r>
                        <a:rPr lang="en">
                          <a:solidFill>
                            <a:schemeClr val="dk2"/>
                          </a:solidFill>
                          <a:latin typeface="Roboto"/>
                          <a:ea typeface="Roboto"/>
                          <a:cs typeface="Roboto"/>
                          <a:sym typeface="Roboto"/>
                        </a:rPr>
                        <a:t>3mm x 3mm x 0.75mm</a:t>
                      </a:r>
                      <a:endParaRPr>
                        <a:solidFill>
                          <a:schemeClr val="dk2"/>
                        </a:solidFill>
                        <a:latin typeface="Roboto"/>
                        <a:ea typeface="Roboto"/>
                        <a:cs typeface="Roboto"/>
                        <a:sym typeface="Roboto"/>
                      </a:endParaRPr>
                    </a:p>
                  </a:txBody>
                  <a:tcPr marL="91425" marR="91425" marT="91425" marB="91425">
                    <a:lnL w="9525" cap="flat" cmpd="sng">
                      <a:solidFill>
                        <a:srgbClr val="000000"/>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35"/>
          <p:cNvSpPr txBox="1">
            <a:spLocks noGrp="1"/>
          </p:cNvSpPr>
          <p:nvPr>
            <p:ph type="body" idx="1"/>
          </p:nvPr>
        </p:nvSpPr>
        <p:spPr>
          <a:xfrm>
            <a:off x="148275" y="680100"/>
            <a:ext cx="5884800" cy="202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u="sng"/>
              <a:t>Kalman Filter</a:t>
            </a:r>
            <a:endParaRPr b="1" u="sng"/>
          </a:p>
          <a:p>
            <a:pPr marL="457200" lvl="0" indent="-330200" algn="l" rtl="0">
              <a:spcBef>
                <a:spcPts val="1200"/>
              </a:spcBef>
              <a:spcAft>
                <a:spcPts val="0"/>
              </a:spcAft>
              <a:buSzPts val="1600"/>
              <a:buChar char="●"/>
            </a:pPr>
            <a:r>
              <a:rPr lang="en" sz="1600"/>
              <a:t>Combine weighted prediction and measurement to estimate position and velocity at 100 Hz</a:t>
            </a:r>
            <a:endParaRPr sz="1600"/>
          </a:p>
          <a:p>
            <a:pPr marL="457200" lvl="0" indent="-330200" algn="l" rtl="0">
              <a:spcBef>
                <a:spcPts val="0"/>
              </a:spcBef>
              <a:spcAft>
                <a:spcPts val="0"/>
              </a:spcAft>
              <a:buSzPts val="1600"/>
              <a:buChar char="●"/>
            </a:pPr>
            <a:r>
              <a:rPr lang="en" sz="1600"/>
              <a:t>Written in C for bare-metal flashing and speed</a:t>
            </a:r>
            <a:endParaRPr sz="1600"/>
          </a:p>
        </p:txBody>
      </p:sp>
      <p:sp>
        <p:nvSpPr>
          <p:cNvPr id="390" name="Google Shape;390;p35"/>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Flight Software Design</a:t>
            </a:r>
            <a:endParaRPr/>
          </a:p>
        </p:txBody>
      </p:sp>
      <p:sp>
        <p:nvSpPr>
          <p:cNvPr id="391" name="Google Shape;391;p35"/>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13</a:t>
            </a:fld>
            <a:endParaRPr/>
          </a:p>
        </p:txBody>
      </p:sp>
      <p:grpSp>
        <p:nvGrpSpPr>
          <p:cNvPr id="392" name="Google Shape;392;p35"/>
          <p:cNvGrpSpPr/>
          <p:nvPr/>
        </p:nvGrpSpPr>
        <p:grpSpPr>
          <a:xfrm>
            <a:off x="-2" y="2299200"/>
            <a:ext cx="6401762" cy="2424788"/>
            <a:chOff x="2687700" y="2187452"/>
            <a:chExt cx="6811110" cy="2576273"/>
          </a:xfrm>
        </p:grpSpPr>
        <p:sp>
          <p:nvSpPr>
            <p:cNvPr id="393" name="Google Shape;393;p35"/>
            <p:cNvSpPr/>
            <p:nvPr/>
          </p:nvSpPr>
          <p:spPr>
            <a:xfrm>
              <a:off x="4544700" y="2696100"/>
              <a:ext cx="1454700" cy="268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5"/>
            <p:cNvSpPr txBox="1"/>
            <p:nvPr/>
          </p:nvSpPr>
          <p:spPr>
            <a:xfrm>
              <a:off x="7995210" y="4194516"/>
              <a:ext cx="1503600" cy="51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a:latin typeface="Roboto"/>
                  <a:ea typeface="Roboto"/>
                  <a:cs typeface="Roboto"/>
                  <a:sym typeface="Roboto"/>
                </a:rPr>
                <a:t>Time</a:t>
              </a:r>
              <a:endParaRPr sz="1500" b="1">
                <a:latin typeface="Roboto"/>
                <a:ea typeface="Roboto"/>
                <a:cs typeface="Roboto"/>
                <a:sym typeface="Roboto"/>
              </a:endParaRPr>
            </a:p>
          </p:txBody>
        </p:sp>
        <p:sp>
          <p:nvSpPr>
            <p:cNvPr id="395" name="Google Shape;395;p35"/>
            <p:cNvSpPr txBox="1"/>
            <p:nvPr/>
          </p:nvSpPr>
          <p:spPr>
            <a:xfrm>
              <a:off x="2777800" y="2187452"/>
              <a:ext cx="1068900" cy="51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a:latin typeface="Roboto"/>
                  <a:ea typeface="Roboto"/>
                  <a:cs typeface="Roboto"/>
                  <a:sym typeface="Roboto"/>
                </a:rPr>
                <a:t>𝛿velocity</a:t>
              </a:r>
              <a:endParaRPr sz="1500" b="1">
                <a:latin typeface="Roboto"/>
                <a:ea typeface="Roboto"/>
                <a:cs typeface="Roboto"/>
                <a:sym typeface="Roboto"/>
              </a:endParaRPr>
            </a:p>
          </p:txBody>
        </p:sp>
        <p:pic>
          <p:nvPicPr>
            <p:cNvPr id="396" name="Google Shape;396;p35"/>
            <p:cNvPicPr preferRelativeResize="0"/>
            <p:nvPr/>
          </p:nvPicPr>
          <p:blipFill>
            <a:blip r:embed="rId3">
              <a:alphaModFix/>
            </a:blip>
            <a:stretch>
              <a:fillRect/>
            </a:stretch>
          </p:blipFill>
          <p:spPr>
            <a:xfrm>
              <a:off x="3048399" y="2505877"/>
              <a:ext cx="5451927" cy="2073000"/>
            </a:xfrm>
            <a:prstGeom prst="rect">
              <a:avLst/>
            </a:prstGeom>
            <a:noFill/>
            <a:ln>
              <a:noFill/>
            </a:ln>
          </p:spPr>
        </p:pic>
        <p:sp>
          <p:nvSpPr>
            <p:cNvPr id="397" name="Google Shape;397;p35"/>
            <p:cNvSpPr txBox="1"/>
            <p:nvPr/>
          </p:nvSpPr>
          <p:spPr>
            <a:xfrm>
              <a:off x="5192273" y="2294527"/>
              <a:ext cx="1068900" cy="51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a:latin typeface="Roboto"/>
                  <a:ea typeface="Roboto"/>
                  <a:cs typeface="Roboto"/>
                  <a:sym typeface="Roboto"/>
                </a:rPr>
                <a:t>Error Correction</a:t>
              </a:r>
              <a:endParaRPr sz="1300">
                <a:latin typeface="Roboto"/>
                <a:ea typeface="Roboto"/>
                <a:cs typeface="Roboto"/>
                <a:sym typeface="Roboto"/>
              </a:endParaRPr>
            </a:p>
          </p:txBody>
        </p:sp>
        <p:sp>
          <p:nvSpPr>
            <p:cNvPr id="398" name="Google Shape;398;p35"/>
            <p:cNvSpPr txBox="1"/>
            <p:nvPr/>
          </p:nvSpPr>
          <p:spPr>
            <a:xfrm rot="-695314">
              <a:off x="3485414" y="2948663"/>
              <a:ext cx="1790601" cy="51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a:latin typeface="Roboto"/>
                  <a:ea typeface="Roboto"/>
                  <a:cs typeface="Roboto"/>
                  <a:sym typeface="Roboto"/>
                </a:rPr>
                <a:t>Upward trending random walk-off</a:t>
              </a:r>
              <a:endParaRPr sz="1300">
                <a:latin typeface="Roboto"/>
                <a:ea typeface="Roboto"/>
                <a:cs typeface="Roboto"/>
                <a:sym typeface="Roboto"/>
              </a:endParaRPr>
            </a:p>
          </p:txBody>
        </p:sp>
        <p:sp>
          <p:nvSpPr>
            <p:cNvPr id="399" name="Google Shape;399;p35"/>
            <p:cNvSpPr txBox="1"/>
            <p:nvPr/>
          </p:nvSpPr>
          <p:spPr>
            <a:xfrm>
              <a:off x="6689225" y="2699788"/>
              <a:ext cx="1933800" cy="51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a:latin typeface="Roboto"/>
                  <a:ea typeface="Roboto"/>
                  <a:cs typeface="Roboto"/>
                  <a:sym typeface="Roboto"/>
                </a:rPr>
                <a:t>Kalman Filtered Error Correction</a:t>
              </a:r>
              <a:endParaRPr sz="1300">
                <a:latin typeface="Roboto"/>
                <a:ea typeface="Roboto"/>
                <a:cs typeface="Roboto"/>
                <a:sym typeface="Roboto"/>
              </a:endParaRPr>
            </a:p>
          </p:txBody>
        </p:sp>
        <p:cxnSp>
          <p:nvCxnSpPr>
            <p:cNvPr id="400" name="Google Shape;400;p35"/>
            <p:cNvCxnSpPr/>
            <p:nvPr/>
          </p:nvCxnSpPr>
          <p:spPr>
            <a:xfrm rot="10800000" flipH="1">
              <a:off x="5905075" y="3128825"/>
              <a:ext cx="1007400" cy="384900"/>
            </a:xfrm>
            <a:prstGeom prst="straightConnector1">
              <a:avLst/>
            </a:prstGeom>
            <a:noFill/>
            <a:ln w="9525" cap="flat" cmpd="sng">
              <a:solidFill>
                <a:srgbClr val="666666"/>
              </a:solidFill>
              <a:prstDash val="solid"/>
              <a:round/>
              <a:headEnd type="triangle" w="med" len="med"/>
              <a:tailEnd type="none" w="med" len="med"/>
            </a:ln>
          </p:spPr>
        </p:cxnSp>
        <p:sp>
          <p:nvSpPr>
            <p:cNvPr id="401" name="Google Shape;401;p35"/>
            <p:cNvSpPr txBox="1"/>
            <p:nvPr/>
          </p:nvSpPr>
          <p:spPr>
            <a:xfrm>
              <a:off x="5450350" y="4354825"/>
              <a:ext cx="648000" cy="40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Roboto"/>
                  <a:ea typeface="Roboto"/>
                  <a:cs typeface="Roboto"/>
                  <a:sym typeface="Roboto"/>
                </a:rPr>
                <a:t>2 hrs</a:t>
              </a:r>
              <a:endParaRPr sz="1300">
                <a:latin typeface="Roboto"/>
                <a:ea typeface="Roboto"/>
                <a:cs typeface="Roboto"/>
                <a:sym typeface="Roboto"/>
              </a:endParaRPr>
            </a:p>
          </p:txBody>
        </p:sp>
        <p:sp>
          <p:nvSpPr>
            <p:cNvPr id="402" name="Google Shape;402;p35"/>
            <p:cNvSpPr txBox="1"/>
            <p:nvPr/>
          </p:nvSpPr>
          <p:spPr>
            <a:xfrm>
              <a:off x="2687700" y="3183100"/>
              <a:ext cx="548700" cy="62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Roboto"/>
                  <a:ea typeface="Roboto"/>
                  <a:cs typeface="Roboto"/>
                  <a:sym typeface="Roboto"/>
                </a:rPr>
                <a:t>0.4 m/s</a:t>
              </a:r>
              <a:endParaRPr sz="1300">
                <a:latin typeface="Roboto"/>
                <a:ea typeface="Roboto"/>
                <a:cs typeface="Roboto"/>
                <a:sym typeface="Roboto"/>
              </a:endParaRPr>
            </a:p>
          </p:txBody>
        </p:sp>
        <p:cxnSp>
          <p:nvCxnSpPr>
            <p:cNvPr id="403" name="Google Shape;403;p35"/>
            <p:cNvCxnSpPr/>
            <p:nvPr/>
          </p:nvCxnSpPr>
          <p:spPr>
            <a:xfrm>
              <a:off x="3105550" y="3383200"/>
              <a:ext cx="238200" cy="0"/>
            </a:xfrm>
            <a:prstGeom prst="straightConnector1">
              <a:avLst/>
            </a:prstGeom>
            <a:noFill/>
            <a:ln w="28575" cap="flat" cmpd="sng">
              <a:solidFill>
                <a:srgbClr val="222222"/>
              </a:solidFill>
              <a:prstDash val="solid"/>
              <a:round/>
              <a:headEnd type="none" w="med" len="med"/>
              <a:tailEnd type="none" w="med" len="med"/>
            </a:ln>
          </p:spPr>
        </p:cxnSp>
      </p:grpSp>
      <p:sp>
        <p:nvSpPr>
          <p:cNvPr id="404" name="Google Shape;404;p35"/>
          <p:cNvSpPr/>
          <p:nvPr/>
        </p:nvSpPr>
        <p:spPr>
          <a:xfrm>
            <a:off x="6233600" y="1453888"/>
            <a:ext cx="2286000" cy="2073000"/>
          </a:xfrm>
          <a:prstGeom prst="roundRect">
            <a:avLst>
              <a:gd name="adj" fmla="val 16667"/>
            </a:avLst>
          </a:prstGeom>
          <a:no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2"/>
              </a:solidFill>
              <a:latin typeface="Roboto"/>
              <a:ea typeface="Roboto"/>
              <a:cs typeface="Roboto"/>
              <a:sym typeface="Roboto"/>
            </a:endParaRPr>
          </a:p>
        </p:txBody>
      </p:sp>
      <p:sp>
        <p:nvSpPr>
          <p:cNvPr id="405" name="Google Shape;405;p35"/>
          <p:cNvSpPr/>
          <p:nvPr/>
        </p:nvSpPr>
        <p:spPr>
          <a:xfrm>
            <a:off x="6635000" y="725838"/>
            <a:ext cx="1524000" cy="5052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Roboto"/>
                <a:ea typeface="Roboto"/>
                <a:cs typeface="Roboto"/>
                <a:sym typeface="Roboto"/>
              </a:rPr>
              <a:t>Sensor Data</a:t>
            </a:r>
            <a:endParaRPr>
              <a:solidFill>
                <a:schemeClr val="dk2"/>
              </a:solidFill>
              <a:latin typeface="Roboto"/>
              <a:ea typeface="Roboto"/>
              <a:cs typeface="Roboto"/>
              <a:sym typeface="Roboto"/>
            </a:endParaRPr>
          </a:p>
        </p:txBody>
      </p:sp>
      <p:sp>
        <p:nvSpPr>
          <p:cNvPr id="406" name="Google Shape;406;p35"/>
          <p:cNvSpPr/>
          <p:nvPr/>
        </p:nvSpPr>
        <p:spPr>
          <a:xfrm>
            <a:off x="6254000" y="3893888"/>
            <a:ext cx="944700" cy="6969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Roboto"/>
                <a:ea typeface="Roboto"/>
                <a:cs typeface="Roboto"/>
                <a:sym typeface="Roboto"/>
              </a:rPr>
              <a:t>Parent CubeSat</a:t>
            </a:r>
            <a:endParaRPr>
              <a:solidFill>
                <a:schemeClr val="dk2"/>
              </a:solidFill>
              <a:latin typeface="Roboto"/>
              <a:ea typeface="Roboto"/>
              <a:cs typeface="Roboto"/>
              <a:sym typeface="Roboto"/>
            </a:endParaRPr>
          </a:p>
        </p:txBody>
      </p:sp>
      <p:sp>
        <p:nvSpPr>
          <p:cNvPr id="407" name="Google Shape;407;p35"/>
          <p:cNvSpPr txBox="1"/>
          <p:nvPr/>
        </p:nvSpPr>
        <p:spPr>
          <a:xfrm>
            <a:off x="5897000" y="1450513"/>
            <a:ext cx="300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2"/>
                </a:solidFill>
                <a:latin typeface="Roboto"/>
                <a:ea typeface="Roboto"/>
                <a:cs typeface="Roboto"/>
                <a:sym typeface="Roboto"/>
              </a:rPr>
              <a:t>Kalman Filter</a:t>
            </a:r>
            <a:endParaRPr/>
          </a:p>
        </p:txBody>
      </p:sp>
      <p:sp>
        <p:nvSpPr>
          <p:cNvPr id="408" name="Google Shape;408;p35"/>
          <p:cNvSpPr/>
          <p:nvPr/>
        </p:nvSpPr>
        <p:spPr>
          <a:xfrm>
            <a:off x="6428550" y="1983538"/>
            <a:ext cx="843600" cy="2682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Roboto"/>
                <a:ea typeface="Roboto"/>
                <a:cs typeface="Roboto"/>
                <a:sym typeface="Roboto"/>
              </a:rPr>
              <a:t>Predict</a:t>
            </a:r>
            <a:endParaRPr>
              <a:solidFill>
                <a:schemeClr val="dk2"/>
              </a:solidFill>
              <a:latin typeface="Roboto"/>
              <a:ea typeface="Roboto"/>
              <a:cs typeface="Roboto"/>
              <a:sym typeface="Roboto"/>
            </a:endParaRPr>
          </a:p>
        </p:txBody>
      </p:sp>
      <p:sp>
        <p:nvSpPr>
          <p:cNvPr id="409" name="Google Shape;409;p35"/>
          <p:cNvSpPr/>
          <p:nvPr/>
        </p:nvSpPr>
        <p:spPr>
          <a:xfrm>
            <a:off x="7397000" y="1983538"/>
            <a:ext cx="944700" cy="2682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Roboto"/>
                <a:ea typeface="Roboto"/>
                <a:cs typeface="Roboto"/>
                <a:sym typeface="Roboto"/>
              </a:rPr>
              <a:t>Measure</a:t>
            </a:r>
            <a:endParaRPr>
              <a:solidFill>
                <a:schemeClr val="dk2"/>
              </a:solidFill>
              <a:latin typeface="Roboto"/>
              <a:ea typeface="Roboto"/>
              <a:cs typeface="Roboto"/>
              <a:sym typeface="Roboto"/>
            </a:endParaRPr>
          </a:p>
        </p:txBody>
      </p:sp>
      <p:sp>
        <p:nvSpPr>
          <p:cNvPr id="410" name="Google Shape;410;p35"/>
          <p:cNvSpPr/>
          <p:nvPr/>
        </p:nvSpPr>
        <p:spPr>
          <a:xfrm>
            <a:off x="6594200" y="2553100"/>
            <a:ext cx="1564800" cy="2682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Roboto"/>
                <a:ea typeface="Roboto"/>
                <a:cs typeface="Roboto"/>
                <a:sym typeface="Roboto"/>
              </a:rPr>
              <a:t>Weight P &amp; M</a:t>
            </a:r>
            <a:endParaRPr>
              <a:solidFill>
                <a:schemeClr val="dk2"/>
              </a:solidFill>
              <a:latin typeface="Roboto"/>
              <a:ea typeface="Roboto"/>
              <a:cs typeface="Roboto"/>
              <a:sym typeface="Roboto"/>
            </a:endParaRPr>
          </a:p>
        </p:txBody>
      </p:sp>
      <p:sp>
        <p:nvSpPr>
          <p:cNvPr id="411" name="Google Shape;411;p35"/>
          <p:cNvSpPr/>
          <p:nvPr/>
        </p:nvSpPr>
        <p:spPr>
          <a:xfrm>
            <a:off x="6594200" y="3004213"/>
            <a:ext cx="1564800" cy="2682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Roboto"/>
                <a:ea typeface="Roboto"/>
                <a:cs typeface="Roboto"/>
                <a:sym typeface="Roboto"/>
              </a:rPr>
              <a:t>Final Estimate</a:t>
            </a:r>
            <a:endParaRPr>
              <a:solidFill>
                <a:schemeClr val="dk2"/>
              </a:solidFill>
              <a:latin typeface="Roboto"/>
              <a:ea typeface="Roboto"/>
              <a:cs typeface="Roboto"/>
              <a:sym typeface="Roboto"/>
            </a:endParaRPr>
          </a:p>
        </p:txBody>
      </p:sp>
      <p:sp>
        <p:nvSpPr>
          <p:cNvPr id="412" name="Google Shape;412;p35"/>
          <p:cNvSpPr/>
          <p:nvPr/>
        </p:nvSpPr>
        <p:spPr>
          <a:xfrm>
            <a:off x="7595300" y="3893888"/>
            <a:ext cx="944700" cy="6969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Roboto"/>
                <a:ea typeface="Roboto"/>
                <a:cs typeface="Roboto"/>
                <a:sym typeface="Roboto"/>
              </a:rPr>
              <a:t>Ground Station</a:t>
            </a:r>
            <a:endParaRPr>
              <a:solidFill>
                <a:schemeClr val="dk2"/>
              </a:solidFill>
              <a:latin typeface="Roboto"/>
              <a:ea typeface="Roboto"/>
              <a:cs typeface="Roboto"/>
              <a:sym typeface="Roboto"/>
            </a:endParaRPr>
          </a:p>
        </p:txBody>
      </p:sp>
      <p:cxnSp>
        <p:nvCxnSpPr>
          <p:cNvPr id="413" name="Google Shape;413;p35"/>
          <p:cNvCxnSpPr>
            <a:endCxn id="406" idx="0"/>
          </p:cNvCxnSpPr>
          <p:nvPr/>
        </p:nvCxnSpPr>
        <p:spPr>
          <a:xfrm flipH="1">
            <a:off x="6726350" y="3529988"/>
            <a:ext cx="6000" cy="363900"/>
          </a:xfrm>
          <a:prstGeom prst="straightConnector1">
            <a:avLst/>
          </a:prstGeom>
          <a:noFill/>
          <a:ln w="9525" cap="flat" cmpd="sng">
            <a:solidFill>
              <a:schemeClr val="dk2"/>
            </a:solidFill>
            <a:prstDash val="solid"/>
            <a:round/>
            <a:headEnd type="none" w="med" len="med"/>
            <a:tailEnd type="triangle" w="med" len="med"/>
          </a:ln>
        </p:spPr>
      </p:cxnSp>
      <p:cxnSp>
        <p:nvCxnSpPr>
          <p:cNvPr id="414" name="Google Shape;414;p35"/>
          <p:cNvCxnSpPr>
            <a:endCxn id="412" idx="0"/>
          </p:cNvCxnSpPr>
          <p:nvPr/>
        </p:nvCxnSpPr>
        <p:spPr>
          <a:xfrm flipH="1">
            <a:off x="8067650" y="3523688"/>
            <a:ext cx="11100" cy="370200"/>
          </a:xfrm>
          <a:prstGeom prst="straightConnector1">
            <a:avLst/>
          </a:prstGeom>
          <a:noFill/>
          <a:ln w="9525" cap="flat" cmpd="sng">
            <a:solidFill>
              <a:schemeClr val="dk2"/>
            </a:solidFill>
            <a:prstDash val="solid"/>
            <a:round/>
            <a:headEnd type="triangle" w="med" len="med"/>
            <a:tailEnd type="triangle" w="med" len="med"/>
          </a:ln>
        </p:spPr>
      </p:cxnSp>
      <p:cxnSp>
        <p:nvCxnSpPr>
          <p:cNvPr id="415" name="Google Shape;415;p35"/>
          <p:cNvCxnSpPr>
            <a:stCxn id="405" idx="2"/>
          </p:cNvCxnSpPr>
          <p:nvPr/>
        </p:nvCxnSpPr>
        <p:spPr>
          <a:xfrm flipH="1">
            <a:off x="7394300" y="1231038"/>
            <a:ext cx="2700" cy="219600"/>
          </a:xfrm>
          <a:prstGeom prst="straightConnector1">
            <a:avLst/>
          </a:prstGeom>
          <a:noFill/>
          <a:ln w="9525" cap="flat" cmpd="sng">
            <a:solidFill>
              <a:schemeClr val="dk2"/>
            </a:solidFill>
            <a:prstDash val="solid"/>
            <a:round/>
            <a:headEnd type="none" w="med" len="med"/>
            <a:tailEnd type="triangle" w="med" len="med"/>
          </a:ln>
        </p:spPr>
      </p:cxnSp>
      <p:sp>
        <p:nvSpPr>
          <p:cNvPr id="416" name="Google Shape;416;p35"/>
          <p:cNvSpPr/>
          <p:nvPr/>
        </p:nvSpPr>
        <p:spPr>
          <a:xfrm>
            <a:off x="8157725" y="2704202"/>
            <a:ext cx="144520" cy="451866"/>
          </a:xfrm>
          <a:custGeom>
            <a:avLst/>
            <a:gdLst/>
            <a:ahLst/>
            <a:cxnLst/>
            <a:rect l="l" t="t" r="r" b="b"/>
            <a:pathLst>
              <a:path w="11326" h="15240" extrusionOk="0">
                <a:moveTo>
                  <a:pt x="1314" y="0"/>
                </a:moveTo>
                <a:cubicBezTo>
                  <a:pt x="2978" y="1358"/>
                  <a:pt x="11518" y="5606"/>
                  <a:pt x="11299" y="8146"/>
                </a:cubicBezTo>
                <a:cubicBezTo>
                  <a:pt x="11080" y="10686"/>
                  <a:pt x="1883" y="14058"/>
                  <a:pt x="0" y="15240"/>
                </a:cubicBezTo>
              </a:path>
            </a:pathLst>
          </a:custGeom>
          <a:noFill/>
          <a:ln w="9525" cap="flat" cmpd="sng">
            <a:solidFill>
              <a:schemeClr val="dk2"/>
            </a:solidFill>
            <a:prstDash val="solid"/>
            <a:round/>
            <a:headEnd type="none" w="med" len="med"/>
            <a:tailEnd type="stealth" w="med" len="med"/>
          </a:ln>
        </p:spPr>
      </p:sp>
      <p:sp>
        <p:nvSpPr>
          <p:cNvPr id="417" name="Google Shape;417;p35"/>
          <p:cNvSpPr/>
          <p:nvPr/>
        </p:nvSpPr>
        <p:spPr>
          <a:xfrm rot="10378663">
            <a:off x="6335470" y="2265728"/>
            <a:ext cx="205666" cy="881075"/>
          </a:xfrm>
          <a:custGeom>
            <a:avLst/>
            <a:gdLst/>
            <a:ahLst/>
            <a:cxnLst/>
            <a:rect l="l" t="t" r="r" b="b"/>
            <a:pathLst>
              <a:path w="11326" h="15240" extrusionOk="0">
                <a:moveTo>
                  <a:pt x="1314" y="0"/>
                </a:moveTo>
                <a:cubicBezTo>
                  <a:pt x="2978" y="1358"/>
                  <a:pt x="11518" y="5606"/>
                  <a:pt x="11299" y="8146"/>
                </a:cubicBezTo>
                <a:cubicBezTo>
                  <a:pt x="11080" y="10686"/>
                  <a:pt x="1883" y="14058"/>
                  <a:pt x="0" y="15240"/>
                </a:cubicBezTo>
              </a:path>
            </a:pathLst>
          </a:custGeom>
          <a:noFill/>
          <a:ln w="9525" cap="flat" cmpd="sng">
            <a:solidFill>
              <a:schemeClr val="dk2"/>
            </a:solidFill>
            <a:prstDash val="solid"/>
            <a:round/>
            <a:headEnd type="none" w="med" len="med"/>
            <a:tailEnd type="stealth" w="med" len="med"/>
          </a:ln>
        </p:spPr>
      </p:sp>
      <p:cxnSp>
        <p:nvCxnSpPr>
          <p:cNvPr id="418" name="Google Shape;418;p35"/>
          <p:cNvCxnSpPr/>
          <p:nvPr/>
        </p:nvCxnSpPr>
        <p:spPr>
          <a:xfrm>
            <a:off x="6860425" y="2251738"/>
            <a:ext cx="3900" cy="300900"/>
          </a:xfrm>
          <a:prstGeom prst="straightConnector1">
            <a:avLst/>
          </a:prstGeom>
          <a:noFill/>
          <a:ln w="9525" cap="flat" cmpd="sng">
            <a:solidFill>
              <a:schemeClr val="dk2"/>
            </a:solidFill>
            <a:prstDash val="solid"/>
            <a:round/>
            <a:headEnd type="none" w="med" len="med"/>
            <a:tailEnd type="triangle" w="med" len="med"/>
          </a:ln>
        </p:spPr>
      </p:cxnSp>
      <p:cxnSp>
        <p:nvCxnSpPr>
          <p:cNvPr id="419" name="Google Shape;419;p35"/>
          <p:cNvCxnSpPr/>
          <p:nvPr/>
        </p:nvCxnSpPr>
        <p:spPr>
          <a:xfrm>
            <a:off x="7867400" y="2251738"/>
            <a:ext cx="3900" cy="3009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36"/>
          <p:cNvSpPr txBox="1">
            <a:spLocks noGrp="1"/>
          </p:cNvSpPr>
          <p:nvPr>
            <p:ph type="body" idx="1"/>
          </p:nvPr>
        </p:nvSpPr>
        <p:spPr>
          <a:xfrm>
            <a:off x="4453175" y="636375"/>
            <a:ext cx="4726500" cy="4036200"/>
          </a:xfrm>
          <a:prstGeom prst="rect">
            <a:avLst/>
          </a:prstGeom>
        </p:spPr>
        <p:txBody>
          <a:bodyPr spcFirstLastPara="1" wrap="square" lIns="91425" tIns="91425" rIns="91425" bIns="91425" anchor="t" anchorCtr="0">
            <a:noAutofit/>
          </a:bodyPr>
          <a:lstStyle/>
          <a:p>
            <a:pPr marL="457200" lvl="0" indent="-321468" algn="l" rtl="0">
              <a:lnSpc>
                <a:spcPct val="115000"/>
              </a:lnSpc>
              <a:spcBef>
                <a:spcPts val="0"/>
              </a:spcBef>
              <a:spcAft>
                <a:spcPts val="0"/>
              </a:spcAft>
              <a:buSzPts val="1463"/>
              <a:buChar char="●"/>
            </a:pPr>
            <a:r>
              <a:rPr lang="en" sz="1462"/>
              <a:t>Estimate Housing Maximum Weight = </a:t>
            </a:r>
            <a:r>
              <a:rPr lang="en" sz="1462" b="1"/>
              <a:t>217 g</a:t>
            </a:r>
            <a:endParaRPr sz="1462" b="1"/>
          </a:p>
          <a:p>
            <a:pPr marL="457200" lvl="0" indent="-321468" algn="l" rtl="0">
              <a:lnSpc>
                <a:spcPct val="115000"/>
              </a:lnSpc>
              <a:spcBef>
                <a:spcPts val="0"/>
              </a:spcBef>
              <a:spcAft>
                <a:spcPts val="0"/>
              </a:spcAft>
              <a:buSzPts val="1463"/>
              <a:buChar char="●"/>
            </a:pPr>
            <a:r>
              <a:rPr lang="en" sz="1462" b="1"/>
              <a:t>Aluminum 6061</a:t>
            </a:r>
            <a:endParaRPr sz="1462" b="1"/>
          </a:p>
          <a:p>
            <a:pPr marL="914400" lvl="1" indent="-321468" algn="l" rtl="0">
              <a:lnSpc>
                <a:spcPct val="115000"/>
              </a:lnSpc>
              <a:spcBef>
                <a:spcPts val="0"/>
              </a:spcBef>
              <a:spcAft>
                <a:spcPts val="0"/>
              </a:spcAft>
              <a:buSzPts val="1463"/>
              <a:buChar char="○"/>
            </a:pPr>
            <a:r>
              <a:rPr lang="en" sz="1462"/>
              <a:t>Shielding Effective Material</a:t>
            </a:r>
            <a:endParaRPr sz="1462"/>
          </a:p>
          <a:p>
            <a:pPr marL="914400" lvl="1" indent="-321468" algn="l" rtl="0">
              <a:lnSpc>
                <a:spcPct val="115000"/>
              </a:lnSpc>
              <a:spcBef>
                <a:spcPts val="0"/>
              </a:spcBef>
              <a:spcAft>
                <a:spcPts val="0"/>
              </a:spcAft>
              <a:buSzPts val="1463"/>
              <a:buChar char="○"/>
            </a:pPr>
            <a:r>
              <a:rPr lang="en" sz="1462"/>
              <a:t>2 mm Al Sheet Brazed Together</a:t>
            </a:r>
            <a:endParaRPr sz="1462"/>
          </a:p>
          <a:p>
            <a:pPr marL="914400" lvl="1" indent="-321468" algn="l" rtl="0">
              <a:lnSpc>
                <a:spcPct val="115000"/>
              </a:lnSpc>
              <a:spcBef>
                <a:spcPts val="0"/>
              </a:spcBef>
              <a:spcAft>
                <a:spcPts val="0"/>
              </a:spcAft>
              <a:buSzPts val="1463"/>
              <a:buChar char="○"/>
            </a:pPr>
            <a:r>
              <a:rPr lang="en" sz="1462"/>
              <a:t>Estimated Clean Weight: 172 grams </a:t>
            </a:r>
            <a:endParaRPr sz="1462"/>
          </a:p>
          <a:p>
            <a:pPr marL="457200" lvl="0" indent="-321468" algn="l" rtl="0">
              <a:lnSpc>
                <a:spcPct val="115000"/>
              </a:lnSpc>
              <a:spcBef>
                <a:spcPts val="0"/>
              </a:spcBef>
              <a:spcAft>
                <a:spcPts val="0"/>
              </a:spcAft>
              <a:buSzPts val="1463"/>
              <a:buChar char="●"/>
            </a:pPr>
            <a:r>
              <a:rPr lang="en" sz="1462" b="1"/>
              <a:t>Onyx ESD</a:t>
            </a:r>
            <a:endParaRPr sz="1462" b="1"/>
          </a:p>
          <a:p>
            <a:pPr marL="914400" lvl="1" indent="-296068" algn="l" rtl="0">
              <a:lnSpc>
                <a:spcPct val="115000"/>
              </a:lnSpc>
              <a:spcBef>
                <a:spcPts val="0"/>
              </a:spcBef>
              <a:spcAft>
                <a:spcPts val="0"/>
              </a:spcAft>
              <a:buSzPts val="1063"/>
              <a:buChar char="○"/>
            </a:pPr>
            <a:r>
              <a:rPr lang="en" sz="1462"/>
              <a:t>Ideal Material Resistance Range: 10</a:t>
            </a:r>
            <a:r>
              <a:rPr lang="en" sz="1462" baseline="30000"/>
              <a:t>5 </a:t>
            </a:r>
            <a:r>
              <a:rPr lang="en" sz="1462"/>
              <a:t>-10</a:t>
            </a:r>
            <a:r>
              <a:rPr lang="en" sz="1462" baseline="30000"/>
              <a:t>7</a:t>
            </a:r>
            <a:r>
              <a:rPr lang="en" sz="1462"/>
              <a:t> </a:t>
            </a:r>
            <a:r>
              <a:rPr lang="en" sz="1337">
                <a:highlight>
                  <a:schemeClr val="lt1"/>
                </a:highlight>
                <a:latin typeface="Arial"/>
                <a:ea typeface="Arial"/>
                <a:cs typeface="Arial"/>
                <a:sym typeface="Arial"/>
              </a:rPr>
              <a:t>Ω </a:t>
            </a:r>
            <a:endParaRPr sz="1337">
              <a:highlight>
                <a:schemeClr val="lt1"/>
              </a:highlight>
              <a:latin typeface="Arial"/>
              <a:ea typeface="Arial"/>
              <a:cs typeface="Arial"/>
              <a:sym typeface="Arial"/>
            </a:endParaRPr>
          </a:p>
          <a:p>
            <a:pPr marL="1371600" lvl="2" indent="-296068" algn="l" rtl="0">
              <a:lnSpc>
                <a:spcPct val="115000"/>
              </a:lnSpc>
              <a:spcBef>
                <a:spcPts val="0"/>
              </a:spcBef>
              <a:spcAft>
                <a:spcPts val="0"/>
              </a:spcAft>
              <a:buSzPts val="1063"/>
              <a:buChar char="■"/>
            </a:pPr>
            <a:r>
              <a:rPr lang="en" sz="1462"/>
              <a:t>Prevents Discharge to PCB via Human Contact</a:t>
            </a:r>
            <a:endParaRPr sz="1337">
              <a:solidFill>
                <a:srgbClr val="0F0F0F"/>
              </a:solidFill>
              <a:highlight>
                <a:srgbClr val="FFFFFF"/>
              </a:highlight>
              <a:latin typeface="Arial"/>
              <a:ea typeface="Arial"/>
              <a:cs typeface="Arial"/>
              <a:sym typeface="Arial"/>
            </a:endParaRPr>
          </a:p>
          <a:p>
            <a:pPr marL="914400" lvl="1" indent="-296068" algn="l" rtl="0">
              <a:lnSpc>
                <a:spcPct val="115000"/>
              </a:lnSpc>
              <a:spcBef>
                <a:spcPts val="0"/>
              </a:spcBef>
              <a:spcAft>
                <a:spcPts val="0"/>
              </a:spcAft>
              <a:buSzPts val="1063"/>
              <a:buChar char="○"/>
            </a:pPr>
            <a:r>
              <a:rPr lang="en" sz="1462"/>
              <a:t>3D Printed</a:t>
            </a:r>
            <a:endParaRPr sz="1462"/>
          </a:p>
          <a:p>
            <a:pPr marL="914400" lvl="1" indent="-321468" algn="l" rtl="0">
              <a:lnSpc>
                <a:spcPct val="115000"/>
              </a:lnSpc>
              <a:spcBef>
                <a:spcPts val="0"/>
              </a:spcBef>
              <a:spcAft>
                <a:spcPts val="0"/>
              </a:spcAft>
              <a:buSzPts val="1463"/>
              <a:buChar char="○"/>
            </a:pPr>
            <a:r>
              <a:rPr lang="en" sz="1462"/>
              <a:t>Estimated Clean Weight: 45 grams </a:t>
            </a:r>
            <a:endParaRPr sz="1462"/>
          </a:p>
          <a:p>
            <a:pPr marL="457200" lvl="0" indent="-321468" algn="l" rtl="0">
              <a:lnSpc>
                <a:spcPct val="115000"/>
              </a:lnSpc>
              <a:spcBef>
                <a:spcPts val="0"/>
              </a:spcBef>
              <a:spcAft>
                <a:spcPts val="0"/>
              </a:spcAft>
              <a:buSzPts val="1463"/>
              <a:buChar char="●"/>
            </a:pPr>
            <a:r>
              <a:rPr lang="en" sz="1462"/>
              <a:t>Mounting Flanges </a:t>
            </a:r>
            <a:endParaRPr sz="1462"/>
          </a:p>
          <a:p>
            <a:pPr marL="914400" lvl="1" indent="-321468" algn="l" rtl="0">
              <a:lnSpc>
                <a:spcPct val="115000"/>
              </a:lnSpc>
              <a:spcBef>
                <a:spcPts val="0"/>
              </a:spcBef>
              <a:spcAft>
                <a:spcPts val="0"/>
              </a:spcAft>
              <a:buSzPts val="1463"/>
              <a:buChar char="○"/>
            </a:pPr>
            <a:r>
              <a:rPr lang="en" sz="1396"/>
              <a:t>Mountable on Both GA Spacecraft and for Testing</a:t>
            </a:r>
            <a:endParaRPr sz="1396"/>
          </a:p>
          <a:p>
            <a:pPr marL="914400" lvl="1" indent="-317268" algn="l" rtl="0">
              <a:lnSpc>
                <a:spcPct val="115000"/>
              </a:lnSpc>
              <a:spcBef>
                <a:spcPts val="0"/>
              </a:spcBef>
              <a:spcAft>
                <a:spcPts val="0"/>
              </a:spcAft>
              <a:buSzPts val="1396"/>
              <a:buChar char="○"/>
            </a:pPr>
            <a:r>
              <a:rPr lang="en" sz="1396"/>
              <a:t>Not Required to Fit in 3x10x10 cm Envelope</a:t>
            </a:r>
            <a:endParaRPr sz="1396"/>
          </a:p>
        </p:txBody>
      </p:sp>
      <p:sp>
        <p:nvSpPr>
          <p:cNvPr id="425" name="Google Shape;425;p36"/>
          <p:cNvSpPr txBox="1">
            <a:spLocks noGrp="1"/>
          </p:cNvSpPr>
          <p:nvPr>
            <p:ph type="title"/>
          </p:nvPr>
        </p:nvSpPr>
        <p:spPr>
          <a:xfrm>
            <a:off x="153025" y="0"/>
            <a:ext cx="88752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Mechanical Concept Design</a:t>
            </a:r>
            <a:endParaRPr sz="3800"/>
          </a:p>
        </p:txBody>
      </p:sp>
      <p:sp>
        <p:nvSpPr>
          <p:cNvPr id="426" name="Google Shape;426;p36"/>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14</a:t>
            </a:fld>
            <a:endParaRPr/>
          </a:p>
        </p:txBody>
      </p:sp>
      <p:graphicFrame>
        <p:nvGraphicFramePr>
          <p:cNvPr id="427" name="Google Shape;427;p36"/>
          <p:cNvGraphicFramePr/>
          <p:nvPr/>
        </p:nvGraphicFramePr>
        <p:xfrm>
          <a:off x="241163" y="2844913"/>
          <a:ext cx="4162550" cy="1999465"/>
        </p:xfrm>
        <a:graphic>
          <a:graphicData uri="http://schemas.openxmlformats.org/drawingml/2006/table">
            <a:tbl>
              <a:tblPr>
                <a:noFill/>
                <a:tableStyleId>{2B3CC3D6-1F7A-4778-AB20-04DCFBE73B5B}</a:tableStyleId>
              </a:tblPr>
              <a:tblGrid>
                <a:gridCol w="537725">
                  <a:extLst>
                    <a:ext uri="{9D8B030D-6E8A-4147-A177-3AD203B41FA5}">
                      <a16:colId xmlns:a16="http://schemas.microsoft.com/office/drawing/2014/main" val="20000"/>
                    </a:ext>
                  </a:extLst>
                </a:gridCol>
                <a:gridCol w="3624825">
                  <a:extLst>
                    <a:ext uri="{9D8B030D-6E8A-4147-A177-3AD203B41FA5}">
                      <a16:colId xmlns:a16="http://schemas.microsoft.com/office/drawing/2014/main" val="20001"/>
                    </a:ext>
                  </a:extLst>
                </a:gridCol>
              </a:tblGrid>
              <a:tr h="0">
                <a:tc gridSpan="2">
                  <a:txBody>
                    <a:bodyPr/>
                    <a:lstStyle/>
                    <a:p>
                      <a:pPr marL="0" lvl="0" indent="0" algn="ctr" rtl="0">
                        <a:spcBef>
                          <a:spcPts val="0"/>
                        </a:spcBef>
                        <a:spcAft>
                          <a:spcPts val="0"/>
                        </a:spcAft>
                        <a:buNone/>
                      </a:pPr>
                      <a:r>
                        <a:rPr lang="en" sz="1300" b="1">
                          <a:solidFill>
                            <a:schemeClr val="dk2"/>
                          </a:solidFill>
                          <a:latin typeface="Roboto"/>
                          <a:ea typeface="Roboto"/>
                          <a:cs typeface="Roboto"/>
                          <a:sym typeface="Roboto"/>
                        </a:rPr>
                        <a:t>Driving Requirement</a:t>
                      </a:r>
                      <a:endParaRPr sz="1300" b="1">
                        <a:solidFill>
                          <a:schemeClr val="dk2"/>
                        </a:solidFill>
                        <a:latin typeface="Roboto"/>
                        <a:ea typeface="Roboto"/>
                        <a:cs typeface="Roboto"/>
                        <a:sym typeface="Roboto"/>
                      </a:endParaRPr>
                    </a:p>
                  </a:txBody>
                  <a:tcPr marL="91425" marR="91425" marT="91425" marB="91425"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chemeClr val="lt1"/>
                    </a:solidFill>
                  </a:tcPr>
                </a:tc>
                <a:tc hMerge="1">
                  <a:txBody>
                    <a:bodyPr/>
                    <a:lstStyle/>
                    <a:p>
                      <a:endParaRPr lang="en-US"/>
                    </a:p>
                  </a:txBody>
                  <a:tcPr/>
                </a:tc>
                <a:extLst>
                  <a:ext uri="{0D108BD9-81ED-4DB2-BD59-A6C34878D82A}">
                    <a16:rowId xmlns:a16="http://schemas.microsoft.com/office/drawing/2014/main" val="10000"/>
                  </a:ext>
                </a:extLst>
              </a:tr>
              <a:tr h="211425">
                <a:tc>
                  <a:txBody>
                    <a:bodyPr/>
                    <a:lstStyle/>
                    <a:p>
                      <a:pPr marL="0" marR="0" lvl="0" indent="0" algn="ctr" rtl="0">
                        <a:lnSpc>
                          <a:spcPct val="100000"/>
                        </a:lnSpc>
                        <a:spcBef>
                          <a:spcPts val="0"/>
                        </a:spcBef>
                        <a:spcAft>
                          <a:spcPts val="0"/>
                        </a:spcAft>
                        <a:buNone/>
                      </a:pPr>
                      <a:r>
                        <a:rPr lang="en" sz="1200" b="1">
                          <a:solidFill>
                            <a:schemeClr val="dk2"/>
                          </a:solidFill>
                          <a:latin typeface="Roboto"/>
                          <a:ea typeface="Roboto"/>
                          <a:cs typeface="Roboto"/>
                          <a:sym typeface="Roboto"/>
                        </a:rPr>
                        <a:t>C.1</a:t>
                      </a:r>
                      <a:endParaRPr sz="1200" b="1">
                        <a:solidFill>
                          <a:schemeClr val="dk2"/>
                        </a:solidFill>
                        <a:latin typeface="Roboto"/>
                        <a:ea typeface="Roboto"/>
                        <a:cs typeface="Roboto"/>
                        <a:sym typeface="Roboto"/>
                      </a:endParaRPr>
                    </a:p>
                  </a:txBody>
                  <a:tcPr marL="91425" marR="91425" marT="91425" marB="91425"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888888"/>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000">
                          <a:solidFill>
                            <a:schemeClr val="dk2"/>
                          </a:solidFill>
                          <a:latin typeface="Roboto"/>
                          <a:ea typeface="Roboto"/>
                          <a:cs typeface="Roboto"/>
                          <a:sym typeface="Roboto"/>
                        </a:rPr>
                        <a:t>INS shall not exceed 3 x 10 x 10 cm in size</a:t>
                      </a:r>
                      <a:endParaRPr sz="1000">
                        <a:solidFill>
                          <a:schemeClr val="dk2"/>
                        </a:solidFill>
                        <a:latin typeface="Roboto"/>
                        <a:ea typeface="Roboto"/>
                        <a:cs typeface="Roboto"/>
                        <a:sym typeface="Roboto"/>
                      </a:endParaRPr>
                    </a:p>
                  </a:txBody>
                  <a:tcPr marL="91425" marR="91425" marT="91425" marB="91425"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888888"/>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27725">
                <a:tc>
                  <a:txBody>
                    <a:bodyPr/>
                    <a:lstStyle/>
                    <a:p>
                      <a:pPr marL="0" marR="0" lvl="0" indent="0" algn="ctr" rtl="0">
                        <a:lnSpc>
                          <a:spcPct val="100000"/>
                        </a:lnSpc>
                        <a:spcBef>
                          <a:spcPts val="0"/>
                        </a:spcBef>
                        <a:spcAft>
                          <a:spcPts val="0"/>
                        </a:spcAft>
                        <a:buNone/>
                      </a:pPr>
                      <a:r>
                        <a:rPr lang="en" sz="1200" b="1">
                          <a:solidFill>
                            <a:schemeClr val="dk2"/>
                          </a:solidFill>
                          <a:latin typeface="Roboto"/>
                          <a:ea typeface="Roboto"/>
                          <a:cs typeface="Roboto"/>
                          <a:sym typeface="Roboto"/>
                        </a:rPr>
                        <a:t>C.2</a:t>
                      </a:r>
                      <a:endParaRPr sz="1200" b="1">
                        <a:solidFill>
                          <a:schemeClr val="dk2"/>
                        </a:solidFill>
                        <a:latin typeface="Roboto"/>
                        <a:ea typeface="Roboto"/>
                        <a:cs typeface="Roboto"/>
                        <a:sym typeface="Roboto"/>
                      </a:endParaRPr>
                    </a:p>
                  </a:txBody>
                  <a:tcPr marL="91425" marR="91425" marT="91425" marB="91425"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 sz="1000">
                          <a:solidFill>
                            <a:schemeClr val="dk2"/>
                          </a:solidFill>
                          <a:latin typeface="Roboto"/>
                          <a:ea typeface="Roboto"/>
                          <a:cs typeface="Roboto"/>
                          <a:sym typeface="Roboto"/>
                        </a:rPr>
                        <a:t>INS shall not exceed 500 g</a:t>
                      </a:r>
                      <a:endParaRPr sz="1000">
                        <a:solidFill>
                          <a:schemeClr val="dk2"/>
                        </a:solidFill>
                        <a:latin typeface="Roboto"/>
                        <a:ea typeface="Roboto"/>
                        <a:cs typeface="Roboto"/>
                        <a:sym typeface="Roboto"/>
                      </a:endParaRPr>
                    </a:p>
                  </a:txBody>
                  <a:tcPr marL="91425" marR="91425" marT="91425" marB="91425"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0">
                <a:tc>
                  <a:txBody>
                    <a:bodyPr/>
                    <a:lstStyle/>
                    <a:p>
                      <a:pPr marL="0" marR="0" lvl="0" indent="0" algn="ctr" rtl="0">
                        <a:lnSpc>
                          <a:spcPct val="100000"/>
                        </a:lnSpc>
                        <a:spcBef>
                          <a:spcPts val="0"/>
                        </a:spcBef>
                        <a:spcAft>
                          <a:spcPts val="0"/>
                        </a:spcAft>
                        <a:buNone/>
                      </a:pPr>
                      <a:r>
                        <a:rPr lang="en" sz="1200" b="1">
                          <a:solidFill>
                            <a:schemeClr val="dk2"/>
                          </a:solidFill>
                          <a:latin typeface="Roboto"/>
                          <a:ea typeface="Roboto"/>
                          <a:cs typeface="Roboto"/>
                          <a:sym typeface="Roboto"/>
                        </a:rPr>
                        <a:t>1.2.5</a:t>
                      </a:r>
                      <a:endParaRPr sz="1200" b="1">
                        <a:solidFill>
                          <a:schemeClr val="dk2"/>
                        </a:solidFill>
                        <a:latin typeface="Roboto"/>
                        <a:ea typeface="Roboto"/>
                        <a:cs typeface="Roboto"/>
                        <a:sym typeface="Roboto"/>
                      </a:endParaRPr>
                    </a:p>
                  </a:txBody>
                  <a:tcPr marL="91425" marR="91425" marT="91425" marB="91425"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 sz="1000">
                          <a:solidFill>
                            <a:schemeClr val="dk2"/>
                          </a:solidFill>
                          <a:latin typeface="Roboto"/>
                          <a:ea typeface="Roboto"/>
                          <a:cs typeface="Roboto"/>
                          <a:sym typeface="Roboto"/>
                        </a:rPr>
                        <a:t>Structure shall resist EMI from a 4 GHz S-band antenna using gaps smaller than 7.45 mm</a:t>
                      </a:r>
                      <a:endParaRPr sz="1000">
                        <a:solidFill>
                          <a:schemeClr val="dk2"/>
                        </a:solidFill>
                        <a:latin typeface="Roboto"/>
                        <a:ea typeface="Roboto"/>
                        <a:cs typeface="Roboto"/>
                        <a:sym typeface="Roboto"/>
                      </a:endParaRPr>
                    </a:p>
                  </a:txBody>
                  <a:tcPr marL="91425" marR="91425" marT="91425" marB="91425"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265800">
                <a:tc>
                  <a:txBody>
                    <a:bodyPr/>
                    <a:lstStyle/>
                    <a:p>
                      <a:pPr marL="0" marR="0" lvl="0" indent="0" algn="ctr" rtl="0">
                        <a:lnSpc>
                          <a:spcPct val="100000"/>
                        </a:lnSpc>
                        <a:spcBef>
                          <a:spcPts val="0"/>
                        </a:spcBef>
                        <a:spcAft>
                          <a:spcPts val="0"/>
                        </a:spcAft>
                        <a:buNone/>
                      </a:pPr>
                      <a:r>
                        <a:rPr lang="en" sz="1200" b="1">
                          <a:solidFill>
                            <a:schemeClr val="dk2"/>
                          </a:solidFill>
                          <a:latin typeface="Roboto"/>
                          <a:ea typeface="Roboto"/>
                          <a:cs typeface="Roboto"/>
                          <a:sym typeface="Roboto"/>
                        </a:rPr>
                        <a:t>2.1.4</a:t>
                      </a:r>
                      <a:endParaRPr sz="1200" b="1">
                        <a:solidFill>
                          <a:schemeClr val="dk2"/>
                        </a:solidFill>
                        <a:latin typeface="Roboto"/>
                        <a:ea typeface="Roboto"/>
                        <a:cs typeface="Roboto"/>
                        <a:sym typeface="Roboto"/>
                      </a:endParaRPr>
                    </a:p>
                  </a:txBody>
                  <a:tcPr marL="91425" marR="91425" marT="91425" marB="91425"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 sz="1000">
                          <a:solidFill>
                            <a:schemeClr val="dk2"/>
                          </a:solidFill>
                          <a:latin typeface="Roboto"/>
                          <a:ea typeface="Roboto"/>
                          <a:cs typeface="Roboto"/>
                          <a:sym typeface="Roboto"/>
                        </a:rPr>
                        <a:t>Structure shall have 6 mounting flanges/brackets </a:t>
                      </a:r>
                      <a:endParaRPr sz="1000">
                        <a:solidFill>
                          <a:schemeClr val="dk2"/>
                        </a:solidFill>
                        <a:latin typeface="Roboto"/>
                        <a:ea typeface="Roboto"/>
                        <a:cs typeface="Roboto"/>
                        <a:sym typeface="Roboto"/>
                      </a:endParaRPr>
                    </a:p>
                  </a:txBody>
                  <a:tcPr marL="91425" marR="91425" marT="91425" marB="91425"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sp>
        <p:nvSpPr>
          <p:cNvPr id="428" name="Google Shape;428;p36"/>
          <p:cNvSpPr/>
          <p:nvPr/>
        </p:nvSpPr>
        <p:spPr>
          <a:xfrm>
            <a:off x="979500" y="636375"/>
            <a:ext cx="2788200" cy="21594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9" name="Google Shape;429;p36"/>
          <p:cNvPicPr preferRelativeResize="0"/>
          <p:nvPr/>
        </p:nvPicPr>
        <p:blipFill>
          <a:blip r:embed="rId3">
            <a:alphaModFix/>
          </a:blip>
          <a:stretch>
            <a:fillRect/>
          </a:stretch>
        </p:blipFill>
        <p:spPr>
          <a:xfrm>
            <a:off x="979425" y="576300"/>
            <a:ext cx="2788301" cy="22195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37"/>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Ground Software - GS Flowchart</a:t>
            </a:r>
            <a:endParaRPr/>
          </a:p>
          <a:p>
            <a:pPr marL="0" lvl="0" indent="0" algn="l" rtl="0">
              <a:spcBef>
                <a:spcPts val="0"/>
              </a:spcBef>
              <a:spcAft>
                <a:spcPts val="0"/>
              </a:spcAft>
              <a:buNone/>
            </a:pPr>
            <a:endParaRPr/>
          </a:p>
        </p:txBody>
      </p:sp>
      <p:sp>
        <p:nvSpPr>
          <p:cNvPr id="435" name="Google Shape;435;p37"/>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15</a:t>
            </a:fld>
            <a:endParaRPr/>
          </a:p>
        </p:txBody>
      </p:sp>
      <p:pic>
        <p:nvPicPr>
          <p:cNvPr id="436" name="Google Shape;436;p37"/>
          <p:cNvPicPr preferRelativeResize="0"/>
          <p:nvPr/>
        </p:nvPicPr>
        <p:blipFill rotWithShape="1">
          <a:blip r:embed="rId3">
            <a:alphaModFix/>
          </a:blip>
          <a:srcRect r="18079"/>
          <a:stretch/>
        </p:blipFill>
        <p:spPr>
          <a:xfrm>
            <a:off x="951313" y="642813"/>
            <a:ext cx="7241376" cy="38578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38"/>
          <p:cNvSpPr txBox="1">
            <a:spLocks noGrp="1"/>
          </p:cNvSpPr>
          <p:nvPr>
            <p:ph type="title"/>
          </p:nvPr>
        </p:nvSpPr>
        <p:spPr>
          <a:xfrm>
            <a:off x="123175" y="2259900"/>
            <a:ext cx="5439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120"/>
              <a:t>Critical Projects Elements/Project Risk</a:t>
            </a:r>
            <a:endParaRPr sz="2120"/>
          </a:p>
        </p:txBody>
      </p:sp>
      <p:sp>
        <p:nvSpPr>
          <p:cNvPr id="442" name="Google Shape;442;p38"/>
          <p:cNvSpPr txBox="1"/>
          <p:nvPr/>
        </p:nvSpPr>
        <p:spPr>
          <a:xfrm>
            <a:off x="566700" y="3086100"/>
            <a:ext cx="8010600" cy="183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2"/>
              </a:solidFill>
              <a:latin typeface="Roboto"/>
              <a:ea typeface="Roboto"/>
              <a:cs typeface="Roboto"/>
              <a:sym typeface="Roboto"/>
            </a:endParaRPr>
          </a:p>
        </p:txBody>
      </p:sp>
      <p:sp>
        <p:nvSpPr>
          <p:cNvPr id="443" name="Google Shape;443;p38"/>
          <p:cNvSpPr txBox="1">
            <a:spLocks noGrp="1"/>
          </p:cNvSpPr>
          <p:nvPr>
            <p:ph type="sldNum" idx="12"/>
          </p:nvPr>
        </p:nvSpPr>
        <p:spPr>
          <a:xfrm>
            <a:off x="8577300" y="4875297"/>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39"/>
          <p:cNvSpPr/>
          <p:nvPr/>
        </p:nvSpPr>
        <p:spPr>
          <a:xfrm>
            <a:off x="555725" y="714175"/>
            <a:ext cx="8032500" cy="40428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449" name="Google Shape;449;p39"/>
          <p:cNvGraphicFramePr/>
          <p:nvPr/>
        </p:nvGraphicFramePr>
        <p:xfrm>
          <a:off x="555738" y="694500"/>
          <a:ext cx="8032500" cy="4062500"/>
        </p:xfrm>
        <a:graphic>
          <a:graphicData uri="http://schemas.openxmlformats.org/drawingml/2006/table">
            <a:tbl>
              <a:tblPr>
                <a:noFill/>
                <a:tableStyleId>{2B3CC3D6-1F7A-4778-AB20-04DCFBE73B5B}</a:tableStyleId>
              </a:tblPr>
              <a:tblGrid>
                <a:gridCol w="1952125">
                  <a:extLst>
                    <a:ext uri="{9D8B030D-6E8A-4147-A177-3AD203B41FA5}">
                      <a16:colId xmlns:a16="http://schemas.microsoft.com/office/drawing/2014/main" val="20000"/>
                    </a:ext>
                  </a:extLst>
                </a:gridCol>
                <a:gridCol w="6080375">
                  <a:extLst>
                    <a:ext uri="{9D8B030D-6E8A-4147-A177-3AD203B41FA5}">
                      <a16:colId xmlns:a16="http://schemas.microsoft.com/office/drawing/2014/main" val="20001"/>
                    </a:ext>
                  </a:extLst>
                </a:gridCol>
              </a:tblGrid>
              <a:tr h="434950">
                <a:tc>
                  <a:txBody>
                    <a:bodyPr/>
                    <a:lstStyle/>
                    <a:p>
                      <a:pPr marL="0" lvl="0" indent="0" algn="ctr" rtl="0">
                        <a:spcBef>
                          <a:spcPts val="0"/>
                        </a:spcBef>
                        <a:spcAft>
                          <a:spcPts val="0"/>
                        </a:spcAft>
                        <a:buNone/>
                      </a:pPr>
                      <a:r>
                        <a:rPr lang="en" sz="1600" b="1">
                          <a:latin typeface="Roboto"/>
                          <a:ea typeface="Roboto"/>
                          <a:cs typeface="Roboto"/>
                          <a:sym typeface="Roboto"/>
                        </a:rPr>
                        <a:t>Critical Element</a:t>
                      </a:r>
                      <a:endParaRPr sz="1600" b="1">
                        <a:latin typeface="Roboto"/>
                        <a:ea typeface="Roboto"/>
                        <a:cs typeface="Roboto"/>
                        <a:sym typeface="Robo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sz="1600" b="1">
                          <a:latin typeface="Roboto"/>
                          <a:ea typeface="Roboto"/>
                          <a:cs typeface="Roboto"/>
                          <a:sym typeface="Roboto"/>
                        </a:rPr>
                        <a:t>Constraint Rationale</a:t>
                      </a:r>
                      <a:endParaRPr sz="1600" b="1">
                        <a:latin typeface="Roboto"/>
                        <a:ea typeface="Roboto"/>
                        <a:cs typeface="Roboto"/>
                        <a:sym typeface="Robo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extLst>
                  <a:ext uri="{0D108BD9-81ED-4DB2-BD59-A6C34878D82A}">
                    <a16:rowId xmlns:a16="http://schemas.microsoft.com/office/drawing/2014/main" val="10000"/>
                  </a:ext>
                </a:extLst>
              </a:tr>
              <a:tr h="643050">
                <a:tc>
                  <a:txBody>
                    <a:bodyPr/>
                    <a:lstStyle/>
                    <a:p>
                      <a:pPr marL="0" lvl="0" indent="0" algn="ctr" rtl="0">
                        <a:spcBef>
                          <a:spcPts val="0"/>
                        </a:spcBef>
                        <a:spcAft>
                          <a:spcPts val="0"/>
                        </a:spcAft>
                        <a:buNone/>
                      </a:pPr>
                      <a:r>
                        <a:rPr lang="en" b="1">
                          <a:solidFill>
                            <a:srgbClr val="434343"/>
                          </a:solidFill>
                          <a:latin typeface="Roboto"/>
                          <a:ea typeface="Roboto"/>
                          <a:cs typeface="Roboto"/>
                          <a:sym typeface="Roboto"/>
                        </a:rPr>
                        <a:t>E1: Accuracy</a:t>
                      </a:r>
                      <a:endParaRPr b="1">
                        <a:solidFill>
                          <a:srgbClr val="434343"/>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200">
                          <a:solidFill>
                            <a:srgbClr val="434343"/>
                          </a:solidFill>
                          <a:latin typeface="Roboto"/>
                          <a:ea typeface="Roboto"/>
                          <a:cs typeface="Roboto"/>
                          <a:sym typeface="Roboto"/>
                        </a:rPr>
                        <a:t>The GAINS system should have a peak position error of no more than 1 km and peak velocity error of no more than </a:t>
                      </a:r>
                      <a:r>
                        <a:rPr lang="en" sz="1200" strike="sngStrike">
                          <a:solidFill>
                            <a:srgbClr val="595959"/>
                          </a:solidFill>
                          <a:latin typeface="Roboto"/>
                          <a:ea typeface="Roboto"/>
                          <a:cs typeface="Roboto"/>
                          <a:sym typeface="Roboto"/>
                        </a:rPr>
                        <a:t>0.1</a:t>
                      </a:r>
                      <a:r>
                        <a:rPr lang="en" sz="1200">
                          <a:solidFill>
                            <a:srgbClr val="FF0000"/>
                          </a:solidFill>
                          <a:latin typeface="Roboto"/>
                          <a:ea typeface="Roboto"/>
                          <a:cs typeface="Roboto"/>
                          <a:sym typeface="Roboto"/>
                        </a:rPr>
                        <a:t> </a:t>
                      </a:r>
                      <a:r>
                        <a:rPr lang="en" sz="1200" b="1">
                          <a:solidFill>
                            <a:srgbClr val="434343"/>
                          </a:solidFill>
                          <a:latin typeface="Roboto"/>
                          <a:ea typeface="Roboto"/>
                          <a:cs typeface="Roboto"/>
                          <a:sym typeface="Roboto"/>
                        </a:rPr>
                        <a:t>0.4 m/s</a:t>
                      </a:r>
                      <a:r>
                        <a:rPr lang="en" sz="1200">
                          <a:solidFill>
                            <a:srgbClr val="434343"/>
                          </a:solidFill>
                          <a:latin typeface="Roboto"/>
                          <a:ea typeface="Roboto"/>
                          <a:cs typeface="Roboto"/>
                          <a:sym typeface="Roboto"/>
                        </a:rPr>
                        <a:t>.</a:t>
                      </a:r>
                      <a:endParaRPr sz="1200">
                        <a:solidFill>
                          <a:srgbClr val="434343"/>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596900">
                <a:tc>
                  <a:txBody>
                    <a:bodyPr/>
                    <a:lstStyle/>
                    <a:p>
                      <a:pPr marL="0" lvl="0" indent="0" algn="ctr" rtl="0">
                        <a:spcBef>
                          <a:spcPts val="0"/>
                        </a:spcBef>
                        <a:spcAft>
                          <a:spcPts val="0"/>
                        </a:spcAft>
                        <a:buNone/>
                      </a:pPr>
                      <a:r>
                        <a:rPr lang="en" b="1">
                          <a:solidFill>
                            <a:srgbClr val="434343"/>
                          </a:solidFill>
                          <a:latin typeface="Roboto"/>
                          <a:ea typeface="Roboto"/>
                          <a:cs typeface="Roboto"/>
                          <a:sym typeface="Roboto"/>
                        </a:rPr>
                        <a:t>E2: Calculation</a:t>
                      </a:r>
                      <a:endParaRPr b="1">
                        <a:solidFill>
                          <a:srgbClr val="434343"/>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r>
                        <a:rPr lang="en" sz="1200">
                          <a:solidFill>
                            <a:srgbClr val="434343"/>
                          </a:solidFill>
                          <a:latin typeface="Roboto"/>
                          <a:ea typeface="Roboto"/>
                          <a:cs typeface="Roboto"/>
                          <a:sym typeface="Roboto"/>
                        </a:rPr>
                        <a:t>The GAINS system will </a:t>
                      </a:r>
                      <a:r>
                        <a:rPr lang="en" sz="1200" strike="sngStrike">
                          <a:solidFill>
                            <a:srgbClr val="595959"/>
                          </a:solidFill>
                          <a:latin typeface="Roboto"/>
                          <a:ea typeface="Roboto"/>
                          <a:cs typeface="Roboto"/>
                          <a:sym typeface="Roboto"/>
                        </a:rPr>
                        <a:t>have to calculate</a:t>
                      </a:r>
                      <a:r>
                        <a:rPr lang="en" sz="1200">
                          <a:solidFill>
                            <a:srgbClr val="FF0000"/>
                          </a:solidFill>
                          <a:latin typeface="Roboto"/>
                          <a:ea typeface="Roboto"/>
                          <a:cs typeface="Roboto"/>
                          <a:sym typeface="Roboto"/>
                        </a:rPr>
                        <a:t> </a:t>
                      </a:r>
                      <a:r>
                        <a:rPr lang="en" sz="1200" b="1">
                          <a:solidFill>
                            <a:srgbClr val="434343"/>
                          </a:solidFill>
                          <a:latin typeface="Roboto"/>
                          <a:ea typeface="Roboto"/>
                          <a:cs typeface="Roboto"/>
                          <a:sym typeface="Roboto"/>
                        </a:rPr>
                        <a:t>estimate</a:t>
                      </a:r>
                      <a:r>
                        <a:rPr lang="en" sz="1200">
                          <a:solidFill>
                            <a:srgbClr val="434343"/>
                          </a:solidFill>
                          <a:latin typeface="Roboto"/>
                          <a:ea typeface="Roboto"/>
                          <a:cs typeface="Roboto"/>
                          <a:sym typeface="Roboto"/>
                        </a:rPr>
                        <a:t> its inertial position and velocity in real time using measurements from its integrated sensors.</a:t>
                      </a:r>
                      <a:endParaRPr sz="1200">
                        <a:solidFill>
                          <a:srgbClr val="434343"/>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2"/>
                  </a:ext>
                </a:extLst>
              </a:tr>
              <a:tr h="596900">
                <a:tc>
                  <a:txBody>
                    <a:bodyPr/>
                    <a:lstStyle/>
                    <a:p>
                      <a:pPr marL="0" lvl="0" indent="0" algn="ctr" rtl="0">
                        <a:spcBef>
                          <a:spcPts val="0"/>
                        </a:spcBef>
                        <a:spcAft>
                          <a:spcPts val="0"/>
                        </a:spcAft>
                        <a:buNone/>
                      </a:pPr>
                      <a:r>
                        <a:rPr lang="en" b="1">
                          <a:solidFill>
                            <a:srgbClr val="434343"/>
                          </a:solidFill>
                          <a:latin typeface="Roboto"/>
                          <a:ea typeface="Roboto"/>
                          <a:cs typeface="Roboto"/>
                          <a:sym typeface="Roboto"/>
                        </a:rPr>
                        <a:t>E3: Communication</a:t>
                      </a:r>
                      <a:endParaRPr b="1">
                        <a:solidFill>
                          <a:srgbClr val="434343"/>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1200">
                          <a:solidFill>
                            <a:srgbClr val="434343"/>
                          </a:solidFill>
                          <a:latin typeface="Roboto"/>
                          <a:ea typeface="Roboto"/>
                          <a:cs typeface="Roboto"/>
                          <a:sym typeface="Roboto"/>
                        </a:rPr>
                        <a:t>The GAINS system must have uplink and downlink capabilities with the ground station, as well as data transmission to the parent satellite.</a:t>
                      </a:r>
                      <a:endParaRPr sz="1200">
                        <a:solidFill>
                          <a:srgbClr val="434343"/>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596900">
                <a:tc>
                  <a:txBody>
                    <a:bodyPr/>
                    <a:lstStyle/>
                    <a:p>
                      <a:pPr marL="0" lvl="0" indent="0" algn="ctr" rtl="0">
                        <a:spcBef>
                          <a:spcPts val="0"/>
                        </a:spcBef>
                        <a:spcAft>
                          <a:spcPts val="0"/>
                        </a:spcAft>
                        <a:buNone/>
                      </a:pPr>
                      <a:r>
                        <a:rPr lang="en" b="1">
                          <a:solidFill>
                            <a:srgbClr val="434343"/>
                          </a:solidFill>
                          <a:latin typeface="Roboto"/>
                          <a:ea typeface="Roboto"/>
                          <a:cs typeface="Roboto"/>
                          <a:sym typeface="Roboto"/>
                        </a:rPr>
                        <a:t>E4: Display</a:t>
                      </a:r>
                      <a:endParaRPr b="1">
                        <a:solidFill>
                          <a:srgbClr val="434343"/>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r>
                        <a:rPr lang="en" sz="1200">
                          <a:solidFill>
                            <a:srgbClr val="434343"/>
                          </a:solidFill>
                          <a:latin typeface="Roboto"/>
                          <a:ea typeface="Roboto"/>
                          <a:cs typeface="Roboto"/>
                          <a:sym typeface="Roboto"/>
                        </a:rPr>
                        <a:t>The GAINS ground station must include a Graphical User Interface (GUI) with a real time status, trajectory, and power on/off switches.</a:t>
                      </a:r>
                      <a:endParaRPr sz="1200">
                        <a:solidFill>
                          <a:srgbClr val="434343"/>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4"/>
                  </a:ext>
                </a:extLst>
              </a:tr>
              <a:tr h="596900">
                <a:tc>
                  <a:txBody>
                    <a:bodyPr/>
                    <a:lstStyle/>
                    <a:p>
                      <a:pPr marL="0" lvl="0" indent="0" algn="ctr" rtl="0">
                        <a:spcBef>
                          <a:spcPts val="0"/>
                        </a:spcBef>
                        <a:spcAft>
                          <a:spcPts val="0"/>
                        </a:spcAft>
                        <a:buNone/>
                      </a:pPr>
                      <a:r>
                        <a:rPr lang="en" b="1">
                          <a:solidFill>
                            <a:srgbClr val="434343"/>
                          </a:solidFill>
                          <a:latin typeface="Roboto"/>
                          <a:ea typeface="Roboto"/>
                          <a:cs typeface="Roboto"/>
                          <a:sym typeface="Roboto"/>
                        </a:rPr>
                        <a:t>E5: Integration</a:t>
                      </a:r>
                      <a:endParaRPr b="1">
                        <a:solidFill>
                          <a:srgbClr val="434343"/>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200">
                          <a:solidFill>
                            <a:srgbClr val="434343"/>
                          </a:solidFill>
                          <a:latin typeface="Roboto"/>
                          <a:ea typeface="Roboto"/>
                          <a:cs typeface="Roboto"/>
                          <a:sym typeface="Roboto"/>
                        </a:rPr>
                        <a:t>The GAINS system must</a:t>
                      </a:r>
                      <a:r>
                        <a:rPr lang="en" sz="1200">
                          <a:solidFill>
                            <a:srgbClr val="FF0000"/>
                          </a:solidFill>
                          <a:latin typeface="Roboto"/>
                          <a:ea typeface="Roboto"/>
                          <a:cs typeface="Roboto"/>
                          <a:sym typeface="Roboto"/>
                        </a:rPr>
                        <a:t> </a:t>
                      </a:r>
                      <a:r>
                        <a:rPr lang="en" sz="1200" strike="sngStrike">
                          <a:solidFill>
                            <a:srgbClr val="595959"/>
                          </a:solidFill>
                          <a:latin typeface="Roboto"/>
                          <a:ea typeface="Roboto"/>
                          <a:cs typeface="Roboto"/>
                          <a:sym typeface="Roboto"/>
                        </a:rPr>
                        <a:t>be compatible with a variety of GA’s satellite bus structures</a:t>
                      </a:r>
                      <a:r>
                        <a:rPr lang="en" sz="1200">
                          <a:solidFill>
                            <a:srgbClr val="595959"/>
                          </a:solidFill>
                          <a:latin typeface="Roboto"/>
                          <a:ea typeface="Roboto"/>
                          <a:cs typeface="Roboto"/>
                          <a:sym typeface="Roboto"/>
                        </a:rPr>
                        <a:t> </a:t>
                      </a:r>
                      <a:r>
                        <a:rPr lang="en" sz="1200" b="1">
                          <a:solidFill>
                            <a:srgbClr val="434343"/>
                          </a:solidFill>
                          <a:latin typeface="Roboto"/>
                          <a:ea typeface="Roboto"/>
                          <a:cs typeface="Roboto"/>
                          <a:sym typeface="Roboto"/>
                        </a:rPr>
                        <a:t>have flanges for mounting to the parent satellite.</a:t>
                      </a:r>
                      <a:endParaRPr sz="1200" b="1">
                        <a:solidFill>
                          <a:srgbClr val="FF0000"/>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596900">
                <a:tc>
                  <a:txBody>
                    <a:bodyPr/>
                    <a:lstStyle/>
                    <a:p>
                      <a:pPr marL="0" lvl="0" indent="0" algn="ctr" rtl="0">
                        <a:spcBef>
                          <a:spcPts val="0"/>
                        </a:spcBef>
                        <a:spcAft>
                          <a:spcPts val="0"/>
                        </a:spcAft>
                        <a:buNone/>
                      </a:pPr>
                      <a:r>
                        <a:rPr lang="en" b="1">
                          <a:solidFill>
                            <a:srgbClr val="434343"/>
                          </a:solidFill>
                          <a:latin typeface="Roboto"/>
                          <a:ea typeface="Roboto"/>
                          <a:cs typeface="Roboto"/>
                          <a:sym typeface="Roboto"/>
                        </a:rPr>
                        <a:t>E6: Testing</a:t>
                      </a:r>
                      <a:endParaRPr b="1">
                        <a:solidFill>
                          <a:srgbClr val="434343"/>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r>
                        <a:rPr lang="en" sz="1200">
                          <a:solidFill>
                            <a:srgbClr val="434343"/>
                          </a:solidFill>
                          <a:latin typeface="Roboto"/>
                          <a:ea typeface="Roboto"/>
                          <a:cs typeface="Roboto"/>
                          <a:sym typeface="Roboto"/>
                        </a:rPr>
                        <a:t>The GAINS system shall be tested to ensure project elements fulfill customer mission objectives.</a:t>
                      </a:r>
                      <a:endParaRPr sz="1200">
                        <a:solidFill>
                          <a:srgbClr val="434343"/>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6"/>
                  </a:ext>
                </a:extLst>
              </a:tr>
            </a:tbl>
          </a:graphicData>
        </a:graphic>
      </p:graphicFrame>
      <p:sp>
        <p:nvSpPr>
          <p:cNvPr id="450" name="Google Shape;450;p39"/>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17</a:t>
            </a:fld>
            <a:endParaRPr/>
          </a:p>
        </p:txBody>
      </p:sp>
      <p:sp>
        <p:nvSpPr>
          <p:cNvPr id="451" name="Google Shape;451;p39"/>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Critical Project Elements</a:t>
            </a:r>
            <a:endParaRPr/>
          </a:p>
        </p:txBody>
      </p:sp>
      <p:sp>
        <p:nvSpPr>
          <p:cNvPr id="452" name="Google Shape;452;p39"/>
          <p:cNvSpPr/>
          <p:nvPr/>
        </p:nvSpPr>
        <p:spPr>
          <a:xfrm>
            <a:off x="374650" y="1256600"/>
            <a:ext cx="366900" cy="335700"/>
          </a:xfrm>
          <a:prstGeom prst="star5">
            <a:avLst>
              <a:gd name="adj" fmla="val 19098"/>
              <a:gd name="hf" fmla="val 105146"/>
              <a:gd name="vf" fmla="val 110557"/>
            </a:avLst>
          </a:prstGeom>
          <a:solidFill>
            <a:srgbClr val="44546A"/>
          </a:solidFill>
          <a:ln w="9525" cap="flat" cmpd="sng">
            <a:solidFill>
              <a:srgbClr val="092E8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9"/>
          <p:cNvSpPr/>
          <p:nvPr/>
        </p:nvSpPr>
        <p:spPr>
          <a:xfrm>
            <a:off x="374650" y="1885100"/>
            <a:ext cx="366900" cy="335700"/>
          </a:xfrm>
          <a:prstGeom prst="star5">
            <a:avLst>
              <a:gd name="adj" fmla="val 19098"/>
              <a:gd name="hf" fmla="val 105146"/>
              <a:gd name="vf" fmla="val 110557"/>
            </a:avLst>
          </a:prstGeom>
          <a:solidFill>
            <a:srgbClr val="44546A"/>
          </a:solidFill>
          <a:ln w="9525" cap="flat" cmpd="sng">
            <a:solidFill>
              <a:srgbClr val="092E8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9"/>
          <p:cNvSpPr/>
          <p:nvPr/>
        </p:nvSpPr>
        <p:spPr>
          <a:xfrm>
            <a:off x="374650" y="3068075"/>
            <a:ext cx="366900" cy="335700"/>
          </a:xfrm>
          <a:prstGeom prst="star5">
            <a:avLst>
              <a:gd name="adj" fmla="val 19098"/>
              <a:gd name="hf" fmla="val 105146"/>
              <a:gd name="vf" fmla="val 110557"/>
            </a:avLst>
          </a:prstGeom>
          <a:solidFill>
            <a:srgbClr val="44546A"/>
          </a:solidFill>
          <a:ln w="9525" cap="flat" cmpd="sng">
            <a:solidFill>
              <a:srgbClr val="092E8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40"/>
          <p:cNvSpPr/>
          <p:nvPr/>
        </p:nvSpPr>
        <p:spPr>
          <a:xfrm>
            <a:off x="555725" y="714175"/>
            <a:ext cx="8032500" cy="5763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0"/>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CPE 1</a:t>
            </a:r>
            <a:endParaRPr/>
          </a:p>
        </p:txBody>
      </p:sp>
      <p:graphicFrame>
        <p:nvGraphicFramePr>
          <p:cNvPr id="461" name="Google Shape;461;p40"/>
          <p:cNvGraphicFramePr/>
          <p:nvPr/>
        </p:nvGraphicFramePr>
        <p:xfrm>
          <a:off x="555738" y="694500"/>
          <a:ext cx="8032500" cy="599275"/>
        </p:xfrm>
        <a:graphic>
          <a:graphicData uri="http://schemas.openxmlformats.org/drawingml/2006/table">
            <a:tbl>
              <a:tblPr>
                <a:noFill/>
                <a:tableStyleId>{2B3CC3D6-1F7A-4778-AB20-04DCFBE73B5B}</a:tableStyleId>
              </a:tblPr>
              <a:tblGrid>
                <a:gridCol w="1952125">
                  <a:extLst>
                    <a:ext uri="{9D8B030D-6E8A-4147-A177-3AD203B41FA5}">
                      <a16:colId xmlns:a16="http://schemas.microsoft.com/office/drawing/2014/main" val="20000"/>
                    </a:ext>
                  </a:extLst>
                </a:gridCol>
                <a:gridCol w="6080375">
                  <a:extLst>
                    <a:ext uri="{9D8B030D-6E8A-4147-A177-3AD203B41FA5}">
                      <a16:colId xmlns:a16="http://schemas.microsoft.com/office/drawing/2014/main" val="20001"/>
                    </a:ext>
                  </a:extLst>
                </a:gridCol>
              </a:tblGrid>
              <a:tr h="599275">
                <a:tc>
                  <a:txBody>
                    <a:bodyPr/>
                    <a:lstStyle/>
                    <a:p>
                      <a:pPr marL="0" lvl="0" indent="0" algn="ctr" rtl="0">
                        <a:spcBef>
                          <a:spcPts val="0"/>
                        </a:spcBef>
                        <a:spcAft>
                          <a:spcPts val="0"/>
                        </a:spcAft>
                        <a:buNone/>
                      </a:pPr>
                      <a:r>
                        <a:rPr lang="en" b="1">
                          <a:solidFill>
                            <a:srgbClr val="434343"/>
                          </a:solidFill>
                          <a:latin typeface="Roboto"/>
                          <a:ea typeface="Roboto"/>
                          <a:cs typeface="Roboto"/>
                          <a:sym typeface="Roboto"/>
                        </a:rPr>
                        <a:t>E1: Accuracy</a:t>
                      </a:r>
                      <a:endParaRPr b="1">
                        <a:solidFill>
                          <a:srgbClr val="434343"/>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200">
                          <a:solidFill>
                            <a:srgbClr val="434343"/>
                          </a:solidFill>
                          <a:latin typeface="Roboto"/>
                          <a:ea typeface="Roboto"/>
                          <a:cs typeface="Roboto"/>
                          <a:sym typeface="Roboto"/>
                        </a:rPr>
                        <a:t>The GAINS system should have a peak position error of no more than 1 km and peak velocity error of no more than 0.4 m/s.</a:t>
                      </a:r>
                      <a:endParaRPr sz="1200">
                        <a:solidFill>
                          <a:srgbClr val="434343"/>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
        <p:nvSpPr>
          <p:cNvPr id="462" name="Google Shape;462;p40"/>
          <p:cNvSpPr txBox="1">
            <a:spLocks noGrp="1"/>
          </p:cNvSpPr>
          <p:nvPr>
            <p:ph type="body" idx="1"/>
          </p:nvPr>
        </p:nvSpPr>
        <p:spPr>
          <a:xfrm>
            <a:off x="311700" y="1293775"/>
            <a:ext cx="8749200" cy="3581700"/>
          </a:xfrm>
          <a:prstGeom prst="rect">
            <a:avLst/>
          </a:prstGeom>
        </p:spPr>
        <p:txBody>
          <a:bodyPr spcFirstLastPara="1" wrap="square" lIns="91425" tIns="91425" rIns="91425" bIns="91425" anchor="t" anchorCtr="0">
            <a:normAutofit/>
          </a:bodyPr>
          <a:lstStyle/>
          <a:p>
            <a:pPr marL="457200" lvl="0" indent="-361950" algn="l" rtl="0">
              <a:spcBef>
                <a:spcPts val="0"/>
              </a:spcBef>
              <a:spcAft>
                <a:spcPts val="0"/>
              </a:spcAft>
              <a:buSzPts val="2100"/>
              <a:buChar char="●"/>
            </a:pPr>
            <a:r>
              <a:rPr lang="en"/>
              <a:t>Critical to deliver states with high accuracy to General Atomics</a:t>
            </a:r>
            <a:endParaRPr/>
          </a:p>
          <a:p>
            <a:pPr marL="457200" lvl="0" indent="-361950" algn="l" rtl="0">
              <a:spcBef>
                <a:spcPts val="0"/>
              </a:spcBef>
              <a:spcAft>
                <a:spcPts val="0"/>
              </a:spcAft>
              <a:buSzPts val="2100"/>
              <a:buChar char="●"/>
            </a:pPr>
            <a:r>
              <a:rPr lang="en" b="1"/>
              <a:t>Sensor calibration</a:t>
            </a:r>
            <a:r>
              <a:rPr lang="en"/>
              <a:t> using accuracy error and sensor bias models </a:t>
            </a:r>
            <a:endParaRPr/>
          </a:p>
          <a:p>
            <a:pPr marL="457200" lvl="0" indent="-361950" algn="l" rtl="0">
              <a:spcBef>
                <a:spcPts val="0"/>
              </a:spcBef>
              <a:spcAft>
                <a:spcPts val="0"/>
              </a:spcAft>
              <a:buSzPts val="2100"/>
              <a:buChar char="●"/>
            </a:pPr>
            <a:r>
              <a:rPr lang="en" b="1"/>
              <a:t>Kalman Filter (KF)</a:t>
            </a:r>
            <a:endParaRPr b="1"/>
          </a:p>
          <a:p>
            <a:pPr marL="914400" lvl="1" indent="-349250" algn="l" rtl="0">
              <a:spcBef>
                <a:spcPts val="0"/>
              </a:spcBef>
              <a:spcAft>
                <a:spcPts val="0"/>
              </a:spcAft>
              <a:buSzPts val="1900"/>
              <a:buChar char="○"/>
            </a:pPr>
            <a:r>
              <a:rPr lang="en"/>
              <a:t>Sensor error (bias, repeatability, VRW) is mitigated through the KF</a:t>
            </a:r>
            <a:endParaRPr/>
          </a:p>
          <a:p>
            <a:pPr marL="914400" lvl="1" indent="-349250" algn="l" rtl="0">
              <a:spcBef>
                <a:spcPts val="0"/>
              </a:spcBef>
              <a:spcAft>
                <a:spcPts val="0"/>
              </a:spcAft>
              <a:buSzPts val="1900"/>
              <a:buChar char="○"/>
            </a:pPr>
            <a:r>
              <a:rPr lang="en"/>
              <a:t>Weighting sensor measurements with ground station updates allows for improved state estimates</a:t>
            </a:r>
            <a:endParaRPr/>
          </a:p>
          <a:p>
            <a:pPr marL="914400" lvl="1" indent="-349250" algn="l" rtl="0">
              <a:spcBef>
                <a:spcPts val="0"/>
              </a:spcBef>
              <a:spcAft>
                <a:spcPts val="0"/>
              </a:spcAft>
              <a:buSzPts val="1900"/>
              <a:buChar char="○"/>
            </a:pPr>
            <a:r>
              <a:rPr lang="en"/>
              <a:t>KF development researched and computational requirements modelled</a:t>
            </a:r>
            <a:endParaRPr/>
          </a:p>
          <a:p>
            <a:pPr marL="457200" lvl="0" indent="-361950" algn="l" rtl="0">
              <a:spcBef>
                <a:spcPts val="0"/>
              </a:spcBef>
              <a:spcAft>
                <a:spcPts val="0"/>
              </a:spcAft>
              <a:buSzPts val="2100"/>
              <a:buChar char="●"/>
            </a:pPr>
            <a:r>
              <a:rPr lang="en" b="1"/>
              <a:t>Trajectory modeling</a:t>
            </a:r>
            <a:r>
              <a:rPr lang="en"/>
              <a:t> on the ground provides predictions for KF error correction during LOC periods</a:t>
            </a:r>
            <a:endParaRPr/>
          </a:p>
        </p:txBody>
      </p:sp>
      <p:sp>
        <p:nvSpPr>
          <p:cNvPr id="463" name="Google Shape;463;p40"/>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41"/>
          <p:cNvSpPr txBox="1">
            <a:spLocks noGrp="1"/>
          </p:cNvSpPr>
          <p:nvPr>
            <p:ph type="body" idx="1"/>
          </p:nvPr>
        </p:nvSpPr>
        <p:spPr>
          <a:xfrm>
            <a:off x="311700" y="1409602"/>
            <a:ext cx="8520600" cy="3172200"/>
          </a:xfrm>
          <a:prstGeom prst="rect">
            <a:avLst/>
          </a:prstGeom>
        </p:spPr>
        <p:txBody>
          <a:bodyPr spcFirstLastPara="1" wrap="square" lIns="91425" tIns="91425" rIns="91425" bIns="91425" anchor="t" anchorCtr="0">
            <a:normAutofit/>
          </a:bodyPr>
          <a:lstStyle/>
          <a:p>
            <a:pPr marL="457200" lvl="0" indent="-361950" algn="l" rtl="0">
              <a:spcBef>
                <a:spcPts val="0"/>
              </a:spcBef>
              <a:spcAft>
                <a:spcPts val="0"/>
              </a:spcAft>
              <a:buSzPts val="2100"/>
              <a:buChar char="●"/>
            </a:pPr>
            <a:r>
              <a:rPr lang="en"/>
              <a:t>Critical to provide parent satellite with 100 Hz state updates</a:t>
            </a:r>
            <a:endParaRPr/>
          </a:p>
          <a:p>
            <a:pPr marL="457200" lvl="0" indent="-361950" algn="l" rtl="0">
              <a:spcBef>
                <a:spcPts val="0"/>
              </a:spcBef>
              <a:spcAft>
                <a:spcPts val="0"/>
              </a:spcAft>
              <a:buSzPts val="2100"/>
              <a:buChar char="●"/>
            </a:pPr>
            <a:r>
              <a:rPr lang="en" b="1"/>
              <a:t>Kalman Filter</a:t>
            </a:r>
            <a:endParaRPr b="1"/>
          </a:p>
          <a:p>
            <a:pPr marL="914400" lvl="1" indent="-349250" algn="l" rtl="0">
              <a:spcBef>
                <a:spcPts val="0"/>
              </a:spcBef>
              <a:spcAft>
                <a:spcPts val="0"/>
              </a:spcAft>
              <a:buSzPts val="1900"/>
              <a:buChar char="○"/>
            </a:pPr>
            <a:r>
              <a:rPr lang="en"/>
              <a:t>Non-linear position determination (MEKF equations, out of scope)</a:t>
            </a:r>
            <a:endParaRPr/>
          </a:p>
          <a:p>
            <a:pPr marL="914400" lvl="1" indent="-349250" algn="l" rtl="0">
              <a:spcBef>
                <a:spcPts val="0"/>
              </a:spcBef>
              <a:spcAft>
                <a:spcPts val="0"/>
              </a:spcAft>
              <a:buSzPts val="1900"/>
              <a:buChar char="○"/>
            </a:pPr>
            <a:r>
              <a:rPr lang="en"/>
              <a:t>Utilize </a:t>
            </a:r>
            <a:r>
              <a:rPr lang="en" b="1"/>
              <a:t>Clohessy-Wiltshire</a:t>
            </a:r>
            <a:r>
              <a:rPr lang="en"/>
              <a:t> equations to model a circular lunar orbit</a:t>
            </a:r>
            <a:endParaRPr/>
          </a:p>
          <a:p>
            <a:pPr marL="914400" lvl="1" indent="-349250" algn="l" rtl="0">
              <a:spcBef>
                <a:spcPts val="0"/>
              </a:spcBef>
              <a:spcAft>
                <a:spcPts val="0"/>
              </a:spcAft>
              <a:buSzPts val="1900"/>
              <a:buChar char="○"/>
            </a:pPr>
            <a:r>
              <a:rPr lang="en"/>
              <a:t>Accelerometer measurements and ground station update inputs</a:t>
            </a:r>
            <a:endParaRPr/>
          </a:p>
          <a:p>
            <a:pPr marL="457200" lvl="0" indent="-361950" algn="l" rtl="0">
              <a:spcBef>
                <a:spcPts val="0"/>
              </a:spcBef>
              <a:spcAft>
                <a:spcPts val="0"/>
              </a:spcAft>
              <a:buSzPts val="2100"/>
              <a:buChar char="●"/>
            </a:pPr>
            <a:r>
              <a:rPr lang="en"/>
              <a:t>Utilizing Dr. Holzinger &amp; PhD students for support</a:t>
            </a:r>
            <a:endParaRPr/>
          </a:p>
          <a:p>
            <a:pPr marL="457200" lvl="0" indent="-361950" algn="l" rtl="0">
              <a:spcBef>
                <a:spcPts val="0"/>
              </a:spcBef>
              <a:spcAft>
                <a:spcPts val="0"/>
              </a:spcAft>
              <a:buSzPts val="2100"/>
              <a:buChar char="●"/>
            </a:pPr>
            <a:r>
              <a:rPr lang="en"/>
              <a:t>Developed code outline in C for testing on dev. boards to estimate computational requirements</a:t>
            </a:r>
            <a:endParaRPr/>
          </a:p>
        </p:txBody>
      </p:sp>
      <p:sp>
        <p:nvSpPr>
          <p:cNvPr id="469" name="Google Shape;469;p41"/>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CPE 2</a:t>
            </a:r>
            <a:endParaRPr/>
          </a:p>
        </p:txBody>
      </p:sp>
      <p:sp>
        <p:nvSpPr>
          <p:cNvPr id="470" name="Google Shape;470;p41"/>
          <p:cNvSpPr/>
          <p:nvPr/>
        </p:nvSpPr>
        <p:spPr>
          <a:xfrm>
            <a:off x="555725" y="714175"/>
            <a:ext cx="8032500" cy="5763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471" name="Google Shape;471;p41"/>
          <p:cNvGraphicFramePr/>
          <p:nvPr/>
        </p:nvGraphicFramePr>
        <p:xfrm>
          <a:off x="555738" y="694500"/>
          <a:ext cx="8032500" cy="596900"/>
        </p:xfrm>
        <a:graphic>
          <a:graphicData uri="http://schemas.openxmlformats.org/drawingml/2006/table">
            <a:tbl>
              <a:tblPr>
                <a:noFill/>
                <a:tableStyleId>{2B3CC3D6-1F7A-4778-AB20-04DCFBE73B5B}</a:tableStyleId>
              </a:tblPr>
              <a:tblGrid>
                <a:gridCol w="1952125">
                  <a:extLst>
                    <a:ext uri="{9D8B030D-6E8A-4147-A177-3AD203B41FA5}">
                      <a16:colId xmlns:a16="http://schemas.microsoft.com/office/drawing/2014/main" val="20000"/>
                    </a:ext>
                  </a:extLst>
                </a:gridCol>
                <a:gridCol w="6080375">
                  <a:extLst>
                    <a:ext uri="{9D8B030D-6E8A-4147-A177-3AD203B41FA5}">
                      <a16:colId xmlns:a16="http://schemas.microsoft.com/office/drawing/2014/main" val="20001"/>
                    </a:ext>
                  </a:extLst>
                </a:gridCol>
              </a:tblGrid>
              <a:tr h="596900">
                <a:tc>
                  <a:txBody>
                    <a:bodyPr/>
                    <a:lstStyle/>
                    <a:p>
                      <a:pPr marL="0" lvl="0" indent="0" algn="ctr" rtl="0">
                        <a:spcBef>
                          <a:spcPts val="0"/>
                        </a:spcBef>
                        <a:spcAft>
                          <a:spcPts val="0"/>
                        </a:spcAft>
                        <a:buNone/>
                      </a:pPr>
                      <a:r>
                        <a:rPr lang="en" b="1">
                          <a:solidFill>
                            <a:srgbClr val="434343"/>
                          </a:solidFill>
                          <a:latin typeface="Roboto"/>
                          <a:ea typeface="Roboto"/>
                          <a:cs typeface="Roboto"/>
                          <a:sym typeface="Roboto"/>
                        </a:rPr>
                        <a:t>E2: Calculation</a:t>
                      </a:r>
                      <a:endParaRPr b="1">
                        <a:solidFill>
                          <a:srgbClr val="434343"/>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200">
                          <a:solidFill>
                            <a:srgbClr val="434343"/>
                          </a:solidFill>
                          <a:latin typeface="Roboto"/>
                          <a:ea typeface="Roboto"/>
                          <a:cs typeface="Roboto"/>
                          <a:sym typeface="Roboto"/>
                        </a:rPr>
                        <a:t>The GAINS system will </a:t>
                      </a:r>
                      <a:r>
                        <a:rPr lang="en" sz="1200">
                          <a:latin typeface="Roboto"/>
                          <a:ea typeface="Roboto"/>
                          <a:cs typeface="Roboto"/>
                          <a:sym typeface="Roboto"/>
                        </a:rPr>
                        <a:t>estimate</a:t>
                      </a:r>
                      <a:r>
                        <a:rPr lang="en" sz="1200">
                          <a:solidFill>
                            <a:srgbClr val="434343"/>
                          </a:solidFill>
                          <a:latin typeface="Roboto"/>
                          <a:ea typeface="Roboto"/>
                          <a:cs typeface="Roboto"/>
                          <a:sym typeface="Roboto"/>
                        </a:rPr>
                        <a:t> its inertial position and velocity at 100 Hz using measurements from its integrated sensors.</a:t>
                      </a:r>
                      <a:endParaRPr sz="1200">
                        <a:solidFill>
                          <a:srgbClr val="434343"/>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
        <p:nvSpPr>
          <p:cNvPr id="472" name="Google Shape;472;p41"/>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4"/>
          <p:cNvSpPr txBox="1">
            <a:spLocks noGrp="1"/>
          </p:cNvSpPr>
          <p:nvPr>
            <p:ph type="title"/>
          </p:nvPr>
        </p:nvSpPr>
        <p:spPr>
          <a:xfrm>
            <a:off x="311725" y="500925"/>
            <a:ext cx="3706500" cy="1032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400"/>
              <a:t>Agenda</a:t>
            </a:r>
            <a:endParaRPr sz="3400"/>
          </a:p>
        </p:txBody>
      </p:sp>
      <p:sp>
        <p:nvSpPr>
          <p:cNvPr id="190" name="Google Shape;190;p24"/>
          <p:cNvSpPr txBox="1">
            <a:spLocks noGrp="1"/>
          </p:cNvSpPr>
          <p:nvPr>
            <p:ph type="body" idx="1"/>
          </p:nvPr>
        </p:nvSpPr>
        <p:spPr>
          <a:xfrm>
            <a:off x="4371900" y="166650"/>
            <a:ext cx="4772100" cy="4810200"/>
          </a:xfrm>
          <a:prstGeom prst="rect">
            <a:avLst/>
          </a:prstGeom>
        </p:spPr>
        <p:txBody>
          <a:bodyPr spcFirstLastPara="1" wrap="square" lIns="91425" tIns="91425" rIns="91425" bIns="91425" anchor="ctr" anchorCtr="0">
            <a:noAutofit/>
          </a:bodyPr>
          <a:lstStyle/>
          <a:p>
            <a:pPr marL="457200" marR="0" lvl="0" indent="-354647" algn="l" rtl="0">
              <a:lnSpc>
                <a:spcPct val="190000"/>
              </a:lnSpc>
              <a:spcBef>
                <a:spcPts val="0"/>
              </a:spcBef>
              <a:spcAft>
                <a:spcPts val="0"/>
              </a:spcAft>
              <a:buSzPts val="1985"/>
              <a:buChar char="●"/>
            </a:pPr>
            <a:r>
              <a:rPr lang="en" sz="1985"/>
              <a:t>Project Overview</a:t>
            </a:r>
            <a:endParaRPr sz="1985"/>
          </a:p>
          <a:p>
            <a:pPr marL="914400" marR="0" lvl="1" indent="-343852" algn="l" rtl="0">
              <a:lnSpc>
                <a:spcPct val="190000"/>
              </a:lnSpc>
              <a:spcBef>
                <a:spcPts val="0"/>
              </a:spcBef>
              <a:spcAft>
                <a:spcPts val="0"/>
              </a:spcAft>
              <a:buSzPts val="1815"/>
              <a:buChar char="○"/>
            </a:pPr>
            <a:r>
              <a:rPr lang="en" sz="1985"/>
              <a:t>Change of Scope</a:t>
            </a:r>
            <a:endParaRPr sz="1985"/>
          </a:p>
          <a:p>
            <a:pPr marL="457200" marR="0" lvl="0" indent="-354647" algn="l" rtl="0">
              <a:lnSpc>
                <a:spcPct val="190000"/>
              </a:lnSpc>
              <a:spcBef>
                <a:spcPts val="0"/>
              </a:spcBef>
              <a:spcAft>
                <a:spcPts val="0"/>
              </a:spcAft>
              <a:buSzPts val="1985"/>
              <a:buChar char="●"/>
            </a:pPr>
            <a:r>
              <a:rPr lang="en" sz="1985"/>
              <a:t>Design Solutions</a:t>
            </a:r>
            <a:endParaRPr sz="1985"/>
          </a:p>
          <a:p>
            <a:pPr marL="457200" marR="0" lvl="0" indent="-354647" algn="l" rtl="0">
              <a:lnSpc>
                <a:spcPct val="190000"/>
              </a:lnSpc>
              <a:spcBef>
                <a:spcPts val="0"/>
              </a:spcBef>
              <a:spcAft>
                <a:spcPts val="0"/>
              </a:spcAft>
              <a:buSzPts val="1985"/>
              <a:buChar char="●"/>
            </a:pPr>
            <a:r>
              <a:rPr lang="en" sz="1985"/>
              <a:t>Critical Project Elements</a:t>
            </a:r>
            <a:endParaRPr sz="1985"/>
          </a:p>
          <a:p>
            <a:pPr marL="914400" marR="0" lvl="1" indent="-343852" algn="l" rtl="0">
              <a:lnSpc>
                <a:spcPct val="190000"/>
              </a:lnSpc>
              <a:spcBef>
                <a:spcPts val="0"/>
              </a:spcBef>
              <a:spcAft>
                <a:spcPts val="0"/>
              </a:spcAft>
              <a:buSzPts val="1815"/>
              <a:buChar char="○"/>
            </a:pPr>
            <a:r>
              <a:rPr lang="en" sz="1985"/>
              <a:t>Project Risk</a:t>
            </a:r>
            <a:endParaRPr sz="1985"/>
          </a:p>
          <a:p>
            <a:pPr marL="457200" marR="0" lvl="0" indent="-354647" algn="l" rtl="0">
              <a:lnSpc>
                <a:spcPct val="190000"/>
              </a:lnSpc>
              <a:spcBef>
                <a:spcPts val="0"/>
              </a:spcBef>
              <a:spcAft>
                <a:spcPts val="0"/>
              </a:spcAft>
              <a:buSzPts val="1985"/>
              <a:buChar char="●"/>
            </a:pPr>
            <a:r>
              <a:rPr lang="en" sz="1985"/>
              <a:t>Design Requirements/Satisfaction</a:t>
            </a:r>
            <a:endParaRPr sz="1985"/>
          </a:p>
          <a:p>
            <a:pPr marL="457200" marR="0" lvl="0" indent="-354647" algn="l" rtl="0">
              <a:lnSpc>
                <a:spcPct val="190000"/>
              </a:lnSpc>
              <a:spcBef>
                <a:spcPts val="0"/>
              </a:spcBef>
              <a:spcAft>
                <a:spcPts val="0"/>
              </a:spcAft>
              <a:buSzPts val="1985"/>
              <a:buChar char="●"/>
            </a:pPr>
            <a:r>
              <a:rPr lang="en" sz="1985"/>
              <a:t>Verification &amp; Validation</a:t>
            </a:r>
            <a:endParaRPr sz="1985"/>
          </a:p>
          <a:p>
            <a:pPr marL="457200" marR="0" lvl="0" indent="-354647" algn="l" rtl="0">
              <a:lnSpc>
                <a:spcPct val="190000"/>
              </a:lnSpc>
              <a:spcBef>
                <a:spcPts val="0"/>
              </a:spcBef>
              <a:spcAft>
                <a:spcPts val="0"/>
              </a:spcAft>
              <a:buSzPts val="1985"/>
              <a:buChar char="●"/>
            </a:pPr>
            <a:r>
              <a:rPr lang="en" sz="1985"/>
              <a:t>Project Planning</a:t>
            </a:r>
            <a:endParaRPr sz="1985"/>
          </a:p>
        </p:txBody>
      </p:sp>
      <p:sp>
        <p:nvSpPr>
          <p:cNvPr id="191" name="Google Shape;191;p24"/>
          <p:cNvSpPr txBox="1">
            <a:spLocks noGrp="1"/>
          </p:cNvSpPr>
          <p:nvPr>
            <p:ph type="sldNum" idx="12"/>
          </p:nvPr>
        </p:nvSpPr>
        <p:spPr>
          <a:xfrm>
            <a:off x="8595300" y="4886325"/>
            <a:ext cx="548700" cy="257100"/>
          </a:xfrm>
          <a:prstGeom prst="rect">
            <a:avLst/>
          </a:prstGeom>
        </p:spPr>
        <p:txBody>
          <a:bodyPr spcFirstLastPara="1" wrap="square" lIns="91425" tIns="91425" rIns="91425" bIns="91425" anchor="ctr" anchorCtr="0">
            <a:noAutofit/>
          </a:bodyPr>
          <a:lstStyle/>
          <a:p>
            <a:pPr marL="0" marR="0" lvl="0" indent="0" algn="r" rtl="0">
              <a:lnSpc>
                <a:spcPct val="80000"/>
              </a:lnSpc>
              <a:spcBef>
                <a:spcPts val="0"/>
              </a:spcBef>
              <a:spcAft>
                <a:spcPts val="0"/>
              </a:spcAft>
              <a:buNone/>
            </a:pPr>
            <a:fld id="{00000000-1234-1234-1234-123412341234}" type="slidenum">
              <a:rPr lang="en" sz="1300"/>
              <a:t>2</a:t>
            </a:fld>
            <a:endParaRPr sz="1300"/>
          </a:p>
        </p:txBody>
      </p:sp>
      <p:pic>
        <p:nvPicPr>
          <p:cNvPr id="192" name="Google Shape;192;p24"/>
          <p:cNvPicPr preferRelativeResize="0"/>
          <p:nvPr/>
        </p:nvPicPr>
        <p:blipFill rotWithShape="1">
          <a:blip r:embed="rId3">
            <a:alphaModFix/>
          </a:blip>
          <a:srcRect l="18941" t="15903" r="18339" b="10636"/>
          <a:stretch/>
        </p:blipFill>
        <p:spPr>
          <a:xfrm>
            <a:off x="248625" y="2157545"/>
            <a:ext cx="3706502" cy="2441980"/>
          </a:xfrm>
          <a:prstGeom prst="rect">
            <a:avLst/>
          </a:prstGeom>
          <a:noFill/>
          <a:ln>
            <a:noFill/>
          </a:ln>
          <a:effectLst>
            <a:outerShdw blurRad="57150" dist="47625" dir="5400000" algn="bl" rotWithShape="0">
              <a:srgbClr val="000000">
                <a:alpha val="80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42"/>
          <p:cNvSpPr txBox="1">
            <a:spLocks noGrp="1"/>
          </p:cNvSpPr>
          <p:nvPr>
            <p:ph type="body" idx="1"/>
          </p:nvPr>
        </p:nvSpPr>
        <p:spPr>
          <a:xfrm>
            <a:off x="311850" y="1412800"/>
            <a:ext cx="4119900" cy="2432400"/>
          </a:xfrm>
          <a:prstGeom prst="rect">
            <a:avLst/>
          </a:prstGeom>
        </p:spPr>
        <p:txBody>
          <a:bodyPr spcFirstLastPara="1" wrap="square" lIns="91425" tIns="91425" rIns="91425" bIns="91425" anchor="t" anchorCtr="0">
            <a:noAutofit/>
          </a:bodyPr>
          <a:lstStyle/>
          <a:p>
            <a:pPr marL="457200" marR="0" lvl="0" indent="-323850" algn="l" rtl="0">
              <a:lnSpc>
                <a:spcPct val="115000"/>
              </a:lnSpc>
              <a:spcBef>
                <a:spcPts val="0"/>
              </a:spcBef>
              <a:spcAft>
                <a:spcPts val="0"/>
              </a:spcAft>
              <a:buSzPts val="1500"/>
              <a:buChar char="●"/>
            </a:pPr>
            <a:r>
              <a:rPr lang="en" sz="1500"/>
              <a:t>Critical to display relevant trajectory information to General Atomics’ engineers</a:t>
            </a:r>
            <a:endParaRPr sz="1500"/>
          </a:p>
          <a:p>
            <a:pPr marL="457200" marR="0" lvl="0" indent="-323850" algn="l" rtl="0">
              <a:lnSpc>
                <a:spcPct val="115000"/>
              </a:lnSpc>
              <a:spcBef>
                <a:spcPts val="0"/>
              </a:spcBef>
              <a:spcAft>
                <a:spcPts val="0"/>
              </a:spcAft>
              <a:buSzPts val="1500"/>
              <a:buChar char="●"/>
            </a:pPr>
            <a:r>
              <a:rPr lang="en" sz="1500"/>
              <a:t>NASA JPL CppSpice Data gives planet locations and gravitational effects</a:t>
            </a:r>
            <a:endParaRPr sz="1500"/>
          </a:p>
          <a:p>
            <a:pPr marL="457200" marR="0" lvl="0" indent="-323850" algn="l" rtl="0">
              <a:lnSpc>
                <a:spcPct val="115000"/>
              </a:lnSpc>
              <a:spcBef>
                <a:spcPts val="0"/>
              </a:spcBef>
              <a:spcAft>
                <a:spcPts val="0"/>
              </a:spcAft>
              <a:buSzPts val="1500"/>
              <a:buChar char="●"/>
            </a:pPr>
            <a:r>
              <a:rPr lang="en" sz="1500"/>
              <a:t>GUI displays live data and enables live control of the simulation</a:t>
            </a:r>
            <a:endParaRPr sz="1500"/>
          </a:p>
          <a:p>
            <a:pPr marL="457200" marR="0" lvl="0" indent="-323850" algn="l" rtl="0">
              <a:lnSpc>
                <a:spcPct val="115000"/>
              </a:lnSpc>
              <a:spcBef>
                <a:spcPts val="0"/>
              </a:spcBef>
              <a:spcAft>
                <a:spcPts val="0"/>
              </a:spcAft>
              <a:buSzPts val="1500"/>
              <a:buChar char="●"/>
            </a:pPr>
            <a:r>
              <a:rPr lang="en" sz="1500"/>
              <a:t>GUI will control connection activity and enable different control modes to be activated</a:t>
            </a:r>
            <a:endParaRPr sz="1500"/>
          </a:p>
        </p:txBody>
      </p:sp>
      <p:sp>
        <p:nvSpPr>
          <p:cNvPr id="478" name="Google Shape;478;p42"/>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CPE 4</a:t>
            </a:r>
            <a:endParaRPr/>
          </a:p>
        </p:txBody>
      </p:sp>
      <p:sp>
        <p:nvSpPr>
          <p:cNvPr id="479" name="Google Shape;479;p42"/>
          <p:cNvSpPr/>
          <p:nvPr/>
        </p:nvSpPr>
        <p:spPr>
          <a:xfrm>
            <a:off x="555725" y="714175"/>
            <a:ext cx="8032500" cy="5763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480" name="Google Shape;480;p42"/>
          <p:cNvGraphicFramePr/>
          <p:nvPr/>
        </p:nvGraphicFramePr>
        <p:xfrm>
          <a:off x="555738" y="694500"/>
          <a:ext cx="8032500" cy="596900"/>
        </p:xfrm>
        <a:graphic>
          <a:graphicData uri="http://schemas.openxmlformats.org/drawingml/2006/table">
            <a:tbl>
              <a:tblPr>
                <a:noFill/>
                <a:tableStyleId>{2B3CC3D6-1F7A-4778-AB20-04DCFBE73B5B}</a:tableStyleId>
              </a:tblPr>
              <a:tblGrid>
                <a:gridCol w="1952125">
                  <a:extLst>
                    <a:ext uri="{9D8B030D-6E8A-4147-A177-3AD203B41FA5}">
                      <a16:colId xmlns:a16="http://schemas.microsoft.com/office/drawing/2014/main" val="20000"/>
                    </a:ext>
                  </a:extLst>
                </a:gridCol>
                <a:gridCol w="6080375">
                  <a:extLst>
                    <a:ext uri="{9D8B030D-6E8A-4147-A177-3AD203B41FA5}">
                      <a16:colId xmlns:a16="http://schemas.microsoft.com/office/drawing/2014/main" val="20001"/>
                    </a:ext>
                  </a:extLst>
                </a:gridCol>
              </a:tblGrid>
              <a:tr h="596900">
                <a:tc>
                  <a:txBody>
                    <a:bodyPr/>
                    <a:lstStyle/>
                    <a:p>
                      <a:pPr marL="0" lvl="0" indent="0" algn="ctr" rtl="0">
                        <a:spcBef>
                          <a:spcPts val="0"/>
                        </a:spcBef>
                        <a:spcAft>
                          <a:spcPts val="0"/>
                        </a:spcAft>
                        <a:buNone/>
                      </a:pPr>
                      <a:r>
                        <a:rPr lang="en" b="1">
                          <a:solidFill>
                            <a:srgbClr val="434343"/>
                          </a:solidFill>
                          <a:latin typeface="Roboto"/>
                          <a:ea typeface="Roboto"/>
                          <a:cs typeface="Roboto"/>
                          <a:sym typeface="Roboto"/>
                        </a:rPr>
                        <a:t>E4: Display</a:t>
                      </a:r>
                      <a:endParaRPr b="1">
                        <a:solidFill>
                          <a:srgbClr val="434343"/>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200">
                          <a:solidFill>
                            <a:srgbClr val="434343"/>
                          </a:solidFill>
                          <a:latin typeface="Roboto"/>
                          <a:ea typeface="Roboto"/>
                          <a:cs typeface="Roboto"/>
                          <a:sym typeface="Roboto"/>
                        </a:rPr>
                        <a:t>The GAINS ground station must include a Graphical User Interface (GUI) with a real time status, trajectory, and power on/off switches.</a:t>
                      </a:r>
                      <a:endParaRPr sz="1200">
                        <a:solidFill>
                          <a:srgbClr val="434343"/>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
        <p:nvSpPr>
          <p:cNvPr id="481" name="Google Shape;481;p42"/>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20</a:t>
            </a:fld>
            <a:endParaRPr/>
          </a:p>
        </p:txBody>
      </p:sp>
      <p:sp>
        <p:nvSpPr>
          <p:cNvPr id="482" name="Google Shape;482;p42"/>
          <p:cNvSpPr/>
          <p:nvPr/>
        </p:nvSpPr>
        <p:spPr>
          <a:xfrm>
            <a:off x="4431750" y="1414174"/>
            <a:ext cx="4449900" cy="33375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3" name="Google Shape;483;p42"/>
          <p:cNvPicPr preferRelativeResize="0"/>
          <p:nvPr/>
        </p:nvPicPr>
        <p:blipFill>
          <a:blip r:embed="rId3">
            <a:alphaModFix/>
          </a:blip>
          <a:stretch>
            <a:fillRect/>
          </a:stretch>
        </p:blipFill>
        <p:spPr>
          <a:xfrm>
            <a:off x="4431688" y="1409600"/>
            <a:ext cx="4450024" cy="3337525"/>
          </a:xfrm>
          <a:prstGeom prst="rect">
            <a:avLst/>
          </a:prstGeom>
          <a:noFill/>
          <a:ln>
            <a:noFill/>
          </a:ln>
        </p:spPr>
      </p:pic>
      <p:sp>
        <p:nvSpPr>
          <p:cNvPr id="484" name="Google Shape;484;p42"/>
          <p:cNvSpPr txBox="1"/>
          <p:nvPr/>
        </p:nvSpPr>
        <p:spPr>
          <a:xfrm>
            <a:off x="555750" y="4044625"/>
            <a:ext cx="37734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i="1">
                <a:solidFill>
                  <a:schemeClr val="dk2"/>
                </a:solidFill>
                <a:latin typeface="Roboto"/>
                <a:ea typeface="Roboto"/>
                <a:cs typeface="Roboto"/>
                <a:sym typeface="Roboto"/>
              </a:rPr>
              <a:t>*This is only an initial model intended to show functionality of the Graphics Render Engine, Gui, and CppSpice Orbital Data Implementation</a:t>
            </a:r>
            <a:endParaRPr sz="1300" i="1">
              <a:solidFill>
                <a:schemeClr val="dk2"/>
              </a:solidFill>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43"/>
          <p:cNvSpPr/>
          <p:nvPr/>
        </p:nvSpPr>
        <p:spPr>
          <a:xfrm>
            <a:off x="7421050" y="1807488"/>
            <a:ext cx="1139700" cy="17205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3"/>
          <p:cNvSpPr/>
          <p:nvPr/>
        </p:nvSpPr>
        <p:spPr>
          <a:xfrm>
            <a:off x="955175" y="726300"/>
            <a:ext cx="6306900" cy="36909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491" name="Google Shape;491;p43"/>
          <p:cNvGraphicFramePr/>
          <p:nvPr/>
        </p:nvGraphicFramePr>
        <p:xfrm>
          <a:off x="955175" y="726304"/>
          <a:ext cx="6306875" cy="3690900"/>
        </p:xfrm>
        <a:graphic>
          <a:graphicData uri="http://schemas.openxmlformats.org/drawingml/2006/table">
            <a:tbl>
              <a:tblPr>
                <a:noFill/>
                <a:tableStyleId>{2B3CC3D6-1F7A-4778-AB20-04DCFBE73B5B}</a:tableStyleId>
              </a:tblPr>
              <a:tblGrid>
                <a:gridCol w="1044200">
                  <a:extLst>
                    <a:ext uri="{9D8B030D-6E8A-4147-A177-3AD203B41FA5}">
                      <a16:colId xmlns:a16="http://schemas.microsoft.com/office/drawing/2014/main" val="20000"/>
                    </a:ext>
                  </a:extLst>
                </a:gridCol>
                <a:gridCol w="1044200">
                  <a:extLst>
                    <a:ext uri="{9D8B030D-6E8A-4147-A177-3AD203B41FA5}">
                      <a16:colId xmlns:a16="http://schemas.microsoft.com/office/drawing/2014/main" val="20001"/>
                    </a:ext>
                  </a:extLst>
                </a:gridCol>
                <a:gridCol w="985850">
                  <a:extLst>
                    <a:ext uri="{9D8B030D-6E8A-4147-A177-3AD203B41FA5}">
                      <a16:colId xmlns:a16="http://schemas.microsoft.com/office/drawing/2014/main" val="20002"/>
                    </a:ext>
                  </a:extLst>
                </a:gridCol>
                <a:gridCol w="977500">
                  <a:extLst>
                    <a:ext uri="{9D8B030D-6E8A-4147-A177-3AD203B41FA5}">
                      <a16:colId xmlns:a16="http://schemas.microsoft.com/office/drawing/2014/main" val="20003"/>
                    </a:ext>
                  </a:extLst>
                </a:gridCol>
                <a:gridCol w="1310950">
                  <a:extLst>
                    <a:ext uri="{9D8B030D-6E8A-4147-A177-3AD203B41FA5}">
                      <a16:colId xmlns:a16="http://schemas.microsoft.com/office/drawing/2014/main" val="20004"/>
                    </a:ext>
                  </a:extLst>
                </a:gridCol>
                <a:gridCol w="944175">
                  <a:extLst>
                    <a:ext uri="{9D8B030D-6E8A-4147-A177-3AD203B41FA5}">
                      <a16:colId xmlns:a16="http://schemas.microsoft.com/office/drawing/2014/main" val="20005"/>
                    </a:ext>
                  </a:extLst>
                </a:gridCol>
              </a:tblGrid>
              <a:tr h="605950">
                <a:tc>
                  <a:txBody>
                    <a:bodyPr/>
                    <a:lstStyle/>
                    <a:p>
                      <a:pPr marL="0" lvl="0" indent="0" algn="ctr" rtl="0">
                        <a:spcBef>
                          <a:spcPts val="0"/>
                        </a:spcBef>
                        <a:spcAft>
                          <a:spcPts val="0"/>
                        </a:spcAft>
                        <a:buNone/>
                      </a:pPr>
                      <a:r>
                        <a:rPr lang="en">
                          <a:latin typeface="Roboto"/>
                          <a:ea typeface="Roboto"/>
                          <a:cs typeface="Roboto"/>
                          <a:sym typeface="Roboto"/>
                        </a:rPr>
                        <a:t>Very Likely</a:t>
                      </a:r>
                      <a:endParaRPr>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AFF8A"/>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45"/>
                    </a:solidFill>
                  </a:tcPr>
                </a:tc>
                <a:tc>
                  <a:txBody>
                    <a:bodyPr/>
                    <a:lstStyle/>
                    <a:p>
                      <a:pPr marL="0" lvl="0" indent="0" algn="ctr" rtl="0">
                        <a:spcBef>
                          <a:spcPts val="0"/>
                        </a:spcBef>
                        <a:spcAft>
                          <a:spcPts val="0"/>
                        </a:spcAft>
                        <a:buNone/>
                      </a:pPr>
                      <a:r>
                        <a:rPr lang="en" sz="1200" b="1">
                          <a:latin typeface="Roboto"/>
                          <a:ea typeface="Roboto"/>
                          <a:cs typeface="Roboto"/>
                          <a:sym typeface="Roboto"/>
                        </a:rPr>
                        <a:t>Lack of Kalman Filter expertise</a:t>
                      </a: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None/>
                      </a:pPr>
                      <a:r>
                        <a:rPr lang="en" sz="1200" b="1">
                          <a:latin typeface="Roboto"/>
                          <a:ea typeface="Roboto"/>
                          <a:cs typeface="Roboto"/>
                          <a:sym typeface="Roboto"/>
                        </a:rPr>
                        <a:t>Accelerometer drift/uncertainty</a:t>
                      </a:r>
                      <a:endParaRPr sz="1200" b="1">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extLst>
                  <a:ext uri="{0D108BD9-81ED-4DB2-BD59-A6C34878D82A}">
                    <a16:rowId xmlns:a16="http://schemas.microsoft.com/office/drawing/2014/main" val="10000"/>
                  </a:ext>
                </a:extLst>
              </a:tr>
              <a:tr h="539450">
                <a:tc>
                  <a:txBody>
                    <a:bodyPr/>
                    <a:lstStyle/>
                    <a:p>
                      <a:pPr marL="0" lvl="0" indent="0" algn="ctr" rtl="0">
                        <a:spcBef>
                          <a:spcPts val="0"/>
                        </a:spcBef>
                        <a:spcAft>
                          <a:spcPts val="0"/>
                        </a:spcAft>
                        <a:buNone/>
                      </a:pPr>
                      <a:r>
                        <a:rPr lang="en">
                          <a:latin typeface="Roboto"/>
                          <a:ea typeface="Roboto"/>
                          <a:cs typeface="Roboto"/>
                          <a:sym typeface="Roboto"/>
                        </a:rPr>
                        <a:t>Likely</a:t>
                      </a:r>
                      <a:endParaRPr>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AFF8A"/>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45"/>
                    </a:solidFill>
                  </a:tcPr>
                </a:tc>
                <a:tc>
                  <a:txBody>
                    <a:bodyPr/>
                    <a:lstStyle/>
                    <a:p>
                      <a:pPr marL="0" lvl="0" indent="0" algn="ctr" rtl="0">
                        <a:spcBef>
                          <a:spcPts val="0"/>
                        </a:spcBef>
                        <a:spcAft>
                          <a:spcPts val="0"/>
                        </a:spcAft>
                        <a:buNone/>
                      </a:pPr>
                      <a:endParaRPr sz="1200" b="1">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45"/>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extLst>
                  <a:ext uri="{0D108BD9-81ED-4DB2-BD59-A6C34878D82A}">
                    <a16:rowId xmlns:a16="http://schemas.microsoft.com/office/drawing/2014/main" val="10001"/>
                  </a:ext>
                </a:extLst>
              </a:tr>
              <a:tr h="539450">
                <a:tc>
                  <a:txBody>
                    <a:bodyPr/>
                    <a:lstStyle/>
                    <a:p>
                      <a:pPr marL="0" lvl="0" indent="0" algn="ctr" rtl="0">
                        <a:spcBef>
                          <a:spcPts val="0"/>
                        </a:spcBef>
                        <a:spcAft>
                          <a:spcPts val="0"/>
                        </a:spcAft>
                        <a:buNone/>
                      </a:pPr>
                      <a:r>
                        <a:rPr lang="en">
                          <a:latin typeface="Roboto"/>
                          <a:ea typeface="Roboto"/>
                          <a:cs typeface="Roboto"/>
                          <a:sym typeface="Roboto"/>
                        </a:rPr>
                        <a:t>Possible</a:t>
                      </a:r>
                      <a:endParaRPr>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AFF8A"/>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AFF8A"/>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45"/>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45"/>
                    </a:solidFill>
                  </a:tcPr>
                </a:tc>
                <a:tc>
                  <a:txBody>
                    <a:bodyPr/>
                    <a:lstStyle/>
                    <a:p>
                      <a:pPr marL="0" lvl="0" indent="0" algn="ctr" rtl="0">
                        <a:spcBef>
                          <a:spcPts val="0"/>
                        </a:spcBef>
                        <a:spcAft>
                          <a:spcPts val="0"/>
                        </a:spcAft>
                        <a:buNone/>
                      </a:pPr>
                      <a:endParaRPr sz="1200" b="1">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extLst>
                  <a:ext uri="{0D108BD9-81ED-4DB2-BD59-A6C34878D82A}">
                    <a16:rowId xmlns:a16="http://schemas.microsoft.com/office/drawing/2014/main" val="10002"/>
                  </a:ext>
                </a:extLst>
              </a:tr>
              <a:tr h="539450">
                <a:tc>
                  <a:txBody>
                    <a:bodyPr/>
                    <a:lstStyle/>
                    <a:p>
                      <a:pPr marL="0" lvl="0" indent="0" algn="ctr" rtl="0">
                        <a:spcBef>
                          <a:spcPts val="0"/>
                        </a:spcBef>
                        <a:spcAft>
                          <a:spcPts val="0"/>
                        </a:spcAft>
                        <a:buNone/>
                      </a:pPr>
                      <a:r>
                        <a:rPr lang="en">
                          <a:latin typeface="Roboto"/>
                          <a:ea typeface="Roboto"/>
                          <a:cs typeface="Roboto"/>
                          <a:sym typeface="Roboto"/>
                        </a:rPr>
                        <a:t>Unlikely</a:t>
                      </a:r>
                      <a:endParaRPr>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AFF8A"/>
                    </a:solidFill>
                  </a:tcPr>
                </a:tc>
                <a:tc>
                  <a:txBody>
                    <a:bodyPr/>
                    <a:lstStyle/>
                    <a:p>
                      <a:pPr marL="0" lvl="0" indent="0" algn="ctr" rtl="0">
                        <a:spcBef>
                          <a:spcPts val="0"/>
                        </a:spcBef>
                        <a:spcAft>
                          <a:spcPts val="0"/>
                        </a:spcAft>
                        <a:buNone/>
                      </a:pPr>
                      <a:endParaRPr sz="1200" b="1">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AFF8A"/>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AFF8A"/>
                    </a:solidFill>
                  </a:tcPr>
                </a:tc>
                <a:tc>
                  <a:txBody>
                    <a:bodyPr/>
                    <a:lstStyle/>
                    <a:p>
                      <a:pPr marL="0" lvl="0" indent="0" algn="ctr" rtl="0">
                        <a:spcBef>
                          <a:spcPts val="0"/>
                        </a:spcBef>
                        <a:spcAft>
                          <a:spcPts val="0"/>
                        </a:spcAft>
                        <a:buNone/>
                      </a:pPr>
                      <a:r>
                        <a:rPr lang="en" sz="1200" b="1">
                          <a:latin typeface="Roboto"/>
                          <a:ea typeface="Roboto"/>
                          <a:cs typeface="Roboto"/>
                          <a:sym typeface="Roboto"/>
                        </a:rPr>
                        <a:t>Part lead time/delivery</a:t>
                      </a:r>
                      <a:endParaRPr sz="1200" b="1">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45"/>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45"/>
                    </a:solidFill>
                  </a:tcPr>
                </a:tc>
                <a:extLst>
                  <a:ext uri="{0D108BD9-81ED-4DB2-BD59-A6C34878D82A}">
                    <a16:rowId xmlns:a16="http://schemas.microsoft.com/office/drawing/2014/main" val="10003"/>
                  </a:ext>
                </a:extLst>
              </a:tr>
              <a:tr h="570700">
                <a:tc>
                  <a:txBody>
                    <a:bodyPr/>
                    <a:lstStyle/>
                    <a:p>
                      <a:pPr marL="0" lvl="0" indent="0" algn="ctr" rtl="0">
                        <a:spcBef>
                          <a:spcPts val="0"/>
                        </a:spcBef>
                        <a:spcAft>
                          <a:spcPts val="0"/>
                        </a:spcAft>
                        <a:buNone/>
                      </a:pPr>
                      <a:r>
                        <a:rPr lang="en">
                          <a:latin typeface="Roboto"/>
                          <a:ea typeface="Roboto"/>
                          <a:cs typeface="Roboto"/>
                          <a:sym typeface="Roboto"/>
                        </a:rPr>
                        <a:t>Very Unlikely</a:t>
                      </a:r>
                      <a:endParaRPr>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AFF8A"/>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AFF8A"/>
                    </a:solidFill>
                  </a:tcPr>
                </a:tc>
                <a:tc>
                  <a:txBody>
                    <a:bodyPr/>
                    <a:lstStyle/>
                    <a:p>
                      <a:pPr marL="0" lvl="0" indent="0" algn="ctr" rtl="0">
                        <a:spcBef>
                          <a:spcPts val="0"/>
                        </a:spcBef>
                        <a:spcAft>
                          <a:spcPts val="0"/>
                        </a:spcAft>
                        <a:buNone/>
                      </a:pPr>
                      <a:r>
                        <a:rPr lang="en" sz="1200" b="1">
                          <a:latin typeface="Roboto"/>
                          <a:ea typeface="Roboto"/>
                          <a:cs typeface="Roboto"/>
                          <a:sym typeface="Roboto"/>
                        </a:rPr>
                        <a:t>Budget</a:t>
                      </a:r>
                      <a:endParaRPr sz="1200" b="1">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AFF8A"/>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AFF8A"/>
                    </a:solidFill>
                  </a:tcPr>
                </a:tc>
                <a:tc>
                  <a:txBody>
                    <a:bodyPr/>
                    <a:lstStyle/>
                    <a:p>
                      <a:pPr marL="0" lvl="0" indent="0" algn="ctr" rtl="0">
                        <a:spcBef>
                          <a:spcPts val="0"/>
                        </a:spcBef>
                        <a:spcAft>
                          <a:spcPts val="0"/>
                        </a:spcAft>
                        <a:buNone/>
                      </a:pPr>
                      <a:r>
                        <a:rPr lang="en" sz="1200" b="1">
                          <a:latin typeface="Roboto"/>
                          <a:ea typeface="Roboto"/>
                          <a:cs typeface="Roboto"/>
                          <a:sym typeface="Roboto"/>
                        </a:rPr>
                        <a:t>Part availability</a:t>
                      </a:r>
                      <a:endParaRPr sz="1200" b="1">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45"/>
                    </a:solidFill>
                  </a:tcPr>
                </a:tc>
                <a:extLst>
                  <a:ext uri="{0D108BD9-81ED-4DB2-BD59-A6C34878D82A}">
                    <a16:rowId xmlns:a16="http://schemas.microsoft.com/office/drawing/2014/main" val="10004"/>
                  </a:ext>
                </a:extLst>
              </a:tr>
              <a:tr h="539450">
                <a:tc>
                  <a:txBody>
                    <a:bodyPr/>
                    <a:lstStyle/>
                    <a:p>
                      <a:pPr marL="0" lvl="0" indent="0" algn="l" rtl="0">
                        <a:spcBef>
                          <a:spcPts val="0"/>
                        </a:spcBef>
                        <a:spcAft>
                          <a:spcPts val="0"/>
                        </a:spcAft>
                        <a:buNone/>
                      </a:pPr>
                      <a:endParaRPr>
                        <a:latin typeface="Roboto"/>
                        <a:ea typeface="Roboto"/>
                        <a:cs typeface="Roboto"/>
                        <a:sym typeface="Robo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latin typeface="Roboto"/>
                          <a:ea typeface="Roboto"/>
                          <a:cs typeface="Roboto"/>
                          <a:sym typeface="Roboto"/>
                        </a:rPr>
                        <a:t>Negligible</a:t>
                      </a:r>
                      <a:endParaRPr>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latin typeface="Roboto"/>
                          <a:ea typeface="Roboto"/>
                          <a:cs typeface="Roboto"/>
                          <a:sym typeface="Roboto"/>
                        </a:rPr>
                        <a:t>Minor</a:t>
                      </a:r>
                      <a:endParaRPr>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latin typeface="Roboto"/>
                          <a:ea typeface="Roboto"/>
                          <a:cs typeface="Roboto"/>
                          <a:sym typeface="Roboto"/>
                        </a:rPr>
                        <a:t>Moderate</a:t>
                      </a:r>
                      <a:endParaRPr>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latin typeface="Roboto"/>
                          <a:ea typeface="Roboto"/>
                          <a:cs typeface="Roboto"/>
                          <a:sym typeface="Roboto"/>
                        </a:rPr>
                        <a:t>Significant</a:t>
                      </a:r>
                      <a:endParaRPr>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latin typeface="Roboto"/>
                          <a:ea typeface="Roboto"/>
                          <a:cs typeface="Roboto"/>
                          <a:sym typeface="Roboto"/>
                        </a:rPr>
                        <a:t>Severe</a:t>
                      </a:r>
                      <a:endParaRPr>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5"/>
                  </a:ext>
                </a:extLst>
              </a:tr>
            </a:tbl>
          </a:graphicData>
        </a:graphic>
      </p:graphicFrame>
      <p:graphicFrame>
        <p:nvGraphicFramePr>
          <p:cNvPr id="492" name="Google Shape;492;p43"/>
          <p:cNvGraphicFramePr/>
          <p:nvPr/>
        </p:nvGraphicFramePr>
        <p:xfrm>
          <a:off x="7421050" y="1807475"/>
          <a:ext cx="1139775" cy="1720590"/>
        </p:xfrm>
        <a:graphic>
          <a:graphicData uri="http://schemas.openxmlformats.org/drawingml/2006/table">
            <a:tbl>
              <a:tblPr>
                <a:noFill/>
                <a:tableStyleId>{2B3CC3D6-1F7A-4778-AB20-04DCFBE73B5B}</a:tableStyleId>
              </a:tblPr>
              <a:tblGrid>
                <a:gridCol w="1139775">
                  <a:extLst>
                    <a:ext uri="{9D8B030D-6E8A-4147-A177-3AD203B41FA5}">
                      <a16:colId xmlns:a16="http://schemas.microsoft.com/office/drawing/2014/main" val="20000"/>
                    </a:ext>
                  </a:extLst>
                </a:gridCol>
              </a:tblGrid>
              <a:tr h="332625">
                <a:tc>
                  <a:txBody>
                    <a:bodyPr/>
                    <a:lstStyle/>
                    <a:p>
                      <a:pPr marL="0" lvl="0" indent="0" algn="ctr" rtl="0">
                        <a:spcBef>
                          <a:spcPts val="0"/>
                        </a:spcBef>
                        <a:spcAft>
                          <a:spcPts val="0"/>
                        </a:spcAft>
                        <a:buNone/>
                      </a:pPr>
                      <a:r>
                        <a:rPr lang="en" sz="1100" b="1">
                          <a:latin typeface="Roboto"/>
                          <a:ea typeface="Roboto"/>
                          <a:cs typeface="Roboto"/>
                          <a:sym typeface="Roboto"/>
                        </a:rPr>
                        <a:t>Risk Level</a:t>
                      </a:r>
                      <a:endParaRPr sz="1100" b="1">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456700">
                <a:tc>
                  <a:txBody>
                    <a:bodyPr/>
                    <a:lstStyle/>
                    <a:p>
                      <a:pPr marL="0" lvl="0" indent="0" algn="ctr" rtl="0">
                        <a:spcBef>
                          <a:spcPts val="0"/>
                        </a:spcBef>
                        <a:spcAft>
                          <a:spcPts val="0"/>
                        </a:spcAft>
                        <a:buNone/>
                      </a:pPr>
                      <a:r>
                        <a:rPr lang="en" sz="1100">
                          <a:latin typeface="Roboto"/>
                          <a:ea typeface="Roboto"/>
                          <a:cs typeface="Roboto"/>
                          <a:sym typeface="Roboto"/>
                        </a:rPr>
                        <a:t>Acceptable</a:t>
                      </a:r>
                      <a:endParaRPr sz="11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AFF8A"/>
                    </a:solidFill>
                  </a:tcPr>
                </a:tc>
                <a:extLst>
                  <a:ext uri="{0D108BD9-81ED-4DB2-BD59-A6C34878D82A}">
                    <a16:rowId xmlns:a16="http://schemas.microsoft.com/office/drawing/2014/main" val="10001"/>
                  </a:ext>
                </a:extLst>
              </a:tr>
              <a:tr h="456700">
                <a:tc>
                  <a:txBody>
                    <a:bodyPr/>
                    <a:lstStyle/>
                    <a:p>
                      <a:pPr marL="0" lvl="0" indent="0" algn="ctr" rtl="0">
                        <a:spcBef>
                          <a:spcPts val="0"/>
                        </a:spcBef>
                        <a:spcAft>
                          <a:spcPts val="0"/>
                        </a:spcAft>
                        <a:buNone/>
                      </a:pPr>
                      <a:r>
                        <a:rPr lang="en" sz="1100">
                          <a:latin typeface="Roboto"/>
                          <a:ea typeface="Roboto"/>
                          <a:cs typeface="Roboto"/>
                          <a:sym typeface="Roboto"/>
                        </a:rPr>
                        <a:t>Concerning</a:t>
                      </a:r>
                      <a:endParaRPr sz="11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45"/>
                    </a:solidFill>
                  </a:tcPr>
                </a:tc>
                <a:extLst>
                  <a:ext uri="{0D108BD9-81ED-4DB2-BD59-A6C34878D82A}">
                    <a16:rowId xmlns:a16="http://schemas.microsoft.com/office/drawing/2014/main" val="10002"/>
                  </a:ext>
                </a:extLst>
              </a:tr>
              <a:tr h="456700">
                <a:tc>
                  <a:txBody>
                    <a:bodyPr/>
                    <a:lstStyle/>
                    <a:p>
                      <a:pPr marL="0" lvl="0" indent="0" algn="ctr" rtl="0">
                        <a:spcBef>
                          <a:spcPts val="0"/>
                        </a:spcBef>
                        <a:spcAft>
                          <a:spcPts val="0"/>
                        </a:spcAft>
                        <a:buNone/>
                      </a:pPr>
                      <a:r>
                        <a:rPr lang="en" sz="1100">
                          <a:latin typeface="Roboto"/>
                          <a:ea typeface="Roboto"/>
                          <a:cs typeface="Roboto"/>
                          <a:sym typeface="Roboto"/>
                        </a:rPr>
                        <a:t>Unacceptable</a:t>
                      </a:r>
                      <a:endParaRPr sz="11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extLst>
                  <a:ext uri="{0D108BD9-81ED-4DB2-BD59-A6C34878D82A}">
                    <a16:rowId xmlns:a16="http://schemas.microsoft.com/office/drawing/2014/main" val="10003"/>
                  </a:ext>
                </a:extLst>
              </a:tr>
            </a:tbl>
          </a:graphicData>
        </a:graphic>
      </p:graphicFrame>
      <p:sp>
        <p:nvSpPr>
          <p:cNvPr id="493" name="Google Shape;493;p43"/>
          <p:cNvSpPr txBox="1"/>
          <p:nvPr/>
        </p:nvSpPr>
        <p:spPr>
          <a:xfrm>
            <a:off x="2517300" y="4417975"/>
            <a:ext cx="3297600" cy="28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Roboto"/>
                <a:ea typeface="Roboto"/>
                <a:cs typeface="Roboto"/>
                <a:sym typeface="Roboto"/>
              </a:rPr>
              <a:t>Impact/Consequence</a:t>
            </a:r>
            <a:endParaRPr b="1">
              <a:latin typeface="Roboto"/>
              <a:ea typeface="Roboto"/>
              <a:cs typeface="Roboto"/>
              <a:sym typeface="Roboto"/>
            </a:endParaRPr>
          </a:p>
        </p:txBody>
      </p:sp>
      <p:sp>
        <p:nvSpPr>
          <p:cNvPr id="494" name="Google Shape;494;p43"/>
          <p:cNvSpPr txBox="1"/>
          <p:nvPr/>
        </p:nvSpPr>
        <p:spPr>
          <a:xfrm rot="-5400000">
            <a:off x="-879625" y="2222800"/>
            <a:ext cx="3297600" cy="37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Roboto"/>
                <a:ea typeface="Roboto"/>
                <a:cs typeface="Roboto"/>
                <a:sym typeface="Roboto"/>
              </a:rPr>
              <a:t>Probability</a:t>
            </a:r>
            <a:endParaRPr b="1">
              <a:latin typeface="Roboto"/>
              <a:ea typeface="Roboto"/>
              <a:cs typeface="Roboto"/>
              <a:sym typeface="Roboto"/>
            </a:endParaRPr>
          </a:p>
        </p:txBody>
      </p:sp>
      <p:sp>
        <p:nvSpPr>
          <p:cNvPr id="495" name="Google Shape;495;p43"/>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21</a:t>
            </a:fld>
            <a:endParaRPr/>
          </a:p>
        </p:txBody>
      </p:sp>
      <p:sp>
        <p:nvSpPr>
          <p:cNvPr id="496" name="Google Shape;496;p43"/>
          <p:cNvSpPr/>
          <p:nvPr/>
        </p:nvSpPr>
        <p:spPr>
          <a:xfrm>
            <a:off x="4375050" y="1554675"/>
            <a:ext cx="310500" cy="958500"/>
          </a:xfrm>
          <a:prstGeom prst="down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3"/>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Risk Matrix (New Scope)</a:t>
            </a:r>
            <a:endParaRPr/>
          </a:p>
        </p:txBody>
      </p:sp>
      <p:sp>
        <p:nvSpPr>
          <p:cNvPr id="498" name="Google Shape;498;p43"/>
          <p:cNvSpPr/>
          <p:nvPr/>
        </p:nvSpPr>
        <p:spPr>
          <a:xfrm>
            <a:off x="5504400" y="3196825"/>
            <a:ext cx="310500" cy="468000"/>
          </a:xfrm>
          <a:prstGeom prst="down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3"/>
          <p:cNvSpPr/>
          <p:nvPr/>
        </p:nvSpPr>
        <p:spPr>
          <a:xfrm>
            <a:off x="5504400" y="1446375"/>
            <a:ext cx="310500" cy="1066800"/>
          </a:xfrm>
          <a:prstGeom prst="down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44"/>
          <p:cNvSpPr txBox="1">
            <a:spLocks noGrp="1"/>
          </p:cNvSpPr>
          <p:nvPr>
            <p:ph type="title"/>
          </p:nvPr>
        </p:nvSpPr>
        <p:spPr>
          <a:xfrm>
            <a:off x="123175" y="2259900"/>
            <a:ext cx="5439600" cy="623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SzPts val="990"/>
              <a:buNone/>
            </a:pPr>
            <a:r>
              <a:rPr lang="en" sz="2420"/>
              <a:t>Design Requirements/Satisfaction</a:t>
            </a:r>
            <a:endParaRPr sz="2220"/>
          </a:p>
        </p:txBody>
      </p:sp>
      <p:sp>
        <p:nvSpPr>
          <p:cNvPr id="505" name="Google Shape;505;p44"/>
          <p:cNvSpPr txBox="1"/>
          <p:nvPr/>
        </p:nvSpPr>
        <p:spPr>
          <a:xfrm>
            <a:off x="1132050" y="3195525"/>
            <a:ext cx="6879900" cy="2633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100">
              <a:latin typeface="Roboto"/>
              <a:ea typeface="Roboto"/>
              <a:cs typeface="Roboto"/>
              <a:sym typeface="Roboto"/>
            </a:endParaRPr>
          </a:p>
        </p:txBody>
      </p:sp>
      <p:sp>
        <p:nvSpPr>
          <p:cNvPr id="506" name="Google Shape;506;p44"/>
          <p:cNvSpPr txBox="1">
            <a:spLocks noGrp="1"/>
          </p:cNvSpPr>
          <p:nvPr>
            <p:ph type="sldNum" idx="12"/>
          </p:nvPr>
        </p:nvSpPr>
        <p:spPr>
          <a:xfrm>
            <a:off x="8595300" y="4875297"/>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45"/>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sp>
        <p:nvSpPr>
          <p:cNvPr id="512" name="Google Shape;512;p45"/>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Electronics - Accuracy Model</a:t>
            </a:r>
            <a:endParaRPr/>
          </a:p>
        </p:txBody>
      </p:sp>
      <p:sp>
        <p:nvSpPr>
          <p:cNvPr id="513" name="Google Shape;513;p45"/>
          <p:cNvSpPr txBox="1"/>
          <p:nvPr/>
        </p:nvSpPr>
        <p:spPr>
          <a:xfrm>
            <a:off x="2946150" y="868200"/>
            <a:ext cx="3251700" cy="39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latin typeface="Roboto"/>
                <a:ea typeface="Roboto"/>
                <a:cs typeface="Roboto"/>
                <a:sym typeface="Roboto"/>
              </a:rPr>
              <a:t>Velocity Error Derivation</a:t>
            </a:r>
            <a:endParaRPr sz="1600">
              <a:latin typeface="Roboto"/>
              <a:ea typeface="Roboto"/>
              <a:cs typeface="Roboto"/>
              <a:sym typeface="Roboto"/>
            </a:endParaRPr>
          </a:p>
        </p:txBody>
      </p:sp>
      <p:cxnSp>
        <p:nvCxnSpPr>
          <p:cNvPr id="514" name="Google Shape;514;p45"/>
          <p:cNvCxnSpPr/>
          <p:nvPr/>
        </p:nvCxnSpPr>
        <p:spPr>
          <a:xfrm>
            <a:off x="2510100" y="1260000"/>
            <a:ext cx="4123800" cy="0"/>
          </a:xfrm>
          <a:prstGeom prst="straightConnector1">
            <a:avLst/>
          </a:prstGeom>
          <a:noFill/>
          <a:ln w="9525" cap="flat" cmpd="sng">
            <a:solidFill>
              <a:schemeClr val="dk2"/>
            </a:solidFill>
            <a:prstDash val="solid"/>
            <a:round/>
            <a:headEnd type="none" w="med" len="med"/>
            <a:tailEnd type="none" w="med" len="med"/>
          </a:ln>
        </p:spPr>
      </p:cxnSp>
      <p:pic>
        <p:nvPicPr>
          <p:cNvPr id="515" name="Google Shape;515;p45"/>
          <p:cNvPicPr preferRelativeResize="0"/>
          <p:nvPr/>
        </p:nvPicPr>
        <p:blipFill rotWithShape="1">
          <a:blip r:embed="rId3">
            <a:alphaModFix/>
          </a:blip>
          <a:srcRect l="3947" t="64649"/>
          <a:stretch/>
        </p:blipFill>
        <p:spPr>
          <a:xfrm>
            <a:off x="2080875" y="1925100"/>
            <a:ext cx="4982251" cy="598575"/>
          </a:xfrm>
          <a:prstGeom prst="rect">
            <a:avLst/>
          </a:prstGeom>
          <a:noFill/>
          <a:ln>
            <a:noFill/>
          </a:ln>
        </p:spPr>
      </p:pic>
      <p:pic>
        <p:nvPicPr>
          <p:cNvPr id="516" name="Google Shape;516;p45"/>
          <p:cNvPicPr preferRelativeResize="0"/>
          <p:nvPr/>
        </p:nvPicPr>
        <p:blipFill>
          <a:blip r:embed="rId4">
            <a:alphaModFix/>
          </a:blip>
          <a:stretch>
            <a:fillRect/>
          </a:stretch>
        </p:blipFill>
        <p:spPr>
          <a:xfrm>
            <a:off x="3383553" y="1326525"/>
            <a:ext cx="2376886" cy="598563"/>
          </a:xfrm>
          <a:prstGeom prst="rect">
            <a:avLst/>
          </a:prstGeom>
          <a:noFill/>
          <a:ln>
            <a:noFill/>
          </a:ln>
        </p:spPr>
      </p:pic>
      <p:pic>
        <p:nvPicPr>
          <p:cNvPr id="517" name="Google Shape;517;p45"/>
          <p:cNvPicPr preferRelativeResize="0"/>
          <p:nvPr/>
        </p:nvPicPr>
        <p:blipFill rotWithShape="1">
          <a:blip r:embed="rId5">
            <a:alphaModFix/>
          </a:blip>
          <a:srcRect l="4992" t="18603" r="4567" b="19997"/>
          <a:stretch/>
        </p:blipFill>
        <p:spPr>
          <a:xfrm>
            <a:off x="6745746" y="576300"/>
            <a:ext cx="2398253" cy="391800"/>
          </a:xfrm>
          <a:prstGeom prst="rect">
            <a:avLst/>
          </a:prstGeom>
          <a:noFill/>
          <a:ln>
            <a:noFill/>
          </a:ln>
        </p:spPr>
      </p:pic>
      <p:pic>
        <p:nvPicPr>
          <p:cNvPr id="518" name="Google Shape;518;p45"/>
          <p:cNvPicPr preferRelativeResize="0"/>
          <p:nvPr/>
        </p:nvPicPr>
        <p:blipFill rotWithShape="1">
          <a:blip r:embed="rId6">
            <a:alphaModFix/>
          </a:blip>
          <a:srcRect l="5317" r="900" b="66459"/>
          <a:stretch/>
        </p:blipFill>
        <p:spPr>
          <a:xfrm>
            <a:off x="1295350" y="3330850"/>
            <a:ext cx="6553276" cy="659175"/>
          </a:xfrm>
          <a:prstGeom prst="rect">
            <a:avLst/>
          </a:prstGeom>
          <a:noFill/>
          <a:ln>
            <a:noFill/>
          </a:ln>
        </p:spPr>
      </p:pic>
      <p:sp>
        <p:nvSpPr>
          <p:cNvPr id="519" name="Google Shape;519;p45"/>
          <p:cNvSpPr txBox="1"/>
          <p:nvPr/>
        </p:nvSpPr>
        <p:spPr>
          <a:xfrm>
            <a:off x="2946150" y="2862850"/>
            <a:ext cx="3251700" cy="39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latin typeface="Roboto"/>
                <a:ea typeface="Roboto"/>
                <a:cs typeface="Roboto"/>
                <a:sym typeface="Roboto"/>
              </a:rPr>
              <a:t>Position  Error Derivation</a:t>
            </a:r>
            <a:endParaRPr sz="1600">
              <a:latin typeface="Roboto"/>
              <a:ea typeface="Roboto"/>
              <a:cs typeface="Roboto"/>
              <a:sym typeface="Roboto"/>
            </a:endParaRPr>
          </a:p>
        </p:txBody>
      </p:sp>
      <p:cxnSp>
        <p:nvCxnSpPr>
          <p:cNvPr id="520" name="Google Shape;520;p45"/>
          <p:cNvCxnSpPr/>
          <p:nvPr/>
        </p:nvCxnSpPr>
        <p:spPr>
          <a:xfrm>
            <a:off x="2510100" y="3254650"/>
            <a:ext cx="4123800" cy="0"/>
          </a:xfrm>
          <a:prstGeom prst="straightConnector1">
            <a:avLst/>
          </a:prstGeom>
          <a:noFill/>
          <a:ln w="9525" cap="flat" cmpd="sng">
            <a:solidFill>
              <a:schemeClr val="dk2"/>
            </a:solidFill>
            <a:prstDash val="solid"/>
            <a:round/>
            <a:headEnd type="none" w="med" len="med"/>
            <a:tailEnd type="none" w="med" len="med"/>
          </a:ln>
        </p:spPr>
      </p:cxnSp>
      <p:pic>
        <p:nvPicPr>
          <p:cNvPr id="521" name="Google Shape;521;p45"/>
          <p:cNvPicPr preferRelativeResize="0"/>
          <p:nvPr/>
        </p:nvPicPr>
        <p:blipFill rotWithShape="1">
          <a:blip r:embed="rId6">
            <a:alphaModFix/>
          </a:blip>
          <a:srcRect l="5317" t="66459" r="900"/>
          <a:stretch/>
        </p:blipFill>
        <p:spPr>
          <a:xfrm>
            <a:off x="1295363" y="3990025"/>
            <a:ext cx="6553276" cy="6591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46"/>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sp>
        <p:nvSpPr>
          <p:cNvPr id="527" name="Google Shape;527;p46"/>
          <p:cNvSpPr txBox="1">
            <a:spLocks noGrp="1"/>
          </p:cNvSpPr>
          <p:nvPr>
            <p:ph type="title"/>
          </p:nvPr>
        </p:nvSpPr>
        <p:spPr>
          <a:xfrm>
            <a:off x="153025" y="0"/>
            <a:ext cx="93459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FFFFFF"/>
                </a:solidFill>
              </a:rPr>
              <a:t>Electronics - Velocity Accuracy Model Derivation </a:t>
            </a:r>
            <a:endParaRPr>
              <a:solidFill>
                <a:srgbClr val="FFFFFF"/>
              </a:solidFill>
            </a:endParaRPr>
          </a:p>
        </p:txBody>
      </p:sp>
      <p:sp>
        <p:nvSpPr>
          <p:cNvPr id="528" name="Google Shape;528;p46"/>
          <p:cNvSpPr/>
          <p:nvPr/>
        </p:nvSpPr>
        <p:spPr>
          <a:xfrm>
            <a:off x="7891663" y="3557431"/>
            <a:ext cx="852000" cy="1194600"/>
          </a:xfrm>
          <a:prstGeom prst="roundRect">
            <a:avLst>
              <a:gd name="adj" fmla="val 16667"/>
            </a:avLst>
          </a:prstGeom>
          <a:noFill/>
          <a:ln w="9525" cap="flat" cmpd="sng">
            <a:solidFill>
              <a:srgbClr val="092E8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100"/>
              <a:t>KEY</a:t>
            </a:r>
            <a:endParaRPr sz="1100"/>
          </a:p>
          <a:p>
            <a:pPr marL="0" lvl="0" indent="0" algn="ctr" rtl="0">
              <a:spcBef>
                <a:spcPts val="0"/>
              </a:spcBef>
              <a:spcAft>
                <a:spcPts val="0"/>
              </a:spcAft>
              <a:buNone/>
            </a:pPr>
            <a:endParaRPr sz="1100"/>
          </a:p>
          <a:p>
            <a:pPr marL="0" lvl="0" indent="0" algn="ctr" rtl="0">
              <a:spcBef>
                <a:spcPts val="0"/>
              </a:spcBef>
              <a:spcAft>
                <a:spcPts val="0"/>
              </a:spcAft>
              <a:buNone/>
            </a:pPr>
            <a:endParaRPr sz="1100"/>
          </a:p>
          <a:p>
            <a:pPr marL="0" lvl="0" indent="0" algn="ctr" rtl="0">
              <a:spcBef>
                <a:spcPts val="0"/>
              </a:spcBef>
              <a:spcAft>
                <a:spcPts val="0"/>
              </a:spcAft>
              <a:buNone/>
            </a:pPr>
            <a:endParaRPr sz="1100"/>
          </a:p>
          <a:p>
            <a:pPr marL="0" lvl="0" indent="0" algn="ctr" rtl="0">
              <a:spcBef>
                <a:spcPts val="0"/>
              </a:spcBef>
              <a:spcAft>
                <a:spcPts val="0"/>
              </a:spcAft>
              <a:buNone/>
            </a:pPr>
            <a:endParaRPr sz="1100"/>
          </a:p>
          <a:p>
            <a:pPr marL="0" lvl="0" indent="0" algn="l" rtl="0">
              <a:spcBef>
                <a:spcPts val="0"/>
              </a:spcBef>
              <a:spcAft>
                <a:spcPts val="0"/>
              </a:spcAft>
              <a:buNone/>
            </a:pPr>
            <a:endParaRPr sz="1100"/>
          </a:p>
          <a:p>
            <a:pPr marL="0" lvl="0" indent="0" algn="ctr" rtl="0">
              <a:spcBef>
                <a:spcPts val="0"/>
              </a:spcBef>
              <a:spcAft>
                <a:spcPts val="0"/>
              </a:spcAft>
              <a:buNone/>
            </a:pPr>
            <a:endParaRPr sz="1100"/>
          </a:p>
        </p:txBody>
      </p:sp>
      <p:pic>
        <p:nvPicPr>
          <p:cNvPr id="529" name="Google Shape;529;p46"/>
          <p:cNvPicPr preferRelativeResize="0"/>
          <p:nvPr/>
        </p:nvPicPr>
        <p:blipFill rotWithShape="1">
          <a:blip r:embed="rId3">
            <a:alphaModFix/>
          </a:blip>
          <a:srcRect t="11101" b="37739"/>
          <a:stretch/>
        </p:blipFill>
        <p:spPr>
          <a:xfrm>
            <a:off x="757663" y="1144569"/>
            <a:ext cx="7984575" cy="713081"/>
          </a:xfrm>
          <a:prstGeom prst="rect">
            <a:avLst/>
          </a:prstGeom>
          <a:noFill/>
          <a:ln>
            <a:noFill/>
          </a:ln>
        </p:spPr>
      </p:pic>
      <p:sp>
        <p:nvSpPr>
          <p:cNvPr id="530" name="Google Shape;530;p46"/>
          <p:cNvSpPr/>
          <p:nvPr/>
        </p:nvSpPr>
        <p:spPr>
          <a:xfrm>
            <a:off x="1344725" y="2982475"/>
            <a:ext cx="1250700" cy="396000"/>
          </a:xfrm>
          <a:prstGeom prst="roundRect">
            <a:avLst>
              <a:gd name="adj" fmla="val 16667"/>
            </a:avLst>
          </a:prstGeom>
          <a:solidFill>
            <a:srgbClr val="D9D9D9"/>
          </a:solidFill>
          <a:ln w="9525" cap="flat" cmpd="sng">
            <a:solidFill>
              <a:srgbClr val="666666"/>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lnSpc>
                <a:spcPct val="115000"/>
              </a:lnSpc>
              <a:spcBef>
                <a:spcPts val="800"/>
              </a:spcBef>
              <a:spcAft>
                <a:spcPts val="0"/>
              </a:spcAft>
              <a:buClr>
                <a:srgbClr val="092E82"/>
              </a:buClr>
              <a:buSzPts val="800"/>
              <a:buFont typeface="Arial"/>
              <a:buNone/>
            </a:pPr>
            <a:r>
              <a:rPr lang="en">
                <a:solidFill>
                  <a:srgbClr val="092E82"/>
                </a:solidFill>
              </a:rPr>
              <a:t>Scale Factor</a:t>
            </a:r>
            <a:endParaRPr sz="1100"/>
          </a:p>
        </p:txBody>
      </p:sp>
      <p:sp>
        <p:nvSpPr>
          <p:cNvPr id="531" name="Google Shape;531;p46"/>
          <p:cNvSpPr/>
          <p:nvPr/>
        </p:nvSpPr>
        <p:spPr>
          <a:xfrm>
            <a:off x="4148325" y="2284400"/>
            <a:ext cx="1998600" cy="396000"/>
          </a:xfrm>
          <a:prstGeom prst="roundRect">
            <a:avLst>
              <a:gd name="adj" fmla="val 16667"/>
            </a:avLst>
          </a:prstGeom>
          <a:solidFill>
            <a:srgbClr val="D9D9D9"/>
          </a:solidFill>
          <a:ln w="9525" cap="flat" cmpd="sng">
            <a:solidFill>
              <a:srgbClr val="666666"/>
            </a:solidFill>
            <a:prstDash val="solid"/>
            <a:round/>
            <a:headEnd type="none" w="sm" len="sm"/>
            <a:tailEnd type="none" w="sm" len="sm"/>
          </a:ln>
        </p:spPr>
        <p:txBody>
          <a:bodyPr spcFirstLastPara="1" wrap="square" lIns="68575" tIns="68575" rIns="68575" bIns="68575" anchor="b" anchorCtr="0">
            <a:noAutofit/>
          </a:bodyPr>
          <a:lstStyle/>
          <a:p>
            <a:pPr marL="0" lvl="0" indent="0" algn="ctr" rtl="0">
              <a:lnSpc>
                <a:spcPct val="115000"/>
              </a:lnSpc>
              <a:spcBef>
                <a:spcPts val="800"/>
              </a:spcBef>
              <a:spcAft>
                <a:spcPts val="0"/>
              </a:spcAft>
              <a:buNone/>
            </a:pPr>
            <a:r>
              <a:rPr lang="en" sz="1400">
                <a:solidFill>
                  <a:srgbClr val="092E82"/>
                </a:solidFill>
              </a:rPr>
              <a:t>Velocity </a:t>
            </a:r>
            <a:r>
              <a:rPr lang="en">
                <a:solidFill>
                  <a:srgbClr val="092E82"/>
                </a:solidFill>
              </a:rPr>
              <a:t>Random Walk</a:t>
            </a:r>
            <a:endParaRPr sz="1400"/>
          </a:p>
        </p:txBody>
      </p:sp>
      <p:sp>
        <p:nvSpPr>
          <p:cNvPr id="532" name="Google Shape;532;p46"/>
          <p:cNvSpPr/>
          <p:nvPr/>
        </p:nvSpPr>
        <p:spPr>
          <a:xfrm>
            <a:off x="7069925" y="2432587"/>
            <a:ext cx="1446300" cy="549900"/>
          </a:xfrm>
          <a:prstGeom prst="roundRect">
            <a:avLst>
              <a:gd name="adj" fmla="val 16667"/>
            </a:avLst>
          </a:prstGeom>
          <a:solidFill>
            <a:srgbClr val="092E82"/>
          </a:solidFill>
          <a:ln w="9525" cap="flat" cmpd="sng">
            <a:solidFill>
              <a:srgbClr val="666666"/>
            </a:solidFill>
            <a:prstDash val="solid"/>
            <a:round/>
            <a:headEnd type="none" w="sm" len="sm"/>
            <a:tailEnd type="none" w="sm" len="sm"/>
          </a:ln>
        </p:spPr>
        <p:txBody>
          <a:bodyPr spcFirstLastPara="1" wrap="square" lIns="68575" tIns="68575" rIns="68575" bIns="68575" anchor="b" anchorCtr="0">
            <a:noAutofit/>
          </a:bodyPr>
          <a:lstStyle/>
          <a:p>
            <a:pPr marL="0" lvl="0" indent="0" algn="ctr" rtl="0">
              <a:spcBef>
                <a:spcPts val="0"/>
              </a:spcBef>
              <a:spcAft>
                <a:spcPts val="0"/>
              </a:spcAft>
              <a:buNone/>
            </a:pPr>
            <a:r>
              <a:rPr lang="en" sz="1400">
                <a:solidFill>
                  <a:srgbClr val="FFFFFF"/>
                </a:solidFill>
              </a:rPr>
              <a:t>Angle </a:t>
            </a:r>
            <a:r>
              <a:rPr lang="en">
                <a:solidFill>
                  <a:srgbClr val="FFFFFF"/>
                </a:solidFill>
              </a:rPr>
              <a:t>Random Walk</a:t>
            </a:r>
            <a:endParaRPr sz="1400">
              <a:solidFill>
                <a:srgbClr val="FFFFFF"/>
              </a:solidFill>
            </a:endParaRPr>
          </a:p>
        </p:txBody>
      </p:sp>
      <p:sp>
        <p:nvSpPr>
          <p:cNvPr id="533" name="Google Shape;533;p46"/>
          <p:cNvSpPr/>
          <p:nvPr/>
        </p:nvSpPr>
        <p:spPr>
          <a:xfrm>
            <a:off x="3588425" y="3039750"/>
            <a:ext cx="1815300" cy="427800"/>
          </a:xfrm>
          <a:prstGeom prst="roundRect">
            <a:avLst>
              <a:gd name="adj" fmla="val 16667"/>
            </a:avLst>
          </a:prstGeom>
          <a:solidFill>
            <a:srgbClr val="D9D9D9"/>
          </a:solidFill>
          <a:ln w="9525" cap="flat" cmpd="sng">
            <a:solidFill>
              <a:srgbClr val="666666"/>
            </a:solidFill>
            <a:prstDash val="solid"/>
            <a:round/>
            <a:headEnd type="none" w="sm" len="sm"/>
            <a:tailEnd type="none" w="sm" len="sm"/>
          </a:ln>
        </p:spPr>
        <p:txBody>
          <a:bodyPr spcFirstLastPara="1" wrap="square" lIns="68575" tIns="68575" rIns="68575" bIns="68575" anchor="b" anchorCtr="0">
            <a:noAutofit/>
          </a:bodyPr>
          <a:lstStyle/>
          <a:p>
            <a:pPr marL="0" lvl="0" indent="0" algn="ctr" rtl="0">
              <a:lnSpc>
                <a:spcPct val="115000"/>
              </a:lnSpc>
              <a:spcBef>
                <a:spcPts val="800"/>
              </a:spcBef>
              <a:spcAft>
                <a:spcPts val="0"/>
              </a:spcAft>
              <a:buClr>
                <a:srgbClr val="092E82"/>
              </a:buClr>
              <a:buSzPts val="800"/>
              <a:buFont typeface="Arial"/>
              <a:buNone/>
            </a:pPr>
            <a:r>
              <a:rPr lang="en">
                <a:solidFill>
                  <a:srgbClr val="092E82"/>
                </a:solidFill>
              </a:rPr>
              <a:t>Accelerometer Bias</a:t>
            </a:r>
            <a:endParaRPr sz="1100"/>
          </a:p>
        </p:txBody>
      </p:sp>
      <p:sp>
        <p:nvSpPr>
          <p:cNvPr id="534" name="Google Shape;534;p46"/>
          <p:cNvSpPr/>
          <p:nvPr/>
        </p:nvSpPr>
        <p:spPr>
          <a:xfrm>
            <a:off x="5890950" y="3481150"/>
            <a:ext cx="1250700" cy="396000"/>
          </a:xfrm>
          <a:prstGeom prst="roundRect">
            <a:avLst>
              <a:gd name="adj" fmla="val 16667"/>
            </a:avLst>
          </a:prstGeom>
          <a:solidFill>
            <a:srgbClr val="092E82"/>
          </a:solidFill>
          <a:ln w="9525" cap="flat" cmpd="sng">
            <a:solidFill>
              <a:srgbClr val="666666"/>
            </a:solidFill>
            <a:prstDash val="solid"/>
            <a:round/>
            <a:headEnd type="none" w="sm" len="sm"/>
            <a:tailEnd type="none" w="sm" len="sm"/>
          </a:ln>
        </p:spPr>
        <p:txBody>
          <a:bodyPr spcFirstLastPara="1" wrap="square" lIns="68575" tIns="68575" rIns="68575" bIns="68575" anchor="b" anchorCtr="0">
            <a:noAutofit/>
          </a:bodyPr>
          <a:lstStyle/>
          <a:p>
            <a:pPr marL="0" lvl="0" indent="0" algn="ctr" rtl="0">
              <a:spcBef>
                <a:spcPts val="0"/>
              </a:spcBef>
              <a:spcAft>
                <a:spcPts val="0"/>
              </a:spcAft>
              <a:buNone/>
            </a:pPr>
            <a:r>
              <a:rPr lang="en" sz="1400">
                <a:solidFill>
                  <a:srgbClr val="FFFFFF"/>
                </a:solidFill>
              </a:rPr>
              <a:t>Gyro </a:t>
            </a:r>
            <a:r>
              <a:rPr lang="en">
                <a:solidFill>
                  <a:srgbClr val="FFFFFF"/>
                </a:solidFill>
              </a:rPr>
              <a:t>B</a:t>
            </a:r>
            <a:r>
              <a:rPr lang="en" sz="1400">
                <a:solidFill>
                  <a:srgbClr val="FFFFFF"/>
                </a:solidFill>
              </a:rPr>
              <a:t>ias</a:t>
            </a:r>
            <a:endParaRPr sz="1400">
              <a:solidFill>
                <a:srgbClr val="FFFFFF"/>
              </a:solidFill>
            </a:endParaRPr>
          </a:p>
        </p:txBody>
      </p:sp>
      <p:cxnSp>
        <p:nvCxnSpPr>
          <p:cNvPr id="535" name="Google Shape;535;p46"/>
          <p:cNvCxnSpPr/>
          <p:nvPr/>
        </p:nvCxnSpPr>
        <p:spPr>
          <a:xfrm flipH="1">
            <a:off x="2304800" y="1630950"/>
            <a:ext cx="330600" cy="1309500"/>
          </a:xfrm>
          <a:prstGeom prst="straightConnector1">
            <a:avLst/>
          </a:prstGeom>
          <a:noFill/>
          <a:ln w="28575" cap="flat" cmpd="sng">
            <a:solidFill>
              <a:srgbClr val="666666"/>
            </a:solidFill>
            <a:prstDash val="solid"/>
            <a:round/>
            <a:headEnd type="none" w="med" len="med"/>
            <a:tailEnd type="triangle" w="med" len="med"/>
          </a:ln>
        </p:spPr>
      </p:cxnSp>
      <p:cxnSp>
        <p:nvCxnSpPr>
          <p:cNvPr id="536" name="Google Shape;536;p46"/>
          <p:cNvCxnSpPr/>
          <p:nvPr/>
        </p:nvCxnSpPr>
        <p:spPr>
          <a:xfrm>
            <a:off x="3628100" y="1630950"/>
            <a:ext cx="376500" cy="1408800"/>
          </a:xfrm>
          <a:prstGeom prst="straightConnector1">
            <a:avLst/>
          </a:prstGeom>
          <a:noFill/>
          <a:ln w="28575" cap="flat" cmpd="sng">
            <a:solidFill>
              <a:srgbClr val="666666"/>
            </a:solidFill>
            <a:prstDash val="solid"/>
            <a:round/>
            <a:headEnd type="none" w="med" len="med"/>
            <a:tailEnd type="triangle" w="med" len="med"/>
          </a:ln>
        </p:spPr>
      </p:cxnSp>
      <p:cxnSp>
        <p:nvCxnSpPr>
          <p:cNvPr id="537" name="Google Shape;537;p46"/>
          <p:cNvCxnSpPr/>
          <p:nvPr/>
        </p:nvCxnSpPr>
        <p:spPr>
          <a:xfrm>
            <a:off x="4642925" y="1668550"/>
            <a:ext cx="0" cy="624000"/>
          </a:xfrm>
          <a:prstGeom prst="straightConnector1">
            <a:avLst/>
          </a:prstGeom>
          <a:noFill/>
          <a:ln w="28575" cap="flat" cmpd="sng">
            <a:solidFill>
              <a:srgbClr val="666666"/>
            </a:solidFill>
            <a:prstDash val="solid"/>
            <a:round/>
            <a:headEnd type="none" w="med" len="med"/>
            <a:tailEnd type="triangle" w="med" len="med"/>
          </a:ln>
        </p:spPr>
      </p:cxnSp>
      <p:cxnSp>
        <p:nvCxnSpPr>
          <p:cNvPr id="538" name="Google Shape;538;p46"/>
          <p:cNvCxnSpPr>
            <a:endCxn id="534" idx="0"/>
          </p:cNvCxnSpPr>
          <p:nvPr/>
        </p:nvCxnSpPr>
        <p:spPr>
          <a:xfrm>
            <a:off x="6514500" y="1842550"/>
            <a:ext cx="1800" cy="1638600"/>
          </a:xfrm>
          <a:prstGeom prst="straightConnector1">
            <a:avLst/>
          </a:prstGeom>
          <a:noFill/>
          <a:ln w="28575" cap="flat" cmpd="sng">
            <a:solidFill>
              <a:srgbClr val="666666"/>
            </a:solidFill>
            <a:prstDash val="solid"/>
            <a:round/>
            <a:headEnd type="none" w="med" len="med"/>
            <a:tailEnd type="triangle" w="med" len="med"/>
          </a:ln>
        </p:spPr>
      </p:cxnSp>
      <p:cxnSp>
        <p:nvCxnSpPr>
          <p:cNvPr id="539" name="Google Shape;539;p46"/>
          <p:cNvCxnSpPr>
            <a:endCxn id="532" idx="0"/>
          </p:cNvCxnSpPr>
          <p:nvPr/>
        </p:nvCxnSpPr>
        <p:spPr>
          <a:xfrm>
            <a:off x="7791275" y="1741087"/>
            <a:ext cx="1800" cy="691500"/>
          </a:xfrm>
          <a:prstGeom prst="straightConnector1">
            <a:avLst/>
          </a:prstGeom>
          <a:noFill/>
          <a:ln w="28575" cap="flat" cmpd="sng">
            <a:solidFill>
              <a:srgbClr val="666666"/>
            </a:solidFill>
            <a:prstDash val="solid"/>
            <a:round/>
            <a:headEnd type="none" w="med" len="med"/>
            <a:tailEnd type="triangle" w="med" len="med"/>
          </a:ln>
        </p:spPr>
      </p:cxnSp>
      <p:sp>
        <p:nvSpPr>
          <p:cNvPr id="540" name="Google Shape;540;p46"/>
          <p:cNvSpPr/>
          <p:nvPr/>
        </p:nvSpPr>
        <p:spPr>
          <a:xfrm>
            <a:off x="7954363" y="3861613"/>
            <a:ext cx="753000" cy="360300"/>
          </a:xfrm>
          <a:prstGeom prst="roundRect">
            <a:avLst>
              <a:gd name="adj" fmla="val 16667"/>
            </a:avLst>
          </a:prstGeom>
          <a:solidFill>
            <a:srgbClr val="092E82"/>
          </a:solidFill>
          <a:ln w="9525" cap="flat" cmpd="sng">
            <a:solidFill>
              <a:srgbClr val="666666"/>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100">
                <a:solidFill>
                  <a:srgbClr val="FFFFFF"/>
                </a:solidFill>
              </a:rPr>
              <a:t>t = 0.1 s</a:t>
            </a:r>
            <a:endParaRPr sz="1100">
              <a:solidFill>
                <a:srgbClr val="FFFFFF"/>
              </a:solidFill>
            </a:endParaRPr>
          </a:p>
        </p:txBody>
      </p:sp>
      <p:sp>
        <p:nvSpPr>
          <p:cNvPr id="541" name="Google Shape;541;p46"/>
          <p:cNvSpPr/>
          <p:nvPr/>
        </p:nvSpPr>
        <p:spPr>
          <a:xfrm>
            <a:off x="7954475" y="4313956"/>
            <a:ext cx="753000" cy="360300"/>
          </a:xfrm>
          <a:prstGeom prst="roundRect">
            <a:avLst>
              <a:gd name="adj" fmla="val 16667"/>
            </a:avLst>
          </a:prstGeom>
          <a:solidFill>
            <a:srgbClr val="D9D9D9"/>
          </a:solidFill>
          <a:ln w="9525" cap="flat" cmpd="sng">
            <a:solidFill>
              <a:srgbClr val="666666"/>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100"/>
              <a:t>t = 2 hr</a:t>
            </a:r>
            <a:endParaRPr sz="1100"/>
          </a:p>
        </p:txBody>
      </p:sp>
      <p:pic>
        <p:nvPicPr>
          <p:cNvPr id="542" name="Google Shape;542;p46"/>
          <p:cNvPicPr preferRelativeResize="0"/>
          <p:nvPr/>
        </p:nvPicPr>
        <p:blipFill>
          <a:blip r:embed="rId4">
            <a:alphaModFix/>
          </a:blip>
          <a:stretch>
            <a:fillRect/>
          </a:stretch>
        </p:blipFill>
        <p:spPr>
          <a:xfrm>
            <a:off x="3411003" y="648625"/>
            <a:ext cx="2376886" cy="598563"/>
          </a:xfrm>
          <a:prstGeom prst="rect">
            <a:avLst/>
          </a:prstGeom>
          <a:noFill/>
          <a:ln>
            <a:noFill/>
          </a:ln>
        </p:spPr>
      </p:pic>
      <p:sp>
        <p:nvSpPr>
          <p:cNvPr id="543" name="Google Shape;543;p46"/>
          <p:cNvSpPr/>
          <p:nvPr/>
        </p:nvSpPr>
        <p:spPr>
          <a:xfrm>
            <a:off x="1813750" y="3753625"/>
            <a:ext cx="2481900" cy="576300"/>
          </a:xfrm>
          <a:prstGeom prst="roundRect">
            <a:avLst>
              <a:gd name="adj" fmla="val 16667"/>
            </a:avLst>
          </a:prstGeom>
          <a:solidFill>
            <a:srgbClr val="D9D9D9"/>
          </a:solidFill>
          <a:ln w="9525" cap="flat" cmpd="sng">
            <a:solidFill>
              <a:srgbClr val="666666"/>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lnSpc>
                <a:spcPct val="115000"/>
              </a:lnSpc>
              <a:spcBef>
                <a:spcPts val="800"/>
              </a:spcBef>
              <a:spcAft>
                <a:spcPts val="0"/>
              </a:spcAft>
              <a:buClr>
                <a:srgbClr val="092E82"/>
              </a:buClr>
              <a:buSzPts val="800"/>
              <a:buFont typeface="Arial"/>
              <a:buNone/>
            </a:pPr>
            <a:r>
              <a:rPr lang="en">
                <a:solidFill>
                  <a:srgbClr val="092E82"/>
                </a:solidFill>
              </a:rPr>
              <a:t>Total change in velocity felt over time interval</a:t>
            </a:r>
            <a:endParaRPr sz="1100"/>
          </a:p>
        </p:txBody>
      </p:sp>
      <p:cxnSp>
        <p:nvCxnSpPr>
          <p:cNvPr id="544" name="Google Shape;544;p46"/>
          <p:cNvCxnSpPr/>
          <p:nvPr/>
        </p:nvCxnSpPr>
        <p:spPr>
          <a:xfrm>
            <a:off x="3050500" y="1673200"/>
            <a:ext cx="8400" cy="2072100"/>
          </a:xfrm>
          <a:prstGeom prst="straightConnector1">
            <a:avLst/>
          </a:prstGeom>
          <a:noFill/>
          <a:ln w="28575" cap="flat" cmpd="sng">
            <a:solidFill>
              <a:srgbClr val="666666"/>
            </a:solidFill>
            <a:prstDash val="solid"/>
            <a:round/>
            <a:headEnd type="none" w="med" len="med"/>
            <a:tailEnd type="triangle" w="med" len="med"/>
          </a:ln>
        </p:spPr>
      </p:cxnSp>
      <p:sp>
        <p:nvSpPr>
          <p:cNvPr id="545" name="Google Shape;545;p46"/>
          <p:cNvSpPr/>
          <p:nvPr/>
        </p:nvSpPr>
        <p:spPr>
          <a:xfrm>
            <a:off x="678375" y="2021950"/>
            <a:ext cx="1380600" cy="549900"/>
          </a:xfrm>
          <a:prstGeom prst="roundRect">
            <a:avLst>
              <a:gd name="adj" fmla="val 16667"/>
            </a:avLst>
          </a:prstGeom>
          <a:solidFill>
            <a:srgbClr val="D9D9D9"/>
          </a:solidFill>
          <a:ln w="9525" cap="flat" cmpd="sng">
            <a:solidFill>
              <a:srgbClr val="666666"/>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lnSpc>
                <a:spcPct val="115000"/>
              </a:lnSpc>
              <a:spcBef>
                <a:spcPts val="800"/>
              </a:spcBef>
              <a:spcAft>
                <a:spcPts val="0"/>
              </a:spcAft>
              <a:buClr>
                <a:srgbClr val="092E82"/>
              </a:buClr>
              <a:buSzPts val="800"/>
              <a:buFont typeface="Arial"/>
              <a:buNone/>
            </a:pPr>
            <a:r>
              <a:rPr lang="en">
                <a:solidFill>
                  <a:srgbClr val="092E82"/>
                </a:solidFill>
              </a:rPr>
              <a:t>Velocity error at calibration</a:t>
            </a:r>
            <a:endParaRPr sz="1100"/>
          </a:p>
        </p:txBody>
      </p:sp>
      <p:cxnSp>
        <p:nvCxnSpPr>
          <p:cNvPr id="546" name="Google Shape;546;p46"/>
          <p:cNvCxnSpPr/>
          <p:nvPr/>
        </p:nvCxnSpPr>
        <p:spPr>
          <a:xfrm flipH="1">
            <a:off x="1813400" y="1725294"/>
            <a:ext cx="128700" cy="282900"/>
          </a:xfrm>
          <a:prstGeom prst="straightConnector1">
            <a:avLst/>
          </a:prstGeom>
          <a:noFill/>
          <a:ln w="28575" cap="flat" cmpd="sng">
            <a:solidFill>
              <a:srgbClr val="666666"/>
            </a:solidFill>
            <a:prstDash val="solid"/>
            <a:round/>
            <a:headEnd type="none" w="med" len="med"/>
            <a:tailEnd type="triangle" w="med" len="med"/>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pic>
        <p:nvPicPr>
          <p:cNvPr id="551" name="Google Shape;551;p47"/>
          <p:cNvPicPr preferRelativeResize="0"/>
          <p:nvPr/>
        </p:nvPicPr>
        <p:blipFill rotWithShape="1">
          <a:blip r:embed="rId3">
            <a:alphaModFix/>
          </a:blip>
          <a:srcRect l="36498" t="3752" r="33791" b="62349"/>
          <a:stretch/>
        </p:blipFill>
        <p:spPr>
          <a:xfrm>
            <a:off x="3533988" y="576300"/>
            <a:ext cx="2076024" cy="666200"/>
          </a:xfrm>
          <a:prstGeom prst="rect">
            <a:avLst/>
          </a:prstGeom>
          <a:noFill/>
          <a:ln>
            <a:noFill/>
          </a:ln>
        </p:spPr>
      </p:pic>
      <p:pic>
        <p:nvPicPr>
          <p:cNvPr id="552" name="Google Shape;552;p47"/>
          <p:cNvPicPr preferRelativeResize="0"/>
          <p:nvPr/>
        </p:nvPicPr>
        <p:blipFill rotWithShape="1">
          <a:blip r:embed="rId4">
            <a:alphaModFix/>
          </a:blip>
          <a:srcRect t="9236" b="10583"/>
          <a:stretch/>
        </p:blipFill>
        <p:spPr>
          <a:xfrm>
            <a:off x="238200" y="1083900"/>
            <a:ext cx="8667601" cy="699000"/>
          </a:xfrm>
          <a:prstGeom prst="rect">
            <a:avLst/>
          </a:prstGeom>
          <a:noFill/>
          <a:ln>
            <a:noFill/>
          </a:ln>
        </p:spPr>
      </p:pic>
      <p:sp>
        <p:nvSpPr>
          <p:cNvPr id="553" name="Google Shape;553;p47"/>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sp>
        <p:nvSpPr>
          <p:cNvPr id="554" name="Google Shape;554;p47"/>
          <p:cNvSpPr txBox="1">
            <a:spLocks noGrp="1"/>
          </p:cNvSpPr>
          <p:nvPr>
            <p:ph type="title"/>
          </p:nvPr>
        </p:nvSpPr>
        <p:spPr>
          <a:xfrm>
            <a:off x="153025" y="0"/>
            <a:ext cx="84780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FFFFFF"/>
                </a:solidFill>
              </a:rPr>
              <a:t>Electronics </a:t>
            </a:r>
            <a:r>
              <a:rPr lang="en"/>
              <a:t>- Position Accuracy Model Derivation</a:t>
            </a:r>
            <a:endParaRPr/>
          </a:p>
        </p:txBody>
      </p:sp>
      <p:sp>
        <p:nvSpPr>
          <p:cNvPr id="555" name="Google Shape;555;p47"/>
          <p:cNvSpPr/>
          <p:nvPr/>
        </p:nvSpPr>
        <p:spPr>
          <a:xfrm>
            <a:off x="7891663" y="3557431"/>
            <a:ext cx="852000" cy="1194600"/>
          </a:xfrm>
          <a:prstGeom prst="roundRect">
            <a:avLst>
              <a:gd name="adj" fmla="val 16667"/>
            </a:avLst>
          </a:prstGeom>
          <a:noFill/>
          <a:ln w="9525" cap="flat" cmpd="sng">
            <a:solidFill>
              <a:srgbClr val="092E8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100"/>
              <a:t>KEY</a:t>
            </a:r>
            <a:endParaRPr sz="1100"/>
          </a:p>
          <a:p>
            <a:pPr marL="0" lvl="0" indent="0" algn="ctr" rtl="0">
              <a:spcBef>
                <a:spcPts val="0"/>
              </a:spcBef>
              <a:spcAft>
                <a:spcPts val="0"/>
              </a:spcAft>
              <a:buNone/>
            </a:pPr>
            <a:endParaRPr sz="1100"/>
          </a:p>
          <a:p>
            <a:pPr marL="0" lvl="0" indent="0" algn="ctr" rtl="0">
              <a:spcBef>
                <a:spcPts val="0"/>
              </a:spcBef>
              <a:spcAft>
                <a:spcPts val="0"/>
              </a:spcAft>
              <a:buNone/>
            </a:pPr>
            <a:endParaRPr sz="1100"/>
          </a:p>
          <a:p>
            <a:pPr marL="0" lvl="0" indent="0" algn="ctr" rtl="0">
              <a:spcBef>
                <a:spcPts val="0"/>
              </a:spcBef>
              <a:spcAft>
                <a:spcPts val="0"/>
              </a:spcAft>
              <a:buNone/>
            </a:pPr>
            <a:endParaRPr sz="1100"/>
          </a:p>
          <a:p>
            <a:pPr marL="0" lvl="0" indent="0" algn="ctr" rtl="0">
              <a:spcBef>
                <a:spcPts val="0"/>
              </a:spcBef>
              <a:spcAft>
                <a:spcPts val="0"/>
              </a:spcAft>
              <a:buNone/>
            </a:pPr>
            <a:endParaRPr sz="1100"/>
          </a:p>
          <a:p>
            <a:pPr marL="0" lvl="0" indent="0" algn="l" rtl="0">
              <a:spcBef>
                <a:spcPts val="0"/>
              </a:spcBef>
              <a:spcAft>
                <a:spcPts val="0"/>
              </a:spcAft>
              <a:buNone/>
            </a:pPr>
            <a:endParaRPr sz="1100"/>
          </a:p>
          <a:p>
            <a:pPr marL="0" lvl="0" indent="0" algn="ctr" rtl="0">
              <a:spcBef>
                <a:spcPts val="0"/>
              </a:spcBef>
              <a:spcAft>
                <a:spcPts val="0"/>
              </a:spcAft>
              <a:buNone/>
            </a:pPr>
            <a:endParaRPr sz="1100"/>
          </a:p>
        </p:txBody>
      </p:sp>
      <p:sp>
        <p:nvSpPr>
          <p:cNvPr id="556" name="Google Shape;556;p47"/>
          <p:cNvSpPr/>
          <p:nvPr/>
        </p:nvSpPr>
        <p:spPr>
          <a:xfrm>
            <a:off x="732125" y="2920450"/>
            <a:ext cx="1250700" cy="403200"/>
          </a:xfrm>
          <a:prstGeom prst="roundRect">
            <a:avLst>
              <a:gd name="adj" fmla="val 16667"/>
            </a:avLst>
          </a:prstGeom>
          <a:solidFill>
            <a:srgbClr val="D9D9D9"/>
          </a:solidFill>
          <a:ln w="9525" cap="flat" cmpd="sng">
            <a:solidFill>
              <a:srgbClr val="666666"/>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lnSpc>
                <a:spcPct val="115000"/>
              </a:lnSpc>
              <a:spcBef>
                <a:spcPts val="800"/>
              </a:spcBef>
              <a:spcAft>
                <a:spcPts val="0"/>
              </a:spcAft>
              <a:buClr>
                <a:srgbClr val="092E82"/>
              </a:buClr>
              <a:buSzPts val="800"/>
              <a:buFont typeface="Arial"/>
              <a:buNone/>
            </a:pPr>
            <a:r>
              <a:rPr lang="en">
                <a:solidFill>
                  <a:srgbClr val="092E82"/>
                </a:solidFill>
              </a:rPr>
              <a:t>Scale Factor</a:t>
            </a:r>
            <a:endParaRPr sz="1100"/>
          </a:p>
        </p:txBody>
      </p:sp>
      <p:sp>
        <p:nvSpPr>
          <p:cNvPr id="557" name="Google Shape;557;p47"/>
          <p:cNvSpPr/>
          <p:nvPr/>
        </p:nvSpPr>
        <p:spPr>
          <a:xfrm>
            <a:off x="4130438" y="2227725"/>
            <a:ext cx="1998600" cy="360300"/>
          </a:xfrm>
          <a:prstGeom prst="roundRect">
            <a:avLst>
              <a:gd name="adj" fmla="val 16667"/>
            </a:avLst>
          </a:prstGeom>
          <a:solidFill>
            <a:srgbClr val="D9D9D9"/>
          </a:solidFill>
          <a:ln w="9525" cap="flat" cmpd="sng">
            <a:solidFill>
              <a:srgbClr val="666666"/>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lnSpc>
                <a:spcPct val="115000"/>
              </a:lnSpc>
              <a:spcBef>
                <a:spcPts val="800"/>
              </a:spcBef>
              <a:spcAft>
                <a:spcPts val="0"/>
              </a:spcAft>
              <a:buNone/>
            </a:pPr>
            <a:r>
              <a:rPr lang="en" sz="1400">
                <a:solidFill>
                  <a:srgbClr val="092E82"/>
                </a:solidFill>
              </a:rPr>
              <a:t>Velocity </a:t>
            </a:r>
            <a:r>
              <a:rPr lang="en">
                <a:solidFill>
                  <a:srgbClr val="092E82"/>
                </a:solidFill>
              </a:rPr>
              <a:t>Random Walk</a:t>
            </a:r>
            <a:endParaRPr sz="1400"/>
          </a:p>
        </p:txBody>
      </p:sp>
      <p:sp>
        <p:nvSpPr>
          <p:cNvPr id="558" name="Google Shape;558;p47"/>
          <p:cNvSpPr/>
          <p:nvPr/>
        </p:nvSpPr>
        <p:spPr>
          <a:xfrm>
            <a:off x="7344050" y="2353525"/>
            <a:ext cx="1446300" cy="633300"/>
          </a:xfrm>
          <a:prstGeom prst="roundRect">
            <a:avLst>
              <a:gd name="adj" fmla="val 16667"/>
            </a:avLst>
          </a:prstGeom>
          <a:solidFill>
            <a:srgbClr val="092E82"/>
          </a:solidFill>
          <a:ln w="9525" cap="flat" cmpd="sng">
            <a:solidFill>
              <a:srgbClr val="666666"/>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400">
                <a:solidFill>
                  <a:srgbClr val="FFFFFF"/>
                </a:solidFill>
              </a:rPr>
              <a:t>Angle </a:t>
            </a:r>
            <a:r>
              <a:rPr lang="en">
                <a:solidFill>
                  <a:srgbClr val="FFFFFF"/>
                </a:solidFill>
              </a:rPr>
              <a:t>Random Walk</a:t>
            </a:r>
            <a:endParaRPr sz="1400">
              <a:solidFill>
                <a:srgbClr val="FFFFFF"/>
              </a:solidFill>
            </a:endParaRPr>
          </a:p>
        </p:txBody>
      </p:sp>
      <p:sp>
        <p:nvSpPr>
          <p:cNvPr id="559" name="Google Shape;559;p47"/>
          <p:cNvSpPr/>
          <p:nvPr/>
        </p:nvSpPr>
        <p:spPr>
          <a:xfrm>
            <a:off x="2999463" y="2869550"/>
            <a:ext cx="1815300" cy="428700"/>
          </a:xfrm>
          <a:prstGeom prst="roundRect">
            <a:avLst>
              <a:gd name="adj" fmla="val 16667"/>
            </a:avLst>
          </a:prstGeom>
          <a:solidFill>
            <a:srgbClr val="D9D9D9"/>
          </a:solidFill>
          <a:ln w="9525" cap="flat" cmpd="sng">
            <a:solidFill>
              <a:srgbClr val="666666"/>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lnSpc>
                <a:spcPct val="115000"/>
              </a:lnSpc>
              <a:spcBef>
                <a:spcPts val="800"/>
              </a:spcBef>
              <a:spcAft>
                <a:spcPts val="0"/>
              </a:spcAft>
              <a:buClr>
                <a:srgbClr val="092E82"/>
              </a:buClr>
              <a:buSzPts val="800"/>
              <a:buFont typeface="Arial"/>
              <a:buNone/>
            </a:pPr>
            <a:r>
              <a:rPr lang="en">
                <a:solidFill>
                  <a:srgbClr val="092E82"/>
                </a:solidFill>
              </a:rPr>
              <a:t>Accelerometer Bias</a:t>
            </a:r>
            <a:endParaRPr sz="1100"/>
          </a:p>
        </p:txBody>
      </p:sp>
      <p:sp>
        <p:nvSpPr>
          <p:cNvPr id="560" name="Google Shape;560;p47"/>
          <p:cNvSpPr/>
          <p:nvPr/>
        </p:nvSpPr>
        <p:spPr>
          <a:xfrm>
            <a:off x="6129050" y="3120975"/>
            <a:ext cx="1250700" cy="360300"/>
          </a:xfrm>
          <a:prstGeom prst="roundRect">
            <a:avLst>
              <a:gd name="adj" fmla="val 16667"/>
            </a:avLst>
          </a:prstGeom>
          <a:solidFill>
            <a:srgbClr val="092E82"/>
          </a:solidFill>
          <a:ln w="9525" cap="flat" cmpd="sng">
            <a:solidFill>
              <a:srgbClr val="666666"/>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400">
                <a:solidFill>
                  <a:srgbClr val="FFFFFF"/>
                </a:solidFill>
              </a:rPr>
              <a:t>Gyro </a:t>
            </a:r>
            <a:r>
              <a:rPr lang="en">
                <a:solidFill>
                  <a:srgbClr val="FFFFFF"/>
                </a:solidFill>
              </a:rPr>
              <a:t>B</a:t>
            </a:r>
            <a:r>
              <a:rPr lang="en" sz="1400">
                <a:solidFill>
                  <a:srgbClr val="FFFFFF"/>
                </a:solidFill>
              </a:rPr>
              <a:t>ias</a:t>
            </a:r>
            <a:endParaRPr sz="1400">
              <a:solidFill>
                <a:srgbClr val="FFFFFF"/>
              </a:solidFill>
            </a:endParaRPr>
          </a:p>
        </p:txBody>
      </p:sp>
      <p:cxnSp>
        <p:nvCxnSpPr>
          <p:cNvPr id="561" name="Google Shape;561;p47"/>
          <p:cNvCxnSpPr/>
          <p:nvPr/>
        </p:nvCxnSpPr>
        <p:spPr>
          <a:xfrm flipH="1">
            <a:off x="1881025" y="1632250"/>
            <a:ext cx="54900" cy="1291200"/>
          </a:xfrm>
          <a:prstGeom prst="straightConnector1">
            <a:avLst/>
          </a:prstGeom>
          <a:noFill/>
          <a:ln w="28575" cap="flat" cmpd="sng">
            <a:solidFill>
              <a:srgbClr val="666666"/>
            </a:solidFill>
            <a:prstDash val="solid"/>
            <a:round/>
            <a:headEnd type="none" w="med" len="med"/>
            <a:tailEnd type="triangle" w="med" len="med"/>
          </a:ln>
        </p:spPr>
      </p:cxnSp>
      <p:cxnSp>
        <p:nvCxnSpPr>
          <p:cNvPr id="562" name="Google Shape;562;p47"/>
          <p:cNvCxnSpPr>
            <a:endCxn id="559" idx="0"/>
          </p:cNvCxnSpPr>
          <p:nvPr/>
        </p:nvCxnSpPr>
        <p:spPr>
          <a:xfrm>
            <a:off x="3900213" y="1622750"/>
            <a:ext cx="6900" cy="1246800"/>
          </a:xfrm>
          <a:prstGeom prst="straightConnector1">
            <a:avLst/>
          </a:prstGeom>
          <a:noFill/>
          <a:ln w="28575" cap="flat" cmpd="sng">
            <a:solidFill>
              <a:srgbClr val="666666"/>
            </a:solidFill>
            <a:prstDash val="solid"/>
            <a:round/>
            <a:headEnd type="none" w="med" len="med"/>
            <a:tailEnd type="triangle" w="med" len="med"/>
          </a:ln>
        </p:spPr>
      </p:cxnSp>
      <p:cxnSp>
        <p:nvCxnSpPr>
          <p:cNvPr id="563" name="Google Shape;563;p47"/>
          <p:cNvCxnSpPr>
            <a:endCxn id="557" idx="0"/>
          </p:cNvCxnSpPr>
          <p:nvPr/>
        </p:nvCxnSpPr>
        <p:spPr>
          <a:xfrm>
            <a:off x="5124638" y="1594425"/>
            <a:ext cx="5100" cy="633300"/>
          </a:xfrm>
          <a:prstGeom prst="straightConnector1">
            <a:avLst/>
          </a:prstGeom>
          <a:noFill/>
          <a:ln w="28575" cap="flat" cmpd="sng">
            <a:solidFill>
              <a:srgbClr val="666666"/>
            </a:solidFill>
            <a:prstDash val="solid"/>
            <a:round/>
            <a:headEnd type="none" w="med" len="med"/>
            <a:tailEnd type="triangle" w="med" len="med"/>
          </a:ln>
        </p:spPr>
      </p:cxnSp>
      <p:cxnSp>
        <p:nvCxnSpPr>
          <p:cNvPr id="564" name="Google Shape;564;p47"/>
          <p:cNvCxnSpPr>
            <a:endCxn id="560" idx="0"/>
          </p:cNvCxnSpPr>
          <p:nvPr/>
        </p:nvCxnSpPr>
        <p:spPr>
          <a:xfrm>
            <a:off x="6718700" y="1632375"/>
            <a:ext cx="35700" cy="1488600"/>
          </a:xfrm>
          <a:prstGeom prst="straightConnector1">
            <a:avLst/>
          </a:prstGeom>
          <a:noFill/>
          <a:ln w="28575" cap="flat" cmpd="sng">
            <a:solidFill>
              <a:srgbClr val="666666"/>
            </a:solidFill>
            <a:prstDash val="solid"/>
            <a:round/>
            <a:headEnd type="none" w="med" len="med"/>
            <a:tailEnd type="triangle" w="med" len="med"/>
          </a:ln>
        </p:spPr>
      </p:cxnSp>
      <p:cxnSp>
        <p:nvCxnSpPr>
          <p:cNvPr id="565" name="Google Shape;565;p47"/>
          <p:cNvCxnSpPr>
            <a:endCxn id="558" idx="0"/>
          </p:cNvCxnSpPr>
          <p:nvPr/>
        </p:nvCxnSpPr>
        <p:spPr>
          <a:xfrm>
            <a:off x="8047400" y="1613425"/>
            <a:ext cx="19800" cy="740100"/>
          </a:xfrm>
          <a:prstGeom prst="straightConnector1">
            <a:avLst/>
          </a:prstGeom>
          <a:noFill/>
          <a:ln w="28575" cap="flat" cmpd="sng">
            <a:solidFill>
              <a:srgbClr val="666666"/>
            </a:solidFill>
            <a:prstDash val="solid"/>
            <a:round/>
            <a:headEnd type="none" w="med" len="med"/>
            <a:tailEnd type="triangle" w="med" len="med"/>
          </a:ln>
        </p:spPr>
      </p:cxnSp>
      <p:sp>
        <p:nvSpPr>
          <p:cNvPr id="566" name="Google Shape;566;p47"/>
          <p:cNvSpPr/>
          <p:nvPr/>
        </p:nvSpPr>
        <p:spPr>
          <a:xfrm>
            <a:off x="7954363" y="3861613"/>
            <a:ext cx="753000" cy="360300"/>
          </a:xfrm>
          <a:prstGeom prst="roundRect">
            <a:avLst>
              <a:gd name="adj" fmla="val 16667"/>
            </a:avLst>
          </a:prstGeom>
          <a:solidFill>
            <a:srgbClr val="092E82"/>
          </a:solidFill>
          <a:ln w="9525" cap="flat" cmpd="sng">
            <a:solidFill>
              <a:srgbClr val="666666"/>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100">
                <a:solidFill>
                  <a:srgbClr val="FFFFFF"/>
                </a:solidFill>
              </a:rPr>
              <a:t>t = 0.1 s</a:t>
            </a:r>
            <a:endParaRPr sz="1100">
              <a:solidFill>
                <a:srgbClr val="FFFFFF"/>
              </a:solidFill>
            </a:endParaRPr>
          </a:p>
        </p:txBody>
      </p:sp>
      <p:sp>
        <p:nvSpPr>
          <p:cNvPr id="567" name="Google Shape;567;p47"/>
          <p:cNvSpPr/>
          <p:nvPr/>
        </p:nvSpPr>
        <p:spPr>
          <a:xfrm>
            <a:off x="7954475" y="4313956"/>
            <a:ext cx="753000" cy="360300"/>
          </a:xfrm>
          <a:prstGeom prst="roundRect">
            <a:avLst>
              <a:gd name="adj" fmla="val 16667"/>
            </a:avLst>
          </a:prstGeom>
          <a:solidFill>
            <a:srgbClr val="D9D9D9"/>
          </a:solidFill>
          <a:ln w="9525" cap="flat" cmpd="sng">
            <a:solidFill>
              <a:srgbClr val="666666"/>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r>
              <a:rPr lang="en" sz="1100"/>
              <a:t>t = 2 hr</a:t>
            </a:r>
            <a:endParaRPr sz="1100"/>
          </a:p>
        </p:txBody>
      </p:sp>
      <p:sp>
        <p:nvSpPr>
          <p:cNvPr id="568" name="Google Shape;568;p47"/>
          <p:cNvSpPr/>
          <p:nvPr/>
        </p:nvSpPr>
        <p:spPr>
          <a:xfrm>
            <a:off x="1143975" y="3718825"/>
            <a:ext cx="2481900" cy="871800"/>
          </a:xfrm>
          <a:prstGeom prst="roundRect">
            <a:avLst>
              <a:gd name="adj" fmla="val 16667"/>
            </a:avLst>
          </a:prstGeom>
          <a:solidFill>
            <a:srgbClr val="D9D9D9"/>
          </a:solidFill>
          <a:ln w="9525" cap="flat" cmpd="sng">
            <a:solidFill>
              <a:srgbClr val="666666"/>
            </a:solidFill>
            <a:prstDash val="solid"/>
            <a:round/>
            <a:headEnd type="none" w="sm" len="sm"/>
            <a:tailEnd type="none" w="sm" len="sm"/>
          </a:ln>
        </p:spPr>
        <p:txBody>
          <a:bodyPr spcFirstLastPara="1" wrap="square" lIns="68575" tIns="68575" rIns="68575" bIns="68575" anchor="t" anchorCtr="0">
            <a:noAutofit/>
          </a:bodyPr>
          <a:lstStyle/>
          <a:p>
            <a:pPr marL="0" lvl="0" indent="0" algn="ctr" rtl="0">
              <a:lnSpc>
                <a:spcPct val="115000"/>
              </a:lnSpc>
              <a:spcBef>
                <a:spcPts val="800"/>
              </a:spcBef>
              <a:spcAft>
                <a:spcPts val="0"/>
              </a:spcAft>
              <a:buClr>
                <a:srgbClr val="092E82"/>
              </a:buClr>
              <a:buSzPts val="800"/>
              <a:buFont typeface="Arial"/>
              <a:buNone/>
            </a:pPr>
            <a:r>
              <a:rPr lang="en">
                <a:solidFill>
                  <a:srgbClr val="092E82"/>
                </a:solidFill>
              </a:rPr>
              <a:t>Total change in position felt over time interval</a:t>
            </a:r>
            <a:endParaRPr sz="1100"/>
          </a:p>
        </p:txBody>
      </p:sp>
      <p:cxnSp>
        <p:nvCxnSpPr>
          <p:cNvPr id="569" name="Google Shape;569;p47"/>
          <p:cNvCxnSpPr/>
          <p:nvPr/>
        </p:nvCxnSpPr>
        <p:spPr>
          <a:xfrm>
            <a:off x="2274425" y="1652350"/>
            <a:ext cx="8400" cy="2072100"/>
          </a:xfrm>
          <a:prstGeom prst="straightConnector1">
            <a:avLst/>
          </a:prstGeom>
          <a:noFill/>
          <a:ln w="28575" cap="flat" cmpd="sng">
            <a:solidFill>
              <a:srgbClr val="666666"/>
            </a:solidFill>
            <a:prstDash val="solid"/>
            <a:round/>
            <a:headEnd type="none" w="med" len="med"/>
            <a:tailEnd type="triangle" w="med" len="med"/>
          </a:ln>
        </p:spPr>
      </p:cxnSp>
      <p:sp>
        <p:nvSpPr>
          <p:cNvPr id="570" name="Google Shape;570;p47"/>
          <p:cNvSpPr/>
          <p:nvPr/>
        </p:nvSpPr>
        <p:spPr>
          <a:xfrm>
            <a:off x="314000" y="1984553"/>
            <a:ext cx="1380600" cy="598500"/>
          </a:xfrm>
          <a:prstGeom prst="roundRect">
            <a:avLst>
              <a:gd name="adj" fmla="val 16667"/>
            </a:avLst>
          </a:prstGeom>
          <a:solidFill>
            <a:srgbClr val="D9D9D9"/>
          </a:solidFill>
          <a:ln w="9525" cap="flat" cmpd="sng">
            <a:solidFill>
              <a:srgbClr val="666666"/>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lnSpc>
                <a:spcPct val="115000"/>
              </a:lnSpc>
              <a:spcBef>
                <a:spcPts val="800"/>
              </a:spcBef>
              <a:spcAft>
                <a:spcPts val="0"/>
              </a:spcAft>
              <a:buClr>
                <a:srgbClr val="092E82"/>
              </a:buClr>
              <a:buSzPts val="800"/>
              <a:buFont typeface="Arial"/>
              <a:buNone/>
            </a:pPr>
            <a:r>
              <a:rPr lang="en">
                <a:solidFill>
                  <a:srgbClr val="092E82"/>
                </a:solidFill>
              </a:rPr>
              <a:t>Position error at calibration</a:t>
            </a:r>
            <a:endParaRPr sz="1100"/>
          </a:p>
        </p:txBody>
      </p:sp>
      <p:cxnSp>
        <p:nvCxnSpPr>
          <p:cNvPr id="571" name="Google Shape;571;p47"/>
          <p:cNvCxnSpPr/>
          <p:nvPr/>
        </p:nvCxnSpPr>
        <p:spPr>
          <a:xfrm flipH="1">
            <a:off x="1143975" y="1668244"/>
            <a:ext cx="128700" cy="282900"/>
          </a:xfrm>
          <a:prstGeom prst="straightConnector1">
            <a:avLst/>
          </a:prstGeom>
          <a:noFill/>
          <a:ln w="28575" cap="flat" cmpd="sng">
            <a:solidFill>
              <a:srgbClr val="666666"/>
            </a:solidFill>
            <a:prstDash val="solid"/>
            <a:round/>
            <a:headEnd type="none" w="med" len="med"/>
            <a:tailEnd type="triangle" w="med" len="med"/>
          </a:ln>
        </p:spPr>
      </p:cxnSp>
      <p:sp>
        <p:nvSpPr>
          <p:cNvPr id="572" name="Google Shape;572;p47"/>
          <p:cNvSpPr/>
          <p:nvPr/>
        </p:nvSpPr>
        <p:spPr>
          <a:xfrm>
            <a:off x="2337313" y="2032513"/>
            <a:ext cx="1380600" cy="576300"/>
          </a:xfrm>
          <a:prstGeom prst="roundRect">
            <a:avLst>
              <a:gd name="adj" fmla="val 16667"/>
            </a:avLst>
          </a:prstGeom>
          <a:solidFill>
            <a:srgbClr val="D9D9D9"/>
          </a:solidFill>
          <a:ln w="9525" cap="flat" cmpd="sng">
            <a:solidFill>
              <a:srgbClr val="666666"/>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lnSpc>
                <a:spcPct val="115000"/>
              </a:lnSpc>
              <a:spcBef>
                <a:spcPts val="800"/>
              </a:spcBef>
              <a:spcAft>
                <a:spcPts val="0"/>
              </a:spcAft>
              <a:buClr>
                <a:srgbClr val="092E82"/>
              </a:buClr>
              <a:buSzPts val="800"/>
              <a:buFont typeface="Arial"/>
              <a:buNone/>
            </a:pPr>
            <a:r>
              <a:rPr lang="en">
                <a:solidFill>
                  <a:srgbClr val="092E82"/>
                </a:solidFill>
              </a:rPr>
              <a:t>Velocity error at calibration</a:t>
            </a:r>
            <a:endParaRPr sz="1100"/>
          </a:p>
        </p:txBody>
      </p:sp>
      <p:cxnSp>
        <p:nvCxnSpPr>
          <p:cNvPr id="573" name="Google Shape;573;p47"/>
          <p:cNvCxnSpPr>
            <a:endCxn id="572" idx="0"/>
          </p:cNvCxnSpPr>
          <p:nvPr/>
        </p:nvCxnSpPr>
        <p:spPr>
          <a:xfrm>
            <a:off x="3027613" y="1603813"/>
            <a:ext cx="0" cy="428700"/>
          </a:xfrm>
          <a:prstGeom prst="straightConnector1">
            <a:avLst/>
          </a:prstGeom>
          <a:noFill/>
          <a:ln w="28575" cap="flat" cmpd="sng">
            <a:solidFill>
              <a:srgbClr val="666666"/>
            </a:solidFill>
            <a:prstDash val="solid"/>
            <a:round/>
            <a:headEnd type="none" w="med" len="med"/>
            <a:tailEnd type="triangle" w="med" len="med"/>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48"/>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26</a:t>
            </a:fld>
            <a:endParaRPr/>
          </a:p>
        </p:txBody>
      </p:sp>
      <p:sp>
        <p:nvSpPr>
          <p:cNvPr id="579" name="Google Shape;579;p48"/>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Electronics - Dominant Error Source</a:t>
            </a:r>
            <a:endParaRPr/>
          </a:p>
        </p:txBody>
      </p:sp>
      <p:pic>
        <p:nvPicPr>
          <p:cNvPr id="580" name="Google Shape;580;p48"/>
          <p:cNvPicPr preferRelativeResize="0"/>
          <p:nvPr/>
        </p:nvPicPr>
        <p:blipFill rotWithShape="1">
          <a:blip r:embed="rId3">
            <a:alphaModFix/>
          </a:blip>
          <a:srcRect l="1681" b="8933"/>
          <a:stretch/>
        </p:blipFill>
        <p:spPr>
          <a:xfrm>
            <a:off x="6344800" y="576300"/>
            <a:ext cx="2281900" cy="498425"/>
          </a:xfrm>
          <a:prstGeom prst="rect">
            <a:avLst/>
          </a:prstGeom>
          <a:noFill/>
          <a:ln>
            <a:noFill/>
          </a:ln>
        </p:spPr>
      </p:pic>
      <p:sp>
        <p:nvSpPr>
          <p:cNvPr id="581" name="Google Shape;581;p48"/>
          <p:cNvSpPr/>
          <p:nvPr/>
        </p:nvSpPr>
        <p:spPr>
          <a:xfrm>
            <a:off x="212000" y="1138449"/>
            <a:ext cx="8741700" cy="10212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582" name="Google Shape;582;p48"/>
          <p:cNvGraphicFramePr/>
          <p:nvPr/>
        </p:nvGraphicFramePr>
        <p:xfrm>
          <a:off x="201138" y="1127213"/>
          <a:ext cx="8741725" cy="1021050"/>
        </p:xfrm>
        <a:graphic>
          <a:graphicData uri="http://schemas.openxmlformats.org/drawingml/2006/table">
            <a:tbl>
              <a:tblPr>
                <a:noFill/>
                <a:tableStyleId>{2B3CC3D6-1F7A-4778-AB20-04DCFBE73B5B}</a:tableStyleId>
              </a:tblPr>
              <a:tblGrid>
                <a:gridCol w="1059850">
                  <a:extLst>
                    <a:ext uri="{9D8B030D-6E8A-4147-A177-3AD203B41FA5}">
                      <a16:colId xmlns:a16="http://schemas.microsoft.com/office/drawing/2014/main" val="20000"/>
                    </a:ext>
                  </a:extLst>
                </a:gridCol>
                <a:gridCol w="673425">
                  <a:extLst>
                    <a:ext uri="{9D8B030D-6E8A-4147-A177-3AD203B41FA5}">
                      <a16:colId xmlns:a16="http://schemas.microsoft.com/office/drawing/2014/main" val="20001"/>
                    </a:ext>
                  </a:extLst>
                </a:gridCol>
                <a:gridCol w="849150">
                  <a:extLst>
                    <a:ext uri="{9D8B030D-6E8A-4147-A177-3AD203B41FA5}">
                      <a16:colId xmlns:a16="http://schemas.microsoft.com/office/drawing/2014/main" val="20002"/>
                    </a:ext>
                  </a:extLst>
                </a:gridCol>
                <a:gridCol w="985850">
                  <a:extLst>
                    <a:ext uri="{9D8B030D-6E8A-4147-A177-3AD203B41FA5}">
                      <a16:colId xmlns:a16="http://schemas.microsoft.com/office/drawing/2014/main" val="20003"/>
                    </a:ext>
                  </a:extLst>
                </a:gridCol>
                <a:gridCol w="1054100">
                  <a:extLst>
                    <a:ext uri="{9D8B030D-6E8A-4147-A177-3AD203B41FA5}">
                      <a16:colId xmlns:a16="http://schemas.microsoft.com/office/drawing/2014/main" val="20004"/>
                    </a:ext>
                  </a:extLst>
                </a:gridCol>
                <a:gridCol w="1336025">
                  <a:extLst>
                    <a:ext uri="{9D8B030D-6E8A-4147-A177-3AD203B41FA5}">
                      <a16:colId xmlns:a16="http://schemas.microsoft.com/office/drawing/2014/main" val="20005"/>
                    </a:ext>
                  </a:extLst>
                </a:gridCol>
                <a:gridCol w="2783325">
                  <a:extLst>
                    <a:ext uri="{9D8B030D-6E8A-4147-A177-3AD203B41FA5}">
                      <a16:colId xmlns:a16="http://schemas.microsoft.com/office/drawing/2014/main" val="20006"/>
                    </a:ext>
                  </a:extLst>
                </a:gridCol>
              </a:tblGrid>
              <a:tr h="451425">
                <a:tc>
                  <a:txBody>
                    <a:bodyPr/>
                    <a:lstStyle/>
                    <a:p>
                      <a:pPr marL="0" lvl="0" indent="0" algn="ctr" rtl="0">
                        <a:spcBef>
                          <a:spcPts val="0"/>
                        </a:spcBef>
                        <a:spcAft>
                          <a:spcPts val="0"/>
                        </a:spcAft>
                        <a:buNone/>
                      </a:pPr>
                      <a:r>
                        <a:rPr lang="en" sz="1000" b="1">
                          <a:solidFill>
                            <a:srgbClr val="595959"/>
                          </a:solidFill>
                          <a:latin typeface="Roboto"/>
                          <a:ea typeface="Roboto"/>
                          <a:cs typeface="Roboto"/>
                          <a:sym typeface="Roboto"/>
                        </a:rPr>
                        <a:t>Accelerometer</a:t>
                      </a:r>
                      <a:endParaRPr sz="1000" b="1">
                        <a:solidFill>
                          <a:srgbClr val="595959"/>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sz="1000" b="1">
                          <a:solidFill>
                            <a:srgbClr val="595959"/>
                          </a:solidFill>
                          <a:latin typeface="Roboto"/>
                          <a:ea typeface="Roboto"/>
                          <a:cs typeface="Roboto"/>
                          <a:sym typeface="Roboto"/>
                        </a:rPr>
                        <a:t>Velocity Error (m/s)</a:t>
                      </a:r>
                      <a:endParaRPr sz="1000" b="1">
                        <a:solidFill>
                          <a:srgbClr val="595959"/>
                        </a:solidFill>
                        <a:latin typeface="Roboto"/>
                        <a:ea typeface="Roboto"/>
                        <a:cs typeface="Roboto"/>
                        <a:sym typeface="Roboto"/>
                      </a:endParaRPr>
                    </a:p>
                  </a:txBody>
                  <a:tcPr marL="91425" marR="91425" marT="91425" marB="91425">
                    <a:lnL w="19050"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sz="1000" b="1">
                          <a:solidFill>
                            <a:srgbClr val="595959"/>
                          </a:solidFill>
                          <a:latin typeface="Roboto"/>
                          <a:ea typeface="Roboto"/>
                          <a:cs typeface="Roboto"/>
                          <a:sym typeface="Roboto"/>
                        </a:rPr>
                        <a:t>Calibration Error Term (m/s)</a:t>
                      </a:r>
                      <a:endParaRPr sz="1000" b="1">
                        <a:solidFill>
                          <a:srgbClr val="595959"/>
                        </a:solidFill>
                        <a:latin typeface="Roboto"/>
                        <a:ea typeface="Roboto"/>
                        <a:cs typeface="Roboto"/>
                        <a:sym typeface="Roboto"/>
                      </a:endParaRPr>
                    </a:p>
                  </a:txBody>
                  <a:tcPr marL="91425" marR="91425" marT="91425" marB="91425">
                    <a:lnL w="19050" cap="flat" cmpd="sng">
                      <a:solidFill>
                        <a:srgbClr val="888888"/>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sz="1000" b="1">
                          <a:solidFill>
                            <a:srgbClr val="595959"/>
                          </a:solidFill>
                          <a:latin typeface="Roboto"/>
                          <a:ea typeface="Roboto"/>
                          <a:cs typeface="Roboto"/>
                          <a:sym typeface="Roboto"/>
                        </a:rPr>
                        <a:t>Sensitivity (Scale Factor) Term (m/s)</a:t>
                      </a:r>
                      <a:endParaRPr sz="1000" b="1">
                        <a:solidFill>
                          <a:srgbClr val="595959"/>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19050" cap="flat" cmpd="sng">
                      <a:solidFill>
                        <a:srgbClr val="CC0000"/>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sz="1000" b="1">
                          <a:solidFill>
                            <a:srgbClr val="595959"/>
                          </a:solidFill>
                          <a:latin typeface="Roboto"/>
                          <a:ea typeface="Roboto"/>
                          <a:cs typeface="Roboto"/>
                          <a:sym typeface="Roboto"/>
                        </a:rPr>
                        <a:t>Accelerometer Bias Term (m/s)</a:t>
                      </a:r>
                      <a:endParaRPr sz="1000" b="1">
                        <a:solidFill>
                          <a:srgbClr val="595959"/>
                        </a:solidFill>
                        <a:latin typeface="Roboto"/>
                        <a:ea typeface="Roboto"/>
                        <a:cs typeface="Roboto"/>
                        <a:sym typeface="Roboto"/>
                      </a:endParaRPr>
                    </a:p>
                  </a:txBody>
                  <a:tcPr marL="91425" marR="91425" marT="91425" marB="91425">
                    <a:lnL w="19050" cap="flat" cmpd="sng">
                      <a:solidFill>
                        <a:srgbClr val="CC0000"/>
                      </a:solidFill>
                      <a:prstDash val="solid"/>
                      <a:round/>
                      <a:headEnd type="none" w="sm" len="sm"/>
                      <a:tailEnd type="none" w="sm" len="sm"/>
                    </a:lnL>
                    <a:lnR w="19050" cap="flat" cmpd="sng">
                      <a:solidFill>
                        <a:srgbClr val="CC0000"/>
                      </a:solidFill>
                      <a:prstDash val="solid"/>
                      <a:round/>
                      <a:headEnd type="none" w="sm" len="sm"/>
                      <a:tailEnd type="none" w="sm" len="sm"/>
                    </a:lnR>
                    <a:lnT w="19050" cap="flat" cmpd="sng">
                      <a:solidFill>
                        <a:srgbClr val="CC0000"/>
                      </a:solidFill>
                      <a:prstDash val="solid"/>
                      <a:round/>
                      <a:headEnd type="none" w="sm" len="sm"/>
                      <a:tailEnd type="none" w="sm" len="sm"/>
                    </a:lnT>
                    <a:lnB w="19050" cap="flat" cmpd="sng">
                      <a:solidFill>
                        <a:srgbClr val="CC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sz="1000" b="1">
                          <a:solidFill>
                            <a:srgbClr val="595959"/>
                          </a:solidFill>
                          <a:latin typeface="Roboto"/>
                          <a:ea typeface="Roboto"/>
                          <a:cs typeface="Roboto"/>
                          <a:sym typeface="Roboto"/>
                        </a:rPr>
                        <a:t>Velocity Random Walk Term</a:t>
                      </a:r>
                      <a:endParaRPr sz="1000" b="1">
                        <a:solidFill>
                          <a:srgbClr val="595959"/>
                        </a:solidFill>
                        <a:latin typeface="Roboto"/>
                        <a:ea typeface="Roboto"/>
                        <a:cs typeface="Roboto"/>
                        <a:sym typeface="Roboto"/>
                      </a:endParaRPr>
                    </a:p>
                    <a:p>
                      <a:pPr marL="0" lvl="0" indent="0" algn="ctr" rtl="0">
                        <a:spcBef>
                          <a:spcPts val="0"/>
                        </a:spcBef>
                        <a:spcAft>
                          <a:spcPts val="0"/>
                        </a:spcAft>
                        <a:buNone/>
                      </a:pPr>
                      <a:r>
                        <a:rPr lang="en" sz="1000" b="1">
                          <a:solidFill>
                            <a:srgbClr val="595959"/>
                          </a:solidFill>
                          <a:latin typeface="Roboto"/>
                          <a:ea typeface="Roboto"/>
                          <a:cs typeface="Roboto"/>
                          <a:sym typeface="Roboto"/>
                        </a:rPr>
                        <a:t>(m/s)</a:t>
                      </a:r>
                      <a:endParaRPr sz="1000" b="1">
                        <a:solidFill>
                          <a:srgbClr val="595959"/>
                        </a:solidFill>
                        <a:latin typeface="Roboto"/>
                        <a:ea typeface="Roboto"/>
                        <a:cs typeface="Roboto"/>
                        <a:sym typeface="Roboto"/>
                      </a:endParaRPr>
                    </a:p>
                  </a:txBody>
                  <a:tcPr marL="91425" marR="91425" marT="91425" marB="91425">
                    <a:lnL w="19050" cap="flat" cmpd="sng">
                      <a:solidFill>
                        <a:srgbClr val="CC0000"/>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sz="1000" b="1">
                          <a:solidFill>
                            <a:srgbClr val="595959"/>
                          </a:solidFill>
                          <a:latin typeface="Roboto"/>
                          <a:ea typeface="Roboto"/>
                          <a:cs typeface="Roboto"/>
                          <a:sym typeface="Roboto"/>
                        </a:rPr>
                        <a:t>Attitude Terms (m/s)</a:t>
                      </a:r>
                      <a:endParaRPr sz="1000" b="1">
                        <a:solidFill>
                          <a:srgbClr val="595959"/>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739BF5"/>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000">
                          <a:solidFill>
                            <a:schemeClr val="dk2"/>
                          </a:solidFill>
                          <a:latin typeface="Roboto"/>
                          <a:ea typeface="Roboto"/>
                          <a:cs typeface="Roboto"/>
                          <a:sym typeface="Roboto"/>
                        </a:rPr>
                        <a:t>SDI 1521</a:t>
                      </a:r>
                      <a:endParaRPr sz="1000">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solidFill>
                            <a:schemeClr val="dk2"/>
                          </a:solidFill>
                          <a:latin typeface="Roboto"/>
                          <a:ea typeface="Roboto"/>
                          <a:cs typeface="Roboto"/>
                          <a:sym typeface="Roboto"/>
                        </a:rPr>
                        <a:t>8.706</a:t>
                      </a:r>
                      <a:endParaRPr sz="1000">
                        <a:solidFill>
                          <a:schemeClr val="dk2"/>
                        </a:solidFill>
                        <a:latin typeface="Roboto"/>
                        <a:ea typeface="Roboto"/>
                        <a:cs typeface="Roboto"/>
                        <a:sym typeface="Roboto"/>
                      </a:endParaRPr>
                    </a:p>
                  </a:txBody>
                  <a:tcPr marL="91425" marR="91425" marT="91425" marB="91425">
                    <a:lnL w="19050"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solidFill>
                            <a:schemeClr val="dk2"/>
                          </a:solidFill>
                          <a:latin typeface="Roboto"/>
                          <a:ea typeface="Roboto"/>
                          <a:cs typeface="Roboto"/>
                          <a:sym typeface="Roboto"/>
                        </a:rPr>
                        <a:t>0</a:t>
                      </a:r>
                      <a:endParaRPr sz="1000">
                        <a:solidFill>
                          <a:schemeClr val="dk2"/>
                        </a:solidFill>
                        <a:latin typeface="Roboto"/>
                        <a:ea typeface="Roboto"/>
                        <a:cs typeface="Roboto"/>
                        <a:sym typeface="Roboto"/>
                      </a:endParaRPr>
                    </a:p>
                  </a:txBody>
                  <a:tcPr marL="91425" marR="91425" marT="91425" marB="91425">
                    <a:lnL w="19050" cap="flat" cmpd="sng">
                      <a:solidFill>
                        <a:srgbClr val="888888"/>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solidFill>
                            <a:schemeClr val="dk2"/>
                          </a:solidFill>
                          <a:latin typeface="Roboto"/>
                          <a:ea typeface="Roboto"/>
                          <a:cs typeface="Roboto"/>
                          <a:sym typeface="Roboto"/>
                        </a:rPr>
                        <a:t>0.00017</a:t>
                      </a:r>
                      <a:endParaRPr sz="1000" baseline="30000">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19050" cap="flat" cmpd="sng">
                      <a:solidFill>
                        <a:srgbClr val="CC0000"/>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solidFill>
                            <a:schemeClr val="dk2"/>
                          </a:solidFill>
                          <a:latin typeface="Roboto"/>
                          <a:ea typeface="Roboto"/>
                          <a:cs typeface="Roboto"/>
                          <a:sym typeface="Roboto"/>
                        </a:rPr>
                        <a:t>8.7</a:t>
                      </a:r>
                      <a:endParaRPr sz="1000">
                        <a:solidFill>
                          <a:schemeClr val="dk2"/>
                        </a:solidFill>
                        <a:latin typeface="Roboto"/>
                        <a:ea typeface="Roboto"/>
                        <a:cs typeface="Roboto"/>
                        <a:sym typeface="Roboto"/>
                      </a:endParaRPr>
                    </a:p>
                  </a:txBody>
                  <a:tcPr marL="91425" marR="91425" marT="91425" marB="91425">
                    <a:lnL w="19050" cap="flat" cmpd="sng">
                      <a:solidFill>
                        <a:srgbClr val="CC0000"/>
                      </a:solidFill>
                      <a:prstDash val="solid"/>
                      <a:round/>
                      <a:headEnd type="none" w="sm" len="sm"/>
                      <a:tailEnd type="none" w="sm" len="sm"/>
                    </a:lnL>
                    <a:lnR w="19050" cap="flat" cmpd="sng">
                      <a:solidFill>
                        <a:srgbClr val="CC0000"/>
                      </a:solidFill>
                      <a:prstDash val="solid"/>
                      <a:round/>
                      <a:headEnd type="none" w="sm" len="sm"/>
                      <a:tailEnd type="none" w="sm" len="sm"/>
                    </a:lnR>
                    <a:lnT w="19050" cap="flat" cmpd="sng">
                      <a:solidFill>
                        <a:srgbClr val="CC0000"/>
                      </a:solidFill>
                      <a:prstDash val="solid"/>
                      <a:round/>
                      <a:headEnd type="none" w="sm" len="sm"/>
                      <a:tailEnd type="none" w="sm" len="sm"/>
                    </a:lnT>
                    <a:lnB w="19050" cap="flat" cmpd="sng">
                      <a:solidFill>
                        <a:srgbClr val="CC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solidFill>
                            <a:schemeClr val="dk2"/>
                          </a:solidFill>
                          <a:latin typeface="Roboto"/>
                          <a:ea typeface="Roboto"/>
                          <a:cs typeface="Roboto"/>
                          <a:sym typeface="Roboto"/>
                        </a:rPr>
                        <a:t>0.0058</a:t>
                      </a:r>
                      <a:endParaRPr sz="1000">
                        <a:solidFill>
                          <a:schemeClr val="dk2"/>
                        </a:solidFill>
                        <a:latin typeface="Roboto"/>
                        <a:ea typeface="Roboto"/>
                        <a:cs typeface="Roboto"/>
                        <a:sym typeface="Roboto"/>
                      </a:endParaRPr>
                    </a:p>
                  </a:txBody>
                  <a:tcPr marL="91425" marR="91425" marT="91425" marB="91425">
                    <a:lnL w="19050" cap="flat" cmpd="sng">
                      <a:solidFill>
                        <a:srgbClr val="CC0000"/>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solidFill>
                            <a:schemeClr val="dk2"/>
                          </a:solidFill>
                          <a:latin typeface="Roboto"/>
                          <a:ea typeface="Roboto"/>
                          <a:cs typeface="Roboto"/>
                          <a:sym typeface="Roboto"/>
                        </a:rPr>
                        <a:t>1.8e-8</a:t>
                      </a:r>
                      <a:endParaRPr sz="1000">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pic>
        <p:nvPicPr>
          <p:cNvPr id="583" name="Google Shape;583;p48"/>
          <p:cNvPicPr preferRelativeResize="0"/>
          <p:nvPr/>
        </p:nvPicPr>
        <p:blipFill>
          <a:blip r:embed="rId4">
            <a:alphaModFix/>
          </a:blip>
          <a:stretch>
            <a:fillRect/>
          </a:stretch>
        </p:blipFill>
        <p:spPr>
          <a:xfrm>
            <a:off x="1074550" y="612838"/>
            <a:ext cx="561975" cy="416523"/>
          </a:xfrm>
          <a:prstGeom prst="rect">
            <a:avLst/>
          </a:prstGeom>
          <a:noFill/>
          <a:ln>
            <a:noFill/>
          </a:ln>
        </p:spPr>
      </p:pic>
      <p:pic>
        <p:nvPicPr>
          <p:cNvPr id="584" name="Google Shape;584;p48"/>
          <p:cNvPicPr preferRelativeResize="0"/>
          <p:nvPr/>
        </p:nvPicPr>
        <p:blipFill rotWithShape="1">
          <a:blip r:embed="rId5">
            <a:alphaModFix/>
          </a:blip>
          <a:srcRect l="16964" t="23365" r="8039" b="22422"/>
          <a:stretch/>
        </p:blipFill>
        <p:spPr>
          <a:xfrm>
            <a:off x="1636525" y="687000"/>
            <a:ext cx="336803" cy="268200"/>
          </a:xfrm>
          <a:prstGeom prst="rect">
            <a:avLst/>
          </a:prstGeom>
          <a:noFill/>
          <a:ln>
            <a:noFill/>
          </a:ln>
        </p:spPr>
      </p:pic>
      <p:pic>
        <p:nvPicPr>
          <p:cNvPr id="585" name="Google Shape;585;p48"/>
          <p:cNvPicPr preferRelativeResize="0"/>
          <p:nvPr/>
        </p:nvPicPr>
        <p:blipFill rotWithShape="1">
          <a:blip r:embed="rId6">
            <a:alphaModFix/>
          </a:blip>
          <a:srcRect t="9015" r="77232" b="9"/>
          <a:stretch/>
        </p:blipFill>
        <p:spPr>
          <a:xfrm>
            <a:off x="1934420" y="612850"/>
            <a:ext cx="919699" cy="416500"/>
          </a:xfrm>
          <a:prstGeom prst="rect">
            <a:avLst/>
          </a:prstGeom>
          <a:noFill/>
          <a:ln>
            <a:noFill/>
          </a:ln>
        </p:spPr>
      </p:pic>
      <p:pic>
        <p:nvPicPr>
          <p:cNvPr id="586" name="Google Shape;586;p48"/>
          <p:cNvPicPr preferRelativeResize="0"/>
          <p:nvPr/>
        </p:nvPicPr>
        <p:blipFill>
          <a:blip r:embed="rId7">
            <a:alphaModFix/>
          </a:blip>
          <a:stretch>
            <a:fillRect/>
          </a:stretch>
        </p:blipFill>
        <p:spPr>
          <a:xfrm>
            <a:off x="3908613" y="631551"/>
            <a:ext cx="751013" cy="379090"/>
          </a:xfrm>
          <a:prstGeom prst="rect">
            <a:avLst/>
          </a:prstGeom>
          <a:noFill/>
          <a:ln>
            <a:noFill/>
          </a:ln>
        </p:spPr>
      </p:pic>
      <p:pic>
        <p:nvPicPr>
          <p:cNvPr id="587" name="Google Shape;587;p48"/>
          <p:cNvPicPr preferRelativeResize="0"/>
          <p:nvPr/>
        </p:nvPicPr>
        <p:blipFill>
          <a:blip r:embed="rId8">
            <a:alphaModFix/>
          </a:blip>
          <a:stretch>
            <a:fillRect/>
          </a:stretch>
        </p:blipFill>
        <p:spPr>
          <a:xfrm>
            <a:off x="4841949" y="631562"/>
            <a:ext cx="1320524" cy="379100"/>
          </a:xfrm>
          <a:prstGeom prst="rect">
            <a:avLst/>
          </a:prstGeom>
          <a:noFill/>
          <a:ln>
            <a:noFill/>
          </a:ln>
        </p:spPr>
      </p:pic>
      <p:pic>
        <p:nvPicPr>
          <p:cNvPr id="588" name="Google Shape;588;p48"/>
          <p:cNvPicPr preferRelativeResize="0"/>
          <p:nvPr/>
        </p:nvPicPr>
        <p:blipFill rotWithShape="1">
          <a:blip r:embed="rId6">
            <a:alphaModFix/>
          </a:blip>
          <a:srcRect l="22426" t="9015" r="57023" b="9"/>
          <a:stretch/>
        </p:blipFill>
        <p:spPr>
          <a:xfrm>
            <a:off x="2966325" y="612850"/>
            <a:ext cx="830100" cy="416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49"/>
          <p:cNvSpPr/>
          <p:nvPr/>
        </p:nvSpPr>
        <p:spPr>
          <a:xfrm>
            <a:off x="212000" y="1138449"/>
            <a:ext cx="8741700" cy="10212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9"/>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27</a:t>
            </a:fld>
            <a:endParaRPr/>
          </a:p>
        </p:txBody>
      </p:sp>
      <p:sp>
        <p:nvSpPr>
          <p:cNvPr id="595" name="Google Shape;595;p49"/>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Electronics - Dominant Error Source</a:t>
            </a:r>
            <a:endParaRPr/>
          </a:p>
        </p:txBody>
      </p:sp>
      <p:graphicFrame>
        <p:nvGraphicFramePr>
          <p:cNvPr id="596" name="Google Shape;596;p49"/>
          <p:cNvGraphicFramePr/>
          <p:nvPr/>
        </p:nvGraphicFramePr>
        <p:xfrm>
          <a:off x="201138" y="1127213"/>
          <a:ext cx="8741725" cy="1021050"/>
        </p:xfrm>
        <a:graphic>
          <a:graphicData uri="http://schemas.openxmlformats.org/drawingml/2006/table">
            <a:tbl>
              <a:tblPr>
                <a:noFill/>
                <a:tableStyleId>{2B3CC3D6-1F7A-4778-AB20-04DCFBE73B5B}</a:tableStyleId>
              </a:tblPr>
              <a:tblGrid>
                <a:gridCol w="1059850">
                  <a:extLst>
                    <a:ext uri="{9D8B030D-6E8A-4147-A177-3AD203B41FA5}">
                      <a16:colId xmlns:a16="http://schemas.microsoft.com/office/drawing/2014/main" val="20000"/>
                    </a:ext>
                  </a:extLst>
                </a:gridCol>
                <a:gridCol w="673425">
                  <a:extLst>
                    <a:ext uri="{9D8B030D-6E8A-4147-A177-3AD203B41FA5}">
                      <a16:colId xmlns:a16="http://schemas.microsoft.com/office/drawing/2014/main" val="20001"/>
                    </a:ext>
                  </a:extLst>
                </a:gridCol>
                <a:gridCol w="849150">
                  <a:extLst>
                    <a:ext uri="{9D8B030D-6E8A-4147-A177-3AD203B41FA5}">
                      <a16:colId xmlns:a16="http://schemas.microsoft.com/office/drawing/2014/main" val="20002"/>
                    </a:ext>
                  </a:extLst>
                </a:gridCol>
                <a:gridCol w="985850">
                  <a:extLst>
                    <a:ext uri="{9D8B030D-6E8A-4147-A177-3AD203B41FA5}">
                      <a16:colId xmlns:a16="http://schemas.microsoft.com/office/drawing/2014/main" val="20003"/>
                    </a:ext>
                  </a:extLst>
                </a:gridCol>
                <a:gridCol w="1054100">
                  <a:extLst>
                    <a:ext uri="{9D8B030D-6E8A-4147-A177-3AD203B41FA5}">
                      <a16:colId xmlns:a16="http://schemas.microsoft.com/office/drawing/2014/main" val="20004"/>
                    </a:ext>
                  </a:extLst>
                </a:gridCol>
                <a:gridCol w="1336025">
                  <a:extLst>
                    <a:ext uri="{9D8B030D-6E8A-4147-A177-3AD203B41FA5}">
                      <a16:colId xmlns:a16="http://schemas.microsoft.com/office/drawing/2014/main" val="20005"/>
                    </a:ext>
                  </a:extLst>
                </a:gridCol>
                <a:gridCol w="2783325">
                  <a:extLst>
                    <a:ext uri="{9D8B030D-6E8A-4147-A177-3AD203B41FA5}">
                      <a16:colId xmlns:a16="http://schemas.microsoft.com/office/drawing/2014/main" val="20006"/>
                    </a:ext>
                  </a:extLst>
                </a:gridCol>
              </a:tblGrid>
              <a:tr h="451425">
                <a:tc>
                  <a:txBody>
                    <a:bodyPr/>
                    <a:lstStyle/>
                    <a:p>
                      <a:pPr marL="0" lvl="0" indent="0" algn="ctr" rtl="0">
                        <a:spcBef>
                          <a:spcPts val="0"/>
                        </a:spcBef>
                        <a:spcAft>
                          <a:spcPts val="0"/>
                        </a:spcAft>
                        <a:buNone/>
                      </a:pPr>
                      <a:r>
                        <a:rPr lang="en" sz="1000" b="1">
                          <a:solidFill>
                            <a:srgbClr val="595959"/>
                          </a:solidFill>
                          <a:latin typeface="Roboto"/>
                          <a:ea typeface="Roboto"/>
                          <a:cs typeface="Roboto"/>
                          <a:sym typeface="Roboto"/>
                        </a:rPr>
                        <a:t>Accelerometer</a:t>
                      </a:r>
                      <a:endParaRPr sz="1000" b="1">
                        <a:solidFill>
                          <a:srgbClr val="595959"/>
                        </a:solidFill>
                        <a:latin typeface="Roboto"/>
                        <a:ea typeface="Roboto"/>
                        <a:cs typeface="Roboto"/>
                        <a:sym typeface="Roboto"/>
                      </a:endParaRPr>
                    </a:p>
                  </a:txBody>
                  <a:tcPr marL="91425" marR="91425" marT="91425" marB="91425">
                    <a:lnR w="19050" cap="flat" cmpd="sng">
                      <a:solidFill>
                        <a:srgbClr val="888888"/>
                      </a:solidFill>
                      <a:prstDash val="solid"/>
                      <a:round/>
                      <a:headEnd type="none" w="sm" len="sm"/>
                      <a:tailEnd type="none" w="sm" len="sm"/>
                    </a:lnR>
                    <a:solidFill>
                      <a:srgbClr val="739BF5"/>
                    </a:solidFill>
                  </a:tcPr>
                </a:tc>
                <a:tc>
                  <a:txBody>
                    <a:bodyPr/>
                    <a:lstStyle/>
                    <a:p>
                      <a:pPr marL="0" lvl="0" indent="0" algn="ctr" rtl="0">
                        <a:spcBef>
                          <a:spcPts val="0"/>
                        </a:spcBef>
                        <a:spcAft>
                          <a:spcPts val="0"/>
                        </a:spcAft>
                        <a:buNone/>
                      </a:pPr>
                      <a:r>
                        <a:rPr lang="en" sz="1000" b="1">
                          <a:solidFill>
                            <a:srgbClr val="595959"/>
                          </a:solidFill>
                          <a:latin typeface="Roboto"/>
                          <a:ea typeface="Roboto"/>
                          <a:cs typeface="Roboto"/>
                          <a:sym typeface="Roboto"/>
                        </a:rPr>
                        <a:t>Velocity Error (m/s)</a:t>
                      </a:r>
                      <a:endParaRPr sz="1000" b="1">
                        <a:solidFill>
                          <a:srgbClr val="595959"/>
                        </a:solidFill>
                        <a:latin typeface="Roboto"/>
                        <a:ea typeface="Roboto"/>
                        <a:cs typeface="Roboto"/>
                        <a:sym typeface="Roboto"/>
                      </a:endParaRPr>
                    </a:p>
                  </a:txBody>
                  <a:tcPr marL="91425" marR="91425" marT="91425" marB="91425">
                    <a:lnL w="19050"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sz="1000" b="1">
                          <a:solidFill>
                            <a:srgbClr val="595959"/>
                          </a:solidFill>
                          <a:latin typeface="Roboto"/>
                          <a:ea typeface="Roboto"/>
                          <a:cs typeface="Roboto"/>
                          <a:sym typeface="Roboto"/>
                        </a:rPr>
                        <a:t>Calibration Error Term (m/s)</a:t>
                      </a:r>
                      <a:endParaRPr sz="1000" b="1">
                        <a:solidFill>
                          <a:srgbClr val="595959"/>
                        </a:solidFill>
                        <a:latin typeface="Roboto"/>
                        <a:ea typeface="Roboto"/>
                        <a:cs typeface="Roboto"/>
                        <a:sym typeface="Roboto"/>
                      </a:endParaRPr>
                    </a:p>
                  </a:txBody>
                  <a:tcPr marL="91425" marR="91425" marT="91425" marB="91425">
                    <a:lnL w="19050" cap="flat" cmpd="sng">
                      <a:solidFill>
                        <a:srgbClr val="888888"/>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sz="1000" b="1">
                          <a:solidFill>
                            <a:srgbClr val="595959"/>
                          </a:solidFill>
                          <a:latin typeface="Roboto"/>
                          <a:ea typeface="Roboto"/>
                          <a:cs typeface="Roboto"/>
                          <a:sym typeface="Roboto"/>
                        </a:rPr>
                        <a:t>Sensitivity (Scale Factor) Term (m/s)</a:t>
                      </a:r>
                      <a:endParaRPr sz="1000" b="1">
                        <a:solidFill>
                          <a:srgbClr val="595959"/>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19050" cap="flat" cmpd="sng">
                      <a:solidFill>
                        <a:srgbClr val="CC0000"/>
                      </a:solidFill>
                      <a:prstDash val="solid"/>
                      <a:round/>
                      <a:headEnd type="none" w="sm" len="sm"/>
                      <a:tailEnd type="none" w="sm" len="sm"/>
                    </a:lnR>
                    <a:lnB w="9525" cap="flat" cmpd="sng">
                      <a:solidFill>
                        <a:srgbClr val="9E9E9E"/>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sz="1000" b="1">
                          <a:solidFill>
                            <a:srgbClr val="595959"/>
                          </a:solidFill>
                          <a:latin typeface="Roboto"/>
                          <a:ea typeface="Roboto"/>
                          <a:cs typeface="Roboto"/>
                          <a:sym typeface="Roboto"/>
                        </a:rPr>
                        <a:t>Accelerometer Bias Term (m/s)</a:t>
                      </a:r>
                      <a:endParaRPr sz="1000" b="1">
                        <a:solidFill>
                          <a:srgbClr val="595959"/>
                        </a:solidFill>
                        <a:latin typeface="Roboto"/>
                        <a:ea typeface="Roboto"/>
                        <a:cs typeface="Roboto"/>
                        <a:sym typeface="Roboto"/>
                      </a:endParaRPr>
                    </a:p>
                  </a:txBody>
                  <a:tcPr marL="91425" marR="91425" marT="91425" marB="91425">
                    <a:lnL w="19050" cap="flat" cmpd="sng">
                      <a:solidFill>
                        <a:srgbClr val="CC0000"/>
                      </a:solidFill>
                      <a:prstDash val="solid"/>
                      <a:round/>
                      <a:headEnd type="none" w="sm" len="sm"/>
                      <a:tailEnd type="none" w="sm" len="sm"/>
                    </a:lnL>
                    <a:lnR w="19050" cap="flat" cmpd="sng">
                      <a:solidFill>
                        <a:srgbClr val="CC0000"/>
                      </a:solidFill>
                      <a:prstDash val="solid"/>
                      <a:round/>
                      <a:headEnd type="none" w="sm" len="sm"/>
                      <a:tailEnd type="none" w="sm" len="sm"/>
                    </a:lnR>
                    <a:lnT w="19050" cap="flat" cmpd="sng">
                      <a:solidFill>
                        <a:srgbClr val="CC0000"/>
                      </a:solidFill>
                      <a:prstDash val="solid"/>
                      <a:round/>
                      <a:headEnd type="none" w="sm" len="sm"/>
                      <a:tailEnd type="none" w="sm" len="sm"/>
                    </a:lnT>
                    <a:lnB w="19050" cap="flat" cmpd="sng">
                      <a:solidFill>
                        <a:srgbClr val="CC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sz="1000" b="1">
                          <a:solidFill>
                            <a:srgbClr val="595959"/>
                          </a:solidFill>
                          <a:latin typeface="Roboto"/>
                          <a:ea typeface="Roboto"/>
                          <a:cs typeface="Roboto"/>
                          <a:sym typeface="Roboto"/>
                        </a:rPr>
                        <a:t>Velocity Random Walk Term</a:t>
                      </a:r>
                      <a:endParaRPr sz="1000" b="1">
                        <a:solidFill>
                          <a:srgbClr val="595959"/>
                        </a:solidFill>
                        <a:latin typeface="Roboto"/>
                        <a:ea typeface="Roboto"/>
                        <a:cs typeface="Roboto"/>
                        <a:sym typeface="Roboto"/>
                      </a:endParaRPr>
                    </a:p>
                    <a:p>
                      <a:pPr marL="0" lvl="0" indent="0" algn="ctr" rtl="0">
                        <a:spcBef>
                          <a:spcPts val="0"/>
                        </a:spcBef>
                        <a:spcAft>
                          <a:spcPts val="0"/>
                        </a:spcAft>
                        <a:buNone/>
                      </a:pPr>
                      <a:r>
                        <a:rPr lang="en" sz="1000" b="1">
                          <a:solidFill>
                            <a:srgbClr val="595959"/>
                          </a:solidFill>
                          <a:latin typeface="Roboto"/>
                          <a:ea typeface="Roboto"/>
                          <a:cs typeface="Roboto"/>
                          <a:sym typeface="Roboto"/>
                        </a:rPr>
                        <a:t>(m/s)</a:t>
                      </a:r>
                      <a:endParaRPr sz="1000" b="1">
                        <a:solidFill>
                          <a:srgbClr val="595959"/>
                        </a:solidFill>
                        <a:latin typeface="Roboto"/>
                        <a:ea typeface="Roboto"/>
                        <a:cs typeface="Roboto"/>
                        <a:sym typeface="Roboto"/>
                      </a:endParaRPr>
                    </a:p>
                  </a:txBody>
                  <a:tcPr marL="91425" marR="91425" marT="91425" marB="91425">
                    <a:lnL w="19050" cap="flat" cmpd="sng">
                      <a:solidFill>
                        <a:srgbClr val="CC0000"/>
                      </a:solidFill>
                      <a:prstDash val="solid"/>
                      <a:round/>
                      <a:headEnd type="none" w="sm" len="sm"/>
                      <a:tailEnd type="none" w="sm" len="sm"/>
                    </a:lnL>
                    <a:lnB w="9525" cap="flat" cmpd="sng">
                      <a:solidFill>
                        <a:srgbClr val="9E9E9E"/>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sz="1000" b="1">
                          <a:solidFill>
                            <a:srgbClr val="595959"/>
                          </a:solidFill>
                          <a:latin typeface="Roboto"/>
                          <a:ea typeface="Roboto"/>
                          <a:cs typeface="Roboto"/>
                          <a:sym typeface="Roboto"/>
                        </a:rPr>
                        <a:t>Attitude Terms (m/s)</a:t>
                      </a:r>
                      <a:endParaRPr sz="1000" b="1">
                        <a:solidFill>
                          <a:srgbClr val="595959"/>
                        </a:solidFill>
                        <a:latin typeface="Roboto"/>
                        <a:ea typeface="Roboto"/>
                        <a:cs typeface="Roboto"/>
                        <a:sym typeface="Roboto"/>
                      </a:endParaRPr>
                    </a:p>
                  </a:txBody>
                  <a:tcPr marL="91425" marR="91425" marT="91425" marB="91425">
                    <a:lnB w="9525" cap="flat" cmpd="sng">
                      <a:solidFill>
                        <a:srgbClr val="9E9E9E"/>
                      </a:solidFill>
                      <a:prstDash val="solid"/>
                      <a:round/>
                      <a:headEnd type="none" w="sm" len="sm"/>
                      <a:tailEnd type="none" w="sm" len="sm"/>
                    </a:lnB>
                    <a:solidFill>
                      <a:srgbClr val="739BF5"/>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000">
                          <a:solidFill>
                            <a:schemeClr val="dk2"/>
                          </a:solidFill>
                          <a:latin typeface="Roboto"/>
                          <a:ea typeface="Roboto"/>
                          <a:cs typeface="Roboto"/>
                          <a:sym typeface="Roboto"/>
                        </a:rPr>
                        <a:t>SDI 1521</a:t>
                      </a:r>
                      <a:endParaRPr sz="1000">
                        <a:solidFill>
                          <a:schemeClr val="dk2"/>
                        </a:solidFill>
                        <a:latin typeface="Roboto"/>
                        <a:ea typeface="Roboto"/>
                        <a:cs typeface="Roboto"/>
                        <a:sym typeface="Roboto"/>
                      </a:endParaRPr>
                    </a:p>
                  </a:txBody>
                  <a:tcPr marL="91425" marR="91425" marT="91425" marB="91425">
                    <a:lnR w="19050" cap="flat" cmpd="sng">
                      <a:solidFill>
                        <a:srgbClr val="888888"/>
                      </a:solidFill>
                      <a:prstDash val="solid"/>
                      <a:round/>
                      <a:headEnd type="none" w="sm" len="sm"/>
                      <a:tailEnd type="none" w="sm" len="sm"/>
                    </a:lnR>
                    <a:solidFill>
                      <a:schemeClr val="lt1"/>
                    </a:solidFill>
                  </a:tcPr>
                </a:tc>
                <a:tc>
                  <a:txBody>
                    <a:bodyPr/>
                    <a:lstStyle/>
                    <a:p>
                      <a:pPr marL="0" lvl="0" indent="0" algn="ctr" rtl="0">
                        <a:spcBef>
                          <a:spcPts val="0"/>
                        </a:spcBef>
                        <a:spcAft>
                          <a:spcPts val="0"/>
                        </a:spcAft>
                        <a:buNone/>
                      </a:pPr>
                      <a:r>
                        <a:rPr lang="en" sz="1000">
                          <a:solidFill>
                            <a:schemeClr val="dk2"/>
                          </a:solidFill>
                          <a:latin typeface="Roboto"/>
                          <a:ea typeface="Roboto"/>
                          <a:cs typeface="Roboto"/>
                          <a:sym typeface="Roboto"/>
                        </a:rPr>
                        <a:t>8.706</a:t>
                      </a:r>
                      <a:endParaRPr sz="1000">
                        <a:solidFill>
                          <a:schemeClr val="dk2"/>
                        </a:solidFill>
                        <a:latin typeface="Roboto"/>
                        <a:ea typeface="Roboto"/>
                        <a:cs typeface="Roboto"/>
                        <a:sym typeface="Roboto"/>
                      </a:endParaRPr>
                    </a:p>
                  </a:txBody>
                  <a:tcPr marL="91425" marR="91425" marT="91425" marB="91425">
                    <a:lnL w="19050"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solidFill>
                            <a:schemeClr val="dk2"/>
                          </a:solidFill>
                          <a:latin typeface="Roboto"/>
                          <a:ea typeface="Roboto"/>
                          <a:cs typeface="Roboto"/>
                          <a:sym typeface="Roboto"/>
                        </a:rPr>
                        <a:t>0</a:t>
                      </a:r>
                      <a:endParaRPr sz="1000">
                        <a:solidFill>
                          <a:schemeClr val="dk2"/>
                        </a:solidFill>
                        <a:latin typeface="Roboto"/>
                        <a:ea typeface="Roboto"/>
                        <a:cs typeface="Roboto"/>
                        <a:sym typeface="Roboto"/>
                      </a:endParaRPr>
                    </a:p>
                  </a:txBody>
                  <a:tcPr marL="91425" marR="91425" marT="91425" marB="91425">
                    <a:lnL w="19050" cap="flat" cmpd="sng">
                      <a:solidFill>
                        <a:srgbClr val="888888"/>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solidFill>
                            <a:schemeClr val="dk2"/>
                          </a:solidFill>
                          <a:latin typeface="Roboto"/>
                          <a:ea typeface="Roboto"/>
                          <a:cs typeface="Roboto"/>
                          <a:sym typeface="Roboto"/>
                        </a:rPr>
                        <a:t>0.00017</a:t>
                      </a:r>
                      <a:endParaRPr sz="1000" baseline="30000">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19050" cap="flat" cmpd="sng">
                      <a:solidFill>
                        <a:srgbClr val="CC0000"/>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solidFill>
                            <a:schemeClr val="dk2"/>
                          </a:solidFill>
                          <a:latin typeface="Roboto"/>
                          <a:ea typeface="Roboto"/>
                          <a:cs typeface="Roboto"/>
                          <a:sym typeface="Roboto"/>
                        </a:rPr>
                        <a:t>8.7</a:t>
                      </a:r>
                      <a:endParaRPr sz="1000">
                        <a:solidFill>
                          <a:schemeClr val="dk2"/>
                        </a:solidFill>
                        <a:latin typeface="Roboto"/>
                        <a:ea typeface="Roboto"/>
                        <a:cs typeface="Roboto"/>
                        <a:sym typeface="Roboto"/>
                      </a:endParaRPr>
                    </a:p>
                  </a:txBody>
                  <a:tcPr marL="91425" marR="91425" marT="91425" marB="91425">
                    <a:lnL w="19050" cap="flat" cmpd="sng">
                      <a:solidFill>
                        <a:srgbClr val="CC0000"/>
                      </a:solidFill>
                      <a:prstDash val="solid"/>
                      <a:round/>
                      <a:headEnd type="none" w="sm" len="sm"/>
                      <a:tailEnd type="none" w="sm" len="sm"/>
                    </a:lnL>
                    <a:lnR w="19050" cap="flat" cmpd="sng">
                      <a:solidFill>
                        <a:srgbClr val="CC0000"/>
                      </a:solidFill>
                      <a:prstDash val="solid"/>
                      <a:round/>
                      <a:headEnd type="none" w="sm" len="sm"/>
                      <a:tailEnd type="none" w="sm" len="sm"/>
                    </a:lnR>
                    <a:lnT w="19050" cap="flat" cmpd="sng">
                      <a:solidFill>
                        <a:srgbClr val="CC0000"/>
                      </a:solidFill>
                      <a:prstDash val="solid"/>
                      <a:round/>
                      <a:headEnd type="none" w="sm" len="sm"/>
                      <a:tailEnd type="none" w="sm" len="sm"/>
                    </a:lnT>
                    <a:lnB w="19050" cap="flat" cmpd="sng">
                      <a:solidFill>
                        <a:srgbClr val="CC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solidFill>
                            <a:schemeClr val="dk2"/>
                          </a:solidFill>
                          <a:latin typeface="Roboto"/>
                          <a:ea typeface="Roboto"/>
                          <a:cs typeface="Roboto"/>
                          <a:sym typeface="Roboto"/>
                        </a:rPr>
                        <a:t>0.0058</a:t>
                      </a:r>
                      <a:endParaRPr sz="1000">
                        <a:solidFill>
                          <a:schemeClr val="dk2"/>
                        </a:solidFill>
                        <a:latin typeface="Roboto"/>
                        <a:ea typeface="Roboto"/>
                        <a:cs typeface="Roboto"/>
                        <a:sym typeface="Roboto"/>
                      </a:endParaRPr>
                    </a:p>
                  </a:txBody>
                  <a:tcPr marL="91425" marR="91425" marT="91425" marB="91425">
                    <a:lnL w="19050" cap="flat" cmpd="sng">
                      <a:solidFill>
                        <a:srgbClr val="CC0000"/>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solidFill>
                            <a:schemeClr val="dk2"/>
                          </a:solidFill>
                          <a:latin typeface="Roboto"/>
                          <a:ea typeface="Roboto"/>
                          <a:cs typeface="Roboto"/>
                          <a:sym typeface="Roboto"/>
                        </a:rPr>
                        <a:t>1.8e-8</a:t>
                      </a:r>
                      <a:endParaRPr sz="1000">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597" name="Google Shape;597;p49"/>
          <p:cNvSpPr/>
          <p:nvPr/>
        </p:nvSpPr>
        <p:spPr>
          <a:xfrm>
            <a:off x="115625" y="3052072"/>
            <a:ext cx="8934300" cy="11598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598" name="Google Shape;598;p49"/>
          <p:cNvGraphicFramePr/>
          <p:nvPr/>
        </p:nvGraphicFramePr>
        <p:xfrm>
          <a:off x="115625" y="3052050"/>
          <a:ext cx="8934450" cy="1159650"/>
        </p:xfrm>
        <a:graphic>
          <a:graphicData uri="http://schemas.openxmlformats.org/drawingml/2006/table">
            <a:tbl>
              <a:tblPr>
                <a:noFill/>
                <a:tableStyleId>{2B3CC3D6-1F7A-4778-AB20-04DCFBE73B5B}</a:tableStyleId>
              </a:tblPr>
              <a:tblGrid>
                <a:gridCol w="1036450">
                  <a:extLst>
                    <a:ext uri="{9D8B030D-6E8A-4147-A177-3AD203B41FA5}">
                      <a16:colId xmlns:a16="http://schemas.microsoft.com/office/drawing/2014/main" val="20000"/>
                    </a:ext>
                  </a:extLst>
                </a:gridCol>
                <a:gridCol w="673425">
                  <a:extLst>
                    <a:ext uri="{9D8B030D-6E8A-4147-A177-3AD203B41FA5}">
                      <a16:colId xmlns:a16="http://schemas.microsoft.com/office/drawing/2014/main" val="20001"/>
                    </a:ext>
                  </a:extLst>
                </a:gridCol>
                <a:gridCol w="849150">
                  <a:extLst>
                    <a:ext uri="{9D8B030D-6E8A-4147-A177-3AD203B41FA5}">
                      <a16:colId xmlns:a16="http://schemas.microsoft.com/office/drawing/2014/main" val="20002"/>
                    </a:ext>
                  </a:extLst>
                </a:gridCol>
                <a:gridCol w="985850">
                  <a:extLst>
                    <a:ext uri="{9D8B030D-6E8A-4147-A177-3AD203B41FA5}">
                      <a16:colId xmlns:a16="http://schemas.microsoft.com/office/drawing/2014/main" val="20003"/>
                    </a:ext>
                  </a:extLst>
                </a:gridCol>
                <a:gridCol w="829575">
                  <a:extLst>
                    <a:ext uri="{9D8B030D-6E8A-4147-A177-3AD203B41FA5}">
                      <a16:colId xmlns:a16="http://schemas.microsoft.com/office/drawing/2014/main" val="20004"/>
                    </a:ext>
                  </a:extLst>
                </a:gridCol>
                <a:gridCol w="1045150">
                  <a:extLst>
                    <a:ext uri="{9D8B030D-6E8A-4147-A177-3AD203B41FA5}">
                      <a16:colId xmlns:a16="http://schemas.microsoft.com/office/drawing/2014/main" val="20005"/>
                    </a:ext>
                  </a:extLst>
                </a:gridCol>
                <a:gridCol w="1110725">
                  <a:extLst>
                    <a:ext uri="{9D8B030D-6E8A-4147-A177-3AD203B41FA5}">
                      <a16:colId xmlns:a16="http://schemas.microsoft.com/office/drawing/2014/main" val="20006"/>
                    </a:ext>
                  </a:extLst>
                </a:gridCol>
                <a:gridCol w="2404125">
                  <a:extLst>
                    <a:ext uri="{9D8B030D-6E8A-4147-A177-3AD203B41FA5}">
                      <a16:colId xmlns:a16="http://schemas.microsoft.com/office/drawing/2014/main" val="20007"/>
                    </a:ext>
                  </a:extLst>
                </a:gridCol>
              </a:tblGrid>
              <a:tr h="778650">
                <a:tc>
                  <a:txBody>
                    <a:bodyPr/>
                    <a:lstStyle/>
                    <a:p>
                      <a:pPr marL="0" marR="0" lvl="0" indent="0" algn="ctr" rtl="0">
                        <a:lnSpc>
                          <a:spcPct val="100000"/>
                        </a:lnSpc>
                        <a:spcBef>
                          <a:spcPts val="0"/>
                        </a:spcBef>
                        <a:spcAft>
                          <a:spcPts val="0"/>
                        </a:spcAft>
                        <a:buNone/>
                      </a:pPr>
                      <a:r>
                        <a:rPr lang="en" sz="1000" b="1">
                          <a:solidFill>
                            <a:srgbClr val="595959"/>
                          </a:solidFill>
                          <a:latin typeface="Roboto"/>
                          <a:ea typeface="Roboto"/>
                          <a:cs typeface="Roboto"/>
                          <a:sym typeface="Roboto"/>
                        </a:rPr>
                        <a:t>Accelerometer</a:t>
                      </a:r>
                      <a:endParaRPr sz="1000" b="1">
                        <a:solidFill>
                          <a:srgbClr val="595959"/>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sz="1000" b="1">
                          <a:solidFill>
                            <a:srgbClr val="595959"/>
                          </a:solidFill>
                          <a:latin typeface="Roboto"/>
                          <a:ea typeface="Roboto"/>
                          <a:cs typeface="Roboto"/>
                          <a:sym typeface="Roboto"/>
                        </a:rPr>
                        <a:t>Position Error (m)</a:t>
                      </a:r>
                      <a:endParaRPr sz="1000" b="1">
                        <a:solidFill>
                          <a:srgbClr val="595959"/>
                        </a:solidFill>
                        <a:latin typeface="Roboto"/>
                        <a:ea typeface="Roboto"/>
                        <a:cs typeface="Roboto"/>
                        <a:sym typeface="Roboto"/>
                      </a:endParaRPr>
                    </a:p>
                  </a:txBody>
                  <a:tcPr marL="91425" marR="91425" marT="91425" marB="91425">
                    <a:lnL w="19050"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sz="1000" b="1">
                          <a:solidFill>
                            <a:srgbClr val="595959"/>
                          </a:solidFill>
                          <a:latin typeface="Roboto"/>
                          <a:ea typeface="Roboto"/>
                          <a:cs typeface="Roboto"/>
                          <a:sym typeface="Roboto"/>
                        </a:rPr>
                        <a:t>Calibration Error Term (m)</a:t>
                      </a:r>
                      <a:endParaRPr sz="1000" b="1">
                        <a:solidFill>
                          <a:srgbClr val="595959"/>
                        </a:solidFill>
                        <a:latin typeface="Roboto"/>
                        <a:ea typeface="Roboto"/>
                        <a:cs typeface="Roboto"/>
                        <a:sym typeface="Roboto"/>
                      </a:endParaRPr>
                    </a:p>
                  </a:txBody>
                  <a:tcPr marL="91425" marR="91425" marT="91425" marB="91425">
                    <a:lnL w="19050" cap="flat" cmpd="sng">
                      <a:solidFill>
                        <a:srgbClr val="888888"/>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sz="1000" b="1">
                          <a:solidFill>
                            <a:srgbClr val="595959"/>
                          </a:solidFill>
                          <a:latin typeface="Roboto"/>
                          <a:ea typeface="Roboto"/>
                          <a:cs typeface="Roboto"/>
                          <a:sym typeface="Roboto"/>
                        </a:rPr>
                        <a:t>Sensitivity (Scale Factor) Term (m)</a:t>
                      </a:r>
                      <a:endParaRPr sz="1000" b="1">
                        <a:solidFill>
                          <a:srgbClr val="595959"/>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sz="1000" b="1">
                          <a:solidFill>
                            <a:srgbClr val="595959"/>
                          </a:solidFill>
                          <a:latin typeface="Roboto"/>
                          <a:ea typeface="Roboto"/>
                          <a:cs typeface="Roboto"/>
                          <a:sym typeface="Roboto"/>
                        </a:rPr>
                        <a:t>Calibration error Term (m)</a:t>
                      </a:r>
                      <a:endParaRPr sz="1000" b="1">
                        <a:solidFill>
                          <a:srgbClr val="595959"/>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19050" cap="flat" cmpd="sng">
                      <a:solidFill>
                        <a:srgbClr val="CC0000"/>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sz="1000" b="1">
                          <a:solidFill>
                            <a:srgbClr val="595959"/>
                          </a:solidFill>
                          <a:latin typeface="Roboto"/>
                          <a:ea typeface="Roboto"/>
                          <a:cs typeface="Roboto"/>
                          <a:sym typeface="Roboto"/>
                        </a:rPr>
                        <a:t>Accelerometer Bias Term (m)</a:t>
                      </a:r>
                      <a:endParaRPr sz="1000" b="1">
                        <a:solidFill>
                          <a:srgbClr val="595959"/>
                        </a:solidFill>
                        <a:latin typeface="Roboto"/>
                        <a:ea typeface="Roboto"/>
                        <a:cs typeface="Roboto"/>
                        <a:sym typeface="Roboto"/>
                      </a:endParaRPr>
                    </a:p>
                  </a:txBody>
                  <a:tcPr marL="91425" marR="91425" marT="91425" marB="91425">
                    <a:lnL w="19050" cap="flat" cmpd="sng">
                      <a:solidFill>
                        <a:srgbClr val="CC0000"/>
                      </a:solidFill>
                      <a:prstDash val="solid"/>
                      <a:round/>
                      <a:headEnd type="none" w="sm" len="sm"/>
                      <a:tailEnd type="none" w="sm" len="sm"/>
                    </a:lnL>
                    <a:lnR w="19050" cap="flat" cmpd="sng">
                      <a:solidFill>
                        <a:srgbClr val="CC0000"/>
                      </a:solidFill>
                      <a:prstDash val="solid"/>
                      <a:round/>
                      <a:headEnd type="none" w="sm" len="sm"/>
                      <a:tailEnd type="none" w="sm" len="sm"/>
                    </a:lnR>
                    <a:lnT w="19050" cap="flat" cmpd="sng">
                      <a:solidFill>
                        <a:srgbClr val="CC0000"/>
                      </a:solidFill>
                      <a:prstDash val="solid"/>
                      <a:round/>
                      <a:headEnd type="none" w="sm" len="sm"/>
                      <a:tailEnd type="none" w="sm" len="sm"/>
                    </a:lnT>
                    <a:lnB w="19050" cap="flat" cmpd="sng">
                      <a:solidFill>
                        <a:srgbClr val="CC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sz="1000" b="1">
                          <a:solidFill>
                            <a:srgbClr val="595959"/>
                          </a:solidFill>
                          <a:latin typeface="Roboto"/>
                          <a:ea typeface="Roboto"/>
                          <a:cs typeface="Roboto"/>
                          <a:sym typeface="Roboto"/>
                        </a:rPr>
                        <a:t>Velocity Random Walk Term (m)</a:t>
                      </a:r>
                      <a:endParaRPr sz="1000" b="1">
                        <a:solidFill>
                          <a:srgbClr val="595959"/>
                        </a:solidFill>
                        <a:latin typeface="Roboto"/>
                        <a:ea typeface="Roboto"/>
                        <a:cs typeface="Roboto"/>
                        <a:sym typeface="Roboto"/>
                      </a:endParaRPr>
                    </a:p>
                  </a:txBody>
                  <a:tcPr marL="91425" marR="91425" marT="91425" marB="91425">
                    <a:lnL w="19050" cap="flat" cmpd="sng">
                      <a:solidFill>
                        <a:srgbClr val="CC0000"/>
                      </a:solidFill>
                      <a:prstDash val="solid"/>
                      <a:round/>
                      <a:headEnd type="none" w="sm" len="sm"/>
                      <a:tailEnd type="none" w="sm" len="sm"/>
                    </a:lnL>
                    <a:lnB w="9525" cap="flat" cmpd="sng">
                      <a:solidFill>
                        <a:srgbClr val="9E9E9E"/>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sz="1000" b="1">
                          <a:solidFill>
                            <a:srgbClr val="595959"/>
                          </a:solidFill>
                          <a:latin typeface="Roboto"/>
                          <a:ea typeface="Roboto"/>
                          <a:cs typeface="Roboto"/>
                          <a:sym typeface="Roboto"/>
                        </a:rPr>
                        <a:t>Attitude Terms (m)</a:t>
                      </a:r>
                      <a:endParaRPr sz="1000" b="1">
                        <a:solidFill>
                          <a:srgbClr val="595959"/>
                        </a:solidFill>
                        <a:latin typeface="Roboto"/>
                        <a:ea typeface="Roboto"/>
                        <a:cs typeface="Roboto"/>
                        <a:sym typeface="Roboto"/>
                      </a:endParaRPr>
                    </a:p>
                  </a:txBody>
                  <a:tcPr marL="91425" marR="91425" marT="91425" marB="91425">
                    <a:solidFill>
                      <a:srgbClr val="739BF5"/>
                    </a:solidFill>
                  </a:tcPr>
                </a:tc>
                <a:extLst>
                  <a:ext uri="{0D108BD9-81ED-4DB2-BD59-A6C34878D82A}">
                    <a16:rowId xmlns:a16="http://schemas.microsoft.com/office/drawing/2014/main" val="10000"/>
                  </a:ext>
                </a:extLst>
              </a:tr>
              <a:tr h="381000">
                <a:tc>
                  <a:txBody>
                    <a:bodyPr/>
                    <a:lstStyle/>
                    <a:p>
                      <a:pPr marL="0" marR="0" lvl="0" indent="0" algn="ctr" rtl="0">
                        <a:lnSpc>
                          <a:spcPct val="100000"/>
                        </a:lnSpc>
                        <a:spcBef>
                          <a:spcPts val="0"/>
                        </a:spcBef>
                        <a:spcAft>
                          <a:spcPts val="0"/>
                        </a:spcAft>
                        <a:buNone/>
                      </a:pPr>
                      <a:r>
                        <a:rPr lang="en" sz="1000">
                          <a:solidFill>
                            <a:schemeClr val="dk2"/>
                          </a:solidFill>
                          <a:latin typeface="Roboto"/>
                          <a:ea typeface="Roboto"/>
                          <a:cs typeface="Roboto"/>
                          <a:sym typeface="Roboto"/>
                        </a:rPr>
                        <a:t>SDI 1521</a:t>
                      </a:r>
                      <a:endParaRPr sz="1000">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solidFill>
                            <a:schemeClr val="dk2"/>
                          </a:solidFill>
                          <a:latin typeface="Roboto"/>
                          <a:ea typeface="Roboto"/>
                          <a:cs typeface="Roboto"/>
                          <a:sym typeface="Roboto"/>
                        </a:rPr>
                        <a:t>31029.2</a:t>
                      </a:r>
                      <a:endParaRPr sz="1000" baseline="30000">
                        <a:solidFill>
                          <a:schemeClr val="dk2"/>
                        </a:solidFill>
                        <a:latin typeface="Roboto"/>
                        <a:ea typeface="Roboto"/>
                        <a:cs typeface="Roboto"/>
                        <a:sym typeface="Roboto"/>
                      </a:endParaRPr>
                    </a:p>
                  </a:txBody>
                  <a:tcPr marL="91425" marR="91425" marT="91425" marB="91425">
                    <a:lnL w="19050"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solidFill>
                            <a:schemeClr val="dk2"/>
                          </a:solidFill>
                          <a:latin typeface="Roboto"/>
                          <a:ea typeface="Roboto"/>
                          <a:cs typeface="Roboto"/>
                          <a:sym typeface="Roboto"/>
                        </a:rPr>
                        <a:t>0</a:t>
                      </a:r>
                      <a:endParaRPr sz="1000">
                        <a:solidFill>
                          <a:schemeClr val="dk2"/>
                        </a:solidFill>
                        <a:latin typeface="Roboto"/>
                        <a:ea typeface="Roboto"/>
                        <a:cs typeface="Roboto"/>
                        <a:sym typeface="Roboto"/>
                      </a:endParaRPr>
                    </a:p>
                  </a:txBody>
                  <a:tcPr marL="91425" marR="91425" marT="91425" marB="91425">
                    <a:lnL w="19050" cap="flat" cmpd="sng">
                      <a:solidFill>
                        <a:srgbClr val="888888"/>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solidFill>
                            <a:schemeClr val="dk2"/>
                          </a:solidFill>
                          <a:latin typeface="Roboto"/>
                          <a:ea typeface="Roboto"/>
                          <a:cs typeface="Roboto"/>
                          <a:sym typeface="Roboto"/>
                        </a:rPr>
                        <a:t>1.2</a:t>
                      </a:r>
                      <a:endParaRPr sz="1000">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solidFill>
                            <a:schemeClr val="dk2"/>
                          </a:solidFill>
                          <a:latin typeface="Roboto"/>
                          <a:ea typeface="Roboto"/>
                          <a:cs typeface="Roboto"/>
                          <a:sym typeface="Roboto"/>
                        </a:rPr>
                        <a:t>0</a:t>
                      </a:r>
                      <a:endParaRPr sz="1000">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19050" cap="flat" cmpd="sng">
                      <a:solidFill>
                        <a:srgbClr val="CC0000"/>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solidFill>
                            <a:schemeClr val="dk2"/>
                          </a:solidFill>
                          <a:latin typeface="Roboto"/>
                          <a:ea typeface="Roboto"/>
                          <a:cs typeface="Roboto"/>
                          <a:sym typeface="Roboto"/>
                        </a:rPr>
                        <a:t>31000</a:t>
                      </a:r>
                      <a:endParaRPr sz="1000">
                        <a:solidFill>
                          <a:schemeClr val="dk2"/>
                        </a:solidFill>
                        <a:latin typeface="Roboto"/>
                        <a:ea typeface="Roboto"/>
                        <a:cs typeface="Roboto"/>
                        <a:sym typeface="Roboto"/>
                      </a:endParaRPr>
                    </a:p>
                  </a:txBody>
                  <a:tcPr marL="91425" marR="91425" marT="91425" marB="91425">
                    <a:lnL w="19050" cap="flat" cmpd="sng">
                      <a:solidFill>
                        <a:srgbClr val="CC0000"/>
                      </a:solidFill>
                      <a:prstDash val="solid"/>
                      <a:round/>
                      <a:headEnd type="none" w="sm" len="sm"/>
                      <a:tailEnd type="none" w="sm" len="sm"/>
                    </a:lnL>
                    <a:lnR w="19050" cap="flat" cmpd="sng">
                      <a:solidFill>
                        <a:srgbClr val="CC0000"/>
                      </a:solidFill>
                      <a:prstDash val="solid"/>
                      <a:round/>
                      <a:headEnd type="none" w="sm" len="sm"/>
                      <a:tailEnd type="none" w="sm" len="sm"/>
                    </a:lnR>
                    <a:lnT w="19050" cap="flat" cmpd="sng">
                      <a:solidFill>
                        <a:srgbClr val="CC0000"/>
                      </a:solidFill>
                      <a:prstDash val="solid"/>
                      <a:round/>
                      <a:headEnd type="none" w="sm" len="sm"/>
                      <a:tailEnd type="none" w="sm" len="sm"/>
                    </a:lnT>
                    <a:lnB w="19050" cap="flat" cmpd="sng">
                      <a:solidFill>
                        <a:srgbClr val="CC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solidFill>
                            <a:schemeClr val="dk2"/>
                          </a:solidFill>
                          <a:latin typeface="Roboto"/>
                          <a:ea typeface="Roboto"/>
                          <a:cs typeface="Roboto"/>
                          <a:sym typeface="Roboto"/>
                        </a:rPr>
                        <a:t>28</a:t>
                      </a:r>
                      <a:endParaRPr sz="1000">
                        <a:solidFill>
                          <a:schemeClr val="dk2"/>
                        </a:solidFill>
                        <a:latin typeface="Roboto"/>
                        <a:ea typeface="Roboto"/>
                        <a:cs typeface="Roboto"/>
                        <a:sym typeface="Roboto"/>
                      </a:endParaRPr>
                    </a:p>
                  </a:txBody>
                  <a:tcPr marL="91425" marR="91425" marT="91425" marB="91425">
                    <a:lnL w="19050" cap="flat" cmpd="sng">
                      <a:solidFill>
                        <a:srgbClr val="CC0000"/>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000">
                          <a:solidFill>
                            <a:schemeClr val="dk2"/>
                          </a:solidFill>
                          <a:latin typeface="Roboto"/>
                          <a:ea typeface="Roboto"/>
                          <a:cs typeface="Roboto"/>
                          <a:sym typeface="Roboto"/>
                        </a:rPr>
                        <a:t>7.3e-10</a:t>
                      </a:r>
                      <a:endParaRPr sz="1000" baseline="30000">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solidFill>
                      <a:schemeClr val="lt1"/>
                    </a:solidFill>
                  </a:tcPr>
                </a:tc>
                <a:extLst>
                  <a:ext uri="{0D108BD9-81ED-4DB2-BD59-A6C34878D82A}">
                    <a16:rowId xmlns:a16="http://schemas.microsoft.com/office/drawing/2014/main" val="10001"/>
                  </a:ext>
                </a:extLst>
              </a:tr>
            </a:tbl>
          </a:graphicData>
        </a:graphic>
      </p:graphicFrame>
      <p:pic>
        <p:nvPicPr>
          <p:cNvPr id="599" name="Google Shape;599;p49"/>
          <p:cNvPicPr preferRelativeResize="0"/>
          <p:nvPr/>
        </p:nvPicPr>
        <p:blipFill rotWithShape="1">
          <a:blip r:embed="rId3">
            <a:alphaModFix/>
          </a:blip>
          <a:srcRect t="24259"/>
          <a:stretch/>
        </p:blipFill>
        <p:spPr>
          <a:xfrm>
            <a:off x="979775" y="2574725"/>
            <a:ext cx="822125" cy="364000"/>
          </a:xfrm>
          <a:prstGeom prst="rect">
            <a:avLst/>
          </a:prstGeom>
          <a:noFill/>
          <a:ln>
            <a:noFill/>
          </a:ln>
        </p:spPr>
      </p:pic>
      <p:pic>
        <p:nvPicPr>
          <p:cNvPr id="600" name="Google Shape;600;p49"/>
          <p:cNvPicPr preferRelativeResize="0"/>
          <p:nvPr/>
        </p:nvPicPr>
        <p:blipFill rotWithShape="1">
          <a:blip r:embed="rId4">
            <a:alphaModFix/>
          </a:blip>
          <a:srcRect r="32809"/>
          <a:stretch/>
        </p:blipFill>
        <p:spPr>
          <a:xfrm>
            <a:off x="1932422" y="2522225"/>
            <a:ext cx="1728075" cy="416500"/>
          </a:xfrm>
          <a:prstGeom prst="rect">
            <a:avLst/>
          </a:prstGeom>
          <a:noFill/>
          <a:ln>
            <a:noFill/>
          </a:ln>
        </p:spPr>
      </p:pic>
      <p:pic>
        <p:nvPicPr>
          <p:cNvPr id="601" name="Google Shape;601;p49"/>
          <p:cNvPicPr preferRelativeResize="0"/>
          <p:nvPr/>
        </p:nvPicPr>
        <p:blipFill rotWithShape="1">
          <a:blip r:embed="rId5">
            <a:alphaModFix/>
          </a:blip>
          <a:srcRect b="5401"/>
          <a:stretch/>
        </p:blipFill>
        <p:spPr>
          <a:xfrm>
            <a:off x="6879034" y="2476850"/>
            <a:ext cx="2144791" cy="507225"/>
          </a:xfrm>
          <a:prstGeom prst="rect">
            <a:avLst/>
          </a:prstGeom>
          <a:noFill/>
          <a:ln>
            <a:noFill/>
          </a:ln>
        </p:spPr>
      </p:pic>
      <p:pic>
        <p:nvPicPr>
          <p:cNvPr id="602" name="Google Shape;602;p49"/>
          <p:cNvPicPr preferRelativeResize="0"/>
          <p:nvPr/>
        </p:nvPicPr>
        <p:blipFill rotWithShape="1">
          <a:blip r:embed="rId6">
            <a:alphaModFix/>
          </a:blip>
          <a:srcRect l="1681" b="8933"/>
          <a:stretch/>
        </p:blipFill>
        <p:spPr>
          <a:xfrm>
            <a:off x="6344800" y="576300"/>
            <a:ext cx="2281900" cy="498425"/>
          </a:xfrm>
          <a:prstGeom prst="rect">
            <a:avLst/>
          </a:prstGeom>
          <a:noFill/>
          <a:ln>
            <a:noFill/>
          </a:ln>
        </p:spPr>
      </p:pic>
      <p:pic>
        <p:nvPicPr>
          <p:cNvPr id="603" name="Google Shape;603;p49"/>
          <p:cNvPicPr preferRelativeResize="0"/>
          <p:nvPr/>
        </p:nvPicPr>
        <p:blipFill>
          <a:blip r:embed="rId7">
            <a:alphaModFix/>
          </a:blip>
          <a:stretch>
            <a:fillRect/>
          </a:stretch>
        </p:blipFill>
        <p:spPr>
          <a:xfrm>
            <a:off x="1074550" y="612838"/>
            <a:ext cx="561975" cy="416523"/>
          </a:xfrm>
          <a:prstGeom prst="rect">
            <a:avLst/>
          </a:prstGeom>
          <a:noFill/>
          <a:ln>
            <a:noFill/>
          </a:ln>
        </p:spPr>
      </p:pic>
      <p:pic>
        <p:nvPicPr>
          <p:cNvPr id="604" name="Google Shape;604;p49"/>
          <p:cNvPicPr preferRelativeResize="0"/>
          <p:nvPr/>
        </p:nvPicPr>
        <p:blipFill rotWithShape="1">
          <a:blip r:embed="rId8">
            <a:alphaModFix/>
          </a:blip>
          <a:srcRect l="16964" t="23365" r="8039" b="22422"/>
          <a:stretch/>
        </p:blipFill>
        <p:spPr>
          <a:xfrm>
            <a:off x="1636525" y="687000"/>
            <a:ext cx="336803" cy="268200"/>
          </a:xfrm>
          <a:prstGeom prst="rect">
            <a:avLst/>
          </a:prstGeom>
          <a:noFill/>
          <a:ln>
            <a:noFill/>
          </a:ln>
        </p:spPr>
      </p:pic>
      <p:pic>
        <p:nvPicPr>
          <p:cNvPr id="605" name="Google Shape;605;p49"/>
          <p:cNvPicPr preferRelativeResize="0"/>
          <p:nvPr/>
        </p:nvPicPr>
        <p:blipFill rotWithShape="1">
          <a:blip r:embed="rId9">
            <a:alphaModFix/>
          </a:blip>
          <a:srcRect t="9015" r="77232" b="9"/>
          <a:stretch/>
        </p:blipFill>
        <p:spPr>
          <a:xfrm>
            <a:off x="1934420" y="612850"/>
            <a:ext cx="919699" cy="416500"/>
          </a:xfrm>
          <a:prstGeom prst="rect">
            <a:avLst/>
          </a:prstGeom>
          <a:noFill/>
          <a:ln>
            <a:noFill/>
          </a:ln>
        </p:spPr>
      </p:pic>
      <p:pic>
        <p:nvPicPr>
          <p:cNvPr id="606" name="Google Shape;606;p49"/>
          <p:cNvPicPr preferRelativeResize="0"/>
          <p:nvPr/>
        </p:nvPicPr>
        <p:blipFill>
          <a:blip r:embed="rId10">
            <a:alphaModFix/>
          </a:blip>
          <a:stretch>
            <a:fillRect/>
          </a:stretch>
        </p:blipFill>
        <p:spPr>
          <a:xfrm>
            <a:off x="3908613" y="631551"/>
            <a:ext cx="751013" cy="379090"/>
          </a:xfrm>
          <a:prstGeom prst="rect">
            <a:avLst/>
          </a:prstGeom>
          <a:noFill/>
          <a:ln>
            <a:noFill/>
          </a:ln>
        </p:spPr>
      </p:pic>
      <p:pic>
        <p:nvPicPr>
          <p:cNvPr id="607" name="Google Shape;607;p49"/>
          <p:cNvPicPr preferRelativeResize="0"/>
          <p:nvPr/>
        </p:nvPicPr>
        <p:blipFill>
          <a:blip r:embed="rId11">
            <a:alphaModFix/>
          </a:blip>
          <a:stretch>
            <a:fillRect/>
          </a:stretch>
        </p:blipFill>
        <p:spPr>
          <a:xfrm>
            <a:off x="4841949" y="631562"/>
            <a:ext cx="1320524" cy="379100"/>
          </a:xfrm>
          <a:prstGeom prst="rect">
            <a:avLst/>
          </a:prstGeom>
          <a:noFill/>
          <a:ln>
            <a:noFill/>
          </a:ln>
        </p:spPr>
      </p:pic>
      <p:pic>
        <p:nvPicPr>
          <p:cNvPr id="608" name="Google Shape;608;p49"/>
          <p:cNvPicPr preferRelativeResize="0"/>
          <p:nvPr/>
        </p:nvPicPr>
        <p:blipFill rotWithShape="1">
          <a:blip r:embed="rId9">
            <a:alphaModFix/>
          </a:blip>
          <a:srcRect l="22426" t="9015" r="57023" b="9"/>
          <a:stretch/>
        </p:blipFill>
        <p:spPr>
          <a:xfrm>
            <a:off x="2966325" y="612850"/>
            <a:ext cx="830100" cy="416500"/>
          </a:xfrm>
          <a:prstGeom prst="rect">
            <a:avLst/>
          </a:prstGeom>
          <a:noFill/>
          <a:ln>
            <a:noFill/>
          </a:ln>
        </p:spPr>
      </p:pic>
      <p:pic>
        <p:nvPicPr>
          <p:cNvPr id="609" name="Google Shape;609;p49"/>
          <p:cNvPicPr preferRelativeResize="0"/>
          <p:nvPr/>
        </p:nvPicPr>
        <p:blipFill rotWithShape="1">
          <a:blip r:embed="rId12">
            <a:alphaModFix/>
          </a:blip>
          <a:srcRect l="18629" r="15727"/>
          <a:stretch/>
        </p:blipFill>
        <p:spPr>
          <a:xfrm>
            <a:off x="3706888" y="2532224"/>
            <a:ext cx="751000" cy="396522"/>
          </a:xfrm>
          <a:prstGeom prst="rect">
            <a:avLst/>
          </a:prstGeom>
          <a:noFill/>
          <a:ln>
            <a:noFill/>
          </a:ln>
        </p:spPr>
      </p:pic>
      <p:pic>
        <p:nvPicPr>
          <p:cNvPr id="610" name="Google Shape;610;p49"/>
          <p:cNvPicPr preferRelativeResize="0"/>
          <p:nvPr/>
        </p:nvPicPr>
        <p:blipFill rotWithShape="1">
          <a:blip r:embed="rId13">
            <a:alphaModFix/>
          </a:blip>
          <a:srcRect r="54592"/>
          <a:stretch/>
        </p:blipFill>
        <p:spPr>
          <a:xfrm>
            <a:off x="4457875" y="2486350"/>
            <a:ext cx="1036125" cy="540750"/>
          </a:xfrm>
          <a:prstGeom prst="rect">
            <a:avLst/>
          </a:prstGeom>
          <a:noFill/>
          <a:ln>
            <a:noFill/>
          </a:ln>
        </p:spPr>
      </p:pic>
      <p:pic>
        <p:nvPicPr>
          <p:cNvPr id="611" name="Google Shape;611;p49"/>
          <p:cNvPicPr preferRelativeResize="0"/>
          <p:nvPr/>
        </p:nvPicPr>
        <p:blipFill rotWithShape="1">
          <a:blip r:embed="rId13">
            <a:alphaModFix/>
          </a:blip>
          <a:srcRect l="43977"/>
          <a:stretch/>
        </p:blipFill>
        <p:spPr>
          <a:xfrm>
            <a:off x="5547325" y="2486338"/>
            <a:ext cx="1278375" cy="5407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50"/>
          <p:cNvSpPr txBox="1">
            <a:spLocks noGrp="1"/>
          </p:cNvSpPr>
          <p:nvPr>
            <p:ph type="body" idx="1"/>
          </p:nvPr>
        </p:nvSpPr>
        <p:spPr>
          <a:xfrm>
            <a:off x="311700" y="783550"/>
            <a:ext cx="8520600" cy="1390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Assuming that we can calibrate the bias to the physical limit of the ADC (1 LSB), we can reduce the bias error as follows:</a:t>
            </a:r>
            <a:endParaRPr/>
          </a:p>
        </p:txBody>
      </p:sp>
      <p:sp>
        <p:nvSpPr>
          <p:cNvPr id="617" name="Google Shape;617;p50"/>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28</a:t>
            </a:fld>
            <a:endParaRPr/>
          </a:p>
        </p:txBody>
      </p:sp>
      <p:pic>
        <p:nvPicPr>
          <p:cNvPr id="618" name="Google Shape;618;p50"/>
          <p:cNvPicPr preferRelativeResize="0"/>
          <p:nvPr/>
        </p:nvPicPr>
        <p:blipFill>
          <a:blip r:embed="rId3">
            <a:alphaModFix/>
          </a:blip>
          <a:stretch>
            <a:fillRect/>
          </a:stretch>
        </p:blipFill>
        <p:spPr>
          <a:xfrm>
            <a:off x="2064400" y="1677750"/>
            <a:ext cx="1427000" cy="814650"/>
          </a:xfrm>
          <a:prstGeom prst="rect">
            <a:avLst/>
          </a:prstGeom>
          <a:noFill/>
          <a:ln>
            <a:noFill/>
          </a:ln>
        </p:spPr>
      </p:pic>
      <p:sp>
        <p:nvSpPr>
          <p:cNvPr id="619" name="Google Shape;619;p50"/>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Electronics - Bias Calibration Model</a:t>
            </a:r>
            <a:endParaRPr/>
          </a:p>
        </p:txBody>
      </p:sp>
      <p:sp>
        <p:nvSpPr>
          <p:cNvPr id="620" name="Google Shape;620;p50"/>
          <p:cNvSpPr txBox="1">
            <a:spLocks noGrp="1"/>
          </p:cNvSpPr>
          <p:nvPr>
            <p:ph type="body" idx="1"/>
          </p:nvPr>
        </p:nvSpPr>
        <p:spPr>
          <a:xfrm>
            <a:off x="3396875" y="1743673"/>
            <a:ext cx="4077900" cy="682800"/>
          </a:xfrm>
          <a:prstGeom prst="rect">
            <a:avLst/>
          </a:prstGeom>
        </p:spPr>
        <p:txBody>
          <a:bodyPr spcFirstLastPara="1" wrap="square" lIns="91425" tIns="91425" rIns="91425" bIns="91425" anchor="t" anchorCtr="0">
            <a:normAutofit fontScale="70000"/>
          </a:bodyPr>
          <a:lstStyle/>
          <a:p>
            <a:pPr marL="0" lvl="0" indent="0" algn="ctr" rtl="0">
              <a:spcBef>
                <a:spcPts val="0"/>
              </a:spcBef>
              <a:spcAft>
                <a:spcPts val="1200"/>
              </a:spcAft>
              <a:buNone/>
            </a:pPr>
            <a:r>
              <a:rPr lang="en" i="1"/>
              <a:t>Where R is the range of the sensor (accel. or temp.) and β is the number of bits in the ADC</a:t>
            </a:r>
            <a:endParaRPr i="1"/>
          </a:p>
        </p:txBody>
      </p:sp>
      <p:sp>
        <p:nvSpPr>
          <p:cNvPr id="621" name="Google Shape;621;p50"/>
          <p:cNvSpPr/>
          <p:nvPr/>
        </p:nvSpPr>
        <p:spPr>
          <a:xfrm>
            <a:off x="1576500" y="2626150"/>
            <a:ext cx="5991000" cy="19152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2" name="Google Shape;622;p50"/>
          <p:cNvPicPr preferRelativeResize="0"/>
          <p:nvPr/>
        </p:nvPicPr>
        <p:blipFill rotWithShape="1">
          <a:blip r:embed="rId4">
            <a:alphaModFix/>
          </a:blip>
          <a:srcRect l="850" t="13453" r="1368" b="5205"/>
          <a:stretch/>
        </p:blipFill>
        <p:spPr>
          <a:xfrm>
            <a:off x="1576562" y="2626225"/>
            <a:ext cx="5990876" cy="1915050"/>
          </a:xfrm>
          <a:prstGeom prst="rect">
            <a:avLst/>
          </a:prstGeom>
          <a:noFill/>
          <a:ln>
            <a:noFill/>
          </a:ln>
        </p:spPr>
      </p:pic>
      <p:cxnSp>
        <p:nvCxnSpPr>
          <p:cNvPr id="623" name="Google Shape;623;p50"/>
          <p:cNvCxnSpPr/>
          <p:nvPr/>
        </p:nvCxnSpPr>
        <p:spPr>
          <a:xfrm flipH="1">
            <a:off x="4751125" y="2626213"/>
            <a:ext cx="892200" cy="544200"/>
          </a:xfrm>
          <a:prstGeom prst="straightConnector1">
            <a:avLst/>
          </a:prstGeom>
          <a:noFill/>
          <a:ln w="9525" cap="flat" cmpd="sng">
            <a:solidFill>
              <a:srgbClr val="888888"/>
            </a:solidFill>
            <a:prstDash val="solid"/>
            <a:round/>
            <a:headEnd type="none" w="med" len="med"/>
            <a:tailEnd type="none" w="med" len="med"/>
          </a:ln>
        </p:spPr>
      </p:cxnSp>
      <p:cxnSp>
        <p:nvCxnSpPr>
          <p:cNvPr id="624" name="Google Shape;624;p50"/>
          <p:cNvCxnSpPr/>
          <p:nvPr/>
        </p:nvCxnSpPr>
        <p:spPr>
          <a:xfrm flipH="1">
            <a:off x="6463000" y="3544400"/>
            <a:ext cx="950400" cy="587700"/>
          </a:xfrm>
          <a:prstGeom prst="straightConnector1">
            <a:avLst/>
          </a:prstGeom>
          <a:noFill/>
          <a:ln w="9525" cap="flat" cmpd="sng">
            <a:solidFill>
              <a:srgbClr val="888888"/>
            </a:solidFill>
            <a:prstDash val="solid"/>
            <a:round/>
            <a:headEnd type="none" w="med" len="med"/>
            <a:tailEnd type="none" w="med" len="med"/>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51"/>
          <p:cNvSpPr txBox="1">
            <a:spLocks noGrp="1"/>
          </p:cNvSpPr>
          <p:nvPr>
            <p:ph type="body" idx="1"/>
          </p:nvPr>
        </p:nvSpPr>
        <p:spPr>
          <a:xfrm>
            <a:off x="254625" y="1177500"/>
            <a:ext cx="4213200" cy="2788500"/>
          </a:xfrm>
          <a:prstGeom prst="rect">
            <a:avLst/>
          </a:prstGeom>
        </p:spPr>
        <p:txBody>
          <a:bodyPr spcFirstLastPara="1" wrap="square" lIns="91425" tIns="91425" rIns="91425" bIns="91425" anchor="t" anchorCtr="0">
            <a:normAutofit/>
          </a:bodyPr>
          <a:lstStyle/>
          <a:p>
            <a:pPr marL="457200" lvl="0" indent="-361950" algn="l" rtl="0">
              <a:spcBef>
                <a:spcPts val="0"/>
              </a:spcBef>
              <a:spcAft>
                <a:spcPts val="0"/>
              </a:spcAft>
              <a:buSzPts val="2100"/>
              <a:buChar char="●"/>
            </a:pPr>
            <a:r>
              <a:rPr lang="en"/>
              <a:t>After a sensor is calibrated, it drifts roughly with the square root of time. </a:t>
            </a:r>
            <a:endParaRPr/>
          </a:p>
          <a:p>
            <a:pPr marL="457200" lvl="0" indent="-361950" algn="l" rtl="0">
              <a:spcBef>
                <a:spcPts val="0"/>
              </a:spcBef>
              <a:spcAft>
                <a:spcPts val="0"/>
              </a:spcAft>
              <a:buSzPts val="2100"/>
              <a:buChar char="●"/>
            </a:pPr>
            <a:r>
              <a:rPr lang="en"/>
              <a:t>Unlike temperature calibrations, these drift calibrations cannot be made mid flight.</a:t>
            </a:r>
            <a:endParaRPr strike="sngStrike"/>
          </a:p>
        </p:txBody>
      </p:sp>
      <p:sp>
        <p:nvSpPr>
          <p:cNvPr id="630" name="Google Shape;630;p51"/>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29</a:t>
            </a:fld>
            <a:endParaRPr/>
          </a:p>
        </p:txBody>
      </p:sp>
      <p:sp>
        <p:nvSpPr>
          <p:cNvPr id="631" name="Google Shape;631;p51"/>
          <p:cNvSpPr txBox="1">
            <a:spLocks noGrp="1"/>
          </p:cNvSpPr>
          <p:nvPr>
            <p:ph type="title"/>
          </p:nvPr>
        </p:nvSpPr>
        <p:spPr>
          <a:xfrm>
            <a:off x="153025" y="0"/>
            <a:ext cx="75495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Electronics - Lifetime Drift (Repeatability) </a:t>
            </a:r>
            <a:endParaRPr/>
          </a:p>
        </p:txBody>
      </p:sp>
      <p:sp>
        <p:nvSpPr>
          <p:cNvPr id="632" name="Google Shape;632;p51"/>
          <p:cNvSpPr txBox="1">
            <a:spLocks noGrp="1"/>
          </p:cNvSpPr>
          <p:nvPr>
            <p:ph type="body" idx="1"/>
          </p:nvPr>
        </p:nvSpPr>
        <p:spPr>
          <a:xfrm>
            <a:off x="5126550" y="1618450"/>
            <a:ext cx="3770700" cy="2963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1900"/>
              <a:t>The model used for repeatability was suggested by the ADXL355 datasheet:</a:t>
            </a:r>
            <a:endParaRPr sz="1900"/>
          </a:p>
        </p:txBody>
      </p:sp>
      <p:sp>
        <p:nvSpPr>
          <p:cNvPr id="633" name="Google Shape;633;p51"/>
          <p:cNvSpPr txBox="1">
            <a:spLocks noGrp="1"/>
          </p:cNvSpPr>
          <p:nvPr>
            <p:ph type="body" idx="1"/>
          </p:nvPr>
        </p:nvSpPr>
        <p:spPr>
          <a:xfrm>
            <a:off x="6545525" y="3221925"/>
            <a:ext cx="2057400" cy="6825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SzPts val="523"/>
              <a:buNone/>
            </a:pPr>
            <a:r>
              <a:rPr lang="en" sz="1100" i="1"/>
              <a:t>Where D is the sensor lifetime drift and t is time since calibration</a:t>
            </a:r>
            <a:endParaRPr sz="1100" i="1"/>
          </a:p>
        </p:txBody>
      </p:sp>
      <p:pic>
        <p:nvPicPr>
          <p:cNvPr id="634" name="Google Shape;634;p51"/>
          <p:cNvPicPr preferRelativeResize="0"/>
          <p:nvPr/>
        </p:nvPicPr>
        <p:blipFill>
          <a:blip r:embed="rId3">
            <a:alphaModFix/>
          </a:blip>
          <a:stretch>
            <a:fillRect/>
          </a:stretch>
        </p:blipFill>
        <p:spPr>
          <a:xfrm>
            <a:off x="5431600" y="2734475"/>
            <a:ext cx="3534449" cy="5298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25"/>
          <p:cNvPicPr preferRelativeResize="0"/>
          <p:nvPr/>
        </p:nvPicPr>
        <p:blipFill rotWithShape="1">
          <a:blip r:embed="rId3">
            <a:alphaModFix/>
          </a:blip>
          <a:srcRect r="10976"/>
          <a:stretch/>
        </p:blipFill>
        <p:spPr>
          <a:xfrm>
            <a:off x="4883672" y="2192625"/>
            <a:ext cx="4260329" cy="2950874"/>
          </a:xfrm>
          <a:prstGeom prst="rect">
            <a:avLst/>
          </a:prstGeom>
          <a:noFill/>
          <a:ln>
            <a:noFill/>
          </a:ln>
        </p:spPr>
      </p:pic>
      <p:sp>
        <p:nvSpPr>
          <p:cNvPr id="198" name="Google Shape;198;p25"/>
          <p:cNvSpPr txBox="1">
            <a:spLocks noGrp="1"/>
          </p:cNvSpPr>
          <p:nvPr>
            <p:ph type="title"/>
          </p:nvPr>
        </p:nvSpPr>
        <p:spPr>
          <a:xfrm>
            <a:off x="123175" y="2259900"/>
            <a:ext cx="5439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Project Overview</a:t>
            </a:r>
            <a:endParaRPr/>
          </a:p>
        </p:txBody>
      </p:sp>
      <p:sp>
        <p:nvSpPr>
          <p:cNvPr id="199" name="Google Shape;199;p25"/>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3</a:t>
            </a:fld>
            <a:endParaRPr/>
          </a:p>
        </p:txBody>
      </p:sp>
      <p:pic>
        <p:nvPicPr>
          <p:cNvPr id="200" name="Google Shape;200;p25"/>
          <p:cNvPicPr preferRelativeResize="0"/>
          <p:nvPr/>
        </p:nvPicPr>
        <p:blipFill rotWithShape="1">
          <a:blip r:embed="rId4">
            <a:alphaModFix/>
          </a:blip>
          <a:srcRect t="9189" r="3297" b="9197"/>
          <a:stretch/>
        </p:blipFill>
        <p:spPr>
          <a:xfrm>
            <a:off x="3405775" y="2192625"/>
            <a:ext cx="2522475" cy="7531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52"/>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30</a:t>
            </a:fld>
            <a:endParaRPr/>
          </a:p>
        </p:txBody>
      </p:sp>
      <p:sp>
        <p:nvSpPr>
          <p:cNvPr id="640" name="Google Shape;640;p52"/>
          <p:cNvSpPr/>
          <p:nvPr/>
        </p:nvSpPr>
        <p:spPr>
          <a:xfrm>
            <a:off x="89675" y="620500"/>
            <a:ext cx="6319500" cy="19407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52"/>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Electronics - Model Results</a:t>
            </a:r>
            <a:endParaRPr/>
          </a:p>
        </p:txBody>
      </p:sp>
      <p:pic>
        <p:nvPicPr>
          <p:cNvPr id="642" name="Google Shape;642;p52"/>
          <p:cNvPicPr preferRelativeResize="0"/>
          <p:nvPr/>
        </p:nvPicPr>
        <p:blipFill rotWithShape="1">
          <a:blip r:embed="rId3">
            <a:alphaModFix/>
          </a:blip>
          <a:srcRect l="9378" t="51404" r="6353" b="4577"/>
          <a:stretch/>
        </p:blipFill>
        <p:spPr>
          <a:xfrm>
            <a:off x="89725" y="620500"/>
            <a:ext cx="6319401" cy="1940601"/>
          </a:xfrm>
          <a:prstGeom prst="rect">
            <a:avLst/>
          </a:prstGeom>
          <a:noFill/>
          <a:ln>
            <a:noFill/>
          </a:ln>
        </p:spPr>
      </p:pic>
      <p:sp>
        <p:nvSpPr>
          <p:cNvPr id="643" name="Google Shape;643;p52"/>
          <p:cNvSpPr txBox="1"/>
          <p:nvPr/>
        </p:nvSpPr>
        <p:spPr>
          <a:xfrm>
            <a:off x="6409175" y="2906438"/>
            <a:ext cx="2527500" cy="14631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2"/>
              </a:buClr>
              <a:buSzPts val="1400"/>
              <a:buFont typeface="Roboto"/>
              <a:buChar char="●"/>
            </a:pPr>
            <a:r>
              <a:rPr lang="en" b="1">
                <a:solidFill>
                  <a:schemeClr val="dk2"/>
                </a:solidFill>
                <a:latin typeface="Roboto"/>
                <a:ea typeface="Roboto"/>
                <a:cs typeface="Roboto"/>
                <a:sym typeface="Roboto"/>
              </a:rPr>
              <a:t>0.61% Bias Estimation </a:t>
            </a:r>
            <a:r>
              <a:rPr lang="en" sz="800">
                <a:solidFill>
                  <a:schemeClr val="dk2"/>
                </a:solidFill>
                <a:latin typeface="Roboto"/>
                <a:ea typeface="Roboto"/>
                <a:cs typeface="Roboto"/>
                <a:sym typeface="Roboto"/>
              </a:rPr>
              <a:t>(Calibration of accelerometer done by a team of doctoral graduates) </a:t>
            </a:r>
            <a:endParaRPr sz="800">
              <a:solidFill>
                <a:schemeClr val="dk2"/>
              </a:solidFill>
              <a:latin typeface="Roboto"/>
              <a:ea typeface="Roboto"/>
              <a:cs typeface="Roboto"/>
              <a:sym typeface="Roboto"/>
            </a:endParaRPr>
          </a:p>
          <a:p>
            <a:pPr marL="457200" lvl="0" indent="0" algn="l" rtl="0">
              <a:lnSpc>
                <a:spcPct val="115000"/>
              </a:lnSpc>
              <a:spcBef>
                <a:spcPts val="0"/>
              </a:spcBef>
              <a:spcAft>
                <a:spcPts val="0"/>
              </a:spcAft>
              <a:buNone/>
            </a:pPr>
            <a:r>
              <a:rPr lang="en" sz="800" i="1">
                <a:solidFill>
                  <a:schemeClr val="dk2"/>
                </a:solidFill>
                <a:latin typeface="Roboto"/>
                <a:ea typeface="Roboto"/>
                <a:cs typeface="Roboto"/>
                <a:sym typeface="Roboto"/>
              </a:rPr>
              <a:t>- Source: “Estimation of Deterministic and Stochastic IMU Error Parameters” by Derya Unsal and Kerim Demirbas</a:t>
            </a:r>
            <a:endParaRPr sz="800" i="1">
              <a:solidFill>
                <a:schemeClr val="dk2"/>
              </a:solidFill>
              <a:latin typeface="Roboto"/>
              <a:ea typeface="Roboto"/>
              <a:cs typeface="Roboto"/>
              <a:sym typeface="Roboto"/>
            </a:endParaRPr>
          </a:p>
          <a:p>
            <a:pPr marL="457200" lvl="0" indent="-317500" algn="l" rtl="0">
              <a:lnSpc>
                <a:spcPct val="115000"/>
              </a:lnSpc>
              <a:spcBef>
                <a:spcPts val="0"/>
              </a:spcBef>
              <a:spcAft>
                <a:spcPts val="0"/>
              </a:spcAft>
              <a:buClr>
                <a:schemeClr val="dk2"/>
              </a:buClr>
              <a:buSzPts val="1400"/>
              <a:buFont typeface="Roboto"/>
              <a:buChar char="●"/>
            </a:pPr>
            <a:r>
              <a:rPr lang="en" b="1">
                <a:solidFill>
                  <a:schemeClr val="dk2"/>
                </a:solidFill>
                <a:latin typeface="Roboto"/>
                <a:ea typeface="Roboto"/>
                <a:cs typeface="Roboto"/>
                <a:sym typeface="Roboto"/>
              </a:rPr>
              <a:t>8.7 m/s, </a:t>
            </a:r>
            <a:r>
              <a:rPr lang="en">
                <a:solidFill>
                  <a:schemeClr val="dk2"/>
                </a:solidFill>
                <a:latin typeface="Roboto"/>
                <a:ea typeface="Roboto"/>
                <a:cs typeface="Roboto"/>
                <a:sym typeface="Roboto"/>
              </a:rPr>
              <a:t>and </a:t>
            </a:r>
            <a:r>
              <a:rPr lang="en" b="1">
                <a:solidFill>
                  <a:schemeClr val="dk2"/>
                </a:solidFill>
                <a:latin typeface="Roboto"/>
                <a:ea typeface="Roboto"/>
                <a:cs typeface="Roboto"/>
                <a:sym typeface="Roboto"/>
              </a:rPr>
              <a:t>31 km error </a:t>
            </a:r>
            <a:r>
              <a:rPr lang="en">
                <a:solidFill>
                  <a:schemeClr val="dk2"/>
                </a:solidFill>
                <a:latin typeface="Roboto"/>
                <a:ea typeface="Roboto"/>
                <a:cs typeface="Roboto"/>
                <a:sym typeface="Roboto"/>
              </a:rPr>
              <a:t>at calibration </a:t>
            </a:r>
            <a:r>
              <a:rPr lang="en" b="1">
                <a:solidFill>
                  <a:schemeClr val="dk2"/>
                </a:solidFill>
                <a:latin typeface="Roboto"/>
                <a:ea typeface="Roboto"/>
                <a:cs typeface="Roboto"/>
                <a:sym typeface="Roboto"/>
              </a:rPr>
              <a:t>(out of requirement)</a:t>
            </a:r>
            <a:endParaRPr b="1">
              <a:solidFill>
                <a:schemeClr val="dk2"/>
              </a:solidFill>
              <a:latin typeface="Roboto"/>
              <a:ea typeface="Roboto"/>
              <a:cs typeface="Roboto"/>
              <a:sym typeface="Roboto"/>
            </a:endParaRPr>
          </a:p>
          <a:p>
            <a:pPr marL="457200" lvl="0" indent="0" algn="l" rtl="0">
              <a:lnSpc>
                <a:spcPct val="115000"/>
              </a:lnSpc>
              <a:spcBef>
                <a:spcPts val="0"/>
              </a:spcBef>
              <a:spcAft>
                <a:spcPts val="0"/>
              </a:spcAft>
              <a:buNone/>
            </a:pPr>
            <a:endParaRPr sz="800" b="1">
              <a:solidFill>
                <a:schemeClr val="dk2"/>
              </a:solidFill>
              <a:latin typeface="Roboto"/>
              <a:ea typeface="Roboto"/>
              <a:cs typeface="Roboto"/>
              <a:sym typeface="Roboto"/>
            </a:endParaRPr>
          </a:p>
          <a:p>
            <a:pPr marL="457200" lvl="0" indent="0" algn="l" rtl="0">
              <a:lnSpc>
                <a:spcPct val="115000"/>
              </a:lnSpc>
              <a:spcBef>
                <a:spcPts val="0"/>
              </a:spcBef>
              <a:spcAft>
                <a:spcPts val="0"/>
              </a:spcAft>
              <a:buNone/>
            </a:pPr>
            <a:endParaRPr b="1">
              <a:solidFill>
                <a:schemeClr val="dk2"/>
              </a:solidFill>
              <a:latin typeface="Roboto"/>
              <a:ea typeface="Roboto"/>
              <a:cs typeface="Roboto"/>
              <a:sym typeface="Roboto"/>
            </a:endParaRPr>
          </a:p>
        </p:txBody>
      </p:sp>
      <p:sp>
        <p:nvSpPr>
          <p:cNvPr id="644" name="Google Shape;644;p52"/>
          <p:cNvSpPr txBox="1"/>
          <p:nvPr/>
        </p:nvSpPr>
        <p:spPr>
          <a:xfrm>
            <a:off x="6409125" y="859250"/>
            <a:ext cx="2740500" cy="14631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2"/>
              </a:buClr>
              <a:buSzPts val="1400"/>
              <a:buFont typeface="Roboto"/>
              <a:buChar char="●"/>
            </a:pPr>
            <a:r>
              <a:rPr lang="en" b="1">
                <a:solidFill>
                  <a:schemeClr val="dk2"/>
                </a:solidFill>
                <a:latin typeface="Roboto"/>
                <a:ea typeface="Roboto"/>
                <a:cs typeface="Roboto"/>
                <a:sym typeface="Roboto"/>
              </a:rPr>
              <a:t>0.0019% Best </a:t>
            </a:r>
            <a:r>
              <a:rPr lang="en">
                <a:solidFill>
                  <a:schemeClr val="dk2"/>
                </a:solidFill>
                <a:latin typeface="Roboto"/>
                <a:ea typeface="Roboto"/>
                <a:cs typeface="Roboto"/>
                <a:sym typeface="Roboto"/>
              </a:rPr>
              <a:t>Bias Estimation possible </a:t>
            </a:r>
            <a:endParaRPr>
              <a:solidFill>
                <a:schemeClr val="dk2"/>
              </a:solidFill>
              <a:latin typeface="Roboto"/>
              <a:ea typeface="Roboto"/>
              <a:cs typeface="Roboto"/>
              <a:sym typeface="Roboto"/>
            </a:endParaRPr>
          </a:p>
          <a:p>
            <a:pPr marL="914400" lvl="1" indent="-279400" algn="l" rtl="0">
              <a:lnSpc>
                <a:spcPct val="115000"/>
              </a:lnSpc>
              <a:spcBef>
                <a:spcPts val="0"/>
              </a:spcBef>
              <a:spcAft>
                <a:spcPts val="0"/>
              </a:spcAft>
              <a:buClr>
                <a:schemeClr val="dk2"/>
              </a:buClr>
              <a:buSzPts val="800"/>
              <a:buFont typeface="Roboto"/>
              <a:buChar char="○"/>
            </a:pPr>
            <a:r>
              <a:rPr lang="en" sz="800">
                <a:solidFill>
                  <a:schemeClr val="dk2"/>
                </a:solidFill>
                <a:latin typeface="Roboto"/>
                <a:ea typeface="Roboto"/>
                <a:cs typeface="Roboto"/>
                <a:sym typeface="Roboto"/>
              </a:rPr>
              <a:t>(within 1 LSB of the ADC)</a:t>
            </a:r>
            <a:endParaRPr sz="800">
              <a:solidFill>
                <a:schemeClr val="dk2"/>
              </a:solidFill>
              <a:latin typeface="Roboto"/>
              <a:ea typeface="Roboto"/>
              <a:cs typeface="Roboto"/>
              <a:sym typeface="Roboto"/>
            </a:endParaRPr>
          </a:p>
          <a:p>
            <a:pPr marL="457200" lvl="0" indent="-317500" algn="l" rtl="0">
              <a:lnSpc>
                <a:spcPct val="115000"/>
              </a:lnSpc>
              <a:spcBef>
                <a:spcPts val="0"/>
              </a:spcBef>
              <a:spcAft>
                <a:spcPts val="0"/>
              </a:spcAft>
              <a:buClr>
                <a:schemeClr val="dk2"/>
              </a:buClr>
              <a:buSzPts val="1400"/>
              <a:buFont typeface="Roboto"/>
              <a:buChar char="●"/>
            </a:pPr>
            <a:r>
              <a:rPr lang="en">
                <a:solidFill>
                  <a:schemeClr val="dk2"/>
                </a:solidFill>
                <a:latin typeface="Roboto"/>
                <a:ea typeface="Roboto"/>
                <a:cs typeface="Roboto"/>
                <a:sym typeface="Roboto"/>
              </a:rPr>
              <a:t>Drifts </a:t>
            </a:r>
            <a:r>
              <a:rPr lang="en" b="1">
                <a:solidFill>
                  <a:schemeClr val="dk2"/>
                </a:solidFill>
                <a:latin typeface="Roboto"/>
                <a:ea typeface="Roboto"/>
                <a:cs typeface="Roboto"/>
                <a:sym typeface="Roboto"/>
              </a:rPr>
              <a:t>out of requirement </a:t>
            </a:r>
            <a:r>
              <a:rPr lang="en">
                <a:solidFill>
                  <a:schemeClr val="dk2"/>
                </a:solidFill>
                <a:latin typeface="Roboto"/>
                <a:ea typeface="Roboto"/>
                <a:cs typeface="Roboto"/>
                <a:sym typeface="Roboto"/>
              </a:rPr>
              <a:t>after </a:t>
            </a:r>
            <a:r>
              <a:rPr lang="en" b="1">
                <a:solidFill>
                  <a:schemeClr val="dk2"/>
                </a:solidFill>
                <a:latin typeface="Roboto"/>
                <a:ea typeface="Roboto"/>
                <a:cs typeface="Roboto"/>
                <a:sym typeface="Roboto"/>
              </a:rPr>
              <a:t>64 seconds</a:t>
            </a:r>
            <a:endParaRPr b="1">
              <a:solidFill>
                <a:schemeClr val="dk2"/>
              </a:solidFill>
              <a:latin typeface="Roboto"/>
              <a:ea typeface="Roboto"/>
              <a:cs typeface="Roboto"/>
              <a:sym typeface="Roboto"/>
            </a:endParaRPr>
          </a:p>
        </p:txBody>
      </p:sp>
      <p:grpSp>
        <p:nvGrpSpPr>
          <p:cNvPr id="645" name="Google Shape;645;p52"/>
          <p:cNvGrpSpPr/>
          <p:nvPr/>
        </p:nvGrpSpPr>
        <p:grpSpPr>
          <a:xfrm>
            <a:off x="123825" y="2863200"/>
            <a:ext cx="6251110" cy="1900864"/>
            <a:chOff x="123825" y="2863200"/>
            <a:chExt cx="6251110" cy="1900864"/>
          </a:xfrm>
        </p:grpSpPr>
        <p:sp>
          <p:nvSpPr>
            <p:cNvPr id="646" name="Google Shape;646;p52"/>
            <p:cNvSpPr/>
            <p:nvPr/>
          </p:nvSpPr>
          <p:spPr>
            <a:xfrm>
              <a:off x="123825" y="2863200"/>
              <a:ext cx="6251100" cy="19008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7" name="Google Shape;647;p52"/>
            <p:cNvPicPr preferRelativeResize="0"/>
            <p:nvPr/>
          </p:nvPicPr>
          <p:blipFill rotWithShape="1">
            <a:blip r:embed="rId4">
              <a:alphaModFix/>
            </a:blip>
            <a:srcRect l="9056" t="51151" r="8162" b="6032"/>
            <a:stretch/>
          </p:blipFill>
          <p:spPr>
            <a:xfrm>
              <a:off x="123825" y="2863212"/>
              <a:ext cx="6251110" cy="1900851"/>
            </a:xfrm>
            <a:prstGeom prst="rect">
              <a:avLst/>
            </a:prstGeom>
            <a:noFill/>
            <a:ln>
              <a:noFill/>
            </a:ln>
          </p:spPr>
        </p:pic>
      </p:grpSp>
      <p:sp>
        <p:nvSpPr>
          <p:cNvPr id="648" name="Google Shape;648;p52"/>
          <p:cNvSpPr txBox="1"/>
          <p:nvPr/>
        </p:nvSpPr>
        <p:spPr>
          <a:xfrm>
            <a:off x="3194575" y="2906450"/>
            <a:ext cx="21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sp>
        <p:nvSpPr>
          <p:cNvPr id="649" name="Google Shape;649;p52"/>
          <p:cNvSpPr/>
          <p:nvPr/>
        </p:nvSpPr>
        <p:spPr>
          <a:xfrm>
            <a:off x="3745350" y="2906450"/>
            <a:ext cx="135600" cy="110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52"/>
          <p:cNvSpPr txBox="1"/>
          <p:nvPr/>
        </p:nvSpPr>
        <p:spPr>
          <a:xfrm>
            <a:off x="3588600" y="2815250"/>
            <a:ext cx="3813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latin typeface="Roboto"/>
                <a:ea typeface="Roboto"/>
                <a:cs typeface="Roboto"/>
                <a:sym typeface="Roboto"/>
              </a:rPr>
              <a:t>x10</a:t>
            </a:r>
            <a:r>
              <a:rPr lang="en" sz="700" b="1" baseline="30000">
                <a:latin typeface="Roboto"/>
                <a:ea typeface="Roboto"/>
                <a:cs typeface="Roboto"/>
                <a:sym typeface="Roboto"/>
              </a:rPr>
              <a:t>4</a:t>
            </a:r>
            <a:endParaRPr sz="700" b="1">
              <a:latin typeface="Roboto"/>
              <a:ea typeface="Roboto"/>
              <a:cs typeface="Roboto"/>
              <a:sym typeface="Robot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53"/>
          <p:cNvSpPr/>
          <p:nvPr/>
        </p:nvSpPr>
        <p:spPr>
          <a:xfrm>
            <a:off x="532175" y="3028100"/>
            <a:ext cx="1880100" cy="1338300"/>
          </a:xfrm>
          <a:prstGeom prst="bracePair">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53"/>
          <p:cNvSpPr/>
          <p:nvPr/>
        </p:nvSpPr>
        <p:spPr>
          <a:xfrm>
            <a:off x="901375" y="3028088"/>
            <a:ext cx="1990500" cy="1480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53"/>
          <p:cNvSpPr/>
          <p:nvPr/>
        </p:nvSpPr>
        <p:spPr>
          <a:xfrm>
            <a:off x="2075900" y="1953600"/>
            <a:ext cx="1773600" cy="780300"/>
          </a:xfrm>
          <a:prstGeom prst="bracePair">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53"/>
          <p:cNvSpPr/>
          <p:nvPr/>
        </p:nvSpPr>
        <p:spPr>
          <a:xfrm>
            <a:off x="2338650" y="1804225"/>
            <a:ext cx="1990500" cy="1028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53"/>
          <p:cNvSpPr txBox="1">
            <a:spLocks noGrp="1"/>
          </p:cNvSpPr>
          <p:nvPr>
            <p:ph type="body" idx="1"/>
          </p:nvPr>
        </p:nvSpPr>
        <p:spPr>
          <a:xfrm>
            <a:off x="4374675" y="1884200"/>
            <a:ext cx="4881000" cy="2917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700"/>
              <a:t>Predict state at next time step</a:t>
            </a:r>
            <a:endParaRPr sz="1700"/>
          </a:p>
          <a:p>
            <a:pPr marL="0" lvl="0" indent="0" algn="l" rtl="0">
              <a:spcBef>
                <a:spcPts val="1200"/>
              </a:spcBef>
              <a:spcAft>
                <a:spcPts val="0"/>
              </a:spcAft>
              <a:buNone/>
            </a:pPr>
            <a:r>
              <a:rPr lang="en" sz="1700"/>
              <a:t>Extrapolate prediction uncertainty</a:t>
            </a:r>
            <a:endParaRPr sz="1700"/>
          </a:p>
          <a:p>
            <a:pPr marL="0" lvl="0" indent="0" algn="l" rtl="0">
              <a:spcBef>
                <a:spcPts val="1200"/>
              </a:spcBef>
              <a:spcAft>
                <a:spcPts val="0"/>
              </a:spcAft>
              <a:buNone/>
            </a:pPr>
            <a:r>
              <a:rPr lang="en" sz="1700"/>
              <a:t>Determine Kalman gain - weight prediction and measurements</a:t>
            </a:r>
            <a:endParaRPr sz="1700"/>
          </a:p>
          <a:p>
            <a:pPr marL="0" lvl="0" indent="0" algn="l" rtl="0">
              <a:spcBef>
                <a:spcPts val="1200"/>
              </a:spcBef>
              <a:spcAft>
                <a:spcPts val="0"/>
              </a:spcAft>
              <a:buNone/>
            </a:pPr>
            <a:r>
              <a:rPr lang="en" sz="1700"/>
              <a:t>Update prediction with weighted measurements</a:t>
            </a:r>
            <a:endParaRPr sz="1700"/>
          </a:p>
          <a:p>
            <a:pPr marL="0" lvl="0" indent="0" algn="l" rtl="0">
              <a:spcBef>
                <a:spcPts val="1200"/>
              </a:spcBef>
              <a:spcAft>
                <a:spcPts val="1200"/>
              </a:spcAft>
              <a:buNone/>
            </a:pPr>
            <a:r>
              <a:rPr lang="en" sz="1700"/>
              <a:t>Update the prediction uncertainty</a:t>
            </a:r>
            <a:endParaRPr sz="1700"/>
          </a:p>
        </p:txBody>
      </p:sp>
      <p:sp>
        <p:nvSpPr>
          <p:cNvPr id="660" name="Google Shape;660;p53"/>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FSW- Kalman Filter Model</a:t>
            </a:r>
            <a:endParaRPr/>
          </a:p>
          <a:p>
            <a:pPr marL="0" lvl="0" indent="0" algn="l" rtl="0">
              <a:spcBef>
                <a:spcPts val="0"/>
              </a:spcBef>
              <a:spcAft>
                <a:spcPts val="0"/>
              </a:spcAft>
              <a:buNone/>
            </a:pPr>
            <a:endParaRPr/>
          </a:p>
        </p:txBody>
      </p:sp>
      <p:grpSp>
        <p:nvGrpSpPr>
          <p:cNvPr id="661" name="Google Shape;661;p53"/>
          <p:cNvGrpSpPr/>
          <p:nvPr/>
        </p:nvGrpSpPr>
        <p:grpSpPr>
          <a:xfrm>
            <a:off x="713638" y="1953592"/>
            <a:ext cx="3661043" cy="2405879"/>
            <a:chOff x="261138" y="2268892"/>
            <a:chExt cx="3661043" cy="2405879"/>
          </a:xfrm>
        </p:grpSpPr>
        <p:pic>
          <p:nvPicPr>
            <p:cNvPr id="662" name="Google Shape;662;p53"/>
            <p:cNvPicPr preferRelativeResize="0"/>
            <p:nvPr/>
          </p:nvPicPr>
          <p:blipFill>
            <a:blip r:embed="rId3">
              <a:alphaModFix/>
            </a:blip>
            <a:stretch>
              <a:fillRect/>
            </a:stretch>
          </p:blipFill>
          <p:spPr>
            <a:xfrm>
              <a:off x="1840892" y="2268892"/>
              <a:ext cx="2028739" cy="339622"/>
            </a:xfrm>
            <a:prstGeom prst="rect">
              <a:avLst/>
            </a:prstGeom>
            <a:noFill/>
            <a:ln>
              <a:noFill/>
            </a:ln>
          </p:spPr>
        </p:pic>
        <p:pic>
          <p:nvPicPr>
            <p:cNvPr id="663" name="Google Shape;663;p53"/>
            <p:cNvPicPr preferRelativeResize="0"/>
            <p:nvPr/>
          </p:nvPicPr>
          <p:blipFill>
            <a:blip r:embed="rId4">
              <a:alphaModFix/>
            </a:blip>
            <a:stretch>
              <a:fillRect/>
            </a:stretch>
          </p:blipFill>
          <p:spPr>
            <a:xfrm>
              <a:off x="2069242" y="2760662"/>
              <a:ext cx="1800389" cy="297170"/>
            </a:xfrm>
            <a:prstGeom prst="rect">
              <a:avLst/>
            </a:prstGeom>
            <a:noFill/>
            <a:ln>
              <a:noFill/>
            </a:ln>
          </p:spPr>
        </p:pic>
        <p:pic>
          <p:nvPicPr>
            <p:cNvPr id="664" name="Google Shape;664;p53"/>
            <p:cNvPicPr preferRelativeResize="0"/>
            <p:nvPr/>
          </p:nvPicPr>
          <p:blipFill>
            <a:blip r:embed="rId5">
              <a:alphaModFix/>
            </a:blip>
            <a:stretch>
              <a:fillRect/>
            </a:stretch>
          </p:blipFill>
          <p:spPr>
            <a:xfrm>
              <a:off x="1382543" y="3294589"/>
              <a:ext cx="2539639" cy="339622"/>
            </a:xfrm>
            <a:prstGeom prst="rect">
              <a:avLst/>
            </a:prstGeom>
            <a:noFill/>
            <a:ln>
              <a:noFill/>
            </a:ln>
          </p:spPr>
        </p:pic>
        <p:pic>
          <p:nvPicPr>
            <p:cNvPr id="665" name="Google Shape;665;p53"/>
            <p:cNvPicPr preferRelativeResize="0"/>
            <p:nvPr/>
          </p:nvPicPr>
          <p:blipFill>
            <a:blip r:embed="rId6">
              <a:alphaModFix/>
            </a:blip>
            <a:stretch>
              <a:fillRect/>
            </a:stretch>
          </p:blipFill>
          <p:spPr>
            <a:xfrm>
              <a:off x="903308" y="3870965"/>
              <a:ext cx="3018859" cy="339623"/>
            </a:xfrm>
            <a:prstGeom prst="rect">
              <a:avLst/>
            </a:prstGeom>
            <a:noFill/>
            <a:ln>
              <a:noFill/>
            </a:ln>
          </p:spPr>
        </p:pic>
        <p:pic>
          <p:nvPicPr>
            <p:cNvPr id="666" name="Google Shape;666;p53"/>
            <p:cNvPicPr preferRelativeResize="0"/>
            <p:nvPr/>
          </p:nvPicPr>
          <p:blipFill>
            <a:blip r:embed="rId7">
              <a:alphaModFix/>
            </a:blip>
            <a:stretch>
              <a:fillRect/>
            </a:stretch>
          </p:blipFill>
          <p:spPr>
            <a:xfrm>
              <a:off x="261138" y="4377602"/>
              <a:ext cx="3608488" cy="297170"/>
            </a:xfrm>
            <a:prstGeom prst="rect">
              <a:avLst/>
            </a:prstGeom>
            <a:noFill/>
            <a:ln>
              <a:noFill/>
            </a:ln>
          </p:spPr>
        </p:pic>
      </p:grpSp>
      <p:sp>
        <p:nvSpPr>
          <p:cNvPr id="667" name="Google Shape;667;p53"/>
          <p:cNvSpPr txBox="1"/>
          <p:nvPr/>
        </p:nvSpPr>
        <p:spPr>
          <a:xfrm>
            <a:off x="247650" y="640025"/>
            <a:ext cx="8648700" cy="879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2100">
                <a:solidFill>
                  <a:schemeClr val="dk2"/>
                </a:solidFill>
                <a:latin typeface="Roboto"/>
                <a:ea typeface="Roboto"/>
                <a:cs typeface="Roboto"/>
                <a:sym typeface="Roboto"/>
              </a:rPr>
              <a:t>Kalman filters estimate state using multiple sources of measurements and their uncertainty</a:t>
            </a:r>
            <a:endParaRPr sz="2100">
              <a:solidFill>
                <a:schemeClr val="dk2"/>
              </a:solidFill>
              <a:latin typeface="Roboto"/>
              <a:ea typeface="Roboto"/>
              <a:cs typeface="Roboto"/>
              <a:sym typeface="Roboto"/>
            </a:endParaRPr>
          </a:p>
        </p:txBody>
      </p:sp>
      <p:cxnSp>
        <p:nvCxnSpPr>
          <p:cNvPr id="668" name="Google Shape;668;p53"/>
          <p:cNvCxnSpPr/>
          <p:nvPr/>
        </p:nvCxnSpPr>
        <p:spPr>
          <a:xfrm>
            <a:off x="3028375" y="1583350"/>
            <a:ext cx="6600" cy="381000"/>
          </a:xfrm>
          <a:prstGeom prst="straightConnector1">
            <a:avLst/>
          </a:prstGeom>
          <a:noFill/>
          <a:ln w="28575" cap="flat" cmpd="sng">
            <a:solidFill>
              <a:schemeClr val="dk2"/>
            </a:solidFill>
            <a:prstDash val="solid"/>
            <a:round/>
            <a:headEnd type="none" w="med" len="med"/>
            <a:tailEnd type="triangle" w="med" len="med"/>
          </a:ln>
        </p:spPr>
      </p:cxnSp>
      <p:cxnSp>
        <p:nvCxnSpPr>
          <p:cNvPr id="669" name="Google Shape;669;p53"/>
          <p:cNvCxnSpPr/>
          <p:nvPr/>
        </p:nvCxnSpPr>
        <p:spPr>
          <a:xfrm rot="10800000">
            <a:off x="72475" y="1576750"/>
            <a:ext cx="2962500" cy="19800"/>
          </a:xfrm>
          <a:prstGeom prst="straightConnector1">
            <a:avLst/>
          </a:prstGeom>
          <a:noFill/>
          <a:ln w="28575" cap="flat" cmpd="sng">
            <a:solidFill>
              <a:schemeClr val="dk2"/>
            </a:solidFill>
            <a:prstDash val="solid"/>
            <a:round/>
            <a:headEnd type="none" w="med" len="med"/>
            <a:tailEnd type="none" w="med" len="med"/>
          </a:ln>
        </p:spPr>
      </p:cxnSp>
      <p:cxnSp>
        <p:nvCxnSpPr>
          <p:cNvPr id="670" name="Google Shape;670;p53"/>
          <p:cNvCxnSpPr/>
          <p:nvPr/>
        </p:nvCxnSpPr>
        <p:spPr>
          <a:xfrm rot="10800000" flipH="1">
            <a:off x="67625" y="1586488"/>
            <a:ext cx="13200" cy="3140100"/>
          </a:xfrm>
          <a:prstGeom prst="straightConnector1">
            <a:avLst/>
          </a:prstGeom>
          <a:noFill/>
          <a:ln w="28575" cap="flat" cmpd="sng">
            <a:solidFill>
              <a:schemeClr val="dk2"/>
            </a:solidFill>
            <a:prstDash val="solid"/>
            <a:round/>
            <a:headEnd type="none" w="med" len="med"/>
            <a:tailEnd type="none" w="med" len="med"/>
          </a:ln>
        </p:spPr>
      </p:cxnSp>
      <p:cxnSp>
        <p:nvCxnSpPr>
          <p:cNvPr id="671" name="Google Shape;671;p53"/>
          <p:cNvCxnSpPr/>
          <p:nvPr/>
        </p:nvCxnSpPr>
        <p:spPr>
          <a:xfrm rot="10800000">
            <a:off x="65725" y="4736350"/>
            <a:ext cx="2944800" cy="300"/>
          </a:xfrm>
          <a:prstGeom prst="straightConnector1">
            <a:avLst/>
          </a:prstGeom>
          <a:noFill/>
          <a:ln w="28575" cap="flat" cmpd="sng">
            <a:solidFill>
              <a:schemeClr val="dk2"/>
            </a:solidFill>
            <a:prstDash val="solid"/>
            <a:round/>
            <a:headEnd type="none" w="med" len="med"/>
            <a:tailEnd type="none" w="med" len="med"/>
          </a:ln>
        </p:spPr>
      </p:cxnSp>
      <p:cxnSp>
        <p:nvCxnSpPr>
          <p:cNvPr id="672" name="Google Shape;672;p53"/>
          <p:cNvCxnSpPr/>
          <p:nvPr/>
        </p:nvCxnSpPr>
        <p:spPr>
          <a:xfrm rot="10800000">
            <a:off x="3010525" y="4375450"/>
            <a:ext cx="0" cy="361200"/>
          </a:xfrm>
          <a:prstGeom prst="straightConnector1">
            <a:avLst/>
          </a:prstGeom>
          <a:noFill/>
          <a:ln w="28575" cap="flat" cmpd="sng">
            <a:solidFill>
              <a:schemeClr val="dk2"/>
            </a:solidFill>
            <a:prstDash val="solid"/>
            <a:round/>
            <a:headEnd type="none" w="med" len="med"/>
            <a:tailEnd type="none" w="med" len="med"/>
          </a:ln>
        </p:spPr>
      </p:cxnSp>
      <p:sp>
        <p:nvSpPr>
          <p:cNvPr id="673" name="Google Shape;673;p53"/>
          <p:cNvSpPr txBox="1"/>
          <p:nvPr/>
        </p:nvSpPr>
        <p:spPr>
          <a:xfrm rot="-5400000">
            <a:off x="-126525" y="3466388"/>
            <a:ext cx="9513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1800">
                <a:solidFill>
                  <a:schemeClr val="dk2"/>
                </a:solidFill>
                <a:latin typeface="Roboto"/>
                <a:ea typeface="Roboto"/>
                <a:cs typeface="Roboto"/>
                <a:sym typeface="Roboto"/>
              </a:rPr>
              <a:t>Update</a:t>
            </a:r>
            <a:endParaRPr/>
          </a:p>
        </p:txBody>
      </p:sp>
      <p:sp>
        <p:nvSpPr>
          <p:cNvPr id="674" name="Google Shape;674;p53"/>
          <p:cNvSpPr txBox="1"/>
          <p:nvPr/>
        </p:nvSpPr>
        <p:spPr>
          <a:xfrm rot="-5400000">
            <a:off x="1420975" y="2128988"/>
            <a:ext cx="9513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1800">
                <a:solidFill>
                  <a:schemeClr val="dk2"/>
                </a:solidFill>
                <a:latin typeface="Roboto"/>
                <a:ea typeface="Roboto"/>
                <a:cs typeface="Roboto"/>
                <a:sym typeface="Roboto"/>
              </a:rPr>
              <a:t>Predict</a:t>
            </a:r>
            <a:endParaRPr/>
          </a:p>
        </p:txBody>
      </p:sp>
      <p:sp>
        <p:nvSpPr>
          <p:cNvPr id="675" name="Google Shape;675;p53"/>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54"/>
          <p:cNvSpPr txBox="1">
            <a:spLocks noGrp="1"/>
          </p:cNvSpPr>
          <p:nvPr>
            <p:ph type="body" idx="1"/>
          </p:nvPr>
        </p:nvSpPr>
        <p:spPr>
          <a:xfrm>
            <a:off x="311700" y="650126"/>
            <a:ext cx="8520600" cy="4057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 following capabilities would require a Multiplicative Extended Kalman Filter (MEKF):</a:t>
            </a:r>
            <a:endParaRPr/>
          </a:p>
          <a:p>
            <a:pPr marL="457200" lvl="0" indent="-361950" algn="l" rtl="0">
              <a:spcBef>
                <a:spcPts val="1200"/>
              </a:spcBef>
              <a:spcAft>
                <a:spcPts val="0"/>
              </a:spcAft>
              <a:buSzPts val="2100"/>
              <a:buChar char="●"/>
            </a:pPr>
            <a:r>
              <a:rPr lang="en"/>
              <a:t>3 axis accelerometer</a:t>
            </a:r>
            <a:endParaRPr/>
          </a:p>
          <a:p>
            <a:pPr marL="457200" lvl="0" indent="-361950" algn="l" rtl="0">
              <a:spcBef>
                <a:spcPts val="0"/>
              </a:spcBef>
              <a:spcAft>
                <a:spcPts val="0"/>
              </a:spcAft>
              <a:buSzPts val="2100"/>
              <a:buChar char="●"/>
            </a:pPr>
            <a:r>
              <a:rPr lang="en"/>
              <a:t>3 axis gyroscope</a:t>
            </a:r>
            <a:endParaRPr/>
          </a:p>
          <a:p>
            <a:pPr marL="457200" lvl="0" indent="-361950" algn="l" rtl="0">
              <a:spcBef>
                <a:spcPts val="0"/>
              </a:spcBef>
              <a:spcAft>
                <a:spcPts val="0"/>
              </a:spcAft>
              <a:buSzPts val="2100"/>
              <a:buChar char="●"/>
            </a:pPr>
            <a:r>
              <a:rPr lang="en"/>
              <a:t>Coupled, nonlinear system</a:t>
            </a:r>
            <a:endParaRPr/>
          </a:p>
          <a:p>
            <a:pPr marL="0" lvl="0" indent="0" algn="l" rtl="0">
              <a:spcBef>
                <a:spcPts val="1200"/>
              </a:spcBef>
              <a:spcAft>
                <a:spcPts val="0"/>
              </a:spcAft>
              <a:buNone/>
            </a:pPr>
            <a:r>
              <a:rPr lang="en"/>
              <a:t>The state vector would need 19 variables:</a:t>
            </a:r>
            <a:endParaRPr/>
          </a:p>
          <a:p>
            <a:pPr marL="0" lvl="0" indent="0" algn="l" rtl="0">
              <a:spcBef>
                <a:spcPts val="1200"/>
              </a:spcBef>
              <a:spcAft>
                <a:spcPts val="0"/>
              </a:spcAft>
              <a:buNone/>
            </a:pPr>
            <a:endParaRPr/>
          </a:p>
          <a:p>
            <a:pPr marL="0" lvl="0" indent="0" algn="ctr" rtl="0">
              <a:spcBef>
                <a:spcPts val="1200"/>
              </a:spcBef>
              <a:spcAft>
                <a:spcPts val="1200"/>
              </a:spcAft>
              <a:buNone/>
            </a:pPr>
            <a:r>
              <a:rPr lang="en"/>
              <a:t>The full MEKF is not required to meet adjusted customer requirements</a:t>
            </a:r>
            <a:endParaRPr/>
          </a:p>
        </p:txBody>
      </p:sp>
      <p:sp>
        <p:nvSpPr>
          <p:cNvPr id="681" name="Google Shape;681;p54"/>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32</a:t>
            </a:fld>
            <a:endParaRPr/>
          </a:p>
        </p:txBody>
      </p:sp>
      <p:sp>
        <p:nvSpPr>
          <p:cNvPr id="682" name="Google Shape;682;p54"/>
          <p:cNvSpPr txBox="1">
            <a:spLocks noGrp="1"/>
          </p:cNvSpPr>
          <p:nvPr>
            <p:ph type="title"/>
          </p:nvPr>
        </p:nvSpPr>
        <p:spPr>
          <a:xfrm>
            <a:off x="153025" y="0"/>
            <a:ext cx="7946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FSW - Multiplicative Extended Kalman Filter</a:t>
            </a:r>
            <a:endParaRPr/>
          </a:p>
        </p:txBody>
      </p:sp>
      <p:pic>
        <p:nvPicPr>
          <p:cNvPr id="683" name="Google Shape;683;p54"/>
          <p:cNvPicPr preferRelativeResize="0"/>
          <p:nvPr/>
        </p:nvPicPr>
        <p:blipFill>
          <a:blip r:embed="rId3">
            <a:alphaModFix/>
          </a:blip>
          <a:stretch>
            <a:fillRect/>
          </a:stretch>
        </p:blipFill>
        <p:spPr>
          <a:xfrm>
            <a:off x="598800" y="3349425"/>
            <a:ext cx="7946399" cy="41952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55"/>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33</a:t>
            </a:fld>
            <a:endParaRPr/>
          </a:p>
        </p:txBody>
      </p:sp>
      <p:sp>
        <p:nvSpPr>
          <p:cNvPr id="689" name="Google Shape;689;p55"/>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GAINS Change of Scope Recap</a:t>
            </a:r>
            <a:endParaRPr/>
          </a:p>
        </p:txBody>
      </p:sp>
      <p:sp>
        <p:nvSpPr>
          <p:cNvPr id="690" name="Google Shape;690;p55"/>
          <p:cNvSpPr/>
          <p:nvPr/>
        </p:nvSpPr>
        <p:spPr>
          <a:xfrm>
            <a:off x="0" y="576300"/>
            <a:ext cx="9144000" cy="42990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1" name="Google Shape;691;p55"/>
          <p:cNvGrpSpPr/>
          <p:nvPr/>
        </p:nvGrpSpPr>
        <p:grpSpPr>
          <a:xfrm>
            <a:off x="315705" y="1452668"/>
            <a:ext cx="2625612" cy="2625612"/>
            <a:chOff x="315688" y="1452650"/>
            <a:chExt cx="3045600" cy="3045600"/>
          </a:xfrm>
        </p:grpSpPr>
        <p:pic>
          <p:nvPicPr>
            <p:cNvPr id="692" name="Google Shape;692;p55"/>
            <p:cNvPicPr preferRelativeResize="0"/>
            <p:nvPr/>
          </p:nvPicPr>
          <p:blipFill>
            <a:blip r:embed="rId3">
              <a:alphaModFix/>
            </a:blip>
            <a:stretch>
              <a:fillRect/>
            </a:stretch>
          </p:blipFill>
          <p:spPr>
            <a:xfrm>
              <a:off x="569713" y="1706662"/>
              <a:ext cx="2537575" cy="2537575"/>
            </a:xfrm>
            <a:prstGeom prst="rect">
              <a:avLst/>
            </a:prstGeom>
            <a:noFill/>
            <a:ln>
              <a:noFill/>
            </a:ln>
          </p:spPr>
        </p:pic>
        <p:sp>
          <p:nvSpPr>
            <p:cNvPr id="693" name="Google Shape;693;p55"/>
            <p:cNvSpPr/>
            <p:nvPr/>
          </p:nvSpPr>
          <p:spPr>
            <a:xfrm>
              <a:off x="315688" y="1452650"/>
              <a:ext cx="3045600" cy="3045600"/>
            </a:xfrm>
            <a:prstGeom prst="ellipse">
              <a:avLst/>
            </a:prstGeom>
            <a:noFill/>
            <a:ln w="28575" cap="flat" cmpd="sng">
              <a:solidFill>
                <a:srgbClr val="FF0000"/>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4" name="Google Shape;694;p55"/>
          <p:cNvSpPr/>
          <p:nvPr/>
        </p:nvSpPr>
        <p:spPr>
          <a:xfrm>
            <a:off x="2793450" y="2574300"/>
            <a:ext cx="303000" cy="303000"/>
          </a:xfrm>
          <a:prstGeom prst="cube">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5"/>
          <p:cNvSpPr/>
          <p:nvPr/>
        </p:nvSpPr>
        <p:spPr>
          <a:xfrm>
            <a:off x="2741700" y="2437650"/>
            <a:ext cx="428700" cy="5763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5"/>
          <p:cNvSpPr/>
          <p:nvPr/>
        </p:nvSpPr>
        <p:spPr>
          <a:xfrm>
            <a:off x="4832600" y="846300"/>
            <a:ext cx="2625600" cy="37590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97" name="Google Shape;697;p55"/>
          <p:cNvCxnSpPr/>
          <p:nvPr/>
        </p:nvCxnSpPr>
        <p:spPr>
          <a:xfrm rot="10800000" flipH="1">
            <a:off x="2749100" y="864025"/>
            <a:ext cx="2079900" cy="1574700"/>
          </a:xfrm>
          <a:prstGeom prst="straightConnector1">
            <a:avLst/>
          </a:prstGeom>
          <a:noFill/>
          <a:ln w="9525" cap="flat" cmpd="sng">
            <a:solidFill>
              <a:schemeClr val="lt1"/>
            </a:solidFill>
            <a:prstDash val="solid"/>
            <a:round/>
            <a:headEnd type="none" w="med" len="med"/>
            <a:tailEnd type="none" w="med" len="med"/>
          </a:ln>
        </p:spPr>
      </p:cxnSp>
      <p:cxnSp>
        <p:nvCxnSpPr>
          <p:cNvPr id="698" name="Google Shape;698;p55"/>
          <p:cNvCxnSpPr/>
          <p:nvPr/>
        </p:nvCxnSpPr>
        <p:spPr>
          <a:xfrm>
            <a:off x="2756500" y="3015150"/>
            <a:ext cx="2090400" cy="1599900"/>
          </a:xfrm>
          <a:prstGeom prst="straightConnector1">
            <a:avLst/>
          </a:prstGeom>
          <a:noFill/>
          <a:ln w="9525" cap="flat" cmpd="sng">
            <a:solidFill>
              <a:schemeClr val="lt1"/>
            </a:solidFill>
            <a:prstDash val="solid"/>
            <a:round/>
            <a:headEnd type="none" w="med" len="med"/>
            <a:tailEnd type="none" w="med" len="med"/>
          </a:ln>
        </p:spPr>
      </p:cxnSp>
      <p:cxnSp>
        <p:nvCxnSpPr>
          <p:cNvPr id="699" name="Google Shape;699;p55"/>
          <p:cNvCxnSpPr/>
          <p:nvPr/>
        </p:nvCxnSpPr>
        <p:spPr>
          <a:xfrm rot="10800000" flipH="1">
            <a:off x="3177725" y="1839025"/>
            <a:ext cx="1652100" cy="599700"/>
          </a:xfrm>
          <a:prstGeom prst="straightConnector1">
            <a:avLst/>
          </a:prstGeom>
          <a:noFill/>
          <a:ln w="9525" cap="flat" cmpd="sng">
            <a:solidFill>
              <a:schemeClr val="lt1"/>
            </a:solidFill>
            <a:prstDash val="solid"/>
            <a:round/>
            <a:headEnd type="none" w="med" len="med"/>
            <a:tailEnd type="none" w="med" len="med"/>
          </a:ln>
        </p:spPr>
      </p:cxnSp>
      <p:cxnSp>
        <p:nvCxnSpPr>
          <p:cNvPr id="700" name="Google Shape;700;p55"/>
          <p:cNvCxnSpPr/>
          <p:nvPr/>
        </p:nvCxnSpPr>
        <p:spPr>
          <a:xfrm>
            <a:off x="3177725" y="3022550"/>
            <a:ext cx="1629300" cy="637800"/>
          </a:xfrm>
          <a:prstGeom prst="straightConnector1">
            <a:avLst/>
          </a:prstGeom>
          <a:noFill/>
          <a:ln w="9525" cap="flat" cmpd="sng">
            <a:solidFill>
              <a:schemeClr val="lt1"/>
            </a:solidFill>
            <a:prstDash val="solid"/>
            <a:round/>
            <a:headEnd type="none" w="med" len="med"/>
            <a:tailEnd type="none" w="med" len="med"/>
          </a:ln>
        </p:spPr>
      </p:cxnSp>
      <p:cxnSp>
        <p:nvCxnSpPr>
          <p:cNvPr id="701" name="Google Shape;701;p55"/>
          <p:cNvCxnSpPr/>
          <p:nvPr/>
        </p:nvCxnSpPr>
        <p:spPr>
          <a:xfrm>
            <a:off x="5944925" y="849850"/>
            <a:ext cx="0" cy="2231700"/>
          </a:xfrm>
          <a:prstGeom prst="straightConnector1">
            <a:avLst/>
          </a:prstGeom>
          <a:noFill/>
          <a:ln w="19050" cap="flat" cmpd="sng">
            <a:solidFill>
              <a:srgbClr val="FF0000"/>
            </a:solidFill>
            <a:prstDash val="dash"/>
            <a:round/>
            <a:headEnd type="none" w="med" len="med"/>
            <a:tailEnd type="none" w="med" len="med"/>
          </a:ln>
        </p:spPr>
      </p:cxnSp>
      <p:sp>
        <p:nvSpPr>
          <p:cNvPr id="702" name="Google Shape;702;p55"/>
          <p:cNvSpPr/>
          <p:nvPr/>
        </p:nvSpPr>
        <p:spPr>
          <a:xfrm>
            <a:off x="5985975" y="2786545"/>
            <a:ext cx="783300" cy="3327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03" name="Google Shape;703;p55"/>
          <p:cNvCxnSpPr/>
          <p:nvPr/>
        </p:nvCxnSpPr>
        <p:spPr>
          <a:xfrm>
            <a:off x="5937504" y="2786545"/>
            <a:ext cx="23100" cy="1785600"/>
          </a:xfrm>
          <a:prstGeom prst="straightConnector1">
            <a:avLst/>
          </a:prstGeom>
          <a:noFill/>
          <a:ln w="19050" cap="flat" cmpd="sng">
            <a:solidFill>
              <a:srgbClr val="FF0000"/>
            </a:solidFill>
            <a:prstDash val="solid"/>
            <a:round/>
            <a:headEnd type="none" w="med" len="med"/>
            <a:tailEnd type="none" w="med" len="med"/>
          </a:ln>
        </p:spPr>
      </p:cxnSp>
      <p:sp>
        <p:nvSpPr>
          <p:cNvPr id="704" name="Google Shape;704;p55"/>
          <p:cNvSpPr/>
          <p:nvPr/>
        </p:nvSpPr>
        <p:spPr>
          <a:xfrm rot="10800000">
            <a:off x="5815600" y="3536675"/>
            <a:ext cx="258650" cy="391675"/>
          </a:xfrm>
          <a:prstGeom prst="flowChartManualOperation">
            <a:avLst/>
          </a:prstGeom>
          <a:solidFill>
            <a:schemeClr val="lt2"/>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55"/>
          <p:cNvSpPr/>
          <p:nvPr/>
        </p:nvSpPr>
        <p:spPr>
          <a:xfrm>
            <a:off x="5670575" y="3144375"/>
            <a:ext cx="548700" cy="548700"/>
          </a:xfrm>
          <a:prstGeom prst="cube">
            <a:avLst>
              <a:gd name="adj" fmla="val 25000"/>
            </a:avLst>
          </a:prstGeom>
          <a:solidFill>
            <a:schemeClr val="lt2"/>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55"/>
          <p:cNvSpPr/>
          <p:nvPr/>
        </p:nvSpPr>
        <p:spPr>
          <a:xfrm>
            <a:off x="5670575" y="3390679"/>
            <a:ext cx="303000" cy="302400"/>
          </a:xfrm>
          <a:prstGeom prst="cube">
            <a:avLst>
              <a:gd name="adj" fmla="val 25000"/>
            </a:avLst>
          </a:prstGeom>
          <a:noFill/>
          <a:ln w="19050"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07" name="Google Shape;707;p55"/>
          <p:cNvCxnSpPr/>
          <p:nvPr/>
        </p:nvCxnSpPr>
        <p:spPr>
          <a:xfrm>
            <a:off x="5715125" y="838338"/>
            <a:ext cx="229800" cy="1959300"/>
          </a:xfrm>
          <a:prstGeom prst="straightConnector1">
            <a:avLst/>
          </a:prstGeom>
          <a:noFill/>
          <a:ln w="19050" cap="flat" cmpd="sng">
            <a:solidFill>
              <a:srgbClr val="4A86E8"/>
            </a:solidFill>
            <a:prstDash val="solid"/>
            <a:round/>
            <a:headEnd type="none" w="med" len="med"/>
            <a:tailEnd type="none" w="med" len="med"/>
          </a:ln>
        </p:spPr>
      </p:cxnSp>
      <p:sp>
        <p:nvSpPr>
          <p:cNvPr id="708" name="Google Shape;708;p55"/>
          <p:cNvSpPr txBox="1"/>
          <p:nvPr/>
        </p:nvSpPr>
        <p:spPr>
          <a:xfrm>
            <a:off x="4953000" y="4038600"/>
            <a:ext cx="533400" cy="38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a:ea typeface="Roboto"/>
                <a:cs typeface="Roboto"/>
                <a:sym typeface="Roboto"/>
              </a:rPr>
              <a:t>INS</a:t>
            </a:r>
            <a:endParaRPr>
              <a:solidFill>
                <a:schemeClr val="lt1"/>
              </a:solidFill>
              <a:latin typeface="Roboto"/>
              <a:ea typeface="Roboto"/>
              <a:cs typeface="Roboto"/>
              <a:sym typeface="Roboto"/>
            </a:endParaRPr>
          </a:p>
        </p:txBody>
      </p:sp>
      <p:sp>
        <p:nvSpPr>
          <p:cNvPr id="709" name="Google Shape;709;p55"/>
          <p:cNvSpPr/>
          <p:nvPr/>
        </p:nvSpPr>
        <p:spPr>
          <a:xfrm rot="-5237122">
            <a:off x="5730581" y="2375551"/>
            <a:ext cx="428701" cy="180130"/>
          </a:xfrm>
          <a:prstGeom prst="cloud">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10" name="Google Shape;710;p55"/>
          <p:cNvCxnSpPr>
            <a:stCxn id="708" idx="0"/>
          </p:cNvCxnSpPr>
          <p:nvPr/>
        </p:nvCxnSpPr>
        <p:spPr>
          <a:xfrm rot="10800000" flipH="1">
            <a:off x="5219700" y="3581400"/>
            <a:ext cx="419100" cy="457200"/>
          </a:xfrm>
          <a:prstGeom prst="straightConnector1">
            <a:avLst/>
          </a:prstGeom>
          <a:noFill/>
          <a:ln w="19050" cap="flat" cmpd="sng">
            <a:solidFill>
              <a:schemeClr val="lt1"/>
            </a:solidFill>
            <a:prstDash val="solid"/>
            <a:round/>
            <a:headEnd type="none" w="med" len="med"/>
            <a:tailEnd type="triangle" w="med" len="med"/>
          </a:ln>
        </p:spPr>
      </p:cxnSp>
      <p:sp>
        <p:nvSpPr>
          <p:cNvPr id="711" name="Google Shape;711;p55"/>
          <p:cNvSpPr txBox="1"/>
          <p:nvPr/>
        </p:nvSpPr>
        <p:spPr>
          <a:xfrm>
            <a:off x="5019488" y="2927800"/>
            <a:ext cx="914400" cy="3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E599"/>
                </a:solidFill>
                <a:latin typeface="Roboto"/>
                <a:ea typeface="Roboto"/>
                <a:cs typeface="Roboto"/>
                <a:sym typeface="Roboto"/>
              </a:rPr>
              <a:t>Parent S/C</a:t>
            </a:r>
            <a:endParaRPr>
              <a:solidFill>
                <a:srgbClr val="FFE599"/>
              </a:solidFill>
              <a:latin typeface="Roboto"/>
              <a:ea typeface="Roboto"/>
              <a:cs typeface="Roboto"/>
              <a:sym typeface="Roboto"/>
            </a:endParaRPr>
          </a:p>
        </p:txBody>
      </p:sp>
      <p:sp>
        <p:nvSpPr>
          <p:cNvPr id="712" name="Google Shape;712;p55"/>
          <p:cNvSpPr/>
          <p:nvPr/>
        </p:nvSpPr>
        <p:spPr>
          <a:xfrm>
            <a:off x="5815600" y="2797638"/>
            <a:ext cx="258650" cy="391675"/>
          </a:xfrm>
          <a:prstGeom prst="flowChartManualOperation">
            <a:avLst/>
          </a:prstGeom>
          <a:solidFill>
            <a:schemeClr val="lt2"/>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55"/>
          <p:cNvSpPr txBox="1"/>
          <p:nvPr/>
        </p:nvSpPr>
        <p:spPr>
          <a:xfrm>
            <a:off x="5943600" y="990600"/>
            <a:ext cx="1066800" cy="38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0000"/>
                </a:solidFill>
                <a:latin typeface="Roboto"/>
                <a:ea typeface="Roboto"/>
                <a:cs typeface="Roboto"/>
                <a:sym typeface="Roboto"/>
              </a:rPr>
              <a:t>Expected Trajectory</a:t>
            </a:r>
            <a:endParaRPr>
              <a:solidFill>
                <a:srgbClr val="FF0000"/>
              </a:solidFill>
              <a:latin typeface="Roboto"/>
              <a:ea typeface="Roboto"/>
              <a:cs typeface="Roboto"/>
              <a:sym typeface="Roboto"/>
            </a:endParaRPr>
          </a:p>
        </p:txBody>
      </p:sp>
      <p:sp>
        <p:nvSpPr>
          <p:cNvPr id="714" name="Google Shape;714;p55"/>
          <p:cNvSpPr txBox="1"/>
          <p:nvPr/>
        </p:nvSpPr>
        <p:spPr>
          <a:xfrm>
            <a:off x="5943600" y="4038600"/>
            <a:ext cx="1066800" cy="533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0000"/>
                </a:solidFill>
                <a:latin typeface="Roboto"/>
                <a:ea typeface="Roboto"/>
                <a:cs typeface="Roboto"/>
                <a:sym typeface="Roboto"/>
              </a:rPr>
              <a:t>Known Trajectory</a:t>
            </a:r>
            <a:endParaRPr>
              <a:solidFill>
                <a:srgbClr val="FF0000"/>
              </a:solidFill>
              <a:latin typeface="Roboto"/>
              <a:ea typeface="Roboto"/>
              <a:cs typeface="Roboto"/>
              <a:sym typeface="Roboto"/>
            </a:endParaRPr>
          </a:p>
        </p:txBody>
      </p:sp>
      <p:sp>
        <p:nvSpPr>
          <p:cNvPr id="715" name="Google Shape;715;p55"/>
          <p:cNvSpPr txBox="1"/>
          <p:nvPr/>
        </p:nvSpPr>
        <p:spPr>
          <a:xfrm>
            <a:off x="4648200" y="990600"/>
            <a:ext cx="1295400" cy="38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A4C2F4"/>
                </a:solidFill>
                <a:latin typeface="Roboto"/>
                <a:ea typeface="Roboto"/>
                <a:cs typeface="Roboto"/>
                <a:sym typeface="Roboto"/>
              </a:rPr>
              <a:t>Inertially measured trajectory change</a:t>
            </a:r>
            <a:endParaRPr>
              <a:solidFill>
                <a:srgbClr val="A4C2F4"/>
              </a:solidFill>
              <a:latin typeface="Roboto"/>
              <a:ea typeface="Roboto"/>
              <a:cs typeface="Roboto"/>
              <a:sym typeface="Roboto"/>
            </a:endParaRPr>
          </a:p>
        </p:txBody>
      </p:sp>
      <p:sp>
        <p:nvSpPr>
          <p:cNvPr id="716" name="Google Shape;716;p55"/>
          <p:cNvSpPr/>
          <p:nvPr/>
        </p:nvSpPr>
        <p:spPr>
          <a:xfrm rot="-3254326">
            <a:off x="2304826" y="1596277"/>
            <a:ext cx="151948" cy="228707"/>
          </a:xfrm>
          <a:prstGeom prst="triangle">
            <a:avLst>
              <a:gd name="adj"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55"/>
          <p:cNvSpPr/>
          <p:nvPr/>
        </p:nvSpPr>
        <p:spPr>
          <a:xfrm rot="10800000">
            <a:off x="262708" y="2651175"/>
            <a:ext cx="134700" cy="228600"/>
          </a:xfrm>
          <a:prstGeom prst="triangle">
            <a:avLst>
              <a:gd name="adj"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55"/>
          <p:cNvSpPr/>
          <p:nvPr/>
        </p:nvSpPr>
        <p:spPr>
          <a:xfrm rot="3343623">
            <a:off x="2311285" y="3737155"/>
            <a:ext cx="139043" cy="228738"/>
          </a:xfrm>
          <a:prstGeom prst="triangle">
            <a:avLst>
              <a:gd name="adj"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9" name="Google Shape;719;p55"/>
          <p:cNvGrpSpPr/>
          <p:nvPr/>
        </p:nvGrpSpPr>
        <p:grpSpPr>
          <a:xfrm>
            <a:off x="8229656" y="1476525"/>
            <a:ext cx="914340" cy="682945"/>
            <a:chOff x="2657125" y="3581400"/>
            <a:chExt cx="1699200" cy="1273675"/>
          </a:xfrm>
        </p:grpSpPr>
        <p:sp>
          <p:nvSpPr>
            <p:cNvPr id="720" name="Google Shape;720;p55"/>
            <p:cNvSpPr/>
            <p:nvPr/>
          </p:nvSpPr>
          <p:spPr>
            <a:xfrm>
              <a:off x="2657125" y="4470475"/>
              <a:ext cx="1699200" cy="384600"/>
            </a:xfrm>
            <a:prstGeom prst="cube">
              <a:avLst>
                <a:gd name="adj" fmla="val 81625"/>
              </a:avLst>
            </a:prstGeom>
            <a:solidFill>
              <a:srgbClr val="D9D9D9"/>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55"/>
            <p:cNvSpPr/>
            <p:nvPr/>
          </p:nvSpPr>
          <p:spPr>
            <a:xfrm>
              <a:off x="2955810" y="3581400"/>
              <a:ext cx="1364700" cy="894900"/>
            </a:xfrm>
            <a:prstGeom prst="rect">
              <a:avLst/>
            </a:prstGeom>
            <a:solidFill>
              <a:srgbClr val="D9D9D9"/>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55"/>
            <p:cNvSpPr/>
            <p:nvPr/>
          </p:nvSpPr>
          <p:spPr>
            <a:xfrm>
              <a:off x="3033175" y="3670760"/>
              <a:ext cx="1208400" cy="7029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55"/>
            <p:cNvSpPr/>
            <p:nvPr/>
          </p:nvSpPr>
          <p:spPr>
            <a:xfrm>
              <a:off x="2835475" y="4512825"/>
              <a:ext cx="1342500" cy="215400"/>
            </a:xfrm>
            <a:prstGeom prst="parallelogram">
              <a:avLst>
                <a:gd name="adj" fmla="val 103569"/>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24" name="Google Shape;724;p55"/>
            <p:cNvCxnSpPr/>
            <p:nvPr/>
          </p:nvCxnSpPr>
          <p:spPr>
            <a:xfrm>
              <a:off x="3138075" y="3785500"/>
              <a:ext cx="0" cy="408600"/>
            </a:xfrm>
            <a:prstGeom prst="straightConnector1">
              <a:avLst/>
            </a:prstGeom>
            <a:noFill/>
            <a:ln w="9525" cap="flat" cmpd="sng">
              <a:solidFill>
                <a:schemeClr val="dk2"/>
              </a:solidFill>
              <a:prstDash val="solid"/>
              <a:round/>
              <a:headEnd type="none" w="med" len="med"/>
              <a:tailEnd type="none" w="med" len="med"/>
            </a:ln>
          </p:spPr>
        </p:cxnSp>
        <p:cxnSp>
          <p:nvCxnSpPr>
            <p:cNvPr id="725" name="Google Shape;725;p55"/>
            <p:cNvCxnSpPr/>
            <p:nvPr/>
          </p:nvCxnSpPr>
          <p:spPr>
            <a:xfrm rot="10800000">
              <a:off x="3072900" y="4026975"/>
              <a:ext cx="721800" cy="0"/>
            </a:xfrm>
            <a:prstGeom prst="straightConnector1">
              <a:avLst/>
            </a:prstGeom>
            <a:noFill/>
            <a:ln w="9525" cap="flat" cmpd="sng">
              <a:solidFill>
                <a:schemeClr val="dk2"/>
              </a:solidFill>
              <a:prstDash val="solid"/>
              <a:round/>
              <a:headEnd type="none" w="med" len="med"/>
              <a:tailEnd type="none" w="med" len="med"/>
            </a:ln>
          </p:spPr>
        </p:cxnSp>
        <p:sp>
          <p:nvSpPr>
            <p:cNvPr id="726" name="Google Shape;726;p55"/>
            <p:cNvSpPr/>
            <p:nvPr/>
          </p:nvSpPr>
          <p:spPr>
            <a:xfrm>
              <a:off x="3152675" y="3954312"/>
              <a:ext cx="561775" cy="142850"/>
            </a:xfrm>
            <a:custGeom>
              <a:avLst/>
              <a:gdLst/>
              <a:ahLst/>
              <a:cxnLst/>
              <a:rect l="l" t="t" r="r" b="b"/>
              <a:pathLst>
                <a:path w="22471" h="5714" extrusionOk="0">
                  <a:moveTo>
                    <a:pt x="0" y="3463"/>
                  </a:moveTo>
                  <a:cubicBezTo>
                    <a:pt x="398" y="1471"/>
                    <a:pt x="5836" y="3743"/>
                    <a:pt x="5836" y="1712"/>
                  </a:cubicBezTo>
                  <a:cubicBezTo>
                    <a:pt x="5836" y="541"/>
                    <a:pt x="7635" y="4874"/>
                    <a:pt x="8463" y="4046"/>
                  </a:cubicBezTo>
                  <a:cubicBezTo>
                    <a:pt x="8814" y="3695"/>
                    <a:pt x="9700" y="3310"/>
                    <a:pt x="9922" y="3754"/>
                  </a:cubicBezTo>
                  <a:cubicBezTo>
                    <a:pt x="10262" y="4433"/>
                    <a:pt x="11197" y="6242"/>
                    <a:pt x="11381" y="5505"/>
                  </a:cubicBezTo>
                  <a:cubicBezTo>
                    <a:pt x="11762" y="3983"/>
                    <a:pt x="9276" y="457"/>
                    <a:pt x="10798" y="836"/>
                  </a:cubicBezTo>
                  <a:cubicBezTo>
                    <a:pt x="12999" y="1385"/>
                    <a:pt x="14603" y="5350"/>
                    <a:pt x="16634" y="4338"/>
                  </a:cubicBezTo>
                  <a:cubicBezTo>
                    <a:pt x="17865" y="3724"/>
                    <a:pt x="16783" y="1557"/>
                    <a:pt x="17218" y="252"/>
                  </a:cubicBezTo>
                  <a:cubicBezTo>
                    <a:pt x="17502" y="-599"/>
                    <a:pt x="18665" y="1333"/>
                    <a:pt x="19261" y="2003"/>
                  </a:cubicBezTo>
                  <a:cubicBezTo>
                    <a:pt x="20017" y="2854"/>
                    <a:pt x="21524" y="2539"/>
                    <a:pt x="22471" y="3171"/>
                  </a:cubicBezTo>
                </a:path>
              </a:pathLst>
            </a:custGeom>
            <a:noFill/>
            <a:ln w="9525" cap="flat" cmpd="sng">
              <a:solidFill>
                <a:srgbClr val="CC0000"/>
              </a:solidFill>
              <a:prstDash val="solid"/>
              <a:round/>
              <a:headEnd type="none" w="med" len="med"/>
              <a:tailEnd type="none" w="med" len="med"/>
            </a:ln>
          </p:spPr>
        </p:sp>
        <p:sp>
          <p:nvSpPr>
            <p:cNvPr id="727" name="Google Shape;727;p55"/>
            <p:cNvSpPr/>
            <p:nvPr/>
          </p:nvSpPr>
          <p:spPr>
            <a:xfrm>
              <a:off x="3853050" y="3756325"/>
              <a:ext cx="324900" cy="2154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55"/>
            <p:cNvSpPr/>
            <p:nvPr/>
          </p:nvSpPr>
          <p:spPr>
            <a:xfrm>
              <a:off x="3853050" y="4065025"/>
              <a:ext cx="324900" cy="215400"/>
            </a:xfrm>
            <a:prstGeom prst="rect">
              <a:avLst/>
            </a:prstGeom>
            <a:solidFill>
              <a:srgbClr val="C9DAF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9" name="Google Shape;729;p55"/>
          <p:cNvSpPr txBox="1"/>
          <p:nvPr/>
        </p:nvSpPr>
        <p:spPr>
          <a:xfrm rot="-967">
            <a:off x="7398677" y="1698595"/>
            <a:ext cx="1066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rPr>
              <a:t>Computed AD solution and data</a:t>
            </a:r>
            <a:endParaRPr sz="1200">
              <a:solidFill>
                <a:schemeClr val="lt1"/>
              </a:solidFill>
            </a:endParaRPr>
          </a:p>
        </p:txBody>
      </p:sp>
      <p:sp>
        <p:nvSpPr>
          <p:cNvPr id="730" name="Google Shape;730;p55"/>
          <p:cNvSpPr txBox="1"/>
          <p:nvPr/>
        </p:nvSpPr>
        <p:spPr>
          <a:xfrm rot="-967">
            <a:off x="7783002" y="2724710"/>
            <a:ext cx="1066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rPr>
              <a:t>Positional Drift Corrections</a:t>
            </a:r>
            <a:endParaRPr sz="1200">
              <a:solidFill>
                <a:schemeClr val="lt1"/>
              </a:solidFill>
            </a:endParaRPr>
          </a:p>
        </p:txBody>
      </p:sp>
      <p:cxnSp>
        <p:nvCxnSpPr>
          <p:cNvPr id="731" name="Google Shape;731;p55"/>
          <p:cNvCxnSpPr>
            <a:stCxn id="702" idx="2"/>
          </p:cNvCxnSpPr>
          <p:nvPr/>
        </p:nvCxnSpPr>
        <p:spPr>
          <a:xfrm rot="10800000" flipH="1">
            <a:off x="6377625" y="2284645"/>
            <a:ext cx="2021400" cy="834600"/>
          </a:xfrm>
          <a:prstGeom prst="straightConnector1">
            <a:avLst/>
          </a:prstGeom>
          <a:noFill/>
          <a:ln w="19050" cap="flat" cmpd="sng">
            <a:solidFill>
              <a:srgbClr val="FF0000"/>
            </a:solidFill>
            <a:prstDash val="dashDot"/>
            <a:round/>
            <a:headEnd type="none" w="med" len="med"/>
            <a:tailEnd type="triangle" w="med" len="med"/>
          </a:ln>
        </p:spPr>
      </p:cxnSp>
      <p:cxnSp>
        <p:nvCxnSpPr>
          <p:cNvPr id="732" name="Google Shape;732;p55"/>
          <p:cNvCxnSpPr/>
          <p:nvPr/>
        </p:nvCxnSpPr>
        <p:spPr>
          <a:xfrm flipH="1">
            <a:off x="6372550" y="2357450"/>
            <a:ext cx="2473800" cy="1057200"/>
          </a:xfrm>
          <a:prstGeom prst="straightConnector1">
            <a:avLst/>
          </a:prstGeom>
          <a:noFill/>
          <a:ln w="19050" cap="flat" cmpd="sng">
            <a:solidFill>
              <a:srgbClr val="F1C232"/>
            </a:solidFill>
            <a:prstDash val="dashDot"/>
            <a:round/>
            <a:headEnd type="none" w="med" len="med"/>
            <a:tailEnd type="triangle" w="med" len="med"/>
          </a:ln>
        </p:spPr>
      </p:cxnSp>
      <p:sp>
        <p:nvSpPr>
          <p:cNvPr id="733" name="Google Shape;733;p55"/>
          <p:cNvSpPr txBox="1"/>
          <p:nvPr/>
        </p:nvSpPr>
        <p:spPr>
          <a:xfrm>
            <a:off x="5985975" y="2280975"/>
            <a:ext cx="783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THRUST</a:t>
            </a:r>
            <a:endParaRPr sz="1200" b="1">
              <a:solidFill>
                <a:srgbClr val="FFFFFF"/>
              </a:solidFill>
              <a:latin typeface="Roboto"/>
              <a:ea typeface="Roboto"/>
              <a:cs typeface="Roboto"/>
              <a:sym typeface="Roboto"/>
            </a:endParaRPr>
          </a:p>
        </p:txBody>
      </p:sp>
      <p:sp>
        <p:nvSpPr>
          <p:cNvPr id="734" name="Google Shape;734;p55"/>
          <p:cNvSpPr txBox="1"/>
          <p:nvPr/>
        </p:nvSpPr>
        <p:spPr>
          <a:xfrm>
            <a:off x="147625" y="1105825"/>
            <a:ext cx="1452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solidFill>
                  <a:srgbClr val="FF0000"/>
                </a:solidFill>
                <a:latin typeface="Roboto"/>
                <a:ea typeface="Roboto"/>
                <a:cs typeface="Roboto"/>
                <a:sym typeface="Roboto"/>
              </a:rPr>
              <a:t>Re-scoped orbit</a:t>
            </a:r>
            <a:endParaRPr i="1">
              <a:solidFill>
                <a:srgbClr val="FF0000"/>
              </a:solidFill>
              <a:latin typeface="Roboto"/>
              <a:ea typeface="Roboto"/>
              <a:cs typeface="Roboto"/>
              <a:sym typeface="Robot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56"/>
          <p:cNvSpPr txBox="1">
            <a:spLocks noGrp="1"/>
          </p:cNvSpPr>
          <p:nvPr>
            <p:ph type="body" idx="1"/>
          </p:nvPr>
        </p:nvSpPr>
        <p:spPr>
          <a:xfrm>
            <a:off x="311700" y="847150"/>
            <a:ext cx="4724700" cy="3734700"/>
          </a:xfrm>
          <a:prstGeom prst="rect">
            <a:avLst/>
          </a:prstGeom>
        </p:spPr>
        <p:txBody>
          <a:bodyPr spcFirstLastPara="1" wrap="square" lIns="91425" tIns="91425" rIns="91425" bIns="91425" anchor="t" anchorCtr="0">
            <a:normAutofit/>
          </a:bodyPr>
          <a:lstStyle/>
          <a:p>
            <a:pPr marL="457200" lvl="0" indent="-361950" algn="l" rtl="0">
              <a:spcBef>
                <a:spcPts val="0"/>
              </a:spcBef>
              <a:spcAft>
                <a:spcPts val="0"/>
              </a:spcAft>
              <a:buSzPts val="2100"/>
              <a:buChar char="●"/>
            </a:pPr>
            <a:r>
              <a:rPr lang="en"/>
              <a:t>Integrating noise for entire 2 hour LOC produces error values exceeding the customer requirements.</a:t>
            </a:r>
            <a:endParaRPr/>
          </a:p>
          <a:p>
            <a:pPr marL="457200" lvl="0" indent="-361950" algn="l" rtl="0">
              <a:spcBef>
                <a:spcPts val="0"/>
              </a:spcBef>
              <a:spcAft>
                <a:spcPts val="0"/>
              </a:spcAft>
              <a:buSzPts val="2100"/>
              <a:buChar char="●"/>
            </a:pPr>
            <a:r>
              <a:rPr lang="en"/>
              <a:t>Integrating for thrusting period only results in error values below customer requirements.</a:t>
            </a:r>
            <a:endParaRPr/>
          </a:p>
          <a:p>
            <a:pPr marL="914400" lvl="1" indent="-349250" algn="l" rtl="0">
              <a:spcBef>
                <a:spcPts val="0"/>
              </a:spcBef>
              <a:spcAft>
                <a:spcPts val="0"/>
              </a:spcAft>
              <a:buSzPts val="1900"/>
              <a:buChar char="○"/>
            </a:pPr>
            <a:r>
              <a:rPr lang="en"/>
              <a:t>Sensor repeatability has less time to drift</a:t>
            </a:r>
            <a:endParaRPr/>
          </a:p>
        </p:txBody>
      </p:sp>
      <p:sp>
        <p:nvSpPr>
          <p:cNvPr id="740" name="Google Shape;740;p56"/>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34</a:t>
            </a:fld>
            <a:endParaRPr/>
          </a:p>
        </p:txBody>
      </p:sp>
      <p:sp>
        <p:nvSpPr>
          <p:cNvPr id="741" name="Google Shape;741;p56"/>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Thrust Addition Benefits</a:t>
            </a:r>
            <a:endParaRPr/>
          </a:p>
        </p:txBody>
      </p:sp>
      <p:sp>
        <p:nvSpPr>
          <p:cNvPr id="742" name="Google Shape;742;p56"/>
          <p:cNvSpPr/>
          <p:nvPr/>
        </p:nvSpPr>
        <p:spPr>
          <a:xfrm>
            <a:off x="5232675" y="1013830"/>
            <a:ext cx="3672900" cy="32595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3" name="Google Shape;743;p56"/>
          <p:cNvPicPr preferRelativeResize="0"/>
          <p:nvPr/>
        </p:nvPicPr>
        <p:blipFill rotWithShape="1">
          <a:blip r:embed="rId3">
            <a:alphaModFix/>
          </a:blip>
          <a:srcRect l="4286" r="6043"/>
          <a:stretch/>
        </p:blipFill>
        <p:spPr>
          <a:xfrm>
            <a:off x="5232675" y="1013825"/>
            <a:ext cx="3673201" cy="325962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57"/>
          <p:cNvSpPr txBox="1">
            <a:spLocks noGrp="1"/>
          </p:cNvSpPr>
          <p:nvPr>
            <p:ph type="body" idx="1"/>
          </p:nvPr>
        </p:nvSpPr>
        <p:spPr>
          <a:xfrm>
            <a:off x="106075" y="704400"/>
            <a:ext cx="8931900" cy="3734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u="sng"/>
              <a:t>Modeled after THEMIS Satellites</a:t>
            </a:r>
            <a:r>
              <a:rPr lang="en"/>
              <a:t>: </a:t>
            </a:r>
            <a:r>
              <a:rPr lang="en" sz="1700"/>
              <a:t>4 Monopropellant Hydrazine Cold Gas Thrusters</a:t>
            </a:r>
            <a:endParaRPr sz="1700"/>
          </a:p>
          <a:p>
            <a:pPr marL="457200" lvl="0" indent="-336550" algn="l" rtl="0">
              <a:spcBef>
                <a:spcPts val="1200"/>
              </a:spcBef>
              <a:spcAft>
                <a:spcPts val="0"/>
              </a:spcAft>
              <a:buSzPts val="1700"/>
              <a:buChar char="●"/>
            </a:pPr>
            <a:r>
              <a:rPr lang="en" sz="1700"/>
              <a:t>Assumed ΔV required for lunar maintenance burn = 10 m/s</a:t>
            </a:r>
            <a:endParaRPr sz="1700"/>
          </a:p>
          <a:p>
            <a:pPr marL="457200" lvl="0" indent="-336550" algn="l" rtl="0">
              <a:spcBef>
                <a:spcPts val="0"/>
              </a:spcBef>
              <a:spcAft>
                <a:spcPts val="0"/>
              </a:spcAft>
              <a:buSzPts val="1700"/>
              <a:buChar char="●"/>
            </a:pPr>
            <a:r>
              <a:rPr lang="en" sz="1700"/>
              <a:t>Typical burn duration of 73 seconds</a:t>
            </a:r>
            <a:endParaRPr sz="1700"/>
          </a:p>
          <a:p>
            <a:pPr marL="457200" lvl="0" indent="-336550" algn="l" rtl="0">
              <a:spcBef>
                <a:spcPts val="0"/>
              </a:spcBef>
              <a:spcAft>
                <a:spcPts val="0"/>
              </a:spcAft>
              <a:buSzPts val="1700"/>
              <a:buChar char="●"/>
            </a:pPr>
            <a:r>
              <a:rPr lang="en" sz="1700"/>
              <a:t>Repeatability value at calibration now within customer requirements!</a:t>
            </a:r>
            <a:endParaRPr sz="1700"/>
          </a:p>
        </p:txBody>
      </p:sp>
      <p:sp>
        <p:nvSpPr>
          <p:cNvPr id="749" name="Google Shape;749;p57"/>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35</a:t>
            </a:fld>
            <a:endParaRPr/>
          </a:p>
        </p:txBody>
      </p:sp>
      <p:sp>
        <p:nvSpPr>
          <p:cNvPr id="750" name="Google Shape;750;p57"/>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Electronics - Model Results (New Scope)</a:t>
            </a:r>
            <a:endParaRPr/>
          </a:p>
        </p:txBody>
      </p:sp>
      <p:sp>
        <p:nvSpPr>
          <p:cNvPr id="751" name="Google Shape;751;p57"/>
          <p:cNvSpPr/>
          <p:nvPr/>
        </p:nvSpPr>
        <p:spPr>
          <a:xfrm>
            <a:off x="296263" y="2267200"/>
            <a:ext cx="8551500" cy="2553600"/>
          </a:xfrm>
          <a:prstGeom prst="rect">
            <a:avLst/>
          </a:prstGeom>
          <a:solidFill>
            <a:schemeClr val="lt2"/>
          </a:solidFill>
          <a:ln>
            <a:noFill/>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2" name="Google Shape;752;p57"/>
          <p:cNvPicPr preferRelativeResize="0"/>
          <p:nvPr/>
        </p:nvPicPr>
        <p:blipFill rotWithShape="1">
          <a:blip r:embed="rId3">
            <a:alphaModFix/>
          </a:blip>
          <a:srcRect l="7629" t="52010" r="8159" b="5214"/>
          <a:stretch/>
        </p:blipFill>
        <p:spPr>
          <a:xfrm>
            <a:off x="296238" y="2267198"/>
            <a:ext cx="8551450" cy="255360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58"/>
          <p:cNvSpPr txBox="1">
            <a:spLocks noGrp="1"/>
          </p:cNvSpPr>
          <p:nvPr>
            <p:ph type="body" idx="1"/>
          </p:nvPr>
        </p:nvSpPr>
        <p:spPr>
          <a:xfrm>
            <a:off x="311700" y="847138"/>
            <a:ext cx="8520600" cy="3734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Modelling as a circular orbit allows use of the Clohessy–Wiltshire equations. (This avoids implementing a full non-linear MEKF)</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r>
              <a:rPr lang="en"/>
              <a:t>Allows our Kalman Filter state vector to be reduced to 6 variables:</a:t>
            </a:r>
            <a:endParaRPr/>
          </a:p>
          <a:p>
            <a:pPr marL="0" lvl="0" indent="0" algn="l" rtl="0">
              <a:spcBef>
                <a:spcPts val="1200"/>
              </a:spcBef>
              <a:spcAft>
                <a:spcPts val="0"/>
              </a:spcAft>
              <a:buNone/>
            </a:pPr>
            <a:endParaRPr/>
          </a:p>
          <a:p>
            <a:pPr marL="0" lvl="0" indent="0" algn="l" rtl="0">
              <a:spcBef>
                <a:spcPts val="1200"/>
              </a:spcBef>
              <a:spcAft>
                <a:spcPts val="1200"/>
              </a:spcAft>
              <a:buNone/>
            </a:pPr>
            <a:r>
              <a:rPr lang="en"/>
              <a:t>Attitude information is provided from star tracker at 10 Hz</a:t>
            </a:r>
            <a:endParaRPr/>
          </a:p>
        </p:txBody>
      </p:sp>
      <p:sp>
        <p:nvSpPr>
          <p:cNvPr id="758" name="Google Shape;758;p58"/>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36</a:t>
            </a:fld>
            <a:endParaRPr/>
          </a:p>
        </p:txBody>
      </p:sp>
      <p:sp>
        <p:nvSpPr>
          <p:cNvPr id="759" name="Google Shape;759;p58"/>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FSW - New Scope</a:t>
            </a:r>
            <a:endParaRPr/>
          </a:p>
        </p:txBody>
      </p:sp>
      <p:pic>
        <p:nvPicPr>
          <p:cNvPr id="760" name="Google Shape;760;p58"/>
          <p:cNvPicPr preferRelativeResize="0"/>
          <p:nvPr/>
        </p:nvPicPr>
        <p:blipFill>
          <a:blip r:embed="rId3">
            <a:alphaModFix/>
          </a:blip>
          <a:stretch>
            <a:fillRect/>
          </a:stretch>
        </p:blipFill>
        <p:spPr>
          <a:xfrm>
            <a:off x="3476259" y="1668646"/>
            <a:ext cx="2191475" cy="1184025"/>
          </a:xfrm>
          <a:prstGeom prst="rect">
            <a:avLst/>
          </a:prstGeom>
          <a:noFill/>
          <a:ln>
            <a:noFill/>
          </a:ln>
        </p:spPr>
      </p:pic>
      <p:pic>
        <p:nvPicPr>
          <p:cNvPr id="761" name="Google Shape;761;p58"/>
          <p:cNvPicPr preferRelativeResize="0"/>
          <p:nvPr/>
        </p:nvPicPr>
        <p:blipFill>
          <a:blip r:embed="rId4">
            <a:alphaModFix/>
          </a:blip>
          <a:stretch>
            <a:fillRect/>
          </a:stretch>
        </p:blipFill>
        <p:spPr>
          <a:xfrm>
            <a:off x="2858375" y="3284300"/>
            <a:ext cx="3427250" cy="4734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59"/>
          <p:cNvSpPr txBox="1">
            <a:spLocks noGrp="1"/>
          </p:cNvSpPr>
          <p:nvPr>
            <p:ph type="body" idx="1"/>
          </p:nvPr>
        </p:nvSpPr>
        <p:spPr>
          <a:xfrm>
            <a:off x="173250" y="642750"/>
            <a:ext cx="8797500" cy="41679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b="1"/>
              <a:t>Testing on Arduino Due (Atmel SAM3X8E ARM Cortex M3, 84 MHz)</a:t>
            </a:r>
            <a:endParaRPr b="1"/>
          </a:p>
          <a:p>
            <a:pPr marL="0" lvl="0" indent="0" algn="l" rtl="0">
              <a:spcBef>
                <a:spcPts val="1200"/>
              </a:spcBef>
              <a:spcAft>
                <a:spcPts val="0"/>
              </a:spcAft>
              <a:buNone/>
            </a:pPr>
            <a:r>
              <a:rPr lang="en" b="1"/>
              <a:t>Full MEKF test</a:t>
            </a:r>
            <a:r>
              <a:rPr lang="en"/>
              <a:t> with 25 variable state vector:</a:t>
            </a:r>
            <a:endParaRPr/>
          </a:p>
          <a:p>
            <a:pPr marL="457200" lvl="0" indent="-351948" algn="l" rtl="0">
              <a:spcBef>
                <a:spcPts val="1200"/>
              </a:spcBef>
              <a:spcAft>
                <a:spcPts val="0"/>
              </a:spcAft>
              <a:buSzPct val="100000"/>
              <a:buChar char="●"/>
            </a:pPr>
            <a:r>
              <a:rPr lang="en" b="1"/>
              <a:t>0.1882 seconds/cycle (~5 Hz [100 Hz required])</a:t>
            </a:r>
            <a:endParaRPr b="1"/>
          </a:p>
          <a:p>
            <a:pPr marL="457200" lvl="0" indent="-351948" algn="l" rtl="0">
              <a:spcBef>
                <a:spcPts val="0"/>
              </a:spcBef>
              <a:spcAft>
                <a:spcPts val="0"/>
              </a:spcAft>
              <a:buSzPct val="100000"/>
              <a:buChar char="●"/>
            </a:pPr>
            <a:r>
              <a:rPr lang="en"/>
              <a:t>Compilation size: 30 kB</a:t>
            </a:r>
            <a:endParaRPr/>
          </a:p>
          <a:p>
            <a:pPr marL="457200" lvl="0" indent="-351948" algn="l" rtl="0">
              <a:spcBef>
                <a:spcPts val="0"/>
              </a:spcBef>
              <a:spcAft>
                <a:spcPts val="0"/>
              </a:spcAft>
              <a:buSzPct val="104999"/>
              <a:buChar char="●"/>
            </a:pPr>
            <a:r>
              <a:rPr lang="en"/>
              <a:t>SRAM usage: 47 kB (floats not doubles)</a:t>
            </a:r>
            <a:endParaRPr sz="2000"/>
          </a:p>
          <a:p>
            <a:pPr marL="0" lvl="0" indent="0" algn="l" rtl="0">
              <a:spcBef>
                <a:spcPts val="1200"/>
              </a:spcBef>
              <a:spcAft>
                <a:spcPts val="0"/>
              </a:spcAft>
              <a:buNone/>
            </a:pPr>
            <a:r>
              <a:rPr lang="en" sz="2000"/>
              <a:t>Testing </a:t>
            </a:r>
            <a:r>
              <a:rPr lang="en" sz="2000" b="1"/>
              <a:t>rescoped model</a:t>
            </a:r>
            <a:r>
              <a:rPr lang="en" sz="2000"/>
              <a:t> with 6 variable state vector on same </a:t>
            </a:r>
            <a:r>
              <a:rPr lang="en" sz="2000" b="1"/>
              <a:t>Arduino Due</a:t>
            </a:r>
            <a:r>
              <a:rPr lang="en" sz="2000"/>
              <a:t>:</a:t>
            </a:r>
            <a:endParaRPr sz="2000"/>
          </a:p>
          <a:p>
            <a:pPr marL="457200" lvl="0" indent="-351948" algn="l" rtl="0">
              <a:spcBef>
                <a:spcPts val="1200"/>
              </a:spcBef>
              <a:spcAft>
                <a:spcPts val="0"/>
              </a:spcAft>
              <a:buSzPct val="100000"/>
              <a:buChar char="●"/>
            </a:pPr>
            <a:r>
              <a:rPr lang="en" b="1"/>
              <a:t>0.006 seconds/cycle (~166 Hz)</a:t>
            </a:r>
            <a:endParaRPr b="1"/>
          </a:p>
          <a:p>
            <a:pPr marL="457200" lvl="0" indent="-351948" algn="l" rtl="0">
              <a:spcBef>
                <a:spcPts val="0"/>
              </a:spcBef>
              <a:spcAft>
                <a:spcPts val="0"/>
              </a:spcAft>
              <a:buSzPct val="100000"/>
              <a:buChar char="●"/>
            </a:pPr>
            <a:r>
              <a:rPr lang="en"/>
              <a:t>Compilation size: 30 kB</a:t>
            </a:r>
            <a:endParaRPr/>
          </a:p>
          <a:p>
            <a:pPr marL="457200" lvl="0" indent="-351948" algn="l" rtl="0">
              <a:spcBef>
                <a:spcPts val="0"/>
              </a:spcBef>
              <a:spcAft>
                <a:spcPts val="0"/>
              </a:spcAft>
              <a:buSzPct val="100000"/>
              <a:buChar char="●"/>
            </a:pPr>
            <a:r>
              <a:rPr lang="en"/>
              <a:t>SRAM usage: 8 kB (floats not doubles)</a:t>
            </a:r>
            <a:endParaRPr/>
          </a:p>
          <a:p>
            <a:pPr marL="457200" lvl="0" indent="-351948" algn="l" rtl="0">
              <a:spcBef>
                <a:spcPts val="0"/>
              </a:spcBef>
              <a:spcAft>
                <a:spcPts val="0"/>
              </a:spcAft>
              <a:buSzPct val="100000"/>
              <a:buChar char="●"/>
            </a:pPr>
            <a:r>
              <a:rPr lang="en"/>
              <a:t>Only tests Kalman filter equations, </a:t>
            </a:r>
            <a:endParaRPr/>
          </a:p>
          <a:p>
            <a:pPr marL="914400" lvl="1" indent="-340201" algn="l" rtl="0">
              <a:spcBef>
                <a:spcPts val="0"/>
              </a:spcBef>
              <a:spcAft>
                <a:spcPts val="0"/>
              </a:spcAft>
              <a:buSzPct val="100000"/>
              <a:buChar char="○"/>
            </a:pPr>
            <a:r>
              <a:rPr lang="en"/>
              <a:t>excludes I/O, memory operations, communications, sensor interactions, state transition matrix calculations</a:t>
            </a:r>
            <a:endParaRPr/>
          </a:p>
        </p:txBody>
      </p:sp>
      <p:sp>
        <p:nvSpPr>
          <p:cNvPr id="767" name="Google Shape;767;p59"/>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37</a:t>
            </a:fld>
            <a:endParaRPr/>
          </a:p>
        </p:txBody>
      </p:sp>
      <p:sp>
        <p:nvSpPr>
          <p:cNvPr id="768" name="Google Shape;768;p59"/>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FSW - Compute Time Estimates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60"/>
          <p:cNvSpPr txBox="1">
            <a:spLocks noGrp="1"/>
          </p:cNvSpPr>
          <p:nvPr>
            <p:ph type="title"/>
          </p:nvPr>
        </p:nvSpPr>
        <p:spPr>
          <a:xfrm>
            <a:off x="123175" y="2259900"/>
            <a:ext cx="5439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Verification &amp; Validation</a:t>
            </a:r>
            <a:endParaRPr/>
          </a:p>
        </p:txBody>
      </p:sp>
      <p:sp>
        <p:nvSpPr>
          <p:cNvPr id="774" name="Google Shape;774;p60"/>
          <p:cNvSpPr txBox="1"/>
          <p:nvPr/>
        </p:nvSpPr>
        <p:spPr>
          <a:xfrm>
            <a:off x="1262175" y="3159050"/>
            <a:ext cx="6719400" cy="1984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300">
              <a:solidFill>
                <a:schemeClr val="dk2"/>
              </a:solidFill>
              <a:latin typeface="Roboto"/>
              <a:ea typeface="Roboto"/>
              <a:cs typeface="Roboto"/>
              <a:sym typeface="Roboto"/>
            </a:endParaRPr>
          </a:p>
        </p:txBody>
      </p:sp>
      <p:sp>
        <p:nvSpPr>
          <p:cNvPr id="775" name="Google Shape;775;p60"/>
          <p:cNvSpPr txBox="1">
            <a:spLocks noGrp="1"/>
          </p:cNvSpPr>
          <p:nvPr>
            <p:ph type="sldNum" idx="12"/>
          </p:nvPr>
        </p:nvSpPr>
        <p:spPr>
          <a:xfrm>
            <a:off x="8595300" y="4875297"/>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61"/>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Tabletop Test - Models</a:t>
            </a:r>
            <a:endParaRPr/>
          </a:p>
        </p:txBody>
      </p:sp>
      <p:sp>
        <p:nvSpPr>
          <p:cNvPr id="781" name="Google Shape;781;p61"/>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39</a:t>
            </a:fld>
            <a:endParaRPr/>
          </a:p>
        </p:txBody>
      </p:sp>
      <p:sp>
        <p:nvSpPr>
          <p:cNvPr id="782" name="Google Shape;782;p61"/>
          <p:cNvSpPr/>
          <p:nvPr/>
        </p:nvSpPr>
        <p:spPr>
          <a:xfrm>
            <a:off x="6099975" y="799010"/>
            <a:ext cx="2840700" cy="17946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783" name="Google Shape;783;p61"/>
          <p:cNvGraphicFramePr/>
          <p:nvPr/>
        </p:nvGraphicFramePr>
        <p:xfrm>
          <a:off x="104588" y="2816330"/>
          <a:ext cx="8941050" cy="1839635"/>
        </p:xfrm>
        <a:graphic>
          <a:graphicData uri="http://schemas.openxmlformats.org/drawingml/2006/table">
            <a:tbl>
              <a:tblPr>
                <a:noFill/>
                <a:tableStyleId>{2B3CC3D6-1F7A-4778-AB20-04DCFBE73B5B}</a:tableStyleId>
              </a:tblPr>
              <a:tblGrid>
                <a:gridCol w="3049275">
                  <a:extLst>
                    <a:ext uri="{9D8B030D-6E8A-4147-A177-3AD203B41FA5}">
                      <a16:colId xmlns:a16="http://schemas.microsoft.com/office/drawing/2014/main" val="20000"/>
                    </a:ext>
                  </a:extLst>
                </a:gridCol>
                <a:gridCol w="2857125">
                  <a:extLst>
                    <a:ext uri="{9D8B030D-6E8A-4147-A177-3AD203B41FA5}">
                      <a16:colId xmlns:a16="http://schemas.microsoft.com/office/drawing/2014/main" val="20001"/>
                    </a:ext>
                  </a:extLst>
                </a:gridCol>
                <a:gridCol w="3034650">
                  <a:extLst>
                    <a:ext uri="{9D8B030D-6E8A-4147-A177-3AD203B41FA5}">
                      <a16:colId xmlns:a16="http://schemas.microsoft.com/office/drawing/2014/main" val="20002"/>
                    </a:ext>
                  </a:extLst>
                </a:gridCol>
              </a:tblGrid>
              <a:tr h="357475">
                <a:tc>
                  <a:txBody>
                    <a:bodyPr/>
                    <a:lstStyle/>
                    <a:p>
                      <a:pPr marL="0" lvl="0" indent="0" algn="ctr" rtl="0">
                        <a:spcBef>
                          <a:spcPts val="0"/>
                        </a:spcBef>
                        <a:spcAft>
                          <a:spcPts val="0"/>
                        </a:spcAft>
                        <a:buNone/>
                      </a:pPr>
                      <a:r>
                        <a:rPr lang="en" b="1">
                          <a:solidFill>
                            <a:schemeClr val="dk2"/>
                          </a:solidFill>
                          <a:latin typeface="Roboto"/>
                          <a:ea typeface="Roboto"/>
                          <a:cs typeface="Roboto"/>
                          <a:sym typeface="Roboto"/>
                        </a:rPr>
                        <a:t>Velocity Random Walk</a:t>
                      </a:r>
                      <a:endParaRPr b="1">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chemeClr val="dk2"/>
                          </a:solidFill>
                          <a:latin typeface="Roboto"/>
                          <a:ea typeface="Roboto"/>
                          <a:cs typeface="Roboto"/>
                          <a:sym typeface="Roboto"/>
                        </a:rPr>
                        <a:t>Temperature Calibration</a:t>
                      </a:r>
                      <a:endParaRPr b="1">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en" b="1">
                          <a:solidFill>
                            <a:schemeClr val="dk2"/>
                          </a:solidFill>
                          <a:latin typeface="Roboto"/>
                          <a:ea typeface="Roboto"/>
                          <a:cs typeface="Roboto"/>
                          <a:sym typeface="Roboto"/>
                        </a:rPr>
                        <a:t>Repeatability</a:t>
                      </a:r>
                      <a:endParaRPr b="1">
                        <a:solidFill>
                          <a:schemeClr val="dk2"/>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0"/>
                  </a:ext>
                </a:extLst>
              </a:tr>
              <a:tr h="1443425">
                <a:tc>
                  <a:txBody>
                    <a:bodyPr/>
                    <a:lstStyle/>
                    <a:p>
                      <a:pPr marL="457200" lvl="0" indent="-317500" algn="l" rtl="0">
                        <a:spcBef>
                          <a:spcPts val="0"/>
                        </a:spcBef>
                        <a:spcAft>
                          <a:spcPts val="0"/>
                        </a:spcAft>
                        <a:buClr>
                          <a:schemeClr val="dk2"/>
                        </a:buClr>
                        <a:buSzPts val="1400"/>
                        <a:buFont typeface="Roboto"/>
                        <a:buChar char="-"/>
                      </a:pPr>
                      <a:r>
                        <a:rPr lang="en">
                          <a:solidFill>
                            <a:schemeClr val="dk2"/>
                          </a:solidFill>
                          <a:latin typeface="Roboto"/>
                          <a:ea typeface="Roboto"/>
                          <a:cs typeface="Roboto"/>
                          <a:sym typeface="Roboto"/>
                        </a:rPr>
                        <a:t>Kalman Filter uses this value to establish discrete error bounds in weighting process</a:t>
                      </a:r>
                      <a:endParaRPr>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457200" lvl="0" indent="-317500" algn="l" rtl="0">
                        <a:spcBef>
                          <a:spcPts val="0"/>
                        </a:spcBef>
                        <a:spcAft>
                          <a:spcPts val="0"/>
                        </a:spcAft>
                        <a:buClr>
                          <a:schemeClr val="dk2"/>
                        </a:buClr>
                        <a:buSzPts val="1400"/>
                        <a:buFont typeface="Roboto"/>
                        <a:buChar char="-"/>
                      </a:pPr>
                      <a:r>
                        <a:rPr lang="en">
                          <a:solidFill>
                            <a:schemeClr val="dk2"/>
                          </a:solidFill>
                          <a:latin typeface="Roboto"/>
                          <a:ea typeface="Roboto"/>
                          <a:cs typeface="Roboto"/>
                          <a:sym typeface="Roboto"/>
                        </a:rPr>
                        <a:t>Calibration of bias error change over various temperatures will greatly reduce the accuracy estimates</a:t>
                      </a:r>
                      <a:endParaRPr>
                        <a:solidFill>
                          <a:schemeClr val="dk2"/>
                        </a:solidFill>
                        <a:latin typeface="Roboto"/>
                        <a:ea typeface="Roboto"/>
                        <a:cs typeface="Roboto"/>
                        <a:sym typeface="Roboto"/>
                      </a:endParaRPr>
                    </a:p>
                  </a:txBody>
                  <a:tcPr marL="91425" marR="91425" marT="91425" marB="91425">
                    <a:lnL w="9525" cap="flat" cmpd="sng">
                      <a:solidFill>
                        <a:srgbClr val="9E9E9E"/>
                      </a:solidFill>
                      <a:prstDash val="solid"/>
                      <a:round/>
                      <a:headEnd type="none" w="sm" len="sm"/>
                      <a:tailEnd type="none" w="sm" len="sm"/>
                    </a:lnL>
                  </a:tcPr>
                </a:tc>
                <a:tc>
                  <a:txBody>
                    <a:bodyPr/>
                    <a:lstStyle/>
                    <a:p>
                      <a:pPr marL="457200" lvl="0" indent="-317500" algn="l" rtl="0">
                        <a:spcBef>
                          <a:spcPts val="0"/>
                        </a:spcBef>
                        <a:spcAft>
                          <a:spcPts val="0"/>
                        </a:spcAft>
                        <a:buClr>
                          <a:schemeClr val="dk2"/>
                        </a:buClr>
                        <a:buSzPts val="1400"/>
                        <a:buFont typeface="Roboto"/>
                        <a:buChar char="-"/>
                      </a:pPr>
                      <a:r>
                        <a:rPr lang="en">
                          <a:solidFill>
                            <a:schemeClr val="dk2"/>
                          </a:solidFill>
                          <a:latin typeface="Roboto"/>
                          <a:ea typeface="Roboto"/>
                          <a:cs typeface="Roboto"/>
                          <a:sym typeface="Roboto"/>
                        </a:rPr>
                        <a:t>Understand how the accelerometer will drift between calibrations</a:t>
                      </a:r>
                      <a:endParaRPr>
                        <a:solidFill>
                          <a:schemeClr val="dk2"/>
                        </a:solidFill>
                        <a:latin typeface="Roboto"/>
                        <a:ea typeface="Roboto"/>
                        <a:cs typeface="Roboto"/>
                        <a:sym typeface="Roboto"/>
                      </a:endParaRPr>
                    </a:p>
                    <a:p>
                      <a:pPr marL="457200" lvl="0" indent="-317500" algn="l" rtl="0">
                        <a:spcBef>
                          <a:spcPts val="0"/>
                        </a:spcBef>
                        <a:spcAft>
                          <a:spcPts val="0"/>
                        </a:spcAft>
                        <a:buClr>
                          <a:schemeClr val="dk2"/>
                        </a:buClr>
                        <a:buSzPts val="1400"/>
                        <a:buFont typeface="Roboto"/>
                        <a:buChar char="-"/>
                      </a:pPr>
                      <a:r>
                        <a:rPr lang="en">
                          <a:solidFill>
                            <a:schemeClr val="dk2"/>
                          </a:solidFill>
                          <a:latin typeface="Roboto"/>
                          <a:ea typeface="Roboto"/>
                          <a:cs typeface="Roboto"/>
                          <a:sym typeface="Roboto"/>
                        </a:rPr>
                        <a:t>Verify accuracy is within customer requirements</a:t>
                      </a:r>
                      <a:endParaRPr>
                        <a:solidFill>
                          <a:schemeClr val="dk2"/>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1"/>
                  </a:ext>
                </a:extLst>
              </a:tr>
            </a:tbl>
          </a:graphicData>
        </a:graphic>
      </p:graphicFrame>
      <p:pic>
        <p:nvPicPr>
          <p:cNvPr id="784" name="Google Shape;784;p61"/>
          <p:cNvPicPr preferRelativeResize="0"/>
          <p:nvPr/>
        </p:nvPicPr>
        <p:blipFill rotWithShape="1">
          <a:blip r:embed="rId3">
            <a:alphaModFix/>
          </a:blip>
          <a:srcRect l="9232" t="4370" r="52040" b="52702"/>
          <a:stretch/>
        </p:blipFill>
        <p:spPr>
          <a:xfrm>
            <a:off x="6100025" y="799037"/>
            <a:ext cx="2840602" cy="1794565"/>
          </a:xfrm>
          <a:prstGeom prst="rect">
            <a:avLst/>
          </a:prstGeom>
          <a:noFill/>
          <a:ln>
            <a:noFill/>
          </a:ln>
        </p:spPr>
      </p:pic>
      <p:sp>
        <p:nvSpPr>
          <p:cNvPr id="785" name="Google Shape;785;p61"/>
          <p:cNvSpPr/>
          <p:nvPr/>
        </p:nvSpPr>
        <p:spPr>
          <a:xfrm>
            <a:off x="3344663" y="668213"/>
            <a:ext cx="2460900" cy="20562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86" name="Google Shape;786;p61"/>
          <p:cNvPicPr preferRelativeResize="0"/>
          <p:nvPr/>
        </p:nvPicPr>
        <p:blipFill>
          <a:blip r:embed="rId4">
            <a:alphaModFix/>
          </a:blip>
          <a:stretch>
            <a:fillRect/>
          </a:stretch>
        </p:blipFill>
        <p:spPr>
          <a:xfrm>
            <a:off x="3344688" y="668150"/>
            <a:ext cx="2460897" cy="2056326"/>
          </a:xfrm>
          <a:prstGeom prst="rect">
            <a:avLst/>
          </a:prstGeom>
          <a:noFill/>
          <a:ln>
            <a:noFill/>
          </a:ln>
        </p:spPr>
      </p:pic>
      <p:sp>
        <p:nvSpPr>
          <p:cNvPr id="787" name="Google Shape;787;p61"/>
          <p:cNvSpPr/>
          <p:nvPr/>
        </p:nvSpPr>
        <p:spPr>
          <a:xfrm>
            <a:off x="153025" y="1083875"/>
            <a:ext cx="2840700" cy="10929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88" name="Google Shape;788;p61"/>
          <p:cNvPicPr preferRelativeResize="0"/>
          <p:nvPr/>
        </p:nvPicPr>
        <p:blipFill>
          <a:blip r:embed="rId5">
            <a:alphaModFix/>
          </a:blip>
          <a:stretch>
            <a:fillRect/>
          </a:stretch>
        </p:blipFill>
        <p:spPr>
          <a:xfrm>
            <a:off x="153025" y="1083875"/>
            <a:ext cx="2840699" cy="109292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6"/>
          <p:cNvSpPr txBox="1">
            <a:spLocks noGrp="1"/>
          </p:cNvSpPr>
          <p:nvPr>
            <p:ph type="body" idx="1"/>
          </p:nvPr>
        </p:nvSpPr>
        <p:spPr>
          <a:xfrm>
            <a:off x="311700" y="1504493"/>
            <a:ext cx="8520600" cy="2367851"/>
          </a:xfrm>
          <a:prstGeom prst="rect">
            <a:avLst/>
          </a:prstGeom>
          <a:solidFill>
            <a:srgbClr val="BACEFC"/>
          </a:solidFill>
          <a:effectLst>
            <a:outerShdw blurRad="85725" dist="57150" dir="4620000" algn="bl" rotWithShape="0">
              <a:srgbClr val="000000">
                <a:alpha val="50000"/>
              </a:srgbClr>
            </a:outerShdw>
          </a:effectLst>
        </p:spPr>
        <p:txBody>
          <a:bodyPr spcFirstLastPara="1" wrap="square" lIns="91425" tIns="91425" rIns="91425" bIns="91425" anchor="t" anchorCtr="0">
            <a:noAutofit/>
          </a:bodyPr>
          <a:lstStyle/>
          <a:p>
            <a:pPr marL="0" lvl="0" indent="0" algn="ctr" rtl="0">
              <a:lnSpc>
                <a:spcPct val="200000"/>
              </a:lnSpc>
              <a:spcBef>
                <a:spcPts val="0"/>
              </a:spcBef>
              <a:spcAft>
                <a:spcPts val="1000"/>
              </a:spcAft>
              <a:buNone/>
            </a:pPr>
            <a:r>
              <a:rPr lang="en" sz="1800" b="1" i="1" dirty="0">
                <a:solidFill>
                  <a:schemeClr val="lt2"/>
                </a:solidFill>
              </a:rPr>
              <a:t>Project GAINS aims to develop an Inertial Navigation System (INS) prototype for installation on cube-satellites in cislunar applications. The GAINS prototype will be developed to maximize accuracy of estimated position and velocity with the aid of external error corrections.</a:t>
            </a:r>
            <a:endParaRPr sz="1800" b="1" i="1" dirty="0">
              <a:solidFill>
                <a:schemeClr val="lt2"/>
              </a:solidFill>
            </a:endParaRPr>
          </a:p>
        </p:txBody>
      </p:sp>
      <p:sp>
        <p:nvSpPr>
          <p:cNvPr id="206" name="Google Shape;206;p26"/>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4</a:t>
            </a:fld>
            <a:endParaRPr/>
          </a:p>
        </p:txBody>
      </p:sp>
      <p:sp>
        <p:nvSpPr>
          <p:cNvPr id="207" name="Google Shape;207;p26"/>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Mission Statement</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62"/>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Tabletop Test</a:t>
            </a:r>
            <a:endParaRPr/>
          </a:p>
          <a:p>
            <a:pPr marL="0" lvl="0" indent="0" algn="l" rtl="0">
              <a:spcBef>
                <a:spcPts val="0"/>
              </a:spcBef>
              <a:spcAft>
                <a:spcPts val="0"/>
              </a:spcAft>
              <a:buNone/>
            </a:pPr>
            <a:endParaRPr/>
          </a:p>
        </p:txBody>
      </p:sp>
      <p:sp>
        <p:nvSpPr>
          <p:cNvPr id="794" name="Google Shape;794;p62"/>
          <p:cNvSpPr/>
          <p:nvPr/>
        </p:nvSpPr>
        <p:spPr>
          <a:xfrm>
            <a:off x="401274" y="4082875"/>
            <a:ext cx="8572500" cy="578100"/>
          </a:xfrm>
          <a:prstGeom prst="parallelogram">
            <a:avLst>
              <a:gd name="adj" fmla="val 25000"/>
            </a:avLst>
          </a:prstGeom>
          <a:solidFill>
            <a:schemeClr val="accen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62"/>
          <p:cNvSpPr/>
          <p:nvPr/>
        </p:nvSpPr>
        <p:spPr>
          <a:xfrm>
            <a:off x="2188217" y="3494661"/>
            <a:ext cx="985800" cy="974100"/>
          </a:xfrm>
          <a:prstGeom prst="cube">
            <a:avLst>
              <a:gd name="adj" fmla="val 25000"/>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62"/>
          <p:cNvSpPr/>
          <p:nvPr/>
        </p:nvSpPr>
        <p:spPr>
          <a:xfrm>
            <a:off x="3078878" y="3913000"/>
            <a:ext cx="3583697" cy="396397"/>
          </a:xfrm>
          <a:custGeom>
            <a:avLst/>
            <a:gdLst/>
            <a:ahLst/>
            <a:cxnLst/>
            <a:rect l="l" t="t" r="r" b="b"/>
            <a:pathLst>
              <a:path w="36479" h="2896" extrusionOk="0">
                <a:moveTo>
                  <a:pt x="0" y="2313"/>
                </a:moveTo>
                <a:cubicBezTo>
                  <a:pt x="5573" y="3428"/>
                  <a:pt x="11321" y="1205"/>
                  <a:pt x="16927" y="270"/>
                </a:cubicBezTo>
                <a:cubicBezTo>
                  <a:pt x="23413" y="-812"/>
                  <a:pt x="29903" y="2896"/>
                  <a:pt x="36479" y="2896"/>
                </a:cubicBezTo>
              </a:path>
            </a:pathLst>
          </a:custGeom>
          <a:noFill/>
          <a:ln w="28575" cap="flat" cmpd="sng">
            <a:solidFill>
              <a:srgbClr val="43CC07"/>
            </a:solidFill>
            <a:prstDash val="solid"/>
            <a:round/>
            <a:headEnd type="none" w="med" len="med"/>
            <a:tailEnd type="none" w="med" len="med"/>
          </a:ln>
        </p:spPr>
      </p:sp>
      <p:sp>
        <p:nvSpPr>
          <p:cNvPr id="797" name="Google Shape;797;p62"/>
          <p:cNvSpPr/>
          <p:nvPr/>
        </p:nvSpPr>
        <p:spPr>
          <a:xfrm>
            <a:off x="3012453" y="4040975"/>
            <a:ext cx="3583697" cy="396397"/>
          </a:xfrm>
          <a:custGeom>
            <a:avLst/>
            <a:gdLst/>
            <a:ahLst/>
            <a:cxnLst/>
            <a:rect l="l" t="t" r="r" b="b"/>
            <a:pathLst>
              <a:path w="36479" h="2896" extrusionOk="0">
                <a:moveTo>
                  <a:pt x="0" y="2313"/>
                </a:moveTo>
                <a:cubicBezTo>
                  <a:pt x="5573" y="3428"/>
                  <a:pt x="11321" y="1205"/>
                  <a:pt x="16927" y="270"/>
                </a:cubicBezTo>
                <a:cubicBezTo>
                  <a:pt x="23413" y="-812"/>
                  <a:pt x="29903" y="2896"/>
                  <a:pt x="36479" y="2896"/>
                </a:cubicBezTo>
              </a:path>
            </a:pathLst>
          </a:custGeom>
          <a:noFill/>
          <a:ln w="28575" cap="flat" cmpd="sng">
            <a:solidFill>
              <a:srgbClr val="FF0000"/>
            </a:solidFill>
            <a:prstDash val="solid"/>
            <a:round/>
            <a:headEnd type="none" w="med" len="med"/>
            <a:tailEnd type="none" w="med" len="med"/>
          </a:ln>
        </p:spPr>
      </p:sp>
      <p:sp>
        <p:nvSpPr>
          <p:cNvPr id="798" name="Google Shape;798;p62"/>
          <p:cNvSpPr/>
          <p:nvPr/>
        </p:nvSpPr>
        <p:spPr>
          <a:xfrm>
            <a:off x="6369750" y="4179625"/>
            <a:ext cx="1699200" cy="384600"/>
          </a:xfrm>
          <a:prstGeom prst="cube">
            <a:avLst>
              <a:gd name="adj" fmla="val 81625"/>
            </a:avLst>
          </a:prstGeom>
          <a:solidFill>
            <a:srgbClr val="D9D9D9"/>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62"/>
          <p:cNvSpPr/>
          <p:nvPr/>
        </p:nvSpPr>
        <p:spPr>
          <a:xfrm>
            <a:off x="6668435" y="3290550"/>
            <a:ext cx="1364700" cy="894900"/>
          </a:xfrm>
          <a:prstGeom prst="rect">
            <a:avLst/>
          </a:prstGeom>
          <a:solidFill>
            <a:srgbClr val="D9D9D9"/>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62"/>
          <p:cNvSpPr/>
          <p:nvPr/>
        </p:nvSpPr>
        <p:spPr>
          <a:xfrm>
            <a:off x="6745800" y="3379910"/>
            <a:ext cx="1208400" cy="7029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62"/>
          <p:cNvSpPr txBox="1"/>
          <p:nvPr/>
        </p:nvSpPr>
        <p:spPr>
          <a:xfrm>
            <a:off x="2433125" y="3146450"/>
            <a:ext cx="554400" cy="39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Roboto"/>
                <a:ea typeface="Roboto"/>
                <a:cs typeface="Roboto"/>
                <a:sym typeface="Roboto"/>
              </a:rPr>
              <a:t>INS</a:t>
            </a:r>
            <a:endParaRPr b="1">
              <a:latin typeface="Roboto"/>
              <a:ea typeface="Roboto"/>
              <a:cs typeface="Roboto"/>
              <a:sym typeface="Roboto"/>
            </a:endParaRPr>
          </a:p>
        </p:txBody>
      </p:sp>
      <p:sp>
        <p:nvSpPr>
          <p:cNvPr id="802" name="Google Shape;802;p62"/>
          <p:cNvSpPr txBox="1"/>
          <p:nvPr/>
        </p:nvSpPr>
        <p:spPr>
          <a:xfrm>
            <a:off x="6625050" y="2889000"/>
            <a:ext cx="1449900" cy="39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Roboto"/>
                <a:ea typeface="Roboto"/>
                <a:cs typeface="Roboto"/>
                <a:sym typeface="Roboto"/>
              </a:rPr>
              <a:t>Ground Station</a:t>
            </a:r>
            <a:endParaRPr b="1">
              <a:latin typeface="Roboto"/>
              <a:ea typeface="Roboto"/>
              <a:cs typeface="Roboto"/>
              <a:sym typeface="Roboto"/>
            </a:endParaRPr>
          </a:p>
        </p:txBody>
      </p:sp>
      <p:sp>
        <p:nvSpPr>
          <p:cNvPr id="803" name="Google Shape;803;p62"/>
          <p:cNvSpPr/>
          <p:nvPr/>
        </p:nvSpPr>
        <p:spPr>
          <a:xfrm>
            <a:off x="6548100" y="4221975"/>
            <a:ext cx="1342500" cy="215400"/>
          </a:xfrm>
          <a:prstGeom prst="parallelogram">
            <a:avLst>
              <a:gd name="adj" fmla="val 103569"/>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04" name="Google Shape;804;p62"/>
          <p:cNvCxnSpPr/>
          <p:nvPr/>
        </p:nvCxnSpPr>
        <p:spPr>
          <a:xfrm>
            <a:off x="6850700" y="3494650"/>
            <a:ext cx="0" cy="408600"/>
          </a:xfrm>
          <a:prstGeom prst="straightConnector1">
            <a:avLst/>
          </a:prstGeom>
          <a:noFill/>
          <a:ln w="9525" cap="flat" cmpd="sng">
            <a:solidFill>
              <a:schemeClr val="dk2"/>
            </a:solidFill>
            <a:prstDash val="solid"/>
            <a:round/>
            <a:headEnd type="none" w="med" len="med"/>
            <a:tailEnd type="none" w="med" len="med"/>
          </a:ln>
        </p:spPr>
      </p:cxnSp>
      <p:cxnSp>
        <p:nvCxnSpPr>
          <p:cNvPr id="805" name="Google Shape;805;p62"/>
          <p:cNvCxnSpPr/>
          <p:nvPr/>
        </p:nvCxnSpPr>
        <p:spPr>
          <a:xfrm rot="10800000">
            <a:off x="6785525" y="3736125"/>
            <a:ext cx="721800" cy="0"/>
          </a:xfrm>
          <a:prstGeom prst="straightConnector1">
            <a:avLst/>
          </a:prstGeom>
          <a:noFill/>
          <a:ln w="9525" cap="flat" cmpd="sng">
            <a:solidFill>
              <a:schemeClr val="dk2"/>
            </a:solidFill>
            <a:prstDash val="solid"/>
            <a:round/>
            <a:headEnd type="none" w="med" len="med"/>
            <a:tailEnd type="none" w="med" len="med"/>
          </a:ln>
        </p:spPr>
      </p:cxnSp>
      <p:sp>
        <p:nvSpPr>
          <p:cNvPr id="806" name="Google Shape;806;p62"/>
          <p:cNvSpPr/>
          <p:nvPr/>
        </p:nvSpPr>
        <p:spPr>
          <a:xfrm>
            <a:off x="6865300" y="3663462"/>
            <a:ext cx="561775" cy="142850"/>
          </a:xfrm>
          <a:custGeom>
            <a:avLst/>
            <a:gdLst/>
            <a:ahLst/>
            <a:cxnLst/>
            <a:rect l="l" t="t" r="r" b="b"/>
            <a:pathLst>
              <a:path w="22471" h="5714" extrusionOk="0">
                <a:moveTo>
                  <a:pt x="0" y="3463"/>
                </a:moveTo>
                <a:cubicBezTo>
                  <a:pt x="398" y="1471"/>
                  <a:pt x="5836" y="3743"/>
                  <a:pt x="5836" y="1712"/>
                </a:cubicBezTo>
                <a:cubicBezTo>
                  <a:pt x="5836" y="541"/>
                  <a:pt x="7635" y="4874"/>
                  <a:pt x="8463" y="4046"/>
                </a:cubicBezTo>
                <a:cubicBezTo>
                  <a:pt x="8814" y="3695"/>
                  <a:pt x="9700" y="3310"/>
                  <a:pt x="9922" y="3754"/>
                </a:cubicBezTo>
                <a:cubicBezTo>
                  <a:pt x="10262" y="4433"/>
                  <a:pt x="11197" y="6242"/>
                  <a:pt x="11381" y="5505"/>
                </a:cubicBezTo>
                <a:cubicBezTo>
                  <a:pt x="11762" y="3983"/>
                  <a:pt x="9276" y="457"/>
                  <a:pt x="10798" y="836"/>
                </a:cubicBezTo>
                <a:cubicBezTo>
                  <a:pt x="12999" y="1385"/>
                  <a:pt x="14603" y="5350"/>
                  <a:pt x="16634" y="4338"/>
                </a:cubicBezTo>
                <a:cubicBezTo>
                  <a:pt x="17865" y="3724"/>
                  <a:pt x="16783" y="1557"/>
                  <a:pt x="17218" y="252"/>
                </a:cubicBezTo>
                <a:cubicBezTo>
                  <a:pt x="17502" y="-599"/>
                  <a:pt x="18665" y="1333"/>
                  <a:pt x="19261" y="2003"/>
                </a:cubicBezTo>
                <a:cubicBezTo>
                  <a:pt x="20017" y="2854"/>
                  <a:pt x="21524" y="2539"/>
                  <a:pt x="22471" y="3171"/>
                </a:cubicBezTo>
              </a:path>
            </a:pathLst>
          </a:custGeom>
          <a:noFill/>
          <a:ln w="9525" cap="flat" cmpd="sng">
            <a:solidFill>
              <a:srgbClr val="CC0000"/>
            </a:solidFill>
            <a:prstDash val="solid"/>
            <a:round/>
            <a:headEnd type="none" w="med" len="med"/>
            <a:tailEnd type="none" w="med" len="med"/>
          </a:ln>
        </p:spPr>
      </p:sp>
      <p:sp>
        <p:nvSpPr>
          <p:cNvPr id="807" name="Google Shape;807;p62"/>
          <p:cNvSpPr/>
          <p:nvPr/>
        </p:nvSpPr>
        <p:spPr>
          <a:xfrm>
            <a:off x="7565675" y="3465475"/>
            <a:ext cx="324900" cy="2154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62"/>
          <p:cNvSpPr/>
          <p:nvPr/>
        </p:nvSpPr>
        <p:spPr>
          <a:xfrm>
            <a:off x="7565675" y="3774175"/>
            <a:ext cx="324900" cy="215400"/>
          </a:xfrm>
          <a:prstGeom prst="rect">
            <a:avLst/>
          </a:prstGeom>
          <a:solidFill>
            <a:srgbClr val="C9DAF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62"/>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40</a:t>
            </a:fld>
            <a:endParaRPr/>
          </a:p>
        </p:txBody>
      </p:sp>
      <p:grpSp>
        <p:nvGrpSpPr>
          <p:cNvPr id="810" name="Google Shape;810;p62"/>
          <p:cNvGrpSpPr/>
          <p:nvPr/>
        </p:nvGrpSpPr>
        <p:grpSpPr>
          <a:xfrm>
            <a:off x="2341780" y="3542738"/>
            <a:ext cx="737095" cy="1082700"/>
            <a:chOff x="4494030" y="3553175"/>
            <a:chExt cx="737095" cy="1082700"/>
          </a:xfrm>
        </p:grpSpPr>
        <p:cxnSp>
          <p:nvCxnSpPr>
            <p:cNvPr id="811" name="Google Shape;811;p62"/>
            <p:cNvCxnSpPr/>
            <p:nvPr/>
          </p:nvCxnSpPr>
          <p:spPr>
            <a:xfrm>
              <a:off x="4756825" y="3971975"/>
              <a:ext cx="0" cy="663900"/>
            </a:xfrm>
            <a:prstGeom prst="straightConnector1">
              <a:avLst/>
            </a:prstGeom>
            <a:noFill/>
            <a:ln w="38100" cap="flat" cmpd="sng">
              <a:solidFill>
                <a:srgbClr val="FFFF00"/>
              </a:solidFill>
              <a:prstDash val="solid"/>
              <a:round/>
              <a:headEnd type="oval" w="med" len="med"/>
              <a:tailEnd type="triangle" w="med" len="med"/>
            </a:ln>
          </p:spPr>
        </p:cxnSp>
        <p:cxnSp>
          <p:nvCxnSpPr>
            <p:cNvPr id="812" name="Google Shape;812;p62"/>
            <p:cNvCxnSpPr/>
            <p:nvPr/>
          </p:nvCxnSpPr>
          <p:spPr>
            <a:xfrm rot="10800000">
              <a:off x="4756825" y="3553175"/>
              <a:ext cx="0" cy="480600"/>
            </a:xfrm>
            <a:prstGeom prst="straightConnector1">
              <a:avLst/>
            </a:prstGeom>
            <a:noFill/>
            <a:ln w="9525" cap="flat" cmpd="sng">
              <a:solidFill>
                <a:schemeClr val="dk2"/>
              </a:solidFill>
              <a:prstDash val="dot"/>
              <a:round/>
              <a:headEnd type="none" w="med" len="med"/>
              <a:tailEnd type="triangle" w="med" len="med"/>
            </a:ln>
          </p:spPr>
        </p:cxnSp>
        <p:cxnSp>
          <p:nvCxnSpPr>
            <p:cNvPr id="813" name="Google Shape;813;p62"/>
            <p:cNvCxnSpPr/>
            <p:nvPr/>
          </p:nvCxnSpPr>
          <p:spPr>
            <a:xfrm>
              <a:off x="4756825" y="4040975"/>
              <a:ext cx="474300" cy="0"/>
            </a:xfrm>
            <a:prstGeom prst="straightConnector1">
              <a:avLst/>
            </a:prstGeom>
            <a:noFill/>
            <a:ln w="9525" cap="flat" cmpd="sng">
              <a:solidFill>
                <a:schemeClr val="dk2"/>
              </a:solidFill>
              <a:prstDash val="dot"/>
              <a:round/>
              <a:headEnd type="none" w="med" len="med"/>
              <a:tailEnd type="triangle" w="med" len="med"/>
            </a:ln>
          </p:spPr>
        </p:cxnSp>
        <p:cxnSp>
          <p:nvCxnSpPr>
            <p:cNvPr id="814" name="Google Shape;814;p62"/>
            <p:cNvCxnSpPr/>
            <p:nvPr/>
          </p:nvCxnSpPr>
          <p:spPr>
            <a:xfrm flipH="1">
              <a:off x="4494030" y="4040973"/>
              <a:ext cx="262800" cy="278100"/>
            </a:xfrm>
            <a:prstGeom prst="straightConnector1">
              <a:avLst/>
            </a:prstGeom>
            <a:noFill/>
            <a:ln w="9525" cap="flat" cmpd="sng">
              <a:solidFill>
                <a:schemeClr val="dk2"/>
              </a:solidFill>
              <a:prstDash val="dot"/>
              <a:round/>
              <a:headEnd type="none" w="med" len="med"/>
              <a:tailEnd type="triangle" w="med" len="med"/>
            </a:ln>
          </p:spPr>
        </p:cxnSp>
        <p:sp>
          <p:nvSpPr>
            <p:cNvPr id="815" name="Google Shape;815;p62"/>
            <p:cNvSpPr txBox="1"/>
            <p:nvPr/>
          </p:nvSpPr>
          <p:spPr>
            <a:xfrm>
              <a:off x="4697313" y="4102200"/>
              <a:ext cx="3765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F</a:t>
              </a:r>
              <a:r>
                <a:rPr lang="en" baseline="-25000">
                  <a:latin typeface="Roboto"/>
                  <a:ea typeface="Roboto"/>
                  <a:cs typeface="Roboto"/>
                  <a:sym typeface="Roboto"/>
                </a:rPr>
                <a:t>g</a:t>
              </a:r>
              <a:endParaRPr baseline="-25000">
                <a:latin typeface="Roboto"/>
                <a:ea typeface="Roboto"/>
                <a:cs typeface="Roboto"/>
                <a:sym typeface="Roboto"/>
              </a:endParaRPr>
            </a:p>
          </p:txBody>
        </p:sp>
      </p:grpSp>
      <p:graphicFrame>
        <p:nvGraphicFramePr>
          <p:cNvPr id="816" name="Google Shape;816;p62"/>
          <p:cNvGraphicFramePr/>
          <p:nvPr/>
        </p:nvGraphicFramePr>
        <p:xfrm>
          <a:off x="197113" y="634775"/>
          <a:ext cx="8749775" cy="1840932"/>
        </p:xfrm>
        <a:graphic>
          <a:graphicData uri="http://schemas.openxmlformats.org/drawingml/2006/table">
            <a:tbl>
              <a:tblPr>
                <a:noFill/>
                <a:tableStyleId>{2B3CC3D6-1F7A-4778-AB20-04DCFBE73B5B}</a:tableStyleId>
              </a:tblPr>
              <a:tblGrid>
                <a:gridCol w="4348000">
                  <a:extLst>
                    <a:ext uri="{9D8B030D-6E8A-4147-A177-3AD203B41FA5}">
                      <a16:colId xmlns:a16="http://schemas.microsoft.com/office/drawing/2014/main" val="20000"/>
                    </a:ext>
                  </a:extLst>
                </a:gridCol>
                <a:gridCol w="4401775">
                  <a:extLst>
                    <a:ext uri="{9D8B030D-6E8A-4147-A177-3AD203B41FA5}">
                      <a16:colId xmlns:a16="http://schemas.microsoft.com/office/drawing/2014/main" val="20001"/>
                    </a:ext>
                  </a:extLst>
                </a:gridCol>
              </a:tblGrid>
              <a:tr h="278900">
                <a:tc>
                  <a:txBody>
                    <a:bodyPr/>
                    <a:lstStyle/>
                    <a:p>
                      <a:pPr marL="0" lvl="0" indent="0" algn="ctr" rtl="0">
                        <a:spcBef>
                          <a:spcPts val="0"/>
                        </a:spcBef>
                        <a:spcAft>
                          <a:spcPts val="0"/>
                        </a:spcAft>
                        <a:buNone/>
                      </a:pPr>
                      <a:r>
                        <a:rPr lang="en" sz="1700" b="1">
                          <a:solidFill>
                            <a:schemeClr val="dk2"/>
                          </a:solidFill>
                          <a:latin typeface="Roboto"/>
                          <a:ea typeface="Roboto"/>
                          <a:cs typeface="Roboto"/>
                          <a:sym typeface="Roboto"/>
                        </a:rPr>
                        <a:t>Purpose</a:t>
                      </a:r>
                      <a:endParaRPr sz="1700" b="1">
                        <a:solidFill>
                          <a:schemeClr val="dk2"/>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700" b="1">
                          <a:solidFill>
                            <a:schemeClr val="dk2"/>
                          </a:solidFill>
                          <a:latin typeface="Roboto"/>
                          <a:ea typeface="Roboto"/>
                          <a:cs typeface="Roboto"/>
                          <a:sym typeface="Roboto"/>
                        </a:rPr>
                        <a:t>Description</a:t>
                      </a:r>
                      <a:endParaRPr sz="1700" b="1">
                        <a:solidFill>
                          <a:schemeClr val="dk2"/>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1105800">
                <a:tc>
                  <a:txBody>
                    <a:bodyPr/>
                    <a:lstStyle/>
                    <a:p>
                      <a:pPr marL="457200" lvl="0" indent="-317500" algn="l" rtl="0">
                        <a:lnSpc>
                          <a:spcPct val="95000"/>
                        </a:lnSpc>
                        <a:spcBef>
                          <a:spcPts val="0"/>
                        </a:spcBef>
                        <a:spcAft>
                          <a:spcPts val="0"/>
                        </a:spcAft>
                        <a:buClr>
                          <a:schemeClr val="dk2"/>
                        </a:buClr>
                        <a:buSzPts val="1400"/>
                        <a:buFont typeface="Roboto"/>
                        <a:buChar char="●"/>
                      </a:pPr>
                      <a:r>
                        <a:rPr lang="en">
                          <a:solidFill>
                            <a:schemeClr val="dk2"/>
                          </a:solidFill>
                          <a:latin typeface="Roboto"/>
                          <a:ea typeface="Roboto"/>
                          <a:cs typeface="Roboto"/>
                          <a:sym typeface="Roboto"/>
                        </a:rPr>
                        <a:t>Baseline accelerometer Velocity Random Walk (VRW) value, and characterize sensor specific uncertainties to increase accuracy</a:t>
                      </a:r>
                      <a:endParaRPr>
                        <a:solidFill>
                          <a:schemeClr val="dk2"/>
                        </a:solidFill>
                        <a:latin typeface="Roboto"/>
                        <a:ea typeface="Roboto"/>
                        <a:cs typeface="Roboto"/>
                        <a:sym typeface="Roboto"/>
                      </a:endParaRPr>
                    </a:p>
                    <a:p>
                      <a:pPr marL="457200" lvl="0" indent="-317500" algn="l" rtl="0">
                        <a:lnSpc>
                          <a:spcPct val="95000"/>
                        </a:lnSpc>
                        <a:spcBef>
                          <a:spcPts val="0"/>
                        </a:spcBef>
                        <a:spcAft>
                          <a:spcPts val="0"/>
                        </a:spcAft>
                        <a:buClr>
                          <a:schemeClr val="dk2"/>
                        </a:buClr>
                        <a:buSzPts val="1400"/>
                        <a:buFont typeface="Roboto"/>
                        <a:buChar char="●"/>
                      </a:pPr>
                      <a:r>
                        <a:rPr lang="en">
                          <a:solidFill>
                            <a:schemeClr val="dk2"/>
                          </a:solidFill>
                          <a:latin typeface="Roboto"/>
                          <a:ea typeface="Roboto"/>
                          <a:cs typeface="Roboto"/>
                          <a:sym typeface="Roboto"/>
                        </a:rPr>
                        <a:t>Quantify accelerometer Repeatability value through testing runs with power cycles between</a:t>
                      </a:r>
                      <a:endParaRPr>
                        <a:solidFill>
                          <a:schemeClr val="dk2"/>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57200" lvl="0" indent="-317500" algn="l" rtl="0">
                        <a:lnSpc>
                          <a:spcPct val="95000"/>
                        </a:lnSpc>
                        <a:spcBef>
                          <a:spcPts val="0"/>
                        </a:spcBef>
                        <a:spcAft>
                          <a:spcPts val="0"/>
                        </a:spcAft>
                        <a:buClr>
                          <a:schemeClr val="dk2"/>
                        </a:buClr>
                        <a:buSzPts val="1400"/>
                        <a:buFont typeface="Roboto"/>
                        <a:buChar char="●"/>
                      </a:pPr>
                      <a:r>
                        <a:rPr lang="en">
                          <a:solidFill>
                            <a:schemeClr val="dk2"/>
                          </a:solidFill>
                          <a:latin typeface="Roboto"/>
                          <a:ea typeface="Roboto"/>
                          <a:cs typeface="Roboto"/>
                          <a:sym typeface="Roboto"/>
                        </a:rPr>
                        <a:t>Secure INS on static surface for two hours on each axis at a constant temperature</a:t>
                      </a:r>
                      <a:endParaRPr>
                        <a:solidFill>
                          <a:schemeClr val="dk2"/>
                        </a:solidFill>
                        <a:latin typeface="Roboto"/>
                        <a:ea typeface="Roboto"/>
                        <a:cs typeface="Roboto"/>
                        <a:sym typeface="Roboto"/>
                      </a:endParaRPr>
                    </a:p>
                    <a:p>
                      <a:pPr marL="457200" lvl="0" indent="-317500" algn="l" rtl="0">
                        <a:lnSpc>
                          <a:spcPct val="95000"/>
                        </a:lnSpc>
                        <a:spcBef>
                          <a:spcPts val="0"/>
                        </a:spcBef>
                        <a:spcAft>
                          <a:spcPts val="0"/>
                        </a:spcAft>
                        <a:buClr>
                          <a:schemeClr val="dk2"/>
                        </a:buClr>
                        <a:buSzPts val="1400"/>
                        <a:buFont typeface="Roboto"/>
                        <a:buChar char="●"/>
                      </a:pPr>
                      <a:r>
                        <a:rPr lang="en">
                          <a:solidFill>
                            <a:schemeClr val="dk2"/>
                          </a:solidFill>
                          <a:latin typeface="Roboto"/>
                          <a:ea typeface="Roboto"/>
                          <a:cs typeface="Roboto"/>
                          <a:sym typeface="Roboto"/>
                        </a:rPr>
                        <a:t>Process data to determine VRW</a:t>
                      </a:r>
                      <a:endParaRPr>
                        <a:solidFill>
                          <a:schemeClr val="dk2"/>
                        </a:solidFill>
                        <a:latin typeface="Roboto"/>
                        <a:ea typeface="Roboto"/>
                        <a:cs typeface="Roboto"/>
                        <a:sym typeface="Roboto"/>
                      </a:endParaRPr>
                    </a:p>
                    <a:p>
                      <a:pPr marL="457200" lvl="0" indent="-317500" algn="l" rtl="0">
                        <a:lnSpc>
                          <a:spcPct val="95000"/>
                        </a:lnSpc>
                        <a:spcBef>
                          <a:spcPts val="0"/>
                        </a:spcBef>
                        <a:spcAft>
                          <a:spcPts val="0"/>
                        </a:spcAft>
                        <a:buClr>
                          <a:schemeClr val="dk2"/>
                        </a:buClr>
                        <a:buSzPts val="1400"/>
                        <a:buFont typeface="Roboto"/>
                        <a:buChar char="●"/>
                      </a:pPr>
                      <a:r>
                        <a:rPr lang="en" i="1">
                          <a:solidFill>
                            <a:schemeClr val="dk2"/>
                          </a:solidFill>
                          <a:latin typeface="Roboto"/>
                          <a:ea typeface="Roboto"/>
                          <a:cs typeface="Roboto"/>
                          <a:sym typeface="Roboto"/>
                        </a:rPr>
                        <a:t>Same test procedure to be followed with Temperature Variation Test in order to determine associated dependence</a:t>
                      </a:r>
                      <a:endParaRPr i="1">
                        <a:solidFill>
                          <a:schemeClr val="dk2"/>
                        </a:solidFill>
                        <a:latin typeface="Roboto"/>
                        <a:ea typeface="Roboto"/>
                        <a:cs typeface="Roboto"/>
                        <a:sym typeface="Roboto"/>
                      </a:endParaRPr>
                    </a:p>
                  </a:txBody>
                  <a:tcPr marL="91425" marR="91425" marT="91425" marB="91425">
                    <a:lnL w="9525" cap="flat" cmpd="sng">
                      <a:solidFill>
                        <a:srgbClr val="000000"/>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817" name="Google Shape;817;p62"/>
          <p:cNvSpPr txBox="1">
            <a:spLocks noGrp="1"/>
          </p:cNvSpPr>
          <p:nvPr>
            <p:ph type="body" idx="1"/>
          </p:nvPr>
        </p:nvSpPr>
        <p:spPr>
          <a:xfrm>
            <a:off x="883363" y="2469563"/>
            <a:ext cx="7377300" cy="408600"/>
          </a:xfrm>
          <a:prstGeom prst="rect">
            <a:avLst/>
          </a:prstGeom>
          <a:solidFill>
            <a:srgbClr val="BACEFC"/>
          </a:solidFill>
          <a:effectLst>
            <a:outerShdw blurRad="85725" dist="57150" dir="462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200000"/>
              </a:lnSpc>
              <a:spcBef>
                <a:spcPts val="0"/>
              </a:spcBef>
              <a:spcAft>
                <a:spcPts val="1000"/>
              </a:spcAft>
              <a:buNone/>
            </a:pPr>
            <a:r>
              <a:rPr lang="en" sz="1400" b="1">
                <a:solidFill>
                  <a:schemeClr val="lt2"/>
                </a:solidFill>
              </a:rPr>
              <a:t>Success Criteria: </a:t>
            </a:r>
            <a:r>
              <a:rPr lang="en" sz="1400">
                <a:solidFill>
                  <a:schemeClr val="lt2"/>
                </a:solidFill>
              </a:rPr>
              <a:t>Baseline </a:t>
            </a:r>
            <a:r>
              <a:rPr lang="en" sz="1300">
                <a:solidFill>
                  <a:schemeClr val="lt2"/>
                </a:solidFill>
              </a:rPr>
              <a:t>VRW values established for each axis for incorporation in software.</a:t>
            </a:r>
            <a:endParaRPr sz="1300">
              <a:solidFill>
                <a:schemeClr val="lt2"/>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pic>
        <p:nvPicPr>
          <p:cNvPr id="822" name="Google Shape;822;p63"/>
          <p:cNvPicPr preferRelativeResize="0"/>
          <p:nvPr/>
        </p:nvPicPr>
        <p:blipFill>
          <a:blip r:embed="rId3">
            <a:alphaModFix/>
          </a:blip>
          <a:stretch>
            <a:fillRect/>
          </a:stretch>
        </p:blipFill>
        <p:spPr>
          <a:xfrm>
            <a:off x="18663" y="679675"/>
            <a:ext cx="3552224" cy="3545774"/>
          </a:xfrm>
          <a:prstGeom prst="rect">
            <a:avLst/>
          </a:prstGeom>
          <a:noFill/>
          <a:ln>
            <a:noFill/>
          </a:ln>
        </p:spPr>
      </p:pic>
      <p:sp>
        <p:nvSpPr>
          <p:cNvPr id="823" name="Google Shape;823;p63"/>
          <p:cNvSpPr/>
          <p:nvPr/>
        </p:nvSpPr>
        <p:spPr>
          <a:xfrm>
            <a:off x="1341948" y="2456392"/>
            <a:ext cx="233400" cy="230700"/>
          </a:xfrm>
          <a:prstGeom prst="cube">
            <a:avLst>
              <a:gd name="adj" fmla="val 25000"/>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63"/>
          <p:cNvSpPr/>
          <p:nvPr/>
        </p:nvSpPr>
        <p:spPr>
          <a:xfrm>
            <a:off x="1539400" y="2648350"/>
            <a:ext cx="1561300" cy="1408075"/>
          </a:xfrm>
          <a:custGeom>
            <a:avLst/>
            <a:gdLst/>
            <a:ahLst/>
            <a:cxnLst/>
            <a:rect l="l" t="t" r="r" b="b"/>
            <a:pathLst>
              <a:path w="62452" h="56323" extrusionOk="0">
                <a:moveTo>
                  <a:pt x="0" y="0"/>
                </a:moveTo>
                <a:cubicBezTo>
                  <a:pt x="12162" y="3043"/>
                  <a:pt x="27885" y="3408"/>
                  <a:pt x="35020" y="13716"/>
                </a:cubicBezTo>
                <a:cubicBezTo>
                  <a:pt x="41091" y="22487"/>
                  <a:pt x="24704" y="35693"/>
                  <a:pt x="29475" y="45234"/>
                </a:cubicBezTo>
                <a:cubicBezTo>
                  <a:pt x="34661" y="55607"/>
                  <a:pt x="50855" y="56323"/>
                  <a:pt x="62452" y="56323"/>
                </a:cubicBezTo>
              </a:path>
            </a:pathLst>
          </a:custGeom>
          <a:noFill/>
          <a:ln w="19050" cap="flat" cmpd="sng">
            <a:solidFill>
              <a:srgbClr val="00FF00"/>
            </a:solidFill>
            <a:prstDash val="solid"/>
            <a:round/>
            <a:headEnd type="none" w="med" len="med"/>
            <a:tailEnd type="none" w="med" len="med"/>
          </a:ln>
        </p:spPr>
      </p:sp>
      <p:sp>
        <p:nvSpPr>
          <p:cNvPr id="825" name="Google Shape;825;p63"/>
          <p:cNvSpPr txBox="1">
            <a:spLocks noGrp="1"/>
          </p:cNvSpPr>
          <p:nvPr>
            <p:ph type="body" idx="1"/>
          </p:nvPr>
        </p:nvSpPr>
        <p:spPr>
          <a:xfrm>
            <a:off x="620125" y="4181025"/>
            <a:ext cx="2349300" cy="531900"/>
          </a:xfrm>
          <a:prstGeom prst="rect">
            <a:avLst/>
          </a:prstGeom>
        </p:spPr>
        <p:txBody>
          <a:bodyPr spcFirstLastPara="1" wrap="square" lIns="91425" tIns="91425" rIns="91425" bIns="91425" anchor="t" anchorCtr="0">
            <a:normAutofit fontScale="62500"/>
          </a:bodyPr>
          <a:lstStyle/>
          <a:p>
            <a:pPr marL="0" lvl="0" indent="0" algn="ctr" rtl="0">
              <a:spcBef>
                <a:spcPts val="0"/>
              </a:spcBef>
              <a:spcAft>
                <a:spcPts val="1200"/>
              </a:spcAft>
              <a:buNone/>
            </a:pPr>
            <a:r>
              <a:rPr lang="en"/>
              <a:t>Hurco VM10U</a:t>
            </a:r>
            <a:r>
              <a:rPr lang="en" baseline="-25000"/>
              <a:t>i</a:t>
            </a:r>
            <a:r>
              <a:rPr lang="en"/>
              <a:t>  (ITLL Model)</a:t>
            </a:r>
            <a:endParaRPr/>
          </a:p>
        </p:txBody>
      </p:sp>
      <p:sp>
        <p:nvSpPr>
          <p:cNvPr id="826" name="Google Shape;826;p63"/>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5-Axis CNC Test</a:t>
            </a:r>
            <a:endParaRPr/>
          </a:p>
        </p:txBody>
      </p:sp>
      <p:sp>
        <p:nvSpPr>
          <p:cNvPr id="827" name="Google Shape;827;p63"/>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41</a:t>
            </a:fld>
            <a:endParaRPr/>
          </a:p>
        </p:txBody>
      </p:sp>
      <p:sp>
        <p:nvSpPr>
          <p:cNvPr id="828" name="Google Shape;828;p63"/>
          <p:cNvSpPr txBox="1"/>
          <p:nvPr/>
        </p:nvSpPr>
        <p:spPr>
          <a:xfrm>
            <a:off x="4189525" y="693450"/>
            <a:ext cx="4829700" cy="37566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100" b="1">
                <a:solidFill>
                  <a:schemeClr val="dk2"/>
                </a:solidFill>
                <a:latin typeface="Roboto"/>
                <a:ea typeface="Roboto"/>
                <a:cs typeface="Roboto"/>
                <a:sym typeface="Roboto"/>
              </a:rPr>
              <a:t>Purpose:</a:t>
            </a:r>
            <a:endParaRPr sz="2100">
              <a:solidFill>
                <a:schemeClr val="dk2"/>
              </a:solidFill>
              <a:latin typeface="Roboto"/>
              <a:ea typeface="Roboto"/>
              <a:cs typeface="Roboto"/>
              <a:sym typeface="Roboto"/>
            </a:endParaRPr>
          </a:p>
          <a:p>
            <a:pPr marL="457200" lvl="0" indent="-336550" algn="l" rtl="0">
              <a:lnSpc>
                <a:spcPct val="150000"/>
              </a:lnSpc>
              <a:spcBef>
                <a:spcPts val="0"/>
              </a:spcBef>
              <a:spcAft>
                <a:spcPts val="0"/>
              </a:spcAft>
              <a:buClr>
                <a:schemeClr val="dk2"/>
              </a:buClr>
              <a:buSzPts val="1700"/>
              <a:buFont typeface="Roboto"/>
              <a:buChar char="●"/>
            </a:pPr>
            <a:r>
              <a:rPr lang="en" sz="1700">
                <a:solidFill>
                  <a:schemeClr val="dk2"/>
                </a:solidFill>
                <a:latin typeface="Roboto"/>
                <a:ea typeface="Roboto"/>
                <a:cs typeface="Roboto"/>
                <a:sym typeface="Roboto"/>
              </a:rPr>
              <a:t>Determine sensor misalignment, scale factor, and bias for software-sensor calibration</a:t>
            </a:r>
            <a:endParaRPr sz="1700">
              <a:solidFill>
                <a:schemeClr val="dk2"/>
              </a:solidFill>
              <a:latin typeface="Roboto"/>
              <a:ea typeface="Roboto"/>
              <a:cs typeface="Roboto"/>
              <a:sym typeface="Roboto"/>
            </a:endParaRPr>
          </a:p>
          <a:p>
            <a:pPr marL="457200" lvl="0" indent="-336550" algn="l" rtl="0">
              <a:lnSpc>
                <a:spcPct val="150000"/>
              </a:lnSpc>
              <a:spcBef>
                <a:spcPts val="0"/>
              </a:spcBef>
              <a:spcAft>
                <a:spcPts val="0"/>
              </a:spcAft>
              <a:buClr>
                <a:schemeClr val="dk2"/>
              </a:buClr>
              <a:buSzPts val="1700"/>
              <a:buFont typeface="Roboto"/>
              <a:buChar char="●"/>
            </a:pPr>
            <a:r>
              <a:rPr lang="en" sz="1700">
                <a:solidFill>
                  <a:schemeClr val="dk2"/>
                </a:solidFill>
                <a:latin typeface="Roboto"/>
                <a:ea typeface="Roboto"/>
                <a:cs typeface="Roboto"/>
                <a:sym typeface="Roboto"/>
              </a:rPr>
              <a:t>Characterize accuracy of position and velocity estimation by comparing to known values of the CNC machine</a:t>
            </a:r>
            <a:endParaRPr sz="1700">
              <a:solidFill>
                <a:schemeClr val="dk2"/>
              </a:solidFill>
              <a:latin typeface="Roboto"/>
              <a:ea typeface="Roboto"/>
              <a:cs typeface="Roboto"/>
              <a:sym typeface="Roboto"/>
            </a:endParaRPr>
          </a:p>
        </p:txBody>
      </p:sp>
      <p:sp>
        <p:nvSpPr>
          <p:cNvPr id="829" name="Google Shape;829;p63"/>
          <p:cNvSpPr/>
          <p:nvPr/>
        </p:nvSpPr>
        <p:spPr>
          <a:xfrm>
            <a:off x="2969425" y="3949147"/>
            <a:ext cx="1220100" cy="276300"/>
          </a:xfrm>
          <a:prstGeom prst="cube">
            <a:avLst>
              <a:gd name="adj" fmla="val 81625"/>
            </a:avLst>
          </a:prstGeom>
          <a:solidFill>
            <a:srgbClr val="D9D9D9"/>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63"/>
          <p:cNvSpPr/>
          <p:nvPr/>
        </p:nvSpPr>
        <p:spPr>
          <a:xfrm>
            <a:off x="3183902" y="3310725"/>
            <a:ext cx="980100" cy="642600"/>
          </a:xfrm>
          <a:prstGeom prst="rect">
            <a:avLst/>
          </a:prstGeom>
          <a:solidFill>
            <a:srgbClr val="D9D9D9"/>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63"/>
          <p:cNvSpPr/>
          <p:nvPr/>
        </p:nvSpPr>
        <p:spPr>
          <a:xfrm>
            <a:off x="3239456" y="3374892"/>
            <a:ext cx="867600" cy="5046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63"/>
          <p:cNvSpPr/>
          <p:nvPr/>
        </p:nvSpPr>
        <p:spPr>
          <a:xfrm>
            <a:off x="3097493" y="3979558"/>
            <a:ext cx="963900" cy="154800"/>
          </a:xfrm>
          <a:prstGeom prst="parallelogram">
            <a:avLst>
              <a:gd name="adj" fmla="val 103569"/>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3" name="Google Shape;833;p63"/>
          <p:cNvCxnSpPr/>
          <p:nvPr/>
        </p:nvCxnSpPr>
        <p:spPr>
          <a:xfrm>
            <a:off x="3314781" y="3457284"/>
            <a:ext cx="0" cy="293400"/>
          </a:xfrm>
          <a:prstGeom prst="straightConnector1">
            <a:avLst/>
          </a:prstGeom>
          <a:noFill/>
          <a:ln w="9525" cap="flat" cmpd="sng">
            <a:solidFill>
              <a:schemeClr val="dk2"/>
            </a:solidFill>
            <a:prstDash val="solid"/>
            <a:round/>
            <a:headEnd type="none" w="med" len="med"/>
            <a:tailEnd type="none" w="med" len="med"/>
          </a:ln>
        </p:spPr>
      </p:cxnSp>
      <p:cxnSp>
        <p:nvCxnSpPr>
          <p:cNvPr id="834" name="Google Shape;834;p63"/>
          <p:cNvCxnSpPr/>
          <p:nvPr/>
        </p:nvCxnSpPr>
        <p:spPr>
          <a:xfrm rot="10800000">
            <a:off x="3268185" y="3630681"/>
            <a:ext cx="518100" cy="0"/>
          </a:xfrm>
          <a:prstGeom prst="straightConnector1">
            <a:avLst/>
          </a:prstGeom>
          <a:noFill/>
          <a:ln w="9525" cap="flat" cmpd="sng">
            <a:solidFill>
              <a:schemeClr val="dk2"/>
            </a:solidFill>
            <a:prstDash val="solid"/>
            <a:round/>
            <a:headEnd type="none" w="med" len="med"/>
            <a:tailEnd type="none" w="med" len="med"/>
          </a:ln>
        </p:spPr>
      </p:cxnSp>
      <p:sp>
        <p:nvSpPr>
          <p:cNvPr id="835" name="Google Shape;835;p63"/>
          <p:cNvSpPr/>
          <p:nvPr/>
        </p:nvSpPr>
        <p:spPr>
          <a:xfrm>
            <a:off x="3325265" y="3578503"/>
            <a:ext cx="403354" cy="102566"/>
          </a:xfrm>
          <a:custGeom>
            <a:avLst/>
            <a:gdLst/>
            <a:ahLst/>
            <a:cxnLst/>
            <a:rect l="l" t="t" r="r" b="b"/>
            <a:pathLst>
              <a:path w="22471" h="5714" extrusionOk="0">
                <a:moveTo>
                  <a:pt x="0" y="3463"/>
                </a:moveTo>
                <a:cubicBezTo>
                  <a:pt x="398" y="1471"/>
                  <a:pt x="5836" y="3743"/>
                  <a:pt x="5836" y="1712"/>
                </a:cubicBezTo>
                <a:cubicBezTo>
                  <a:pt x="5836" y="541"/>
                  <a:pt x="7635" y="4874"/>
                  <a:pt x="8463" y="4046"/>
                </a:cubicBezTo>
                <a:cubicBezTo>
                  <a:pt x="8814" y="3695"/>
                  <a:pt x="9700" y="3310"/>
                  <a:pt x="9922" y="3754"/>
                </a:cubicBezTo>
                <a:cubicBezTo>
                  <a:pt x="10262" y="4433"/>
                  <a:pt x="11197" y="6242"/>
                  <a:pt x="11381" y="5505"/>
                </a:cubicBezTo>
                <a:cubicBezTo>
                  <a:pt x="11762" y="3983"/>
                  <a:pt x="9276" y="457"/>
                  <a:pt x="10798" y="836"/>
                </a:cubicBezTo>
                <a:cubicBezTo>
                  <a:pt x="12999" y="1385"/>
                  <a:pt x="14603" y="5350"/>
                  <a:pt x="16634" y="4338"/>
                </a:cubicBezTo>
                <a:cubicBezTo>
                  <a:pt x="17865" y="3724"/>
                  <a:pt x="16783" y="1557"/>
                  <a:pt x="17218" y="252"/>
                </a:cubicBezTo>
                <a:cubicBezTo>
                  <a:pt x="17502" y="-599"/>
                  <a:pt x="18665" y="1333"/>
                  <a:pt x="19261" y="2003"/>
                </a:cubicBezTo>
                <a:cubicBezTo>
                  <a:pt x="20017" y="2854"/>
                  <a:pt x="21524" y="2539"/>
                  <a:pt x="22471" y="3171"/>
                </a:cubicBezTo>
              </a:path>
            </a:pathLst>
          </a:custGeom>
          <a:noFill/>
          <a:ln w="9525" cap="flat" cmpd="sng">
            <a:solidFill>
              <a:srgbClr val="CC0000"/>
            </a:solidFill>
            <a:prstDash val="solid"/>
            <a:round/>
            <a:headEnd type="none" w="med" len="med"/>
            <a:tailEnd type="none" w="med" len="med"/>
          </a:ln>
        </p:spPr>
      </p:sp>
      <p:sp>
        <p:nvSpPr>
          <p:cNvPr id="836" name="Google Shape;836;p63"/>
          <p:cNvSpPr/>
          <p:nvPr/>
        </p:nvSpPr>
        <p:spPr>
          <a:xfrm>
            <a:off x="3828184" y="3436334"/>
            <a:ext cx="233400" cy="1548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63"/>
          <p:cNvSpPr/>
          <p:nvPr/>
        </p:nvSpPr>
        <p:spPr>
          <a:xfrm>
            <a:off x="3828184" y="3658004"/>
            <a:ext cx="233400" cy="154800"/>
          </a:xfrm>
          <a:prstGeom prst="rect">
            <a:avLst/>
          </a:prstGeom>
          <a:solidFill>
            <a:srgbClr val="C9DAF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63"/>
          <p:cNvSpPr/>
          <p:nvPr/>
        </p:nvSpPr>
        <p:spPr>
          <a:xfrm>
            <a:off x="1539400" y="2618350"/>
            <a:ext cx="1561300" cy="1408075"/>
          </a:xfrm>
          <a:custGeom>
            <a:avLst/>
            <a:gdLst/>
            <a:ahLst/>
            <a:cxnLst/>
            <a:rect l="l" t="t" r="r" b="b"/>
            <a:pathLst>
              <a:path w="62452" h="56323" extrusionOk="0">
                <a:moveTo>
                  <a:pt x="0" y="0"/>
                </a:moveTo>
                <a:cubicBezTo>
                  <a:pt x="12162" y="3043"/>
                  <a:pt x="27885" y="3408"/>
                  <a:pt x="35020" y="13716"/>
                </a:cubicBezTo>
                <a:cubicBezTo>
                  <a:pt x="41091" y="22487"/>
                  <a:pt x="24704" y="35693"/>
                  <a:pt x="29475" y="45234"/>
                </a:cubicBezTo>
                <a:cubicBezTo>
                  <a:pt x="34661" y="55607"/>
                  <a:pt x="50855" y="56323"/>
                  <a:pt x="62452" y="56323"/>
                </a:cubicBezTo>
              </a:path>
            </a:pathLst>
          </a:custGeom>
          <a:noFill/>
          <a:ln w="19050" cap="flat" cmpd="sng">
            <a:solidFill>
              <a:srgbClr val="FF0000"/>
            </a:solidFill>
            <a:prstDash val="solid"/>
            <a:round/>
            <a:headEnd type="none" w="med" len="med"/>
            <a:tailEnd type="none" w="med" len="med"/>
          </a:ln>
        </p:spPr>
      </p:sp>
      <p:sp>
        <p:nvSpPr>
          <p:cNvPr id="839" name="Google Shape;839;p63"/>
          <p:cNvSpPr txBox="1"/>
          <p:nvPr/>
        </p:nvSpPr>
        <p:spPr>
          <a:xfrm>
            <a:off x="2948300" y="2973150"/>
            <a:ext cx="1449900" cy="39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Roboto"/>
                <a:ea typeface="Roboto"/>
                <a:cs typeface="Roboto"/>
                <a:sym typeface="Roboto"/>
              </a:rPr>
              <a:t>Ground Station</a:t>
            </a:r>
            <a:endParaRPr b="1">
              <a:latin typeface="Roboto"/>
              <a:ea typeface="Roboto"/>
              <a:cs typeface="Roboto"/>
              <a:sym typeface="Roboto"/>
            </a:endParaRPr>
          </a:p>
        </p:txBody>
      </p:sp>
      <p:sp>
        <p:nvSpPr>
          <p:cNvPr id="840" name="Google Shape;840;p63"/>
          <p:cNvSpPr txBox="1"/>
          <p:nvPr/>
        </p:nvSpPr>
        <p:spPr>
          <a:xfrm>
            <a:off x="1184300" y="2127451"/>
            <a:ext cx="548700" cy="396300"/>
          </a:xfrm>
          <a:prstGeom prst="rect">
            <a:avLst/>
          </a:prstGeom>
          <a:noFill/>
          <a:ln>
            <a:noFill/>
          </a:ln>
          <a:effectLst>
            <a:outerShdw blurRad="28575" dist="28575" dir="5400000" algn="bl" rotWithShape="0">
              <a:schemeClr val="lt1"/>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Roboto"/>
                <a:ea typeface="Roboto"/>
                <a:cs typeface="Roboto"/>
                <a:sym typeface="Roboto"/>
              </a:rPr>
              <a:t>INS</a:t>
            </a:r>
            <a:endParaRPr b="1">
              <a:latin typeface="Roboto"/>
              <a:ea typeface="Roboto"/>
              <a:cs typeface="Roboto"/>
              <a:sym typeface="Roboto"/>
            </a:endParaRPr>
          </a:p>
        </p:txBody>
      </p:sp>
      <p:sp>
        <p:nvSpPr>
          <p:cNvPr id="841" name="Google Shape;841;p63"/>
          <p:cNvSpPr txBox="1">
            <a:spLocks noGrp="1"/>
          </p:cNvSpPr>
          <p:nvPr>
            <p:ph type="body" idx="1"/>
          </p:nvPr>
        </p:nvSpPr>
        <p:spPr>
          <a:xfrm>
            <a:off x="4473025" y="3737650"/>
            <a:ext cx="4262700" cy="699300"/>
          </a:xfrm>
          <a:prstGeom prst="rect">
            <a:avLst/>
          </a:prstGeom>
          <a:solidFill>
            <a:srgbClr val="BACEFC"/>
          </a:solidFill>
          <a:effectLst>
            <a:outerShdw blurRad="85725" dist="57150" dir="462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00000"/>
              </a:lnSpc>
              <a:spcBef>
                <a:spcPts val="0"/>
              </a:spcBef>
              <a:spcAft>
                <a:spcPts val="1000"/>
              </a:spcAft>
              <a:buNone/>
            </a:pPr>
            <a:r>
              <a:rPr lang="en" sz="1300" b="1">
                <a:solidFill>
                  <a:schemeClr val="lt2"/>
                </a:solidFill>
              </a:rPr>
              <a:t>Success Criteria: </a:t>
            </a:r>
            <a:r>
              <a:rPr lang="en" sz="1300">
                <a:solidFill>
                  <a:schemeClr val="lt2"/>
                </a:solidFill>
              </a:rPr>
              <a:t>Scale factor, misalignment properties, and bias for software calibration obtained along with sensor accuracy. </a:t>
            </a:r>
            <a:endParaRPr sz="1300">
              <a:solidFill>
                <a:schemeClr val="lt2"/>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64"/>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42</a:t>
            </a:fld>
            <a:endParaRPr/>
          </a:p>
        </p:txBody>
      </p:sp>
      <p:sp>
        <p:nvSpPr>
          <p:cNvPr id="847" name="Google Shape;847;p64"/>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5-Axis CNC Test - Description</a:t>
            </a:r>
            <a:endParaRPr/>
          </a:p>
        </p:txBody>
      </p:sp>
      <p:sp>
        <p:nvSpPr>
          <p:cNvPr id="848" name="Google Shape;848;p64"/>
          <p:cNvSpPr txBox="1"/>
          <p:nvPr/>
        </p:nvSpPr>
        <p:spPr>
          <a:xfrm>
            <a:off x="372675" y="3708450"/>
            <a:ext cx="4632900" cy="576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a:solidFill>
                  <a:schemeClr val="dk2"/>
                </a:solidFill>
                <a:latin typeface="Roboto"/>
                <a:ea typeface="Roboto"/>
                <a:cs typeface="Roboto"/>
                <a:sym typeface="Roboto"/>
              </a:rPr>
              <a:t>Test bed range of motion is sufficient for GAINS to be rotated and translated along each axis of the accelerometer</a:t>
            </a:r>
            <a:endParaRPr sz="1100">
              <a:solidFill>
                <a:schemeClr val="dk2"/>
              </a:solidFill>
              <a:latin typeface="Roboto"/>
              <a:ea typeface="Roboto"/>
              <a:cs typeface="Roboto"/>
              <a:sym typeface="Roboto"/>
            </a:endParaRPr>
          </a:p>
        </p:txBody>
      </p:sp>
      <p:pic>
        <p:nvPicPr>
          <p:cNvPr id="849" name="Google Shape;849;p64"/>
          <p:cNvPicPr preferRelativeResize="0"/>
          <p:nvPr/>
        </p:nvPicPr>
        <p:blipFill>
          <a:blip r:embed="rId3">
            <a:alphaModFix/>
          </a:blip>
          <a:stretch>
            <a:fillRect/>
          </a:stretch>
        </p:blipFill>
        <p:spPr>
          <a:xfrm>
            <a:off x="372674" y="1119599"/>
            <a:ext cx="4363724" cy="2629955"/>
          </a:xfrm>
          <a:prstGeom prst="rect">
            <a:avLst/>
          </a:prstGeom>
          <a:noFill/>
          <a:ln>
            <a:noFill/>
          </a:ln>
        </p:spPr>
      </p:pic>
      <p:sp>
        <p:nvSpPr>
          <p:cNvPr id="850" name="Google Shape;850;p64"/>
          <p:cNvSpPr txBox="1"/>
          <p:nvPr/>
        </p:nvSpPr>
        <p:spPr>
          <a:xfrm>
            <a:off x="5005575" y="657800"/>
            <a:ext cx="4053300" cy="30000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100" b="1">
                <a:solidFill>
                  <a:schemeClr val="dk2"/>
                </a:solidFill>
                <a:latin typeface="Roboto"/>
                <a:ea typeface="Roboto"/>
                <a:cs typeface="Roboto"/>
                <a:sym typeface="Roboto"/>
              </a:rPr>
              <a:t>Description:</a:t>
            </a:r>
            <a:endParaRPr sz="2100" b="1">
              <a:solidFill>
                <a:schemeClr val="dk2"/>
              </a:solidFill>
              <a:latin typeface="Roboto"/>
              <a:ea typeface="Roboto"/>
              <a:cs typeface="Roboto"/>
              <a:sym typeface="Roboto"/>
            </a:endParaRPr>
          </a:p>
          <a:p>
            <a:pPr marL="457200" lvl="0" indent="-336550" algn="l" rtl="0">
              <a:lnSpc>
                <a:spcPct val="150000"/>
              </a:lnSpc>
              <a:spcBef>
                <a:spcPts val="0"/>
              </a:spcBef>
              <a:spcAft>
                <a:spcPts val="0"/>
              </a:spcAft>
              <a:buClr>
                <a:schemeClr val="dk2"/>
              </a:buClr>
              <a:buSzPts val="1700"/>
              <a:buFont typeface="Roboto"/>
              <a:buChar char="●"/>
            </a:pPr>
            <a:r>
              <a:rPr lang="en" sz="1700">
                <a:solidFill>
                  <a:schemeClr val="dk2"/>
                </a:solidFill>
                <a:latin typeface="Roboto"/>
                <a:ea typeface="Roboto"/>
                <a:cs typeface="Roboto"/>
                <a:sym typeface="Roboto"/>
              </a:rPr>
              <a:t>Mount INS to CNC fixture plate</a:t>
            </a:r>
            <a:endParaRPr sz="1700">
              <a:solidFill>
                <a:schemeClr val="dk2"/>
              </a:solidFill>
              <a:latin typeface="Roboto"/>
              <a:ea typeface="Roboto"/>
              <a:cs typeface="Roboto"/>
              <a:sym typeface="Roboto"/>
            </a:endParaRPr>
          </a:p>
          <a:p>
            <a:pPr marL="457200" lvl="0" indent="-336550" algn="l" rtl="0">
              <a:lnSpc>
                <a:spcPct val="150000"/>
              </a:lnSpc>
              <a:spcBef>
                <a:spcPts val="0"/>
              </a:spcBef>
              <a:spcAft>
                <a:spcPts val="0"/>
              </a:spcAft>
              <a:buClr>
                <a:schemeClr val="dk2"/>
              </a:buClr>
              <a:buSzPts val="1700"/>
              <a:buFont typeface="Roboto"/>
              <a:buChar char="●"/>
            </a:pPr>
            <a:r>
              <a:rPr lang="en" sz="1700">
                <a:solidFill>
                  <a:schemeClr val="dk2"/>
                </a:solidFill>
                <a:latin typeface="Roboto"/>
                <a:ea typeface="Roboto"/>
                <a:cs typeface="Roboto"/>
                <a:sym typeface="Roboto"/>
              </a:rPr>
              <a:t>Measure accelerations and rotational velocities through pre-coded path</a:t>
            </a:r>
            <a:endParaRPr sz="1700">
              <a:solidFill>
                <a:schemeClr val="dk2"/>
              </a:solidFill>
              <a:latin typeface="Roboto"/>
              <a:ea typeface="Roboto"/>
              <a:cs typeface="Roboto"/>
              <a:sym typeface="Roboto"/>
            </a:endParaRPr>
          </a:p>
          <a:p>
            <a:pPr marL="457200" lvl="0" indent="-336550" algn="l" rtl="0">
              <a:lnSpc>
                <a:spcPct val="150000"/>
              </a:lnSpc>
              <a:spcBef>
                <a:spcPts val="0"/>
              </a:spcBef>
              <a:spcAft>
                <a:spcPts val="0"/>
              </a:spcAft>
              <a:buClr>
                <a:schemeClr val="dk2"/>
              </a:buClr>
              <a:buSzPts val="1700"/>
              <a:buFont typeface="Roboto"/>
              <a:buChar char="●"/>
            </a:pPr>
            <a:r>
              <a:rPr lang="en" sz="1700">
                <a:solidFill>
                  <a:schemeClr val="dk2"/>
                </a:solidFill>
                <a:latin typeface="Roboto"/>
                <a:ea typeface="Roboto"/>
                <a:cs typeface="Roboto"/>
                <a:sym typeface="Roboto"/>
              </a:rPr>
              <a:t>Perform data uplink and downlink with the ground station</a:t>
            </a:r>
            <a:endParaRPr sz="1700">
              <a:solidFill>
                <a:schemeClr val="dk2"/>
              </a:solidFill>
              <a:latin typeface="Roboto"/>
              <a:ea typeface="Roboto"/>
              <a:cs typeface="Roboto"/>
              <a:sym typeface="Roboto"/>
            </a:endParaRPr>
          </a:p>
          <a:p>
            <a:pPr marL="457200" lvl="0" indent="-336550" algn="l" rtl="0">
              <a:lnSpc>
                <a:spcPct val="150000"/>
              </a:lnSpc>
              <a:spcBef>
                <a:spcPts val="0"/>
              </a:spcBef>
              <a:spcAft>
                <a:spcPts val="0"/>
              </a:spcAft>
              <a:buClr>
                <a:schemeClr val="dk2"/>
              </a:buClr>
              <a:buSzPts val="1700"/>
              <a:buFont typeface="Roboto"/>
              <a:buChar char="●"/>
            </a:pPr>
            <a:r>
              <a:rPr lang="en" sz="1700">
                <a:solidFill>
                  <a:schemeClr val="dk2"/>
                </a:solidFill>
                <a:latin typeface="Roboto"/>
                <a:ea typeface="Roboto"/>
                <a:cs typeface="Roboto"/>
                <a:sym typeface="Roboto"/>
              </a:rPr>
              <a:t>Remove INS and compare measured trajectory to true motions of the CNC</a:t>
            </a:r>
            <a:endParaRPr sz="17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p65"/>
          <p:cNvSpPr txBox="1">
            <a:spLocks noGrp="1"/>
          </p:cNvSpPr>
          <p:nvPr>
            <p:ph type="title"/>
          </p:nvPr>
        </p:nvSpPr>
        <p:spPr>
          <a:xfrm>
            <a:off x="123175" y="2259900"/>
            <a:ext cx="5439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Project Planning</a:t>
            </a:r>
            <a:endParaRPr/>
          </a:p>
        </p:txBody>
      </p:sp>
      <p:sp>
        <p:nvSpPr>
          <p:cNvPr id="856" name="Google Shape;856;p65"/>
          <p:cNvSpPr txBox="1"/>
          <p:nvPr/>
        </p:nvSpPr>
        <p:spPr>
          <a:xfrm>
            <a:off x="1087050" y="2883600"/>
            <a:ext cx="7200900" cy="2296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200">
              <a:solidFill>
                <a:schemeClr val="dk2"/>
              </a:solidFill>
              <a:latin typeface="Roboto"/>
              <a:ea typeface="Roboto"/>
              <a:cs typeface="Roboto"/>
              <a:sym typeface="Roboto"/>
            </a:endParaRPr>
          </a:p>
        </p:txBody>
      </p:sp>
      <p:sp>
        <p:nvSpPr>
          <p:cNvPr id="857" name="Google Shape;857;p65"/>
          <p:cNvSpPr txBox="1">
            <a:spLocks noGrp="1"/>
          </p:cNvSpPr>
          <p:nvPr>
            <p:ph type="sldNum" idx="12"/>
          </p:nvPr>
        </p:nvSpPr>
        <p:spPr>
          <a:xfrm>
            <a:off x="8595300" y="4875297"/>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p66"/>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WBS</a:t>
            </a:r>
            <a:endParaRPr/>
          </a:p>
        </p:txBody>
      </p:sp>
      <p:sp>
        <p:nvSpPr>
          <p:cNvPr id="863" name="Google Shape;863;p66"/>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44</a:t>
            </a:fld>
            <a:endParaRPr/>
          </a:p>
        </p:txBody>
      </p:sp>
      <p:sp>
        <p:nvSpPr>
          <p:cNvPr id="864" name="Google Shape;864;p66"/>
          <p:cNvSpPr/>
          <p:nvPr/>
        </p:nvSpPr>
        <p:spPr>
          <a:xfrm>
            <a:off x="3835188" y="1364650"/>
            <a:ext cx="954300" cy="413700"/>
          </a:xfrm>
          <a:prstGeom prst="rect">
            <a:avLst/>
          </a:prstGeom>
          <a:solidFill>
            <a:srgbClr val="4A6DB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rPr>
              <a:t>INS</a:t>
            </a:r>
            <a:endParaRPr sz="1200">
              <a:solidFill>
                <a:schemeClr val="lt1"/>
              </a:solidFill>
            </a:endParaRPr>
          </a:p>
        </p:txBody>
      </p:sp>
      <p:sp>
        <p:nvSpPr>
          <p:cNvPr id="865" name="Google Shape;865;p66"/>
          <p:cNvSpPr/>
          <p:nvPr/>
        </p:nvSpPr>
        <p:spPr>
          <a:xfrm>
            <a:off x="6291063" y="1379025"/>
            <a:ext cx="954300" cy="413700"/>
          </a:xfrm>
          <a:prstGeom prst="rect">
            <a:avLst/>
          </a:prstGeom>
          <a:solidFill>
            <a:srgbClr val="4A6DB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rPr>
              <a:t>Housing</a:t>
            </a:r>
            <a:endParaRPr sz="1200">
              <a:solidFill>
                <a:srgbClr val="FFFFFF"/>
              </a:solidFill>
            </a:endParaRPr>
          </a:p>
        </p:txBody>
      </p:sp>
      <p:sp>
        <p:nvSpPr>
          <p:cNvPr id="866" name="Google Shape;866;p66"/>
          <p:cNvSpPr/>
          <p:nvPr/>
        </p:nvSpPr>
        <p:spPr>
          <a:xfrm>
            <a:off x="7720875" y="1379025"/>
            <a:ext cx="954300" cy="413700"/>
          </a:xfrm>
          <a:prstGeom prst="rect">
            <a:avLst/>
          </a:prstGeom>
          <a:solidFill>
            <a:srgbClr val="4A6DB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rPr>
              <a:t>Ground Station</a:t>
            </a:r>
            <a:endParaRPr sz="1200">
              <a:solidFill>
                <a:srgbClr val="FFFFFF"/>
              </a:solidFill>
            </a:endParaRPr>
          </a:p>
        </p:txBody>
      </p:sp>
      <p:sp>
        <p:nvSpPr>
          <p:cNvPr id="867" name="Google Shape;867;p66"/>
          <p:cNvSpPr/>
          <p:nvPr/>
        </p:nvSpPr>
        <p:spPr>
          <a:xfrm>
            <a:off x="3113438" y="1880175"/>
            <a:ext cx="954300" cy="413700"/>
          </a:xfrm>
          <a:prstGeom prst="rect">
            <a:avLst/>
          </a:prstGeom>
          <a:solidFill>
            <a:srgbClr val="BACEF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595959"/>
                </a:solidFill>
              </a:rPr>
              <a:t>Flight Software</a:t>
            </a:r>
            <a:endParaRPr sz="1200">
              <a:solidFill>
                <a:srgbClr val="595959"/>
              </a:solidFill>
            </a:endParaRPr>
          </a:p>
        </p:txBody>
      </p:sp>
      <p:sp>
        <p:nvSpPr>
          <p:cNvPr id="868" name="Google Shape;868;p66"/>
          <p:cNvSpPr/>
          <p:nvPr/>
        </p:nvSpPr>
        <p:spPr>
          <a:xfrm>
            <a:off x="4569263" y="1880175"/>
            <a:ext cx="954300" cy="413700"/>
          </a:xfrm>
          <a:prstGeom prst="rect">
            <a:avLst/>
          </a:prstGeom>
          <a:solidFill>
            <a:srgbClr val="BACEF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595959"/>
                </a:solidFill>
              </a:rPr>
              <a:t>PCB</a:t>
            </a:r>
            <a:endParaRPr sz="1200">
              <a:solidFill>
                <a:srgbClr val="595959"/>
              </a:solidFill>
            </a:endParaRPr>
          </a:p>
        </p:txBody>
      </p:sp>
      <p:sp>
        <p:nvSpPr>
          <p:cNvPr id="869" name="Google Shape;869;p66"/>
          <p:cNvSpPr txBox="1"/>
          <p:nvPr/>
        </p:nvSpPr>
        <p:spPr>
          <a:xfrm>
            <a:off x="3113438" y="2293875"/>
            <a:ext cx="1281000" cy="1577700"/>
          </a:xfrm>
          <a:prstGeom prst="rect">
            <a:avLst/>
          </a:prstGeom>
          <a:noFill/>
          <a:ln>
            <a:noFill/>
          </a:ln>
        </p:spPr>
        <p:txBody>
          <a:bodyPr spcFirstLastPara="1" wrap="square" lIns="91425" tIns="91425" rIns="91425" bIns="91425" anchor="t" anchorCtr="0">
            <a:spAutoFit/>
          </a:bodyPr>
          <a:lstStyle/>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highlight>
                  <a:srgbClr val="FFE599"/>
                </a:highlight>
                <a:latin typeface="Roboto"/>
                <a:ea typeface="Roboto"/>
                <a:cs typeface="Roboto"/>
                <a:sym typeface="Roboto"/>
              </a:rPr>
              <a:t>KF creation</a:t>
            </a:r>
            <a:endParaRPr sz="1000">
              <a:solidFill>
                <a:srgbClr val="595959"/>
              </a:solidFill>
              <a:highlight>
                <a:srgbClr val="FFE599"/>
              </a:highlight>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highlight>
                  <a:srgbClr val="B6D7A8"/>
                </a:highlight>
                <a:latin typeface="Roboto"/>
                <a:ea typeface="Roboto"/>
                <a:cs typeface="Roboto"/>
                <a:sym typeface="Roboto"/>
              </a:rPr>
              <a:t>Star tracker data fabrication</a:t>
            </a:r>
            <a:endParaRPr sz="1000">
              <a:solidFill>
                <a:srgbClr val="595959"/>
              </a:solidFill>
              <a:highlight>
                <a:srgbClr val="B6D7A8"/>
              </a:highlight>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latin typeface="Roboto"/>
                <a:ea typeface="Roboto"/>
                <a:cs typeface="Roboto"/>
                <a:sym typeface="Roboto"/>
              </a:rPr>
              <a:t>KF tuning</a:t>
            </a:r>
            <a:endParaRPr sz="1000">
              <a:solidFill>
                <a:srgbClr val="595959"/>
              </a:solidFill>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latin typeface="Roboto"/>
                <a:ea typeface="Roboto"/>
                <a:cs typeface="Roboto"/>
                <a:sym typeface="Roboto"/>
              </a:rPr>
              <a:t>Real time Testing</a:t>
            </a:r>
            <a:endParaRPr sz="1000">
              <a:solidFill>
                <a:srgbClr val="595959"/>
              </a:solidFill>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latin typeface="Roboto"/>
                <a:ea typeface="Roboto"/>
                <a:cs typeface="Roboto"/>
                <a:sym typeface="Roboto"/>
              </a:rPr>
              <a:t>Data exchange testing</a:t>
            </a:r>
            <a:endParaRPr sz="1000">
              <a:solidFill>
                <a:srgbClr val="595959"/>
              </a:solidFill>
              <a:latin typeface="Roboto"/>
              <a:ea typeface="Roboto"/>
              <a:cs typeface="Roboto"/>
              <a:sym typeface="Roboto"/>
            </a:endParaRPr>
          </a:p>
          <a:p>
            <a:pPr marL="0" lvl="0" indent="0" algn="l" rtl="0">
              <a:lnSpc>
                <a:spcPct val="115000"/>
              </a:lnSpc>
              <a:spcBef>
                <a:spcPts val="0"/>
              </a:spcBef>
              <a:spcAft>
                <a:spcPts val="0"/>
              </a:spcAft>
              <a:buNone/>
            </a:pPr>
            <a:endParaRPr sz="1000">
              <a:solidFill>
                <a:srgbClr val="595959"/>
              </a:solidFill>
              <a:latin typeface="Roboto"/>
              <a:ea typeface="Roboto"/>
              <a:cs typeface="Roboto"/>
              <a:sym typeface="Roboto"/>
            </a:endParaRPr>
          </a:p>
        </p:txBody>
      </p:sp>
      <p:sp>
        <p:nvSpPr>
          <p:cNvPr id="870" name="Google Shape;870;p66"/>
          <p:cNvSpPr txBox="1"/>
          <p:nvPr/>
        </p:nvSpPr>
        <p:spPr>
          <a:xfrm>
            <a:off x="4569263" y="2293875"/>
            <a:ext cx="1461300" cy="2285700"/>
          </a:xfrm>
          <a:prstGeom prst="rect">
            <a:avLst/>
          </a:prstGeom>
          <a:noFill/>
          <a:ln>
            <a:noFill/>
          </a:ln>
        </p:spPr>
        <p:txBody>
          <a:bodyPr spcFirstLastPara="1" wrap="square" lIns="91425" tIns="91425" rIns="91425" bIns="91425" anchor="t" anchorCtr="0">
            <a:spAutoFit/>
          </a:bodyPr>
          <a:lstStyle/>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highlight>
                  <a:srgbClr val="FFE599"/>
                </a:highlight>
                <a:latin typeface="Roboto"/>
                <a:ea typeface="Roboto"/>
                <a:cs typeface="Roboto"/>
                <a:sym typeface="Roboto"/>
              </a:rPr>
              <a:t>Accelerometer selection</a:t>
            </a:r>
            <a:endParaRPr sz="1000">
              <a:solidFill>
                <a:srgbClr val="595959"/>
              </a:solidFill>
              <a:highlight>
                <a:srgbClr val="FFE599"/>
              </a:highlight>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highlight>
                  <a:srgbClr val="B6D7A8"/>
                </a:highlight>
                <a:latin typeface="Roboto"/>
                <a:ea typeface="Roboto"/>
                <a:cs typeface="Roboto"/>
                <a:sym typeface="Roboto"/>
              </a:rPr>
              <a:t>Gyroscope selection</a:t>
            </a:r>
            <a:endParaRPr sz="1000">
              <a:solidFill>
                <a:srgbClr val="595959"/>
              </a:solidFill>
              <a:highlight>
                <a:srgbClr val="B6D7A8"/>
              </a:highlight>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highlight>
                  <a:srgbClr val="B6D7A8"/>
                </a:highlight>
                <a:latin typeface="Roboto"/>
                <a:ea typeface="Roboto"/>
                <a:cs typeface="Roboto"/>
                <a:sym typeface="Roboto"/>
              </a:rPr>
              <a:t>Error characterization</a:t>
            </a:r>
            <a:endParaRPr sz="1000">
              <a:solidFill>
                <a:srgbClr val="595959"/>
              </a:solidFill>
              <a:highlight>
                <a:srgbClr val="B6D7A8"/>
              </a:highlight>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latin typeface="Roboto"/>
                <a:ea typeface="Roboto"/>
                <a:cs typeface="Roboto"/>
                <a:sym typeface="Roboto"/>
              </a:rPr>
              <a:t>Altium PCB design</a:t>
            </a:r>
            <a:endParaRPr sz="1000">
              <a:solidFill>
                <a:srgbClr val="595959"/>
              </a:solidFill>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latin typeface="Roboto"/>
                <a:ea typeface="Roboto"/>
                <a:cs typeface="Roboto"/>
                <a:sym typeface="Roboto"/>
              </a:rPr>
              <a:t>PCB review</a:t>
            </a:r>
            <a:endParaRPr sz="1000">
              <a:solidFill>
                <a:srgbClr val="595959"/>
              </a:solidFill>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latin typeface="Roboto"/>
                <a:ea typeface="Roboto"/>
                <a:cs typeface="Roboto"/>
                <a:sym typeface="Roboto"/>
              </a:rPr>
              <a:t>PCB fabrication</a:t>
            </a:r>
            <a:endParaRPr sz="1000">
              <a:solidFill>
                <a:srgbClr val="595959"/>
              </a:solidFill>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latin typeface="Roboto"/>
                <a:ea typeface="Roboto"/>
                <a:cs typeface="Roboto"/>
                <a:sym typeface="Roboto"/>
              </a:rPr>
              <a:t>Component testing</a:t>
            </a:r>
            <a:endParaRPr sz="1000">
              <a:solidFill>
                <a:srgbClr val="595959"/>
              </a:solidFill>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latin typeface="Roboto"/>
                <a:ea typeface="Roboto"/>
                <a:cs typeface="Roboto"/>
                <a:sym typeface="Roboto"/>
              </a:rPr>
              <a:t>Component calibration</a:t>
            </a:r>
            <a:endParaRPr sz="1000">
              <a:solidFill>
                <a:srgbClr val="595959"/>
              </a:solidFill>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latin typeface="Roboto"/>
                <a:ea typeface="Roboto"/>
                <a:cs typeface="Roboto"/>
                <a:sym typeface="Roboto"/>
              </a:rPr>
              <a:t>Integrated testing</a:t>
            </a:r>
            <a:endParaRPr sz="1000">
              <a:solidFill>
                <a:srgbClr val="595959"/>
              </a:solidFill>
              <a:latin typeface="Roboto"/>
              <a:ea typeface="Roboto"/>
              <a:cs typeface="Roboto"/>
              <a:sym typeface="Roboto"/>
            </a:endParaRPr>
          </a:p>
        </p:txBody>
      </p:sp>
      <p:sp>
        <p:nvSpPr>
          <p:cNvPr id="871" name="Google Shape;871;p66"/>
          <p:cNvSpPr txBox="1"/>
          <p:nvPr/>
        </p:nvSpPr>
        <p:spPr>
          <a:xfrm>
            <a:off x="7720875" y="1792725"/>
            <a:ext cx="1281000" cy="2993700"/>
          </a:xfrm>
          <a:prstGeom prst="rect">
            <a:avLst/>
          </a:prstGeom>
          <a:noFill/>
          <a:ln>
            <a:noFill/>
          </a:ln>
        </p:spPr>
        <p:txBody>
          <a:bodyPr spcFirstLastPara="1" wrap="square" lIns="91425" tIns="91425" rIns="91425" bIns="91425" anchor="t" anchorCtr="0">
            <a:spAutoFit/>
          </a:bodyPr>
          <a:lstStyle/>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highlight>
                  <a:srgbClr val="B6D7A8"/>
                </a:highlight>
                <a:latin typeface="Roboto"/>
                <a:ea typeface="Roboto"/>
                <a:cs typeface="Roboto"/>
                <a:sym typeface="Roboto"/>
              </a:rPr>
              <a:t>Basic GUI design</a:t>
            </a:r>
            <a:endParaRPr sz="1000">
              <a:solidFill>
                <a:srgbClr val="595959"/>
              </a:solidFill>
              <a:highlight>
                <a:srgbClr val="B6D7A8"/>
              </a:highlight>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highlight>
                  <a:srgbClr val="B6D7A8"/>
                </a:highlight>
                <a:latin typeface="Roboto"/>
                <a:ea typeface="Roboto"/>
                <a:cs typeface="Roboto"/>
                <a:sym typeface="Roboto"/>
              </a:rPr>
              <a:t>Planetary model incorporation</a:t>
            </a:r>
            <a:endParaRPr sz="1000">
              <a:solidFill>
                <a:srgbClr val="595959"/>
              </a:solidFill>
              <a:highlight>
                <a:srgbClr val="B6D7A8"/>
              </a:highlight>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highlight>
                  <a:srgbClr val="FFE599"/>
                </a:highlight>
                <a:latin typeface="Roboto"/>
                <a:ea typeface="Roboto"/>
                <a:cs typeface="Roboto"/>
                <a:sym typeface="Roboto"/>
              </a:rPr>
              <a:t>Render engine development</a:t>
            </a:r>
            <a:endParaRPr sz="1000">
              <a:solidFill>
                <a:srgbClr val="595959"/>
              </a:solidFill>
              <a:highlight>
                <a:srgbClr val="FFE599"/>
              </a:highlight>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highlight>
                  <a:srgbClr val="FFE599"/>
                </a:highlight>
                <a:latin typeface="Roboto"/>
                <a:ea typeface="Roboto"/>
                <a:cs typeface="Roboto"/>
                <a:sym typeface="Roboto"/>
              </a:rPr>
              <a:t>Orbital simulation</a:t>
            </a:r>
            <a:endParaRPr sz="1000">
              <a:solidFill>
                <a:srgbClr val="595959"/>
              </a:solidFill>
              <a:highlight>
                <a:srgbClr val="FFE599"/>
              </a:highlight>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highlight>
                  <a:srgbClr val="FFE599"/>
                </a:highlight>
                <a:latin typeface="Roboto"/>
                <a:ea typeface="Roboto"/>
                <a:cs typeface="Roboto"/>
                <a:sym typeface="Roboto"/>
              </a:rPr>
              <a:t>Thrust modeling</a:t>
            </a:r>
            <a:endParaRPr sz="1000">
              <a:solidFill>
                <a:srgbClr val="595959"/>
              </a:solidFill>
              <a:highlight>
                <a:srgbClr val="FFE599"/>
              </a:highlight>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latin typeface="Roboto"/>
                <a:ea typeface="Roboto"/>
                <a:cs typeface="Roboto"/>
                <a:sym typeface="Roboto"/>
              </a:rPr>
              <a:t>Compatibility testing</a:t>
            </a:r>
            <a:endParaRPr sz="1000">
              <a:solidFill>
                <a:srgbClr val="595959"/>
              </a:solidFill>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latin typeface="Roboto"/>
                <a:ea typeface="Roboto"/>
                <a:cs typeface="Roboto"/>
                <a:sym typeface="Roboto"/>
              </a:rPr>
              <a:t>Simulation Integration</a:t>
            </a:r>
            <a:endParaRPr sz="1000">
              <a:solidFill>
                <a:srgbClr val="595959"/>
              </a:solidFill>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latin typeface="Roboto"/>
                <a:ea typeface="Roboto"/>
                <a:cs typeface="Roboto"/>
                <a:sym typeface="Roboto"/>
              </a:rPr>
              <a:t>Real time testing</a:t>
            </a:r>
            <a:endParaRPr sz="1000">
              <a:solidFill>
                <a:srgbClr val="595959"/>
              </a:solidFill>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latin typeface="Roboto"/>
                <a:ea typeface="Roboto"/>
                <a:cs typeface="Roboto"/>
                <a:sym typeface="Roboto"/>
              </a:rPr>
              <a:t>GUI refinement</a:t>
            </a:r>
            <a:endParaRPr sz="1000">
              <a:solidFill>
                <a:srgbClr val="595959"/>
              </a:solidFill>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latin typeface="Roboto"/>
                <a:ea typeface="Roboto"/>
                <a:cs typeface="Roboto"/>
                <a:sym typeface="Roboto"/>
              </a:rPr>
              <a:t>Data exchange testing</a:t>
            </a:r>
            <a:endParaRPr sz="1000">
              <a:solidFill>
                <a:srgbClr val="595959"/>
              </a:solidFill>
              <a:latin typeface="Roboto"/>
              <a:ea typeface="Roboto"/>
              <a:cs typeface="Roboto"/>
              <a:sym typeface="Roboto"/>
            </a:endParaRPr>
          </a:p>
        </p:txBody>
      </p:sp>
      <p:sp>
        <p:nvSpPr>
          <p:cNvPr id="872" name="Google Shape;872;p66"/>
          <p:cNvSpPr txBox="1"/>
          <p:nvPr/>
        </p:nvSpPr>
        <p:spPr>
          <a:xfrm>
            <a:off x="6291076" y="1792725"/>
            <a:ext cx="1562700" cy="2993700"/>
          </a:xfrm>
          <a:prstGeom prst="rect">
            <a:avLst/>
          </a:prstGeom>
          <a:noFill/>
          <a:ln>
            <a:noFill/>
          </a:ln>
        </p:spPr>
        <p:txBody>
          <a:bodyPr spcFirstLastPara="1" wrap="square" lIns="91425" tIns="91425" rIns="91425" bIns="91425" anchor="t" anchorCtr="0">
            <a:spAutoFit/>
          </a:bodyPr>
          <a:lstStyle/>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highlight>
                  <a:srgbClr val="B6D7A8"/>
                </a:highlight>
                <a:latin typeface="Roboto"/>
                <a:ea typeface="Roboto"/>
                <a:cs typeface="Roboto"/>
                <a:sym typeface="Roboto"/>
              </a:rPr>
              <a:t>Requirements definition</a:t>
            </a:r>
            <a:endParaRPr sz="1000">
              <a:solidFill>
                <a:srgbClr val="595959"/>
              </a:solidFill>
              <a:highlight>
                <a:srgbClr val="B6D7A8"/>
              </a:highlight>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highlight>
                  <a:srgbClr val="B6D7A8"/>
                </a:highlight>
                <a:latin typeface="Roboto"/>
                <a:ea typeface="Roboto"/>
                <a:cs typeface="Roboto"/>
                <a:sym typeface="Roboto"/>
              </a:rPr>
              <a:t>Accessibility method</a:t>
            </a:r>
            <a:endParaRPr sz="1000">
              <a:solidFill>
                <a:srgbClr val="595959"/>
              </a:solidFill>
              <a:highlight>
                <a:srgbClr val="B6D7A8"/>
              </a:highlight>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highlight>
                  <a:srgbClr val="B6D7A8"/>
                </a:highlight>
                <a:latin typeface="Roboto"/>
                <a:ea typeface="Roboto"/>
                <a:cs typeface="Roboto"/>
                <a:sym typeface="Roboto"/>
              </a:rPr>
              <a:t>EMI characterization</a:t>
            </a:r>
            <a:endParaRPr sz="1000">
              <a:solidFill>
                <a:srgbClr val="595959"/>
              </a:solidFill>
              <a:highlight>
                <a:srgbClr val="B6D7A8"/>
              </a:highlight>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highlight>
                  <a:srgbClr val="B6D7A8"/>
                </a:highlight>
                <a:latin typeface="Roboto"/>
                <a:ea typeface="Roboto"/>
                <a:cs typeface="Roboto"/>
                <a:sym typeface="Roboto"/>
              </a:rPr>
              <a:t>ESD characterization</a:t>
            </a:r>
            <a:endParaRPr sz="1000">
              <a:solidFill>
                <a:srgbClr val="595959"/>
              </a:solidFill>
              <a:highlight>
                <a:srgbClr val="B6D7A8"/>
              </a:highlight>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highlight>
                  <a:srgbClr val="B6D7A8"/>
                </a:highlight>
                <a:latin typeface="Roboto"/>
                <a:ea typeface="Roboto"/>
                <a:cs typeface="Roboto"/>
                <a:sym typeface="Roboto"/>
              </a:rPr>
              <a:t>Material requirement definition</a:t>
            </a:r>
            <a:endParaRPr sz="1000">
              <a:solidFill>
                <a:srgbClr val="595959"/>
              </a:solidFill>
              <a:highlight>
                <a:srgbClr val="B6D7A8"/>
              </a:highlight>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highlight>
                  <a:srgbClr val="B6D7A8"/>
                </a:highlight>
                <a:latin typeface="Roboto"/>
                <a:ea typeface="Roboto"/>
                <a:cs typeface="Roboto"/>
                <a:sym typeface="Roboto"/>
              </a:rPr>
              <a:t>PCB thermal analysis</a:t>
            </a:r>
            <a:endParaRPr sz="1000">
              <a:solidFill>
                <a:srgbClr val="595959"/>
              </a:solidFill>
              <a:highlight>
                <a:srgbClr val="B6D7A8"/>
              </a:highlight>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highlight>
                  <a:srgbClr val="B6D7A8"/>
                </a:highlight>
                <a:latin typeface="Roboto"/>
                <a:ea typeface="Roboto"/>
                <a:cs typeface="Roboto"/>
                <a:sym typeface="Roboto"/>
              </a:rPr>
              <a:t>Material selection</a:t>
            </a:r>
            <a:endParaRPr sz="1000">
              <a:solidFill>
                <a:srgbClr val="595959"/>
              </a:solidFill>
              <a:highlight>
                <a:srgbClr val="B6D7A8"/>
              </a:highlight>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highlight>
                  <a:srgbClr val="FFE599"/>
                </a:highlight>
                <a:latin typeface="Roboto"/>
                <a:ea typeface="Roboto"/>
                <a:cs typeface="Roboto"/>
                <a:sym typeface="Roboto"/>
              </a:rPr>
              <a:t>Prototyping</a:t>
            </a:r>
            <a:endParaRPr sz="1000">
              <a:solidFill>
                <a:srgbClr val="595959"/>
              </a:solidFill>
              <a:highlight>
                <a:srgbClr val="FFE599"/>
              </a:highlight>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latin typeface="Roboto"/>
                <a:ea typeface="Roboto"/>
                <a:cs typeface="Roboto"/>
                <a:sym typeface="Roboto"/>
              </a:rPr>
              <a:t>Fabrication</a:t>
            </a:r>
            <a:endParaRPr sz="1000">
              <a:solidFill>
                <a:srgbClr val="595959"/>
              </a:solidFill>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latin typeface="Roboto"/>
                <a:ea typeface="Roboto"/>
                <a:cs typeface="Roboto"/>
                <a:sym typeface="Roboto"/>
              </a:rPr>
              <a:t>Hardware integration</a:t>
            </a:r>
            <a:endParaRPr sz="1000">
              <a:solidFill>
                <a:srgbClr val="595959"/>
              </a:solidFill>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latin typeface="Roboto"/>
                <a:ea typeface="Roboto"/>
                <a:cs typeface="Roboto"/>
                <a:sym typeface="Roboto"/>
              </a:rPr>
              <a:t>Test mounting fabrication</a:t>
            </a:r>
            <a:endParaRPr sz="1000">
              <a:solidFill>
                <a:srgbClr val="595959"/>
              </a:solidFill>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latin typeface="Roboto"/>
                <a:ea typeface="Roboto"/>
                <a:cs typeface="Roboto"/>
                <a:sym typeface="Roboto"/>
              </a:rPr>
              <a:t>Tabletop Test</a:t>
            </a:r>
            <a:endParaRPr sz="1000">
              <a:solidFill>
                <a:srgbClr val="595959"/>
              </a:solidFill>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latin typeface="Roboto"/>
                <a:ea typeface="Roboto"/>
                <a:cs typeface="Roboto"/>
                <a:sym typeface="Roboto"/>
              </a:rPr>
              <a:t>5 Axis CNC Test</a:t>
            </a:r>
            <a:endParaRPr sz="1000">
              <a:solidFill>
                <a:srgbClr val="595959"/>
              </a:solidFill>
              <a:latin typeface="Roboto"/>
              <a:ea typeface="Roboto"/>
              <a:cs typeface="Roboto"/>
              <a:sym typeface="Roboto"/>
            </a:endParaRPr>
          </a:p>
        </p:txBody>
      </p:sp>
      <p:sp>
        <p:nvSpPr>
          <p:cNvPr id="873" name="Google Shape;873;p66"/>
          <p:cNvSpPr/>
          <p:nvPr/>
        </p:nvSpPr>
        <p:spPr>
          <a:xfrm>
            <a:off x="717600" y="1364650"/>
            <a:ext cx="1281000" cy="413700"/>
          </a:xfrm>
          <a:prstGeom prst="rect">
            <a:avLst/>
          </a:prstGeom>
          <a:solidFill>
            <a:srgbClr val="4A6DB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rPr>
              <a:t>Management</a:t>
            </a:r>
            <a:endParaRPr sz="1200">
              <a:solidFill>
                <a:schemeClr val="lt1"/>
              </a:solidFill>
            </a:endParaRPr>
          </a:p>
        </p:txBody>
      </p:sp>
      <p:sp>
        <p:nvSpPr>
          <p:cNvPr id="874" name="Google Shape;874;p66"/>
          <p:cNvSpPr txBox="1"/>
          <p:nvPr/>
        </p:nvSpPr>
        <p:spPr>
          <a:xfrm>
            <a:off x="153025" y="2293875"/>
            <a:ext cx="1429800" cy="2462700"/>
          </a:xfrm>
          <a:prstGeom prst="rect">
            <a:avLst/>
          </a:prstGeom>
          <a:noFill/>
          <a:ln>
            <a:noFill/>
          </a:ln>
        </p:spPr>
        <p:txBody>
          <a:bodyPr spcFirstLastPara="1" wrap="square" lIns="91425" tIns="91425" rIns="91425" bIns="91425" anchor="t" anchorCtr="0">
            <a:spAutoFit/>
          </a:bodyPr>
          <a:lstStyle/>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highlight>
                  <a:srgbClr val="B6D7A8"/>
                </a:highlight>
                <a:latin typeface="Roboto"/>
                <a:ea typeface="Roboto"/>
                <a:cs typeface="Roboto"/>
                <a:sym typeface="Roboto"/>
              </a:rPr>
              <a:t>PDD</a:t>
            </a:r>
            <a:endParaRPr sz="1000">
              <a:solidFill>
                <a:srgbClr val="595959"/>
              </a:solidFill>
              <a:highlight>
                <a:srgbClr val="B6D7A8"/>
              </a:highlight>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highlight>
                  <a:srgbClr val="B6D7A8"/>
                </a:highlight>
                <a:latin typeface="Roboto"/>
                <a:ea typeface="Roboto"/>
                <a:cs typeface="Roboto"/>
                <a:sym typeface="Roboto"/>
              </a:rPr>
              <a:t>PDR</a:t>
            </a:r>
            <a:endParaRPr sz="1000">
              <a:solidFill>
                <a:srgbClr val="595959"/>
              </a:solidFill>
              <a:highlight>
                <a:srgbClr val="B6D7A8"/>
              </a:highlight>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highlight>
                  <a:srgbClr val="B6D7A8"/>
                </a:highlight>
                <a:latin typeface="Roboto"/>
                <a:ea typeface="Roboto"/>
                <a:cs typeface="Roboto"/>
                <a:sym typeface="Roboto"/>
              </a:rPr>
              <a:t>CDR</a:t>
            </a:r>
            <a:endParaRPr sz="1000">
              <a:solidFill>
                <a:srgbClr val="595959"/>
              </a:solidFill>
              <a:highlight>
                <a:srgbClr val="B6D7A8"/>
              </a:highlight>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highlight>
                  <a:srgbClr val="FFE599"/>
                </a:highlight>
                <a:latin typeface="Roboto"/>
                <a:ea typeface="Roboto"/>
                <a:cs typeface="Roboto"/>
                <a:sym typeface="Roboto"/>
              </a:rPr>
              <a:t>Fall Final Report</a:t>
            </a:r>
            <a:endParaRPr sz="1000">
              <a:solidFill>
                <a:srgbClr val="595959"/>
              </a:solidFill>
              <a:highlight>
                <a:srgbClr val="FFE599"/>
              </a:highlight>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latin typeface="Roboto"/>
                <a:ea typeface="Roboto"/>
                <a:cs typeface="Roboto"/>
                <a:sym typeface="Roboto"/>
              </a:rPr>
              <a:t>IDR</a:t>
            </a:r>
            <a:endParaRPr sz="1000">
              <a:solidFill>
                <a:srgbClr val="595959"/>
              </a:solidFill>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latin typeface="Roboto"/>
                <a:ea typeface="Roboto"/>
                <a:cs typeface="Roboto"/>
                <a:sym typeface="Roboto"/>
              </a:rPr>
              <a:t>AIAA Abstract</a:t>
            </a:r>
            <a:endParaRPr sz="1000">
              <a:solidFill>
                <a:srgbClr val="595959"/>
              </a:solidFill>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latin typeface="Roboto"/>
                <a:ea typeface="Roboto"/>
                <a:cs typeface="Roboto"/>
                <a:sym typeface="Roboto"/>
              </a:rPr>
              <a:t>AIAA Submission</a:t>
            </a:r>
            <a:endParaRPr sz="1000">
              <a:solidFill>
                <a:srgbClr val="595959"/>
              </a:solidFill>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latin typeface="Roboto"/>
                <a:ea typeface="Roboto"/>
                <a:cs typeface="Roboto"/>
                <a:sym typeface="Roboto"/>
              </a:rPr>
              <a:t>TRR</a:t>
            </a:r>
            <a:endParaRPr sz="1000">
              <a:solidFill>
                <a:srgbClr val="595959"/>
              </a:solidFill>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latin typeface="Roboto"/>
                <a:ea typeface="Roboto"/>
                <a:cs typeface="Roboto"/>
                <a:sym typeface="Roboto"/>
              </a:rPr>
              <a:t>AES Industry Symposium</a:t>
            </a:r>
            <a:endParaRPr sz="1000">
              <a:solidFill>
                <a:srgbClr val="595959"/>
              </a:solidFill>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latin typeface="Roboto"/>
                <a:ea typeface="Roboto"/>
                <a:cs typeface="Roboto"/>
                <a:sym typeface="Roboto"/>
              </a:rPr>
              <a:t>SFR</a:t>
            </a:r>
            <a:endParaRPr sz="1000">
              <a:solidFill>
                <a:srgbClr val="595959"/>
              </a:solidFill>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latin typeface="Roboto"/>
                <a:ea typeface="Roboto"/>
                <a:cs typeface="Roboto"/>
                <a:sym typeface="Roboto"/>
              </a:rPr>
              <a:t>Spring Final Report</a:t>
            </a:r>
            <a:endParaRPr sz="1000">
              <a:solidFill>
                <a:srgbClr val="595959"/>
              </a:solidFill>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latin typeface="Roboto"/>
                <a:ea typeface="Roboto"/>
                <a:cs typeface="Roboto"/>
                <a:sym typeface="Roboto"/>
              </a:rPr>
              <a:t>Sr. Symposium!</a:t>
            </a:r>
            <a:endParaRPr sz="1000">
              <a:solidFill>
                <a:srgbClr val="595959"/>
              </a:solidFill>
              <a:latin typeface="Roboto"/>
              <a:ea typeface="Roboto"/>
              <a:cs typeface="Roboto"/>
              <a:sym typeface="Roboto"/>
            </a:endParaRPr>
          </a:p>
        </p:txBody>
      </p:sp>
      <p:sp>
        <p:nvSpPr>
          <p:cNvPr id="875" name="Google Shape;875;p66"/>
          <p:cNvSpPr/>
          <p:nvPr/>
        </p:nvSpPr>
        <p:spPr>
          <a:xfrm>
            <a:off x="4076550" y="685575"/>
            <a:ext cx="954300" cy="413700"/>
          </a:xfrm>
          <a:prstGeom prst="rect">
            <a:avLst/>
          </a:prstGeom>
          <a:solidFill>
            <a:srgbClr val="092E8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rPr>
              <a:t>GAINS</a:t>
            </a:r>
            <a:endParaRPr sz="1200">
              <a:solidFill>
                <a:schemeClr val="lt1"/>
              </a:solidFill>
            </a:endParaRPr>
          </a:p>
        </p:txBody>
      </p:sp>
      <p:cxnSp>
        <p:nvCxnSpPr>
          <p:cNvPr id="876" name="Google Shape;876;p66"/>
          <p:cNvCxnSpPr>
            <a:stCxn id="875" idx="2"/>
            <a:endCxn id="873" idx="0"/>
          </p:cNvCxnSpPr>
          <p:nvPr/>
        </p:nvCxnSpPr>
        <p:spPr>
          <a:xfrm rot="5400000">
            <a:off x="2823150" y="-365775"/>
            <a:ext cx="265500" cy="3195600"/>
          </a:xfrm>
          <a:prstGeom prst="bentConnector3">
            <a:avLst>
              <a:gd name="adj1" fmla="val 49976"/>
            </a:avLst>
          </a:prstGeom>
          <a:noFill/>
          <a:ln w="9525" cap="flat" cmpd="sng">
            <a:solidFill>
              <a:schemeClr val="dk2"/>
            </a:solidFill>
            <a:prstDash val="solid"/>
            <a:round/>
            <a:headEnd type="none" w="med" len="med"/>
            <a:tailEnd type="none" w="med" len="med"/>
          </a:ln>
        </p:spPr>
      </p:cxnSp>
      <p:cxnSp>
        <p:nvCxnSpPr>
          <p:cNvPr id="877" name="Google Shape;877;p66"/>
          <p:cNvCxnSpPr>
            <a:stCxn id="875" idx="2"/>
            <a:endCxn id="864" idx="0"/>
          </p:cNvCxnSpPr>
          <p:nvPr/>
        </p:nvCxnSpPr>
        <p:spPr>
          <a:xfrm rot="5400000">
            <a:off x="4300200" y="1111275"/>
            <a:ext cx="265500" cy="241500"/>
          </a:xfrm>
          <a:prstGeom prst="bentConnector3">
            <a:avLst>
              <a:gd name="adj1" fmla="val 49976"/>
            </a:avLst>
          </a:prstGeom>
          <a:noFill/>
          <a:ln w="9525" cap="flat" cmpd="sng">
            <a:solidFill>
              <a:schemeClr val="dk2"/>
            </a:solidFill>
            <a:prstDash val="solid"/>
            <a:round/>
            <a:headEnd type="none" w="med" len="med"/>
            <a:tailEnd type="none" w="med" len="med"/>
          </a:ln>
        </p:spPr>
      </p:cxnSp>
      <p:sp>
        <p:nvSpPr>
          <p:cNvPr id="878" name="Google Shape;878;p66"/>
          <p:cNvSpPr/>
          <p:nvPr/>
        </p:nvSpPr>
        <p:spPr>
          <a:xfrm>
            <a:off x="153025" y="1880175"/>
            <a:ext cx="1064700" cy="413700"/>
          </a:xfrm>
          <a:prstGeom prst="rect">
            <a:avLst/>
          </a:prstGeom>
          <a:solidFill>
            <a:srgbClr val="BACEF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595959"/>
                </a:solidFill>
              </a:rPr>
              <a:t>Deliverables</a:t>
            </a:r>
            <a:endParaRPr sz="1200">
              <a:solidFill>
                <a:srgbClr val="595959"/>
              </a:solidFill>
            </a:endParaRPr>
          </a:p>
        </p:txBody>
      </p:sp>
      <p:sp>
        <p:nvSpPr>
          <p:cNvPr id="879" name="Google Shape;879;p66"/>
          <p:cNvSpPr/>
          <p:nvPr/>
        </p:nvSpPr>
        <p:spPr>
          <a:xfrm>
            <a:off x="1608850" y="1880175"/>
            <a:ext cx="954300" cy="413700"/>
          </a:xfrm>
          <a:prstGeom prst="rect">
            <a:avLst/>
          </a:prstGeom>
          <a:solidFill>
            <a:srgbClr val="BACEF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595959"/>
                </a:solidFill>
              </a:rPr>
              <a:t>Budget</a:t>
            </a:r>
            <a:endParaRPr sz="1200">
              <a:solidFill>
                <a:srgbClr val="595959"/>
              </a:solidFill>
            </a:endParaRPr>
          </a:p>
        </p:txBody>
      </p:sp>
      <p:sp>
        <p:nvSpPr>
          <p:cNvPr id="880" name="Google Shape;880;p66"/>
          <p:cNvSpPr txBox="1"/>
          <p:nvPr/>
        </p:nvSpPr>
        <p:spPr>
          <a:xfrm>
            <a:off x="1608850" y="2293875"/>
            <a:ext cx="1247700" cy="1931700"/>
          </a:xfrm>
          <a:prstGeom prst="rect">
            <a:avLst/>
          </a:prstGeom>
          <a:noFill/>
          <a:ln>
            <a:noFill/>
          </a:ln>
        </p:spPr>
        <p:txBody>
          <a:bodyPr spcFirstLastPara="1" wrap="square" lIns="91425" tIns="91425" rIns="91425" bIns="91425" anchor="t" anchorCtr="0">
            <a:spAutoFit/>
          </a:bodyPr>
          <a:lstStyle/>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highlight>
                  <a:srgbClr val="B6D7A8"/>
                </a:highlight>
                <a:latin typeface="Roboto"/>
                <a:ea typeface="Roboto"/>
                <a:cs typeface="Roboto"/>
                <a:sym typeface="Roboto"/>
              </a:rPr>
              <a:t>Initial mass allocation</a:t>
            </a:r>
            <a:endParaRPr sz="1000">
              <a:solidFill>
                <a:srgbClr val="595959"/>
              </a:solidFill>
              <a:highlight>
                <a:srgbClr val="B6D7A8"/>
              </a:highlight>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highlight>
                  <a:srgbClr val="B6D7A8"/>
                </a:highlight>
                <a:latin typeface="Roboto"/>
                <a:ea typeface="Roboto"/>
                <a:cs typeface="Roboto"/>
                <a:sym typeface="Roboto"/>
              </a:rPr>
              <a:t>Initial power allocation</a:t>
            </a:r>
            <a:endParaRPr sz="1000">
              <a:solidFill>
                <a:srgbClr val="595959"/>
              </a:solidFill>
              <a:highlight>
                <a:srgbClr val="B6D7A8"/>
              </a:highlight>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latin typeface="Roboto"/>
                <a:ea typeface="Roboto"/>
                <a:cs typeface="Roboto"/>
                <a:sym typeface="Roboto"/>
              </a:rPr>
              <a:t>Finalize Bill of Materials</a:t>
            </a:r>
            <a:endParaRPr sz="1000">
              <a:solidFill>
                <a:srgbClr val="595959"/>
              </a:solidFill>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latin typeface="Roboto"/>
                <a:ea typeface="Roboto"/>
                <a:cs typeface="Roboto"/>
                <a:sym typeface="Roboto"/>
              </a:rPr>
              <a:t>P-Card approval</a:t>
            </a:r>
            <a:endParaRPr sz="1000">
              <a:solidFill>
                <a:srgbClr val="595959"/>
              </a:solidFill>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latin typeface="Roboto"/>
                <a:ea typeface="Roboto"/>
                <a:cs typeface="Roboto"/>
                <a:sym typeface="Roboto"/>
              </a:rPr>
              <a:t>Purchase plan finalization</a:t>
            </a:r>
            <a:endParaRPr sz="1000">
              <a:solidFill>
                <a:srgbClr val="595959"/>
              </a:solidFill>
              <a:latin typeface="Roboto"/>
              <a:ea typeface="Roboto"/>
              <a:cs typeface="Roboto"/>
              <a:sym typeface="Roboto"/>
            </a:endParaRPr>
          </a:p>
          <a:p>
            <a:pPr marL="114300" lvl="0" indent="-120650" algn="l" rtl="0">
              <a:lnSpc>
                <a:spcPct val="115000"/>
              </a:lnSpc>
              <a:spcBef>
                <a:spcPts val="0"/>
              </a:spcBef>
              <a:spcAft>
                <a:spcPts val="0"/>
              </a:spcAft>
              <a:buClr>
                <a:srgbClr val="595959"/>
              </a:buClr>
              <a:buSzPts val="1000"/>
              <a:buFont typeface="Roboto"/>
              <a:buChar char="●"/>
            </a:pPr>
            <a:r>
              <a:rPr lang="en" sz="1000">
                <a:solidFill>
                  <a:srgbClr val="595959"/>
                </a:solidFill>
                <a:latin typeface="Roboto"/>
                <a:ea typeface="Roboto"/>
                <a:cs typeface="Roboto"/>
                <a:sym typeface="Roboto"/>
              </a:rPr>
              <a:t>Ordering</a:t>
            </a:r>
            <a:endParaRPr sz="1000">
              <a:solidFill>
                <a:srgbClr val="595959"/>
              </a:solidFill>
              <a:latin typeface="Roboto"/>
              <a:ea typeface="Roboto"/>
              <a:cs typeface="Roboto"/>
              <a:sym typeface="Roboto"/>
            </a:endParaRPr>
          </a:p>
        </p:txBody>
      </p:sp>
      <p:cxnSp>
        <p:nvCxnSpPr>
          <p:cNvPr id="881" name="Google Shape;881;p66"/>
          <p:cNvCxnSpPr>
            <a:stCxn id="875" idx="2"/>
            <a:endCxn id="865" idx="0"/>
          </p:cNvCxnSpPr>
          <p:nvPr/>
        </p:nvCxnSpPr>
        <p:spPr>
          <a:xfrm rot="-5400000" flipH="1">
            <a:off x="5521050" y="131925"/>
            <a:ext cx="279900" cy="2214600"/>
          </a:xfrm>
          <a:prstGeom prst="bentConnector3">
            <a:avLst>
              <a:gd name="adj1" fmla="val 47847"/>
            </a:avLst>
          </a:prstGeom>
          <a:noFill/>
          <a:ln w="9525" cap="flat" cmpd="sng">
            <a:solidFill>
              <a:schemeClr val="dk2"/>
            </a:solidFill>
            <a:prstDash val="solid"/>
            <a:round/>
            <a:headEnd type="none" w="med" len="med"/>
            <a:tailEnd type="none" w="med" len="med"/>
          </a:ln>
        </p:spPr>
      </p:cxnSp>
      <p:cxnSp>
        <p:nvCxnSpPr>
          <p:cNvPr id="882" name="Google Shape;882;p66"/>
          <p:cNvCxnSpPr>
            <a:stCxn id="875" idx="2"/>
            <a:endCxn id="866" idx="0"/>
          </p:cNvCxnSpPr>
          <p:nvPr/>
        </p:nvCxnSpPr>
        <p:spPr>
          <a:xfrm rot="-5400000" flipH="1">
            <a:off x="6235950" y="-582975"/>
            <a:ext cx="279900" cy="3644400"/>
          </a:xfrm>
          <a:prstGeom prst="bentConnector3">
            <a:avLst>
              <a:gd name="adj1" fmla="val 49241"/>
            </a:avLst>
          </a:prstGeom>
          <a:noFill/>
          <a:ln w="9525" cap="flat" cmpd="sng">
            <a:solidFill>
              <a:schemeClr val="dk2"/>
            </a:solidFill>
            <a:prstDash val="solid"/>
            <a:round/>
            <a:headEnd type="none" w="med" len="med"/>
            <a:tailEnd type="none" w="med" len="med"/>
          </a:ln>
        </p:spPr>
      </p:cxnSp>
      <p:cxnSp>
        <p:nvCxnSpPr>
          <p:cNvPr id="883" name="Google Shape;883;p66"/>
          <p:cNvCxnSpPr>
            <a:stCxn id="867" idx="0"/>
            <a:endCxn id="864" idx="2"/>
          </p:cNvCxnSpPr>
          <p:nvPr/>
        </p:nvCxnSpPr>
        <p:spPr>
          <a:xfrm rot="-5400000">
            <a:off x="3900638" y="1468425"/>
            <a:ext cx="101700" cy="721800"/>
          </a:xfrm>
          <a:prstGeom prst="bentConnector3">
            <a:avLst>
              <a:gd name="adj1" fmla="val 50061"/>
            </a:avLst>
          </a:prstGeom>
          <a:noFill/>
          <a:ln w="9525" cap="flat" cmpd="sng">
            <a:solidFill>
              <a:schemeClr val="dk2"/>
            </a:solidFill>
            <a:prstDash val="solid"/>
            <a:round/>
            <a:headEnd type="none" w="med" len="med"/>
            <a:tailEnd type="none" w="med" len="med"/>
          </a:ln>
        </p:spPr>
      </p:cxnSp>
      <p:cxnSp>
        <p:nvCxnSpPr>
          <p:cNvPr id="884" name="Google Shape;884;p66"/>
          <p:cNvCxnSpPr>
            <a:stCxn id="868" idx="0"/>
            <a:endCxn id="864" idx="2"/>
          </p:cNvCxnSpPr>
          <p:nvPr/>
        </p:nvCxnSpPr>
        <p:spPr>
          <a:xfrm rot="5400000" flipH="1">
            <a:off x="4628513" y="1462275"/>
            <a:ext cx="101700" cy="734100"/>
          </a:xfrm>
          <a:prstGeom prst="bentConnector3">
            <a:avLst>
              <a:gd name="adj1" fmla="val 50061"/>
            </a:avLst>
          </a:prstGeom>
          <a:noFill/>
          <a:ln w="9525" cap="flat" cmpd="sng">
            <a:solidFill>
              <a:schemeClr val="dk2"/>
            </a:solidFill>
            <a:prstDash val="solid"/>
            <a:round/>
            <a:headEnd type="none" w="med" len="med"/>
            <a:tailEnd type="none" w="med" len="med"/>
          </a:ln>
        </p:spPr>
      </p:cxnSp>
      <p:cxnSp>
        <p:nvCxnSpPr>
          <p:cNvPr id="885" name="Google Shape;885;p66"/>
          <p:cNvCxnSpPr>
            <a:stCxn id="878" idx="0"/>
            <a:endCxn id="873" idx="2"/>
          </p:cNvCxnSpPr>
          <p:nvPr/>
        </p:nvCxnSpPr>
        <p:spPr>
          <a:xfrm rot="-5400000">
            <a:off x="970825" y="1493025"/>
            <a:ext cx="101700" cy="672600"/>
          </a:xfrm>
          <a:prstGeom prst="bentConnector3">
            <a:avLst>
              <a:gd name="adj1" fmla="val 50061"/>
            </a:avLst>
          </a:prstGeom>
          <a:noFill/>
          <a:ln w="9525" cap="flat" cmpd="sng">
            <a:solidFill>
              <a:schemeClr val="dk2"/>
            </a:solidFill>
            <a:prstDash val="solid"/>
            <a:round/>
            <a:headEnd type="none" w="med" len="med"/>
            <a:tailEnd type="none" w="med" len="med"/>
          </a:ln>
        </p:spPr>
      </p:cxnSp>
      <p:cxnSp>
        <p:nvCxnSpPr>
          <p:cNvPr id="886" name="Google Shape;886;p66"/>
          <p:cNvCxnSpPr>
            <a:stCxn id="879" idx="0"/>
            <a:endCxn id="873" idx="2"/>
          </p:cNvCxnSpPr>
          <p:nvPr/>
        </p:nvCxnSpPr>
        <p:spPr>
          <a:xfrm rot="5400000" flipH="1">
            <a:off x="1671250" y="1465425"/>
            <a:ext cx="101700" cy="727800"/>
          </a:xfrm>
          <a:prstGeom prst="bentConnector3">
            <a:avLst>
              <a:gd name="adj1" fmla="val 50061"/>
            </a:avLst>
          </a:prstGeom>
          <a:noFill/>
          <a:ln w="9525" cap="flat" cmpd="sng">
            <a:solidFill>
              <a:schemeClr val="dk2"/>
            </a:solidFill>
            <a:prstDash val="solid"/>
            <a:round/>
            <a:headEnd type="none" w="med" len="med"/>
            <a:tailEnd type="none" w="med" len="med"/>
          </a:ln>
        </p:spPr>
      </p:cxnSp>
      <p:sp>
        <p:nvSpPr>
          <p:cNvPr id="887" name="Google Shape;887;p66"/>
          <p:cNvSpPr txBox="1"/>
          <p:nvPr/>
        </p:nvSpPr>
        <p:spPr>
          <a:xfrm>
            <a:off x="-6275" y="576300"/>
            <a:ext cx="2862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latin typeface="Roboto"/>
                <a:ea typeface="Roboto"/>
                <a:cs typeface="Roboto"/>
                <a:sym typeface="Roboto"/>
              </a:rPr>
              <a:t>KEY: </a:t>
            </a:r>
            <a:r>
              <a:rPr lang="en" sz="1000">
                <a:highlight>
                  <a:srgbClr val="B6D7A8"/>
                </a:highlight>
                <a:latin typeface="Roboto"/>
                <a:ea typeface="Roboto"/>
                <a:cs typeface="Roboto"/>
                <a:sym typeface="Roboto"/>
              </a:rPr>
              <a:t>Completed Work</a:t>
            </a:r>
            <a:r>
              <a:rPr lang="en" sz="1000">
                <a:latin typeface="Roboto"/>
                <a:ea typeface="Roboto"/>
                <a:cs typeface="Roboto"/>
                <a:sym typeface="Roboto"/>
              </a:rPr>
              <a:t>   </a:t>
            </a:r>
            <a:r>
              <a:rPr lang="en" sz="1000">
                <a:highlight>
                  <a:srgbClr val="FFE599"/>
                </a:highlight>
                <a:latin typeface="Roboto"/>
                <a:ea typeface="Roboto"/>
                <a:cs typeface="Roboto"/>
                <a:sym typeface="Roboto"/>
              </a:rPr>
              <a:t> In Work</a:t>
            </a:r>
            <a:r>
              <a:rPr lang="en" sz="1000">
                <a:latin typeface="Roboto"/>
                <a:ea typeface="Roboto"/>
                <a:cs typeface="Roboto"/>
                <a:sym typeface="Roboto"/>
              </a:rPr>
              <a:t>   Future Work</a:t>
            </a:r>
            <a:endParaRPr sz="1000">
              <a:latin typeface="Roboto"/>
              <a:ea typeface="Roboto"/>
              <a:cs typeface="Roboto"/>
              <a:sym typeface="Roboto"/>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pic>
        <p:nvPicPr>
          <p:cNvPr id="892" name="Google Shape;892;p67"/>
          <p:cNvPicPr preferRelativeResize="0"/>
          <p:nvPr/>
        </p:nvPicPr>
        <p:blipFill>
          <a:blip r:embed="rId3">
            <a:alphaModFix/>
          </a:blip>
          <a:stretch>
            <a:fillRect/>
          </a:stretch>
        </p:blipFill>
        <p:spPr>
          <a:xfrm>
            <a:off x="86284" y="686400"/>
            <a:ext cx="8798756" cy="4180276"/>
          </a:xfrm>
          <a:prstGeom prst="rect">
            <a:avLst/>
          </a:prstGeom>
          <a:noFill/>
          <a:ln>
            <a:noFill/>
          </a:ln>
        </p:spPr>
      </p:pic>
      <p:sp>
        <p:nvSpPr>
          <p:cNvPr id="893" name="Google Shape;893;p67"/>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45</a:t>
            </a:fld>
            <a:endParaRPr/>
          </a:p>
        </p:txBody>
      </p:sp>
      <p:sp>
        <p:nvSpPr>
          <p:cNvPr id="894" name="Google Shape;894;p67"/>
          <p:cNvSpPr/>
          <p:nvPr/>
        </p:nvSpPr>
        <p:spPr>
          <a:xfrm>
            <a:off x="3759938" y="738975"/>
            <a:ext cx="1221000" cy="4127700"/>
          </a:xfrm>
          <a:prstGeom prst="rect">
            <a:avLst/>
          </a:prstGeom>
          <a:solidFill>
            <a:srgbClr val="092E82">
              <a:alpha val="3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95" name="Google Shape;895;p67"/>
          <p:cNvCxnSpPr/>
          <p:nvPr/>
        </p:nvCxnSpPr>
        <p:spPr>
          <a:xfrm flipH="1">
            <a:off x="3759938" y="734625"/>
            <a:ext cx="7200" cy="4136400"/>
          </a:xfrm>
          <a:prstGeom prst="straightConnector1">
            <a:avLst/>
          </a:prstGeom>
          <a:noFill/>
          <a:ln w="28575" cap="flat" cmpd="sng">
            <a:solidFill>
              <a:schemeClr val="dk2"/>
            </a:solidFill>
            <a:prstDash val="solid"/>
            <a:round/>
            <a:headEnd type="none" w="med" len="med"/>
            <a:tailEnd type="none" w="med" len="med"/>
          </a:ln>
        </p:spPr>
      </p:cxnSp>
      <p:cxnSp>
        <p:nvCxnSpPr>
          <p:cNvPr id="896" name="Google Shape;896;p67"/>
          <p:cNvCxnSpPr/>
          <p:nvPr/>
        </p:nvCxnSpPr>
        <p:spPr>
          <a:xfrm flipH="1">
            <a:off x="3122038" y="734100"/>
            <a:ext cx="7200" cy="4136400"/>
          </a:xfrm>
          <a:prstGeom prst="straightConnector1">
            <a:avLst/>
          </a:prstGeom>
          <a:noFill/>
          <a:ln w="28575" cap="flat" cmpd="sng">
            <a:solidFill>
              <a:schemeClr val="dk2"/>
            </a:solidFill>
            <a:prstDash val="solid"/>
            <a:round/>
            <a:headEnd type="none" w="med" len="med"/>
            <a:tailEnd type="none" w="med" len="med"/>
          </a:ln>
        </p:spPr>
      </p:cxnSp>
      <p:sp>
        <p:nvSpPr>
          <p:cNvPr id="897" name="Google Shape;897;p67"/>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Updated Work Plan</a:t>
            </a:r>
            <a:endParaRPr/>
          </a:p>
        </p:txBody>
      </p:sp>
      <p:sp>
        <p:nvSpPr>
          <p:cNvPr id="898" name="Google Shape;898;p67"/>
          <p:cNvSpPr/>
          <p:nvPr/>
        </p:nvSpPr>
        <p:spPr>
          <a:xfrm>
            <a:off x="2771238" y="738975"/>
            <a:ext cx="309600" cy="4127700"/>
          </a:xfrm>
          <a:prstGeom prst="rect">
            <a:avLst/>
          </a:prstGeom>
          <a:solidFill>
            <a:srgbClr val="092E82">
              <a:alpha val="3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99" name="Google Shape;899;p67"/>
          <p:cNvCxnSpPr/>
          <p:nvPr/>
        </p:nvCxnSpPr>
        <p:spPr>
          <a:xfrm flipH="1">
            <a:off x="8571750" y="738975"/>
            <a:ext cx="7200" cy="4136400"/>
          </a:xfrm>
          <a:prstGeom prst="straightConnector1">
            <a:avLst/>
          </a:prstGeom>
          <a:noFill/>
          <a:ln w="28575" cap="flat" cmpd="sng">
            <a:solidFill>
              <a:schemeClr val="dk2"/>
            </a:solidFill>
            <a:prstDash val="solid"/>
            <a:round/>
            <a:headEnd type="none" w="med" len="med"/>
            <a:tailEnd type="none" w="med" len="med"/>
          </a:ln>
        </p:spPr>
      </p:cxnSp>
      <p:cxnSp>
        <p:nvCxnSpPr>
          <p:cNvPr id="900" name="Google Shape;900;p67"/>
          <p:cNvCxnSpPr/>
          <p:nvPr/>
        </p:nvCxnSpPr>
        <p:spPr>
          <a:xfrm flipH="1">
            <a:off x="6346225" y="738975"/>
            <a:ext cx="7200" cy="4136400"/>
          </a:xfrm>
          <a:prstGeom prst="straightConnector1">
            <a:avLst/>
          </a:prstGeom>
          <a:noFill/>
          <a:ln w="28575" cap="flat" cmpd="sng">
            <a:solidFill>
              <a:schemeClr val="dk2"/>
            </a:solidFill>
            <a:prstDash val="solid"/>
            <a:round/>
            <a:headEnd type="none" w="med" len="med"/>
            <a:tailEnd type="none" w="med" len="med"/>
          </a:ln>
        </p:spPr>
      </p:cxnSp>
      <p:sp>
        <p:nvSpPr>
          <p:cNvPr id="901" name="Google Shape;901;p67"/>
          <p:cNvSpPr/>
          <p:nvPr/>
        </p:nvSpPr>
        <p:spPr>
          <a:xfrm>
            <a:off x="7718738" y="738975"/>
            <a:ext cx="344400" cy="4127700"/>
          </a:xfrm>
          <a:prstGeom prst="rect">
            <a:avLst/>
          </a:prstGeom>
          <a:solidFill>
            <a:srgbClr val="092E82">
              <a:alpha val="3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02" name="Google Shape;902;p67"/>
          <p:cNvCxnSpPr/>
          <p:nvPr/>
        </p:nvCxnSpPr>
        <p:spPr>
          <a:xfrm flipH="1">
            <a:off x="5288150" y="734625"/>
            <a:ext cx="7200" cy="4136400"/>
          </a:xfrm>
          <a:prstGeom prst="straightConnector1">
            <a:avLst/>
          </a:prstGeom>
          <a:noFill/>
          <a:ln w="28575" cap="flat" cmpd="sng">
            <a:solidFill>
              <a:schemeClr val="dk2"/>
            </a:solidFill>
            <a:prstDash val="solid"/>
            <a:round/>
            <a:headEnd type="none" w="med" len="med"/>
            <a:tailEnd type="none" w="med" len="med"/>
          </a:ln>
        </p:spPr>
      </p:cxnSp>
      <p:cxnSp>
        <p:nvCxnSpPr>
          <p:cNvPr id="903" name="Google Shape;903;p67"/>
          <p:cNvCxnSpPr/>
          <p:nvPr/>
        </p:nvCxnSpPr>
        <p:spPr>
          <a:xfrm>
            <a:off x="989988" y="898425"/>
            <a:ext cx="4314900" cy="9600"/>
          </a:xfrm>
          <a:prstGeom prst="straightConnector1">
            <a:avLst/>
          </a:prstGeom>
          <a:noFill/>
          <a:ln w="38100" cap="flat" cmpd="sng">
            <a:solidFill>
              <a:srgbClr val="FF0000"/>
            </a:solidFill>
            <a:prstDash val="dash"/>
            <a:round/>
            <a:headEnd type="none" w="med" len="med"/>
            <a:tailEnd type="none" w="med" len="med"/>
          </a:ln>
        </p:spPr>
      </p:cxnSp>
      <p:cxnSp>
        <p:nvCxnSpPr>
          <p:cNvPr id="904" name="Google Shape;904;p67"/>
          <p:cNvCxnSpPr/>
          <p:nvPr/>
        </p:nvCxnSpPr>
        <p:spPr>
          <a:xfrm>
            <a:off x="1732938" y="3860700"/>
            <a:ext cx="4314900" cy="9600"/>
          </a:xfrm>
          <a:prstGeom prst="straightConnector1">
            <a:avLst/>
          </a:prstGeom>
          <a:noFill/>
          <a:ln w="38100" cap="flat" cmpd="sng">
            <a:solidFill>
              <a:srgbClr val="FF0000"/>
            </a:solidFill>
            <a:prstDash val="dash"/>
            <a:round/>
            <a:headEnd type="none" w="med" len="med"/>
            <a:tailEnd type="none" w="med" len="med"/>
          </a:ln>
        </p:spPr>
      </p:cxnSp>
      <p:cxnSp>
        <p:nvCxnSpPr>
          <p:cNvPr id="905" name="Google Shape;905;p67"/>
          <p:cNvCxnSpPr/>
          <p:nvPr/>
        </p:nvCxnSpPr>
        <p:spPr>
          <a:xfrm>
            <a:off x="1104338" y="2760825"/>
            <a:ext cx="2514600" cy="0"/>
          </a:xfrm>
          <a:prstGeom prst="straightConnector1">
            <a:avLst/>
          </a:prstGeom>
          <a:noFill/>
          <a:ln w="38100" cap="flat" cmpd="sng">
            <a:solidFill>
              <a:srgbClr val="FF0000"/>
            </a:solidFill>
            <a:prstDash val="dash"/>
            <a:round/>
            <a:headEnd type="none" w="med" len="med"/>
            <a:tailEnd type="none" w="med" len="med"/>
          </a:ln>
        </p:spPr>
      </p:cxnSp>
      <p:cxnSp>
        <p:nvCxnSpPr>
          <p:cNvPr id="906" name="Google Shape;906;p67"/>
          <p:cNvCxnSpPr/>
          <p:nvPr/>
        </p:nvCxnSpPr>
        <p:spPr>
          <a:xfrm flipH="1">
            <a:off x="7584350" y="734100"/>
            <a:ext cx="7200" cy="4136400"/>
          </a:xfrm>
          <a:prstGeom prst="straightConnector1">
            <a:avLst/>
          </a:prstGeom>
          <a:noFill/>
          <a:ln w="28575" cap="flat" cmpd="sng">
            <a:solidFill>
              <a:schemeClr val="dk2"/>
            </a:solidFill>
            <a:prstDash val="solid"/>
            <a:round/>
            <a:headEnd type="none" w="med" len="med"/>
            <a:tailEnd type="none" w="med" len="med"/>
          </a:ln>
        </p:spPr>
      </p:cxnSp>
      <p:cxnSp>
        <p:nvCxnSpPr>
          <p:cNvPr id="907" name="Google Shape;907;p67"/>
          <p:cNvCxnSpPr/>
          <p:nvPr/>
        </p:nvCxnSpPr>
        <p:spPr>
          <a:xfrm>
            <a:off x="3618938" y="2970375"/>
            <a:ext cx="2100300" cy="0"/>
          </a:xfrm>
          <a:prstGeom prst="straightConnector1">
            <a:avLst/>
          </a:prstGeom>
          <a:noFill/>
          <a:ln w="38100" cap="flat" cmpd="sng">
            <a:solidFill>
              <a:srgbClr val="FF0000"/>
            </a:solidFill>
            <a:prstDash val="dash"/>
            <a:round/>
            <a:headEnd type="none" w="med" len="med"/>
            <a:tailEnd type="none" w="med" len="med"/>
          </a:ln>
        </p:spPr>
      </p:cxnSp>
      <p:cxnSp>
        <p:nvCxnSpPr>
          <p:cNvPr id="908" name="Google Shape;908;p67"/>
          <p:cNvCxnSpPr/>
          <p:nvPr/>
        </p:nvCxnSpPr>
        <p:spPr>
          <a:xfrm>
            <a:off x="7228938" y="1803825"/>
            <a:ext cx="1592100" cy="11100"/>
          </a:xfrm>
          <a:prstGeom prst="straightConnector1">
            <a:avLst/>
          </a:prstGeom>
          <a:noFill/>
          <a:ln w="38100" cap="flat" cmpd="sng">
            <a:solidFill>
              <a:srgbClr val="FF0000"/>
            </a:solidFill>
            <a:prstDash val="dash"/>
            <a:round/>
            <a:headEnd type="none" w="med" len="med"/>
            <a:tailEnd type="none" w="med" len="med"/>
          </a:ln>
        </p:spPr>
      </p:cxnSp>
      <p:cxnSp>
        <p:nvCxnSpPr>
          <p:cNvPr id="909" name="Google Shape;909;p67"/>
          <p:cNvCxnSpPr/>
          <p:nvPr/>
        </p:nvCxnSpPr>
        <p:spPr>
          <a:xfrm>
            <a:off x="6505013" y="4341975"/>
            <a:ext cx="857100" cy="0"/>
          </a:xfrm>
          <a:prstGeom prst="straightConnector1">
            <a:avLst/>
          </a:prstGeom>
          <a:noFill/>
          <a:ln w="38100" cap="flat" cmpd="sng">
            <a:solidFill>
              <a:srgbClr val="FF0000"/>
            </a:solidFill>
            <a:prstDash val="dash"/>
            <a:round/>
            <a:headEnd type="none" w="med" len="med"/>
            <a:tailEnd type="none" w="med" len="med"/>
          </a:ln>
        </p:spPr>
      </p:cxnSp>
      <p:sp>
        <p:nvSpPr>
          <p:cNvPr id="910" name="Google Shape;910;p67"/>
          <p:cNvSpPr txBox="1"/>
          <p:nvPr/>
        </p:nvSpPr>
        <p:spPr>
          <a:xfrm>
            <a:off x="5242550" y="710775"/>
            <a:ext cx="1827000" cy="384900"/>
          </a:xfrm>
          <a:prstGeom prst="rect">
            <a:avLst/>
          </a:prstGeom>
          <a:solidFill>
            <a:srgbClr val="9E9E9E">
              <a:alpha val="0"/>
            </a:srgb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rgbClr val="FF0000"/>
                </a:solidFill>
                <a:latin typeface="Roboto"/>
                <a:ea typeface="Roboto"/>
                <a:cs typeface="Roboto"/>
                <a:sym typeface="Roboto"/>
              </a:rPr>
              <a:t>Component Selection</a:t>
            </a:r>
            <a:endParaRPr sz="1300" b="1">
              <a:solidFill>
                <a:srgbClr val="FF0000"/>
              </a:solidFill>
              <a:latin typeface="Roboto"/>
              <a:ea typeface="Roboto"/>
              <a:cs typeface="Roboto"/>
              <a:sym typeface="Roboto"/>
            </a:endParaRPr>
          </a:p>
        </p:txBody>
      </p:sp>
      <p:sp>
        <p:nvSpPr>
          <p:cNvPr id="911" name="Google Shape;911;p67"/>
          <p:cNvSpPr txBox="1"/>
          <p:nvPr/>
        </p:nvSpPr>
        <p:spPr>
          <a:xfrm>
            <a:off x="7228951" y="1467525"/>
            <a:ext cx="15921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rgbClr val="FF0000"/>
                </a:solidFill>
                <a:latin typeface="Roboto"/>
                <a:ea typeface="Roboto"/>
                <a:cs typeface="Roboto"/>
                <a:sym typeface="Roboto"/>
              </a:rPr>
              <a:t>Testing Campaign</a:t>
            </a:r>
            <a:endParaRPr sz="1300" b="1">
              <a:solidFill>
                <a:srgbClr val="FF0000"/>
              </a:solidFill>
              <a:latin typeface="Roboto"/>
              <a:ea typeface="Roboto"/>
              <a:cs typeface="Roboto"/>
              <a:sym typeface="Roboto"/>
            </a:endParaRPr>
          </a:p>
        </p:txBody>
      </p:sp>
      <p:sp>
        <p:nvSpPr>
          <p:cNvPr id="912" name="Google Shape;912;p67"/>
          <p:cNvSpPr txBox="1"/>
          <p:nvPr/>
        </p:nvSpPr>
        <p:spPr>
          <a:xfrm>
            <a:off x="3618938" y="2470050"/>
            <a:ext cx="22146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rgbClr val="FF0000"/>
                </a:solidFill>
                <a:latin typeface="Roboto"/>
                <a:ea typeface="Roboto"/>
                <a:cs typeface="Roboto"/>
                <a:sym typeface="Roboto"/>
              </a:rPr>
              <a:t>Kalman Filter Development/Tuning</a:t>
            </a:r>
            <a:endParaRPr sz="1300" b="1">
              <a:solidFill>
                <a:srgbClr val="FF0000"/>
              </a:solidFill>
              <a:latin typeface="Roboto"/>
              <a:ea typeface="Roboto"/>
              <a:cs typeface="Roboto"/>
              <a:sym typeface="Roboto"/>
            </a:endParaRPr>
          </a:p>
        </p:txBody>
      </p:sp>
      <p:sp>
        <p:nvSpPr>
          <p:cNvPr id="913" name="Google Shape;913;p67"/>
          <p:cNvSpPr txBox="1"/>
          <p:nvPr/>
        </p:nvSpPr>
        <p:spPr>
          <a:xfrm>
            <a:off x="4980938" y="3563200"/>
            <a:ext cx="23763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rgbClr val="FF0000"/>
                </a:solidFill>
                <a:latin typeface="Roboto"/>
                <a:ea typeface="Roboto"/>
                <a:cs typeface="Roboto"/>
                <a:sym typeface="Roboto"/>
              </a:rPr>
              <a:t>GUI/Truth Orbit Development</a:t>
            </a:r>
            <a:endParaRPr sz="1300" b="1">
              <a:solidFill>
                <a:srgbClr val="FF0000"/>
              </a:solidFill>
              <a:latin typeface="Roboto"/>
              <a:ea typeface="Roboto"/>
              <a:cs typeface="Roboto"/>
              <a:sym typeface="Roboto"/>
            </a:endParaRPr>
          </a:p>
        </p:txBody>
      </p:sp>
      <p:sp>
        <p:nvSpPr>
          <p:cNvPr id="914" name="Google Shape;914;p67"/>
          <p:cNvSpPr txBox="1"/>
          <p:nvPr/>
        </p:nvSpPr>
        <p:spPr>
          <a:xfrm>
            <a:off x="7362113" y="4149525"/>
            <a:ext cx="16956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rgbClr val="FF0000"/>
                </a:solidFill>
                <a:latin typeface="Roboto"/>
                <a:ea typeface="Roboto"/>
                <a:cs typeface="Roboto"/>
                <a:sym typeface="Roboto"/>
              </a:rPr>
              <a:t>Housing Fabrication</a:t>
            </a:r>
            <a:endParaRPr sz="1300" b="1">
              <a:solidFill>
                <a:srgbClr val="FF0000"/>
              </a:solidFill>
              <a:latin typeface="Roboto"/>
              <a:ea typeface="Roboto"/>
              <a:cs typeface="Roboto"/>
              <a:sym typeface="Roboto"/>
            </a:endParaRPr>
          </a:p>
        </p:txBody>
      </p:sp>
      <p:cxnSp>
        <p:nvCxnSpPr>
          <p:cNvPr id="915" name="Google Shape;915;p67"/>
          <p:cNvCxnSpPr/>
          <p:nvPr/>
        </p:nvCxnSpPr>
        <p:spPr>
          <a:xfrm>
            <a:off x="3366438" y="1543725"/>
            <a:ext cx="2765100" cy="23700"/>
          </a:xfrm>
          <a:prstGeom prst="straightConnector1">
            <a:avLst/>
          </a:prstGeom>
          <a:noFill/>
          <a:ln w="38100" cap="flat" cmpd="sng">
            <a:solidFill>
              <a:srgbClr val="FF0000"/>
            </a:solidFill>
            <a:prstDash val="dash"/>
            <a:round/>
            <a:headEnd type="none" w="med" len="med"/>
            <a:tailEnd type="none" w="med" len="med"/>
          </a:ln>
        </p:spPr>
      </p:cxnSp>
      <p:sp>
        <p:nvSpPr>
          <p:cNvPr id="916" name="Google Shape;916;p67"/>
          <p:cNvSpPr txBox="1"/>
          <p:nvPr/>
        </p:nvSpPr>
        <p:spPr>
          <a:xfrm>
            <a:off x="4897888" y="1258725"/>
            <a:ext cx="23763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rgbClr val="FF0000"/>
                </a:solidFill>
                <a:latin typeface="Roboto"/>
                <a:ea typeface="Roboto"/>
                <a:cs typeface="Roboto"/>
                <a:sym typeface="Roboto"/>
              </a:rPr>
              <a:t>PCB Fabrication/Testing</a:t>
            </a:r>
            <a:endParaRPr sz="1300" b="1">
              <a:solidFill>
                <a:srgbClr val="FF0000"/>
              </a:solidFill>
              <a:latin typeface="Roboto"/>
              <a:ea typeface="Roboto"/>
              <a:cs typeface="Roboto"/>
              <a:sym typeface="Roboto"/>
            </a:endParaRPr>
          </a:p>
        </p:txBody>
      </p:sp>
      <p:sp>
        <p:nvSpPr>
          <p:cNvPr id="917" name="Google Shape;917;p67"/>
          <p:cNvSpPr txBox="1"/>
          <p:nvPr/>
        </p:nvSpPr>
        <p:spPr>
          <a:xfrm>
            <a:off x="2497488" y="1710750"/>
            <a:ext cx="8571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i="1">
                <a:latin typeface="Roboto"/>
                <a:ea typeface="Roboto"/>
                <a:cs typeface="Roboto"/>
                <a:sym typeface="Roboto"/>
              </a:rPr>
              <a:t>Fall Break</a:t>
            </a:r>
            <a:endParaRPr sz="900" i="1">
              <a:latin typeface="Roboto"/>
              <a:ea typeface="Roboto"/>
              <a:cs typeface="Roboto"/>
              <a:sym typeface="Roboto"/>
            </a:endParaRPr>
          </a:p>
        </p:txBody>
      </p:sp>
      <p:sp>
        <p:nvSpPr>
          <p:cNvPr id="918" name="Google Shape;918;p67"/>
          <p:cNvSpPr txBox="1"/>
          <p:nvPr/>
        </p:nvSpPr>
        <p:spPr>
          <a:xfrm>
            <a:off x="3808088" y="1710750"/>
            <a:ext cx="11247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i="1">
                <a:latin typeface="Roboto"/>
                <a:ea typeface="Roboto"/>
                <a:cs typeface="Roboto"/>
                <a:sym typeface="Roboto"/>
              </a:rPr>
              <a:t>Winter Break</a:t>
            </a:r>
            <a:endParaRPr sz="900" i="1">
              <a:latin typeface="Roboto"/>
              <a:ea typeface="Roboto"/>
              <a:cs typeface="Roboto"/>
              <a:sym typeface="Roboto"/>
            </a:endParaRPr>
          </a:p>
        </p:txBody>
      </p:sp>
      <p:sp>
        <p:nvSpPr>
          <p:cNvPr id="919" name="Google Shape;919;p67"/>
          <p:cNvSpPr txBox="1"/>
          <p:nvPr/>
        </p:nvSpPr>
        <p:spPr>
          <a:xfrm>
            <a:off x="7404288" y="2224275"/>
            <a:ext cx="10821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i="1">
                <a:latin typeface="Roboto"/>
                <a:ea typeface="Roboto"/>
                <a:cs typeface="Roboto"/>
                <a:sym typeface="Roboto"/>
              </a:rPr>
              <a:t>Spring Break</a:t>
            </a:r>
            <a:endParaRPr sz="900" i="1">
              <a:latin typeface="Roboto"/>
              <a:ea typeface="Roboto"/>
              <a:cs typeface="Roboto"/>
              <a:sym typeface="Roboto"/>
            </a:endParaRPr>
          </a:p>
        </p:txBody>
      </p:sp>
      <p:cxnSp>
        <p:nvCxnSpPr>
          <p:cNvPr id="920" name="Google Shape;920;p67"/>
          <p:cNvCxnSpPr/>
          <p:nvPr/>
        </p:nvCxnSpPr>
        <p:spPr>
          <a:xfrm flipH="1">
            <a:off x="8998175" y="734100"/>
            <a:ext cx="7200" cy="4136400"/>
          </a:xfrm>
          <a:prstGeom prst="straightConnector1">
            <a:avLst/>
          </a:prstGeom>
          <a:noFill/>
          <a:ln w="28575" cap="flat" cmpd="sng">
            <a:solidFill>
              <a:schemeClr val="dk2"/>
            </a:solidFill>
            <a:prstDash val="solid"/>
            <a:round/>
            <a:headEnd type="none" w="med" len="med"/>
            <a:tailEnd type="none" w="med" len="med"/>
          </a:ln>
        </p:spPr>
      </p:cxnSp>
      <p:sp>
        <p:nvSpPr>
          <p:cNvPr id="921" name="Google Shape;921;p67"/>
          <p:cNvSpPr txBox="1"/>
          <p:nvPr/>
        </p:nvSpPr>
        <p:spPr>
          <a:xfrm>
            <a:off x="2851300" y="462525"/>
            <a:ext cx="5487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595959"/>
                </a:solidFill>
                <a:latin typeface="Roboto"/>
                <a:ea typeface="Roboto"/>
                <a:cs typeface="Roboto"/>
                <a:sym typeface="Roboto"/>
              </a:rPr>
              <a:t>CDR</a:t>
            </a:r>
            <a:endParaRPr sz="1200" b="1">
              <a:solidFill>
                <a:srgbClr val="595959"/>
              </a:solidFill>
              <a:latin typeface="Roboto"/>
              <a:ea typeface="Roboto"/>
              <a:cs typeface="Roboto"/>
              <a:sym typeface="Roboto"/>
            </a:endParaRPr>
          </a:p>
        </p:txBody>
      </p:sp>
      <p:sp>
        <p:nvSpPr>
          <p:cNvPr id="922" name="Google Shape;922;p67"/>
          <p:cNvSpPr txBox="1"/>
          <p:nvPr/>
        </p:nvSpPr>
        <p:spPr>
          <a:xfrm>
            <a:off x="3489200" y="462525"/>
            <a:ext cx="5487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595959"/>
                </a:solidFill>
                <a:latin typeface="Roboto"/>
                <a:ea typeface="Roboto"/>
                <a:cs typeface="Roboto"/>
                <a:sym typeface="Roboto"/>
              </a:rPr>
              <a:t>FFR</a:t>
            </a:r>
            <a:endParaRPr sz="1200" b="1">
              <a:solidFill>
                <a:srgbClr val="595959"/>
              </a:solidFill>
              <a:latin typeface="Roboto"/>
              <a:ea typeface="Roboto"/>
              <a:cs typeface="Roboto"/>
              <a:sym typeface="Roboto"/>
            </a:endParaRPr>
          </a:p>
        </p:txBody>
      </p:sp>
      <p:sp>
        <p:nvSpPr>
          <p:cNvPr id="923" name="Google Shape;923;p67"/>
          <p:cNvSpPr txBox="1"/>
          <p:nvPr/>
        </p:nvSpPr>
        <p:spPr>
          <a:xfrm>
            <a:off x="5036700" y="462525"/>
            <a:ext cx="5487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595959"/>
                </a:solidFill>
                <a:latin typeface="Roboto"/>
                <a:ea typeface="Roboto"/>
                <a:cs typeface="Roboto"/>
                <a:sym typeface="Roboto"/>
              </a:rPr>
              <a:t>IDRs</a:t>
            </a:r>
            <a:endParaRPr sz="1200" b="1">
              <a:solidFill>
                <a:srgbClr val="595959"/>
              </a:solidFill>
              <a:latin typeface="Roboto"/>
              <a:ea typeface="Roboto"/>
              <a:cs typeface="Roboto"/>
              <a:sym typeface="Roboto"/>
            </a:endParaRPr>
          </a:p>
        </p:txBody>
      </p:sp>
      <p:sp>
        <p:nvSpPr>
          <p:cNvPr id="924" name="Google Shape;924;p67"/>
          <p:cNvSpPr txBox="1"/>
          <p:nvPr/>
        </p:nvSpPr>
        <p:spPr>
          <a:xfrm>
            <a:off x="6075500" y="462525"/>
            <a:ext cx="5487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595959"/>
                </a:solidFill>
                <a:latin typeface="Roboto"/>
                <a:ea typeface="Roboto"/>
                <a:cs typeface="Roboto"/>
                <a:sym typeface="Roboto"/>
              </a:rPr>
              <a:t>TRR</a:t>
            </a:r>
            <a:endParaRPr sz="1200" b="1">
              <a:solidFill>
                <a:srgbClr val="595959"/>
              </a:solidFill>
              <a:latin typeface="Roboto"/>
              <a:ea typeface="Roboto"/>
              <a:cs typeface="Roboto"/>
              <a:sym typeface="Roboto"/>
            </a:endParaRPr>
          </a:p>
        </p:txBody>
      </p:sp>
      <p:sp>
        <p:nvSpPr>
          <p:cNvPr id="925" name="Google Shape;925;p67"/>
          <p:cNvSpPr txBox="1"/>
          <p:nvPr/>
        </p:nvSpPr>
        <p:spPr>
          <a:xfrm>
            <a:off x="7161200" y="462525"/>
            <a:ext cx="8571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solidFill>
                  <a:srgbClr val="595959"/>
                </a:solidFill>
                <a:latin typeface="Roboto"/>
                <a:ea typeface="Roboto"/>
                <a:cs typeface="Roboto"/>
                <a:sym typeface="Roboto"/>
              </a:rPr>
              <a:t>AIAA Paper</a:t>
            </a:r>
            <a:endParaRPr sz="1000" b="1">
              <a:solidFill>
                <a:srgbClr val="595959"/>
              </a:solidFill>
              <a:latin typeface="Roboto"/>
              <a:ea typeface="Roboto"/>
              <a:cs typeface="Roboto"/>
              <a:sym typeface="Roboto"/>
            </a:endParaRPr>
          </a:p>
        </p:txBody>
      </p:sp>
      <p:sp>
        <p:nvSpPr>
          <p:cNvPr id="926" name="Google Shape;926;p67"/>
          <p:cNvSpPr txBox="1"/>
          <p:nvPr/>
        </p:nvSpPr>
        <p:spPr>
          <a:xfrm>
            <a:off x="8319075" y="462525"/>
            <a:ext cx="5487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595959"/>
                </a:solidFill>
                <a:latin typeface="Roboto"/>
                <a:ea typeface="Roboto"/>
                <a:cs typeface="Roboto"/>
                <a:sym typeface="Roboto"/>
              </a:rPr>
              <a:t>SFR</a:t>
            </a:r>
            <a:endParaRPr sz="1200" b="1">
              <a:solidFill>
                <a:srgbClr val="595959"/>
              </a:solidFill>
              <a:latin typeface="Roboto"/>
              <a:ea typeface="Roboto"/>
              <a:cs typeface="Roboto"/>
              <a:sym typeface="Roboto"/>
            </a:endParaRPr>
          </a:p>
        </p:txBody>
      </p:sp>
      <p:sp>
        <p:nvSpPr>
          <p:cNvPr id="927" name="Google Shape;927;p67"/>
          <p:cNvSpPr txBox="1"/>
          <p:nvPr/>
        </p:nvSpPr>
        <p:spPr>
          <a:xfrm>
            <a:off x="8932500" y="1709850"/>
            <a:ext cx="255900" cy="1723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solidFill>
                  <a:srgbClr val="595959"/>
                </a:solidFill>
                <a:latin typeface="Roboto"/>
                <a:ea typeface="Roboto"/>
                <a:cs typeface="Roboto"/>
                <a:sym typeface="Roboto"/>
              </a:rPr>
              <a:t>Symposium!</a:t>
            </a:r>
            <a:endParaRPr sz="1000" b="1">
              <a:solidFill>
                <a:srgbClr val="595959"/>
              </a:solidFill>
              <a:latin typeface="Roboto"/>
              <a:ea typeface="Roboto"/>
              <a:cs typeface="Roboto"/>
              <a:sym typeface="Roboto"/>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68"/>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Cost Plan</a:t>
            </a:r>
            <a:endParaRPr/>
          </a:p>
        </p:txBody>
      </p:sp>
      <p:sp>
        <p:nvSpPr>
          <p:cNvPr id="933" name="Google Shape;933;p68"/>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46</a:t>
            </a:fld>
            <a:endParaRPr/>
          </a:p>
        </p:txBody>
      </p:sp>
      <p:sp>
        <p:nvSpPr>
          <p:cNvPr id="934" name="Google Shape;934;p68"/>
          <p:cNvSpPr/>
          <p:nvPr/>
        </p:nvSpPr>
        <p:spPr>
          <a:xfrm>
            <a:off x="121800" y="593225"/>
            <a:ext cx="4773900" cy="42693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935" name="Google Shape;935;p68"/>
          <p:cNvGraphicFramePr/>
          <p:nvPr/>
        </p:nvGraphicFramePr>
        <p:xfrm>
          <a:off x="121838" y="566450"/>
          <a:ext cx="4773825" cy="4342230"/>
        </p:xfrm>
        <a:graphic>
          <a:graphicData uri="http://schemas.openxmlformats.org/drawingml/2006/table">
            <a:tbl>
              <a:tblPr>
                <a:noFill/>
                <a:tableStyleId>{2B3CC3D6-1F7A-4778-AB20-04DCFBE73B5B}</a:tableStyleId>
              </a:tblPr>
              <a:tblGrid>
                <a:gridCol w="1195875">
                  <a:extLst>
                    <a:ext uri="{9D8B030D-6E8A-4147-A177-3AD203B41FA5}">
                      <a16:colId xmlns:a16="http://schemas.microsoft.com/office/drawing/2014/main" val="20000"/>
                    </a:ext>
                  </a:extLst>
                </a:gridCol>
                <a:gridCol w="1053825">
                  <a:extLst>
                    <a:ext uri="{9D8B030D-6E8A-4147-A177-3AD203B41FA5}">
                      <a16:colId xmlns:a16="http://schemas.microsoft.com/office/drawing/2014/main" val="20001"/>
                    </a:ext>
                  </a:extLst>
                </a:gridCol>
                <a:gridCol w="528650">
                  <a:extLst>
                    <a:ext uri="{9D8B030D-6E8A-4147-A177-3AD203B41FA5}">
                      <a16:colId xmlns:a16="http://schemas.microsoft.com/office/drawing/2014/main" val="20002"/>
                    </a:ext>
                  </a:extLst>
                </a:gridCol>
                <a:gridCol w="843325">
                  <a:extLst>
                    <a:ext uri="{9D8B030D-6E8A-4147-A177-3AD203B41FA5}">
                      <a16:colId xmlns:a16="http://schemas.microsoft.com/office/drawing/2014/main" val="20003"/>
                    </a:ext>
                  </a:extLst>
                </a:gridCol>
                <a:gridCol w="1152150">
                  <a:extLst>
                    <a:ext uri="{9D8B030D-6E8A-4147-A177-3AD203B41FA5}">
                      <a16:colId xmlns:a16="http://schemas.microsoft.com/office/drawing/2014/main" val="20004"/>
                    </a:ext>
                  </a:extLst>
                </a:gridCol>
              </a:tblGrid>
              <a:tr h="0">
                <a:tc>
                  <a:txBody>
                    <a:bodyPr/>
                    <a:lstStyle/>
                    <a:p>
                      <a:pPr marL="0" marR="0" lvl="0" indent="0" algn="ctr" rtl="0">
                        <a:lnSpc>
                          <a:spcPct val="100000"/>
                        </a:lnSpc>
                        <a:spcBef>
                          <a:spcPts val="0"/>
                        </a:spcBef>
                        <a:spcAft>
                          <a:spcPts val="0"/>
                        </a:spcAft>
                        <a:buNone/>
                      </a:pPr>
                      <a:r>
                        <a:rPr lang="en" sz="1100" b="1">
                          <a:latin typeface="Roboto"/>
                          <a:ea typeface="Roboto"/>
                          <a:cs typeface="Roboto"/>
                          <a:sym typeface="Roboto"/>
                        </a:rPr>
                        <a:t>Part Type</a:t>
                      </a:r>
                      <a:endParaRPr sz="1100" b="1">
                        <a:latin typeface="Roboto"/>
                        <a:ea typeface="Roboto"/>
                        <a:cs typeface="Roboto"/>
                        <a:sym typeface="Roboto"/>
                      </a:endParaRPr>
                    </a:p>
                  </a:txBody>
                  <a:tcPr marL="91425" marR="91425" marT="91425" marB="91425">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739BF5"/>
                    </a:solidFill>
                  </a:tcPr>
                </a:tc>
                <a:tc>
                  <a:txBody>
                    <a:bodyPr/>
                    <a:lstStyle/>
                    <a:p>
                      <a:pPr marL="0" marR="0" lvl="0" indent="0" algn="ctr" rtl="0">
                        <a:lnSpc>
                          <a:spcPct val="100000"/>
                        </a:lnSpc>
                        <a:spcBef>
                          <a:spcPts val="0"/>
                        </a:spcBef>
                        <a:spcAft>
                          <a:spcPts val="0"/>
                        </a:spcAft>
                        <a:buNone/>
                      </a:pPr>
                      <a:r>
                        <a:rPr lang="en" sz="1100" b="1">
                          <a:latin typeface="Roboto"/>
                          <a:ea typeface="Roboto"/>
                          <a:cs typeface="Roboto"/>
                          <a:sym typeface="Roboto"/>
                        </a:rPr>
                        <a:t>Part Name</a:t>
                      </a:r>
                      <a:endParaRPr sz="1100" b="1">
                        <a:latin typeface="Roboto"/>
                        <a:ea typeface="Roboto"/>
                        <a:cs typeface="Roboto"/>
                        <a:sym typeface="Roboto"/>
                      </a:endParaRPr>
                    </a:p>
                  </a:txBody>
                  <a:tcPr marL="91425" marR="91425" marT="91425" marB="91425">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739BF5"/>
                    </a:solidFill>
                  </a:tcPr>
                </a:tc>
                <a:tc>
                  <a:txBody>
                    <a:bodyPr/>
                    <a:lstStyle/>
                    <a:p>
                      <a:pPr marL="0" marR="0" lvl="0" indent="0" algn="ctr" rtl="0">
                        <a:lnSpc>
                          <a:spcPct val="100000"/>
                        </a:lnSpc>
                        <a:spcBef>
                          <a:spcPts val="0"/>
                        </a:spcBef>
                        <a:spcAft>
                          <a:spcPts val="0"/>
                        </a:spcAft>
                        <a:buNone/>
                      </a:pPr>
                      <a:r>
                        <a:rPr lang="en" sz="1100" b="1">
                          <a:latin typeface="Roboto"/>
                          <a:ea typeface="Roboto"/>
                          <a:cs typeface="Roboto"/>
                          <a:sym typeface="Roboto"/>
                        </a:rPr>
                        <a:t>Qty</a:t>
                      </a:r>
                      <a:endParaRPr sz="1100" b="1">
                        <a:latin typeface="Roboto"/>
                        <a:ea typeface="Roboto"/>
                        <a:cs typeface="Roboto"/>
                        <a:sym typeface="Roboto"/>
                      </a:endParaRPr>
                    </a:p>
                  </a:txBody>
                  <a:tcPr marL="91425" marR="91425" marT="91425" marB="91425">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739BF5"/>
                    </a:solidFill>
                  </a:tcPr>
                </a:tc>
                <a:tc>
                  <a:txBody>
                    <a:bodyPr/>
                    <a:lstStyle/>
                    <a:p>
                      <a:pPr marL="0" marR="0" lvl="0" indent="0" algn="ctr" rtl="0">
                        <a:lnSpc>
                          <a:spcPct val="100000"/>
                        </a:lnSpc>
                        <a:spcBef>
                          <a:spcPts val="0"/>
                        </a:spcBef>
                        <a:spcAft>
                          <a:spcPts val="0"/>
                        </a:spcAft>
                        <a:buNone/>
                      </a:pPr>
                      <a:r>
                        <a:rPr lang="en" sz="1100" b="1">
                          <a:latin typeface="Roboto"/>
                          <a:ea typeface="Roboto"/>
                          <a:cs typeface="Roboto"/>
                          <a:sym typeface="Roboto"/>
                        </a:rPr>
                        <a:t>Cost/unit</a:t>
                      </a:r>
                      <a:endParaRPr sz="1200" b="1">
                        <a:latin typeface="Roboto"/>
                        <a:ea typeface="Roboto"/>
                        <a:cs typeface="Roboto"/>
                        <a:sym typeface="Roboto"/>
                      </a:endParaRPr>
                    </a:p>
                  </a:txBody>
                  <a:tcPr marL="91425" marR="91425" marT="91425" marB="91425">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739BF5"/>
                    </a:solidFill>
                  </a:tcPr>
                </a:tc>
                <a:tc>
                  <a:txBody>
                    <a:bodyPr/>
                    <a:lstStyle/>
                    <a:p>
                      <a:pPr marL="0" marR="0" lvl="0" indent="0" algn="ctr" rtl="0">
                        <a:lnSpc>
                          <a:spcPct val="100000"/>
                        </a:lnSpc>
                        <a:spcBef>
                          <a:spcPts val="0"/>
                        </a:spcBef>
                        <a:spcAft>
                          <a:spcPts val="0"/>
                        </a:spcAft>
                        <a:buNone/>
                      </a:pPr>
                      <a:r>
                        <a:rPr lang="en" sz="1100" b="1">
                          <a:latin typeface="Roboto"/>
                          <a:ea typeface="Roboto"/>
                          <a:cs typeface="Roboto"/>
                          <a:sym typeface="Roboto"/>
                        </a:rPr>
                        <a:t>Total Cost</a:t>
                      </a:r>
                      <a:endParaRPr sz="1100" b="1">
                        <a:latin typeface="Roboto"/>
                        <a:ea typeface="Roboto"/>
                        <a:cs typeface="Roboto"/>
                        <a:sym typeface="Roboto"/>
                      </a:endParaRPr>
                    </a:p>
                  </a:txBody>
                  <a:tcPr marL="91425" marR="91425" marT="91425" marB="91425">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739BF5"/>
                    </a:solidFill>
                  </a:tcPr>
                </a:tc>
                <a:extLst>
                  <a:ext uri="{0D108BD9-81ED-4DB2-BD59-A6C34878D82A}">
                    <a16:rowId xmlns:a16="http://schemas.microsoft.com/office/drawing/2014/main" val="10000"/>
                  </a:ext>
                </a:extLst>
              </a:tr>
              <a:tr h="378025">
                <a:tc>
                  <a:txBody>
                    <a:bodyPr/>
                    <a:lstStyle/>
                    <a:p>
                      <a:pPr marL="0" lvl="0" indent="0" algn="l" rtl="0">
                        <a:lnSpc>
                          <a:spcPct val="115000"/>
                        </a:lnSpc>
                        <a:spcBef>
                          <a:spcPts val="0"/>
                        </a:spcBef>
                        <a:spcAft>
                          <a:spcPts val="0"/>
                        </a:spcAft>
                        <a:buNone/>
                      </a:pPr>
                      <a:r>
                        <a:rPr lang="en" sz="900">
                          <a:solidFill>
                            <a:schemeClr val="dk2"/>
                          </a:solidFill>
                        </a:rPr>
                        <a:t>3-axis Accelerometer</a:t>
                      </a:r>
                      <a:endParaRPr sz="900">
                        <a:solidFill>
                          <a:schemeClr val="dk2"/>
                        </a:solidFill>
                        <a:latin typeface="Roboto"/>
                        <a:ea typeface="Roboto"/>
                        <a:cs typeface="Roboto"/>
                        <a:sym typeface="Roboto"/>
                      </a:endParaRPr>
                    </a:p>
                  </a:txBody>
                  <a:tcPr marL="28575" marR="28575" marT="19050" marB="19050"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900">
                          <a:solidFill>
                            <a:schemeClr val="dk2"/>
                          </a:solidFill>
                        </a:rPr>
                        <a:t>SDI 1521</a:t>
                      </a:r>
                      <a:endParaRPr sz="900">
                        <a:solidFill>
                          <a:schemeClr val="dk2"/>
                        </a:solidFill>
                        <a:latin typeface="Roboto"/>
                        <a:ea typeface="Roboto"/>
                        <a:cs typeface="Roboto"/>
                        <a:sym typeface="Roboto"/>
                      </a:endParaRPr>
                    </a:p>
                  </a:txBody>
                  <a:tcPr marL="91425" marR="91425" marT="91425" marB="91425">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900">
                          <a:solidFill>
                            <a:schemeClr val="dk2"/>
                          </a:solidFill>
                        </a:rPr>
                        <a:t>2</a:t>
                      </a:r>
                      <a:endParaRPr sz="900">
                        <a:solidFill>
                          <a:schemeClr val="dk2"/>
                        </a:solidFill>
                        <a:latin typeface="Roboto"/>
                        <a:ea typeface="Roboto"/>
                        <a:cs typeface="Roboto"/>
                        <a:sym typeface="Roboto"/>
                      </a:endParaRPr>
                    </a:p>
                  </a:txBody>
                  <a:tcPr marL="28575" marR="28575" marT="19050" marB="19050"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900">
                          <a:solidFill>
                            <a:schemeClr val="dk2"/>
                          </a:solidFill>
                          <a:latin typeface="Roboto"/>
                          <a:ea typeface="Roboto"/>
                          <a:cs typeface="Roboto"/>
                          <a:sym typeface="Roboto"/>
                        </a:rPr>
                        <a:t>$450</a:t>
                      </a:r>
                      <a:endParaRPr sz="900">
                        <a:solidFill>
                          <a:schemeClr val="dk2"/>
                        </a:solidFill>
                        <a:latin typeface="Roboto"/>
                        <a:ea typeface="Roboto"/>
                        <a:cs typeface="Roboto"/>
                        <a:sym typeface="Roboto"/>
                      </a:endParaRPr>
                    </a:p>
                  </a:txBody>
                  <a:tcPr marL="91425" marR="91425" marT="91425" marB="91425"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900">
                          <a:solidFill>
                            <a:schemeClr val="dk2"/>
                          </a:solidFill>
                          <a:latin typeface="Roboto"/>
                          <a:ea typeface="Roboto"/>
                          <a:cs typeface="Roboto"/>
                          <a:sym typeface="Roboto"/>
                        </a:rPr>
                        <a:t>$900</a:t>
                      </a:r>
                      <a:endParaRPr sz="900">
                        <a:solidFill>
                          <a:schemeClr val="dk2"/>
                        </a:solidFill>
                        <a:latin typeface="Roboto"/>
                        <a:ea typeface="Roboto"/>
                        <a:cs typeface="Roboto"/>
                        <a:sym typeface="Roboto"/>
                      </a:endParaRPr>
                    </a:p>
                  </a:txBody>
                  <a:tcPr marL="91425" marR="91425" marT="91425" marB="91425"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r h="378025">
                <a:tc>
                  <a:txBody>
                    <a:bodyPr/>
                    <a:lstStyle/>
                    <a:p>
                      <a:pPr marL="0" lvl="0" indent="0" algn="l" rtl="0">
                        <a:lnSpc>
                          <a:spcPct val="115000"/>
                        </a:lnSpc>
                        <a:spcBef>
                          <a:spcPts val="0"/>
                        </a:spcBef>
                        <a:spcAft>
                          <a:spcPts val="0"/>
                        </a:spcAft>
                        <a:buNone/>
                      </a:pPr>
                      <a:r>
                        <a:rPr lang="en" sz="900">
                          <a:solidFill>
                            <a:schemeClr val="dk2"/>
                          </a:solidFill>
                        </a:rPr>
                        <a:t>3-axis Gyroscope</a:t>
                      </a:r>
                      <a:endParaRPr sz="900">
                        <a:solidFill>
                          <a:schemeClr val="dk2"/>
                        </a:solidFill>
                        <a:latin typeface="Roboto"/>
                        <a:ea typeface="Roboto"/>
                        <a:cs typeface="Roboto"/>
                        <a:sym typeface="Roboto"/>
                      </a:endParaRPr>
                    </a:p>
                  </a:txBody>
                  <a:tcPr marL="28575" marR="28575" marT="19050" marB="19050"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 sz="900">
                          <a:solidFill>
                            <a:schemeClr val="dk2"/>
                          </a:solidFill>
                        </a:rPr>
                        <a:t>IAM-20380</a:t>
                      </a:r>
                      <a:endParaRPr sz="900">
                        <a:solidFill>
                          <a:schemeClr val="dk2"/>
                        </a:solidFill>
                        <a:latin typeface="Roboto"/>
                        <a:ea typeface="Roboto"/>
                        <a:cs typeface="Roboto"/>
                        <a:sym typeface="Roboto"/>
                      </a:endParaRPr>
                    </a:p>
                  </a:txBody>
                  <a:tcPr marL="91425" marR="91425" marT="91425" marB="91425">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900">
                          <a:solidFill>
                            <a:schemeClr val="dk2"/>
                          </a:solidFill>
                        </a:rPr>
                        <a:t>2</a:t>
                      </a:r>
                      <a:endParaRPr sz="900">
                        <a:solidFill>
                          <a:schemeClr val="dk2"/>
                        </a:solidFill>
                        <a:latin typeface="Roboto"/>
                        <a:ea typeface="Roboto"/>
                        <a:cs typeface="Roboto"/>
                        <a:sym typeface="Roboto"/>
                      </a:endParaRPr>
                    </a:p>
                  </a:txBody>
                  <a:tcPr marL="28575" marR="28575" marT="19050" marB="19050"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900">
                          <a:solidFill>
                            <a:schemeClr val="dk2"/>
                          </a:solidFill>
                          <a:latin typeface="Roboto"/>
                          <a:ea typeface="Roboto"/>
                          <a:cs typeface="Roboto"/>
                          <a:sym typeface="Roboto"/>
                        </a:rPr>
                        <a:t>$14.93</a:t>
                      </a:r>
                      <a:endParaRPr sz="900">
                        <a:solidFill>
                          <a:schemeClr val="dk2"/>
                        </a:solidFill>
                        <a:latin typeface="Roboto"/>
                        <a:ea typeface="Roboto"/>
                        <a:cs typeface="Roboto"/>
                        <a:sym typeface="Roboto"/>
                      </a:endParaRPr>
                    </a:p>
                  </a:txBody>
                  <a:tcPr marL="91425" marR="91425" marT="91425" marB="91425"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900">
                          <a:solidFill>
                            <a:schemeClr val="dk2"/>
                          </a:solidFill>
                          <a:latin typeface="Roboto"/>
                          <a:ea typeface="Roboto"/>
                          <a:cs typeface="Roboto"/>
                          <a:sym typeface="Roboto"/>
                        </a:rPr>
                        <a:t>$29.86</a:t>
                      </a:r>
                      <a:endParaRPr sz="900">
                        <a:solidFill>
                          <a:schemeClr val="dk2"/>
                        </a:solidFill>
                        <a:latin typeface="Roboto"/>
                        <a:ea typeface="Roboto"/>
                        <a:cs typeface="Roboto"/>
                        <a:sym typeface="Roboto"/>
                      </a:endParaRPr>
                    </a:p>
                  </a:txBody>
                  <a:tcPr marL="91425" marR="91425" marT="91425" marB="91425"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20550">
                <a:tc>
                  <a:txBody>
                    <a:bodyPr/>
                    <a:lstStyle/>
                    <a:p>
                      <a:pPr marL="0" lvl="0" indent="0" algn="l" rtl="0">
                        <a:lnSpc>
                          <a:spcPct val="115000"/>
                        </a:lnSpc>
                        <a:spcBef>
                          <a:spcPts val="0"/>
                        </a:spcBef>
                        <a:spcAft>
                          <a:spcPts val="0"/>
                        </a:spcAft>
                        <a:buNone/>
                      </a:pPr>
                      <a:r>
                        <a:rPr lang="en" sz="900">
                          <a:solidFill>
                            <a:schemeClr val="dk2"/>
                          </a:solidFill>
                        </a:rPr>
                        <a:t>Microcontroller</a:t>
                      </a:r>
                      <a:endParaRPr sz="900">
                        <a:solidFill>
                          <a:schemeClr val="dk2"/>
                        </a:solidFill>
                        <a:latin typeface="Roboto"/>
                        <a:ea typeface="Roboto"/>
                        <a:cs typeface="Roboto"/>
                        <a:sym typeface="Roboto"/>
                      </a:endParaRPr>
                    </a:p>
                  </a:txBody>
                  <a:tcPr marL="28575" marR="28575" marT="19050" marB="19050"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r>
                        <a:rPr lang="en" sz="900" u="sng">
                          <a:solidFill>
                            <a:schemeClr val="dk2"/>
                          </a:solidFill>
                          <a:latin typeface="Roboto"/>
                          <a:ea typeface="Roboto"/>
                          <a:cs typeface="Roboto"/>
                          <a:sym typeface="Roboto"/>
                        </a:rPr>
                        <a:t>TBD</a:t>
                      </a:r>
                      <a:endParaRPr sz="900" u="sng">
                        <a:solidFill>
                          <a:schemeClr val="dk2"/>
                        </a:solidFill>
                        <a:latin typeface="Roboto"/>
                        <a:ea typeface="Roboto"/>
                        <a:cs typeface="Roboto"/>
                        <a:sym typeface="Roboto"/>
                      </a:endParaRPr>
                    </a:p>
                  </a:txBody>
                  <a:tcPr marL="91425" marR="91425" marT="91425" marB="91425">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900">
                          <a:solidFill>
                            <a:schemeClr val="dk2"/>
                          </a:solidFill>
                          <a:latin typeface="Roboto"/>
                          <a:ea typeface="Roboto"/>
                          <a:cs typeface="Roboto"/>
                          <a:sym typeface="Roboto"/>
                        </a:rPr>
                        <a:t>2</a:t>
                      </a:r>
                      <a:endParaRPr sz="900">
                        <a:solidFill>
                          <a:schemeClr val="dk2"/>
                        </a:solidFill>
                        <a:latin typeface="Roboto"/>
                        <a:ea typeface="Roboto"/>
                        <a:cs typeface="Roboto"/>
                        <a:sym typeface="Roboto"/>
                      </a:endParaRPr>
                    </a:p>
                  </a:txBody>
                  <a:tcPr marL="28575" marR="28575" marT="19050" marB="19050"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900">
                          <a:solidFill>
                            <a:schemeClr val="dk2"/>
                          </a:solidFill>
                          <a:latin typeface="Roboto"/>
                          <a:ea typeface="Roboto"/>
                          <a:cs typeface="Roboto"/>
                          <a:sym typeface="Roboto"/>
                        </a:rPr>
                        <a:t>&lt; $25</a:t>
                      </a:r>
                      <a:endParaRPr sz="900">
                        <a:solidFill>
                          <a:schemeClr val="dk2"/>
                        </a:solidFill>
                        <a:latin typeface="Roboto"/>
                        <a:ea typeface="Roboto"/>
                        <a:cs typeface="Roboto"/>
                        <a:sym typeface="Roboto"/>
                      </a:endParaRPr>
                    </a:p>
                  </a:txBody>
                  <a:tcPr marL="91425" marR="91425" marT="91425" marB="91425"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900">
                          <a:solidFill>
                            <a:schemeClr val="dk2"/>
                          </a:solidFill>
                          <a:latin typeface="Roboto"/>
                          <a:ea typeface="Roboto"/>
                          <a:cs typeface="Roboto"/>
                          <a:sym typeface="Roboto"/>
                        </a:rPr>
                        <a:t>$50</a:t>
                      </a:r>
                      <a:endParaRPr sz="900">
                        <a:solidFill>
                          <a:schemeClr val="dk2"/>
                        </a:solidFill>
                        <a:latin typeface="Roboto"/>
                        <a:ea typeface="Roboto"/>
                        <a:cs typeface="Roboto"/>
                        <a:sym typeface="Roboto"/>
                      </a:endParaRPr>
                    </a:p>
                  </a:txBody>
                  <a:tcPr marL="91425" marR="91425" marT="91425" marB="91425"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extLst>
                  <a:ext uri="{0D108BD9-81ED-4DB2-BD59-A6C34878D82A}">
                    <a16:rowId xmlns:a16="http://schemas.microsoft.com/office/drawing/2014/main" val="10003"/>
                  </a:ext>
                </a:extLst>
              </a:tr>
              <a:tr h="0">
                <a:tc>
                  <a:txBody>
                    <a:bodyPr/>
                    <a:lstStyle/>
                    <a:p>
                      <a:pPr marL="0" lvl="0" indent="0" algn="l" rtl="0">
                        <a:lnSpc>
                          <a:spcPct val="115000"/>
                        </a:lnSpc>
                        <a:spcBef>
                          <a:spcPts val="0"/>
                        </a:spcBef>
                        <a:spcAft>
                          <a:spcPts val="0"/>
                        </a:spcAft>
                        <a:buNone/>
                      </a:pPr>
                      <a:r>
                        <a:rPr lang="en" sz="900">
                          <a:solidFill>
                            <a:schemeClr val="dk2"/>
                          </a:solidFill>
                        </a:rPr>
                        <a:t>PCB</a:t>
                      </a:r>
                      <a:endParaRPr sz="900">
                        <a:solidFill>
                          <a:schemeClr val="dk2"/>
                        </a:solidFill>
                        <a:latin typeface="Roboto"/>
                        <a:ea typeface="Roboto"/>
                        <a:cs typeface="Roboto"/>
                        <a:sym typeface="Roboto"/>
                      </a:endParaRPr>
                    </a:p>
                  </a:txBody>
                  <a:tcPr marL="28575" marR="28575" marT="19050" marB="19050"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900" u="sng">
                          <a:solidFill>
                            <a:schemeClr val="dk2"/>
                          </a:solidFill>
                          <a:latin typeface="Roboto"/>
                          <a:ea typeface="Roboto"/>
                          <a:cs typeface="Roboto"/>
                          <a:sym typeface="Roboto"/>
                        </a:rPr>
                        <a:t>TBD</a:t>
                      </a:r>
                      <a:endParaRPr sz="900" u="sng">
                        <a:solidFill>
                          <a:schemeClr val="dk2"/>
                        </a:solidFill>
                        <a:latin typeface="Roboto"/>
                        <a:ea typeface="Roboto"/>
                        <a:cs typeface="Roboto"/>
                        <a:sym typeface="Roboto"/>
                      </a:endParaRPr>
                    </a:p>
                  </a:txBody>
                  <a:tcPr marL="91425" marR="91425" marT="91425" marB="91425">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900">
                          <a:solidFill>
                            <a:schemeClr val="dk2"/>
                          </a:solidFill>
                          <a:latin typeface="Roboto"/>
                          <a:ea typeface="Roboto"/>
                          <a:cs typeface="Roboto"/>
                          <a:sym typeface="Roboto"/>
                        </a:rPr>
                        <a:t>3</a:t>
                      </a:r>
                      <a:endParaRPr sz="900">
                        <a:solidFill>
                          <a:schemeClr val="dk2"/>
                        </a:solidFill>
                        <a:latin typeface="Roboto"/>
                        <a:ea typeface="Roboto"/>
                        <a:cs typeface="Roboto"/>
                        <a:sym typeface="Roboto"/>
                      </a:endParaRPr>
                    </a:p>
                  </a:txBody>
                  <a:tcPr marL="28575" marR="28575" marT="19050" marB="19050"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900">
                          <a:solidFill>
                            <a:schemeClr val="dk2"/>
                          </a:solidFill>
                          <a:latin typeface="Roboto"/>
                          <a:ea typeface="Roboto"/>
                          <a:cs typeface="Roboto"/>
                          <a:sym typeface="Roboto"/>
                        </a:rPr>
                        <a:t>~ $30</a:t>
                      </a:r>
                      <a:endParaRPr sz="900">
                        <a:solidFill>
                          <a:schemeClr val="dk2"/>
                        </a:solidFill>
                        <a:latin typeface="Roboto"/>
                        <a:ea typeface="Roboto"/>
                        <a:cs typeface="Roboto"/>
                        <a:sym typeface="Roboto"/>
                      </a:endParaRPr>
                    </a:p>
                  </a:txBody>
                  <a:tcPr marL="91425" marR="91425" marT="91425" marB="91425"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900">
                          <a:solidFill>
                            <a:schemeClr val="dk2"/>
                          </a:solidFill>
                          <a:latin typeface="Roboto"/>
                          <a:ea typeface="Roboto"/>
                          <a:cs typeface="Roboto"/>
                          <a:sym typeface="Roboto"/>
                        </a:rPr>
                        <a:t>$90</a:t>
                      </a:r>
                      <a:endParaRPr sz="900">
                        <a:solidFill>
                          <a:schemeClr val="dk2"/>
                        </a:solidFill>
                        <a:latin typeface="Roboto"/>
                        <a:ea typeface="Roboto"/>
                        <a:cs typeface="Roboto"/>
                        <a:sym typeface="Roboto"/>
                      </a:endParaRPr>
                    </a:p>
                  </a:txBody>
                  <a:tcPr marL="91425" marR="91425" marT="91425" marB="91425"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356975">
                <a:tc>
                  <a:txBody>
                    <a:bodyPr/>
                    <a:lstStyle/>
                    <a:p>
                      <a:pPr marL="0" lvl="0" indent="0" algn="l" rtl="0">
                        <a:lnSpc>
                          <a:spcPct val="115000"/>
                        </a:lnSpc>
                        <a:spcBef>
                          <a:spcPts val="0"/>
                        </a:spcBef>
                        <a:spcAft>
                          <a:spcPts val="0"/>
                        </a:spcAft>
                        <a:buNone/>
                      </a:pPr>
                      <a:r>
                        <a:rPr lang="en" sz="900">
                          <a:solidFill>
                            <a:schemeClr val="dk2"/>
                          </a:solidFill>
                        </a:rPr>
                        <a:t>Flash Memory</a:t>
                      </a:r>
                      <a:endParaRPr sz="900">
                        <a:solidFill>
                          <a:schemeClr val="dk2"/>
                        </a:solidFill>
                        <a:latin typeface="Roboto"/>
                        <a:ea typeface="Roboto"/>
                        <a:cs typeface="Roboto"/>
                        <a:sym typeface="Roboto"/>
                      </a:endParaRPr>
                    </a:p>
                  </a:txBody>
                  <a:tcPr marL="28575" marR="28575" marT="19050" marB="19050"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900">
                          <a:solidFill>
                            <a:schemeClr val="dk2"/>
                          </a:solidFill>
                        </a:rPr>
                        <a:t>GD5F1GQ4UFYIGR</a:t>
                      </a:r>
                      <a:endParaRPr sz="900">
                        <a:solidFill>
                          <a:schemeClr val="dk2"/>
                        </a:solidFill>
                        <a:latin typeface="Roboto"/>
                        <a:ea typeface="Roboto"/>
                        <a:cs typeface="Roboto"/>
                        <a:sym typeface="Roboto"/>
                      </a:endParaRPr>
                    </a:p>
                  </a:txBody>
                  <a:tcPr marL="91425" marR="91425" marT="91425" marB="91425">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900">
                          <a:solidFill>
                            <a:schemeClr val="dk2"/>
                          </a:solidFill>
                        </a:rPr>
                        <a:t>2</a:t>
                      </a:r>
                      <a:endParaRPr sz="900">
                        <a:solidFill>
                          <a:schemeClr val="dk2"/>
                        </a:solidFill>
                        <a:latin typeface="Roboto"/>
                        <a:ea typeface="Roboto"/>
                        <a:cs typeface="Roboto"/>
                        <a:sym typeface="Roboto"/>
                      </a:endParaRPr>
                    </a:p>
                  </a:txBody>
                  <a:tcPr marL="28575" marR="28575" marT="19050" marB="19050"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900">
                          <a:solidFill>
                            <a:schemeClr val="dk2"/>
                          </a:solidFill>
                          <a:latin typeface="Roboto"/>
                          <a:ea typeface="Roboto"/>
                          <a:cs typeface="Roboto"/>
                          <a:sym typeface="Roboto"/>
                        </a:rPr>
                        <a:t>$4.84</a:t>
                      </a:r>
                      <a:endParaRPr sz="900">
                        <a:solidFill>
                          <a:schemeClr val="dk2"/>
                        </a:solidFill>
                        <a:latin typeface="Roboto"/>
                        <a:ea typeface="Roboto"/>
                        <a:cs typeface="Roboto"/>
                        <a:sym typeface="Roboto"/>
                      </a:endParaRPr>
                    </a:p>
                  </a:txBody>
                  <a:tcPr marL="91425" marR="91425" marT="91425" marB="91425"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900">
                          <a:solidFill>
                            <a:schemeClr val="dk2"/>
                          </a:solidFill>
                          <a:latin typeface="Roboto"/>
                          <a:ea typeface="Roboto"/>
                          <a:cs typeface="Roboto"/>
                          <a:sym typeface="Roboto"/>
                        </a:rPr>
                        <a:t>$9.68</a:t>
                      </a:r>
                      <a:endParaRPr sz="900">
                        <a:solidFill>
                          <a:schemeClr val="dk2"/>
                        </a:solidFill>
                        <a:latin typeface="Roboto"/>
                        <a:ea typeface="Roboto"/>
                        <a:cs typeface="Roboto"/>
                        <a:sym typeface="Roboto"/>
                      </a:endParaRPr>
                    </a:p>
                  </a:txBody>
                  <a:tcPr marL="91425" marR="91425" marT="91425" marB="91425"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extLst>
                  <a:ext uri="{0D108BD9-81ED-4DB2-BD59-A6C34878D82A}">
                    <a16:rowId xmlns:a16="http://schemas.microsoft.com/office/drawing/2014/main" val="10005"/>
                  </a:ext>
                </a:extLst>
              </a:tr>
              <a:tr h="320550">
                <a:tc>
                  <a:txBody>
                    <a:bodyPr/>
                    <a:lstStyle/>
                    <a:p>
                      <a:pPr marL="0" lvl="0" indent="0" algn="l" rtl="0">
                        <a:lnSpc>
                          <a:spcPct val="115000"/>
                        </a:lnSpc>
                        <a:spcBef>
                          <a:spcPts val="0"/>
                        </a:spcBef>
                        <a:spcAft>
                          <a:spcPts val="0"/>
                        </a:spcAft>
                        <a:buNone/>
                      </a:pPr>
                      <a:r>
                        <a:rPr lang="en" sz="900">
                          <a:solidFill>
                            <a:schemeClr val="dk2"/>
                          </a:solidFill>
                        </a:rPr>
                        <a:t>Dev-Board</a:t>
                      </a:r>
                      <a:endParaRPr sz="900">
                        <a:solidFill>
                          <a:schemeClr val="dk2"/>
                        </a:solidFill>
                        <a:latin typeface="Roboto"/>
                        <a:ea typeface="Roboto"/>
                        <a:cs typeface="Roboto"/>
                        <a:sym typeface="Roboto"/>
                      </a:endParaRPr>
                    </a:p>
                  </a:txBody>
                  <a:tcPr marL="28575" marR="28575" marT="19050" marB="19050"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900" u="sng">
                          <a:solidFill>
                            <a:schemeClr val="dk2"/>
                          </a:solidFill>
                          <a:latin typeface="Roboto"/>
                          <a:ea typeface="Roboto"/>
                          <a:cs typeface="Roboto"/>
                          <a:sym typeface="Roboto"/>
                        </a:rPr>
                        <a:t>TBD</a:t>
                      </a:r>
                      <a:endParaRPr sz="900" u="sng">
                        <a:solidFill>
                          <a:schemeClr val="dk2"/>
                        </a:solidFill>
                        <a:latin typeface="Roboto"/>
                        <a:ea typeface="Roboto"/>
                        <a:cs typeface="Roboto"/>
                        <a:sym typeface="Roboto"/>
                      </a:endParaRPr>
                    </a:p>
                  </a:txBody>
                  <a:tcPr marL="91425" marR="91425" marT="91425" marB="91425">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900">
                          <a:solidFill>
                            <a:schemeClr val="dk2"/>
                          </a:solidFill>
                          <a:latin typeface="Roboto"/>
                          <a:ea typeface="Roboto"/>
                          <a:cs typeface="Roboto"/>
                          <a:sym typeface="Roboto"/>
                        </a:rPr>
                        <a:t>1</a:t>
                      </a:r>
                      <a:endParaRPr sz="900">
                        <a:solidFill>
                          <a:schemeClr val="dk2"/>
                        </a:solidFill>
                        <a:latin typeface="Roboto"/>
                        <a:ea typeface="Roboto"/>
                        <a:cs typeface="Roboto"/>
                        <a:sym typeface="Roboto"/>
                      </a:endParaRPr>
                    </a:p>
                  </a:txBody>
                  <a:tcPr marL="28575" marR="28575" marT="19050" marB="19050"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900">
                          <a:solidFill>
                            <a:schemeClr val="dk2"/>
                          </a:solidFill>
                          <a:latin typeface="Roboto"/>
                          <a:ea typeface="Roboto"/>
                          <a:cs typeface="Roboto"/>
                          <a:sym typeface="Roboto"/>
                        </a:rPr>
                        <a:t>&lt; $100</a:t>
                      </a:r>
                      <a:endParaRPr sz="900">
                        <a:solidFill>
                          <a:schemeClr val="dk2"/>
                        </a:solidFill>
                        <a:latin typeface="Roboto"/>
                        <a:ea typeface="Roboto"/>
                        <a:cs typeface="Roboto"/>
                        <a:sym typeface="Roboto"/>
                      </a:endParaRPr>
                    </a:p>
                  </a:txBody>
                  <a:tcPr marL="91425" marR="91425" marT="91425" marB="91425"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900">
                          <a:solidFill>
                            <a:schemeClr val="dk2"/>
                          </a:solidFill>
                          <a:latin typeface="Roboto"/>
                          <a:ea typeface="Roboto"/>
                          <a:cs typeface="Roboto"/>
                          <a:sym typeface="Roboto"/>
                        </a:rPr>
                        <a:t>$100</a:t>
                      </a:r>
                      <a:endParaRPr sz="900">
                        <a:solidFill>
                          <a:schemeClr val="dk2"/>
                        </a:solidFill>
                        <a:latin typeface="Roboto"/>
                        <a:ea typeface="Roboto"/>
                        <a:cs typeface="Roboto"/>
                        <a:sym typeface="Roboto"/>
                      </a:endParaRPr>
                    </a:p>
                  </a:txBody>
                  <a:tcPr marL="91425" marR="91425" marT="91425" marB="91425"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320550">
                <a:tc>
                  <a:txBody>
                    <a:bodyPr/>
                    <a:lstStyle/>
                    <a:p>
                      <a:pPr marL="0" marR="0" lvl="0" indent="0" algn="l" rtl="0">
                        <a:lnSpc>
                          <a:spcPct val="115000"/>
                        </a:lnSpc>
                        <a:spcBef>
                          <a:spcPts val="0"/>
                        </a:spcBef>
                        <a:spcAft>
                          <a:spcPts val="0"/>
                        </a:spcAft>
                        <a:buNone/>
                      </a:pPr>
                      <a:r>
                        <a:rPr lang="en" sz="900">
                          <a:solidFill>
                            <a:schemeClr val="dk2"/>
                          </a:solidFill>
                        </a:rPr>
                        <a:t>Housing Material</a:t>
                      </a:r>
                      <a:endParaRPr sz="900">
                        <a:solidFill>
                          <a:schemeClr val="dk2"/>
                        </a:solidFill>
                      </a:endParaRPr>
                    </a:p>
                  </a:txBody>
                  <a:tcPr marL="28575" marR="28575" marT="19050" marB="19050"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None/>
                      </a:pPr>
                      <a:r>
                        <a:rPr lang="en" sz="900">
                          <a:solidFill>
                            <a:schemeClr val="dk2"/>
                          </a:solidFill>
                        </a:rPr>
                        <a:t>Aluminum 6061/</a:t>
                      </a:r>
                      <a:endParaRPr sz="900">
                        <a:solidFill>
                          <a:schemeClr val="dk2"/>
                        </a:solidFill>
                      </a:endParaRPr>
                    </a:p>
                    <a:p>
                      <a:pPr marL="0" marR="0" lvl="0" indent="0" algn="l" rtl="0">
                        <a:lnSpc>
                          <a:spcPct val="115000"/>
                        </a:lnSpc>
                        <a:spcBef>
                          <a:spcPts val="0"/>
                        </a:spcBef>
                        <a:spcAft>
                          <a:spcPts val="0"/>
                        </a:spcAft>
                        <a:buNone/>
                      </a:pPr>
                      <a:r>
                        <a:rPr lang="en" sz="900">
                          <a:solidFill>
                            <a:schemeClr val="dk2"/>
                          </a:solidFill>
                        </a:rPr>
                        <a:t>Onyx ESD</a:t>
                      </a:r>
                      <a:endParaRPr sz="900">
                        <a:solidFill>
                          <a:srgbClr val="FF0000"/>
                        </a:solidFill>
                      </a:endParaRPr>
                    </a:p>
                  </a:txBody>
                  <a:tcPr marL="91425" marR="91425" marT="91425" marB="91425"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marR="0" lvl="0" indent="0" algn="ctr" rtl="0">
                        <a:lnSpc>
                          <a:spcPct val="115000"/>
                        </a:lnSpc>
                        <a:spcBef>
                          <a:spcPts val="0"/>
                        </a:spcBef>
                        <a:spcAft>
                          <a:spcPts val="0"/>
                        </a:spcAft>
                        <a:buNone/>
                      </a:pPr>
                      <a:r>
                        <a:rPr lang="en" sz="900">
                          <a:solidFill>
                            <a:schemeClr val="dk2"/>
                          </a:solidFill>
                          <a:latin typeface="Roboto"/>
                          <a:ea typeface="Roboto"/>
                          <a:cs typeface="Roboto"/>
                          <a:sym typeface="Roboto"/>
                        </a:rPr>
                        <a:t>64 ㎤/</a:t>
                      </a:r>
                      <a:endParaRPr sz="900">
                        <a:solidFill>
                          <a:schemeClr val="dk2"/>
                        </a:solidFill>
                        <a:latin typeface="Roboto"/>
                        <a:ea typeface="Roboto"/>
                        <a:cs typeface="Roboto"/>
                        <a:sym typeface="Roboto"/>
                      </a:endParaRPr>
                    </a:p>
                    <a:p>
                      <a:pPr marL="0" marR="0" lvl="0" indent="0" algn="ctr" rtl="0">
                        <a:lnSpc>
                          <a:spcPct val="115000"/>
                        </a:lnSpc>
                        <a:spcBef>
                          <a:spcPts val="0"/>
                        </a:spcBef>
                        <a:spcAft>
                          <a:spcPts val="0"/>
                        </a:spcAft>
                        <a:buNone/>
                      </a:pPr>
                      <a:r>
                        <a:rPr lang="en" sz="900">
                          <a:solidFill>
                            <a:schemeClr val="dk2"/>
                          </a:solidFill>
                          <a:latin typeface="Roboto"/>
                          <a:ea typeface="Roboto"/>
                          <a:cs typeface="Roboto"/>
                          <a:sym typeface="Roboto"/>
                        </a:rPr>
                        <a:t>10.1 ㎤</a:t>
                      </a:r>
                      <a:endParaRPr sz="900">
                        <a:solidFill>
                          <a:schemeClr val="dk2"/>
                        </a:solidFill>
                        <a:latin typeface="Roboto"/>
                        <a:ea typeface="Roboto"/>
                        <a:cs typeface="Roboto"/>
                        <a:sym typeface="Roboto"/>
                      </a:endParaRPr>
                    </a:p>
                  </a:txBody>
                  <a:tcPr marL="28575" marR="28575" marT="19050" marB="19050"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marR="0" lvl="0" indent="0" algn="ctr" rtl="0">
                        <a:lnSpc>
                          <a:spcPct val="115000"/>
                        </a:lnSpc>
                        <a:spcBef>
                          <a:spcPts val="0"/>
                        </a:spcBef>
                        <a:spcAft>
                          <a:spcPts val="0"/>
                        </a:spcAft>
                        <a:buNone/>
                      </a:pPr>
                      <a:r>
                        <a:rPr lang="en" sz="900">
                          <a:solidFill>
                            <a:schemeClr val="dk2"/>
                          </a:solidFill>
                        </a:rPr>
                        <a:t>&lt; $30/</a:t>
                      </a:r>
                      <a:endParaRPr sz="900">
                        <a:solidFill>
                          <a:schemeClr val="dk2"/>
                        </a:solidFill>
                      </a:endParaRPr>
                    </a:p>
                    <a:p>
                      <a:pPr marL="0" marR="0" lvl="0" indent="0" algn="ctr" rtl="0">
                        <a:lnSpc>
                          <a:spcPct val="115000"/>
                        </a:lnSpc>
                        <a:spcBef>
                          <a:spcPts val="0"/>
                        </a:spcBef>
                        <a:spcAft>
                          <a:spcPts val="0"/>
                        </a:spcAft>
                        <a:buNone/>
                      </a:pPr>
                      <a:r>
                        <a:rPr lang="en" sz="900">
                          <a:solidFill>
                            <a:schemeClr val="dk2"/>
                          </a:solidFill>
                        </a:rPr>
                        <a:t>$35</a:t>
                      </a:r>
                      <a:endParaRPr sz="900">
                        <a:solidFill>
                          <a:schemeClr val="dk2"/>
                        </a:solidFill>
                      </a:endParaRPr>
                    </a:p>
                  </a:txBody>
                  <a:tcPr marL="91425" marR="91425" marT="91425" marB="91425"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marR="0" lvl="0" indent="0" algn="ctr" rtl="0">
                        <a:lnSpc>
                          <a:spcPct val="115000"/>
                        </a:lnSpc>
                        <a:spcBef>
                          <a:spcPts val="0"/>
                        </a:spcBef>
                        <a:spcAft>
                          <a:spcPts val="0"/>
                        </a:spcAft>
                        <a:buNone/>
                      </a:pPr>
                      <a:r>
                        <a:rPr lang="en" sz="900">
                          <a:solidFill>
                            <a:schemeClr val="dk2"/>
                          </a:solidFill>
                        </a:rPr>
                        <a:t>$65</a:t>
                      </a:r>
                      <a:endParaRPr sz="900">
                        <a:solidFill>
                          <a:schemeClr val="dk2"/>
                        </a:solidFill>
                      </a:endParaRPr>
                    </a:p>
                  </a:txBody>
                  <a:tcPr marL="91425" marR="91425" marT="91425" marB="91425"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extLst>
                  <a:ext uri="{0D108BD9-81ED-4DB2-BD59-A6C34878D82A}">
                    <a16:rowId xmlns:a16="http://schemas.microsoft.com/office/drawing/2014/main" val="10007"/>
                  </a:ext>
                </a:extLst>
              </a:tr>
              <a:tr h="320550">
                <a:tc>
                  <a:txBody>
                    <a:bodyPr/>
                    <a:lstStyle/>
                    <a:p>
                      <a:pPr marL="0" lvl="0" indent="0" algn="l" rtl="0">
                        <a:lnSpc>
                          <a:spcPct val="115000"/>
                        </a:lnSpc>
                        <a:spcBef>
                          <a:spcPts val="0"/>
                        </a:spcBef>
                        <a:spcAft>
                          <a:spcPts val="0"/>
                        </a:spcAft>
                        <a:buNone/>
                      </a:pPr>
                      <a:r>
                        <a:rPr lang="en" sz="900">
                          <a:solidFill>
                            <a:schemeClr val="dk2"/>
                          </a:solidFill>
                        </a:rPr>
                        <a:t>Testing Supplies</a:t>
                      </a:r>
                      <a:endParaRPr sz="900">
                        <a:solidFill>
                          <a:schemeClr val="dk2"/>
                        </a:solidFill>
                      </a:endParaRPr>
                    </a:p>
                  </a:txBody>
                  <a:tcPr marL="28575" marR="28575" marT="19050" marB="19050"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900" i="1" u="sng">
                          <a:solidFill>
                            <a:schemeClr val="dk2"/>
                          </a:solidFill>
                          <a:latin typeface="Roboto"/>
                          <a:ea typeface="Roboto"/>
                          <a:cs typeface="Roboto"/>
                          <a:sym typeface="Roboto"/>
                        </a:rPr>
                        <a:t>Various, TBD</a:t>
                      </a:r>
                      <a:endParaRPr sz="900" i="1" u="sng">
                        <a:solidFill>
                          <a:schemeClr val="dk2"/>
                        </a:solidFill>
                        <a:latin typeface="Roboto"/>
                        <a:ea typeface="Roboto"/>
                        <a:cs typeface="Roboto"/>
                        <a:sym typeface="Roboto"/>
                      </a:endParaRPr>
                    </a:p>
                  </a:txBody>
                  <a:tcPr marL="91425" marR="91425" marT="91425" marB="91425">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900">
                          <a:solidFill>
                            <a:schemeClr val="dk2"/>
                          </a:solidFill>
                          <a:latin typeface="Roboto"/>
                          <a:ea typeface="Roboto"/>
                          <a:cs typeface="Roboto"/>
                          <a:sym typeface="Roboto"/>
                        </a:rPr>
                        <a:t>-</a:t>
                      </a:r>
                      <a:endParaRPr sz="900">
                        <a:solidFill>
                          <a:schemeClr val="dk2"/>
                        </a:solidFill>
                        <a:latin typeface="Roboto"/>
                        <a:ea typeface="Roboto"/>
                        <a:cs typeface="Roboto"/>
                        <a:sym typeface="Roboto"/>
                      </a:endParaRPr>
                    </a:p>
                  </a:txBody>
                  <a:tcPr marL="28575" marR="28575" marT="19050" marB="19050"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900">
                          <a:solidFill>
                            <a:schemeClr val="dk2"/>
                          </a:solidFill>
                          <a:latin typeface="Roboto"/>
                          <a:ea typeface="Roboto"/>
                          <a:cs typeface="Roboto"/>
                          <a:sym typeface="Roboto"/>
                        </a:rPr>
                        <a:t>~ $100</a:t>
                      </a:r>
                      <a:endParaRPr sz="900">
                        <a:solidFill>
                          <a:schemeClr val="dk2"/>
                        </a:solidFill>
                        <a:latin typeface="Roboto"/>
                        <a:ea typeface="Roboto"/>
                        <a:cs typeface="Roboto"/>
                        <a:sym typeface="Roboto"/>
                      </a:endParaRPr>
                    </a:p>
                  </a:txBody>
                  <a:tcPr marL="91425" marR="91425" marT="91425" marB="91425"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900">
                          <a:solidFill>
                            <a:schemeClr val="dk2"/>
                          </a:solidFill>
                          <a:latin typeface="Roboto"/>
                          <a:ea typeface="Roboto"/>
                          <a:cs typeface="Roboto"/>
                          <a:sym typeface="Roboto"/>
                        </a:rPr>
                        <a:t>$100</a:t>
                      </a:r>
                      <a:endParaRPr sz="900">
                        <a:solidFill>
                          <a:schemeClr val="dk2"/>
                        </a:solidFill>
                        <a:latin typeface="Roboto"/>
                        <a:ea typeface="Roboto"/>
                        <a:cs typeface="Roboto"/>
                        <a:sym typeface="Roboto"/>
                      </a:endParaRPr>
                    </a:p>
                  </a:txBody>
                  <a:tcPr marL="91425" marR="91425" marT="91425" marB="91425"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0">
                <a:tc>
                  <a:txBody>
                    <a:bodyPr/>
                    <a:lstStyle/>
                    <a:p>
                      <a:pPr marL="0" lvl="0" indent="0" algn="l" rtl="0">
                        <a:lnSpc>
                          <a:spcPct val="115000"/>
                        </a:lnSpc>
                        <a:spcBef>
                          <a:spcPts val="0"/>
                        </a:spcBef>
                        <a:spcAft>
                          <a:spcPts val="0"/>
                        </a:spcAft>
                        <a:buNone/>
                      </a:pPr>
                      <a:r>
                        <a:rPr lang="en" sz="900">
                          <a:solidFill>
                            <a:schemeClr val="dk2"/>
                          </a:solidFill>
                        </a:rPr>
                        <a:t>Misc. (fasteners, ports, shipping, etc)</a:t>
                      </a:r>
                      <a:endParaRPr sz="900">
                        <a:solidFill>
                          <a:schemeClr val="dk2"/>
                        </a:solidFill>
                        <a:latin typeface="Roboto"/>
                        <a:ea typeface="Roboto"/>
                        <a:cs typeface="Roboto"/>
                        <a:sym typeface="Roboto"/>
                      </a:endParaRPr>
                    </a:p>
                  </a:txBody>
                  <a:tcPr marL="28575" marR="28575" marT="19050" marB="19050"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r>
                        <a:rPr lang="en" sz="900" i="1">
                          <a:solidFill>
                            <a:schemeClr val="dk2"/>
                          </a:solidFill>
                          <a:latin typeface="Roboto"/>
                          <a:ea typeface="Roboto"/>
                          <a:cs typeface="Roboto"/>
                          <a:sym typeface="Roboto"/>
                        </a:rPr>
                        <a:t>Various</a:t>
                      </a:r>
                      <a:endParaRPr sz="900" i="1">
                        <a:solidFill>
                          <a:schemeClr val="dk2"/>
                        </a:solidFill>
                        <a:latin typeface="Roboto"/>
                        <a:ea typeface="Roboto"/>
                        <a:cs typeface="Roboto"/>
                        <a:sym typeface="Roboto"/>
                      </a:endParaRPr>
                    </a:p>
                  </a:txBody>
                  <a:tcPr marL="91425" marR="91425" marT="91425" marB="91425">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900">
                          <a:solidFill>
                            <a:schemeClr val="dk2"/>
                          </a:solidFill>
                        </a:rPr>
                        <a:t>-</a:t>
                      </a:r>
                      <a:endParaRPr sz="900">
                        <a:solidFill>
                          <a:schemeClr val="dk2"/>
                        </a:solidFill>
                        <a:latin typeface="Roboto"/>
                        <a:ea typeface="Roboto"/>
                        <a:cs typeface="Roboto"/>
                        <a:sym typeface="Roboto"/>
                      </a:endParaRPr>
                    </a:p>
                  </a:txBody>
                  <a:tcPr marL="28575" marR="28575" marT="19050" marB="19050"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900">
                          <a:solidFill>
                            <a:schemeClr val="dk2"/>
                          </a:solidFill>
                          <a:latin typeface="Roboto"/>
                          <a:ea typeface="Roboto"/>
                          <a:cs typeface="Roboto"/>
                          <a:sym typeface="Roboto"/>
                        </a:rPr>
                        <a:t>~ $200</a:t>
                      </a:r>
                      <a:endParaRPr sz="900">
                        <a:solidFill>
                          <a:schemeClr val="dk2"/>
                        </a:solidFill>
                        <a:latin typeface="Roboto"/>
                        <a:ea typeface="Roboto"/>
                        <a:cs typeface="Roboto"/>
                        <a:sym typeface="Roboto"/>
                      </a:endParaRPr>
                    </a:p>
                  </a:txBody>
                  <a:tcPr marL="91425" marR="91425" marT="91425" marB="91425"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900">
                          <a:solidFill>
                            <a:schemeClr val="dk2"/>
                          </a:solidFill>
                          <a:latin typeface="Roboto"/>
                          <a:ea typeface="Roboto"/>
                          <a:cs typeface="Roboto"/>
                          <a:sym typeface="Roboto"/>
                        </a:rPr>
                        <a:t>$200</a:t>
                      </a:r>
                      <a:endParaRPr sz="900">
                        <a:solidFill>
                          <a:schemeClr val="dk2"/>
                        </a:solidFill>
                        <a:latin typeface="Roboto"/>
                        <a:ea typeface="Roboto"/>
                        <a:cs typeface="Roboto"/>
                        <a:sym typeface="Roboto"/>
                      </a:endParaRPr>
                    </a:p>
                  </a:txBody>
                  <a:tcPr marL="91425" marR="91425" marT="91425" marB="91425"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extLst>
                  <a:ext uri="{0D108BD9-81ED-4DB2-BD59-A6C34878D82A}">
                    <a16:rowId xmlns:a16="http://schemas.microsoft.com/office/drawing/2014/main" val="10009"/>
                  </a:ext>
                </a:extLst>
              </a:tr>
              <a:tr h="0">
                <a:tc gridSpan="4">
                  <a:txBody>
                    <a:bodyPr/>
                    <a:lstStyle/>
                    <a:p>
                      <a:pPr marL="0" lvl="0" indent="0" algn="r" rtl="0">
                        <a:lnSpc>
                          <a:spcPct val="115000"/>
                        </a:lnSpc>
                        <a:spcBef>
                          <a:spcPts val="0"/>
                        </a:spcBef>
                        <a:spcAft>
                          <a:spcPts val="0"/>
                        </a:spcAft>
                        <a:buNone/>
                      </a:pPr>
                      <a:r>
                        <a:rPr lang="en" sz="900" b="1">
                          <a:solidFill>
                            <a:schemeClr val="dk2"/>
                          </a:solidFill>
                        </a:rPr>
                        <a:t>Total projected cost Electronics:</a:t>
                      </a:r>
                      <a:endParaRPr sz="900" b="1">
                        <a:solidFill>
                          <a:schemeClr val="dk2"/>
                        </a:solidFill>
                        <a:highlight>
                          <a:srgbClr val="FFFFFF"/>
                        </a:highlight>
                      </a:endParaRPr>
                    </a:p>
                  </a:txBody>
                  <a:tcPr marL="28575" marR="28575" marT="19050" marB="19050"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 sz="900" b="1">
                          <a:solidFill>
                            <a:schemeClr val="dk2"/>
                          </a:solidFill>
                          <a:latin typeface="Roboto"/>
                          <a:ea typeface="Roboto"/>
                          <a:cs typeface="Roboto"/>
                          <a:sym typeface="Roboto"/>
                        </a:rPr>
                        <a:t>$1479.54</a:t>
                      </a:r>
                      <a:endParaRPr sz="900" b="1">
                        <a:solidFill>
                          <a:schemeClr val="dk2"/>
                        </a:solidFill>
                        <a:latin typeface="Roboto"/>
                        <a:ea typeface="Roboto"/>
                        <a:cs typeface="Roboto"/>
                        <a:sym typeface="Roboto"/>
                      </a:endParaRPr>
                    </a:p>
                  </a:txBody>
                  <a:tcPr marL="91425" marR="91425" marT="91425" marB="91425"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0">
                <a:tc gridSpan="4">
                  <a:txBody>
                    <a:bodyPr/>
                    <a:lstStyle/>
                    <a:p>
                      <a:pPr marL="0" lvl="0" indent="0" algn="r" rtl="0">
                        <a:lnSpc>
                          <a:spcPct val="115000"/>
                        </a:lnSpc>
                        <a:spcBef>
                          <a:spcPts val="0"/>
                        </a:spcBef>
                        <a:spcAft>
                          <a:spcPts val="0"/>
                        </a:spcAft>
                        <a:buNone/>
                      </a:pPr>
                      <a:r>
                        <a:rPr lang="en" sz="900" b="1">
                          <a:solidFill>
                            <a:schemeClr val="dk2"/>
                          </a:solidFill>
                        </a:rPr>
                        <a:t>Total projected cost Mechanical:</a:t>
                      </a:r>
                      <a:endParaRPr sz="900" b="1">
                        <a:solidFill>
                          <a:schemeClr val="dk2"/>
                        </a:solidFill>
                      </a:endParaRPr>
                    </a:p>
                  </a:txBody>
                  <a:tcPr marL="28575" marR="28575" marT="19050" marB="19050"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 sz="900" b="1">
                          <a:solidFill>
                            <a:schemeClr val="dk2"/>
                          </a:solidFill>
                          <a:latin typeface="Roboto"/>
                          <a:ea typeface="Roboto"/>
                          <a:cs typeface="Roboto"/>
                          <a:sym typeface="Roboto"/>
                        </a:rPr>
                        <a:t>$135</a:t>
                      </a:r>
                      <a:endParaRPr sz="900" b="1">
                        <a:solidFill>
                          <a:schemeClr val="dk2"/>
                        </a:solidFill>
                        <a:latin typeface="Roboto"/>
                        <a:ea typeface="Roboto"/>
                        <a:cs typeface="Roboto"/>
                        <a:sym typeface="Roboto"/>
                      </a:endParaRPr>
                    </a:p>
                  </a:txBody>
                  <a:tcPr marL="91425" marR="91425" marT="91425" marB="91425"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FFFFF"/>
                    </a:solidFill>
                  </a:tcPr>
                </a:tc>
                <a:extLst>
                  <a:ext uri="{0D108BD9-81ED-4DB2-BD59-A6C34878D82A}">
                    <a16:rowId xmlns:a16="http://schemas.microsoft.com/office/drawing/2014/main" val="10011"/>
                  </a:ext>
                </a:extLst>
              </a:tr>
            </a:tbl>
          </a:graphicData>
        </a:graphic>
      </p:graphicFrame>
      <p:sp>
        <p:nvSpPr>
          <p:cNvPr id="936" name="Google Shape;936;p68"/>
          <p:cNvSpPr/>
          <p:nvPr/>
        </p:nvSpPr>
        <p:spPr>
          <a:xfrm>
            <a:off x="5005000" y="1447075"/>
            <a:ext cx="4044300" cy="21579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937" name="Google Shape;937;p68"/>
          <p:cNvGraphicFramePr/>
          <p:nvPr/>
        </p:nvGraphicFramePr>
        <p:xfrm>
          <a:off x="5004925" y="1447080"/>
          <a:ext cx="4044400" cy="2157905"/>
        </p:xfrm>
        <a:graphic>
          <a:graphicData uri="http://schemas.openxmlformats.org/drawingml/2006/table">
            <a:tbl>
              <a:tblPr>
                <a:noFill/>
                <a:tableStyleId>{2B3CC3D6-1F7A-4778-AB20-04DCFBE73B5B}</a:tableStyleId>
              </a:tblPr>
              <a:tblGrid>
                <a:gridCol w="1132850">
                  <a:extLst>
                    <a:ext uri="{9D8B030D-6E8A-4147-A177-3AD203B41FA5}">
                      <a16:colId xmlns:a16="http://schemas.microsoft.com/office/drawing/2014/main" val="20000"/>
                    </a:ext>
                  </a:extLst>
                </a:gridCol>
                <a:gridCol w="973375">
                  <a:extLst>
                    <a:ext uri="{9D8B030D-6E8A-4147-A177-3AD203B41FA5}">
                      <a16:colId xmlns:a16="http://schemas.microsoft.com/office/drawing/2014/main" val="20001"/>
                    </a:ext>
                  </a:extLst>
                </a:gridCol>
                <a:gridCol w="1120825">
                  <a:extLst>
                    <a:ext uri="{9D8B030D-6E8A-4147-A177-3AD203B41FA5}">
                      <a16:colId xmlns:a16="http://schemas.microsoft.com/office/drawing/2014/main" val="20002"/>
                    </a:ext>
                  </a:extLst>
                </a:gridCol>
                <a:gridCol w="817350">
                  <a:extLst>
                    <a:ext uri="{9D8B030D-6E8A-4147-A177-3AD203B41FA5}">
                      <a16:colId xmlns:a16="http://schemas.microsoft.com/office/drawing/2014/main" val="20003"/>
                    </a:ext>
                  </a:extLst>
                </a:gridCol>
              </a:tblGrid>
              <a:tr h="513925">
                <a:tc>
                  <a:txBody>
                    <a:bodyPr/>
                    <a:lstStyle/>
                    <a:p>
                      <a:pPr marL="0" marR="0" lvl="0" indent="0" algn="ctr" rtl="0">
                        <a:lnSpc>
                          <a:spcPct val="100000"/>
                        </a:lnSpc>
                        <a:spcBef>
                          <a:spcPts val="0"/>
                        </a:spcBef>
                        <a:spcAft>
                          <a:spcPts val="0"/>
                        </a:spcAft>
                        <a:buNone/>
                      </a:pPr>
                      <a:r>
                        <a:rPr lang="en" sz="1100" b="1">
                          <a:latin typeface="Roboto"/>
                          <a:ea typeface="Roboto"/>
                          <a:cs typeface="Roboto"/>
                          <a:sym typeface="Roboto"/>
                        </a:rPr>
                        <a:t>Subsystem</a:t>
                      </a:r>
                      <a:endParaRPr sz="1100" b="1">
                        <a:latin typeface="Roboto"/>
                        <a:ea typeface="Roboto"/>
                        <a:cs typeface="Roboto"/>
                        <a:sym typeface="Roboto"/>
                      </a:endParaRPr>
                    </a:p>
                  </a:txBody>
                  <a:tcPr marL="91425" marR="91425" marT="91425" marB="91425">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739BF5"/>
                    </a:solidFill>
                  </a:tcPr>
                </a:tc>
                <a:tc>
                  <a:txBody>
                    <a:bodyPr/>
                    <a:lstStyle/>
                    <a:p>
                      <a:pPr marL="0" marR="0" lvl="0" indent="0" algn="ctr" rtl="0">
                        <a:lnSpc>
                          <a:spcPct val="100000"/>
                        </a:lnSpc>
                        <a:spcBef>
                          <a:spcPts val="0"/>
                        </a:spcBef>
                        <a:spcAft>
                          <a:spcPts val="0"/>
                        </a:spcAft>
                        <a:buNone/>
                      </a:pPr>
                      <a:r>
                        <a:rPr lang="en" sz="1100" b="1">
                          <a:latin typeface="Roboto"/>
                          <a:ea typeface="Roboto"/>
                          <a:cs typeface="Roboto"/>
                          <a:sym typeface="Roboto"/>
                        </a:rPr>
                        <a:t>Allocated Budget</a:t>
                      </a:r>
                      <a:endParaRPr sz="1100" b="1">
                        <a:latin typeface="Roboto"/>
                        <a:ea typeface="Roboto"/>
                        <a:cs typeface="Roboto"/>
                        <a:sym typeface="Roboto"/>
                      </a:endParaRPr>
                    </a:p>
                  </a:txBody>
                  <a:tcPr marL="91425" marR="91425" marT="91425" marB="91425">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739BF5"/>
                    </a:solidFill>
                  </a:tcPr>
                </a:tc>
                <a:tc>
                  <a:txBody>
                    <a:bodyPr/>
                    <a:lstStyle/>
                    <a:p>
                      <a:pPr marL="0" marR="0" lvl="0" indent="0" algn="ctr" rtl="0">
                        <a:lnSpc>
                          <a:spcPct val="100000"/>
                        </a:lnSpc>
                        <a:spcBef>
                          <a:spcPts val="0"/>
                        </a:spcBef>
                        <a:spcAft>
                          <a:spcPts val="0"/>
                        </a:spcAft>
                        <a:buNone/>
                      </a:pPr>
                      <a:r>
                        <a:rPr lang="en" sz="1100" b="1">
                          <a:latin typeface="Roboto"/>
                          <a:ea typeface="Roboto"/>
                          <a:cs typeface="Roboto"/>
                          <a:sym typeface="Roboto"/>
                        </a:rPr>
                        <a:t>Remaining Budget</a:t>
                      </a:r>
                      <a:endParaRPr sz="1100" b="1">
                        <a:latin typeface="Roboto"/>
                        <a:ea typeface="Roboto"/>
                        <a:cs typeface="Roboto"/>
                        <a:sym typeface="Roboto"/>
                      </a:endParaRPr>
                    </a:p>
                  </a:txBody>
                  <a:tcPr marL="91425" marR="91425" marT="91425" marB="91425">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739BF5"/>
                    </a:solidFill>
                  </a:tcPr>
                </a:tc>
                <a:tc>
                  <a:txBody>
                    <a:bodyPr/>
                    <a:lstStyle/>
                    <a:p>
                      <a:pPr marL="0" marR="0" lvl="0" indent="0" algn="ctr" rtl="0">
                        <a:lnSpc>
                          <a:spcPct val="100000"/>
                        </a:lnSpc>
                        <a:spcBef>
                          <a:spcPts val="0"/>
                        </a:spcBef>
                        <a:spcAft>
                          <a:spcPts val="0"/>
                        </a:spcAft>
                        <a:buNone/>
                      </a:pPr>
                      <a:r>
                        <a:rPr lang="en" sz="1100" b="1">
                          <a:latin typeface="Roboto"/>
                          <a:ea typeface="Roboto"/>
                          <a:cs typeface="Roboto"/>
                          <a:sym typeface="Roboto"/>
                        </a:rPr>
                        <a:t>Budget margin</a:t>
                      </a:r>
                      <a:endParaRPr sz="1100" b="1">
                        <a:latin typeface="Roboto"/>
                        <a:ea typeface="Roboto"/>
                        <a:cs typeface="Roboto"/>
                        <a:sym typeface="Roboto"/>
                      </a:endParaRPr>
                    </a:p>
                  </a:txBody>
                  <a:tcPr marL="91425" marR="91425" marT="91425" marB="91425">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739BF5"/>
                    </a:solidFill>
                  </a:tcPr>
                </a:tc>
                <a:extLst>
                  <a:ext uri="{0D108BD9-81ED-4DB2-BD59-A6C34878D82A}">
                    <a16:rowId xmlns:a16="http://schemas.microsoft.com/office/drawing/2014/main" val="10000"/>
                  </a:ext>
                </a:extLst>
              </a:tr>
              <a:tr h="431275">
                <a:tc>
                  <a:txBody>
                    <a:bodyPr/>
                    <a:lstStyle/>
                    <a:p>
                      <a:pPr marL="0" lvl="0" indent="0" algn="l" rtl="0">
                        <a:spcBef>
                          <a:spcPts val="0"/>
                        </a:spcBef>
                        <a:spcAft>
                          <a:spcPts val="0"/>
                        </a:spcAft>
                        <a:buNone/>
                      </a:pPr>
                      <a:r>
                        <a:rPr lang="en" sz="1100">
                          <a:solidFill>
                            <a:schemeClr val="dk2"/>
                          </a:solidFill>
                        </a:rPr>
                        <a:t>Electronics</a:t>
                      </a:r>
                      <a:endParaRPr sz="1100">
                        <a:solidFill>
                          <a:schemeClr val="dk2"/>
                        </a:solidFill>
                      </a:endParaRPr>
                    </a:p>
                  </a:txBody>
                  <a:tcPr marL="91425" marR="91425" marT="91425" marB="91425">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1100">
                          <a:solidFill>
                            <a:schemeClr val="dk2"/>
                          </a:solidFill>
                        </a:rPr>
                        <a:t>$2480</a:t>
                      </a:r>
                      <a:endParaRPr sz="1100">
                        <a:solidFill>
                          <a:schemeClr val="dk2"/>
                        </a:solidFill>
                      </a:endParaRPr>
                    </a:p>
                  </a:txBody>
                  <a:tcPr marL="91425" marR="91425" marT="91425" marB="91425"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1100">
                          <a:solidFill>
                            <a:schemeClr val="dk2"/>
                          </a:solidFill>
                        </a:rPr>
                        <a:t>$1250.46</a:t>
                      </a:r>
                      <a:endParaRPr sz="1100">
                        <a:solidFill>
                          <a:schemeClr val="dk2"/>
                        </a:solidFill>
                      </a:endParaRPr>
                    </a:p>
                  </a:txBody>
                  <a:tcPr marL="91425" marR="91425" marT="91425" marB="91425"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1100">
                          <a:solidFill>
                            <a:schemeClr val="dk2"/>
                          </a:solidFill>
                        </a:rPr>
                        <a:t>50.42%</a:t>
                      </a:r>
                      <a:endParaRPr sz="1100">
                        <a:solidFill>
                          <a:schemeClr val="dk2"/>
                        </a:solidFill>
                      </a:endParaRPr>
                    </a:p>
                  </a:txBody>
                  <a:tcPr marL="91425" marR="91425" marT="91425" marB="91425"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r h="431300">
                <a:tc>
                  <a:txBody>
                    <a:bodyPr/>
                    <a:lstStyle/>
                    <a:p>
                      <a:pPr marL="0" lvl="0" indent="0" algn="l" rtl="0">
                        <a:spcBef>
                          <a:spcPts val="0"/>
                        </a:spcBef>
                        <a:spcAft>
                          <a:spcPts val="0"/>
                        </a:spcAft>
                        <a:buNone/>
                      </a:pPr>
                      <a:r>
                        <a:rPr lang="en" sz="1100">
                          <a:solidFill>
                            <a:schemeClr val="dk2"/>
                          </a:solidFill>
                        </a:rPr>
                        <a:t>Mechanical</a:t>
                      </a:r>
                      <a:endParaRPr sz="1100">
                        <a:solidFill>
                          <a:schemeClr val="dk2"/>
                        </a:solidFill>
                      </a:endParaRPr>
                    </a:p>
                  </a:txBody>
                  <a:tcPr marL="91425" marR="91425" marT="91425" marB="91425">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100">
                          <a:solidFill>
                            <a:schemeClr val="dk2"/>
                          </a:solidFill>
                        </a:rPr>
                        <a:t>$1200</a:t>
                      </a:r>
                      <a:endParaRPr sz="1100">
                        <a:solidFill>
                          <a:schemeClr val="dk2"/>
                        </a:solidFill>
                      </a:endParaRPr>
                    </a:p>
                  </a:txBody>
                  <a:tcPr marL="91425" marR="91425" marT="91425" marB="91425"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100">
                          <a:solidFill>
                            <a:schemeClr val="dk2"/>
                          </a:solidFill>
                        </a:rPr>
                        <a:t>$1135</a:t>
                      </a:r>
                      <a:endParaRPr sz="1100">
                        <a:solidFill>
                          <a:schemeClr val="dk2"/>
                        </a:solidFill>
                      </a:endParaRPr>
                    </a:p>
                  </a:txBody>
                  <a:tcPr marL="91425" marR="91425" marT="91425" marB="91425"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100">
                          <a:solidFill>
                            <a:schemeClr val="dk2"/>
                          </a:solidFill>
                        </a:rPr>
                        <a:t>94.6%</a:t>
                      </a:r>
                      <a:endParaRPr sz="1100">
                        <a:solidFill>
                          <a:schemeClr val="dk2"/>
                        </a:solidFill>
                      </a:endParaRPr>
                    </a:p>
                  </a:txBody>
                  <a:tcPr marL="91425" marR="91425" marT="91425" marB="91425"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88600">
                <a:tc>
                  <a:txBody>
                    <a:bodyPr/>
                    <a:lstStyle/>
                    <a:p>
                      <a:pPr marL="0" lvl="0" indent="0" algn="l" rtl="0">
                        <a:spcBef>
                          <a:spcPts val="0"/>
                        </a:spcBef>
                        <a:spcAft>
                          <a:spcPts val="0"/>
                        </a:spcAft>
                        <a:buNone/>
                      </a:pPr>
                      <a:r>
                        <a:rPr lang="en" sz="1100">
                          <a:solidFill>
                            <a:schemeClr val="dk2"/>
                          </a:solidFill>
                        </a:rPr>
                        <a:t>Shipping</a:t>
                      </a:r>
                      <a:endParaRPr sz="1100">
                        <a:solidFill>
                          <a:schemeClr val="dk2"/>
                        </a:solidFill>
                      </a:endParaRPr>
                    </a:p>
                  </a:txBody>
                  <a:tcPr marL="91425" marR="91425" marT="91425" marB="91425">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1100">
                          <a:solidFill>
                            <a:schemeClr val="dk2"/>
                          </a:solidFill>
                        </a:rPr>
                        <a:t>$320</a:t>
                      </a:r>
                      <a:endParaRPr sz="1100">
                        <a:solidFill>
                          <a:schemeClr val="dk2"/>
                        </a:solidFill>
                      </a:endParaRPr>
                    </a:p>
                  </a:txBody>
                  <a:tcPr marL="91425" marR="91425" marT="91425" marB="91425"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1100">
                          <a:solidFill>
                            <a:schemeClr val="dk2"/>
                          </a:solidFill>
                        </a:rPr>
                        <a:t>$170</a:t>
                      </a:r>
                      <a:endParaRPr sz="1100">
                        <a:solidFill>
                          <a:schemeClr val="dk2"/>
                        </a:solidFill>
                      </a:endParaRPr>
                    </a:p>
                  </a:txBody>
                  <a:tcPr marL="91425" marR="91425" marT="91425" marB="91425"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1100">
                          <a:solidFill>
                            <a:schemeClr val="dk2"/>
                          </a:solidFill>
                        </a:rPr>
                        <a:t>53%</a:t>
                      </a:r>
                      <a:endParaRPr sz="1100">
                        <a:solidFill>
                          <a:schemeClr val="dk2"/>
                        </a:solidFill>
                      </a:endParaRPr>
                    </a:p>
                  </a:txBody>
                  <a:tcPr marL="91425" marR="91425" marT="91425" marB="91425"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extLst>
                  <a:ext uri="{0D108BD9-81ED-4DB2-BD59-A6C34878D82A}">
                    <a16:rowId xmlns:a16="http://schemas.microsoft.com/office/drawing/2014/main" val="10003"/>
                  </a:ext>
                </a:extLst>
              </a:tr>
              <a:tr h="388600">
                <a:tc>
                  <a:txBody>
                    <a:bodyPr/>
                    <a:lstStyle/>
                    <a:p>
                      <a:pPr marL="0" lvl="0" indent="0" algn="r" rtl="0">
                        <a:spcBef>
                          <a:spcPts val="0"/>
                        </a:spcBef>
                        <a:spcAft>
                          <a:spcPts val="0"/>
                        </a:spcAft>
                        <a:buNone/>
                      </a:pPr>
                      <a:r>
                        <a:rPr lang="en" sz="1100" b="1">
                          <a:solidFill>
                            <a:schemeClr val="dk2"/>
                          </a:solidFill>
                        </a:rPr>
                        <a:t>Total:</a:t>
                      </a:r>
                      <a:endParaRPr sz="1100" b="1">
                        <a:solidFill>
                          <a:schemeClr val="dk2"/>
                        </a:solidFill>
                      </a:endParaRPr>
                    </a:p>
                  </a:txBody>
                  <a:tcPr marL="91425" marR="91425" marT="91425" marB="91425">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1100" b="1">
                          <a:solidFill>
                            <a:schemeClr val="dk2"/>
                          </a:solidFill>
                        </a:rPr>
                        <a:t>$4000</a:t>
                      </a:r>
                      <a:endParaRPr sz="1100" b="1">
                        <a:solidFill>
                          <a:schemeClr val="dk2"/>
                        </a:solidFill>
                      </a:endParaRPr>
                    </a:p>
                  </a:txBody>
                  <a:tcPr marL="91425" marR="91425" marT="91425" marB="91425"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1100" b="1">
                          <a:solidFill>
                            <a:schemeClr val="dk2"/>
                          </a:solidFill>
                        </a:rPr>
                        <a:t>$2555.46</a:t>
                      </a:r>
                      <a:endParaRPr sz="1100" b="1">
                        <a:solidFill>
                          <a:schemeClr val="dk2"/>
                        </a:solidFill>
                      </a:endParaRPr>
                    </a:p>
                  </a:txBody>
                  <a:tcPr marL="91425" marR="91425" marT="91425" marB="91425"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1100" b="1">
                          <a:solidFill>
                            <a:schemeClr val="dk2"/>
                          </a:solidFill>
                        </a:rPr>
                        <a:t>63.9%</a:t>
                      </a:r>
                      <a:endParaRPr sz="1100" b="1">
                        <a:solidFill>
                          <a:schemeClr val="dk2"/>
                        </a:solidFill>
                      </a:endParaRPr>
                    </a:p>
                  </a:txBody>
                  <a:tcPr marL="91425" marR="91425" marT="91425" marB="91425"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extLst>
                  <a:ext uri="{0D108BD9-81ED-4DB2-BD59-A6C34878D82A}">
                    <a16:rowId xmlns:a16="http://schemas.microsoft.com/office/drawing/2014/main" val="10004"/>
                  </a:ext>
                </a:extLst>
              </a:tr>
            </a:tbl>
          </a:graphicData>
        </a:graphic>
      </p:graphicFrame>
      <p:sp>
        <p:nvSpPr>
          <p:cNvPr id="938" name="Google Shape;938;p68"/>
          <p:cNvSpPr txBox="1"/>
          <p:nvPr/>
        </p:nvSpPr>
        <p:spPr>
          <a:xfrm>
            <a:off x="5005000" y="3604975"/>
            <a:ext cx="4044300" cy="576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i="1">
                <a:solidFill>
                  <a:srgbClr val="595959"/>
                </a:solidFill>
                <a:latin typeface="Roboto"/>
                <a:ea typeface="Roboto"/>
                <a:cs typeface="Roboto"/>
                <a:sym typeface="Roboto"/>
              </a:rPr>
              <a:t>*All components were determined to be available with feasible lead times for next semester</a:t>
            </a:r>
            <a:endParaRPr sz="1100" i="1">
              <a:solidFill>
                <a:srgbClr val="595959"/>
              </a:solidFill>
              <a:latin typeface="Roboto"/>
              <a:ea typeface="Roboto"/>
              <a:cs typeface="Roboto"/>
              <a:sym typeface="Roboto"/>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69"/>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47</a:t>
            </a:fld>
            <a:endParaRPr/>
          </a:p>
        </p:txBody>
      </p:sp>
      <p:sp>
        <p:nvSpPr>
          <p:cNvPr id="944" name="Google Shape;944;p69"/>
          <p:cNvSpPr/>
          <p:nvPr/>
        </p:nvSpPr>
        <p:spPr>
          <a:xfrm>
            <a:off x="390600" y="1459050"/>
            <a:ext cx="8362800" cy="22254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69"/>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Major Test Overview</a:t>
            </a:r>
            <a:endParaRPr/>
          </a:p>
        </p:txBody>
      </p:sp>
      <p:graphicFrame>
        <p:nvGraphicFramePr>
          <p:cNvPr id="946" name="Google Shape;946;p69"/>
          <p:cNvGraphicFramePr/>
          <p:nvPr/>
        </p:nvGraphicFramePr>
        <p:xfrm>
          <a:off x="390638" y="1459080"/>
          <a:ext cx="8362725" cy="2255780"/>
        </p:xfrm>
        <a:graphic>
          <a:graphicData uri="http://schemas.openxmlformats.org/drawingml/2006/table">
            <a:tbl>
              <a:tblPr>
                <a:noFill/>
                <a:tableStyleId>{2B3CC3D6-1F7A-4778-AB20-04DCFBE73B5B}</a:tableStyleId>
              </a:tblPr>
              <a:tblGrid>
                <a:gridCol w="1375200">
                  <a:extLst>
                    <a:ext uri="{9D8B030D-6E8A-4147-A177-3AD203B41FA5}">
                      <a16:colId xmlns:a16="http://schemas.microsoft.com/office/drawing/2014/main" val="20000"/>
                    </a:ext>
                  </a:extLst>
                </a:gridCol>
                <a:gridCol w="3472625">
                  <a:extLst>
                    <a:ext uri="{9D8B030D-6E8A-4147-A177-3AD203B41FA5}">
                      <a16:colId xmlns:a16="http://schemas.microsoft.com/office/drawing/2014/main" val="20001"/>
                    </a:ext>
                  </a:extLst>
                </a:gridCol>
                <a:gridCol w="3514900">
                  <a:extLst>
                    <a:ext uri="{9D8B030D-6E8A-4147-A177-3AD203B41FA5}">
                      <a16:colId xmlns:a16="http://schemas.microsoft.com/office/drawing/2014/main" val="20002"/>
                    </a:ext>
                  </a:extLst>
                </a:gridCol>
              </a:tblGrid>
              <a:tr h="513925">
                <a:tc>
                  <a:txBody>
                    <a:bodyPr/>
                    <a:lstStyle/>
                    <a:p>
                      <a:pPr marL="0" marR="0" lvl="0" indent="0" algn="ctr" rtl="0">
                        <a:lnSpc>
                          <a:spcPct val="100000"/>
                        </a:lnSpc>
                        <a:spcBef>
                          <a:spcPts val="0"/>
                        </a:spcBef>
                        <a:spcAft>
                          <a:spcPts val="0"/>
                        </a:spcAft>
                        <a:buNone/>
                      </a:pPr>
                      <a:r>
                        <a:rPr lang="en" sz="1600" b="1">
                          <a:latin typeface="Roboto"/>
                          <a:ea typeface="Roboto"/>
                          <a:cs typeface="Roboto"/>
                          <a:sym typeface="Roboto"/>
                        </a:rPr>
                        <a:t>Test</a:t>
                      </a:r>
                      <a:endParaRPr sz="1600" b="1">
                        <a:latin typeface="Roboto"/>
                        <a:ea typeface="Roboto"/>
                        <a:cs typeface="Roboto"/>
                        <a:sym typeface="Roboto"/>
                      </a:endParaRPr>
                    </a:p>
                  </a:txBody>
                  <a:tcPr marL="91425" marR="91425" marT="91425" marB="91425">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739BF5"/>
                    </a:solidFill>
                  </a:tcPr>
                </a:tc>
                <a:tc>
                  <a:txBody>
                    <a:bodyPr/>
                    <a:lstStyle/>
                    <a:p>
                      <a:pPr marL="0" marR="0" lvl="0" indent="0" algn="ctr" rtl="0">
                        <a:lnSpc>
                          <a:spcPct val="100000"/>
                        </a:lnSpc>
                        <a:spcBef>
                          <a:spcPts val="0"/>
                        </a:spcBef>
                        <a:spcAft>
                          <a:spcPts val="0"/>
                        </a:spcAft>
                        <a:buNone/>
                      </a:pPr>
                      <a:r>
                        <a:rPr lang="en" sz="1600" b="1">
                          <a:latin typeface="Roboto"/>
                          <a:ea typeface="Roboto"/>
                          <a:cs typeface="Roboto"/>
                          <a:sym typeface="Roboto"/>
                        </a:rPr>
                        <a:t>Facilities Required</a:t>
                      </a:r>
                      <a:endParaRPr sz="1600" b="1">
                        <a:latin typeface="Roboto"/>
                        <a:ea typeface="Roboto"/>
                        <a:cs typeface="Roboto"/>
                        <a:sym typeface="Roboto"/>
                      </a:endParaRPr>
                    </a:p>
                  </a:txBody>
                  <a:tcPr marL="91425" marR="91425" marT="91425" marB="91425">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739BF5"/>
                    </a:solidFill>
                  </a:tcPr>
                </a:tc>
                <a:tc>
                  <a:txBody>
                    <a:bodyPr/>
                    <a:lstStyle/>
                    <a:p>
                      <a:pPr marL="0" marR="0" lvl="0" indent="0" algn="ctr" rtl="0">
                        <a:lnSpc>
                          <a:spcPct val="100000"/>
                        </a:lnSpc>
                        <a:spcBef>
                          <a:spcPts val="0"/>
                        </a:spcBef>
                        <a:spcAft>
                          <a:spcPts val="0"/>
                        </a:spcAft>
                        <a:buNone/>
                      </a:pPr>
                      <a:r>
                        <a:rPr lang="en" sz="1600" b="1">
                          <a:latin typeface="Roboto"/>
                          <a:ea typeface="Roboto"/>
                          <a:cs typeface="Roboto"/>
                          <a:sym typeface="Roboto"/>
                        </a:rPr>
                        <a:t>Access?</a:t>
                      </a:r>
                      <a:endParaRPr sz="1600" b="1">
                        <a:latin typeface="Roboto"/>
                        <a:ea typeface="Roboto"/>
                        <a:cs typeface="Roboto"/>
                        <a:sym typeface="Roboto"/>
                      </a:endParaRPr>
                    </a:p>
                  </a:txBody>
                  <a:tcPr marL="91425" marR="91425" marT="91425" marB="91425">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739BF5"/>
                    </a:solidFill>
                  </a:tcPr>
                </a:tc>
                <a:extLst>
                  <a:ext uri="{0D108BD9-81ED-4DB2-BD59-A6C34878D82A}">
                    <a16:rowId xmlns:a16="http://schemas.microsoft.com/office/drawing/2014/main" val="10000"/>
                  </a:ext>
                </a:extLst>
              </a:tr>
              <a:tr h="431275">
                <a:tc>
                  <a:txBody>
                    <a:bodyPr/>
                    <a:lstStyle/>
                    <a:p>
                      <a:pPr marL="0" lvl="0" indent="0" algn="ctr" rtl="0">
                        <a:spcBef>
                          <a:spcPts val="0"/>
                        </a:spcBef>
                        <a:spcAft>
                          <a:spcPts val="0"/>
                        </a:spcAft>
                        <a:buNone/>
                      </a:pPr>
                      <a:r>
                        <a:rPr lang="en" sz="1300" b="1">
                          <a:solidFill>
                            <a:schemeClr val="dk2"/>
                          </a:solidFill>
                        </a:rPr>
                        <a:t>Tabletop Test</a:t>
                      </a:r>
                      <a:endParaRPr sz="1300" b="1">
                        <a:solidFill>
                          <a:schemeClr val="dk2"/>
                        </a:solidFill>
                      </a:endParaRPr>
                    </a:p>
                  </a:txBody>
                  <a:tcPr marL="91425" marR="91425" marT="91425" marB="91425">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1200">
                          <a:solidFill>
                            <a:schemeClr val="dk2"/>
                          </a:solidFill>
                        </a:rPr>
                        <a:t>Static surface, undisturbed for 2 hours</a:t>
                      </a:r>
                      <a:endParaRPr sz="1200">
                        <a:solidFill>
                          <a:schemeClr val="dk2"/>
                        </a:solidFill>
                      </a:endParaRPr>
                    </a:p>
                  </a:txBody>
                  <a:tcPr marL="91425" marR="91425" marT="91425" marB="91425"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1200">
                          <a:solidFill>
                            <a:schemeClr val="dk2"/>
                          </a:solidFill>
                        </a:rPr>
                        <a:t>Yes</a:t>
                      </a:r>
                      <a:endParaRPr sz="1200">
                        <a:solidFill>
                          <a:schemeClr val="dk2"/>
                        </a:solidFill>
                      </a:endParaRPr>
                    </a:p>
                  </a:txBody>
                  <a:tcPr marL="91425" marR="91425" marT="91425" marB="91425"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r h="431300">
                <a:tc>
                  <a:txBody>
                    <a:bodyPr/>
                    <a:lstStyle/>
                    <a:p>
                      <a:pPr marL="0" lvl="0" indent="0" algn="ctr" rtl="0">
                        <a:spcBef>
                          <a:spcPts val="0"/>
                        </a:spcBef>
                        <a:spcAft>
                          <a:spcPts val="0"/>
                        </a:spcAft>
                        <a:buNone/>
                      </a:pPr>
                      <a:r>
                        <a:rPr lang="en" sz="1300" b="1">
                          <a:solidFill>
                            <a:schemeClr val="dk2"/>
                          </a:solidFill>
                        </a:rPr>
                        <a:t>5-Axis CNC Test</a:t>
                      </a:r>
                      <a:endParaRPr sz="1300" b="1">
                        <a:solidFill>
                          <a:schemeClr val="dk2"/>
                        </a:solidFill>
                      </a:endParaRPr>
                    </a:p>
                  </a:txBody>
                  <a:tcPr marL="91425" marR="91425" marT="91425" marB="91425">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200">
                          <a:solidFill>
                            <a:schemeClr val="dk2"/>
                          </a:solidFill>
                        </a:rPr>
                        <a:t>5-Axis CNC machine, mounting hardware</a:t>
                      </a:r>
                      <a:endParaRPr sz="1200">
                        <a:solidFill>
                          <a:schemeClr val="dk2"/>
                        </a:solidFill>
                      </a:endParaRPr>
                    </a:p>
                  </a:txBody>
                  <a:tcPr marL="91425" marR="91425" marT="91425" marB="91425"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200">
                          <a:solidFill>
                            <a:schemeClr val="dk2"/>
                          </a:solidFill>
                        </a:rPr>
                        <a:t>Yes - Team member is an ITLL machine shop employee</a:t>
                      </a:r>
                      <a:endParaRPr sz="1200">
                        <a:solidFill>
                          <a:schemeClr val="dk2"/>
                        </a:solidFill>
                      </a:endParaRPr>
                    </a:p>
                  </a:txBody>
                  <a:tcPr marL="91425" marR="91425" marT="91425" marB="91425"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88600">
                <a:tc>
                  <a:txBody>
                    <a:bodyPr/>
                    <a:lstStyle/>
                    <a:p>
                      <a:pPr marL="0" lvl="0" indent="0" algn="ctr" rtl="0">
                        <a:spcBef>
                          <a:spcPts val="0"/>
                        </a:spcBef>
                        <a:spcAft>
                          <a:spcPts val="0"/>
                        </a:spcAft>
                        <a:buNone/>
                      </a:pPr>
                      <a:r>
                        <a:rPr lang="en" sz="1300" b="1">
                          <a:solidFill>
                            <a:schemeClr val="dk2"/>
                          </a:solidFill>
                        </a:rPr>
                        <a:t>Temperature Variation Test</a:t>
                      </a:r>
                      <a:endParaRPr sz="1300" b="1">
                        <a:solidFill>
                          <a:schemeClr val="dk2"/>
                        </a:solidFill>
                      </a:endParaRPr>
                    </a:p>
                  </a:txBody>
                  <a:tcPr marL="91425" marR="91425" marT="91425" marB="91425">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1200">
                          <a:solidFill>
                            <a:schemeClr val="dk2"/>
                          </a:solidFill>
                        </a:rPr>
                        <a:t>Temperature controlled environment, ability to monitor/record temperature and sensor readings, static surface, undisturbed for 2 hours</a:t>
                      </a:r>
                      <a:endParaRPr sz="1200">
                        <a:solidFill>
                          <a:schemeClr val="dk2"/>
                        </a:solidFill>
                      </a:endParaRPr>
                    </a:p>
                  </a:txBody>
                  <a:tcPr marL="91425" marR="91425" marT="91425" marB="91425"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1200">
                          <a:solidFill>
                            <a:schemeClr val="dk2"/>
                          </a:solidFill>
                        </a:rPr>
                        <a:t>Yes, same facility as Tabletop Test. Still evaluating Temperature Control methods</a:t>
                      </a:r>
                      <a:endParaRPr sz="1200">
                        <a:solidFill>
                          <a:schemeClr val="dk2"/>
                        </a:solidFill>
                      </a:endParaRPr>
                    </a:p>
                  </a:txBody>
                  <a:tcPr marL="91425" marR="91425" marT="91425" marB="91425" anchor="ctr">
                    <a:lnL w="9525" cap="flat" cmpd="sng">
                      <a:solidFill>
                        <a:srgbClr val="222222"/>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222222"/>
                      </a:solidFill>
                      <a:prstDash val="solid"/>
                      <a:round/>
                      <a:headEnd type="none" w="sm" len="sm"/>
                      <a:tailEnd type="none" w="sm" len="sm"/>
                    </a:lnT>
                    <a:lnB w="9525" cap="flat" cmpd="sng">
                      <a:solidFill>
                        <a:srgbClr val="222222"/>
                      </a:solidFill>
                      <a:prstDash val="solid"/>
                      <a:round/>
                      <a:headEnd type="none" w="sm" len="sm"/>
                      <a:tailEnd type="none" w="sm" len="sm"/>
                    </a:lnB>
                    <a:solidFill>
                      <a:srgbClr val="F3F3F3"/>
                    </a:solidFill>
                  </a:tcPr>
                </a:tc>
                <a:extLst>
                  <a:ext uri="{0D108BD9-81ED-4DB2-BD59-A6C34878D82A}">
                    <a16:rowId xmlns:a16="http://schemas.microsoft.com/office/drawing/2014/main" val="10003"/>
                  </a:ext>
                </a:extLst>
              </a:tr>
            </a:tbl>
          </a:graphicData>
        </a:graphic>
      </p:graphicFrame>
      <p:sp>
        <p:nvSpPr>
          <p:cNvPr id="947" name="Google Shape;947;p69"/>
          <p:cNvSpPr txBox="1"/>
          <p:nvPr/>
        </p:nvSpPr>
        <p:spPr>
          <a:xfrm>
            <a:off x="390600" y="3684450"/>
            <a:ext cx="60996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i="1">
                <a:solidFill>
                  <a:srgbClr val="595959"/>
                </a:solidFill>
                <a:latin typeface="Roboto"/>
                <a:ea typeface="Roboto"/>
                <a:cs typeface="Roboto"/>
                <a:sym typeface="Roboto"/>
              </a:rPr>
              <a:t>*All other tests will be component level tests, achieved with Aerospace Electronics Lab facilities</a:t>
            </a:r>
            <a:endParaRPr sz="1100" i="1">
              <a:solidFill>
                <a:srgbClr val="595959"/>
              </a:solidFill>
              <a:latin typeface="Roboto"/>
              <a:ea typeface="Roboto"/>
              <a:cs typeface="Roboto"/>
              <a:sym typeface="Roboto"/>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Google Shape;952;p70"/>
          <p:cNvSpPr txBox="1">
            <a:spLocks noGrp="1"/>
          </p:cNvSpPr>
          <p:nvPr>
            <p:ph type="title"/>
          </p:nvPr>
        </p:nvSpPr>
        <p:spPr>
          <a:xfrm>
            <a:off x="123175" y="2259900"/>
            <a:ext cx="5439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Questions?</a:t>
            </a:r>
            <a:endParaRPr/>
          </a:p>
        </p:txBody>
      </p:sp>
      <p:sp>
        <p:nvSpPr>
          <p:cNvPr id="953" name="Google Shape;953;p70"/>
          <p:cNvSpPr txBox="1">
            <a:spLocks noGrp="1"/>
          </p:cNvSpPr>
          <p:nvPr>
            <p:ph type="sldNum" idx="12"/>
          </p:nvPr>
        </p:nvSpPr>
        <p:spPr>
          <a:xfrm>
            <a:off x="8587400" y="4951397"/>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71"/>
          <p:cNvSpPr txBox="1">
            <a:spLocks noGrp="1"/>
          </p:cNvSpPr>
          <p:nvPr>
            <p:ph type="title"/>
          </p:nvPr>
        </p:nvSpPr>
        <p:spPr>
          <a:xfrm>
            <a:off x="123175" y="2259900"/>
            <a:ext cx="5439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Backup</a:t>
            </a:r>
            <a:endParaRPr/>
          </a:p>
        </p:txBody>
      </p:sp>
      <p:sp>
        <p:nvSpPr>
          <p:cNvPr id="959" name="Google Shape;959;p71"/>
          <p:cNvSpPr txBox="1">
            <a:spLocks noGrp="1"/>
          </p:cNvSpPr>
          <p:nvPr>
            <p:ph type="sldNum" idx="12"/>
          </p:nvPr>
        </p:nvSpPr>
        <p:spPr>
          <a:xfrm>
            <a:off x="8595300" y="4875297"/>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7"/>
          <p:cNvSpPr/>
          <p:nvPr/>
        </p:nvSpPr>
        <p:spPr>
          <a:xfrm>
            <a:off x="1084525" y="3594336"/>
            <a:ext cx="7626000" cy="857100"/>
          </a:xfrm>
          <a:prstGeom prst="homePlat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7"/>
          <p:cNvSpPr/>
          <p:nvPr/>
        </p:nvSpPr>
        <p:spPr>
          <a:xfrm>
            <a:off x="1102788" y="2297275"/>
            <a:ext cx="7626000" cy="857100"/>
          </a:xfrm>
          <a:prstGeom prst="homePlat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7"/>
          <p:cNvSpPr/>
          <p:nvPr/>
        </p:nvSpPr>
        <p:spPr>
          <a:xfrm>
            <a:off x="1102775" y="1032700"/>
            <a:ext cx="7626000" cy="857100"/>
          </a:xfrm>
          <a:prstGeom prst="homePlate">
            <a:avLst>
              <a:gd name="adj" fmla="val 50000"/>
            </a:avLst>
          </a:prstGeom>
          <a:solidFill>
            <a:schemeClr val="lt2"/>
          </a:solidFill>
          <a:ln>
            <a:noFill/>
          </a:ln>
          <a:effectLst>
            <a:outerShdw blurRad="57150" dist="76200" dir="50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7"/>
          <p:cNvSpPr/>
          <p:nvPr/>
        </p:nvSpPr>
        <p:spPr>
          <a:xfrm>
            <a:off x="1102800" y="2297288"/>
            <a:ext cx="7626000" cy="857100"/>
          </a:xfrm>
          <a:prstGeom prst="homePlate">
            <a:avLst>
              <a:gd name="adj" fmla="val 50000"/>
            </a:avLst>
          </a:prstGeom>
          <a:solidFill>
            <a:schemeClr val="lt2"/>
          </a:solidFill>
          <a:ln>
            <a:noFill/>
          </a:ln>
          <a:effectLst>
            <a:outerShdw blurRad="57150" dist="76200" dir="50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7"/>
          <p:cNvSpPr/>
          <p:nvPr/>
        </p:nvSpPr>
        <p:spPr>
          <a:xfrm>
            <a:off x="415213" y="2178286"/>
            <a:ext cx="1035900" cy="1035900"/>
          </a:xfrm>
          <a:prstGeom prst="ellipse">
            <a:avLst/>
          </a:prstGeom>
          <a:solidFill>
            <a:srgbClr val="739BF5"/>
          </a:solidFill>
          <a:ln>
            <a:noFill/>
          </a:ln>
          <a:effectLst>
            <a:outerShdw blurRad="57150" dist="19050" dir="5400000" algn="bl" rotWithShape="0">
              <a:srgbClr val="000000">
                <a:alpha val="6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7000" b="1">
                <a:solidFill>
                  <a:schemeClr val="lt1"/>
                </a:solidFill>
                <a:latin typeface="Roboto"/>
                <a:ea typeface="Roboto"/>
                <a:cs typeface="Roboto"/>
                <a:sym typeface="Roboto"/>
              </a:rPr>
              <a:t>2</a:t>
            </a:r>
            <a:endParaRPr sz="7000" b="1">
              <a:solidFill>
                <a:schemeClr val="lt1"/>
              </a:solidFill>
              <a:latin typeface="Roboto"/>
              <a:ea typeface="Roboto"/>
              <a:cs typeface="Roboto"/>
              <a:sym typeface="Roboto"/>
            </a:endParaRPr>
          </a:p>
        </p:txBody>
      </p:sp>
      <p:sp>
        <p:nvSpPr>
          <p:cNvPr id="217" name="Google Shape;217;p27"/>
          <p:cNvSpPr/>
          <p:nvPr/>
        </p:nvSpPr>
        <p:spPr>
          <a:xfrm>
            <a:off x="415200" y="913123"/>
            <a:ext cx="1035900" cy="1035900"/>
          </a:xfrm>
          <a:prstGeom prst="ellipse">
            <a:avLst/>
          </a:prstGeom>
          <a:solidFill>
            <a:srgbClr val="739BF5"/>
          </a:solidFill>
          <a:ln>
            <a:noFill/>
          </a:ln>
          <a:effectLst>
            <a:outerShdw blurRad="57150" dist="19050" dir="5400000" algn="bl" rotWithShape="0">
              <a:srgbClr val="000000">
                <a:alpha val="6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7000" b="1">
                <a:solidFill>
                  <a:schemeClr val="lt1"/>
                </a:solidFill>
                <a:latin typeface="Roboto"/>
                <a:ea typeface="Roboto"/>
                <a:cs typeface="Roboto"/>
                <a:sym typeface="Roboto"/>
              </a:rPr>
              <a:t>1</a:t>
            </a:r>
            <a:endParaRPr sz="7000" b="1">
              <a:solidFill>
                <a:schemeClr val="lt1"/>
              </a:solidFill>
              <a:latin typeface="Roboto"/>
              <a:ea typeface="Roboto"/>
              <a:cs typeface="Roboto"/>
              <a:sym typeface="Roboto"/>
            </a:endParaRPr>
          </a:p>
        </p:txBody>
      </p:sp>
      <p:sp>
        <p:nvSpPr>
          <p:cNvPr id="218" name="Google Shape;218;p27"/>
          <p:cNvSpPr/>
          <p:nvPr/>
        </p:nvSpPr>
        <p:spPr>
          <a:xfrm>
            <a:off x="1084525" y="3586238"/>
            <a:ext cx="7626000" cy="857100"/>
          </a:xfrm>
          <a:prstGeom prst="homePlate">
            <a:avLst>
              <a:gd name="adj" fmla="val 50000"/>
            </a:avLst>
          </a:prstGeom>
          <a:solidFill>
            <a:schemeClr val="lt2"/>
          </a:solidFill>
          <a:ln>
            <a:noFill/>
          </a:ln>
          <a:effectLst>
            <a:outerShdw blurRad="57150" dist="76200" dir="50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7"/>
          <p:cNvSpPr/>
          <p:nvPr/>
        </p:nvSpPr>
        <p:spPr>
          <a:xfrm>
            <a:off x="433425" y="3502648"/>
            <a:ext cx="1035900" cy="1035900"/>
          </a:xfrm>
          <a:prstGeom prst="ellipse">
            <a:avLst/>
          </a:prstGeom>
          <a:solidFill>
            <a:srgbClr val="739BF5"/>
          </a:solidFill>
          <a:ln>
            <a:noFill/>
          </a:ln>
          <a:effectLst>
            <a:outerShdw blurRad="57150" dist="19050" dir="5400000" algn="bl" rotWithShape="0">
              <a:srgbClr val="000000">
                <a:alpha val="6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7000" b="1">
                <a:solidFill>
                  <a:schemeClr val="lt1"/>
                </a:solidFill>
                <a:latin typeface="Roboto"/>
                <a:ea typeface="Roboto"/>
                <a:cs typeface="Roboto"/>
                <a:sym typeface="Roboto"/>
              </a:rPr>
              <a:t>3</a:t>
            </a:r>
            <a:endParaRPr sz="7000" b="1">
              <a:solidFill>
                <a:schemeClr val="lt1"/>
              </a:solidFill>
              <a:latin typeface="Roboto"/>
              <a:ea typeface="Roboto"/>
              <a:cs typeface="Roboto"/>
              <a:sym typeface="Roboto"/>
            </a:endParaRPr>
          </a:p>
        </p:txBody>
      </p:sp>
      <p:sp>
        <p:nvSpPr>
          <p:cNvPr id="220" name="Google Shape;220;p27"/>
          <p:cNvSpPr txBox="1"/>
          <p:nvPr/>
        </p:nvSpPr>
        <p:spPr>
          <a:xfrm>
            <a:off x="1451100" y="1032700"/>
            <a:ext cx="7118700" cy="857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chemeClr val="lt1"/>
                </a:solidFill>
                <a:latin typeface="Merriweather"/>
                <a:ea typeface="Merriweather"/>
                <a:cs typeface="Merriweather"/>
                <a:sym typeface="Merriweather"/>
              </a:rPr>
              <a:t>Provide accurate inertial position and velocity to a CubeSat in a cislunar orbit with an INS, outside of GPS range</a:t>
            </a:r>
            <a:endParaRPr sz="1800">
              <a:solidFill>
                <a:schemeClr val="lt1"/>
              </a:solidFill>
              <a:latin typeface="Merriweather"/>
              <a:ea typeface="Merriweather"/>
              <a:cs typeface="Merriweather"/>
              <a:sym typeface="Merriweather"/>
            </a:endParaRPr>
          </a:p>
        </p:txBody>
      </p:sp>
      <p:sp>
        <p:nvSpPr>
          <p:cNvPr id="221" name="Google Shape;221;p27"/>
          <p:cNvSpPr txBox="1"/>
          <p:nvPr/>
        </p:nvSpPr>
        <p:spPr>
          <a:xfrm>
            <a:off x="1451113" y="2297275"/>
            <a:ext cx="6536400" cy="857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chemeClr val="lt1"/>
                </a:solidFill>
                <a:latin typeface="Merriweather"/>
                <a:ea typeface="Merriweather"/>
                <a:cs typeface="Merriweather"/>
                <a:sym typeface="Merriweather"/>
              </a:rPr>
              <a:t>Modularity, such that the system can be installed in a variety of standardized General Atomics cubesats</a:t>
            </a:r>
            <a:endParaRPr sz="1800">
              <a:solidFill>
                <a:schemeClr val="lt1"/>
              </a:solidFill>
              <a:latin typeface="Merriweather"/>
              <a:ea typeface="Merriweather"/>
              <a:cs typeface="Merriweather"/>
              <a:sym typeface="Merriweather"/>
            </a:endParaRPr>
          </a:p>
        </p:txBody>
      </p:sp>
      <p:sp>
        <p:nvSpPr>
          <p:cNvPr id="222" name="Google Shape;222;p27"/>
          <p:cNvSpPr txBox="1"/>
          <p:nvPr/>
        </p:nvSpPr>
        <p:spPr>
          <a:xfrm>
            <a:off x="1469325" y="3594325"/>
            <a:ext cx="6796800" cy="857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chemeClr val="lt1"/>
                </a:solidFill>
                <a:latin typeface="Merriweather"/>
                <a:ea typeface="Merriweather"/>
                <a:cs typeface="Merriweather"/>
                <a:sym typeface="Merriweather"/>
              </a:rPr>
              <a:t>Ground segment to receive INS data and display trajectory in a Graphical User Interface (GUI)</a:t>
            </a:r>
            <a:endParaRPr sz="1800">
              <a:solidFill>
                <a:schemeClr val="lt1"/>
              </a:solidFill>
              <a:latin typeface="Merriweather"/>
              <a:ea typeface="Merriweather"/>
              <a:cs typeface="Merriweather"/>
              <a:sym typeface="Merriweather"/>
            </a:endParaRPr>
          </a:p>
        </p:txBody>
      </p:sp>
      <p:sp>
        <p:nvSpPr>
          <p:cNvPr id="223" name="Google Shape;223;p27"/>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5</a:t>
            </a:fld>
            <a:endParaRPr/>
          </a:p>
        </p:txBody>
      </p:sp>
      <p:sp>
        <p:nvSpPr>
          <p:cNvPr id="224" name="Google Shape;224;p27"/>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Mission Objectives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p72"/>
          <p:cNvSpPr txBox="1">
            <a:spLocks noGrp="1"/>
          </p:cNvSpPr>
          <p:nvPr>
            <p:ph type="sldNum" idx="12"/>
          </p:nvPr>
        </p:nvSpPr>
        <p:spPr>
          <a:xfrm>
            <a:off x="8595300" y="4875297"/>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50</a:t>
            </a:fld>
            <a:endParaRPr/>
          </a:p>
        </p:txBody>
      </p:sp>
      <p:sp>
        <p:nvSpPr>
          <p:cNvPr id="965" name="Google Shape;965;p72"/>
          <p:cNvSpPr txBox="1">
            <a:spLocks noGrp="1"/>
          </p:cNvSpPr>
          <p:nvPr>
            <p:ph type="title"/>
          </p:nvPr>
        </p:nvSpPr>
        <p:spPr>
          <a:xfrm>
            <a:off x="123175" y="2259900"/>
            <a:ext cx="5439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Mechanical Backup Slides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73"/>
          <p:cNvSpPr txBox="1">
            <a:spLocks noGrp="1"/>
          </p:cNvSpPr>
          <p:nvPr>
            <p:ph type="body" idx="1"/>
          </p:nvPr>
        </p:nvSpPr>
        <p:spPr>
          <a:xfrm>
            <a:off x="311700" y="829525"/>
            <a:ext cx="5259900" cy="3734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highlight>
                  <a:schemeClr val="lt1"/>
                </a:highlight>
              </a:rPr>
              <a:t>GAINS Enclosures Anticipated Environment</a:t>
            </a:r>
            <a:endParaRPr sz="1800">
              <a:highlight>
                <a:schemeClr val="lt1"/>
              </a:highlight>
            </a:endParaRPr>
          </a:p>
          <a:p>
            <a:pPr marL="457200" lvl="0" indent="-323850" algn="l" rtl="0">
              <a:spcBef>
                <a:spcPts val="0"/>
              </a:spcBef>
              <a:spcAft>
                <a:spcPts val="0"/>
              </a:spcAft>
              <a:buSzPts val="1500"/>
              <a:buChar char="●"/>
            </a:pPr>
            <a:r>
              <a:rPr lang="en" sz="1500">
                <a:highlight>
                  <a:schemeClr val="lt1"/>
                </a:highlight>
              </a:rPr>
              <a:t>Closed in Spacecraft</a:t>
            </a:r>
            <a:endParaRPr sz="1500">
              <a:highlight>
                <a:schemeClr val="lt1"/>
              </a:highlight>
            </a:endParaRPr>
          </a:p>
          <a:p>
            <a:pPr marL="457200" lvl="0" indent="-298450" algn="l" rtl="0">
              <a:spcBef>
                <a:spcPts val="0"/>
              </a:spcBef>
              <a:spcAft>
                <a:spcPts val="0"/>
              </a:spcAft>
              <a:buSzPts val="1100"/>
              <a:buChar char="●"/>
            </a:pPr>
            <a:r>
              <a:rPr lang="en" sz="1500">
                <a:highlight>
                  <a:schemeClr val="lt1"/>
                </a:highlight>
              </a:rPr>
              <a:t>A</a:t>
            </a:r>
            <a:r>
              <a:rPr lang="en" sz="1516"/>
              <a:t>ssuming the use of an S-Band antenna, the requirement would be to reduce the interference of Electromagnetic radiation in the range of 2GHz - 4GHz.</a:t>
            </a:r>
            <a:endParaRPr sz="1516"/>
          </a:p>
          <a:p>
            <a:pPr marL="914400" lvl="1" indent="-324879" algn="l" rtl="0">
              <a:spcBef>
                <a:spcPts val="0"/>
              </a:spcBef>
              <a:spcAft>
                <a:spcPts val="0"/>
              </a:spcAft>
              <a:buSzPts val="1516"/>
              <a:buChar char="○"/>
            </a:pPr>
            <a:r>
              <a:rPr lang="en" sz="1516"/>
              <a:t>Distance of S-Band assumed to be less than 1 meter</a:t>
            </a:r>
            <a:endParaRPr sz="1516"/>
          </a:p>
          <a:p>
            <a:pPr marL="457200" lvl="0" indent="-331229" algn="l" rtl="0">
              <a:lnSpc>
                <a:spcPct val="100000"/>
              </a:lnSpc>
              <a:spcBef>
                <a:spcPts val="0"/>
              </a:spcBef>
              <a:spcAft>
                <a:spcPts val="0"/>
              </a:spcAft>
              <a:buSzPts val="1616"/>
              <a:buChar char="●"/>
            </a:pPr>
            <a:r>
              <a:rPr lang="en" sz="1500"/>
              <a:t>Ambient Temperature = 0°C to 60°C</a:t>
            </a:r>
            <a:endParaRPr sz="1500"/>
          </a:p>
          <a:p>
            <a:pPr marL="914400" lvl="1" indent="-323850" algn="l" rtl="0">
              <a:lnSpc>
                <a:spcPct val="100000"/>
              </a:lnSpc>
              <a:spcBef>
                <a:spcPts val="0"/>
              </a:spcBef>
              <a:spcAft>
                <a:spcPts val="0"/>
              </a:spcAft>
              <a:buSzPts val="1500"/>
              <a:buChar char="○"/>
            </a:pPr>
            <a:r>
              <a:rPr lang="en" sz="1500"/>
              <a:t>Flat point of contact with spacecraft is assumed to follow given constraint</a:t>
            </a:r>
            <a:endParaRPr sz="1500"/>
          </a:p>
          <a:p>
            <a:pPr marL="0" lvl="0" indent="0" algn="l" rtl="0">
              <a:spcBef>
                <a:spcPts val="0"/>
              </a:spcBef>
              <a:spcAft>
                <a:spcPts val="0"/>
              </a:spcAft>
              <a:buNone/>
            </a:pPr>
            <a:endParaRPr sz="1416"/>
          </a:p>
          <a:p>
            <a:pPr marL="0" lvl="0" indent="0" algn="l" rtl="0">
              <a:spcBef>
                <a:spcPts val="0"/>
              </a:spcBef>
              <a:spcAft>
                <a:spcPts val="0"/>
              </a:spcAft>
              <a:buNone/>
            </a:pPr>
            <a:endParaRPr sz="1416"/>
          </a:p>
        </p:txBody>
      </p:sp>
      <p:sp>
        <p:nvSpPr>
          <p:cNvPr id="971" name="Google Shape;971;p73"/>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Mechanical - Overview</a:t>
            </a:r>
            <a:endParaRPr dirty="0"/>
          </a:p>
        </p:txBody>
      </p:sp>
      <p:sp>
        <p:nvSpPr>
          <p:cNvPr id="972" name="Google Shape;972;p73"/>
          <p:cNvSpPr/>
          <p:nvPr/>
        </p:nvSpPr>
        <p:spPr>
          <a:xfrm>
            <a:off x="6347325" y="840400"/>
            <a:ext cx="2577000" cy="969300"/>
          </a:xfrm>
          <a:prstGeom prst="parallelogram">
            <a:avLst>
              <a:gd name="adj" fmla="val 0"/>
            </a:avLst>
          </a:prstGeom>
          <a:solidFill>
            <a:srgbClr val="D1D2D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73"/>
          <p:cNvSpPr/>
          <p:nvPr/>
        </p:nvSpPr>
        <p:spPr>
          <a:xfrm>
            <a:off x="5774825" y="1809750"/>
            <a:ext cx="3149400" cy="702900"/>
          </a:xfrm>
          <a:prstGeom prst="cube">
            <a:avLst>
              <a:gd name="adj" fmla="val 81625"/>
            </a:avLst>
          </a:prstGeom>
          <a:solidFill>
            <a:srgbClr val="D9D9D9"/>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73"/>
          <p:cNvSpPr/>
          <p:nvPr/>
        </p:nvSpPr>
        <p:spPr>
          <a:xfrm>
            <a:off x="6289325" y="1872450"/>
            <a:ext cx="985800" cy="384600"/>
          </a:xfrm>
          <a:prstGeom prst="cube">
            <a:avLst>
              <a:gd name="adj" fmla="val 25000"/>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73"/>
          <p:cNvSpPr/>
          <p:nvPr/>
        </p:nvSpPr>
        <p:spPr>
          <a:xfrm>
            <a:off x="8454650" y="1621900"/>
            <a:ext cx="99000" cy="479100"/>
          </a:xfrm>
          <a:prstGeom prst="ca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73"/>
          <p:cNvSpPr/>
          <p:nvPr/>
        </p:nvSpPr>
        <p:spPr>
          <a:xfrm>
            <a:off x="8246900" y="1581150"/>
            <a:ext cx="514500" cy="99000"/>
          </a:xfrm>
          <a:prstGeom prst="donut">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73"/>
          <p:cNvSpPr/>
          <p:nvPr/>
        </p:nvSpPr>
        <p:spPr>
          <a:xfrm>
            <a:off x="8071725" y="1448274"/>
            <a:ext cx="172642" cy="327487"/>
          </a:xfrm>
          <a:custGeom>
            <a:avLst/>
            <a:gdLst/>
            <a:ahLst/>
            <a:cxnLst/>
            <a:rect l="l" t="t" r="r" b="b"/>
            <a:pathLst>
              <a:path w="15908" h="37653" extrusionOk="0">
                <a:moveTo>
                  <a:pt x="14721" y="0"/>
                </a:moveTo>
                <a:cubicBezTo>
                  <a:pt x="13139" y="725"/>
                  <a:pt x="7600" y="2242"/>
                  <a:pt x="5226" y="4352"/>
                </a:cubicBezTo>
                <a:cubicBezTo>
                  <a:pt x="2852" y="6462"/>
                  <a:pt x="1269" y="9760"/>
                  <a:pt x="478" y="12661"/>
                </a:cubicBezTo>
                <a:cubicBezTo>
                  <a:pt x="-313" y="15563"/>
                  <a:pt x="148" y="18860"/>
                  <a:pt x="478" y="21761"/>
                </a:cubicBezTo>
                <a:cubicBezTo>
                  <a:pt x="808" y="24662"/>
                  <a:pt x="1599" y="27893"/>
                  <a:pt x="2456" y="30069"/>
                </a:cubicBezTo>
                <a:cubicBezTo>
                  <a:pt x="3313" y="32245"/>
                  <a:pt x="4170" y="33630"/>
                  <a:pt x="5621" y="34817"/>
                </a:cubicBezTo>
                <a:cubicBezTo>
                  <a:pt x="7072" y="36004"/>
                  <a:pt x="9446" y="36729"/>
                  <a:pt x="11160" y="37191"/>
                </a:cubicBezTo>
                <a:cubicBezTo>
                  <a:pt x="12875" y="37653"/>
                  <a:pt x="15117" y="37521"/>
                  <a:pt x="15908" y="37587"/>
                </a:cubicBezTo>
              </a:path>
            </a:pathLst>
          </a:custGeom>
          <a:noFill/>
          <a:ln w="9525" cap="flat" cmpd="sng">
            <a:solidFill>
              <a:srgbClr val="FF0000"/>
            </a:solidFill>
            <a:prstDash val="solid"/>
            <a:round/>
            <a:headEnd type="none" w="med" len="med"/>
            <a:tailEnd type="none" w="med" len="med"/>
          </a:ln>
        </p:spPr>
      </p:sp>
      <p:sp>
        <p:nvSpPr>
          <p:cNvPr id="978" name="Google Shape;978;p73"/>
          <p:cNvSpPr/>
          <p:nvPr/>
        </p:nvSpPr>
        <p:spPr>
          <a:xfrm>
            <a:off x="7758223" y="1317575"/>
            <a:ext cx="172642" cy="576279"/>
          </a:xfrm>
          <a:custGeom>
            <a:avLst/>
            <a:gdLst/>
            <a:ahLst/>
            <a:cxnLst/>
            <a:rect l="l" t="t" r="r" b="b"/>
            <a:pathLst>
              <a:path w="15908" h="37653" extrusionOk="0">
                <a:moveTo>
                  <a:pt x="14721" y="0"/>
                </a:moveTo>
                <a:cubicBezTo>
                  <a:pt x="13139" y="725"/>
                  <a:pt x="7600" y="2242"/>
                  <a:pt x="5226" y="4352"/>
                </a:cubicBezTo>
                <a:cubicBezTo>
                  <a:pt x="2852" y="6462"/>
                  <a:pt x="1269" y="9760"/>
                  <a:pt x="478" y="12661"/>
                </a:cubicBezTo>
                <a:cubicBezTo>
                  <a:pt x="-313" y="15563"/>
                  <a:pt x="148" y="18860"/>
                  <a:pt x="478" y="21761"/>
                </a:cubicBezTo>
                <a:cubicBezTo>
                  <a:pt x="808" y="24662"/>
                  <a:pt x="1599" y="27893"/>
                  <a:pt x="2456" y="30069"/>
                </a:cubicBezTo>
                <a:cubicBezTo>
                  <a:pt x="3313" y="32245"/>
                  <a:pt x="4170" y="33630"/>
                  <a:pt x="5621" y="34817"/>
                </a:cubicBezTo>
                <a:cubicBezTo>
                  <a:pt x="7072" y="36004"/>
                  <a:pt x="9446" y="36729"/>
                  <a:pt x="11160" y="37191"/>
                </a:cubicBezTo>
                <a:cubicBezTo>
                  <a:pt x="12875" y="37653"/>
                  <a:pt x="15117" y="37521"/>
                  <a:pt x="15908" y="37587"/>
                </a:cubicBezTo>
              </a:path>
            </a:pathLst>
          </a:custGeom>
          <a:noFill/>
          <a:ln w="9525" cap="flat" cmpd="sng">
            <a:solidFill>
              <a:srgbClr val="FF0000"/>
            </a:solidFill>
            <a:prstDash val="solid"/>
            <a:round/>
            <a:headEnd type="none" w="med" len="med"/>
            <a:tailEnd type="none" w="med" len="med"/>
          </a:ln>
        </p:spPr>
      </p:sp>
      <p:sp>
        <p:nvSpPr>
          <p:cNvPr id="979" name="Google Shape;979;p73"/>
          <p:cNvSpPr/>
          <p:nvPr/>
        </p:nvSpPr>
        <p:spPr>
          <a:xfrm>
            <a:off x="8452723" y="1695888"/>
            <a:ext cx="98988" cy="479134"/>
          </a:xfrm>
          <a:custGeom>
            <a:avLst/>
            <a:gdLst/>
            <a:ahLst/>
            <a:cxnLst/>
            <a:rect l="l" t="t" r="r" b="b"/>
            <a:pathLst>
              <a:path w="15908" h="37653" extrusionOk="0">
                <a:moveTo>
                  <a:pt x="14721" y="0"/>
                </a:moveTo>
                <a:cubicBezTo>
                  <a:pt x="13139" y="725"/>
                  <a:pt x="7600" y="2242"/>
                  <a:pt x="5226" y="4352"/>
                </a:cubicBezTo>
                <a:cubicBezTo>
                  <a:pt x="2852" y="6462"/>
                  <a:pt x="1269" y="9760"/>
                  <a:pt x="478" y="12661"/>
                </a:cubicBezTo>
                <a:cubicBezTo>
                  <a:pt x="-313" y="15563"/>
                  <a:pt x="148" y="18860"/>
                  <a:pt x="478" y="21761"/>
                </a:cubicBezTo>
                <a:cubicBezTo>
                  <a:pt x="808" y="24662"/>
                  <a:pt x="1599" y="27893"/>
                  <a:pt x="2456" y="30069"/>
                </a:cubicBezTo>
                <a:cubicBezTo>
                  <a:pt x="3313" y="32245"/>
                  <a:pt x="4170" y="33630"/>
                  <a:pt x="5621" y="34817"/>
                </a:cubicBezTo>
                <a:cubicBezTo>
                  <a:pt x="7072" y="36004"/>
                  <a:pt x="9446" y="36729"/>
                  <a:pt x="11160" y="37191"/>
                </a:cubicBezTo>
                <a:cubicBezTo>
                  <a:pt x="12875" y="37653"/>
                  <a:pt x="15117" y="37521"/>
                  <a:pt x="15908" y="37587"/>
                </a:cubicBezTo>
              </a:path>
            </a:pathLst>
          </a:custGeom>
          <a:noFill/>
          <a:ln w="9525" cap="flat" cmpd="sng">
            <a:solidFill>
              <a:schemeClr val="dk2"/>
            </a:solidFill>
            <a:prstDash val="solid"/>
            <a:round/>
            <a:headEnd type="none" w="med" len="med"/>
            <a:tailEnd type="none" w="med" len="med"/>
          </a:ln>
        </p:spPr>
      </p:sp>
      <p:sp>
        <p:nvSpPr>
          <p:cNvPr id="980" name="Google Shape;980;p73"/>
          <p:cNvSpPr/>
          <p:nvPr/>
        </p:nvSpPr>
        <p:spPr>
          <a:xfrm>
            <a:off x="7921605" y="1391100"/>
            <a:ext cx="260891" cy="479040"/>
          </a:xfrm>
          <a:custGeom>
            <a:avLst/>
            <a:gdLst/>
            <a:ahLst/>
            <a:cxnLst/>
            <a:rect l="l" t="t" r="r" b="b"/>
            <a:pathLst>
              <a:path w="15908" h="37653" extrusionOk="0">
                <a:moveTo>
                  <a:pt x="14721" y="0"/>
                </a:moveTo>
                <a:cubicBezTo>
                  <a:pt x="13139" y="725"/>
                  <a:pt x="7600" y="2242"/>
                  <a:pt x="5226" y="4352"/>
                </a:cubicBezTo>
                <a:cubicBezTo>
                  <a:pt x="2852" y="6462"/>
                  <a:pt x="1269" y="9760"/>
                  <a:pt x="478" y="12661"/>
                </a:cubicBezTo>
                <a:cubicBezTo>
                  <a:pt x="-313" y="15563"/>
                  <a:pt x="148" y="18860"/>
                  <a:pt x="478" y="21761"/>
                </a:cubicBezTo>
                <a:cubicBezTo>
                  <a:pt x="808" y="24662"/>
                  <a:pt x="1599" y="27893"/>
                  <a:pt x="2456" y="30069"/>
                </a:cubicBezTo>
                <a:cubicBezTo>
                  <a:pt x="3313" y="32245"/>
                  <a:pt x="4170" y="33630"/>
                  <a:pt x="5621" y="34817"/>
                </a:cubicBezTo>
                <a:cubicBezTo>
                  <a:pt x="7072" y="36004"/>
                  <a:pt x="9446" y="36729"/>
                  <a:pt x="11160" y="37191"/>
                </a:cubicBezTo>
                <a:cubicBezTo>
                  <a:pt x="12875" y="37653"/>
                  <a:pt x="15117" y="37521"/>
                  <a:pt x="15908" y="37587"/>
                </a:cubicBezTo>
              </a:path>
            </a:pathLst>
          </a:custGeom>
          <a:noFill/>
          <a:ln w="9525" cap="flat" cmpd="sng">
            <a:solidFill>
              <a:srgbClr val="FF0000"/>
            </a:solidFill>
            <a:prstDash val="solid"/>
            <a:round/>
            <a:headEnd type="none" w="med" len="med"/>
            <a:tailEnd type="none" w="med" len="med"/>
          </a:ln>
        </p:spPr>
      </p:sp>
      <p:sp>
        <p:nvSpPr>
          <p:cNvPr id="981" name="Google Shape;981;p73"/>
          <p:cNvSpPr/>
          <p:nvPr/>
        </p:nvSpPr>
        <p:spPr>
          <a:xfrm>
            <a:off x="6466875" y="935175"/>
            <a:ext cx="2337900" cy="479100"/>
          </a:xfrm>
          <a:prstGeom prst="cloudCallout">
            <a:avLst>
              <a:gd name="adj1" fmla="val -20833"/>
              <a:gd name="adj2" fmla="val 6250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73"/>
          <p:cNvSpPr txBox="1"/>
          <p:nvPr/>
        </p:nvSpPr>
        <p:spPr>
          <a:xfrm>
            <a:off x="6671475" y="942300"/>
            <a:ext cx="20328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solidFill>
                  <a:schemeClr val="dk2"/>
                </a:solidFill>
                <a:latin typeface="Roboto"/>
                <a:ea typeface="Roboto"/>
                <a:cs typeface="Roboto"/>
                <a:sym typeface="Roboto"/>
              </a:rPr>
              <a:t>Ambient Temperature = 0°C- 60°C</a:t>
            </a:r>
            <a:endParaRPr sz="900" b="1">
              <a:solidFill>
                <a:schemeClr val="dk2"/>
              </a:solidFill>
              <a:latin typeface="Roboto"/>
              <a:ea typeface="Roboto"/>
              <a:cs typeface="Roboto"/>
              <a:sym typeface="Roboto"/>
            </a:endParaRPr>
          </a:p>
        </p:txBody>
      </p:sp>
      <p:sp>
        <p:nvSpPr>
          <p:cNvPr id="983" name="Google Shape;983;p73"/>
          <p:cNvSpPr txBox="1"/>
          <p:nvPr/>
        </p:nvSpPr>
        <p:spPr>
          <a:xfrm>
            <a:off x="6466875" y="1878900"/>
            <a:ext cx="514500" cy="30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2"/>
                </a:solidFill>
                <a:latin typeface="Roboto"/>
                <a:ea typeface="Roboto"/>
                <a:cs typeface="Roboto"/>
                <a:sym typeface="Roboto"/>
              </a:rPr>
              <a:t>INS</a:t>
            </a:r>
            <a:endParaRPr b="1">
              <a:solidFill>
                <a:schemeClr val="dk2"/>
              </a:solidFill>
              <a:latin typeface="Roboto"/>
              <a:ea typeface="Roboto"/>
              <a:cs typeface="Roboto"/>
              <a:sym typeface="Roboto"/>
            </a:endParaRPr>
          </a:p>
        </p:txBody>
      </p:sp>
      <p:sp>
        <p:nvSpPr>
          <p:cNvPr id="984" name="Google Shape;984;p73"/>
          <p:cNvSpPr txBox="1"/>
          <p:nvPr/>
        </p:nvSpPr>
        <p:spPr>
          <a:xfrm>
            <a:off x="8093250" y="1278625"/>
            <a:ext cx="809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latin typeface="Roboto"/>
                <a:ea typeface="Roboto"/>
                <a:cs typeface="Roboto"/>
                <a:sym typeface="Roboto"/>
              </a:rPr>
              <a:t>S-Band Antenna </a:t>
            </a:r>
            <a:r>
              <a:rPr lang="en">
                <a:latin typeface="Roboto"/>
                <a:ea typeface="Roboto"/>
                <a:cs typeface="Roboto"/>
                <a:sym typeface="Roboto"/>
              </a:rPr>
              <a:t> </a:t>
            </a:r>
            <a:endParaRPr>
              <a:latin typeface="Roboto"/>
              <a:ea typeface="Roboto"/>
              <a:cs typeface="Roboto"/>
              <a:sym typeface="Roboto"/>
            </a:endParaRPr>
          </a:p>
        </p:txBody>
      </p:sp>
      <p:sp>
        <p:nvSpPr>
          <p:cNvPr id="985" name="Google Shape;985;p73"/>
          <p:cNvSpPr txBox="1"/>
          <p:nvPr/>
        </p:nvSpPr>
        <p:spPr>
          <a:xfrm>
            <a:off x="5957925" y="2674350"/>
            <a:ext cx="257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i="1">
                <a:solidFill>
                  <a:schemeClr val="dk2"/>
                </a:solidFill>
                <a:latin typeface="Roboto"/>
                <a:ea typeface="Roboto"/>
                <a:cs typeface="Roboto"/>
                <a:sym typeface="Roboto"/>
              </a:rPr>
              <a:t>Illustration of anticipated environment described by General Atomics</a:t>
            </a:r>
            <a:endParaRPr sz="700" i="1">
              <a:solidFill>
                <a:schemeClr val="dk2"/>
              </a:solidFill>
              <a:latin typeface="Roboto"/>
              <a:ea typeface="Roboto"/>
              <a:cs typeface="Roboto"/>
              <a:sym typeface="Roboto"/>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p74"/>
          <p:cNvSpPr txBox="1">
            <a:spLocks noGrp="1"/>
          </p:cNvSpPr>
          <p:nvPr>
            <p:ph type="body" idx="1"/>
          </p:nvPr>
        </p:nvSpPr>
        <p:spPr>
          <a:xfrm>
            <a:off x="153025" y="826750"/>
            <a:ext cx="4959000" cy="3734700"/>
          </a:xfrm>
          <a:prstGeom prst="rect">
            <a:avLst/>
          </a:prstGeom>
        </p:spPr>
        <p:txBody>
          <a:bodyPr spcFirstLastPara="1" wrap="square" lIns="91425" tIns="91425" rIns="91425" bIns="91425" anchor="t" anchorCtr="0">
            <a:normAutofit lnSpcReduction="10000"/>
          </a:bodyPr>
          <a:lstStyle/>
          <a:p>
            <a:pPr marL="0" lvl="0" indent="0" algn="l" rtl="0">
              <a:lnSpc>
                <a:spcPct val="100000"/>
              </a:lnSpc>
              <a:spcBef>
                <a:spcPts val="0"/>
              </a:spcBef>
              <a:spcAft>
                <a:spcPts val="0"/>
              </a:spcAft>
              <a:buNone/>
            </a:pPr>
            <a:r>
              <a:rPr lang="en" sz="1400" b="1"/>
              <a:t>Key Features:</a:t>
            </a:r>
            <a:endParaRPr sz="1400" b="1"/>
          </a:p>
          <a:p>
            <a:pPr marL="342900" lvl="0" indent="-254000" algn="l" rtl="0">
              <a:lnSpc>
                <a:spcPct val="100000"/>
              </a:lnSpc>
              <a:spcBef>
                <a:spcPts val="0"/>
              </a:spcBef>
              <a:spcAft>
                <a:spcPts val="0"/>
              </a:spcAft>
              <a:buClr>
                <a:schemeClr val="dk2"/>
              </a:buClr>
              <a:buSzPts val="1400"/>
              <a:buChar char="●"/>
            </a:pPr>
            <a:r>
              <a:rPr lang="en" sz="1400"/>
              <a:t>3 Pieces</a:t>
            </a:r>
            <a:endParaRPr sz="1400"/>
          </a:p>
          <a:p>
            <a:pPr marL="685800" lvl="1" indent="-254000" algn="l" rtl="0">
              <a:lnSpc>
                <a:spcPct val="100000"/>
              </a:lnSpc>
              <a:spcBef>
                <a:spcPts val="0"/>
              </a:spcBef>
              <a:spcAft>
                <a:spcPts val="0"/>
              </a:spcAft>
              <a:buClr>
                <a:schemeClr val="dk2"/>
              </a:buClr>
              <a:buSzPts val="1400"/>
              <a:buChar char="○"/>
            </a:pPr>
            <a:r>
              <a:rPr lang="en" sz="1400"/>
              <a:t>Aluminum Base</a:t>
            </a:r>
            <a:endParaRPr sz="1400"/>
          </a:p>
          <a:p>
            <a:pPr marL="685800" lvl="1" indent="-254000" algn="l" rtl="0">
              <a:lnSpc>
                <a:spcPct val="100000"/>
              </a:lnSpc>
              <a:spcBef>
                <a:spcPts val="0"/>
              </a:spcBef>
              <a:spcAft>
                <a:spcPts val="0"/>
              </a:spcAft>
              <a:buClr>
                <a:schemeClr val="dk2"/>
              </a:buClr>
              <a:buSzPts val="1400"/>
              <a:buChar char="○"/>
            </a:pPr>
            <a:r>
              <a:rPr lang="en" sz="1400"/>
              <a:t>Aluminum Lid</a:t>
            </a:r>
            <a:endParaRPr sz="1400"/>
          </a:p>
          <a:p>
            <a:pPr marL="685800" lvl="1" indent="-254000" algn="l" rtl="0">
              <a:lnSpc>
                <a:spcPct val="100000"/>
              </a:lnSpc>
              <a:spcBef>
                <a:spcPts val="0"/>
              </a:spcBef>
              <a:spcAft>
                <a:spcPts val="0"/>
              </a:spcAft>
              <a:buClr>
                <a:schemeClr val="dk2"/>
              </a:buClr>
              <a:buSzPts val="1400"/>
              <a:buChar char="○"/>
            </a:pPr>
            <a:r>
              <a:rPr lang="en" sz="1400"/>
              <a:t>Onyx ESD Bedding</a:t>
            </a:r>
            <a:endParaRPr sz="1400"/>
          </a:p>
          <a:p>
            <a:pPr marL="342900" lvl="0" indent="-254000" algn="l" rtl="0">
              <a:lnSpc>
                <a:spcPct val="100000"/>
              </a:lnSpc>
              <a:spcBef>
                <a:spcPts val="0"/>
              </a:spcBef>
              <a:spcAft>
                <a:spcPts val="0"/>
              </a:spcAft>
              <a:buClr>
                <a:schemeClr val="dk2"/>
              </a:buClr>
              <a:buSzPts val="1400"/>
              <a:buChar char="●"/>
            </a:pPr>
            <a:r>
              <a:rPr lang="en" sz="1400"/>
              <a:t>Base and Lid Hozintonally Bolted Together</a:t>
            </a:r>
            <a:endParaRPr sz="1400"/>
          </a:p>
          <a:p>
            <a:pPr marL="342900" lvl="0" indent="-254000" algn="l" rtl="0">
              <a:lnSpc>
                <a:spcPct val="100000"/>
              </a:lnSpc>
              <a:spcBef>
                <a:spcPts val="0"/>
              </a:spcBef>
              <a:spcAft>
                <a:spcPts val="0"/>
              </a:spcAft>
              <a:buClr>
                <a:schemeClr val="dk2"/>
              </a:buClr>
              <a:buSzPts val="1400"/>
              <a:buChar char="●"/>
            </a:pPr>
            <a:r>
              <a:rPr lang="en" sz="1400"/>
              <a:t>Bedding for PCB Mounting</a:t>
            </a:r>
            <a:endParaRPr sz="1400"/>
          </a:p>
          <a:p>
            <a:pPr marL="685800" lvl="1" indent="-254000" algn="l" rtl="0">
              <a:lnSpc>
                <a:spcPct val="100000"/>
              </a:lnSpc>
              <a:spcBef>
                <a:spcPts val="0"/>
              </a:spcBef>
              <a:spcAft>
                <a:spcPts val="0"/>
              </a:spcAft>
              <a:buClr>
                <a:schemeClr val="dk2"/>
              </a:buClr>
              <a:buSzPts val="1400"/>
              <a:buChar char="○"/>
            </a:pPr>
            <a:r>
              <a:rPr lang="en" sz="1400"/>
              <a:t>PCB Screwed On</a:t>
            </a:r>
            <a:endParaRPr sz="1400"/>
          </a:p>
          <a:p>
            <a:pPr marL="685800" lvl="1" indent="-254000" algn="l" rtl="0">
              <a:lnSpc>
                <a:spcPct val="100000"/>
              </a:lnSpc>
              <a:spcBef>
                <a:spcPts val="0"/>
              </a:spcBef>
              <a:spcAft>
                <a:spcPts val="0"/>
              </a:spcAft>
              <a:buClr>
                <a:schemeClr val="dk2"/>
              </a:buClr>
              <a:buSzPts val="1400"/>
              <a:buChar char="○"/>
            </a:pPr>
            <a:r>
              <a:rPr lang="en" sz="1400"/>
              <a:t>Bedding held flat via Lid </a:t>
            </a:r>
            <a:endParaRPr sz="1400"/>
          </a:p>
          <a:p>
            <a:pPr marL="342900" lvl="0" indent="-254000" algn="l" rtl="0">
              <a:lnSpc>
                <a:spcPct val="100000"/>
              </a:lnSpc>
              <a:spcBef>
                <a:spcPts val="0"/>
              </a:spcBef>
              <a:spcAft>
                <a:spcPts val="0"/>
              </a:spcAft>
              <a:buClr>
                <a:schemeClr val="dk2"/>
              </a:buClr>
              <a:buSzPts val="1400"/>
              <a:buChar char="●"/>
            </a:pPr>
            <a:r>
              <a:rPr lang="en" sz="1400"/>
              <a:t>Mounting Flanges </a:t>
            </a:r>
            <a:endParaRPr sz="1400"/>
          </a:p>
          <a:p>
            <a:pPr marL="685800" lvl="1" indent="-254000" algn="l" rtl="0">
              <a:lnSpc>
                <a:spcPct val="100000"/>
              </a:lnSpc>
              <a:spcBef>
                <a:spcPts val="0"/>
              </a:spcBef>
              <a:spcAft>
                <a:spcPts val="0"/>
              </a:spcAft>
              <a:buClr>
                <a:schemeClr val="dk2"/>
              </a:buClr>
              <a:buSzPts val="1400"/>
              <a:buChar char="○"/>
            </a:pPr>
            <a:r>
              <a:rPr lang="en" sz="1400"/>
              <a:t>Mountable on Spacecraft</a:t>
            </a:r>
            <a:endParaRPr sz="1400"/>
          </a:p>
          <a:p>
            <a:pPr marL="685800" lvl="1" indent="-254000" algn="l" rtl="0">
              <a:lnSpc>
                <a:spcPct val="100000"/>
              </a:lnSpc>
              <a:spcBef>
                <a:spcPts val="0"/>
              </a:spcBef>
              <a:spcAft>
                <a:spcPts val="0"/>
              </a:spcAft>
              <a:buClr>
                <a:schemeClr val="dk2"/>
              </a:buClr>
              <a:buSzPts val="1400"/>
              <a:buChar char="○"/>
            </a:pPr>
            <a:r>
              <a:rPr lang="en" sz="1400"/>
              <a:t>Mountable for Testing Requirement</a:t>
            </a:r>
            <a:endParaRPr sz="1400"/>
          </a:p>
          <a:p>
            <a:pPr marL="1028700" lvl="2" indent="-254000" algn="l" rtl="0">
              <a:lnSpc>
                <a:spcPct val="100000"/>
              </a:lnSpc>
              <a:spcBef>
                <a:spcPts val="0"/>
              </a:spcBef>
              <a:spcAft>
                <a:spcPts val="0"/>
              </a:spcAft>
              <a:buClr>
                <a:schemeClr val="dk2"/>
              </a:buClr>
              <a:buSzPts val="1400"/>
              <a:buChar char="■"/>
            </a:pPr>
            <a:r>
              <a:rPr lang="en" sz="1400"/>
              <a:t>Featured Illustration on Testing Section</a:t>
            </a:r>
            <a:endParaRPr sz="1400"/>
          </a:p>
          <a:p>
            <a:pPr marL="342900" lvl="0" indent="-254000" algn="l" rtl="0">
              <a:lnSpc>
                <a:spcPct val="100000"/>
              </a:lnSpc>
              <a:spcBef>
                <a:spcPts val="0"/>
              </a:spcBef>
              <a:spcAft>
                <a:spcPts val="0"/>
              </a:spcAft>
              <a:buClr>
                <a:schemeClr val="dk2"/>
              </a:buClr>
              <a:buSzPts val="1400"/>
              <a:buChar char="●"/>
            </a:pPr>
            <a:r>
              <a:rPr lang="en" sz="1400"/>
              <a:t>PCB Board Accessible  </a:t>
            </a:r>
            <a:endParaRPr sz="1400"/>
          </a:p>
          <a:p>
            <a:pPr marL="685800" lvl="1" indent="-254000" algn="l" rtl="0">
              <a:lnSpc>
                <a:spcPct val="100000"/>
              </a:lnSpc>
              <a:spcBef>
                <a:spcPts val="0"/>
              </a:spcBef>
              <a:spcAft>
                <a:spcPts val="0"/>
              </a:spcAft>
              <a:buClr>
                <a:schemeClr val="dk2"/>
              </a:buClr>
              <a:buSzPts val="1400"/>
              <a:buChar char="○"/>
            </a:pPr>
            <a:r>
              <a:rPr lang="en" sz="1400"/>
              <a:t>Access PCB via Removable Top</a:t>
            </a:r>
            <a:endParaRPr sz="1400"/>
          </a:p>
          <a:p>
            <a:pPr marL="685800" lvl="1" indent="-254000" algn="l" rtl="0">
              <a:lnSpc>
                <a:spcPct val="100000"/>
              </a:lnSpc>
              <a:spcBef>
                <a:spcPts val="0"/>
              </a:spcBef>
              <a:spcAft>
                <a:spcPts val="0"/>
              </a:spcAft>
              <a:buClr>
                <a:schemeClr val="dk2"/>
              </a:buClr>
              <a:buSzPts val="1400"/>
              <a:buChar char="○"/>
            </a:pPr>
            <a:r>
              <a:rPr lang="en" sz="1400"/>
              <a:t>PCB and Bedding Fully Removable</a:t>
            </a:r>
            <a:endParaRPr sz="1400"/>
          </a:p>
          <a:p>
            <a:pPr marL="342900" lvl="0" indent="-254000" algn="l" rtl="0">
              <a:lnSpc>
                <a:spcPct val="100000"/>
              </a:lnSpc>
              <a:spcBef>
                <a:spcPts val="0"/>
              </a:spcBef>
              <a:spcAft>
                <a:spcPts val="0"/>
              </a:spcAft>
              <a:buClr>
                <a:schemeClr val="dk2"/>
              </a:buClr>
              <a:buSzPts val="1400"/>
              <a:buChar char="●"/>
            </a:pPr>
            <a:r>
              <a:rPr lang="en" sz="1400"/>
              <a:t>Shielded Connectors  </a:t>
            </a:r>
            <a:endParaRPr sz="1594"/>
          </a:p>
        </p:txBody>
      </p:sp>
      <p:sp>
        <p:nvSpPr>
          <p:cNvPr id="991" name="Google Shape;991;p74"/>
          <p:cNvSpPr txBox="1">
            <a:spLocks noGrp="1"/>
          </p:cNvSpPr>
          <p:nvPr>
            <p:ph type="title"/>
          </p:nvPr>
        </p:nvSpPr>
        <p:spPr>
          <a:xfrm>
            <a:off x="153025" y="0"/>
            <a:ext cx="88752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Mechanical Design</a:t>
            </a:r>
            <a:endParaRPr sz="3800"/>
          </a:p>
        </p:txBody>
      </p:sp>
      <p:sp>
        <p:nvSpPr>
          <p:cNvPr id="992" name="Google Shape;992;p74"/>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52</a:t>
            </a:fld>
            <a:endParaRPr/>
          </a:p>
        </p:txBody>
      </p:sp>
      <p:pic>
        <p:nvPicPr>
          <p:cNvPr id="993" name="Google Shape;993;p74"/>
          <p:cNvPicPr preferRelativeResize="0"/>
          <p:nvPr/>
        </p:nvPicPr>
        <p:blipFill rotWithShape="1">
          <a:blip r:embed="rId3">
            <a:alphaModFix/>
          </a:blip>
          <a:srcRect r="59698" b="-4253"/>
          <a:stretch/>
        </p:blipFill>
        <p:spPr>
          <a:xfrm>
            <a:off x="6284100" y="826750"/>
            <a:ext cx="2269300" cy="2483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Google Shape;998;p75"/>
          <p:cNvSpPr txBox="1">
            <a:spLocks noGrp="1"/>
          </p:cNvSpPr>
          <p:nvPr>
            <p:ph type="body" idx="1"/>
          </p:nvPr>
        </p:nvSpPr>
        <p:spPr>
          <a:xfrm>
            <a:off x="311700" y="847138"/>
            <a:ext cx="8520600" cy="37347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2800">
                <a:solidFill>
                  <a:schemeClr val="lt1"/>
                </a:solidFill>
                <a:latin typeface="Merriweather"/>
                <a:ea typeface="Merriweather"/>
                <a:cs typeface="Merriweather"/>
                <a:sym typeface="Merriweather"/>
              </a:rPr>
              <a:t>e</a:t>
            </a:r>
            <a:endParaRPr/>
          </a:p>
        </p:txBody>
      </p:sp>
      <p:sp>
        <p:nvSpPr>
          <p:cNvPr id="999" name="Google Shape;999;p75"/>
          <p:cNvSpPr txBox="1">
            <a:spLocks noGrp="1"/>
          </p:cNvSpPr>
          <p:nvPr>
            <p:ph type="title"/>
          </p:nvPr>
        </p:nvSpPr>
        <p:spPr>
          <a:xfrm>
            <a:off x="153025" y="0"/>
            <a:ext cx="74121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Mechanical Design- Additional CAD </a:t>
            </a:r>
            <a:endParaRPr/>
          </a:p>
        </p:txBody>
      </p:sp>
      <p:sp>
        <p:nvSpPr>
          <p:cNvPr id="1000" name="Google Shape;1000;p75"/>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53</a:t>
            </a:fld>
            <a:endParaRPr/>
          </a:p>
        </p:txBody>
      </p:sp>
      <p:pic>
        <p:nvPicPr>
          <p:cNvPr id="1001" name="Google Shape;1001;p75"/>
          <p:cNvPicPr preferRelativeResize="0"/>
          <p:nvPr/>
        </p:nvPicPr>
        <p:blipFill>
          <a:blip r:embed="rId3">
            <a:alphaModFix/>
          </a:blip>
          <a:stretch>
            <a:fillRect/>
          </a:stretch>
        </p:blipFill>
        <p:spPr>
          <a:xfrm>
            <a:off x="358150" y="847150"/>
            <a:ext cx="4446350" cy="2981525"/>
          </a:xfrm>
          <a:prstGeom prst="rect">
            <a:avLst/>
          </a:prstGeom>
          <a:noFill/>
          <a:ln>
            <a:noFill/>
          </a:ln>
        </p:spPr>
      </p:pic>
      <p:pic>
        <p:nvPicPr>
          <p:cNvPr id="1002" name="Google Shape;1002;p75"/>
          <p:cNvPicPr preferRelativeResize="0"/>
          <p:nvPr/>
        </p:nvPicPr>
        <p:blipFill>
          <a:blip r:embed="rId4">
            <a:alphaModFix/>
          </a:blip>
          <a:stretch>
            <a:fillRect/>
          </a:stretch>
        </p:blipFill>
        <p:spPr>
          <a:xfrm>
            <a:off x="4880700" y="847147"/>
            <a:ext cx="4319773" cy="2981526"/>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p76"/>
          <p:cNvSpPr txBox="1">
            <a:spLocks noGrp="1"/>
          </p:cNvSpPr>
          <p:nvPr>
            <p:ph type="body" idx="1"/>
          </p:nvPr>
        </p:nvSpPr>
        <p:spPr>
          <a:xfrm>
            <a:off x="311700" y="630726"/>
            <a:ext cx="8520600" cy="395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100">
              <a:highlight>
                <a:schemeClr val="lt1"/>
              </a:highlight>
            </a:endParaRPr>
          </a:p>
          <a:p>
            <a:pPr marL="0" lvl="0" indent="0" algn="l" rtl="0">
              <a:spcBef>
                <a:spcPts val="0"/>
              </a:spcBef>
              <a:spcAft>
                <a:spcPts val="0"/>
              </a:spcAft>
              <a:buNone/>
            </a:pPr>
            <a:r>
              <a:rPr lang="en" sz="1100" b="1">
                <a:highlight>
                  <a:schemeClr val="lt1"/>
                </a:highlight>
              </a:rPr>
              <a:t>Customer Requirement:</a:t>
            </a:r>
            <a:r>
              <a:rPr lang="en" sz="1100">
                <a:highlight>
                  <a:schemeClr val="lt1"/>
                </a:highlight>
              </a:rPr>
              <a:t> “A</a:t>
            </a:r>
            <a:r>
              <a:rPr lang="en" sz="1100"/>
              <a:t>ssuming the use of an S-Band antenna, the requirement would be to reduce the interference of Electromagnetic radiation in the range of 2GHz - 4GHz.” </a:t>
            </a:r>
            <a:endParaRPr sz="1100"/>
          </a:p>
          <a:p>
            <a:pPr marL="0" lvl="0" indent="0" algn="l" rtl="0">
              <a:spcBef>
                <a:spcPts val="0"/>
              </a:spcBef>
              <a:spcAft>
                <a:spcPts val="0"/>
              </a:spcAft>
              <a:buNone/>
            </a:pPr>
            <a:endParaRPr sz="1100"/>
          </a:p>
          <a:p>
            <a:pPr marL="457200" lvl="0" indent="0" algn="l" rtl="0">
              <a:spcBef>
                <a:spcPts val="0"/>
              </a:spcBef>
              <a:spcAft>
                <a:spcPts val="0"/>
              </a:spcAft>
              <a:buNone/>
            </a:pPr>
            <a:r>
              <a:rPr lang="en" sz="1100" b="1"/>
              <a:t>“Electromagnetic Compatibility (EMC)</a:t>
            </a:r>
            <a:r>
              <a:rPr lang="en" sz="1100"/>
              <a:t> is the ability of electrical or electronic equipment/systems to function in the intended operating environment without causing or experiencing performance degradation due to unintentional Electromagnetic Interference (EMI).</a:t>
            </a:r>
            <a:r>
              <a:rPr lang="en" sz="1100" b="1"/>
              <a:t>” </a:t>
            </a:r>
            <a:endParaRPr sz="1100" b="1"/>
          </a:p>
          <a:p>
            <a:pPr marL="457200" lvl="0" indent="0" algn="l" rtl="0">
              <a:spcBef>
                <a:spcPts val="0"/>
              </a:spcBef>
              <a:spcAft>
                <a:spcPts val="0"/>
              </a:spcAft>
              <a:buNone/>
            </a:pPr>
            <a:endParaRPr sz="1100" b="1"/>
          </a:p>
          <a:p>
            <a:pPr marL="0" lvl="0" indent="0" algn="l" rtl="0">
              <a:spcBef>
                <a:spcPts val="0"/>
              </a:spcBef>
              <a:spcAft>
                <a:spcPts val="0"/>
              </a:spcAft>
              <a:buNone/>
            </a:pPr>
            <a:r>
              <a:rPr lang="en" sz="1100"/>
              <a:t>INS instruments affected by EMI:</a:t>
            </a:r>
            <a:endParaRPr sz="1100"/>
          </a:p>
          <a:p>
            <a:pPr marL="457200" lvl="0" indent="-298450" algn="l" rtl="0">
              <a:spcBef>
                <a:spcPts val="0"/>
              </a:spcBef>
              <a:spcAft>
                <a:spcPts val="0"/>
              </a:spcAft>
              <a:buSzPts val="1100"/>
              <a:buChar char="●"/>
            </a:pPr>
            <a:r>
              <a:rPr lang="en" sz="1100"/>
              <a:t>MEMS Accelerometer (ADXL355 - 3-axis Accelerometer) </a:t>
            </a:r>
            <a:endParaRPr sz="1100"/>
          </a:p>
          <a:p>
            <a:pPr marL="457200" lvl="0" indent="-298450" algn="l" rtl="0">
              <a:spcBef>
                <a:spcPts val="0"/>
              </a:spcBef>
              <a:spcAft>
                <a:spcPts val="0"/>
              </a:spcAft>
              <a:buSzPts val="1100"/>
              <a:buChar char="●"/>
            </a:pPr>
            <a:r>
              <a:rPr lang="en" sz="1100"/>
              <a:t>MEMS Gyroscopes (</a:t>
            </a:r>
            <a:r>
              <a:rPr lang="en" sz="1100">
                <a:highlight>
                  <a:schemeClr val="lt1"/>
                </a:highlight>
              </a:rPr>
              <a:t>IAM-20380 - 3-axis Gyroscope)</a:t>
            </a:r>
            <a:endParaRPr sz="1100">
              <a:highlight>
                <a:schemeClr val="lt1"/>
              </a:highlight>
            </a:endParaRPr>
          </a:p>
          <a:p>
            <a:pPr marL="0" lvl="0" indent="0" algn="l" rtl="0">
              <a:spcBef>
                <a:spcPts val="0"/>
              </a:spcBef>
              <a:spcAft>
                <a:spcPts val="0"/>
              </a:spcAft>
              <a:buNone/>
            </a:pPr>
            <a:endParaRPr sz="1100">
              <a:highlight>
                <a:srgbClr val="FFFFFF"/>
              </a:highlight>
            </a:endParaRPr>
          </a:p>
          <a:p>
            <a:pPr marL="0" lvl="0" indent="0" algn="l" rtl="0">
              <a:spcBef>
                <a:spcPts val="0"/>
              </a:spcBef>
              <a:spcAft>
                <a:spcPts val="0"/>
              </a:spcAft>
              <a:buNone/>
            </a:pPr>
            <a:r>
              <a:rPr lang="en" sz="1100" b="1">
                <a:highlight>
                  <a:srgbClr val="FFFFFF"/>
                </a:highlight>
              </a:rPr>
              <a:t>EMI Shielding</a:t>
            </a:r>
            <a:r>
              <a:rPr lang="en" sz="1100">
                <a:highlight>
                  <a:srgbClr val="FFFFFF"/>
                </a:highlight>
              </a:rPr>
              <a:t> Rule of Thumb: To prevent signal transmission, holes need to be no larger than 1/10 of the wavelength  </a:t>
            </a:r>
            <a:endParaRPr sz="1100">
              <a:highlight>
                <a:srgbClr val="FFFFFF"/>
              </a:highlight>
            </a:endParaRPr>
          </a:p>
          <a:p>
            <a:pPr marL="0" lvl="0" indent="0" algn="l" rtl="0">
              <a:spcBef>
                <a:spcPts val="0"/>
              </a:spcBef>
              <a:spcAft>
                <a:spcPts val="0"/>
              </a:spcAft>
              <a:buNone/>
            </a:pPr>
            <a:endParaRPr sz="1100">
              <a:highlight>
                <a:srgbClr val="FFFFFF"/>
              </a:highlight>
            </a:endParaRPr>
          </a:p>
          <a:p>
            <a:pPr marL="457200" lvl="0" indent="0" algn="l" rtl="0">
              <a:spcBef>
                <a:spcPts val="0"/>
              </a:spcBef>
              <a:spcAft>
                <a:spcPts val="0"/>
              </a:spcAft>
              <a:buNone/>
            </a:pPr>
            <a:r>
              <a:rPr lang="en" sz="1100">
                <a:highlight>
                  <a:srgbClr val="FFFFFF"/>
                </a:highlight>
              </a:rPr>
              <a:t>Wavelength: 0.1499 m and 0.07495 m respectively </a:t>
            </a:r>
            <a:endParaRPr sz="1100">
              <a:highlight>
                <a:srgbClr val="FFFFFF"/>
              </a:highlight>
            </a:endParaRPr>
          </a:p>
          <a:p>
            <a:pPr marL="457200" lvl="0" indent="0" algn="l" rtl="0">
              <a:spcBef>
                <a:spcPts val="0"/>
              </a:spcBef>
              <a:spcAft>
                <a:spcPts val="0"/>
              </a:spcAft>
              <a:buNone/>
            </a:pPr>
            <a:r>
              <a:rPr lang="en" sz="1100"/>
              <a:t>Maximum allowable gap: 10% of wavelength</a:t>
            </a:r>
            <a:endParaRPr sz="1100"/>
          </a:p>
          <a:p>
            <a:pPr marL="914400" lvl="0" indent="-298450" algn="l" rtl="0">
              <a:spcBef>
                <a:spcPts val="0"/>
              </a:spcBef>
              <a:spcAft>
                <a:spcPts val="0"/>
              </a:spcAft>
              <a:buSzPts val="1100"/>
              <a:buChar char="●"/>
            </a:pPr>
            <a:r>
              <a:rPr lang="en" sz="1100"/>
              <a:t>1.49 cm at 2 GHz </a:t>
            </a:r>
            <a:endParaRPr sz="1100"/>
          </a:p>
          <a:p>
            <a:pPr marL="914400" lvl="0" indent="-298450" algn="l" rtl="0">
              <a:spcBef>
                <a:spcPts val="0"/>
              </a:spcBef>
              <a:spcAft>
                <a:spcPts val="0"/>
              </a:spcAft>
              <a:buSzPts val="1100"/>
              <a:buChar char="●"/>
            </a:pPr>
            <a:r>
              <a:rPr lang="en" sz="1100"/>
              <a:t>0.745 cm at 4 GHz</a:t>
            </a:r>
            <a:endParaRPr sz="1100">
              <a:highlight>
                <a:srgbClr val="FFFFFF"/>
              </a:highlight>
            </a:endParaRPr>
          </a:p>
          <a:p>
            <a:pPr marL="0" lvl="0" indent="0" algn="l" rtl="0">
              <a:spcBef>
                <a:spcPts val="0"/>
              </a:spcBef>
              <a:spcAft>
                <a:spcPts val="0"/>
              </a:spcAft>
              <a:buNone/>
            </a:pPr>
            <a:r>
              <a:rPr lang="en" sz="1100">
                <a:highlight>
                  <a:srgbClr val="FFFFFF"/>
                </a:highlight>
              </a:rPr>
              <a:t>Concept design feature no holes, hence protectant EMI Gaskets will be decided upon possible manufacturing imperfections</a:t>
            </a:r>
            <a:endParaRPr sz="1100">
              <a:highlight>
                <a:srgbClr val="FFFFFF"/>
              </a:highlight>
            </a:endParaRPr>
          </a:p>
          <a:p>
            <a:pPr marL="0" lvl="0" indent="0" algn="l" rtl="0">
              <a:spcBef>
                <a:spcPts val="0"/>
              </a:spcBef>
              <a:spcAft>
                <a:spcPts val="0"/>
              </a:spcAft>
              <a:buNone/>
            </a:pPr>
            <a:endParaRPr sz="1100">
              <a:highlight>
                <a:srgbClr val="FFFFFF"/>
              </a:highlight>
            </a:endParaRPr>
          </a:p>
        </p:txBody>
      </p:sp>
      <p:sp>
        <p:nvSpPr>
          <p:cNvPr id="1008" name="Google Shape;1008;p76"/>
          <p:cNvSpPr txBox="1">
            <a:spLocks noGrp="1"/>
          </p:cNvSpPr>
          <p:nvPr>
            <p:ph type="title"/>
          </p:nvPr>
        </p:nvSpPr>
        <p:spPr>
          <a:xfrm>
            <a:off x="153025" y="0"/>
            <a:ext cx="78408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Mechanical - Electromagnetic Compatibility</a:t>
            </a:r>
            <a:endParaRPr/>
          </a:p>
        </p:txBody>
      </p:sp>
      <p:sp>
        <p:nvSpPr>
          <p:cNvPr id="1009" name="Google Shape;1009;p76"/>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54</a:t>
            </a:fld>
            <a:endParaRPr/>
          </a:p>
        </p:txBody>
      </p:sp>
      <p:pic>
        <p:nvPicPr>
          <p:cNvPr id="1010" name="Google Shape;1010;p76"/>
          <p:cNvPicPr preferRelativeResize="0"/>
          <p:nvPr/>
        </p:nvPicPr>
        <p:blipFill>
          <a:blip r:embed="rId3">
            <a:alphaModFix/>
          </a:blip>
          <a:stretch>
            <a:fillRect/>
          </a:stretch>
        </p:blipFill>
        <p:spPr>
          <a:xfrm>
            <a:off x="7993833" y="3143250"/>
            <a:ext cx="592317" cy="576300"/>
          </a:xfrm>
          <a:prstGeom prst="rect">
            <a:avLst/>
          </a:prstGeom>
          <a:noFill/>
          <a:ln>
            <a:noFill/>
          </a:ln>
        </p:spPr>
      </p:pic>
      <p:sp>
        <p:nvSpPr>
          <p:cNvPr id="1011" name="Google Shape;1011;p76"/>
          <p:cNvSpPr txBox="1"/>
          <p:nvPr/>
        </p:nvSpPr>
        <p:spPr>
          <a:xfrm>
            <a:off x="6467150" y="4501950"/>
            <a:ext cx="3203400" cy="26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500" i="1">
                <a:latin typeface="Roboto"/>
                <a:ea typeface="Roboto"/>
                <a:cs typeface="Roboto"/>
                <a:sym typeface="Roboto"/>
              </a:rPr>
              <a:t>Source: </a:t>
            </a:r>
            <a:r>
              <a:rPr lang="en" sz="500" i="1" u="sng">
                <a:solidFill>
                  <a:srgbClr val="2200CC"/>
                </a:solidFill>
                <a:latin typeface="Roboto"/>
                <a:ea typeface="Roboto"/>
                <a:cs typeface="Roboto"/>
                <a:sym typeface="Roboto"/>
                <a:hlinkClick r:id="rId4">
                  <a:extLst>
                    <a:ext uri="{A12FA001-AC4F-418D-AE19-62706E023703}">
                      <ahyp:hlinkClr xmlns:ahyp="http://schemas.microsoft.com/office/drawing/2018/hyperlinkcolor" val="tx"/>
                    </a:ext>
                  </a:extLst>
                </a:hlinkClick>
              </a:rPr>
              <a:t>https://www.radioing.com/eengineer/intro.html</a:t>
            </a:r>
            <a:endParaRPr sz="500" i="1">
              <a:latin typeface="Roboto"/>
              <a:ea typeface="Roboto"/>
              <a:cs typeface="Roboto"/>
              <a:sym typeface="Roboto"/>
            </a:endParaRPr>
          </a:p>
        </p:txBody>
      </p:sp>
      <p:sp>
        <p:nvSpPr>
          <p:cNvPr id="1012" name="Google Shape;1012;p76"/>
          <p:cNvSpPr txBox="1"/>
          <p:nvPr/>
        </p:nvSpPr>
        <p:spPr>
          <a:xfrm>
            <a:off x="6881800" y="3214700"/>
            <a:ext cx="16329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Roboto"/>
                <a:ea typeface="Roboto"/>
                <a:cs typeface="Roboto"/>
                <a:sym typeface="Roboto"/>
              </a:rPr>
              <a:t>Wavelength:</a:t>
            </a:r>
            <a:endParaRPr sz="1300">
              <a:solidFill>
                <a:schemeClr val="dk2"/>
              </a:solidFill>
              <a:latin typeface="Roboto"/>
              <a:ea typeface="Roboto"/>
              <a:cs typeface="Roboto"/>
              <a:sym typeface="Roboto"/>
            </a:endParaRPr>
          </a:p>
          <a:p>
            <a:pPr marL="0" lvl="0" indent="0" algn="l" rtl="0">
              <a:spcBef>
                <a:spcPts val="0"/>
              </a:spcBef>
              <a:spcAft>
                <a:spcPts val="0"/>
              </a:spcAft>
              <a:buNone/>
            </a:pPr>
            <a:r>
              <a:rPr lang="en" sz="1100" i="1">
                <a:solidFill>
                  <a:schemeClr val="dk2"/>
                </a:solidFill>
                <a:latin typeface="Roboto"/>
                <a:ea typeface="Roboto"/>
                <a:cs typeface="Roboto"/>
                <a:sym typeface="Roboto"/>
              </a:rPr>
              <a:t>c = speed of light</a:t>
            </a:r>
            <a:endParaRPr sz="1100" i="1">
              <a:solidFill>
                <a:schemeClr val="dk2"/>
              </a:solidFill>
              <a:latin typeface="Roboto"/>
              <a:ea typeface="Roboto"/>
              <a:cs typeface="Roboto"/>
              <a:sym typeface="Roboto"/>
            </a:endParaRPr>
          </a:p>
          <a:p>
            <a:pPr marL="0" lvl="0" indent="0" algn="l" rtl="0">
              <a:spcBef>
                <a:spcPts val="0"/>
              </a:spcBef>
              <a:spcAft>
                <a:spcPts val="0"/>
              </a:spcAft>
              <a:buNone/>
            </a:pPr>
            <a:r>
              <a:rPr lang="en" sz="1100" i="1">
                <a:solidFill>
                  <a:schemeClr val="dk2"/>
                </a:solidFill>
                <a:latin typeface="Roboto"/>
                <a:ea typeface="Roboto"/>
                <a:cs typeface="Roboto"/>
                <a:sym typeface="Roboto"/>
              </a:rPr>
              <a:t>f = frequency</a:t>
            </a:r>
            <a:endParaRPr sz="1100" i="1">
              <a:solidFill>
                <a:schemeClr val="dk2"/>
              </a:solidFill>
              <a:latin typeface="Roboto"/>
              <a:ea typeface="Roboto"/>
              <a:cs typeface="Roboto"/>
              <a:sym typeface="Roboto"/>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p77"/>
          <p:cNvSpPr txBox="1">
            <a:spLocks noGrp="1"/>
          </p:cNvSpPr>
          <p:nvPr>
            <p:ph type="body" idx="1"/>
          </p:nvPr>
        </p:nvSpPr>
        <p:spPr>
          <a:xfrm>
            <a:off x="311700" y="847150"/>
            <a:ext cx="8481600" cy="3734700"/>
          </a:xfrm>
          <a:prstGeom prst="rect">
            <a:avLst/>
          </a:prstGeom>
        </p:spPr>
        <p:txBody>
          <a:bodyPr spcFirstLastPara="1" wrap="square" lIns="91425" tIns="91425" rIns="91425" bIns="91425" anchor="t" anchorCtr="0">
            <a:normAutofit fontScale="40000" lnSpcReduction="20000"/>
          </a:bodyPr>
          <a:lstStyle/>
          <a:p>
            <a:pPr marL="0" lvl="0" indent="0" algn="l" rtl="0">
              <a:spcBef>
                <a:spcPts val="0"/>
              </a:spcBef>
              <a:spcAft>
                <a:spcPts val="0"/>
              </a:spcAft>
              <a:buNone/>
            </a:pPr>
            <a:r>
              <a:rPr lang="en" sz="2920" b="1"/>
              <a:t>Shield Effectiveness (SE):</a:t>
            </a:r>
            <a:r>
              <a:rPr lang="en" sz="2920"/>
              <a:t> An enclosure ability to diminish the exposed electromagnetic field</a:t>
            </a:r>
            <a:endParaRPr sz="2920"/>
          </a:p>
          <a:p>
            <a:pPr marL="0" lvl="0" indent="0" algn="l" rtl="0">
              <a:spcBef>
                <a:spcPts val="0"/>
              </a:spcBef>
              <a:spcAft>
                <a:spcPts val="0"/>
              </a:spcAft>
              <a:buNone/>
            </a:pPr>
            <a:endParaRPr sz="2920"/>
          </a:p>
          <a:p>
            <a:pPr marL="0" lvl="0" indent="0" algn="l" rtl="0">
              <a:spcBef>
                <a:spcPts val="0"/>
              </a:spcBef>
              <a:spcAft>
                <a:spcPts val="0"/>
              </a:spcAft>
              <a:buNone/>
            </a:pPr>
            <a:r>
              <a:rPr lang="en" sz="2920"/>
              <a:t>The Required Attenuation Shield Effectiveness [dB]:</a:t>
            </a:r>
            <a:endParaRPr sz="2920"/>
          </a:p>
          <a:p>
            <a:pPr marL="0" lvl="0" indent="0" algn="l" rtl="0">
              <a:spcBef>
                <a:spcPts val="0"/>
              </a:spcBef>
              <a:spcAft>
                <a:spcPts val="0"/>
              </a:spcAft>
              <a:buNone/>
            </a:pPr>
            <a:endParaRPr sz="2920"/>
          </a:p>
          <a:p>
            <a:pPr marL="0" lvl="0" indent="0" algn="l" rtl="0">
              <a:spcBef>
                <a:spcPts val="0"/>
              </a:spcBef>
              <a:spcAft>
                <a:spcPts val="0"/>
              </a:spcAft>
              <a:buNone/>
            </a:pPr>
            <a:endParaRPr sz="2920"/>
          </a:p>
          <a:p>
            <a:pPr marL="0" lvl="0" indent="0" algn="l" rtl="0">
              <a:spcBef>
                <a:spcPts val="0"/>
              </a:spcBef>
              <a:spcAft>
                <a:spcPts val="0"/>
              </a:spcAft>
              <a:buNone/>
            </a:pPr>
            <a:endParaRPr sz="2920"/>
          </a:p>
          <a:p>
            <a:pPr marL="0" lvl="0" indent="0" algn="l" rtl="0">
              <a:spcBef>
                <a:spcPts val="0"/>
              </a:spcBef>
              <a:spcAft>
                <a:spcPts val="0"/>
              </a:spcAft>
              <a:buNone/>
            </a:pPr>
            <a:endParaRPr sz="2920"/>
          </a:p>
          <a:p>
            <a:pPr marL="0" lvl="0" indent="0" algn="l" rtl="0">
              <a:spcBef>
                <a:spcPts val="0"/>
              </a:spcBef>
              <a:spcAft>
                <a:spcPts val="0"/>
              </a:spcAft>
              <a:buNone/>
            </a:pPr>
            <a:endParaRPr sz="2920"/>
          </a:p>
          <a:p>
            <a:pPr marL="0" lvl="0" indent="0" algn="l" rtl="0">
              <a:spcBef>
                <a:spcPts val="0"/>
              </a:spcBef>
              <a:spcAft>
                <a:spcPts val="0"/>
              </a:spcAft>
              <a:buNone/>
            </a:pPr>
            <a:r>
              <a:rPr lang="en" sz="2920"/>
              <a:t>           = The radiated field strength received without barrier</a:t>
            </a:r>
            <a:endParaRPr sz="2920"/>
          </a:p>
          <a:p>
            <a:pPr marL="0" lvl="0" indent="0" algn="l" rtl="0">
              <a:spcBef>
                <a:spcPts val="0"/>
              </a:spcBef>
              <a:spcAft>
                <a:spcPts val="0"/>
              </a:spcAft>
              <a:buNone/>
            </a:pPr>
            <a:r>
              <a:rPr lang="en" sz="2920"/>
              <a:t>           = The radiated field strength received with barrier</a:t>
            </a:r>
            <a:endParaRPr sz="2920"/>
          </a:p>
          <a:p>
            <a:pPr marL="0" lvl="0" indent="0" algn="l" rtl="0">
              <a:spcBef>
                <a:spcPts val="0"/>
              </a:spcBef>
              <a:spcAft>
                <a:spcPts val="0"/>
              </a:spcAft>
              <a:buNone/>
            </a:pPr>
            <a:endParaRPr sz="2920"/>
          </a:p>
          <a:p>
            <a:pPr marL="0" lvl="0" indent="0" algn="l" rtl="0">
              <a:spcBef>
                <a:spcPts val="0"/>
              </a:spcBef>
              <a:spcAft>
                <a:spcPts val="0"/>
              </a:spcAft>
              <a:buNone/>
            </a:pPr>
            <a:r>
              <a:rPr lang="en" sz="2920"/>
              <a:t>S-Band Antenna radiated field strength: </a:t>
            </a:r>
            <a:r>
              <a:rPr lang="en" sz="2920" b="1"/>
              <a:t>XXX [v/m]</a:t>
            </a:r>
            <a:endParaRPr sz="2920" b="1"/>
          </a:p>
          <a:p>
            <a:pPr marL="0" lvl="0" indent="0" algn="l" rtl="0">
              <a:spcBef>
                <a:spcPts val="0"/>
              </a:spcBef>
              <a:spcAft>
                <a:spcPts val="0"/>
              </a:spcAft>
              <a:buNone/>
            </a:pPr>
            <a:r>
              <a:rPr lang="en" sz="2920">
                <a:highlight>
                  <a:schemeClr val="lt1"/>
                </a:highlight>
              </a:rPr>
              <a:t>Acceptable Field Strength of MEMS Gyroscope: </a:t>
            </a:r>
            <a:r>
              <a:rPr lang="en" sz="2920" b="1">
                <a:highlight>
                  <a:schemeClr val="lt1"/>
                </a:highlight>
              </a:rPr>
              <a:t>XXXX [v/m]</a:t>
            </a:r>
            <a:endParaRPr sz="2920" b="1">
              <a:highlight>
                <a:schemeClr val="lt1"/>
              </a:highlight>
            </a:endParaRPr>
          </a:p>
          <a:p>
            <a:pPr marL="0" lvl="0" indent="0" algn="l" rtl="0">
              <a:spcBef>
                <a:spcPts val="0"/>
              </a:spcBef>
              <a:spcAft>
                <a:spcPts val="0"/>
              </a:spcAft>
              <a:buNone/>
            </a:pPr>
            <a:endParaRPr sz="2920">
              <a:highlight>
                <a:schemeClr val="lt1"/>
              </a:highlight>
            </a:endParaRPr>
          </a:p>
          <a:p>
            <a:pPr marL="0" lvl="0" indent="0" algn="l" rtl="0">
              <a:spcBef>
                <a:spcPts val="0"/>
              </a:spcBef>
              <a:spcAft>
                <a:spcPts val="0"/>
              </a:spcAft>
              <a:buNone/>
            </a:pPr>
            <a:r>
              <a:rPr lang="en" sz="2920">
                <a:highlight>
                  <a:schemeClr val="lt1"/>
                </a:highlight>
              </a:rPr>
              <a:t>Minimum Shielding Effectiveness Required: </a:t>
            </a:r>
            <a:r>
              <a:rPr lang="en" sz="2920" b="1">
                <a:highlight>
                  <a:schemeClr val="lt1"/>
                </a:highlight>
              </a:rPr>
              <a:t>XX [dB]</a:t>
            </a:r>
            <a:endParaRPr sz="2920" b="1">
              <a:highlight>
                <a:schemeClr val="lt1"/>
              </a:highlight>
            </a:endParaRPr>
          </a:p>
          <a:p>
            <a:pPr marL="457200" lvl="0" indent="-302789" algn="l" rtl="0">
              <a:spcBef>
                <a:spcPts val="0"/>
              </a:spcBef>
              <a:spcAft>
                <a:spcPts val="0"/>
              </a:spcAft>
              <a:buSzPct val="100000"/>
              <a:buChar char="●"/>
            </a:pPr>
            <a:r>
              <a:rPr lang="en" sz="2920">
                <a:highlight>
                  <a:schemeClr val="lt1"/>
                </a:highlight>
              </a:rPr>
              <a:t>Near field application</a:t>
            </a:r>
            <a:endParaRPr sz="2920">
              <a:highlight>
                <a:schemeClr val="lt1"/>
              </a:highlight>
            </a:endParaRPr>
          </a:p>
          <a:p>
            <a:pPr marL="914400" lvl="0" indent="0" algn="l" rtl="0">
              <a:spcBef>
                <a:spcPts val="0"/>
              </a:spcBef>
              <a:spcAft>
                <a:spcPts val="0"/>
              </a:spcAft>
              <a:buNone/>
            </a:pPr>
            <a:endParaRPr sz="2920">
              <a:highlight>
                <a:schemeClr val="lt1"/>
              </a:highlight>
            </a:endParaRPr>
          </a:p>
          <a:p>
            <a:pPr marL="0" lvl="0" indent="0" algn="l" rtl="0">
              <a:spcBef>
                <a:spcPts val="0"/>
              </a:spcBef>
              <a:spcAft>
                <a:spcPts val="0"/>
              </a:spcAft>
              <a:buNone/>
            </a:pPr>
            <a:r>
              <a:rPr lang="en" sz="3300">
                <a:highlight>
                  <a:srgbClr val="FFFFFF"/>
                </a:highlight>
              </a:rPr>
              <a:t>At frequencies from 30 to 100 MHz, </a:t>
            </a:r>
            <a:r>
              <a:rPr lang="en" sz="3300" b="1"/>
              <a:t>aluminum foil</a:t>
            </a:r>
            <a:r>
              <a:rPr lang="en" sz="3300">
                <a:highlight>
                  <a:srgbClr val="FFFFFF"/>
                </a:highlight>
              </a:rPr>
              <a:t> provides at least 85 dB of </a:t>
            </a:r>
            <a:r>
              <a:rPr lang="en" sz="3300" b="1"/>
              <a:t>shielding effectiveness</a:t>
            </a:r>
            <a:r>
              <a:rPr lang="en" sz="3300">
                <a:highlight>
                  <a:srgbClr val="FFFFFF"/>
                </a:highlight>
              </a:rPr>
              <a:t>.</a:t>
            </a:r>
            <a:endParaRPr sz="3300">
              <a:highlight>
                <a:srgbClr val="FFFFFF"/>
              </a:highlight>
            </a:endParaRPr>
          </a:p>
          <a:p>
            <a:pPr marL="457200" lvl="0" indent="-312420" algn="l" rtl="0">
              <a:spcBef>
                <a:spcPts val="0"/>
              </a:spcBef>
              <a:spcAft>
                <a:spcPts val="0"/>
              </a:spcAft>
              <a:buSzPct val="100000"/>
              <a:buChar char="●"/>
            </a:pPr>
            <a:r>
              <a:rPr lang="en" sz="3300">
                <a:highlight>
                  <a:srgbClr val="FFFFFF"/>
                </a:highlight>
              </a:rPr>
              <a:t>Higher frequency requires higher shield thickness</a:t>
            </a:r>
            <a:endParaRPr sz="3300">
              <a:highlight>
                <a:srgbClr val="FFFFFF"/>
              </a:highlight>
            </a:endParaRPr>
          </a:p>
          <a:p>
            <a:pPr marL="0" lvl="0" indent="0" algn="l" rtl="0">
              <a:spcBef>
                <a:spcPts val="0"/>
              </a:spcBef>
              <a:spcAft>
                <a:spcPts val="0"/>
              </a:spcAft>
              <a:buNone/>
            </a:pPr>
            <a:endParaRPr sz="1400"/>
          </a:p>
          <a:p>
            <a:pPr marL="0" lvl="0" indent="0" algn="l" rtl="0">
              <a:spcBef>
                <a:spcPts val="0"/>
              </a:spcBef>
              <a:spcAft>
                <a:spcPts val="1200"/>
              </a:spcAft>
              <a:buNone/>
            </a:pPr>
            <a:endParaRPr/>
          </a:p>
        </p:txBody>
      </p:sp>
      <p:sp>
        <p:nvSpPr>
          <p:cNvPr id="1018" name="Google Shape;1018;p77"/>
          <p:cNvSpPr txBox="1">
            <a:spLocks noGrp="1"/>
          </p:cNvSpPr>
          <p:nvPr>
            <p:ph type="title"/>
          </p:nvPr>
        </p:nvSpPr>
        <p:spPr>
          <a:xfrm>
            <a:off x="153025" y="0"/>
            <a:ext cx="8219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Mechanical - Shielding Effectiveness Setup</a:t>
            </a:r>
            <a:endParaRPr/>
          </a:p>
        </p:txBody>
      </p:sp>
      <p:pic>
        <p:nvPicPr>
          <p:cNvPr id="1019" name="Google Shape;1019;p77"/>
          <p:cNvPicPr preferRelativeResize="0"/>
          <p:nvPr/>
        </p:nvPicPr>
        <p:blipFill>
          <a:blip r:embed="rId3">
            <a:alphaModFix/>
          </a:blip>
          <a:stretch>
            <a:fillRect/>
          </a:stretch>
        </p:blipFill>
        <p:spPr>
          <a:xfrm>
            <a:off x="463975" y="1566075"/>
            <a:ext cx="2196100" cy="636550"/>
          </a:xfrm>
          <a:prstGeom prst="rect">
            <a:avLst/>
          </a:prstGeom>
          <a:noFill/>
          <a:ln>
            <a:noFill/>
          </a:ln>
        </p:spPr>
      </p:pic>
      <p:pic>
        <p:nvPicPr>
          <p:cNvPr id="1020" name="Google Shape;1020;p77"/>
          <p:cNvPicPr preferRelativeResize="0"/>
          <p:nvPr/>
        </p:nvPicPr>
        <p:blipFill>
          <a:blip r:embed="rId4">
            <a:alphaModFix/>
          </a:blip>
          <a:stretch>
            <a:fillRect/>
          </a:stretch>
        </p:blipFill>
        <p:spPr>
          <a:xfrm>
            <a:off x="417400" y="2202625"/>
            <a:ext cx="355638" cy="256850"/>
          </a:xfrm>
          <a:prstGeom prst="rect">
            <a:avLst/>
          </a:prstGeom>
          <a:noFill/>
          <a:ln>
            <a:noFill/>
          </a:ln>
        </p:spPr>
      </p:pic>
      <p:pic>
        <p:nvPicPr>
          <p:cNvPr id="1021" name="Google Shape;1021;p77"/>
          <p:cNvPicPr preferRelativeResize="0"/>
          <p:nvPr/>
        </p:nvPicPr>
        <p:blipFill>
          <a:blip r:embed="rId5">
            <a:alphaModFix/>
          </a:blip>
          <a:stretch>
            <a:fillRect/>
          </a:stretch>
        </p:blipFill>
        <p:spPr>
          <a:xfrm>
            <a:off x="387775" y="2443325"/>
            <a:ext cx="414911" cy="256850"/>
          </a:xfrm>
          <a:prstGeom prst="rect">
            <a:avLst/>
          </a:prstGeom>
          <a:noFill/>
          <a:ln>
            <a:noFill/>
          </a:ln>
        </p:spPr>
      </p:pic>
      <p:sp>
        <p:nvSpPr>
          <p:cNvPr id="1022" name="Google Shape;1022;p77"/>
          <p:cNvSpPr txBox="1"/>
          <p:nvPr/>
        </p:nvSpPr>
        <p:spPr>
          <a:xfrm>
            <a:off x="6467150" y="4425750"/>
            <a:ext cx="3203400" cy="60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500" i="1">
                <a:latin typeface="Roboto"/>
                <a:ea typeface="Roboto"/>
                <a:cs typeface="Roboto"/>
                <a:sym typeface="Roboto"/>
              </a:rPr>
              <a:t>Source: </a:t>
            </a:r>
            <a:r>
              <a:rPr lang="en" sz="500" i="1" u="sng">
                <a:solidFill>
                  <a:schemeClr val="hlink"/>
                </a:solidFill>
                <a:latin typeface="Roboto"/>
                <a:ea typeface="Roboto"/>
                <a:cs typeface="Roboto"/>
                <a:sym typeface="Roboto"/>
                <a:hlinkClick r:id="rId6"/>
              </a:rPr>
              <a:t>T.L. Clark, M.B. McCollum, D.H. Trout,</a:t>
            </a:r>
            <a:endParaRPr sz="500" i="1">
              <a:latin typeface="Roboto"/>
              <a:ea typeface="Roboto"/>
              <a:cs typeface="Roboto"/>
              <a:sym typeface="Roboto"/>
            </a:endParaRPr>
          </a:p>
          <a:p>
            <a:pPr marL="0" lvl="0" indent="0" algn="l" rtl="0">
              <a:lnSpc>
                <a:spcPct val="115000"/>
              </a:lnSpc>
              <a:spcBef>
                <a:spcPts val="0"/>
              </a:spcBef>
              <a:spcAft>
                <a:spcPts val="0"/>
              </a:spcAft>
              <a:buNone/>
            </a:pPr>
            <a:r>
              <a:rPr lang="en" sz="500" i="1" u="sng">
                <a:solidFill>
                  <a:schemeClr val="hlink"/>
                </a:solidFill>
                <a:latin typeface="Roboto"/>
                <a:ea typeface="Roboto"/>
                <a:cs typeface="Roboto"/>
                <a:sym typeface="Roboto"/>
                <a:hlinkClick r:id="rId6"/>
              </a:rPr>
              <a:t>and K. Javor: Marshall Space Flight Center Electromagnetic</a:t>
            </a:r>
            <a:endParaRPr sz="500" i="1">
              <a:latin typeface="Roboto"/>
              <a:ea typeface="Roboto"/>
              <a:cs typeface="Roboto"/>
              <a:sym typeface="Roboto"/>
            </a:endParaRPr>
          </a:p>
          <a:p>
            <a:pPr marL="0" lvl="0" indent="0" algn="l" rtl="0">
              <a:lnSpc>
                <a:spcPct val="115000"/>
              </a:lnSpc>
              <a:spcBef>
                <a:spcPts val="0"/>
              </a:spcBef>
              <a:spcAft>
                <a:spcPts val="0"/>
              </a:spcAft>
              <a:buNone/>
            </a:pPr>
            <a:r>
              <a:rPr lang="en" sz="500" i="1" u="sng">
                <a:solidFill>
                  <a:schemeClr val="hlink"/>
                </a:solidFill>
                <a:latin typeface="Roboto"/>
                <a:ea typeface="Roboto"/>
                <a:cs typeface="Roboto"/>
                <a:sym typeface="Roboto"/>
                <a:hlinkClick r:id="rId6"/>
              </a:rPr>
              <a:t>Compatibility Design and Interference Control</a:t>
            </a:r>
            <a:endParaRPr sz="500" i="1">
              <a:latin typeface="Roboto"/>
              <a:ea typeface="Roboto"/>
              <a:cs typeface="Roboto"/>
              <a:sym typeface="Roboto"/>
            </a:endParaRPr>
          </a:p>
          <a:p>
            <a:pPr marL="0" lvl="0" indent="0" algn="l" rtl="0">
              <a:lnSpc>
                <a:spcPct val="115000"/>
              </a:lnSpc>
              <a:spcBef>
                <a:spcPts val="0"/>
              </a:spcBef>
              <a:spcAft>
                <a:spcPts val="0"/>
              </a:spcAft>
              <a:buNone/>
            </a:pPr>
            <a:r>
              <a:rPr lang="en" sz="500" i="1" u="sng">
                <a:solidFill>
                  <a:schemeClr val="hlink"/>
                </a:solidFill>
                <a:latin typeface="Roboto"/>
                <a:ea typeface="Roboto"/>
                <a:cs typeface="Roboto"/>
                <a:sym typeface="Roboto"/>
                <a:hlinkClick r:id="rId6"/>
              </a:rPr>
              <a:t>(MEDIC) Handbook</a:t>
            </a:r>
            <a:endParaRPr sz="500" i="1">
              <a:latin typeface="Roboto"/>
              <a:ea typeface="Roboto"/>
              <a:cs typeface="Roboto"/>
              <a:sym typeface="Roboto"/>
            </a:endParaRPr>
          </a:p>
          <a:p>
            <a:pPr marL="0" lvl="0" indent="0" algn="l" rtl="0">
              <a:spcBef>
                <a:spcPts val="0"/>
              </a:spcBef>
              <a:spcAft>
                <a:spcPts val="0"/>
              </a:spcAft>
              <a:buNone/>
            </a:pPr>
            <a:endParaRPr sz="500" i="1">
              <a:latin typeface="Roboto"/>
              <a:ea typeface="Roboto"/>
              <a:cs typeface="Roboto"/>
              <a:sym typeface="Roboto"/>
            </a:endParaRPr>
          </a:p>
        </p:txBody>
      </p:sp>
      <p:sp>
        <p:nvSpPr>
          <p:cNvPr id="1023" name="Google Shape;1023;p77"/>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78"/>
          <p:cNvSpPr txBox="1">
            <a:spLocks noGrp="1"/>
          </p:cNvSpPr>
          <p:nvPr>
            <p:ph type="body" idx="1"/>
          </p:nvPr>
        </p:nvSpPr>
        <p:spPr>
          <a:xfrm>
            <a:off x="311700" y="630726"/>
            <a:ext cx="8520600" cy="3951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100">
                <a:highlight>
                  <a:schemeClr val="lt1"/>
                </a:highlight>
              </a:rPr>
              <a:t>Four Types of possible EMI:</a:t>
            </a:r>
            <a:endParaRPr sz="1100">
              <a:highlight>
                <a:schemeClr val="lt1"/>
              </a:highlight>
            </a:endParaRPr>
          </a:p>
          <a:p>
            <a:pPr marL="457200" lvl="0" indent="-298450" algn="l" rtl="0">
              <a:spcBef>
                <a:spcPts val="0"/>
              </a:spcBef>
              <a:spcAft>
                <a:spcPts val="0"/>
              </a:spcAft>
              <a:buSzPts val="1100"/>
              <a:buChar char="●"/>
            </a:pPr>
            <a:r>
              <a:rPr lang="en" sz="1100">
                <a:highlight>
                  <a:schemeClr val="lt1"/>
                </a:highlight>
              </a:rPr>
              <a:t>Conduction - Electric Current</a:t>
            </a:r>
            <a:endParaRPr sz="1100">
              <a:highlight>
                <a:schemeClr val="lt1"/>
              </a:highlight>
            </a:endParaRPr>
          </a:p>
          <a:p>
            <a:pPr marL="457200" lvl="0" indent="-298450" algn="l" rtl="0">
              <a:spcBef>
                <a:spcPts val="0"/>
              </a:spcBef>
              <a:spcAft>
                <a:spcPts val="0"/>
              </a:spcAft>
              <a:buSzPts val="1100"/>
              <a:buChar char="●"/>
            </a:pPr>
            <a:r>
              <a:rPr lang="en" sz="1100">
                <a:highlight>
                  <a:schemeClr val="lt1"/>
                </a:highlight>
              </a:rPr>
              <a:t>Radiation - Electromagnetic Field</a:t>
            </a:r>
            <a:endParaRPr sz="1100">
              <a:highlight>
                <a:schemeClr val="lt1"/>
              </a:highlight>
            </a:endParaRPr>
          </a:p>
          <a:p>
            <a:pPr marL="457200" lvl="0" indent="-298450" algn="l" rtl="0">
              <a:spcBef>
                <a:spcPts val="0"/>
              </a:spcBef>
              <a:spcAft>
                <a:spcPts val="0"/>
              </a:spcAft>
              <a:buSzPts val="1100"/>
              <a:buChar char="●"/>
            </a:pPr>
            <a:r>
              <a:rPr lang="en" sz="1100">
                <a:highlight>
                  <a:schemeClr val="lt1"/>
                </a:highlight>
              </a:rPr>
              <a:t>Capacitive Coupling -  Electric Field </a:t>
            </a:r>
            <a:endParaRPr sz="1100">
              <a:highlight>
                <a:schemeClr val="lt1"/>
              </a:highlight>
            </a:endParaRPr>
          </a:p>
          <a:p>
            <a:pPr marL="457200" lvl="0" indent="-298450" algn="l" rtl="0">
              <a:spcBef>
                <a:spcPts val="0"/>
              </a:spcBef>
              <a:spcAft>
                <a:spcPts val="0"/>
              </a:spcAft>
              <a:buSzPts val="1100"/>
              <a:buChar char="●"/>
            </a:pPr>
            <a:r>
              <a:rPr lang="en" sz="1100">
                <a:highlight>
                  <a:schemeClr val="lt1"/>
                </a:highlight>
              </a:rPr>
              <a:t>Inductive Coupling - Magnetic Field</a:t>
            </a:r>
            <a:endParaRPr sz="1100">
              <a:highlight>
                <a:schemeClr val="lt1"/>
              </a:highlight>
            </a:endParaRPr>
          </a:p>
          <a:p>
            <a:pPr marL="0" lvl="0" indent="0" algn="l" rtl="0">
              <a:spcBef>
                <a:spcPts val="0"/>
              </a:spcBef>
              <a:spcAft>
                <a:spcPts val="0"/>
              </a:spcAft>
              <a:buNone/>
            </a:pPr>
            <a:endParaRPr sz="1100">
              <a:highlight>
                <a:schemeClr val="lt1"/>
              </a:highlight>
            </a:endParaRPr>
          </a:p>
          <a:p>
            <a:pPr marL="0" lvl="0" indent="0" algn="l" rtl="0">
              <a:spcBef>
                <a:spcPts val="0"/>
              </a:spcBef>
              <a:spcAft>
                <a:spcPts val="0"/>
              </a:spcAft>
              <a:buNone/>
            </a:pPr>
            <a:r>
              <a:rPr lang="en" sz="1354"/>
              <a:t>Total Shielding Effectiveness of Designed Enclosure</a:t>
            </a:r>
            <a:r>
              <a:rPr lang="en" sz="1400"/>
              <a:t> increases:</a:t>
            </a:r>
            <a:endParaRPr sz="1400"/>
          </a:p>
          <a:p>
            <a:pPr marL="457200" lvl="0" indent="-317500" algn="l" rtl="0">
              <a:spcBef>
                <a:spcPts val="0"/>
              </a:spcBef>
              <a:spcAft>
                <a:spcPts val="0"/>
              </a:spcAft>
              <a:buSzPts val="1400"/>
              <a:buChar char="●"/>
            </a:pPr>
            <a:r>
              <a:rPr lang="en" sz="1400"/>
              <a:t>Thickness of the shield</a:t>
            </a:r>
            <a:endParaRPr sz="1400"/>
          </a:p>
          <a:p>
            <a:pPr marL="457200" lvl="0" indent="-317500" algn="l" rtl="0">
              <a:spcBef>
                <a:spcPts val="0"/>
              </a:spcBef>
              <a:spcAft>
                <a:spcPts val="0"/>
              </a:spcAft>
              <a:buSzPts val="1400"/>
              <a:buChar char="●"/>
            </a:pPr>
            <a:r>
              <a:rPr lang="en" sz="1400"/>
              <a:t>Conductivity of the shield</a:t>
            </a:r>
            <a:endParaRPr sz="1400"/>
          </a:p>
          <a:p>
            <a:pPr marL="457200" lvl="0" indent="-317500" algn="l" rtl="0">
              <a:spcBef>
                <a:spcPts val="0"/>
              </a:spcBef>
              <a:spcAft>
                <a:spcPts val="0"/>
              </a:spcAft>
              <a:buSzPts val="1400"/>
              <a:buChar char="●"/>
            </a:pPr>
            <a:r>
              <a:rPr lang="en" sz="1400"/>
              <a:t>Permeability of the shield</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Joints and apertures will degrade shielding effectiveness (SE) of the material</a:t>
            </a:r>
            <a:endParaRPr sz="1400" b="1"/>
          </a:p>
          <a:p>
            <a:pPr marL="0" lvl="0" indent="0" algn="l" rtl="0">
              <a:spcBef>
                <a:spcPts val="0"/>
              </a:spcBef>
              <a:spcAft>
                <a:spcPts val="0"/>
              </a:spcAft>
              <a:buNone/>
            </a:pPr>
            <a:endParaRPr sz="1400" b="1"/>
          </a:p>
          <a:p>
            <a:pPr marL="457200" lvl="0" indent="0" algn="l" rtl="0">
              <a:spcBef>
                <a:spcPts val="0"/>
              </a:spcBef>
              <a:spcAft>
                <a:spcPts val="0"/>
              </a:spcAft>
              <a:buNone/>
            </a:pPr>
            <a:endParaRPr sz="1400"/>
          </a:p>
        </p:txBody>
      </p:sp>
      <p:sp>
        <p:nvSpPr>
          <p:cNvPr id="1029" name="Google Shape;1029;p78"/>
          <p:cNvSpPr txBox="1">
            <a:spLocks noGrp="1"/>
          </p:cNvSpPr>
          <p:nvPr>
            <p:ph type="title"/>
          </p:nvPr>
        </p:nvSpPr>
        <p:spPr>
          <a:xfrm>
            <a:off x="153025" y="0"/>
            <a:ext cx="844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Mechanical - Designed Shielding Effectiveness</a:t>
            </a:r>
            <a:endParaRPr/>
          </a:p>
        </p:txBody>
      </p:sp>
      <p:pic>
        <p:nvPicPr>
          <p:cNvPr id="1030" name="Google Shape;1030;p78"/>
          <p:cNvPicPr preferRelativeResize="0"/>
          <p:nvPr/>
        </p:nvPicPr>
        <p:blipFill>
          <a:blip r:embed="rId3">
            <a:alphaModFix/>
          </a:blip>
          <a:stretch>
            <a:fillRect/>
          </a:stretch>
        </p:blipFill>
        <p:spPr>
          <a:xfrm>
            <a:off x="6838188" y="707398"/>
            <a:ext cx="2192000" cy="374925"/>
          </a:xfrm>
          <a:prstGeom prst="rect">
            <a:avLst/>
          </a:prstGeom>
          <a:noFill/>
          <a:ln>
            <a:noFill/>
          </a:ln>
        </p:spPr>
      </p:pic>
      <p:pic>
        <p:nvPicPr>
          <p:cNvPr id="1031" name="Google Shape;1031;p78"/>
          <p:cNvPicPr preferRelativeResize="0"/>
          <p:nvPr/>
        </p:nvPicPr>
        <p:blipFill>
          <a:blip r:embed="rId4">
            <a:alphaModFix/>
          </a:blip>
          <a:stretch>
            <a:fillRect/>
          </a:stretch>
        </p:blipFill>
        <p:spPr>
          <a:xfrm>
            <a:off x="6738004" y="1539875"/>
            <a:ext cx="2381821" cy="541925"/>
          </a:xfrm>
          <a:prstGeom prst="rect">
            <a:avLst/>
          </a:prstGeom>
          <a:noFill/>
          <a:ln>
            <a:noFill/>
          </a:ln>
        </p:spPr>
      </p:pic>
      <p:pic>
        <p:nvPicPr>
          <p:cNvPr id="1032" name="Google Shape;1032;p78"/>
          <p:cNvPicPr preferRelativeResize="0"/>
          <p:nvPr/>
        </p:nvPicPr>
        <p:blipFill>
          <a:blip r:embed="rId5">
            <a:alphaModFix/>
          </a:blip>
          <a:stretch>
            <a:fillRect/>
          </a:stretch>
        </p:blipFill>
        <p:spPr>
          <a:xfrm>
            <a:off x="6748569" y="1048875"/>
            <a:ext cx="2371244" cy="491000"/>
          </a:xfrm>
          <a:prstGeom prst="rect">
            <a:avLst/>
          </a:prstGeom>
          <a:noFill/>
          <a:ln>
            <a:noFill/>
          </a:ln>
        </p:spPr>
      </p:pic>
      <p:pic>
        <p:nvPicPr>
          <p:cNvPr id="1033" name="Google Shape;1033;p78"/>
          <p:cNvPicPr preferRelativeResize="0"/>
          <p:nvPr/>
        </p:nvPicPr>
        <p:blipFill>
          <a:blip r:embed="rId6">
            <a:alphaModFix/>
          </a:blip>
          <a:stretch>
            <a:fillRect/>
          </a:stretch>
        </p:blipFill>
        <p:spPr>
          <a:xfrm>
            <a:off x="6365732" y="2187650"/>
            <a:ext cx="2778267" cy="491000"/>
          </a:xfrm>
          <a:prstGeom prst="rect">
            <a:avLst/>
          </a:prstGeom>
          <a:noFill/>
          <a:ln>
            <a:noFill/>
          </a:ln>
        </p:spPr>
      </p:pic>
      <p:pic>
        <p:nvPicPr>
          <p:cNvPr id="1034" name="Google Shape;1034;p78"/>
          <p:cNvPicPr preferRelativeResize="0"/>
          <p:nvPr/>
        </p:nvPicPr>
        <p:blipFill>
          <a:blip r:embed="rId7">
            <a:alphaModFix/>
          </a:blip>
          <a:stretch>
            <a:fillRect/>
          </a:stretch>
        </p:blipFill>
        <p:spPr>
          <a:xfrm>
            <a:off x="6544522" y="2598975"/>
            <a:ext cx="2485677" cy="491000"/>
          </a:xfrm>
          <a:prstGeom prst="rect">
            <a:avLst/>
          </a:prstGeom>
          <a:noFill/>
          <a:ln>
            <a:noFill/>
          </a:ln>
        </p:spPr>
      </p:pic>
      <p:sp>
        <p:nvSpPr>
          <p:cNvPr id="1035" name="Google Shape;1035;p78"/>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56</a:t>
            </a:fld>
            <a:endParaRPr/>
          </a:p>
        </p:txBody>
      </p:sp>
      <p:sp>
        <p:nvSpPr>
          <p:cNvPr id="1036" name="Google Shape;1036;p78"/>
          <p:cNvSpPr txBox="1"/>
          <p:nvPr/>
        </p:nvSpPr>
        <p:spPr>
          <a:xfrm>
            <a:off x="6467150" y="4501950"/>
            <a:ext cx="3203400" cy="42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500" i="1">
                <a:latin typeface="Roboto"/>
                <a:ea typeface="Roboto"/>
                <a:cs typeface="Roboto"/>
                <a:sym typeface="Roboto"/>
              </a:rPr>
              <a:t>Source: </a:t>
            </a:r>
            <a:r>
              <a:rPr lang="en" sz="500" i="1" u="sng">
                <a:solidFill>
                  <a:schemeClr val="hlink"/>
                </a:solidFill>
                <a:latin typeface="Roboto"/>
                <a:ea typeface="Roboto"/>
                <a:cs typeface="Roboto"/>
                <a:sym typeface="Roboto"/>
                <a:hlinkClick r:id="rId8"/>
              </a:rPr>
              <a:t>R.W. Evans, Design Guidelines for Shielding Effectiveness,</a:t>
            </a:r>
            <a:endParaRPr sz="500" i="1">
              <a:latin typeface="Roboto"/>
              <a:ea typeface="Roboto"/>
              <a:cs typeface="Roboto"/>
              <a:sym typeface="Roboto"/>
            </a:endParaRPr>
          </a:p>
          <a:p>
            <a:pPr marL="0" lvl="0" indent="0" algn="l" rtl="0">
              <a:lnSpc>
                <a:spcPct val="115000"/>
              </a:lnSpc>
              <a:spcBef>
                <a:spcPts val="0"/>
              </a:spcBef>
              <a:spcAft>
                <a:spcPts val="0"/>
              </a:spcAft>
              <a:buNone/>
            </a:pPr>
            <a:r>
              <a:rPr lang="en" sz="500" i="1" u="sng">
                <a:solidFill>
                  <a:schemeClr val="hlink"/>
                </a:solidFill>
                <a:latin typeface="Roboto"/>
                <a:ea typeface="Roboto"/>
                <a:cs typeface="Roboto"/>
                <a:sym typeface="Roboto"/>
                <a:hlinkClick r:id="rId8"/>
              </a:rPr>
              <a:t>Current Carrying Capability, and the Enhancement</a:t>
            </a:r>
            <a:endParaRPr sz="500" i="1">
              <a:latin typeface="Roboto"/>
              <a:ea typeface="Roboto"/>
              <a:cs typeface="Roboto"/>
              <a:sym typeface="Roboto"/>
            </a:endParaRPr>
          </a:p>
          <a:p>
            <a:pPr marL="0" lvl="0" indent="0" algn="l" rtl="0">
              <a:lnSpc>
                <a:spcPct val="115000"/>
              </a:lnSpc>
              <a:spcBef>
                <a:spcPts val="0"/>
              </a:spcBef>
              <a:spcAft>
                <a:spcPts val="0"/>
              </a:spcAft>
              <a:buNone/>
            </a:pPr>
            <a:r>
              <a:rPr lang="en" sz="500" i="1" u="sng">
                <a:solidFill>
                  <a:schemeClr val="hlink"/>
                </a:solidFill>
                <a:latin typeface="Roboto"/>
                <a:ea typeface="Roboto"/>
                <a:cs typeface="Roboto"/>
                <a:sym typeface="Roboto"/>
                <a:hlinkClick r:id="rId8"/>
              </a:rPr>
              <a:t>of Conductivity of Composite Materials</a:t>
            </a:r>
            <a:endParaRPr sz="500" i="1">
              <a:latin typeface="Roboto"/>
              <a:ea typeface="Roboto"/>
              <a:cs typeface="Roboto"/>
              <a:sym typeface="Roboto"/>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sp>
        <p:nvSpPr>
          <p:cNvPr id="1041" name="Google Shape;1041;p79"/>
          <p:cNvSpPr txBox="1">
            <a:spLocks noGrp="1"/>
          </p:cNvSpPr>
          <p:nvPr>
            <p:ph type="body" idx="1"/>
          </p:nvPr>
        </p:nvSpPr>
        <p:spPr>
          <a:xfrm>
            <a:off x="311700" y="630726"/>
            <a:ext cx="8520600" cy="3951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400"/>
              <a:t>Attenuation due to absorption factor:</a:t>
            </a: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Loss due to reflection factor (Negative Number):</a:t>
            </a: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Near-field re-reflection correction factor:</a:t>
            </a: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Total Shield Effectiveness:</a:t>
            </a:r>
            <a:endParaRPr sz="1400"/>
          </a:p>
        </p:txBody>
      </p:sp>
      <p:sp>
        <p:nvSpPr>
          <p:cNvPr id="1042" name="Google Shape;1042;p79"/>
          <p:cNvSpPr txBox="1">
            <a:spLocks noGrp="1"/>
          </p:cNvSpPr>
          <p:nvPr>
            <p:ph type="title"/>
          </p:nvPr>
        </p:nvSpPr>
        <p:spPr>
          <a:xfrm>
            <a:off x="153025" y="0"/>
            <a:ext cx="844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Mechanical - Shielding Effectiveness</a:t>
            </a:r>
            <a:endParaRPr/>
          </a:p>
        </p:txBody>
      </p:sp>
      <p:pic>
        <p:nvPicPr>
          <p:cNvPr id="1043" name="Google Shape;1043;p79"/>
          <p:cNvPicPr preferRelativeResize="0"/>
          <p:nvPr/>
        </p:nvPicPr>
        <p:blipFill>
          <a:blip r:embed="rId3">
            <a:alphaModFix/>
          </a:blip>
          <a:stretch>
            <a:fillRect/>
          </a:stretch>
        </p:blipFill>
        <p:spPr>
          <a:xfrm>
            <a:off x="1111288" y="1113560"/>
            <a:ext cx="2729350" cy="466850"/>
          </a:xfrm>
          <a:prstGeom prst="rect">
            <a:avLst/>
          </a:prstGeom>
          <a:noFill/>
          <a:ln>
            <a:noFill/>
          </a:ln>
        </p:spPr>
      </p:pic>
      <p:pic>
        <p:nvPicPr>
          <p:cNvPr id="1044" name="Google Shape;1044;p79"/>
          <p:cNvPicPr preferRelativeResize="0"/>
          <p:nvPr/>
        </p:nvPicPr>
        <p:blipFill>
          <a:blip r:embed="rId4">
            <a:alphaModFix/>
          </a:blip>
          <a:stretch>
            <a:fillRect/>
          </a:stretch>
        </p:blipFill>
        <p:spPr>
          <a:xfrm>
            <a:off x="3316325" y="3288125"/>
            <a:ext cx="2783150" cy="633225"/>
          </a:xfrm>
          <a:prstGeom prst="rect">
            <a:avLst/>
          </a:prstGeom>
          <a:noFill/>
          <a:ln>
            <a:noFill/>
          </a:ln>
        </p:spPr>
      </p:pic>
      <p:pic>
        <p:nvPicPr>
          <p:cNvPr id="1045" name="Google Shape;1045;p79"/>
          <p:cNvPicPr preferRelativeResize="0"/>
          <p:nvPr/>
        </p:nvPicPr>
        <p:blipFill>
          <a:blip r:embed="rId5">
            <a:alphaModFix/>
          </a:blip>
          <a:stretch>
            <a:fillRect/>
          </a:stretch>
        </p:blipFill>
        <p:spPr>
          <a:xfrm>
            <a:off x="438321" y="3318400"/>
            <a:ext cx="2783154" cy="576300"/>
          </a:xfrm>
          <a:prstGeom prst="rect">
            <a:avLst/>
          </a:prstGeom>
          <a:noFill/>
          <a:ln>
            <a:noFill/>
          </a:ln>
        </p:spPr>
      </p:pic>
      <p:pic>
        <p:nvPicPr>
          <p:cNvPr id="1046" name="Google Shape;1046;p79"/>
          <p:cNvPicPr preferRelativeResize="0"/>
          <p:nvPr/>
        </p:nvPicPr>
        <p:blipFill>
          <a:blip r:embed="rId6">
            <a:alphaModFix/>
          </a:blip>
          <a:stretch>
            <a:fillRect/>
          </a:stretch>
        </p:blipFill>
        <p:spPr>
          <a:xfrm>
            <a:off x="1010837" y="2117653"/>
            <a:ext cx="3583054" cy="633225"/>
          </a:xfrm>
          <a:prstGeom prst="rect">
            <a:avLst/>
          </a:prstGeom>
          <a:noFill/>
          <a:ln>
            <a:noFill/>
          </a:ln>
        </p:spPr>
      </p:pic>
      <p:pic>
        <p:nvPicPr>
          <p:cNvPr id="1047" name="Google Shape;1047;p79"/>
          <p:cNvPicPr preferRelativeResize="0"/>
          <p:nvPr/>
        </p:nvPicPr>
        <p:blipFill>
          <a:blip r:embed="rId7">
            <a:alphaModFix/>
          </a:blip>
          <a:stretch>
            <a:fillRect/>
          </a:stretch>
        </p:blipFill>
        <p:spPr>
          <a:xfrm>
            <a:off x="2730541" y="4050175"/>
            <a:ext cx="2363412" cy="466850"/>
          </a:xfrm>
          <a:prstGeom prst="rect">
            <a:avLst/>
          </a:prstGeom>
          <a:noFill/>
          <a:ln>
            <a:noFill/>
          </a:ln>
        </p:spPr>
      </p:pic>
      <p:sp>
        <p:nvSpPr>
          <p:cNvPr id="1048" name="Google Shape;1048;p79"/>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57</a:t>
            </a:fld>
            <a:endParaRPr/>
          </a:p>
        </p:txBody>
      </p:sp>
      <p:pic>
        <p:nvPicPr>
          <p:cNvPr id="1049" name="Google Shape;1049;p79"/>
          <p:cNvPicPr preferRelativeResize="0"/>
          <p:nvPr/>
        </p:nvPicPr>
        <p:blipFill>
          <a:blip r:embed="rId8">
            <a:alphaModFix/>
          </a:blip>
          <a:stretch>
            <a:fillRect/>
          </a:stretch>
        </p:blipFill>
        <p:spPr>
          <a:xfrm>
            <a:off x="3760150" y="2853351"/>
            <a:ext cx="609000" cy="484692"/>
          </a:xfrm>
          <a:prstGeom prst="rect">
            <a:avLst/>
          </a:prstGeom>
          <a:noFill/>
          <a:ln>
            <a:noFill/>
          </a:ln>
        </p:spPr>
      </p:pic>
      <p:sp>
        <p:nvSpPr>
          <p:cNvPr id="1050" name="Google Shape;1050;p79"/>
          <p:cNvSpPr/>
          <p:nvPr/>
        </p:nvSpPr>
        <p:spPr>
          <a:xfrm>
            <a:off x="7607525" y="946275"/>
            <a:ext cx="609000" cy="2810700"/>
          </a:xfrm>
          <a:prstGeom prst="rect">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79"/>
          <p:cNvSpPr txBox="1"/>
          <p:nvPr/>
        </p:nvSpPr>
        <p:spPr>
          <a:xfrm>
            <a:off x="6952300" y="3541425"/>
            <a:ext cx="720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latin typeface="Roboto"/>
                <a:ea typeface="Roboto"/>
                <a:cs typeface="Roboto"/>
                <a:sym typeface="Roboto"/>
              </a:rPr>
              <a:t>Outside</a:t>
            </a:r>
            <a:endParaRPr sz="700" b="1">
              <a:latin typeface="Roboto"/>
              <a:ea typeface="Roboto"/>
              <a:cs typeface="Roboto"/>
              <a:sym typeface="Roboto"/>
            </a:endParaRPr>
          </a:p>
        </p:txBody>
      </p:sp>
      <p:sp>
        <p:nvSpPr>
          <p:cNvPr id="1052" name="Google Shape;1052;p79"/>
          <p:cNvSpPr txBox="1"/>
          <p:nvPr/>
        </p:nvSpPr>
        <p:spPr>
          <a:xfrm>
            <a:off x="7541925" y="3756975"/>
            <a:ext cx="832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latin typeface="Roboto"/>
                <a:ea typeface="Roboto"/>
                <a:cs typeface="Roboto"/>
                <a:sym typeface="Roboto"/>
              </a:rPr>
              <a:t>Enclosure</a:t>
            </a:r>
            <a:endParaRPr sz="700" b="1">
              <a:latin typeface="Roboto"/>
              <a:ea typeface="Roboto"/>
              <a:cs typeface="Roboto"/>
              <a:sym typeface="Roboto"/>
            </a:endParaRPr>
          </a:p>
        </p:txBody>
      </p:sp>
      <p:sp>
        <p:nvSpPr>
          <p:cNvPr id="1053" name="Google Shape;1053;p79"/>
          <p:cNvSpPr txBox="1"/>
          <p:nvPr/>
        </p:nvSpPr>
        <p:spPr>
          <a:xfrm>
            <a:off x="8272125" y="3541425"/>
            <a:ext cx="609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latin typeface="Roboto"/>
                <a:ea typeface="Roboto"/>
                <a:cs typeface="Roboto"/>
                <a:sym typeface="Roboto"/>
              </a:rPr>
              <a:t>Inside</a:t>
            </a:r>
            <a:endParaRPr sz="700" b="1">
              <a:latin typeface="Roboto"/>
              <a:ea typeface="Roboto"/>
              <a:cs typeface="Roboto"/>
              <a:sym typeface="Roboto"/>
            </a:endParaRPr>
          </a:p>
        </p:txBody>
      </p:sp>
      <p:cxnSp>
        <p:nvCxnSpPr>
          <p:cNvPr id="1054" name="Google Shape;1054;p79"/>
          <p:cNvCxnSpPr>
            <a:endCxn id="1041" idx="3"/>
          </p:cNvCxnSpPr>
          <p:nvPr/>
        </p:nvCxnSpPr>
        <p:spPr>
          <a:xfrm>
            <a:off x="6904800" y="964926"/>
            <a:ext cx="1927500" cy="1641300"/>
          </a:xfrm>
          <a:prstGeom prst="straightConnector1">
            <a:avLst/>
          </a:prstGeom>
          <a:noFill/>
          <a:ln w="9525" cap="flat" cmpd="sng">
            <a:solidFill>
              <a:schemeClr val="dk2"/>
            </a:solidFill>
            <a:prstDash val="solid"/>
            <a:round/>
            <a:headEnd type="none" w="med" len="med"/>
            <a:tailEnd type="triangle" w="med" len="med"/>
          </a:ln>
        </p:spPr>
      </p:cxnSp>
      <p:cxnSp>
        <p:nvCxnSpPr>
          <p:cNvPr id="1055" name="Google Shape;1055;p79"/>
          <p:cNvCxnSpPr/>
          <p:nvPr/>
        </p:nvCxnSpPr>
        <p:spPr>
          <a:xfrm>
            <a:off x="6923575" y="974350"/>
            <a:ext cx="693300" cy="590400"/>
          </a:xfrm>
          <a:prstGeom prst="straightConnector1">
            <a:avLst/>
          </a:prstGeom>
          <a:noFill/>
          <a:ln w="9525" cap="flat" cmpd="sng">
            <a:solidFill>
              <a:schemeClr val="dk2"/>
            </a:solidFill>
            <a:prstDash val="solid"/>
            <a:round/>
            <a:headEnd type="none" w="med" len="med"/>
            <a:tailEnd type="triangle" w="med" len="med"/>
          </a:ln>
        </p:spPr>
      </p:cxnSp>
      <p:cxnSp>
        <p:nvCxnSpPr>
          <p:cNvPr id="1056" name="Google Shape;1056;p79"/>
          <p:cNvCxnSpPr/>
          <p:nvPr/>
        </p:nvCxnSpPr>
        <p:spPr>
          <a:xfrm flipH="1">
            <a:off x="6951775" y="1564600"/>
            <a:ext cx="665100" cy="655800"/>
          </a:xfrm>
          <a:prstGeom prst="straightConnector1">
            <a:avLst/>
          </a:prstGeom>
          <a:noFill/>
          <a:ln w="9525" cap="flat" cmpd="sng">
            <a:solidFill>
              <a:schemeClr val="dk2"/>
            </a:solidFill>
            <a:prstDash val="solid"/>
            <a:round/>
            <a:headEnd type="none" w="med" len="med"/>
            <a:tailEnd type="triangle" w="med" len="med"/>
          </a:ln>
        </p:spPr>
      </p:cxnSp>
      <p:cxnSp>
        <p:nvCxnSpPr>
          <p:cNvPr id="1057" name="Google Shape;1057;p79"/>
          <p:cNvCxnSpPr/>
          <p:nvPr/>
        </p:nvCxnSpPr>
        <p:spPr>
          <a:xfrm flipH="1">
            <a:off x="7073575" y="2098000"/>
            <a:ext cx="1152900" cy="1125000"/>
          </a:xfrm>
          <a:prstGeom prst="straightConnector1">
            <a:avLst/>
          </a:prstGeom>
          <a:noFill/>
          <a:ln w="9525" cap="flat" cmpd="sng">
            <a:solidFill>
              <a:schemeClr val="dk2"/>
            </a:solidFill>
            <a:prstDash val="solid"/>
            <a:round/>
            <a:headEnd type="none" w="med" len="med"/>
            <a:tailEnd type="triangle" w="med" len="med"/>
          </a:ln>
        </p:spPr>
      </p:cxnSp>
      <p:cxnSp>
        <p:nvCxnSpPr>
          <p:cNvPr id="1058" name="Google Shape;1058;p79"/>
          <p:cNvCxnSpPr>
            <a:endCxn id="1053" idx="0"/>
          </p:cNvCxnSpPr>
          <p:nvPr/>
        </p:nvCxnSpPr>
        <p:spPr>
          <a:xfrm>
            <a:off x="7616925" y="2698125"/>
            <a:ext cx="959700" cy="843300"/>
          </a:xfrm>
          <a:prstGeom prst="straightConnector1">
            <a:avLst/>
          </a:prstGeom>
          <a:noFill/>
          <a:ln w="9525" cap="flat" cmpd="sng">
            <a:solidFill>
              <a:schemeClr val="dk2"/>
            </a:solidFill>
            <a:prstDash val="solid"/>
            <a:round/>
            <a:headEnd type="none" w="med" len="med"/>
            <a:tailEnd type="triangle" w="med" len="med"/>
          </a:ln>
        </p:spPr>
      </p:cxnSp>
      <p:sp>
        <p:nvSpPr>
          <p:cNvPr id="1059" name="Google Shape;1059;p79"/>
          <p:cNvSpPr txBox="1"/>
          <p:nvPr/>
        </p:nvSpPr>
        <p:spPr>
          <a:xfrm>
            <a:off x="6693225" y="1564600"/>
            <a:ext cx="1077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Roboto"/>
                <a:ea typeface="Roboto"/>
                <a:cs typeface="Roboto"/>
                <a:sym typeface="Roboto"/>
              </a:rPr>
              <a:t>Reflection</a:t>
            </a:r>
            <a:endParaRPr sz="700">
              <a:latin typeface="Roboto"/>
              <a:ea typeface="Roboto"/>
              <a:cs typeface="Roboto"/>
              <a:sym typeface="Roboto"/>
            </a:endParaRPr>
          </a:p>
        </p:txBody>
      </p:sp>
      <p:sp>
        <p:nvSpPr>
          <p:cNvPr id="1060" name="Google Shape;1060;p79"/>
          <p:cNvSpPr txBox="1"/>
          <p:nvPr/>
        </p:nvSpPr>
        <p:spPr>
          <a:xfrm>
            <a:off x="6697900" y="638325"/>
            <a:ext cx="1077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Roboto"/>
                <a:ea typeface="Roboto"/>
                <a:cs typeface="Roboto"/>
                <a:sym typeface="Roboto"/>
              </a:rPr>
              <a:t>Incident Wave</a:t>
            </a:r>
            <a:endParaRPr sz="700">
              <a:latin typeface="Roboto"/>
              <a:ea typeface="Roboto"/>
              <a:cs typeface="Roboto"/>
              <a:sym typeface="Roboto"/>
            </a:endParaRPr>
          </a:p>
        </p:txBody>
      </p:sp>
      <p:sp>
        <p:nvSpPr>
          <p:cNvPr id="1061" name="Google Shape;1061;p79"/>
          <p:cNvSpPr txBox="1"/>
          <p:nvPr/>
        </p:nvSpPr>
        <p:spPr>
          <a:xfrm>
            <a:off x="6388425" y="2707600"/>
            <a:ext cx="1077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Roboto"/>
                <a:ea typeface="Roboto"/>
                <a:cs typeface="Roboto"/>
                <a:sym typeface="Roboto"/>
              </a:rPr>
              <a:t>Reflected wave</a:t>
            </a:r>
            <a:endParaRPr sz="700">
              <a:latin typeface="Roboto"/>
              <a:ea typeface="Roboto"/>
              <a:cs typeface="Roboto"/>
              <a:sym typeface="Roboto"/>
            </a:endParaRPr>
          </a:p>
        </p:txBody>
      </p:sp>
      <p:sp>
        <p:nvSpPr>
          <p:cNvPr id="1062" name="Google Shape;1062;p79"/>
          <p:cNvSpPr txBox="1"/>
          <p:nvPr/>
        </p:nvSpPr>
        <p:spPr>
          <a:xfrm>
            <a:off x="8369625" y="1869400"/>
            <a:ext cx="10773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Roboto"/>
                <a:ea typeface="Roboto"/>
                <a:cs typeface="Roboto"/>
                <a:sym typeface="Roboto"/>
              </a:rPr>
              <a:t>Transmitted Wave</a:t>
            </a:r>
            <a:endParaRPr sz="700">
              <a:latin typeface="Roboto"/>
              <a:ea typeface="Roboto"/>
              <a:cs typeface="Roboto"/>
              <a:sym typeface="Roboto"/>
            </a:endParaRPr>
          </a:p>
        </p:txBody>
      </p:sp>
      <p:sp>
        <p:nvSpPr>
          <p:cNvPr id="1063" name="Google Shape;1063;p79"/>
          <p:cNvSpPr txBox="1"/>
          <p:nvPr/>
        </p:nvSpPr>
        <p:spPr>
          <a:xfrm>
            <a:off x="7618125" y="2555200"/>
            <a:ext cx="9597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latin typeface="Roboto"/>
                <a:ea typeface="Roboto"/>
                <a:cs typeface="Roboto"/>
                <a:sym typeface="Roboto"/>
              </a:rPr>
              <a:t>Re-Reflection</a:t>
            </a:r>
            <a:endParaRPr sz="400">
              <a:latin typeface="Roboto"/>
              <a:ea typeface="Roboto"/>
              <a:cs typeface="Roboto"/>
              <a:sym typeface="Roboto"/>
            </a:endParaRPr>
          </a:p>
        </p:txBody>
      </p:sp>
      <p:sp>
        <p:nvSpPr>
          <p:cNvPr id="1064" name="Google Shape;1064;p79"/>
          <p:cNvSpPr txBox="1"/>
          <p:nvPr/>
        </p:nvSpPr>
        <p:spPr>
          <a:xfrm>
            <a:off x="6467150" y="4501950"/>
            <a:ext cx="3203400" cy="42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500" i="1">
                <a:latin typeface="Roboto"/>
                <a:ea typeface="Roboto"/>
                <a:cs typeface="Roboto"/>
                <a:sym typeface="Roboto"/>
              </a:rPr>
              <a:t>Source: </a:t>
            </a:r>
            <a:r>
              <a:rPr lang="en" sz="500" i="1" u="sng">
                <a:solidFill>
                  <a:schemeClr val="hlink"/>
                </a:solidFill>
                <a:latin typeface="Roboto"/>
                <a:ea typeface="Roboto"/>
                <a:cs typeface="Roboto"/>
                <a:sym typeface="Roboto"/>
                <a:hlinkClick r:id="rId9"/>
              </a:rPr>
              <a:t>R.W. Evans, Design Guidelines for Shielding Effectiveness,</a:t>
            </a:r>
            <a:endParaRPr sz="500" i="1">
              <a:latin typeface="Roboto"/>
              <a:ea typeface="Roboto"/>
              <a:cs typeface="Roboto"/>
              <a:sym typeface="Roboto"/>
            </a:endParaRPr>
          </a:p>
          <a:p>
            <a:pPr marL="0" lvl="0" indent="0" algn="l" rtl="0">
              <a:lnSpc>
                <a:spcPct val="115000"/>
              </a:lnSpc>
              <a:spcBef>
                <a:spcPts val="0"/>
              </a:spcBef>
              <a:spcAft>
                <a:spcPts val="0"/>
              </a:spcAft>
              <a:buNone/>
            </a:pPr>
            <a:r>
              <a:rPr lang="en" sz="500" i="1" u="sng">
                <a:solidFill>
                  <a:schemeClr val="hlink"/>
                </a:solidFill>
                <a:latin typeface="Roboto"/>
                <a:ea typeface="Roboto"/>
                <a:cs typeface="Roboto"/>
                <a:sym typeface="Roboto"/>
                <a:hlinkClick r:id="rId9"/>
              </a:rPr>
              <a:t>Current Carrying Capability, and the Enhancement</a:t>
            </a:r>
            <a:endParaRPr sz="500" i="1">
              <a:latin typeface="Roboto"/>
              <a:ea typeface="Roboto"/>
              <a:cs typeface="Roboto"/>
              <a:sym typeface="Roboto"/>
            </a:endParaRPr>
          </a:p>
          <a:p>
            <a:pPr marL="0" lvl="0" indent="0" algn="l" rtl="0">
              <a:lnSpc>
                <a:spcPct val="115000"/>
              </a:lnSpc>
              <a:spcBef>
                <a:spcPts val="0"/>
              </a:spcBef>
              <a:spcAft>
                <a:spcPts val="0"/>
              </a:spcAft>
              <a:buNone/>
            </a:pPr>
            <a:r>
              <a:rPr lang="en" sz="500" i="1" u="sng">
                <a:solidFill>
                  <a:schemeClr val="hlink"/>
                </a:solidFill>
                <a:latin typeface="Roboto"/>
                <a:ea typeface="Roboto"/>
                <a:cs typeface="Roboto"/>
                <a:sym typeface="Roboto"/>
                <a:hlinkClick r:id="rId9"/>
              </a:rPr>
              <a:t>of Conductivity of Composite Materials</a:t>
            </a:r>
            <a:endParaRPr sz="500" i="1">
              <a:latin typeface="Roboto"/>
              <a:ea typeface="Roboto"/>
              <a:cs typeface="Roboto"/>
              <a:sym typeface="Roboto"/>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p80"/>
          <p:cNvSpPr txBox="1">
            <a:spLocks noGrp="1"/>
          </p:cNvSpPr>
          <p:nvPr>
            <p:ph type="body" idx="1"/>
          </p:nvPr>
        </p:nvSpPr>
        <p:spPr>
          <a:xfrm>
            <a:off x="311700" y="847138"/>
            <a:ext cx="8520600" cy="373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a:t>Electrostatic Discharge (ESD) Damage: </a:t>
            </a:r>
            <a:r>
              <a:rPr lang="en" sz="1400"/>
              <a:t>The discharge of build up of electrostatic charge between two components</a:t>
            </a:r>
            <a:endParaRPr sz="1400"/>
          </a:p>
          <a:p>
            <a:pPr marL="457200" lvl="0" indent="-317500" algn="l" rtl="0">
              <a:spcBef>
                <a:spcPts val="0"/>
              </a:spcBef>
              <a:spcAft>
                <a:spcPts val="0"/>
              </a:spcAft>
              <a:buSzPts val="1400"/>
              <a:buChar char="●"/>
            </a:pPr>
            <a:r>
              <a:rPr lang="en" sz="1400"/>
              <a:t>Electrostatic discharge improperly disperse towards components in attempt to reach ground</a:t>
            </a:r>
            <a:endParaRPr sz="1400"/>
          </a:p>
          <a:p>
            <a:pPr marL="914400" lvl="1" indent="-317500" algn="l" rtl="0">
              <a:spcBef>
                <a:spcPts val="0"/>
              </a:spcBef>
              <a:spcAft>
                <a:spcPts val="0"/>
              </a:spcAft>
              <a:buSzPts val="1400"/>
              <a:buChar char="○"/>
            </a:pPr>
            <a:r>
              <a:rPr lang="en" sz="1400"/>
              <a:t>Fatal towards vulnerable components</a:t>
            </a:r>
            <a:endParaRPr sz="1400"/>
          </a:p>
          <a:p>
            <a:pPr marL="1371600" lvl="2" indent="-317500" algn="l" rtl="0">
              <a:spcBef>
                <a:spcPts val="0"/>
              </a:spcBef>
              <a:spcAft>
                <a:spcPts val="0"/>
              </a:spcAft>
              <a:buSzPts val="1400"/>
              <a:buChar char="■"/>
            </a:pPr>
            <a:r>
              <a:rPr lang="en" sz="1400"/>
              <a:t>Sensitivity of components may vary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b="1"/>
              <a:t>Main Concern:</a:t>
            </a:r>
            <a:endParaRPr sz="1400" b="1"/>
          </a:p>
          <a:p>
            <a:pPr marL="457200" lvl="0" indent="-317500" algn="l" rtl="0">
              <a:spcBef>
                <a:spcPts val="0"/>
              </a:spcBef>
              <a:spcAft>
                <a:spcPts val="0"/>
              </a:spcAft>
              <a:buSzPts val="1400"/>
              <a:buChar char="●"/>
            </a:pPr>
            <a:r>
              <a:rPr lang="en" sz="1400"/>
              <a:t>Discharge while in physical contact (testing) with the INS Housing</a:t>
            </a:r>
            <a:endParaRPr sz="1400"/>
          </a:p>
          <a:p>
            <a:pPr marL="914400" lvl="1" indent="-317500" algn="l" rtl="0">
              <a:spcBef>
                <a:spcPts val="0"/>
              </a:spcBef>
              <a:spcAft>
                <a:spcPts val="0"/>
              </a:spcAft>
              <a:buSzPts val="1400"/>
              <a:buChar char="○"/>
            </a:pPr>
            <a:r>
              <a:rPr lang="en" sz="1400"/>
              <a:t>Build-up of electrostatic charge in human body </a:t>
            </a:r>
            <a:endParaRPr sz="1400"/>
          </a:p>
          <a:p>
            <a:pPr marL="0" lvl="0" indent="0" algn="l" rtl="0">
              <a:spcBef>
                <a:spcPts val="0"/>
              </a:spcBef>
              <a:spcAft>
                <a:spcPts val="0"/>
              </a:spcAft>
              <a:buNone/>
            </a:pPr>
            <a:endParaRPr sz="1400" b="1"/>
          </a:p>
          <a:p>
            <a:pPr marL="0" lvl="0" indent="0" algn="l" rtl="0">
              <a:spcBef>
                <a:spcPts val="1200"/>
              </a:spcBef>
              <a:spcAft>
                <a:spcPts val="0"/>
              </a:spcAft>
              <a:buNone/>
            </a:pPr>
            <a:r>
              <a:rPr lang="en" sz="1400" b="1"/>
              <a:t>ESD Standard Practices:</a:t>
            </a:r>
            <a:endParaRPr sz="1400" b="1"/>
          </a:p>
          <a:p>
            <a:pPr marL="457200" lvl="0" indent="-317500" algn="l" rtl="0">
              <a:spcBef>
                <a:spcPts val="1200"/>
              </a:spcBef>
              <a:spcAft>
                <a:spcPts val="0"/>
              </a:spcAft>
              <a:buSzPts val="1400"/>
              <a:buChar char="●"/>
            </a:pPr>
            <a:r>
              <a:rPr lang="en" sz="1400"/>
              <a:t>Grounded wrist straps </a:t>
            </a:r>
            <a:endParaRPr sz="1400"/>
          </a:p>
          <a:p>
            <a:pPr marL="457200" lvl="0" indent="-317500" algn="l" rtl="0">
              <a:spcBef>
                <a:spcPts val="0"/>
              </a:spcBef>
              <a:spcAft>
                <a:spcPts val="0"/>
              </a:spcAft>
              <a:buSzPts val="1400"/>
              <a:buChar char="●"/>
            </a:pPr>
            <a:r>
              <a:rPr lang="en" sz="1400"/>
              <a:t>Handle with anti-static gloves</a:t>
            </a:r>
            <a:endParaRPr sz="1400">
              <a:highlight>
                <a:srgbClr val="FFFFFF"/>
              </a:highlight>
            </a:endParaRPr>
          </a:p>
          <a:p>
            <a:pPr marL="0" lvl="0" indent="0" algn="l" rtl="0">
              <a:spcBef>
                <a:spcPts val="1200"/>
              </a:spcBef>
              <a:spcAft>
                <a:spcPts val="0"/>
              </a:spcAft>
              <a:buNone/>
            </a:pPr>
            <a:endParaRPr sz="1400"/>
          </a:p>
        </p:txBody>
      </p:sp>
      <p:sp>
        <p:nvSpPr>
          <p:cNvPr id="1070" name="Google Shape;1070;p80"/>
          <p:cNvSpPr txBox="1">
            <a:spLocks noGrp="1"/>
          </p:cNvSpPr>
          <p:nvPr>
            <p:ph type="title"/>
          </p:nvPr>
        </p:nvSpPr>
        <p:spPr>
          <a:xfrm>
            <a:off x="153025" y="0"/>
            <a:ext cx="84426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Mechanical - Electrostatic Discharge (ESD)</a:t>
            </a:r>
            <a:endParaRPr/>
          </a:p>
          <a:p>
            <a:pPr marL="0" lvl="0" indent="0" algn="l" rtl="0">
              <a:spcBef>
                <a:spcPts val="0"/>
              </a:spcBef>
              <a:spcAft>
                <a:spcPts val="0"/>
              </a:spcAft>
              <a:buNone/>
            </a:pPr>
            <a:endParaRPr/>
          </a:p>
        </p:txBody>
      </p:sp>
      <p:sp>
        <p:nvSpPr>
          <p:cNvPr id="1071" name="Google Shape;1071;p80"/>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p81"/>
          <p:cNvSpPr txBox="1">
            <a:spLocks noGrp="1"/>
          </p:cNvSpPr>
          <p:nvPr>
            <p:ph type="body" idx="1"/>
          </p:nvPr>
        </p:nvSpPr>
        <p:spPr>
          <a:xfrm>
            <a:off x="311700" y="847138"/>
            <a:ext cx="8520600" cy="37347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1500" b="1"/>
              <a:t>GAINS Components Vulnerability: </a:t>
            </a:r>
            <a:endParaRPr sz="1500" b="1"/>
          </a:p>
          <a:p>
            <a:pPr marL="457200" lvl="0" indent="-317500" algn="l" rtl="0">
              <a:spcBef>
                <a:spcPts val="0"/>
              </a:spcBef>
              <a:spcAft>
                <a:spcPts val="0"/>
              </a:spcAft>
              <a:buSzPts val="1400"/>
              <a:buChar char="●"/>
            </a:pPr>
            <a:r>
              <a:rPr lang="en" sz="1400"/>
              <a:t>ADXL355 - 3-axis Accelerometer</a:t>
            </a:r>
            <a:endParaRPr sz="1400"/>
          </a:p>
          <a:p>
            <a:pPr marL="914400" lvl="1" indent="-317500" algn="l" rtl="0">
              <a:spcBef>
                <a:spcPts val="0"/>
              </a:spcBef>
              <a:spcAft>
                <a:spcPts val="0"/>
              </a:spcAft>
              <a:buSzPts val="1400"/>
              <a:buChar char="○"/>
            </a:pPr>
            <a:r>
              <a:rPr lang="en" sz="1400"/>
              <a:t>Class 1C (HBM)</a:t>
            </a:r>
            <a:endParaRPr sz="1400"/>
          </a:p>
          <a:p>
            <a:pPr marL="1371600" lvl="2" indent="-317500" algn="l" rtl="0">
              <a:spcBef>
                <a:spcPts val="0"/>
              </a:spcBef>
              <a:spcAft>
                <a:spcPts val="0"/>
              </a:spcAft>
              <a:buSzPts val="1400"/>
              <a:buChar char="■"/>
            </a:pPr>
            <a:r>
              <a:rPr lang="en" sz="1400"/>
              <a:t>Damage at 2000 Volts</a:t>
            </a:r>
            <a:endParaRPr sz="1400"/>
          </a:p>
          <a:p>
            <a:pPr marL="1371600" lvl="2" indent="-317500" algn="l" rtl="0">
              <a:spcBef>
                <a:spcPts val="0"/>
              </a:spcBef>
              <a:spcAft>
                <a:spcPts val="0"/>
              </a:spcAft>
              <a:buSzPts val="1400"/>
              <a:buChar char="■"/>
            </a:pPr>
            <a:r>
              <a:rPr lang="en" sz="1400"/>
              <a:t>Moderately Sensitive </a:t>
            </a:r>
            <a:endParaRPr sz="1400"/>
          </a:p>
          <a:p>
            <a:pPr marL="457200" lvl="0" indent="-317500" algn="l" rtl="0">
              <a:spcBef>
                <a:spcPts val="0"/>
              </a:spcBef>
              <a:spcAft>
                <a:spcPts val="0"/>
              </a:spcAft>
              <a:buSzPts val="1400"/>
              <a:buChar char="●"/>
            </a:pPr>
            <a:r>
              <a:rPr lang="en" sz="1400"/>
              <a:t>IAM-20380 - 3-axis Gyroscope</a:t>
            </a:r>
            <a:endParaRPr sz="1400"/>
          </a:p>
          <a:p>
            <a:pPr marL="914400" lvl="1" indent="-317500" algn="l" rtl="0">
              <a:spcBef>
                <a:spcPts val="0"/>
              </a:spcBef>
              <a:spcAft>
                <a:spcPts val="0"/>
              </a:spcAft>
              <a:buSzPts val="1400"/>
              <a:buChar char="○"/>
            </a:pPr>
            <a:r>
              <a:rPr lang="en" sz="1400"/>
              <a:t>Class 1C (HBM) </a:t>
            </a:r>
            <a:endParaRPr sz="1400"/>
          </a:p>
          <a:p>
            <a:pPr marL="1371600" lvl="2" indent="-317500" algn="l" rtl="0">
              <a:spcBef>
                <a:spcPts val="0"/>
              </a:spcBef>
              <a:spcAft>
                <a:spcPts val="0"/>
              </a:spcAft>
              <a:buSzPts val="1400"/>
              <a:buChar char="■"/>
            </a:pPr>
            <a:r>
              <a:rPr lang="en" sz="1400"/>
              <a:t>Damage at 2000 Volts</a:t>
            </a:r>
            <a:endParaRPr sz="1400"/>
          </a:p>
          <a:p>
            <a:pPr marL="1371600" lvl="2" indent="-317500" algn="l" rtl="0">
              <a:spcBef>
                <a:spcPts val="0"/>
              </a:spcBef>
              <a:spcAft>
                <a:spcPts val="0"/>
              </a:spcAft>
              <a:buSzPts val="1400"/>
              <a:buChar char="■"/>
            </a:pPr>
            <a:r>
              <a:rPr lang="en" sz="1400"/>
              <a:t>Moderately Sensitive </a:t>
            </a:r>
            <a:endParaRPr sz="1400"/>
          </a:p>
          <a:p>
            <a:pPr marL="457200" lvl="0" indent="-317500" algn="l" rtl="0">
              <a:spcBef>
                <a:spcPts val="0"/>
              </a:spcBef>
              <a:spcAft>
                <a:spcPts val="0"/>
              </a:spcAft>
              <a:buSzPts val="1400"/>
              <a:buChar char="●"/>
            </a:pPr>
            <a:r>
              <a:rPr lang="en" sz="1400"/>
              <a:t>Flash Memory - GD5F1GQ4UFYIGR</a:t>
            </a:r>
            <a:endParaRPr sz="1400"/>
          </a:p>
          <a:p>
            <a:pPr marL="914400" lvl="1" indent="-317500" algn="l" rtl="0">
              <a:spcBef>
                <a:spcPts val="0"/>
              </a:spcBef>
              <a:spcAft>
                <a:spcPts val="0"/>
              </a:spcAft>
              <a:buSzPts val="1400"/>
              <a:buChar char="○"/>
            </a:pPr>
            <a:r>
              <a:rPr lang="en" sz="1400"/>
              <a:t>Class 3B (HBM)</a:t>
            </a:r>
            <a:endParaRPr sz="1400"/>
          </a:p>
          <a:p>
            <a:pPr marL="1371600" lvl="2" indent="-317500" algn="l" rtl="0">
              <a:spcBef>
                <a:spcPts val="0"/>
              </a:spcBef>
              <a:spcAft>
                <a:spcPts val="0"/>
              </a:spcAft>
              <a:buSzPts val="1400"/>
              <a:buChar char="■"/>
            </a:pPr>
            <a:r>
              <a:rPr lang="en" sz="1400"/>
              <a:t>No concern</a:t>
            </a:r>
            <a:endParaRPr sz="1400"/>
          </a:p>
          <a:p>
            <a:pPr marL="0" lvl="0" indent="0" algn="l" rtl="0">
              <a:spcBef>
                <a:spcPts val="0"/>
              </a:spcBef>
              <a:spcAft>
                <a:spcPts val="0"/>
              </a:spcAft>
              <a:buNone/>
            </a:pPr>
            <a:endParaRPr sz="1600"/>
          </a:p>
          <a:p>
            <a:pPr marL="0" lvl="0" indent="0" algn="l" rtl="0">
              <a:spcBef>
                <a:spcPts val="1200"/>
              </a:spcBef>
              <a:spcAft>
                <a:spcPts val="1200"/>
              </a:spcAft>
              <a:buNone/>
            </a:pPr>
            <a:r>
              <a:rPr lang="en" sz="1400"/>
              <a:t>“Human Body Model (HBM): Model imitating the susceptibility of an electronic device from ESD caused by a human touch”</a:t>
            </a:r>
            <a:endParaRPr sz="1400"/>
          </a:p>
        </p:txBody>
      </p:sp>
      <p:sp>
        <p:nvSpPr>
          <p:cNvPr id="1077" name="Google Shape;1077;p81"/>
          <p:cNvSpPr txBox="1">
            <a:spLocks noGrp="1"/>
          </p:cNvSpPr>
          <p:nvPr>
            <p:ph type="title"/>
          </p:nvPr>
        </p:nvSpPr>
        <p:spPr>
          <a:xfrm>
            <a:off x="153025" y="0"/>
            <a:ext cx="88692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Mechanical - Electrostatic Discharge Vulnerability</a:t>
            </a:r>
            <a:endParaRPr/>
          </a:p>
          <a:p>
            <a:pPr marL="0" lvl="0" indent="0" algn="l" rtl="0">
              <a:spcBef>
                <a:spcPts val="0"/>
              </a:spcBef>
              <a:spcAft>
                <a:spcPts val="0"/>
              </a:spcAft>
              <a:buNone/>
            </a:pPr>
            <a:endParaRPr/>
          </a:p>
        </p:txBody>
      </p:sp>
      <p:pic>
        <p:nvPicPr>
          <p:cNvPr id="1078" name="Google Shape;1078;p81"/>
          <p:cNvPicPr preferRelativeResize="0"/>
          <p:nvPr/>
        </p:nvPicPr>
        <p:blipFill>
          <a:blip r:embed="rId3">
            <a:alphaModFix/>
          </a:blip>
          <a:stretch>
            <a:fillRect/>
          </a:stretch>
        </p:blipFill>
        <p:spPr>
          <a:xfrm>
            <a:off x="5643800" y="847152"/>
            <a:ext cx="3378426" cy="2344524"/>
          </a:xfrm>
          <a:prstGeom prst="rect">
            <a:avLst/>
          </a:prstGeom>
          <a:noFill/>
          <a:ln>
            <a:noFill/>
          </a:ln>
        </p:spPr>
      </p:pic>
      <p:sp>
        <p:nvSpPr>
          <p:cNvPr id="1079" name="Google Shape;1079;p81"/>
          <p:cNvSpPr txBox="1"/>
          <p:nvPr/>
        </p:nvSpPr>
        <p:spPr>
          <a:xfrm>
            <a:off x="7914950" y="4501950"/>
            <a:ext cx="3203400" cy="26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500" i="1">
                <a:latin typeface="Roboto"/>
                <a:ea typeface="Roboto"/>
                <a:cs typeface="Roboto"/>
                <a:sym typeface="Roboto"/>
              </a:rPr>
              <a:t>Source: </a:t>
            </a:r>
            <a:r>
              <a:rPr lang="en" sz="500" i="1" u="sng">
                <a:solidFill>
                  <a:schemeClr val="hlink"/>
                </a:solidFill>
                <a:latin typeface="Roboto"/>
                <a:ea typeface="Roboto"/>
                <a:cs typeface="Roboto"/>
                <a:sym typeface="Roboto"/>
                <a:hlinkClick r:id="rId4"/>
              </a:rPr>
              <a:t>electronicdesign.com</a:t>
            </a:r>
            <a:endParaRPr sz="500" i="1">
              <a:latin typeface="Roboto"/>
              <a:ea typeface="Roboto"/>
              <a:cs typeface="Roboto"/>
              <a:sym typeface="Roboto"/>
            </a:endParaRPr>
          </a:p>
        </p:txBody>
      </p:sp>
      <p:sp>
        <p:nvSpPr>
          <p:cNvPr id="1080" name="Google Shape;1080;p81"/>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8"/>
          <p:cNvSpPr/>
          <p:nvPr/>
        </p:nvSpPr>
        <p:spPr>
          <a:xfrm>
            <a:off x="0" y="564750"/>
            <a:ext cx="9144000" cy="35169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8"/>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Full Mission CONOPS</a:t>
            </a:r>
            <a:endParaRPr/>
          </a:p>
        </p:txBody>
      </p:sp>
      <p:pic>
        <p:nvPicPr>
          <p:cNvPr id="231" name="Google Shape;231;p28"/>
          <p:cNvPicPr preferRelativeResize="0"/>
          <p:nvPr/>
        </p:nvPicPr>
        <p:blipFill rotWithShape="1">
          <a:blip r:embed="rId3">
            <a:alphaModFix/>
          </a:blip>
          <a:srcRect l="15921" t="17592" r="17040" b="16296"/>
          <a:stretch/>
        </p:blipFill>
        <p:spPr>
          <a:xfrm>
            <a:off x="1200150" y="1260925"/>
            <a:ext cx="2136012" cy="2106499"/>
          </a:xfrm>
          <a:prstGeom prst="rect">
            <a:avLst/>
          </a:prstGeom>
          <a:noFill/>
          <a:ln>
            <a:noFill/>
          </a:ln>
        </p:spPr>
      </p:pic>
      <p:sp>
        <p:nvSpPr>
          <p:cNvPr id="232" name="Google Shape;232;p28"/>
          <p:cNvSpPr/>
          <p:nvPr/>
        </p:nvSpPr>
        <p:spPr>
          <a:xfrm>
            <a:off x="1071893" y="997073"/>
            <a:ext cx="6951650" cy="2480700"/>
          </a:xfrm>
          <a:custGeom>
            <a:avLst/>
            <a:gdLst/>
            <a:ahLst/>
            <a:cxnLst/>
            <a:rect l="l" t="t" r="r" b="b"/>
            <a:pathLst>
              <a:path w="278066" h="99228" extrusionOk="0">
                <a:moveTo>
                  <a:pt x="65770" y="50967"/>
                </a:moveTo>
                <a:cubicBezTo>
                  <a:pt x="67955" y="51175"/>
                  <a:pt x="75396" y="51019"/>
                  <a:pt x="78882" y="52216"/>
                </a:cubicBezTo>
                <a:cubicBezTo>
                  <a:pt x="82368" y="53413"/>
                  <a:pt x="84866" y="55859"/>
                  <a:pt x="86687" y="58148"/>
                </a:cubicBezTo>
                <a:cubicBezTo>
                  <a:pt x="88508" y="60438"/>
                  <a:pt x="89289" y="63664"/>
                  <a:pt x="89809" y="65953"/>
                </a:cubicBezTo>
                <a:cubicBezTo>
                  <a:pt x="90329" y="68242"/>
                  <a:pt x="90538" y="69543"/>
                  <a:pt x="89809" y="71884"/>
                </a:cubicBezTo>
                <a:cubicBezTo>
                  <a:pt x="89081" y="74226"/>
                  <a:pt x="87519" y="77192"/>
                  <a:pt x="85438" y="80002"/>
                </a:cubicBezTo>
                <a:cubicBezTo>
                  <a:pt x="83357" y="82812"/>
                  <a:pt x="81067" y="85881"/>
                  <a:pt x="77321" y="88743"/>
                </a:cubicBezTo>
                <a:cubicBezTo>
                  <a:pt x="73575" y="91605"/>
                  <a:pt x="68320" y="95456"/>
                  <a:pt x="62960" y="97173"/>
                </a:cubicBezTo>
                <a:cubicBezTo>
                  <a:pt x="57601" y="98890"/>
                  <a:pt x="51044" y="99410"/>
                  <a:pt x="45164" y="99046"/>
                </a:cubicBezTo>
                <a:cubicBezTo>
                  <a:pt x="39284" y="98682"/>
                  <a:pt x="32468" y="96808"/>
                  <a:pt x="27681" y="94987"/>
                </a:cubicBezTo>
                <a:cubicBezTo>
                  <a:pt x="22894" y="93166"/>
                  <a:pt x="20084" y="91397"/>
                  <a:pt x="16442" y="88119"/>
                </a:cubicBezTo>
                <a:cubicBezTo>
                  <a:pt x="12800" y="84841"/>
                  <a:pt x="8377" y="79638"/>
                  <a:pt x="5827" y="75319"/>
                </a:cubicBezTo>
                <a:cubicBezTo>
                  <a:pt x="3277" y="71000"/>
                  <a:pt x="2081" y="66993"/>
                  <a:pt x="1144" y="62206"/>
                </a:cubicBezTo>
                <a:cubicBezTo>
                  <a:pt x="208" y="57419"/>
                  <a:pt x="-208" y="51747"/>
                  <a:pt x="208" y="46596"/>
                </a:cubicBezTo>
                <a:cubicBezTo>
                  <a:pt x="624" y="41445"/>
                  <a:pt x="1717" y="36137"/>
                  <a:pt x="3642" y="31298"/>
                </a:cubicBezTo>
                <a:cubicBezTo>
                  <a:pt x="5567" y="26459"/>
                  <a:pt x="9001" y="21203"/>
                  <a:pt x="11759" y="17561"/>
                </a:cubicBezTo>
                <a:cubicBezTo>
                  <a:pt x="14517" y="13919"/>
                  <a:pt x="16702" y="11994"/>
                  <a:pt x="20188" y="9444"/>
                </a:cubicBezTo>
                <a:cubicBezTo>
                  <a:pt x="23674" y="6895"/>
                  <a:pt x="28305" y="3825"/>
                  <a:pt x="32676" y="2264"/>
                </a:cubicBezTo>
                <a:cubicBezTo>
                  <a:pt x="37047" y="703"/>
                  <a:pt x="40949" y="234"/>
                  <a:pt x="46413" y="78"/>
                </a:cubicBezTo>
                <a:cubicBezTo>
                  <a:pt x="51877" y="-78"/>
                  <a:pt x="59995" y="442"/>
                  <a:pt x="65458" y="1327"/>
                </a:cubicBezTo>
                <a:cubicBezTo>
                  <a:pt x="70922" y="2212"/>
                  <a:pt x="75292" y="3565"/>
                  <a:pt x="79194" y="5386"/>
                </a:cubicBezTo>
                <a:cubicBezTo>
                  <a:pt x="83097" y="7207"/>
                  <a:pt x="85855" y="9705"/>
                  <a:pt x="88873" y="12254"/>
                </a:cubicBezTo>
                <a:cubicBezTo>
                  <a:pt x="91891" y="14804"/>
                  <a:pt x="94753" y="17821"/>
                  <a:pt x="97302" y="20683"/>
                </a:cubicBezTo>
                <a:cubicBezTo>
                  <a:pt x="99852" y="23545"/>
                  <a:pt x="101933" y="26563"/>
                  <a:pt x="104170" y="29425"/>
                </a:cubicBezTo>
                <a:cubicBezTo>
                  <a:pt x="106408" y="32287"/>
                  <a:pt x="108594" y="35252"/>
                  <a:pt x="110727" y="37854"/>
                </a:cubicBezTo>
                <a:cubicBezTo>
                  <a:pt x="112861" y="40456"/>
                  <a:pt x="114369" y="42537"/>
                  <a:pt x="116971" y="45035"/>
                </a:cubicBezTo>
                <a:cubicBezTo>
                  <a:pt x="119573" y="47533"/>
                  <a:pt x="122331" y="49874"/>
                  <a:pt x="126337" y="52840"/>
                </a:cubicBezTo>
                <a:cubicBezTo>
                  <a:pt x="130344" y="55806"/>
                  <a:pt x="136587" y="59969"/>
                  <a:pt x="141010" y="62831"/>
                </a:cubicBezTo>
                <a:cubicBezTo>
                  <a:pt x="145433" y="65693"/>
                  <a:pt x="148555" y="67618"/>
                  <a:pt x="152874" y="70011"/>
                </a:cubicBezTo>
                <a:cubicBezTo>
                  <a:pt x="157193" y="72405"/>
                  <a:pt x="161824" y="74851"/>
                  <a:pt x="166923" y="77192"/>
                </a:cubicBezTo>
                <a:cubicBezTo>
                  <a:pt x="172022" y="79534"/>
                  <a:pt x="178370" y="82395"/>
                  <a:pt x="183469" y="84060"/>
                </a:cubicBezTo>
                <a:cubicBezTo>
                  <a:pt x="188568" y="85725"/>
                  <a:pt x="192315" y="86558"/>
                  <a:pt x="197518" y="87182"/>
                </a:cubicBezTo>
                <a:cubicBezTo>
                  <a:pt x="202721" y="87807"/>
                  <a:pt x="207560" y="87599"/>
                  <a:pt x="214689" y="87807"/>
                </a:cubicBezTo>
                <a:cubicBezTo>
                  <a:pt x="221818" y="88015"/>
                  <a:pt x="232901" y="88639"/>
                  <a:pt x="240290" y="88431"/>
                </a:cubicBezTo>
                <a:cubicBezTo>
                  <a:pt x="247679" y="88223"/>
                  <a:pt x="252726" y="87807"/>
                  <a:pt x="259022" y="86558"/>
                </a:cubicBezTo>
                <a:cubicBezTo>
                  <a:pt x="265318" y="85309"/>
                  <a:pt x="274892" y="81875"/>
                  <a:pt x="278066" y="80938"/>
                </a:cubicBezTo>
              </a:path>
            </a:pathLst>
          </a:custGeom>
          <a:noFill/>
          <a:ln w="38100" cap="flat" cmpd="sng">
            <a:solidFill>
              <a:srgbClr val="FF0000"/>
            </a:solidFill>
            <a:prstDash val="solid"/>
            <a:round/>
            <a:headEnd type="none" w="med" len="med"/>
            <a:tailEnd type="none" w="med" len="med"/>
          </a:ln>
        </p:spPr>
      </p:sp>
      <p:sp>
        <p:nvSpPr>
          <p:cNvPr id="233" name="Google Shape;233;p28"/>
          <p:cNvSpPr txBox="1"/>
          <p:nvPr/>
        </p:nvSpPr>
        <p:spPr>
          <a:xfrm>
            <a:off x="3128525" y="944075"/>
            <a:ext cx="2347800" cy="43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FFFFFF"/>
                </a:solidFill>
              </a:rPr>
              <a:t>2. Cislunar orbit</a:t>
            </a:r>
            <a:endParaRPr sz="1600" b="1">
              <a:solidFill>
                <a:srgbClr val="FFFFFF"/>
              </a:solidFill>
            </a:endParaRPr>
          </a:p>
        </p:txBody>
      </p:sp>
      <p:sp>
        <p:nvSpPr>
          <p:cNvPr id="234" name="Google Shape;234;p28"/>
          <p:cNvSpPr txBox="1"/>
          <p:nvPr/>
        </p:nvSpPr>
        <p:spPr>
          <a:xfrm>
            <a:off x="8023550" y="821075"/>
            <a:ext cx="12195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rgbClr val="FFFFFF"/>
                </a:solidFill>
              </a:rPr>
              <a:t>3. INS activation</a:t>
            </a:r>
            <a:endParaRPr sz="1600" b="1">
              <a:solidFill>
                <a:srgbClr val="FFFFFF"/>
              </a:solidFill>
            </a:endParaRPr>
          </a:p>
        </p:txBody>
      </p:sp>
      <p:sp>
        <p:nvSpPr>
          <p:cNvPr id="235" name="Google Shape;235;p28"/>
          <p:cNvSpPr txBox="1"/>
          <p:nvPr/>
        </p:nvSpPr>
        <p:spPr>
          <a:xfrm>
            <a:off x="6725175" y="3099975"/>
            <a:ext cx="23976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rgbClr val="FFFFFF"/>
                </a:solidFill>
              </a:rPr>
              <a:t>4a. INS based position maintenance and navigation</a:t>
            </a:r>
            <a:endParaRPr sz="1600" b="1">
              <a:solidFill>
                <a:srgbClr val="FFFFFF"/>
              </a:solidFill>
            </a:endParaRPr>
          </a:p>
        </p:txBody>
      </p:sp>
      <p:sp>
        <p:nvSpPr>
          <p:cNvPr id="236" name="Google Shape;236;p28"/>
          <p:cNvSpPr txBox="1"/>
          <p:nvPr/>
        </p:nvSpPr>
        <p:spPr>
          <a:xfrm>
            <a:off x="0" y="3367425"/>
            <a:ext cx="809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u="sng">
                <a:solidFill>
                  <a:srgbClr val="FFFFFF"/>
                </a:solidFill>
              </a:rPr>
              <a:t>KEY</a:t>
            </a:r>
            <a:endParaRPr b="1" u="sng">
              <a:solidFill>
                <a:srgbClr val="FFFFFF"/>
              </a:solidFill>
            </a:endParaRPr>
          </a:p>
        </p:txBody>
      </p:sp>
      <p:sp>
        <p:nvSpPr>
          <p:cNvPr id="237" name="Google Shape;237;p28"/>
          <p:cNvSpPr txBox="1"/>
          <p:nvPr/>
        </p:nvSpPr>
        <p:spPr>
          <a:xfrm>
            <a:off x="5398150" y="1538550"/>
            <a:ext cx="18225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rgbClr val="FFFFFF"/>
                </a:solidFill>
              </a:rPr>
              <a:t>4b. Ground station contacts, every 2 hours</a:t>
            </a:r>
            <a:endParaRPr sz="1600" b="1">
              <a:solidFill>
                <a:srgbClr val="FFFFFF"/>
              </a:solidFill>
            </a:endParaRPr>
          </a:p>
        </p:txBody>
      </p:sp>
      <p:sp>
        <p:nvSpPr>
          <p:cNvPr id="238" name="Google Shape;238;p28"/>
          <p:cNvSpPr/>
          <p:nvPr/>
        </p:nvSpPr>
        <p:spPr>
          <a:xfrm>
            <a:off x="3880202" y="1955434"/>
            <a:ext cx="352800" cy="345000"/>
          </a:xfrm>
          <a:prstGeom prst="cube">
            <a:avLst>
              <a:gd name="adj" fmla="val 25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8"/>
          <p:cNvSpPr/>
          <p:nvPr/>
        </p:nvSpPr>
        <p:spPr>
          <a:xfrm>
            <a:off x="3975600" y="2134138"/>
            <a:ext cx="162000" cy="162000"/>
          </a:xfrm>
          <a:prstGeom prst="sun">
            <a:avLst>
              <a:gd name="adj" fmla="val 25000"/>
            </a:avLst>
          </a:prstGeom>
          <a:solidFill>
            <a:srgbClr val="FF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8"/>
          <p:cNvSpPr/>
          <p:nvPr/>
        </p:nvSpPr>
        <p:spPr>
          <a:xfrm>
            <a:off x="5870927" y="2912684"/>
            <a:ext cx="352800" cy="345000"/>
          </a:xfrm>
          <a:prstGeom prst="cube">
            <a:avLst>
              <a:gd name="adj" fmla="val 25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8"/>
          <p:cNvSpPr/>
          <p:nvPr/>
        </p:nvSpPr>
        <p:spPr>
          <a:xfrm>
            <a:off x="5966325" y="3091388"/>
            <a:ext cx="162000" cy="162000"/>
          </a:xfrm>
          <a:prstGeom prst="sun">
            <a:avLst>
              <a:gd name="adj" fmla="val 25000"/>
            </a:avLst>
          </a:prstGeom>
          <a:solidFill>
            <a:srgbClr val="FF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 name="Google Shape;242;p28"/>
          <p:cNvGrpSpPr/>
          <p:nvPr/>
        </p:nvGrpSpPr>
        <p:grpSpPr>
          <a:xfrm>
            <a:off x="923377" y="1682434"/>
            <a:ext cx="352800" cy="345000"/>
            <a:chOff x="369977" y="1746284"/>
            <a:chExt cx="352800" cy="345000"/>
          </a:xfrm>
        </p:grpSpPr>
        <p:sp>
          <p:nvSpPr>
            <p:cNvPr id="243" name="Google Shape;243;p28"/>
            <p:cNvSpPr/>
            <p:nvPr/>
          </p:nvSpPr>
          <p:spPr>
            <a:xfrm>
              <a:off x="369977" y="1746284"/>
              <a:ext cx="352800" cy="345000"/>
            </a:xfrm>
            <a:prstGeom prst="cube">
              <a:avLst>
                <a:gd name="adj" fmla="val 25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8"/>
            <p:cNvSpPr/>
            <p:nvPr/>
          </p:nvSpPr>
          <p:spPr>
            <a:xfrm>
              <a:off x="465375" y="1924988"/>
              <a:ext cx="162000" cy="162000"/>
            </a:xfrm>
            <a:prstGeom prst="sun">
              <a:avLst>
                <a:gd name="adj" fmla="val 25000"/>
              </a:avLst>
            </a:prstGeom>
            <a:solidFill>
              <a:srgbClr val="FF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 name="Google Shape;245;p28"/>
          <p:cNvSpPr/>
          <p:nvPr/>
        </p:nvSpPr>
        <p:spPr>
          <a:xfrm rot="7148058">
            <a:off x="3120262" y="2769775"/>
            <a:ext cx="209507" cy="533295"/>
          </a:xfrm>
          <a:prstGeom prst="triangle">
            <a:avLst>
              <a:gd name="adj" fmla="val 49961"/>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8"/>
          <p:cNvSpPr/>
          <p:nvPr/>
        </p:nvSpPr>
        <p:spPr>
          <a:xfrm rot="-8246051">
            <a:off x="1428846" y="2472535"/>
            <a:ext cx="209776" cy="533147"/>
          </a:xfrm>
          <a:prstGeom prst="triangle">
            <a:avLst>
              <a:gd name="adj" fmla="val 49961"/>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8"/>
          <p:cNvSpPr/>
          <p:nvPr/>
        </p:nvSpPr>
        <p:spPr>
          <a:xfrm rot="6207587">
            <a:off x="1292824" y="2856966"/>
            <a:ext cx="130175" cy="130175"/>
          </a:xfrm>
          <a:prstGeom prst="ellipse">
            <a:avLst/>
          </a:prstGeom>
          <a:solidFill>
            <a:srgbClr val="FFFF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8"/>
          <p:cNvSpPr/>
          <p:nvPr/>
        </p:nvSpPr>
        <p:spPr>
          <a:xfrm rot="-49342">
            <a:off x="66443" y="3742399"/>
            <a:ext cx="125413" cy="319536"/>
          </a:xfrm>
          <a:prstGeom prst="triangle">
            <a:avLst>
              <a:gd name="adj" fmla="val 49961"/>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8"/>
          <p:cNvSpPr/>
          <p:nvPr/>
        </p:nvSpPr>
        <p:spPr>
          <a:xfrm rot="-7201102">
            <a:off x="91406" y="3711012"/>
            <a:ext cx="77957" cy="77957"/>
          </a:xfrm>
          <a:prstGeom prst="ellipse">
            <a:avLst/>
          </a:prstGeom>
          <a:solidFill>
            <a:srgbClr val="FFFF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8"/>
          <p:cNvSpPr txBox="1"/>
          <p:nvPr/>
        </p:nvSpPr>
        <p:spPr>
          <a:xfrm>
            <a:off x="160675" y="3727800"/>
            <a:ext cx="12195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solidFill>
                  <a:srgbClr val="FFFFFF"/>
                </a:solidFill>
              </a:rPr>
              <a:t>Ground station</a:t>
            </a:r>
            <a:endParaRPr sz="1100" b="1">
              <a:solidFill>
                <a:srgbClr val="FFFFFF"/>
              </a:solidFill>
            </a:endParaRPr>
          </a:p>
        </p:txBody>
      </p:sp>
      <p:sp>
        <p:nvSpPr>
          <p:cNvPr id="251" name="Google Shape;251;p28"/>
          <p:cNvSpPr/>
          <p:nvPr/>
        </p:nvSpPr>
        <p:spPr>
          <a:xfrm rot="844560">
            <a:off x="2514700" y="1504138"/>
            <a:ext cx="209696" cy="533337"/>
          </a:xfrm>
          <a:prstGeom prst="triangle">
            <a:avLst>
              <a:gd name="adj" fmla="val 49961"/>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8"/>
          <p:cNvSpPr/>
          <p:nvPr/>
        </p:nvSpPr>
        <p:spPr>
          <a:xfrm rot="-6297927">
            <a:off x="2622078" y="1461205"/>
            <a:ext cx="130113" cy="130113"/>
          </a:xfrm>
          <a:prstGeom prst="ellipse">
            <a:avLst/>
          </a:prstGeom>
          <a:solidFill>
            <a:srgbClr val="FFFF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8"/>
          <p:cNvSpPr txBox="1"/>
          <p:nvPr/>
        </p:nvSpPr>
        <p:spPr>
          <a:xfrm>
            <a:off x="1775125" y="3727800"/>
            <a:ext cx="1397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solidFill>
                  <a:srgbClr val="FFFFFF"/>
                </a:solidFill>
              </a:rPr>
              <a:t>Uplink/Downlink</a:t>
            </a:r>
            <a:endParaRPr sz="1100" b="1">
              <a:solidFill>
                <a:srgbClr val="FFFFFF"/>
              </a:solidFill>
            </a:endParaRPr>
          </a:p>
        </p:txBody>
      </p:sp>
      <p:sp>
        <p:nvSpPr>
          <p:cNvPr id="254" name="Google Shape;254;p28"/>
          <p:cNvSpPr txBox="1"/>
          <p:nvPr/>
        </p:nvSpPr>
        <p:spPr>
          <a:xfrm>
            <a:off x="-558662" y="1260925"/>
            <a:ext cx="1838100" cy="431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600" b="1">
                <a:solidFill>
                  <a:srgbClr val="FFFFFF"/>
                </a:solidFill>
              </a:rPr>
              <a:t>1. Launch</a:t>
            </a:r>
            <a:endParaRPr sz="1600" b="1">
              <a:solidFill>
                <a:srgbClr val="FFFFFF"/>
              </a:solidFill>
            </a:endParaRPr>
          </a:p>
        </p:txBody>
      </p:sp>
      <p:cxnSp>
        <p:nvCxnSpPr>
          <p:cNvPr id="255" name="Google Shape;255;p28"/>
          <p:cNvCxnSpPr>
            <a:stCxn id="253" idx="1"/>
          </p:cNvCxnSpPr>
          <p:nvPr/>
        </p:nvCxnSpPr>
        <p:spPr>
          <a:xfrm rot="10800000">
            <a:off x="1380325" y="3902100"/>
            <a:ext cx="394800" cy="2700"/>
          </a:xfrm>
          <a:prstGeom prst="straightConnector1">
            <a:avLst/>
          </a:prstGeom>
          <a:noFill/>
          <a:ln w="28575" cap="flat" cmpd="sng">
            <a:solidFill>
              <a:srgbClr val="CFB87C"/>
            </a:solidFill>
            <a:prstDash val="dash"/>
            <a:round/>
            <a:headEnd type="none" w="med" len="med"/>
            <a:tailEnd type="none" w="med" len="med"/>
          </a:ln>
        </p:spPr>
      </p:cxnSp>
      <p:cxnSp>
        <p:nvCxnSpPr>
          <p:cNvPr id="256" name="Google Shape;256;p28"/>
          <p:cNvCxnSpPr>
            <a:stCxn id="253" idx="3"/>
          </p:cNvCxnSpPr>
          <p:nvPr/>
        </p:nvCxnSpPr>
        <p:spPr>
          <a:xfrm>
            <a:off x="3172825" y="3904800"/>
            <a:ext cx="284700" cy="0"/>
          </a:xfrm>
          <a:prstGeom prst="straightConnector1">
            <a:avLst/>
          </a:prstGeom>
          <a:noFill/>
          <a:ln w="28575" cap="flat" cmpd="sng">
            <a:solidFill>
              <a:srgbClr val="FF0000"/>
            </a:solidFill>
            <a:prstDash val="solid"/>
            <a:round/>
            <a:headEnd type="none" w="med" len="med"/>
            <a:tailEnd type="none" w="med" len="med"/>
          </a:ln>
        </p:spPr>
      </p:cxnSp>
      <p:sp>
        <p:nvSpPr>
          <p:cNvPr id="257" name="Google Shape;257;p28"/>
          <p:cNvSpPr txBox="1"/>
          <p:nvPr/>
        </p:nvSpPr>
        <p:spPr>
          <a:xfrm>
            <a:off x="3457525" y="3727800"/>
            <a:ext cx="1397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solidFill>
                  <a:srgbClr val="FFFFFF"/>
                </a:solidFill>
              </a:rPr>
              <a:t>Trajectory</a:t>
            </a:r>
            <a:endParaRPr sz="1100" b="1">
              <a:solidFill>
                <a:srgbClr val="FFFFFF"/>
              </a:solidFill>
            </a:endParaRPr>
          </a:p>
        </p:txBody>
      </p:sp>
      <p:cxnSp>
        <p:nvCxnSpPr>
          <p:cNvPr id="258" name="Google Shape;258;p28"/>
          <p:cNvCxnSpPr/>
          <p:nvPr/>
        </p:nvCxnSpPr>
        <p:spPr>
          <a:xfrm rot="6234161">
            <a:off x="7192594" y="2382428"/>
            <a:ext cx="187287" cy="23502"/>
          </a:xfrm>
          <a:prstGeom prst="straightConnector1">
            <a:avLst/>
          </a:prstGeom>
          <a:noFill/>
          <a:ln w="28575" cap="flat" cmpd="sng">
            <a:solidFill>
              <a:srgbClr val="FF0000"/>
            </a:solidFill>
            <a:prstDash val="solid"/>
            <a:round/>
            <a:headEnd type="none" w="med" len="med"/>
            <a:tailEnd type="none" w="med" len="med"/>
          </a:ln>
        </p:spPr>
      </p:cxnSp>
      <p:cxnSp>
        <p:nvCxnSpPr>
          <p:cNvPr id="259" name="Google Shape;259;p28"/>
          <p:cNvCxnSpPr/>
          <p:nvPr/>
        </p:nvCxnSpPr>
        <p:spPr>
          <a:xfrm rot="-4562729" flipH="1">
            <a:off x="7155146" y="2345602"/>
            <a:ext cx="51005" cy="152944"/>
          </a:xfrm>
          <a:prstGeom prst="straightConnector1">
            <a:avLst/>
          </a:prstGeom>
          <a:noFill/>
          <a:ln w="28575" cap="flat" cmpd="sng">
            <a:solidFill>
              <a:srgbClr val="FF0000"/>
            </a:solidFill>
            <a:prstDash val="solid"/>
            <a:round/>
            <a:headEnd type="none" w="med" len="med"/>
            <a:tailEnd type="none" w="med" len="med"/>
          </a:ln>
        </p:spPr>
      </p:cxnSp>
      <p:cxnSp>
        <p:nvCxnSpPr>
          <p:cNvPr id="260" name="Google Shape;260;p28"/>
          <p:cNvCxnSpPr/>
          <p:nvPr/>
        </p:nvCxnSpPr>
        <p:spPr>
          <a:xfrm rot="-2192386">
            <a:off x="8471509" y="2446234"/>
            <a:ext cx="187443" cy="23580"/>
          </a:xfrm>
          <a:prstGeom prst="straightConnector1">
            <a:avLst/>
          </a:prstGeom>
          <a:noFill/>
          <a:ln w="28575" cap="flat" cmpd="sng">
            <a:solidFill>
              <a:srgbClr val="FF0000"/>
            </a:solidFill>
            <a:prstDash val="solid"/>
            <a:round/>
            <a:headEnd type="none" w="med" len="med"/>
            <a:tailEnd type="none" w="med" len="med"/>
          </a:ln>
        </p:spPr>
      </p:cxnSp>
      <p:cxnSp>
        <p:nvCxnSpPr>
          <p:cNvPr id="261" name="Google Shape;261;p28"/>
          <p:cNvCxnSpPr/>
          <p:nvPr/>
        </p:nvCxnSpPr>
        <p:spPr>
          <a:xfrm rot="8611846" flipH="1">
            <a:off x="8638730" y="2427236"/>
            <a:ext cx="51481" cy="152881"/>
          </a:xfrm>
          <a:prstGeom prst="straightConnector1">
            <a:avLst/>
          </a:prstGeom>
          <a:noFill/>
          <a:ln w="28575" cap="flat" cmpd="sng">
            <a:solidFill>
              <a:srgbClr val="FF0000"/>
            </a:solidFill>
            <a:prstDash val="solid"/>
            <a:round/>
            <a:headEnd type="none" w="med" len="med"/>
            <a:tailEnd type="none" w="med" len="med"/>
          </a:ln>
        </p:spPr>
      </p:cxnSp>
      <p:pic>
        <p:nvPicPr>
          <p:cNvPr id="262" name="Google Shape;262;p28"/>
          <p:cNvPicPr preferRelativeResize="0"/>
          <p:nvPr/>
        </p:nvPicPr>
        <p:blipFill rotWithShape="1">
          <a:blip r:embed="rId4">
            <a:alphaModFix/>
          </a:blip>
          <a:srcRect l="57110" t="28657" r="25000" b="40117"/>
          <a:stretch/>
        </p:blipFill>
        <p:spPr>
          <a:xfrm>
            <a:off x="7359157" y="1759871"/>
            <a:ext cx="1129655" cy="1108604"/>
          </a:xfrm>
          <a:prstGeom prst="rect">
            <a:avLst/>
          </a:prstGeom>
          <a:noFill/>
          <a:ln>
            <a:noFill/>
          </a:ln>
        </p:spPr>
      </p:pic>
      <p:sp>
        <p:nvSpPr>
          <p:cNvPr id="263" name="Google Shape;263;p28"/>
          <p:cNvSpPr/>
          <p:nvPr/>
        </p:nvSpPr>
        <p:spPr>
          <a:xfrm>
            <a:off x="7213425" y="1603625"/>
            <a:ext cx="1421100" cy="14211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4" name="Google Shape;264;p28"/>
          <p:cNvCxnSpPr>
            <a:stCxn id="265" idx="2"/>
            <a:endCxn id="252" idx="4"/>
          </p:cNvCxnSpPr>
          <p:nvPr/>
        </p:nvCxnSpPr>
        <p:spPr>
          <a:xfrm rot="10800000">
            <a:off x="2749952" y="1509559"/>
            <a:ext cx="5416200" cy="148500"/>
          </a:xfrm>
          <a:prstGeom prst="straightConnector1">
            <a:avLst/>
          </a:prstGeom>
          <a:noFill/>
          <a:ln w="28575" cap="flat" cmpd="sng">
            <a:solidFill>
              <a:srgbClr val="CFB87C"/>
            </a:solidFill>
            <a:prstDash val="dash"/>
            <a:round/>
            <a:headEnd type="none" w="med" len="med"/>
            <a:tailEnd type="none" w="med" len="med"/>
          </a:ln>
        </p:spPr>
      </p:cxnSp>
      <p:grpSp>
        <p:nvGrpSpPr>
          <p:cNvPr id="266" name="Google Shape;266;p28"/>
          <p:cNvGrpSpPr/>
          <p:nvPr/>
        </p:nvGrpSpPr>
        <p:grpSpPr>
          <a:xfrm>
            <a:off x="8166152" y="1442434"/>
            <a:ext cx="352800" cy="345000"/>
            <a:chOff x="3880202" y="2213009"/>
            <a:chExt cx="352800" cy="345000"/>
          </a:xfrm>
        </p:grpSpPr>
        <p:sp>
          <p:nvSpPr>
            <p:cNvPr id="265" name="Google Shape;265;p28"/>
            <p:cNvSpPr/>
            <p:nvPr/>
          </p:nvSpPr>
          <p:spPr>
            <a:xfrm>
              <a:off x="3880202" y="2213009"/>
              <a:ext cx="352800" cy="345000"/>
            </a:xfrm>
            <a:prstGeom prst="cube">
              <a:avLst>
                <a:gd name="adj" fmla="val 25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8"/>
            <p:cNvSpPr/>
            <p:nvPr/>
          </p:nvSpPr>
          <p:spPr>
            <a:xfrm>
              <a:off x="3975600" y="2391713"/>
              <a:ext cx="162000" cy="162000"/>
            </a:xfrm>
            <a:prstGeom prst="sun">
              <a:avLst>
                <a:gd name="adj" fmla="val 25000"/>
              </a:avLst>
            </a:prstGeom>
            <a:solidFill>
              <a:srgbClr val="00FF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8" name="Google Shape;268;p28"/>
          <p:cNvSpPr/>
          <p:nvPr/>
        </p:nvSpPr>
        <p:spPr>
          <a:xfrm>
            <a:off x="3378775" y="3099975"/>
            <a:ext cx="130200" cy="130200"/>
          </a:xfrm>
          <a:prstGeom prst="ellipse">
            <a:avLst/>
          </a:prstGeom>
          <a:solidFill>
            <a:srgbClr val="FFFF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8"/>
          <p:cNvSpPr txBox="1"/>
          <p:nvPr/>
        </p:nvSpPr>
        <p:spPr>
          <a:xfrm>
            <a:off x="7387475" y="518238"/>
            <a:ext cx="1508100" cy="354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100" b="1">
                <a:solidFill>
                  <a:srgbClr val="FF00FF"/>
                </a:solidFill>
              </a:rPr>
              <a:t>In Scope</a:t>
            </a:r>
            <a:endParaRPr sz="1100" b="1">
              <a:solidFill>
                <a:srgbClr val="FF00FF"/>
              </a:solidFill>
            </a:endParaRPr>
          </a:p>
        </p:txBody>
      </p:sp>
      <p:sp>
        <p:nvSpPr>
          <p:cNvPr id="270" name="Google Shape;270;p28"/>
          <p:cNvSpPr/>
          <p:nvPr/>
        </p:nvSpPr>
        <p:spPr>
          <a:xfrm>
            <a:off x="7953750" y="833213"/>
            <a:ext cx="1129800" cy="967800"/>
          </a:xfrm>
          <a:prstGeom prst="rect">
            <a:avLst/>
          </a:prstGeom>
          <a:noFill/>
          <a:ln w="28575" cap="flat" cmpd="sng">
            <a:solidFill>
              <a:srgbClr val="FF00FF"/>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1" name="Google Shape;271;p28"/>
          <p:cNvCxnSpPr/>
          <p:nvPr/>
        </p:nvCxnSpPr>
        <p:spPr>
          <a:xfrm>
            <a:off x="1303800" y="4355553"/>
            <a:ext cx="6536400" cy="0"/>
          </a:xfrm>
          <a:prstGeom prst="straightConnector1">
            <a:avLst/>
          </a:prstGeom>
          <a:noFill/>
          <a:ln w="9525" cap="flat" cmpd="sng">
            <a:solidFill>
              <a:srgbClr val="666666"/>
            </a:solidFill>
            <a:prstDash val="solid"/>
            <a:round/>
            <a:headEnd type="none" w="med" len="med"/>
            <a:tailEnd type="none" w="med" len="med"/>
          </a:ln>
        </p:spPr>
      </p:cxnSp>
      <p:sp>
        <p:nvSpPr>
          <p:cNvPr id="272" name="Google Shape;272;p28"/>
          <p:cNvSpPr/>
          <p:nvPr/>
        </p:nvSpPr>
        <p:spPr>
          <a:xfrm>
            <a:off x="3512425" y="4281359"/>
            <a:ext cx="1509000" cy="148500"/>
          </a:xfrm>
          <a:prstGeom prst="rect">
            <a:avLst/>
          </a:prstGeom>
          <a:solidFill>
            <a:srgbClr val="FFF88A">
              <a:alpha val="72550"/>
            </a:srgbClr>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8"/>
          <p:cNvSpPr/>
          <p:nvPr/>
        </p:nvSpPr>
        <p:spPr>
          <a:xfrm>
            <a:off x="5601775" y="4281359"/>
            <a:ext cx="1509000" cy="148500"/>
          </a:xfrm>
          <a:prstGeom prst="rect">
            <a:avLst/>
          </a:prstGeom>
          <a:solidFill>
            <a:srgbClr val="FFF88A">
              <a:alpha val="72550"/>
            </a:srgbClr>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8"/>
          <p:cNvSpPr/>
          <p:nvPr/>
        </p:nvSpPr>
        <p:spPr>
          <a:xfrm>
            <a:off x="2924800" y="4281359"/>
            <a:ext cx="587700" cy="148500"/>
          </a:xfrm>
          <a:prstGeom prst="rect">
            <a:avLst/>
          </a:prstGeom>
          <a:solidFill>
            <a:srgbClr val="EA9999">
              <a:alpha val="76790"/>
            </a:srgbClr>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8"/>
          <p:cNvSpPr/>
          <p:nvPr/>
        </p:nvSpPr>
        <p:spPr>
          <a:xfrm>
            <a:off x="5014175" y="4281359"/>
            <a:ext cx="587700" cy="148500"/>
          </a:xfrm>
          <a:prstGeom prst="rect">
            <a:avLst/>
          </a:prstGeom>
          <a:solidFill>
            <a:srgbClr val="EA9999">
              <a:alpha val="76790"/>
            </a:srgbClr>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8"/>
          <p:cNvSpPr/>
          <p:nvPr/>
        </p:nvSpPr>
        <p:spPr>
          <a:xfrm>
            <a:off x="7103550" y="4281359"/>
            <a:ext cx="587700" cy="148500"/>
          </a:xfrm>
          <a:prstGeom prst="rect">
            <a:avLst/>
          </a:prstGeom>
          <a:solidFill>
            <a:srgbClr val="EA9999">
              <a:alpha val="76790"/>
            </a:srgbClr>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8"/>
          <p:cNvSpPr/>
          <p:nvPr/>
        </p:nvSpPr>
        <p:spPr>
          <a:xfrm>
            <a:off x="1423050" y="4281359"/>
            <a:ext cx="1509000" cy="148500"/>
          </a:xfrm>
          <a:prstGeom prst="rect">
            <a:avLst/>
          </a:prstGeom>
          <a:solidFill>
            <a:srgbClr val="FFF88A">
              <a:alpha val="72550"/>
            </a:srgbClr>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8"/>
          <p:cNvSpPr txBox="1"/>
          <p:nvPr/>
        </p:nvSpPr>
        <p:spPr>
          <a:xfrm>
            <a:off x="1678625" y="4429746"/>
            <a:ext cx="9978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Roboto"/>
                <a:ea typeface="Roboto"/>
                <a:cs typeface="Roboto"/>
                <a:sym typeface="Roboto"/>
              </a:rPr>
              <a:t>6 hrs of contact</a:t>
            </a:r>
            <a:endParaRPr sz="1100">
              <a:latin typeface="Roboto"/>
              <a:ea typeface="Roboto"/>
              <a:cs typeface="Roboto"/>
              <a:sym typeface="Roboto"/>
            </a:endParaRPr>
          </a:p>
        </p:txBody>
      </p:sp>
      <p:sp>
        <p:nvSpPr>
          <p:cNvPr id="279" name="Google Shape;279;p28"/>
          <p:cNvSpPr txBox="1"/>
          <p:nvPr/>
        </p:nvSpPr>
        <p:spPr>
          <a:xfrm>
            <a:off x="3768000" y="4429746"/>
            <a:ext cx="9978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Roboto"/>
                <a:ea typeface="Roboto"/>
                <a:cs typeface="Roboto"/>
                <a:sym typeface="Roboto"/>
              </a:rPr>
              <a:t>6 hrs of contact</a:t>
            </a:r>
            <a:endParaRPr sz="1100">
              <a:latin typeface="Roboto"/>
              <a:ea typeface="Roboto"/>
              <a:cs typeface="Roboto"/>
              <a:sym typeface="Roboto"/>
            </a:endParaRPr>
          </a:p>
        </p:txBody>
      </p:sp>
      <p:sp>
        <p:nvSpPr>
          <p:cNvPr id="280" name="Google Shape;280;p28"/>
          <p:cNvSpPr txBox="1"/>
          <p:nvPr/>
        </p:nvSpPr>
        <p:spPr>
          <a:xfrm>
            <a:off x="5857375" y="4429746"/>
            <a:ext cx="9978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Roboto"/>
                <a:ea typeface="Roboto"/>
                <a:cs typeface="Roboto"/>
                <a:sym typeface="Roboto"/>
              </a:rPr>
              <a:t>6 hrs of contact</a:t>
            </a:r>
            <a:endParaRPr sz="1100">
              <a:latin typeface="Roboto"/>
              <a:ea typeface="Roboto"/>
              <a:cs typeface="Roboto"/>
              <a:sym typeface="Roboto"/>
            </a:endParaRPr>
          </a:p>
        </p:txBody>
      </p:sp>
      <p:sp>
        <p:nvSpPr>
          <p:cNvPr id="281" name="Google Shape;281;p28"/>
          <p:cNvSpPr txBox="1"/>
          <p:nvPr/>
        </p:nvSpPr>
        <p:spPr>
          <a:xfrm>
            <a:off x="2755863" y="4442175"/>
            <a:ext cx="9327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Roboto"/>
                <a:ea typeface="Roboto"/>
                <a:cs typeface="Roboto"/>
                <a:sym typeface="Roboto"/>
              </a:rPr>
              <a:t>2 hrs Loss of Contact</a:t>
            </a:r>
            <a:endParaRPr sz="1100">
              <a:latin typeface="Roboto"/>
              <a:ea typeface="Roboto"/>
              <a:cs typeface="Roboto"/>
              <a:sym typeface="Roboto"/>
            </a:endParaRPr>
          </a:p>
        </p:txBody>
      </p:sp>
      <p:sp>
        <p:nvSpPr>
          <p:cNvPr id="282" name="Google Shape;282;p28"/>
          <p:cNvSpPr txBox="1"/>
          <p:nvPr/>
        </p:nvSpPr>
        <p:spPr>
          <a:xfrm>
            <a:off x="4990275" y="4429746"/>
            <a:ext cx="6426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Roboto"/>
                <a:ea typeface="Roboto"/>
                <a:cs typeface="Roboto"/>
                <a:sym typeface="Roboto"/>
              </a:rPr>
              <a:t>2 hrs LoC</a:t>
            </a:r>
            <a:endParaRPr sz="1100">
              <a:latin typeface="Roboto"/>
              <a:ea typeface="Roboto"/>
              <a:cs typeface="Roboto"/>
              <a:sym typeface="Roboto"/>
            </a:endParaRPr>
          </a:p>
        </p:txBody>
      </p:sp>
      <p:sp>
        <p:nvSpPr>
          <p:cNvPr id="283" name="Google Shape;283;p28"/>
          <p:cNvSpPr txBox="1"/>
          <p:nvPr/>
        </p:nvSpPr>
        <p:spPr>
          <a:xfrm>
            <a:off x="7079663" y="4429746"/>
            <a:ext cx="6426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Roboto"/>
                <a:ea typeface="Roboto"/>
                <a:cs typeface="Roboto"/>
                <a:sym typeface="Roboto"/>
              </a:rPr>
              <a:t>2 hrs LoC</a:t>
            </a:r>
            <a:endParaRPr sz="1100">
              <a:latin typeface="Roboto"/>
              <a:ea typeface="Roboto"/>
              <a:cs typeface="Roboto"/>
              <a:sym typeface="Roboto"/>
            </a:endParaRPr>
          </a:p>
        </p:txBody>
      </p:sp>
      <p:sp>
        <p:nvSpPr>
          <p:cNvPr id="284" name="Google Shape;284;p28"/>
          <p:cNvSpPr txBox="1"/>
          <p:nvPr/>
        </p:nvSpPr>
        <p:spPr>
          <a:xfrm>
            <a:off x="4178550" y="3982625"/>
            <a:ext cx="7737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Roboto"/>
                <a:ea typeface="Roboto"/>
                <a:cs typeface="Roboto"/>
                <a:sym typeface="Roboto"/>
              </a:rPr>
              <a:t>24 hrs</a:t>
            </a:r>
            <a:endParaRPr sz="1200">
              <a:latin typeface="Roboto"/>
              <a:ea typeface="Roboto"/>
              <a:cs typeface="Roboto"/>
              <a:sym typeface="Roboto"/>
            </a:endParaRPr>
          </a:p>
        </p:txBody>
      </p:sp>
      <p:cxnSp>
        <p:nvCxnSpPr>
          <p:cNvPr id="285" name="Google Shape;285;p28"/>
          <p:cNvCxnSpPr/>
          <p:nvPr/>
        </p:nvCxnSpPr>
        <p:spPr>
          <a:xfrm>
            <a:off x="3509025" y="4256904"/>
            <a:ext cx="0" cy="197400"/>
          </a:xfrm>
          <a:prstGeom prst="straightConnector1">
            <a:avLst/>
          </a:prstGeom>
          <a:noFill/>
          <a:ln w="38100" cap="flat" cmpd="sng">
            <a:solidFill>
              <a:srgbClr val="666666"/>
            </a:solidFill>
            <a:prstDash val="solid"/>
            <a:round/>
            <a:headEnd type="none" w="med" len="med"/>
            <a:tailEnd type="none" w="med" len="med"/>
          </a:ln>
        </p:spPr>
      </p:cxnSp>
      <p:cxnSp>
        <p:nvCxnSpPr>
          <p:cNvPr id="286" name="Google Shape;286;p28"/>
          <p:cNvCxnSpPr/>
          <p:nvPr/>
        </p:nvCxnSpPr>
        <p:spPr>
          <a:xfrm>
            <a:off x="2928000" y="4256904"/>
            <a:ext cx="0" cy="197400"/>
          </a:xfrm>
          <a:prstGeom prst="straightConnector1">
            <a:avLst/>
          </a:prstGeom>
          <a:noFill/>
          <a:ln w="38100" cap="flat" cmpd="sng">
            <a:solidFill>
              <a:srgbClr val="666666"/>
            </a:solidFill>
            <a:prstDash val="solid"/>
            <a:round/>
            <a:headEnd type="none" w="med" len="med"/>
            <a:tailEnd type="none" w="med" len="med"/>
          </a:ln>
        </p:spPr>
      </p:cxnSp>
      <p:cxnSp>
        <p:nvCxnSpPr>
          <p:cNvPr id="287" name="Google Shape;287;p28"/>
          <p:cNvCxnSpPr/>
          <p:nvPr/>
        </p:nvCxnSpPr>
        <p:spPr>
          <a:xfrm>
            <a:off x="5013975" y="4256904"/>
            <a:ext cx="0" cy="197400"/>
          </a:xfrm>
          <a:prstGeom prst="straightConnector1">
            <a:avLst/>
          </a:prstGeom>
          <a:noFill/>
          <a:ln w="38100" cap="flat" cmpd="sng">
            <a:solidFill>
              <a:srgbClr val="666666"/>
            </a:solidFill>
            <a:prstDash val="solid"/>
            <a:round/>
            <a:headEnd type="none" w="med" len="med"/>
            <a:tailEnd type="none" w="med" len="med"/>
          </a:ln>
        </p:spPr>
      </p:cxnSp>
      <p:cxnSp>
        <p:nvCxnSpPr>
          <p:cNvPr id="288" name="Google Shape;288;p28"/>
          <p:cNvCxnSpPr/>
          <p:nvPr/>
        </p:nvCxnSpPr>
        <p:spPr>
          <a:xfrm>
            <a:off x="5604525" y="4256904"/>
            <a:ext cx="0" cy="197400"/>
          </a:xfrm>
          <a:prstGeom prst="straightConnector1">
            <a:avLst/>
          </a:prstGeom>
          <a:noFill/>
          <a:ln w="38100" cap="flat" cmpd="sng">
            <a:solidFill>
              <a:srgbClr val="666666"/>
            </a:solidFill>
            <a:prstDash val="solid"/>
            <a:round/>
            <a:headEnd type="none" w="med" len="med"/>
            <a:tailEnd type="none" w="med" len="med"/>
          </a:ln>
        </p:spPr>
      </p:cxnSp>
      <p:cxnSp>
        <p:nvCxnSpPr>
          <p:cNvPr id="289" name="Google Shape;289;p28"/>
          <p:cNvCxnSpPr/>
          <p:nvPr/>
        </p:nvCxnSpPr>
        <p:spPr>
          <a:xfrm>
            <a:off x="7103550" y="4256904"/>
            <a:ext cx="0" cy="197400"/>
          </a:xfrm>
          <a:prstGeom prst="straightConnector1">
            <a:avLst/>
          </a:prstGeom>
          <a:noFill/>
          <a:ln w="38100" cap="flat" cmpd="sng">
            <a:solidFill>
              <a:srgbClr val="666666"/>
            </a:solidFill>
            <a:prstDash val="solid"/>
            <a:round/>
            <a:headEnd type="none" w="med" len="med"/>
            <a:tailEnd type="none" w="med" len="med"/>
          </a:ln>
        </p:spPr>
      </p:cxnSp>
      <p:cxnSp>
        <p:nvCxnSpPr>
          <p:cNvPr id="290" name="Google Shape;290;p28"/>
          <p:cNvCxnSpPr/>
          <p:nvPr/>
        </p:nvCxnSpPr>
        <p:spPr>
          <a:xfrm>
            <a:off x="7691250" y="4256904"/>
            <a:ext cx="0" cy="197400"/>
          </a:xfrm>
          <a:prstGeom prst="straightConnector1">
            <a:avLst/>
          </a:prstGeom>
          <a:noFill/>
          <a:ln w="38100" cap="flat" cmpd="sng">
            <a:solidFill>
              <a:srgbClr val="666666"/>
            </a:solidFill>
            <a:prstDash val="solid"/>
            <a:round/>
            <a:headEnd type="none" w="med" len="med"/>
            <a:tailEnd type="none" w="med" len="med"/>
          </a:ln>
        </p:spPr>
      </p:cxnSp>
      <p:cxnSp>
        <p:nvCxnSpPr>
          <p:cNvPr id="291" name="Google Shape;291;p28"/>
          <p:cNvCxnSpPr/>
          <p:nvPr/>
        </p:nvCxnSpPr>
        <p:spPr>
          <a:xfrm>
            <a:off x="1413525" y="4256904"/>
            <a:ext cx="0" cy="197400"/>
          </a:xfrm>
          <a:prstGeom prst="straightConnector1">
            <a:avLst/>
          </a:prstGeom>
          <a:noFill/>
          <a:ln w="38100" cap="flat" cmpd="sng">
            <a:solidFill>
              <a:srgbClr val="666666"/>
            </a:solidFill>
            <a:prstDash val="solid"/>
            <a:round/>
            <a:headEnd type="none" w="med" len="med"/>
            <a:tailEnd type="none" w="med" len="med"/>
          </a:ln>
        </p:spPr>
      </p:cxnSp>
      <p:cxnSp>
        <p:nvCxnSpPr>
          <p:cNvPr id="292" name="Google Shape;292;p28"/>
          <p:cNvCxnSpPr>
            <a:stCxn id="284" idx="1"/>
          </p:cNvCxnSpPr>
          <p:nvPr/>
        </p:nvCxnSpPr>
        <p:spPr>
          <a:xfrm flipH="1">
            <a:off x="1310850" y="4167275"/>
            <a:ext cx="2867700" cy="143400"/>
          </a:xfrm>
          <a:prstGeom prst="bentConnector3">
            <a:avLst>
              <a:gd name="adj1" fmla="val 100160"/>
            </a:avLst>
          </a:prstGeom>
          <a:noFill/>
          <a:ln w="19050" cap="flat" cmpd="sng">
            <a:solidFill>
              <a:srgbClr val="666666"/>
            </a:solidFill>
            <a:prstDash val="dot"/>
            <a:round/>
            <a:headEnd type="none" w="med" len="med"/>
            <a:tailEnd type="triangle" w="med" len="med"/>
          </a:ln>
        </p:spPr>
      </p:cxnSp>
      <p:cxnSp>
        <p:nvCxnSpPr>
          <p:cNvPr id="293" name="Google Shape;293;p28"/>
          <p:cNvCxnSpPr>
            <a:stCxn id="284" idx="3"/>
          </p:cNvCxnSpPr>
          <p:nvPr/>
        </p:nvCxnSpPr>
        <p:spPr>
          <a:xfrm>
            <a:off x="4952250" y="4167275"/>
            <a:ext cx="2880900" cy="144900"/>
          </a:xfrm>
          <a:prstGeom prst="bentConnector3">
            <a:avLst>
              <a:gd name="adj1" fmla="val 100159"/>
            </a:avLst>
          </a:prstGeom>
          <a:noFill/>
          <a:ln w="19050" cap="flat" cmpd="sng">
            <a:solidFill>
              <a:srgbClr val="666666"/>
            </a:solidFill>
            <a:prstDash val="dot"/>
            <a:round/>
            <a:headEnd type="none" w="med" len="med"/>
            <a:tailEnd type="triangle" w="med" len="med"/>
          </a:ln>
        </p:spPr>
      </p:cxnSp>
      <p:sp>
        <p:nvSpPr>
          <p:cNvPr id="294" name="Google Shape;294;p28"/>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6</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sp>
        <p:nvSpPr>
          <p:cNvPr id="1085" name="Google Shape;1085;p82"/>
          <p:cNvSpPr txBox="1">
            <a:spLocks noGrp="1"/>
          </p:cNvSpPr>
          <p:nvPr>
            <p:ph type="body" idx="1"/>
          </p:nvPr>
        </p:nvSpPr>
        <p:spPr>
          <a:xfrm>
            <a:off x="311700" y="847138"/>
            <a:ext cx="8520600" cy="37347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sz="1700" b="1"/>
              <a:t>ESD Shielding Material of the Housing </a:t>
            </a:r>
            <a:endParaRPr sz="1700" b="1"/>
          </a:p>
          <a:p>
            <a:pPr marL="457200" lvl="0" indent="-340201" algn="l" rtl="0">
              <a:spcBef>
                <a:spcPts val="1200"/>
              </a:spcBef>
              <a:spcAft>
                <a:spcPts val="0"/>
              </a:spcAft>
              <a:buSzPct val="111764"/>
              <a:buChar char="●"/>
            </a:pPr>
            <a:r>
              <a:rPr lang="en" sz="1700" b="1"/>
              <a:t>Insulative Material (Undesirable)</a:t>
            </a:r>
            <a:endParaRPr sz="1700"/>
          </a:p>
          <a:p>
            <a:pPr marL="914400" lvl="1" indent="-340201" algn="l" rtl="0">
              <a:spcBef>
                <a:spcPts val="0"/>
              </a:spcBef>
              <a:spcAft>
                <a:spcPts val="0"/>
              </a:spcAft>
              <a:buSzPct val="111764"/>
              <a:buChar char="○"/>
            </a:pPr>
            <a:r>
              <a:rPr lang="en" sz="1700"/>
              <a:t>Enable electrostatic to build up </a:t>
            </a:r>
            <a:endParaRPr sz="1700"/>
          </a:p>
          <a:p>
            <a:pPr marL="914400" lvl="1" indent="-340201" algn="l" rtl="0">
              <a:spcBef>
                <a:spcPts val="0"/>
              </a:spcBef>
              <a:spcAft>
                <a:spcPts val="0"/>
              </a:spcAft>
              <a:buSzPct val="111764"/>
              <a:buChar char="○"/>
            </a:pPr>
            <a:r>
              <a:rPr lang="en" sz="1700"/>
              <a:t>Attempts to discharge at random</a:t>
            </a:r>
            <a:endParaRPr sz="1700"/>
          </a:p>
          <a:p>
            <a:pPr marL="1371600" lvl="2" indent="-328453" algn="l" rtl="0">
              <a:spcBef>
                <a:spcPts val="0"/>
              </a:spcBef>
              <a:spcAft>
                <a:spcPts val="0"/>
              </a:spcAft>
              <a:buSzPct val="100000"/>
              <a:buChar char="■"/>
            </a:pPr>
            <a:r>
              <a:rPr lang="en" sz="1700"/>
              <a:t>Fatal</a:t>
            </a:r>
            <a:endParaRPr sz="1700"/>
          </a:p>
          <a:p>
            <a:pPr marL="914400" lvl="1" indent="-328453" algn="l" rtl="0">
              <a:spcBef>
                <a:spcPts val="0"/>
              </a:spcBef>
              <a:spcAft>
                <a:spcPts val="0"/>
              </a:spcAft>
              <a:buSzPct val="100000"/>
              <a:buChar char="○"/>
            </a:pPr>
            <a:r>
              <a:rPr lang="en" sz="1700"/>
              <a:t>Difficult to ground</a:t>
            </a:r>
            <a:endParaRPr sz="1700"/>
          </a:p>
          <a:p>
            <a:pPr marL="457200" lvl="0" indent="-328453" algn="l" rtl="0">
              <a:spcBef>
                <a:spcPts val="0"/>
              </a:spcBef>
              <a:spcAft>
                <a:spcPts val="0"/>
              </a:spcAft>
              <a:buSzPct val="100000"/>
              <a:buChar char="●"/>
            </a:pPr>
            <a:r>
              <a:rPr lang="en" sz="1700" b="1"/>
              <a:t>Conductive Material (Acceptable)</a:t>
            </a:r>
            <a:endParaRPr sz="1700"/>
          </a:p>
          <a:p>
            <a:pPr marL="914400" lvl="1" indent="-328453" algn="l" rtl="0">
              <a:spcBef>
                <a:spcPts val="0"/>
              </a:spcBef>
              <a:spcAft>
                <a:spcPts val="0"/>
              </a:spcAft>
              <a:buSzPct val="100000"/>
              <a:buChar char="○"/>
            </a:pPr>
            <a:r>
              <a:rPr lang="en" sz="1700"/>
              <a:t>Enable electrostatic charges to discharge towards ground</a:t>
            </a:r>
            <a:endParaRPr sz="1700"/>
          </a:p>
          <a:p>
            <a:pPr marL="1371600" lvl="2" indent="-328453" algn="l" rtl="0">
              <a:spcBef>
                <a:spcPts val="0"/>
              </a:spcBef>
              <a:spcAft>
                <a:spcPts val="0"/>
              </a:spcAft>
              <a:buSzPct val="100000"/>
              <a:buChar char="■"/>
            </a:pPr>
            <a:r>
              <a:rPr lang="en" sz="1700"/>
              <a:t>Low resistance leads to unsafe discharge</a:t>
            </a:r>
            <a:endParaRPr sz="1700"/>
          </a:p>
          <a:p>
            <a:pPr marL="1371600" lvl="2" indent="-328453" algn="l" rtl="0">
              <a:spcBef>
                <a:spcPts val="0"/>
              </a:spcBef>
              <a:spcAft>
                <a:spcPts val="0"/>
              </a:spcAft>
              <a:buSzPct val="100000"/>
              <a:buChar char="■"/>
            </a:pPr>
            <a:r>
              <a:rPr lang="en" sz="1700"/>
              <a:t>Connect enclosure to ground enable discharge </a:t>
            </a:r>
            <a:endParaRPr sz="1700"/>
          </a:p>
          <a:p>
            <a:pPr marL="457200" lvl="0" indent="-328453" algn="l" rtl="0">
              <a:spcBef>
                <a:spcPts val="0"/>
              </a:spcBef>
              <a:spcAft>
                <a:spcPts val="0"/>
              </a:spcAft>
              <a:buSzPct val="100000"/>
              <a:buChar char="●"/>
            </a:pPr>
            <a:r>
              <a:rPr lang="en" sz="1700" b="1"/>
              <a:t>Dissipative Material (Desirable)</a:t>
            </a:r>
            <a:endParaRPr sz="1700" b="1"/>
          </a:p>
          <a:p>
            <a:pPr marL="914400" lvl="1" indent="-340201" algn="l" rtl="0">
              <a:spcBef>
                <a:spcPts val="0"/>
              </a:spcBef>
              <a:spcAft>
                <a:spcPts val="0"/>
              </a:spcAft>
              <a:buSzPct val="111764"/>
              <a:buChar char="○"/>
            </a:pPr>
            <a:r>
              <a:rPr lang="en" sz="1700"/>
              <a:t>Materials with surface resistivity 10^2 ohms to 10^7 ohms disperse static charge</a:t>
            </a:r>
            <a:endParaRPr sz="1700"/>
          </a:p>
          <a:p>
            <a:pPr marL="914400" lvl="1" indent="-328453" algn="l" rtl="0">
              <a:spcBef>
                <a:spcPts val="0"/>
              </a:spcBef>
              <a:spcAft>
                <a:spcPts val="0"/>
              </a:spcAft>
              <a:buSzPct val="100000"/>
              <a:buChar char="○"/>
            </a:pPr>
            <a:r>
              <a:rPr lang="en" sz="1700"/>
              <a:t>Connect enclosure to ground to enable safer discharge </a:t>
            </a:r>
            <a:endParaRPr sz="1800"/>
          </a:p>
        </p:txBody>
      </p:sp>
      <p:sp>
        <p:nvSpPr>
          <p:cNvPr id="1086" name="Google Shape;1086;p82"/>
          <p:cNvSpPr txBox="1">
            <a:spLocks noGrp="1"/>
          </p:cNvSpPr>
          <p:nvPr>
            <p:ph type="title"/>
          </p:nvPr>
        </p:nvSpPr>
        <p:spPr>
          <a:xfrm>
            <a:off x="153025" y="0"/>
            <a:ext cx="8630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Mechanical - Electrostatic Discharge Protection</a:t>
            </a:r>
            <a:endParaRPr/>
          </a:p>
        </p:txBody>
      </p:sp>
      <p:sp>
        <p:nvSpPr>
          <p:cNvPr id="1087" name="Google Shape;1087;p82"/>
          <p:cNvSpPr txBox="1"/>
          <p:nvPr/>
        </p:nvSpPr>
        <p:spPr>
          <a:xfrm>
            <a:off x="7914950" y="4501950"/>
            <a:ext cx="3203400" cy="26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500" i="1">
                <a:latin typeface="Roboto"/>
                <a:ea typeface="Roboto"/>
                <a:cs typeface="Roboto"/>
                <a:sym typeface="Roboto"/>
              </a:rPr>
              <a:t>Source: </a:t>
            </a:r>
            <a:r>
              <a:rPr lang="en" sz="500" i="1" u="sng">
                <a:solidFill>
                  <a:schemeClr val="hlink"/>
                </a:solidFill>
                <a:latin typeface="Roboto"/>
                <a:ea typeface="Roboto"/>
                <a:cs typeface="Roboto"/>
                <a:sym typeface="Roboto"/>
                <a:hlinkClick r:id="rId3"/>
              </a:rPr>
              <a:t>terrauniversal.com</a:t>
            </a:r>
            <a:endParaRPr sz="500" i="1">
              <a:latin typeface="Roboto"/>
              <a:ea typeface="Roboto"/>
              <a:cs typeface="Roboto"/>
              <a:sym typeface="Roboto"/>
            </a:endParaRPr>
          </a:p>
        </p:txBody>
      </p:sp>
      <p:sp>
        <p:nvSpPr>
          <p:cNvPr id="1088" name="Google Shape;1088;p82"/>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60</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Google Shape;1093;p83"/>
          <p:cNvSpPr txBox="1">
            <a:spLocks noGrp="1"/>
          </p:cNvSpPr>
          <p:nvPr>
            <p:ph type="body" idx="1"/>
          </p:nvPr>
        </p:nvSpPr>
        <p:spPr>
          <a:xfrm>
            <a:off x="311700" y="847138"/>
            <a:ext cx="8520600" cy="37347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SzPts val="1400"/>
              <a:buChar char="●"/>
            </a:pPr>
            <a:r>
              <a:rPr lang="en" sz="1400"/>
              <a:t>Thermal Analysis conducted to have an understanding of thermal implications on design</a:t>
            </a:r>
            <a:endParaRPr sz="1400"/>
          </a:p>
          <a:p>
            <a:pPr marL="914400" lvl="0" indent="-317500" algn="l" rtl="0">
              <a:spcBef>
                <a:spcPts val="0"/>
              </a:spcBef>
              <a:spcAft>
                <a:spcPts val="0"/>
              </a:spcAft>
              <a:buSzPts val="1400"/>
              <a:buChar char="●"/>
            </a:pPr>
            <a:r>
              <a:rPr lang="en" sz="1400"/>
              <a:t>Customer constraints on Design</a:t>
            </a:r>
            <a:endParaRPr sz="1400"/>
          </a:p>
          <a:p>
            <a:pPr marL="1371600" lvl="1" indent="-317500" algn="l" rtl="0">
              <a:spcBef>
                <a:spcPts val="0"/>
              </a:spcBef>
              <a:spcAft>
                <a:spcPts val="0"/>
              </a:spcAft>
              <a:buSzPts val="1400"/>
              <a:buChar char="○"/>
            </a:pPr>
            <a:r>
              <a:rPr lang="en" sz="1400"/>
              <a:t>Maximum Power Usage is 1 Watt</a:t>
            </a:r>
            <a:endParaRPr sz="1400"/>
          </a:p>
          <a:p>
            <a:pPr marL="1371600" lvl="1" indent="-317500" algn="l" rtl="0">
              <a:spcBef>
                <a:spcPts val="0"/>
              </a:spcBef>
              <a:spcAft>
                <a:spcPts val="0"/>
              </a:spcAft>
              <a:buSzPts val="1400"/>
              <a:buChar char="○"/>
            </a:pPr>
            <a:r>
              <a:rPr lang="en" sz="1400"/>
              <a:t>Ambient Temperature is 0</a:t>
            </a:r>
            <a:r>
              <a:rPr lang="en" sz="1400">
                <a:highlight>
                  <a:srgbClr val="FFFFFF"/>
                </a:highlight>
              </a:rPr>
              <a:t>°C</a:t>
            </a:r>
            <a:r>
              <a:rPr lang="en" sz="1400"/>
              <a:t> to 60</a:t>
            </a:r>
            <a:r>
              <a:rPr lang="en" sz="1400">
                <a:highlight>
                  <a:srgbClr val="FFFFFF"/>
                </a:highlight>
              </a:rPr>
              <a:t>°C</a:t>
            </a:r>
            <a:endParaRPr sz="1400">
              <a:highlight>
                <a:srgbClr val="FFFFFF"/>
              </a:highlight>
            </a:endParaRPr>
          </a:p>
          <a:p>
            <a:pPr marL="1371600" lvl="1" indent="-317500" algn="l" rtl="0">
              <a:spcBef>
                <a:spcPts val="0"/>
              </a:spcBef>
              <a:spcAft>
                <a:spcPts val="0"/>
              </a:spcAft>
              <a:buSzPts val="1400"/>
              <a:buChar char="○"/>
            </a:pPr>
            <a:r>
              <a:rPr lang="en" sz="1400">
                <a:highlight>
                  <a:srgbClr val="FFFFFF"/>
                </a:highlight>
              </a:rPr>
              <a:t>10x10x3 Cubic Centimeter Volume</a:t>
            </a:r>
            <a:endParaRPr sz="1400">
              <a:highlight>
                <a:srgbClr val="FFFFFF"/>
              </a:highlight>
            </a:endParaRPr>
          </a:p>
          <a:p>
            <a:pPr marL="914400" lvl="0" indent="-317500" algn="l" rtl="0">
              <a:spcBef>
                <a:spcPts val="0"/>
              </a:spcBef>
              <a:spcAft>
                <a:spcPts val="0"/>
              </a:spcAft>
              <a:buSzPts val="1400"/>
              <a:buChar char="●"/>
            </a:pPr>
            <a:r>
              <a:rPr lang="en" sz="1400">
                <a:highlight>
                  <a:srgbClr val="FFFFFF"/>
                </a:highlight>
              </a:rPr>
              <a:t>Analysis Assumptions</a:t>
            </a:r>
            <a:endParaRPr sz="1400">
              <a:highlight>
                <a:srgbClr val="FFFFFF"/>
              </a:highlight>
            </a:endParaRPr>
          </a:p>
          <a:p>
            <a:pPr marL="1371600" lvl="1" indent="-317500" algn="l" rtl="0">
              <a:spcBef>
                <a:spcPts val="0"/>
              </a:spcBef>
              <a:spcAft>
                <a:spcPts val="0"/>
              </a:spcAft>
              <a:buSzPts val="1400"/>
              <a:buChar char="○"/>
            </a:pPr>
            <a:r>
              <a:rPr lang="en" sz="1400"/>
              <a:t>STM32F21xxx - LQFP144 processor</a:t>
            </a:r>
            <a:endParaRPr sz="1400">
              <a:highlight>
                <a:srgbClr val="FFFFFF"/>
              </a:highlight>
            </a:endParaRPr>
          </a:p>
          <a:p>
            <a:pPr marL="1371600" lvl="1" indent="-317500" algn="l" rtl="0">
              <a:spcBef>
                <a:spcPts val="0"/>
              </a:spcBef>
              <a:spcAft>
                <a:spcPts val="0"/>
              </a:spcAft>
              <a:buSzPts val="1400"/>
              <a:buChar char="○"/>
            </a:pPr>
            <a:r>
              <a:rPr lang="en" sz="1400">
                <a:highlight>
                  <a:srgbClr val="FFFFFF"/>
                </a:highlight>
              </a:rPr>
              <a:t>Power dissipated is 0.7 Watts</a:t>
            </a:r>
            <a:endParaRPr sz="1400">
              <a:highlight>
                <a:srgbClr val="FFFFFF"/>
              </a:highlight>
            </a:endParaRPr>
          </a:p>
          <a:p>
            <a:pPr marL="1828800" lvl="2" indent="-317500" algn="l" rtl="0">
              <a:spcBef>
                <a:spcPts val="0"/>
              </a:spcBef>
              <a:spcAft>
                <a:spcPts val="0"/>
              </a:spcAft>
              <a:buSzPts val="1400"/>
              <a:buChar char="■"/>
            </a:pPr>
            <a:r>
              <a:rPr lang="en" sz="1400">
                <a:highlight>
                  <a:srgbClr val="FFFFFF"/>
                </a:highlight>
              </a:rPr>
              <a:t>0.5 Watts for microcontroller; 0.2 Watts for everything else</a:t>
            </a:r>
            <a:endParaRPr sz="1400">
              <a:highlight>
                <a:srgbClr val="FFFFFF"/>
              </a:highlight>
            </a:endParaRPr>
          </a:p>
          <a:p>
            <a:pPr marL="1371600" lvl="1" indent="-317500" algn="l" rtl="0">
              <a:spcBef>
                <a:spcPts val="0"/>
              </a:spcBef>
              <a:spcAft>
                <a:spcPts val="0"/>
              </a:spcAft>
              <a:buSzPts val="1400"/>
              <a:buChar char="○"/>
            </a:pPr>
            <a:r>
              <a:rPr lang="en" sz="1400">
                <a:highlight>
                  <a:srgbClr val="FFFFFF"/>
                </a:highlight>
              </a:rPr>
              <a:t>Still air convection</a:t>
            </a:r>
            <a:endParaRPr sz="1400">
              <a:highlight>
                <a:srgbClr val="FFFFFF"/>
              </a:highlight>
            </a:endParaRPr>
          </a:p>
          <a:p>
            <a:pPr marL="1371600" lvl="1" indent="-317500" algn="l" rtl="0">
              <a:spcBef>
                <a:spcPts val="0"/>
              </a:spcBef>
              <a:spcAft>
                <a:spcPts val="0"/>
              </a:spcAft>
              <a:buSzPts val="1400"/>
              <a:buChar char="○"/>
            </a:pPr>
            <a:r>
              <a:rPr lang="en" sz="1400">
                <a:highlight>
                  <a:srgbClr val="FFFFFF"/>
                </a:highlight>
              </a:rPr>
              <a:t>Air - Wall - Air Thermal Resistance System</a:t>
            </a:r>
            <a:endParaRPr sz="1400">
              <a:highlight>
                <a:srgbClr val="FFFFFF"/>
              </a:highlight>
            </a:endParaRPr>
          </a:p>
          <a:p>
            <a:pPr marL="1828800" lvl="2" indent="-317500" algn="l" rtl="0">
              <a:spcBef>
                <a:spcPts val="0"/>
              </a:spcBef>
              <a:spcAft>
                <a:spcPts val="0"/>
              </a:spcAft>
              <a:buSzPts val="1400"/>
              <a:buChar char="■"/>
            </a:pPr>
            <a:r>
              <a:rPr lang="en" sz="1400">
                <a:highlight>
                  <a:srgbClr val="FFFFFF"/>
                </a:highlight>
              </a:rPr>
              <a:t>2 mm enclosure wall thickness</a:t>
            </a:r>
            <a:endParaRPr sz="1400">
              <a:highlight>
                <a:srgbClr val="FFFFFF"/>
              </a:highlight>
            </a:endParaRPr>
          </a:p>
          <a:p>
            <a:pPr marL="914400" lvl="0" indent="-317500" algn="l" rtl="0">
              <a:spcBef>
                <a:spcPts val="0"/>
              </a:spcBef>
              <a:spcAft>
                <a:spcPts val="0"/>
              </a:spcAft>
              <a:buSzPts val="1400"/>
              <a:buChar char="●"/>
            </a:pPr>
            <a:r>
              <a:rPr lang="en" sz="1400">
                <a:highlight>
                  <a:srgbClr val="FFFFFF"/>
                </a:highlight>
              </a:rPr>
              <a:t>Governing Equations:</a:t>
            </a:r>
            <a:endParaRPr sz="1400">
              <a:highlight>
                <a:srgbClr val="FFFFFF"/>
              </a:highlight>
            </a:endParaRPr>
          </a:p>
        </p:txBody>
      </p:sp>
      <p:sp>
        <p:nvSpPr>
          <p:cNvPr id="1094" name="Google Shape;1094;p83"/>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Mechanical - Thermal Analysis Setup</a:t>
            </a:r>
            <a:endParaRPr/>
          </a:p>
        </p:txBody>
      </p:sp>
      <p:pic>
        <p:nvPicPr>
          <p:cNvPr id="1095" name="Google Shape;1095;p83"/>
          <p:cNvPicPr preferRelativeResize="0"/>
          <p:nvPr/>
        </p:nvPicPr>
        <p:blipFill rotWithShape="1">
          <a:blip r:embed="rId3">
            <a:alphaModFix/>
          </a:blip>
          <a:srcRect l="3080" t="14156" r="4974" b="14384"/>
          <a:stretch/>
        </p:blipFill>
        <p:spPr>
          <a:xfrm>
            <a:off x="1356425" y="4176175"/>
            <a:ext cx="2471800" cy="576300"/>
          </a:xfrm>
          <a:prstGeom prst="rect">
            <a:avLst/>
          </a:prstGeom>
          <a:noFill/>
          <a:ln>
            <a:noFill/>
          </a:ln>
        </p:spPr>
      </p:pic>
      <p:pic>
        <p:nvPicPr>
          <p:cNvPr id="1096" name="Google Shape;1096;p83"/>
          <p:cNvPicPr preferRelativeResize="0"/>
          <p:nvPr/>
        </p:nvPicPr>
        <p:blipFill rotWithShape="1">
          <a:blip r:embed="rId4">
            <a:alphaModFix/>
          </a:blip>
          <a:srcRect l="5210" t="11133" r="8089" b="17407"/>
          <a:stretch/>
        </p:blipFill>
        <p:spPr>
          <a:xfrm>
            <a:off x="4149900" y="4176175"/>
            <a:ext cx="1262725" cy="576300"/>
          </a:xfrm>
          <a:prstGeom prst="rect">
            <a:avLst/>
          </a:prstGeom>
          <a:noFill/>
          <a:ln>
            <a:noFill/>
          </a:ln>
        </p:spPr>
      </p:pic>
      <p:sp>
        <p:nvSpPr>
          <p:cNvPr id="1097" name="Google Shape;1097;p83"/>
          <p:cNvSpPr txBox="1"/>
          <p:nvPr/>
        </p:nvSpPr>
        <p:spPr>
          <a:xfrm>
            <a:off x="6467150" y="4578150"/>
            <a:ext cx="3203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500" i="1">
                <a:latin typeface="Roboto"/>
                <a:ea typeface="Roboto"/>
                <a:cs typeface="Roboto"/>
                <a:sym typeface="Roboto"/>
              </a:rPr>
              <a:t>Source: </a:t>
            </a:r>
            <a:r>
              <a:rPr lang="en" sz="500" i="1" u="sng">
                <a:solidFill>
                  <a:schemeClr val="hlink"/>
                </a:solidFill>
                <a:latin typeface="Roboto"/>
                <a:ea typeface="Roboto"/>
                <a:cs typeface="Roboto"/>
                <a:sym typeface="Roboto"/>
                <a:hlinkClick r:id="rId5"/>
              </a:rPr>
              <a:t>Nikhil Seshasayee, Understanding Thermal Dissipation and Design of a</a:t>
            </a:r>
            <a:endParaRPr sz="500" i="1">
              <a:latin typeface="Roboto"/>
              <a:ea typeface="Roboto"/>
              <a:cs typeface="Roboto"/>
              <a:sym typeface="Roboto"/>
            </a:endParaRPr>
          </a:p>
          <a:p>
            <a:pPr marL="0" lvl="0" indent="0" algn="l" rtl="0">
              <a:lnSpc>
                <a:spcPct val="115000"/>
              </a:lnSpc>
              <a:spcBef>
                <a:spcPts val="0"/>
              </a:spcBef>
              <a:spcAft>
                <a:spcPts val="0"/>
              </a:spcAft>
              <a:buNone/>
            </a:pPr>
            <a:r>
              <a:rPr lang="en" sz="500" i="1" u="sng">
                <a:solidFill>
                  <a:schemeClr val="hlink"/>
                </a:solidFill>
                <a:latin typeface="Roboto"/>
                <a:ea typeface="Roboto"/>
                <a:cs typeface="Roboto"/>
                <a:sym typeface="Roboto"/>
                <a:hlinkClick r:id="rId5"/>
              </a:rPr>
              <a:t>Heatsink PDF</a:t>
            </a:r>
            <a:endParaRPr sz="500" i="1">
              <a:latin typeface="Roboto"/>
              <a:ea typeface="Roboto"/>
              <a:cs typeface="Roboto"/>
              <a:sym typeface="Roboto"/>
            </a:endParaRPr>
          </a:p>
        </p:txBody>
      </p:sp>
      <p:sp>
        <p:nvSpPr>
          <p:cNvPr id="1098" name="Google Shape;1098;p83"/>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61</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3" name="Google Shape;1103;p84"/>
          <p:cNvSpPr txBox="1">
            <a:spLocks noGrp="1"/>
          </p:cNvSpPr>
          <p:nvPr>
            <p:ph type="body" idx="1"/>
          </p:nvPr>
        </p:nvSpPr>
        <p:spPr>
          <a:xfrm>
            <a:off x="311700" y="1790122"/>
            <a:ext cx="8520600" cy="2928300"/>
          </a:xfrm>
          <a:prstGeom prst="rect">
            <a:avLst/>
          </a:prstGeom>
        </p:spPr>
        <p:txBody>
          <a:bodyPr spcFirstLastPara="1" wrap="square" lIns="91425" tIns="91425" rIns="91425" bIns="91425" anchor="t" anchorCtr="0">
            <a:normAutofit fontScale="85000" lnSpcReduction="10000"/>
          </a:bodyPr>
          <a:lstStyle/>
          <a:p>
            <a:pPr marL="457200" lvl="0" indent="-304165" algn="l" rtl="0">
              <a:spcBef>
                <a:spcPts val="0"/>
              </a:spcBef>
              <a:spcAft>
                <a:spcPts val="0"/>
              </a:spcAft>
              <a:buSzPct val="100000"/>
              <a:buChar char="●"/>
            </a:pPr>
            <a:r>
              <a:rPr lang="en" sz="1400"/>
              <a:t>Initial model results were promising!</a:t>
            </a:r>
            <a:endParaRPr sz="1400"/>
          </a:p>
          <a:p>
            <a:pPr marL="914400" lvl="1" indent="-304165" algn="l" rtl="0">
              <a:spcBef>
                <a:spcPts val="0"/>
              </a:spcBef>
              <a:spcAft>
                <a:spcPts val="0"/>
              </a:spcAft>
              <a:buSzPct val="100000"/>
              <a:buChar char="○"/>
            </a:pPr>
            <a:r>
              <a:rPr lang="en" sz="1400"/>
              <a:t>Maximum Allowed Junction Temperature from Microprocessor Specs: 125</a:t>
            </a:r>
            <a:r>
              <a:rPr lang="en" sz="1400">
                <a:highlight>
                  <a:srgbClr val="FFFFFF"/>
                </a:highlight>
              </a:rPr>
              <a:t>°C</a:t>
            </a:r>
            <a:endParaRPr sz="1400">
              <a:highlight>
                <a:srgbClr val="FFFFFF"/>
              </a:highlight>
            </a:endParaRPr>
          </a:p>
          <a:p>
            <a:pPr marL="914400" lvl="1" indent="-304165" algn="l" rtl="0">
              <a:spcBef>
                <a:spcPts val="0"/>
              </a:spcBef>
              <a:spcAft>
                <a:spcPts val="0"/>
              </a:spcAft>
              <a:buSzPct val="100000"/>
              <a:buChar char="○"/>
            </a:pPr>
            <a:r>
              <a:rPr lang="en" sz="1400"/>
              <a:t>Minimum Estimated Junction Temperature (@ 0</a:t>
            </a:r>
            <a:r>
              <a:rPr lang="en" sz="1400">
                <a:highlight>
                  <a:srgbClr val="FFFFFF"/>
                </a:highlight>
              </a:rPr>
              <a:t>°C</a:t>
            </a:r>
            <a:r>
              <a:rPr lang="en" sz="1400"/>
              <a:t>): 28</a:t>
            </a:r>
            <a:r>
              <a:rPr lang="en" sz="1400">
                <a:highlight>
                  <a:srgbClr val="FFFFFF"/>
                </a:highlight>
              </a:rPr>
              <a:t>°C</a:t>
            </a:r>
            <a:endParaRPr sz="1400">
              <a:highlight>
                <a:srgbClr val="FFFFFF"/>
              </a:highlight>
            </a:endParaRPr>
          </a:p>
          <a:p>
            <a:pPr marL="914400" lvl="1" indent="-304165" algn="l" rtl="0">
              <a:spcBef>
                <a:spcPts val="0"/>
              </a:spcBef>
              <a:spcAft>
                <a:spcPts val="0"/>
              </a:spcAft>
              <a:buSzPct val="100000"/>
              <a:buChar char="○"/>
            </a:pPr>
            <a:r>
              <a:rPr lang="en" sz="1400"/>
              <a:t>Maximum Estimated Junction Temperature (@ 60</a:t>
            </a:r>
            <a:r>
              <a:rPr lang="en" sz="1400">
                <a:highlight>
                  <a:srgbClr val="FFFFFF"/>
                </a:highlight>
              </a:rPr>
              <a:t>°C</a:t>
            </a:r>
            <a:r>
              <a:rPr lang="en" sz="1400"/>
              <a:t>): 88</a:t>
            </a:r>
            <a:r>
              <a:rPr lang="en" sz="1400">
                <a:highlight>
                  <a:srgbClr val="FFFFFF"/>
                </a:highlight>
              </a:rPr>
              <a:t>°C</a:t>
            </a:r>
            <a:endParaRPr sz="1400">
              <a:highlight>
                <a:srgbClr val="FFFFFF"/>
              </a:highlight>
            </a:endParaRPr>
          </a:p>
          <a:p>
            <a:pPr marL="914400" lvl="1" indent="-304165" algn="l" rtl="0">
              <a:spcBef>
                <a:spcPts val="0"/>
              </a:spcBef>
              <a:spcAft>
                <a:spcPts val="0"/>
              </a:spcAft>
              <a:buSzPct val="100000"/>
              <a:buChar char="○"/>
            </a:pPr>
            <a:r>
              <a:rPr lang="en" sz="1400">
                <a:highlight>
                  <a:srgbClr val="FFFFFF"/>
                </a:highlight>
              </a:rPr>
              <a:t>Estimated Heat Energy Flow: ~0.35 Watts</a:t>
            </a:r>
            <a:endParaRPr sz="1400">
              <a:highlight>
                <a:srgbClr val="FFFFFF"/>
              </a:highlight>
            </a:endParaRPr>
          </a:p>
          <a:p>
            <a:pPr marL="457200" lvl="0" indent="-304165" algn="l" rtl="0">
              <a:spcBef>
                <a:spcPts val="0"/>
              </a:spcBef>
              <a:spcAft>
                <a:spcPts val="0"/>
              </a:spcAft>
              <a:buSzPct val="100000"/>
              <a:buChar char="●"/>
            </a:pPr>
            <a:r>
              <a:rPr lang="en" sz="1400"/>
              <a:t>Notes:</a:t>
            </a:r>
            <a:endParaRPr sz="1400"/>
          </a:p>
          <a:p>
            <a:pPr marL="914400" lvl="1" indent="-304165" algn="l" rtl="0">
              <a:spcBef>
                <a:spcPts val="0"/>
              </a:spcBef>
              <a:spcAft>
                <a:spcPts val="0"/>
              </a:spcAft>
              <a:buSzPct val="100000"/>
              <a:buChar char="○"/>
            </a:pPr>
            <a:r>
              <a:rPr lang="en" sz="1400"/>
              <a:t>Reminder that this was used to estimate worst case!</a:t>
            </a:r>
            <a:endParaRPr sz="1400"/>
          </a:p>
          <a:p>
            <a:pPr marL="1371600" lvl="2" indent="-304164" algn="l" rtl="0">
              <a:spcBef>
                <a:spcPts val="0"/>
              </a:spcBef>
              <a:spcAft>
                <a:spcPts val="0"/>
              </a:spcAft>
              <a:buSzPct val="100000"/>
              <a:buChar char="■"/>
            </a:pPr>
            <a:r>
              <a:rPr lang="en" sz="1400"/>
              <a:t>70% of power going into processor assumed lost</a:t>
            </a:r>
            <a:endParaRPr sz="1400"/>
          </a:p>
          <a:p>
            <a:pPr marL="1371600" lvl="2" indent="-304164" algn="l" rtl="0">
              <a:spcBef>
                <a:spcPts val="0"/>
              </a:spcBef>
              <a:spcAft>
                <a:spcPts val="0"/>
              </a:spcAft>
              <a:buSzPct val="100000"/>
              <a:buChar char="■"/>
            </a:pPr>
            <a:r>
              <a:rPr lang="en" sz="1400"/>
              <a:t>Effects are vertical through 10 x 10 squared centimeter area. No provisions were made for added conduction benefits through PCB and bottom of enclosure</a:t>
            </a:r>
            <a:endParaRPr sz="1400"/>
          </a:p>
          <a:p>
            <a:pPr marL="914400" lvl="1" indent="-304165" algn="l" rtl="0">
              <a:spcBef>
                <a:spcPts val="0"/>
              </a:spcBef>
              <a:spcAft>
                <a:spcPts val="0"/>
              </a:spcAft>
              <a:buSzPct val="100000"/>
              <a:buChar char="○"/>
            </a:pPr>
            <a:r>
              <a:rPr lang="en" sz="1400"/>
              <a:t>Minimum junction temperature would be 0</a:t>
            </a:r>
            <a:r>
              <a:rPr lang="en" sz="1400">
                <a:highlight>
                  <a:srgbClr val="FFFFFF"/>
                </a:highlight>
              </a:rPr>
              <a:t>°C with no power dissipation!</a:t>
            </a:r>
            <a:endParaRPr sz="1400">
              <a:highlight>
                <a:srgbClr val="FFFFFF"/>
              </a:highlight>
            </a:endParaRPr>
          </a:p>
          <a:p>
            <a:pPr marL="914400" lvl="1" indent="-304165" algn="l" rtl="0">
              <a:spcBef>
                <a:spcPts val="0"/>
              </a:spcBef>
              <a:spcAft>
                <a:spcPts val="0"/>
              </a:spcAft>
              <a:buSzPct val="100000"/>
              <a:buChar char="○"/>
            </a:pPr>
            <a:r>
              <a:rPr lang="en" sz="1400"/>
              <a:t>Care should be taken to minimize power dissipation of electronics but there is 37</a:t>
            </a:r>
            <a:r>
              <a:rPr lang="en" sz="1400">
                <a:highlight>
                  <a:srgbClr val="FFFFFF"/>
                </a:highlight>
              </a:rPr>
              <a:t>°C buffer to work with</a:t>
            </a:r>
            <a:endParaRPr sz="1400"/>
          </a:p>
          <a:p>
            <a:pPr marL="0" lvl="0" indent="0" algn="l" rtl="0">
              <a:spcBef>
                <a:spcPts val="1200"/>
              </a:spcBef>
              <a:spcAft>
                <a:spcPts val="1200"/>
              </a:spcAft>
              <a:buNone/>
            </a:pPr>
            <a:endParaRPr sz="1400"/>
          </a:p>
        </p:txBody>
      </p:sp>
      <p:sp>
        <p:nvSpPr>
          <p:cNvPr id="1104" name="Google Shape;1104;p84"/>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Mechanical - Thermal Analysis Results</a:t>
            </a:r>
            <a:endParaRPr/>
          </a:p>
        </p:txBody>
      </p:sp>
      <p:pic>
        <p:nvPicPr>
          <p:cNvPr id="1105" name="Google Shape;1105;p84"/>
          <p:cNvPicPr preferRelativeResize="0"/>
          <p:nvPr/>
        </p:nvPicPr>
        <p:blipFill>
          <a:blip r:embed="rId3">
            <a:alphaModFix/>
          </a:blip>
          <a:stretch>
            <a:fillRect/>
          </a:stretch>
        </p:blipFill>
        <p:spPr>
          <a:xfrm>
            <a:off x="1945300" y="847150"/>
            <a:ext cx="2688275" cy="806475"/>
          </a:xfrm>
          <a:prstGeom prst="rect">
            <a:avLst/>
          </a:prstGeom>
          <a:noFill/>
          <a:ln>
            <a:noFill/>
          </a:ln>
        </p:spPr>
      </p:pic>
      <p:pic>
        <p:nvPicPr>
          <p:cNvPr id="1106" name="Google Shape;1106;p84"/>
          <p:cNvPicPr preferRelativeResize="0"/>
          <p:nvPr/>
        </p:nvPicPr>
        <p:blipFill>
          <a:blip r:embed="rId4">
            <a:alphaModFix/>
          </a:blip>
          <a:stretch>
            <a:fillRect/>
          </a:stretch>
        </p:blipFill>
        <p:spPr>
          <a:xfrm>
            <a:off x="5403975" y="847150"/>
            <a:ext cx="1456453" cy="806475"/>
          </a:xfrm>
          <a:prstGeom prst="rect">
            <a:avLst/>
          </a:prstGeom>
          <a:noFill/>
          <a:ln>
            <a:noFill/>
          </a:ln>
        </p:spPr>
      </p:pic>
      <p:sp>
        <p:nvSpPr>
          <p:cNvPr id="1107" name="Google Shape;1107;p84"/>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Google Shape;1112;p85"/>
          <p:cNvSpPr txBox="1">
            <a:spLocks noGrp="1"/>
          </p:cNvSpPr>
          <p:nvPr>
            <p:ph type="title"/>
          </p:nvPr>
        </p:nvSpPr>
        <p:spPr>
          <a:xfrm>
            <a:off x="153025" y="0"/>
            <a:ext cx="86073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Mechanical - Thermal Analysis Setup (Backup Slide)</a:t>
            </a:r>
            <a:endParaRPr/>
          </a:p>
        </p:txBody>
      </p:sp>
      <p:sp>
        <p:nvSpPr>
          <p:cNvPr id="1113" name="Google Shape;1113;p85"/>
          <p:cNvSpPr/>
          <p:nvPr/>
        </p:nvSpPr>
        <p:spPr>
          <a:xfrm>
            <a:off x="2790075" y="676350"/>
            <a:ext cx="3831900" cy="18033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85"/>
          <p:cNvSpPr/>
          <p:nvPr/>
        </p:nvSpPr>
        <p:spPr>
          <a:xfrm>
            <a:off x="3551750" y="1791025"/>
            <a:ext cx="2369700" cy="688500"/>
          </a:xfrm>
          <a:prstGeom prst="rect">
            <a:avLst/>
          </a:prstGeom>
          <a:solidFill>
            <a:srgbClr val="D1D2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85"/>
          <p:cNvSpPr/>
          <p:nvPr/>
        </p:nvSpPr>
        <p:spPr>
          <a:xfrm>
            <a:off x="3661250" y="2333225"/>
            <a:ext cx="2138400" cy="146400"/>
          </a:xfrm>
          <a:prstGeom prst="rect">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85"/>
          <p:cNvSpPr/>
          <p:nvPr/>
        </p:nvSpPr>
        <p:spPr>
          <a:xfrm>
            <a:off x="3874475" y="944250"/>
            <a:ext cx="1669248" cy="322920"/>
          </a:xfrm>
          <a:prstGeom prst="cloud">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85"/>
          <p:cNvSpPr/>
          <p:nvPr/>
        </p:nvSpPr>
        <p:spPr>
          <a:xfrm>
            <a:off x="4148650" y="1943425"/>
            <a:ext cx="1227420" cy="231336"/>
          </a:xfrm>
          <a:prstGeom prst="cloud">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85"/>
          <p:cNvSpPr txBox="1"/>
          <p:nvPr/>
        </p:nvSpPr>
        <p:spPr>
          <a:xfrm>
            <a:off x="4184950" y="1915875"/>
            <a:ext cx="1227300" cy="26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500" b="1">
                <a:latin typeface="Roboto"/>
                <a:ea typeface="Roboto"/>
                <a:cs typeface="Roboto"/>
                <a:sym typeface="Roboto"/>
              </a:rPr>
              <a:t>Ambient Temperature = 0</a:t>
            </a:r>
            <a:r>
              <a:rPr lang="en" sz="500" b="1">
                <a:solidFill>
                  <a:srgbClr val="4D5156"/>
                </a:solidFill>
              </a:rPr>
              <a:t>°C</a:t>
            </a:r>
            <a:r>
              <a:rPr lang="en" sz="500" b="1">
                <a:latin typeface="Roboto"/>
                <a:ea typeface="Roboto"/>
                <a:cs typeface="Roboto"/>
                <a:sym typeface="Roboto"/>
              </a:rPr>
              <a:t>- 60</a:t>
            </a:r>
            <a:r>
              <a:rPr lang="en" sz="500" b="1">
                <a:solidFill>
                  <a:srgbClr val="4D5156"/>
                </a:solidFill>
              </a:rPr>
              <a:t>°C</a:t>
            </a:r>
            <a:endParaRPr sz="1000">
              <a:latin typeface="Roboto"/>
              <a:ea typeface="Roboto"/>
              <a:cs typeface="Roboto"/>
              <a:sym typeface="Roboto"/>
            </a:endParaRPr>
          </a:p>
        </p:txBody>
      </p:sp>
      <p:sp>
        <p:nvSpPr>
          <p:cNvPr id="1119" name="Google Shape;1119;p85"/>
          <p:cNvSpPr txBox="1"/>
          <p:nvPr/>
        </p:nvSpPr>
        <p:spPr>
          <a:xfrm>
            <a:off x="4019300" y="919763"/>
            <a:ext cx="14223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latin typeface="Roboto"/>
                <a:ea typeface="Roboto"/>
                <a:cs typeface="Roboto"/>
                <a:sym typeface="Roboto"/>
              </a:rPr>
              <a:t>Ambient Temperature = 0</a:t>
            </a:r>
            <a:r>
              <a:rPr lang="en" sz="600" b="1">
                <a:solidFill>
                  <a:srgbClr val="4D5156"/>
                </a:solidFill>
              </a:rPr>
              <a:t>°C</a:t>
            </a:r>
            <a:r>
              <a:rPr lang="en" sz="600" b="1">
                <a:latin typeface="Roboto"/>
                <a:ea typeface="Roboto"/>
                <a:cs typeface="Roboto"/>
                <a:sym typeface="Roboto"/>
              </a:rPr>
              <a:t>- 60</a:t>
            </a:r>
            <a:r>
              <a:rPr lang="en" sz="600" b="1">
                <a:solidFill>
                  <a:srgbClr val="4D5156"/>
                </a:solidFill>
              </a:rPr>
              <a:t>°C</a:t>
            </a:r>
            <a:endParaRPr sz="1100">
              <a:latin typeface="Roboto"/>
              <a:ea typeface="Roboto"/>
              <a:cs typeface="Roboto"/>
              <a:sym typeface="Roboto"/>
            </a:endParaRPr>
          </a:p>
        </p:txBody>
      </p:sp>
      <p:sp>
        <p:nvSpPr>
          <p:cNvPr id="1120" name="Google Shape;1120;p85"/>
          <p:cNvSpPr txBox="1"/>
          <p:nvPr/>
        </p:nvSpPr>
        <p:spPr>
          <a:xfrm>
            <a:off x="1564975" y="611975"/>
            <a:ext cx="1705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Roboto"/>
                <a:ea typeface="Roboto"/>
                <a:cs typeface="Roboto"/>
                <a:sym typeface="Roboto"/>
              </a:rPr>
              <a:t>Before INS turns on:</a:t>
            </a:r>
            <a:endParaRPr sz="800">
              <a:latin typeface="Roboto"/>
              <a:ea typeface="Roboto"/>
              <a:cs typeface="Roboto"/>
              <a:sym typeface="Roboto"/>
            </a:endParaRPr>
          </a:p>
        </p:txBody>
      </p:sp>
      <p:sp>
        <p:nvSpPr>
          <p:cNvPr id="1121" name="Google Shape;1121;p85"/>
          <p:cNvSpPr/>
          <p:nvPr/>
        </p:nvSpPr>
        <p:spPr>
          <a:xfrm>
            <a:off x="2814500" y="2796450"/>
            <a:ext cx="3831900" cy="18033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85"/>
          <p:cNvSpPr/>
          <p:nvPr/>
        </p:nvSpPr>
        <p:spPr>
          <a:xfrm>
            <a:off x="3581325" y="3911250"/>
            <a:ext cx="2369700" cy="688500"/>
          </a:xfrm>
          <a:prstGeom prst="rect">
            <a:avLst/>
          </a:prstGeom>
          <a:solidFill>
            <a:srgbClr val="D1D2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85"/>
          <p:cNvSpPr/>
          <p:nvPr/>
        </p:nvSpPr>
        <p:spPr>
          <a:xfrm>
            <a:off x="3693175" y="4453350"/>
            <a:ext cx="2138400" cy="146400"/>
          </a:xfrm>
          <a:prstGeom prst="rect">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85"/>
          <p:cNvSpPr/>
          <p:nvPr/>
        </p:nvSpPr>
        <p:spPr>
          <a:xfrm>
            <a:off x="3927738" y="3225750"/>
            <a:ext cx="1669248" cy="322920"/>
          </a:xfrm>
          <a:prstGeom prst="cloud">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85"/>
          <p:cNvSpPr txBox="1"/>
          <p:nvPr/>
        </p:nvSpPr>
        <p:spPr>
          <a:xfrm>
            <a:off x="4048600" y="3201400"/>
            <a:ext cx="15000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b="1">
                <a:latin typeface="Roboto"/>
                <a:ea typeface="Roboto"/>
                <a:cs typeface="Roboto"/>
                <a:sym typeface="Roboto"/>
              </a:rPr>
              <a:t>Ambient Temperature = 0</a:t>
            </a:r>
            <a:r>
              <a:rPr lang="en" sz="600" b="1">
                <a:solidFill>
                  <a:srgbClr val="4D5156"/>
                </a:solidFill>
              </a:rPr>
              <a:t>°C</a:t>
            </a:r>
            <a:r>
              <a:rPr lang="en" sz="600" b="1">
                <a:latin typeface="Roboto"/>
                <a:ea typeface="Roboto"/>
                <a:cs typeface="Roboto"/>
                <a:sym typeface="Roboto"/>
              </a:rPr>
              <a:t>- 60</a:t>
            </a:r>
            <a:r>
              <a:rPr lang="en" sz="600" b="1">
                <a:solidFill>
                  <a:srgbClr val="4D5156"/>
                </a:solidFill>
              </a:rPr>
              <a:t>°C</a:t>
            </a:r>
            <a:endParaRPr sz="1100">
              <a:latin typeface="Roboto"/>
              <a:ea typeface="Roboto"/>
              <a:cs typeface="Roboto"/>
              <a:sym typeface="Roboto"/>
            </a:endParaRPr>
          </a:p>
        </p:txBody>
      </p:sp>
      <p:sp>
        <p:nvSpPr>
          <p:cNvPr id="1126" name="Google Shape;1126;p85"/>
          <p:cNvSpPr txBox="1"/>
          <p:nvPr/>
        </p:nvSpPr>
        <p:spPr>
          <a:xfrm>
            <a:off x="1461500" y="2866100"/>
            <a:ext cx="1705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Roboto"/>
                <a:ea typeface="Roboto"/>
                <a:cs typeface="Roboto"/>
                <a:sym typeface="Roboto"/>
              </a:rPr>
              <a:t>After INS turns on:</a:t>
            </a:r>
            <a:endParaRPr sz="800">
              <a:latin typeface="Roboto"/>
              <a:ea typeface="Roboto"/>
              <a:cs typeface="Roboto"/>
              <a:sym typeface="Roboto"/>
            </a:endParaRPr>
          </a:p>
        </p:txBody>
      </p:sp>
      <p:sp>
        <p:nvSpPr>
          <p:cNvPr id="1127" name="Google Shape;1127;p85"/>
          <p:cNvSpPr txBox="1"/>
          <p:nvPr/>
        </p:nvSpPr>
        <p:spPr>
          <a:xfrm>
            <a:off x="4279700" y="2260175"/>
            <a:ext cx="9138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latin typeface="Roboto"/>
                <a:ea typeface="Roboto"/>
                <a:cs typeface="Roboto"/>
                <a:sym typeface="Roboto"/>
              </a:rPr>
              <a:t>PCB</a:t>
            </a:r>
            <a:endParaRPr sz="700" b="1">
              <a:latin typeface="Roboto"/>
              <a:ea typeface="Roboto"/>
              <a:cs typeface="Roboto"/>
              <a:sym typeface="Roboto"/>
            </a:endParaRPr>
          </a:p>
        </p:txBody>
      </p:sp>
      <p:sp>
        <p:nvSpPr>
          <p:cNvPr id="1128" name="Google Shape;1128;p85"/>
          <p:cNvSpPr txBox="1"/>
          <p:nvPr/>
        </p:nvSpPr>
        <p:spPr>
          <a:xfrm>
            <a:off x="4249125" y="4380300"/>
            <a:ext cx="9138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latin typeface="Roboto"/>
                <a:ea typeface="Roboto"/>
                <a:cs typeface="Roboto"/>
                <a:sym typeface="Roboto"/>
              </a:rPr>
              <a:t>PCB</a:t>
            </a:r>
            <a:endParaRPr sz="700" b="1">
              <a:latin typeface="Roboto"/>
              <a:ea typeface="Roboto"/>
              <a:cs typeface="Roboto"/>
              <a:sym typeface="Roboto"/>
            </a:endParaRPr>
          </a:p>
        </p:txBody>
      </p:sp>
      <p:cxnSp>
        <p:nvCxnSpPr>
          <p:cNvPr id="1129" name="Google Shape;1129;p85"/>
          <p:cNvCxnSpPr/>
          <p:nvPr/>
        </p:nvCxnSpPr>
        <p:spPr>
          <a:xfrm flipH="1">
            <a:off x="5798550" y="4480775"/>
            <a:ext cx="360300" cy="3300"/>
          </a:xfrm>
          <a:prstGeom prst="straightConnector1">
            <a:avLst/>
          </a:prstGeom>
          <a:noFill/>
          <a:ln w="19050" cap="flat" cmpd="sng">
            <a:solidFill>
              <a:srgbClr val="CC0000"/>
            </a:solidFill>
            <a:prstDash val="solid"/>
            <a:round/>
            <a:headEnd type="none" w="med" len="med"/>
            <a:tailEnd type="triangle" w="med" len="med"/>
          </a:ln>
        </p:spPr>
      </p:cxnSp>
      <p:sp>
        <p:nvSpPr>
          <p:cNvPr id="1130" name="Google Shape;1130;p85"/>
          <p:cNvSpPr txBox="1"/>
          <p:nvPr/>
        </p:nvSpPr>
        <p:spPr>
          <a:xfrm>
            <a:off x="6125400" y="4328275"/>
            <a:ext cx="6276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latin typeface="Roboto"/>
                <a:ea typeface="Roboto"/>
                <a:cs typeface="Roboto"/>
                <a:sym typeface="Roboto"/>
              </a:rPr>
              <a:t>1 Watt</a:t>
            </a:r>
            <a:endParaRPr sz="700" b="1">
              <a:latin typeface="Roboto"/>
              <a:ea typeface="Roboto"/>
              <a:cs typeface="Roboto"/>
              <a:sym typeface="Roboto"/>
            </a:endParaRPr>
          </a:p>
        </p:txBody>
      </p:sp>
      <p:sp>
        <p:nvSpPr>
          <p:cNvPr id="1131" name="Google Shape;1131;p85"/>
          <p:cNvSpPr/>
          <p:nvPr/>
        </p:nvSpPr>
        <p:spPr>
          <a:xfrm>
            <a:off x="3990225" y="4051150"/>
            <a:ext cx="1669248" cy="231336"/>
          </a:xfrm>
          <a:prstGeom prst="cloud">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600" b="1">
                <a:latin typeface="Roboto"/>
                <a:ea typeface="Roboto"/>
                <a:cs typeface="Roboto"/>
                <a:sym typeface="Roboto"/>
              </a:rPr>
              <a:t>Max. Temperature = 88</a:t>
            </a:r>
            <a:r>
              <a:rPr lang="en" sz="600" b="1">
                <a:solidFill>
                  <a:srgbClr val="4D5156"/>
                </a:solidFill>
                <a:latin typeface="Roboto"/>
                <a:ea typeface="Roboto"/>
                <a:cs typeface="Roboto"/>
                <a:sym typeface="Roboto"/>
              </a:rPr>
              <a:t>°C</a:t>
            </a:r>
            <a:endParaRPr sz="600" b="1">
              <a:latin typeface="Roboto"/>
              <a:ea typeface="Roboto"/>
              <a:cs typeface="Roboto"/>
              <a:sym typeface="Roboto"/>
            </a:endParaRPr>
          </a:p>
        </p:txBody>
      </p:sp>
      <p:sp>
        <p:nvSpPr>
          <p:cNvPr id="1132" name="Google Shape;1132;p85"/>
          <p:cNvSpPr/>
          <p:nvPr/>
        </p:nvSpPr>
        <p:spPr>
          <a:xfrm>
            <a:off x="3831825" y="3761725"/>
            <a:ext cx="216900" cy="231300"/>
          </a:xfrm>
          <a:prstGeom prst="upArrow">
            <a:avLst>
              <a:gd name="adj1" fmla="val 50000"/>
              <a:gd name="adj2" fmla="val 50000"/>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85"/>
          <p:cNvSpPr txBox="1"/>
          <p:nvPr/>
        </p:nvSpPr>
        <p:spPr>
          <a:xfrm>
            <a:off x="3973425" y="3661550"/>
            <a:ext cx="1705800" cy="276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600">
                <a:latin typeface="Roboto"/>
                <a:ea typeface="Roboto"/>
                <a:cs typeface="Roboto"/>
                <a:sym typeface="Roboto"/>
              </a:rPr>
              <a:t>Estimated Heat Energy Flow: ~0.35 Watts</a:t>
            </a:r>
            <a:endParaRPr sz="600">
              <a:latin typeface="Roboto"/>
              <a:ea typeface="Roboto"/>
              <a:cs typeface="Roboto"/>
              <a:sym typeface="Roboto"/>
            </a:endParaRPr>
          </a:p>
        </p:txBody>
      </p:sp>
      <p:sp>
        <p:nvSpPr>
          <p:cNvPr id="1134" name="Google Shape;1134;p85"/>
          <p:cNvSpPr txBox="1"/>
          <p:nvPr/>
        </p:nvSpPr>
        <p:spPr>
          <a:xfrm>
            <a:off x="3521300" y="3911238"/>
            <a:ext cx="9138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latin typeface="Roboto"/>
                <a:ea typeface="Roboto"/>
                <a:cs typeface="Roboto"/>
                <a:sym typeface="Roboto"/>
              </a:rPr>
              <a:t>Enclosure</a:t>
            </a:r>
            <a:endParaRPr sz="700" b="1">
              <a:latin typeface="Roboto"/>
              <a:ea typeface="Roboto"/>
              <a:cs typeface="Roboto"/>
              <a:sym typeface="Roboto"/>
            </a:endParaRPr>
          </a:p>
        </p:txBody>
      </p:sp>
      <p:sp>
        <p:nvSpPr>
          <p:cNvPr id="1135" name="Google Shape;1135;p85"/>
          <p:cNvSpPr txBox="1"/>
          <p:nvPr/>
        </p:nvSpPr>
        <p:spPr>
          <a:xfrm>
            <a:off x="3521300" y="1742600"/>
            <a:ext cx="9138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latin typeface="Roboto"/>
                <a:ea typeface="Roboto"/>
                <a:cs typeface="Roboto"/>
                <a:sym typeface="Roboto"/>
              </a:rPr>
              <a:t>Enclosure</a:t>
            </a:r>
            <a:endParaRPr sz="700" b="1">
              <a:latin typeface="Roboto"/>
              <a:ea typeface="Roboto"/>
              <a:cs typeface="Roboto"/>
              <a:sym typeface="Roboto"/>
            </a:endParaRPr>
          </a:p>
        </p:txBody>
      </p:sp>
      <p:sp>
        <p:nvSpPr>
          <p:cNvPr id="1136" name="Google Shape;1136;p85"/>
          <p:cNvSpPr txBox="1"/>
          <p:nvPr/>
        </p:nvSpPr>
        <p:spPr>
          <a:xfrm>
            <a:off x="2814500" y="2826913"/>
            <a:ext cx="9138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latin typeface="Roboto"/>
                <a:ea typeface="Roboto"/>
                <a:cs typeface="Roboto"/>
                <a:sym typeface="Roboto"/>
              </a:rPr>
              <a:t>Spacecraft</a:t>
            </a:r>
            <a:endParaRPr sz="700" b="1">
              <a:latin typeface="Roboto"/>
              <a:ea typeface="Roboto"/>
              <a:cs typeface="Roboto"/>
              <a:sym typeface="Roboto"/>
            </a:endParaRPr>
          </a:p>
        </p:txBody>
      </p:sp>
      <p:sp>
        <p:nvSpPr>
          <p:cNvPr id="1137" name="Google Shape;1137;p85"/>
          <p:cNvSpPr txBox="1"/>
          <p:nvPr/>
        </p:nvSpPr>
        <p:spPr>
          <a:xfrm>
            <a:off x="2790075" y="688738"/>
            <a:ext cx="9138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latin typeface="Roboto"/>
                <a:ea typeface="Roboto"/>
                <a:cs typeface="Roboto"/>
                <a:sym typeface="Roboto"/>
              </a:rPr>
              <a:t>Spacecraft</a:t>
            </a:r>
            <a:endParaRPr sz="700" b="1">
              <a:latin typeface="Roboto"/>
              <a:ea typeface="Roboto"/>
              <a:cs typeface="Roboto"/>
              <a:sym typeface="Roboto"/>
            </a:endParaRPr>
          </a:p>
        </p:txBody>
      </p:sp>
      <p:sp>
        <p:nvSpPr>
          <p:cNvPr id="1138" name="Google Shape;1138;p85"/>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1143" name="Google Shape;1143;p86"/>
          <p:cNvSpPr txBox="1">
            <a:spLocks noGrp="1"/>
          </p:cNvSpPr>
          <p:nvPr>
            <p:ph type="body" idx="1"/>
          </p:nvPr>
        </p:nvSpPr>
        <p:spPr>
          <a:xfrm>
            <a:off x="204025" y="768375"/>
            <a:ext cx="8684700" cy="3621000"/>
          </a:xfrm>
          <a:prstGeom prst="rect">
            <a:avLst/>
          </a:prstGeom>
        </p:spPr>
        <p:txBody>
          <a:bodyPr spcFirstLastPara="1" wrap="square" lIns="91425" tIns="91425" rIns="91425" bIns="91425" anchor="t" anchorCtr="0">
            <a:normAutofit lnSpcReduction="20000"/>
          </a:bodyPr>
          <a:lstStyle/>
          <a:p>
            <a:pPr marL="0" lvl="0" indent="0" algn="just" rtl="0">
              <a:spcBef>
                <a:spcPts val="0"/>
              </a:spcBef>
              <a:spcAft>
                <a:spcPts val="0"/>
              </a:spcAft>
              <a:buNone/>
            </a:pPr>
            <a:r>
              <a:rPr lang="en" b="1"/>
              <a:t>Feasible:</a:t>
            </a:r>
            <a:r>
              <a:rPr lang="en"/>
              <a:t> This criterion refers to the total amount of equipment required to execute the plan, availability, and manufacturability. </a:t>
            </a:r>
            <a:endParaRPr/>
          </a:p>
          <a:p>
            <a:pPr marL="0" lvl="0" indent="0" algn="just" rtl="0">
              <a:spcBef>
                <a:spcPts val="1200"/>
              </a:spcBef>
              <a:spcAft>
                <a:spcPts val="0"/>
              </a:spcAft>
              <a:buNone/>
            </a:pPr>
            <a:r>
              <a:rPr lang="en" b="1"/>
              <a:t>EMI Shielding: </a:t>
            </a:r>
            <a:r>
              <a:rPr lang="en"/>
              <a:t>This criterion refers material’s raw resistance to Electromagnetic Interference (EMI). Note: Alternatives are available.</a:t>
            </a:r>
            <a:endParaRPr/>
          </a:p>
          <a:p>
            <a:pPr marL="0" lvl="0" indent="0" algn="just" rtl="0">
              <a:spcBef>
                <a:spcPts val="1200"/>
              </a:spcBef>
              <a:spcAft>
                <a:spcPts val="0"/>
              </a:spcAft>
              <a:buNone/>
            </a:pPr>
            <a:r>
              <a:rPr lang="en" b="1"/>
              <a:t>ESD Shielding:</a:t>
            </a:r>
            <a:r>
              <a:rPr lang="en"/>
              <a:t> This criterion refers material’s raw dispersion of Electrostatic Discharge (ESD). Note: Alternatives are available.</a:t>
            </a:r>
            <a:endParaRPr/>
          </a:p>
          <a:p>
            <a:pPr marL="0" lvl="0" indent="0" algn="just" rtl="0">
              <a:spcBef>
                <a:spcPts val="1200"/>
              </a:spcBef>
              <a:spcAft>
                <a:spcPts val="0"/>
              </a:spcAft>
              <a:buNone/>
            </a:pPr>
            <a:r>
              <a:rPr lang="en" b="1"/>
              <a:t>Density: </a:t>
            </a:r>
            <a:r>
              <a:rPr lang="en"/>
              <a:t>This criterion refers estimated mass in the concept design.</a:t>
            </a:r>
            <a:endParaRPr/>
          </a:p>
          <a:p>
            <a:pPr marL="0" lvl="0" indent="0" algn="just" rtl="0">
              <a:spcBef>
                <a:spcPts val="1200"/>
              </a:spcBef>
              <a:spcAft>
                <a:spcPts val="0"/>
              </a:spcAft>
              <a:buNone/>
            </a:pPr>
            <a:r>
              <a:rPr lang="en" b="1"/>
              <a:t>Cost:</a:t>
            </a:r>
            <a:r>
              <a:rPr lang="en"/>
              <a:t> Total cost of the material.</a:t>
            </a:r>
            <a:endParaRPr sz="1400"/>
          </a:p>
          <a:p>
            <a:pPr marL="0" lvl="0" indent="0" algn="l" rtl="0">
              <a:lnSpc>
                <a:spcPct val="100000"/>
              </a:lnSpc>
              <a:spcBef>
                <a:spcPts val="1200"/>
              </a:spcBef>
              <a:spcAft>
                <a:spcPts val="1200"/>
              </a:spcAft>
              <a:buClr>
                <a:schemeClr val="dk1"/>
              </a:buClr>
              <a:buSzPts val="800"/>
              <a:buFont typeface="Arial"/>
              <a:buNone/>
            </a:pPr>
            <a:endParaRPr sz="1400"/>
          </a:p>
        </p:txBody>
      </p:sp>
      <p:sp>
        <p:nvSpPr>
          <p:cNvPr id="1144" name="Google Shape;1144;p86"/>
          <p:cNvSpPr txBox="1">
            <a:spLocks noGrp="1"/>
          </p:cNvSpPr>
          <p:nvPr>
            <p:ph type="title"/>
          </p:nvPr>
        </p:nvSpPr>
        <p:spPr>
          <a:xfrm>
            <a:off x="204033" y="0"/>
            <a:ext cx="8943300" cy="768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Planned Evaluation Criteria Weight Justification</a:t>
            </a:r>
            <a:endParaRPr/>
          </a:p>
        </p:txBody>
      </p:sp>
      <p:sp>
        <p:nvSpPr>
          <p:cNvPr id="1145" name="Google Shape;1145;p86"/>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0" name="Google Shape;1150;p87"/>
          <p:cNvSpPr txBox="1">
            <a:spLocks noGrp="1"/>
          </p:cNvSpPr>
          <p:nvPr>
            <p:ph type="title"/>
          </p:nvPr>
        </p:nvSpPr>
        <p:spPr>
          <a:xfrm>
            <a:off x="114775" y="0"/>
            <a:ext cx="8121600" cy="432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Mechanical - Planned Material Trade Matrix</a:t>
            </a:r>
            <a:endParaRPr/>
          </a:p>
        </p:txBody>
      </p:sp>
      <p:sp>
        <p:nvSpPr>
          <p:cNvPr id="1151" name="Google Shape;1151;p87"/>
          <p:cNvSpPr/>
          <p:nvPr/>
        </p:nvSpPr>
        <p:spPr>
          <a:xfrm>
            <a:off x="4534400" y="4875375"/>
            <a:ext cx="1055400" cy="268200"/>
          </a:xfrm>
          <a:prstGeom prst="rect">
            <a:avLst/>
          </a:prstGeom>
          <a:solidFill>
            <a:srgbClr val="739B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Trades</a:t>
            </a:r>
            <a:endParaRPr sz="1000">
              <a:latin typeface="Merriweather"/>
              <a:ea typeface="Merriweather"/>
              <a:cs typeface="Merriweather"/>
              <a:sym typeface="Merriweather"/>
            </a:endParaRPr>
          </a:p>
        </p:txBody>
      </p:sp>
      <p:graphicFrame>
        <p:nvGraphicFramePr>
          <p:cNvPr id="1152" name="Google Shape;1152;p87"/>
          <p:cNvGraphicFramePr/>
          <p:nvPr/>
        </p:nvGraphicFramePr>
        <p:xfrm>
          <a:off x="39944" y="983769"/>
          <a:ext cx="7326650" cy="3166430"/>
        </p:xfrm>
        <a:graphic>
          <a:graphicData uri="http://schemas.openxmlformats.org/drawingml/2006/table">
            <a:tbl>
              <a:tblPr>
                <a:noFill/>
                <a:tableStyleId>{2B3CC3D6-1F7A-4778-AB20-04DCFBE73B5B}</a:tableStyleId>
              </a:tblPr>
              <a:tblGrid>
                <a:gridCol w="1875475">
                  <a:extLst>
                    <a:ext uri="{9D8B030D-6E8A-4147-A177-3AD203B41FA5}">
                      <a16:colId xmlns:a16="http://schemas.microsoft.com/office/drawing/2014/main" val="20000"/>
                    </a:ext>
                  </a:extLst>
                </a:gridCol>
                <a:gridCol w="829700">
                  <a:extLst>
                    <a:ext uri="{9D8B030D-6E8A-4147-A177-3AD203B41FA5}">
                      <a16:colId xmlns:a16="http://schemas.microsoft.com/office/drawing/2014/main" val="20001"/>
                    </a:ext>
                  </a:extLst>
                </a:gridCol>
                <a:gridCol w="1244750">
                  <a:extLst>
                    <a:ext uri="{9D8B030D-6E8A-4147-A177-3AD203B41FA5}">
                      <a16:colId xmlns:a16="http://schemas.microsoft.com/office/drawing/2014/main" val="20002"/>
                    </a:ext>
                  </a:extLst>
                </a:gridCol>
                <a:gridCol w="1125575">
                  <a:extLst>
                    <a:ext uri="{9D8B030D-6E8A-4147-A177-3AD203B41FA5}">
                      <a16:colId xmlns:a16="http://schemas.microsoft.com/office/drawing/2014/main" val="20003"/>
                    </a:ext>
                  </a:extLst>
                </a:gridCol>
                <a:gridCol w="1125575">
                  <a:extLst>
                    <a:ext uri="{9D8B030D-6E8A-4147-A177-3AD203B41FA5}">
                      <a16:colId xmlns:a16="http://schemas.microsoft.com/office/drawing/2014/main" val="20004"/>
                    </a:ext>
                  </a:extLst>
                </a:gridCol>
                <a:gridCol w="1125575">
                  <a:extLst>
                    <a:ext uri="{9D8B030D-6E8A-4147-A177-3AD203B41FA5}">
                      <a16:colId xmlns:a16="http://schemas.microsoft.com/office/drawing/2014/main" val="20005"/>
                    </a:ext>
                  </a:extLst>
                </a:gridCol>
              </a:tblGrid>
              <a:tr h="524100">
                <a:tc>
                  <a:txBody>
                    <a:bodyPr/>
                    <a:lstStyle/>
                    <a:p>
                      <a:pPr marL="0" lvl="0" indent="0" algn="ctr" rtl="0">
                        <a:spcBef>
                          <a:spcPts val="0"/>
                        </a:spcBef>
                        <a:spcAft>
                          <a:spcPts val="0"/>
                        </a:spcAft>
                        <a:buNone/>
                      </a:pPr>
                      <a:r>
                        <a:rPr lang="en" sz="1500" b="1">
                          <a:latin typeface="Roboto"/>
                          <a:ea typeface="Roboto"/>
                          <a:cs typeface="Roboto"/>
                          <a:sym typeface="Roboto"/>
                        </a:rPr>
                        <a:t>Evaluation Criteria</a:t>
                      </a:r>
                      <a:endParaRPr sz="1500" b="1">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sz="1500" b="1">
                          <a:latin typeface="Roboto"/>
                          <a:ea typeface="Roboto"/>
                          <a:cs typeface="Roboto"/>
                          <a:sym typeface="Roboto"/>
                        </a:rPr>
                        <a:t>Weight</a:t>
                      </a:r>
                      <a:endParaRPr sz="1500" b="1">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sz="1500" b="1">
                          <a:latin typeface="Roboto"/>
                          <a:ea typeface="Roboto"/>
                          <a:cs typeface="Roboto"/>
                          <a:sym typeface="Roboto"/>
                        </a:rPr>
                        <a:t>Onyx ESD</a:t>
                      </a:r>
                      <a:endParaRPr sz="1500" b="1">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sz="1500" b="1">
                          <a:latin typeface="Roboto"/>
                          <a:ea typeface="Roboto"/>
                          <a:cs typeface="Roboto"/>
                          <a:sym typeface="Roboto"/>
                        </a:rPr>
                        <a:t>Aluminum 6061</a:t>
                      </a:r>
                      <a:endParaRPr sz="1500" b="1">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sz="1500" b="1">
                          <a:latin typeface="Roboto"/>
                          <a:ea typeface="Roboto"/>
                          <a:cs typeface="Roboto"/>
                          <a:sym typeface="Roboto"/>
                        </a:rPr>
                        <a:t>Nylon 12</a:t>
                      </a:r>
                      <a:endParaRPr sz="1500" b="1">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latin typeface="Roboto"/>
                          <a:ea typeface="Roboto"/>
                          <a:cs typeface="Roboto"/>
                          <a:sym typeface="Roboto"/>
                        </a:rPr>
                        <a:t>ABS</a:t>
                      </a:r>
                      <a:endParaRPr sz="1400" b="1">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extLst>
                  <a:ext uri="{0D108BD9-81ED-4DB2-BD59-A6C34878D82A}">
                    <a16:rowId xmlns:a16="http://schemas.microsoft.com/office/drawing/2014/main" val="10000"/>
                  </a:ext>
                </a:extLst>
              </a:tr>
              <a:tr h="418250">
                <a:tc>
                  <a:txBody>
                    <a:bodyPr/>
                    <a:lstStyle/>
                    <a:p>
                      <a:pPr marL="0" lvl="0" indent="0" algn="l" rtl="0">
                        <a:spcBef>
                          <a:spcPts val="0"/>
                        </a:spcBef>
                        <a:spcAft>
                          <a:spcPts val="0"/>
                        </a:spcAft>
                        <a:buNone/>
                      </a:pPr>
                      <a:r>
                        <a:rPr lang="en" sz="1500">
                          <a:latin typeface="Roboto"/>
                          <a:ea typeface="Roboto"/>
                          <a:cs typeface="Roboto"/>
                          <a:sym typeface="Roboto"/>
                        </a:rPr>
                        <a:t>Feasible</a:t>
                      </a:r>
                      <a:endParaRPr sz="1500">
                        <a:latin typeface="Roboto"/>
                        <a:ea typeface="Roboto"/>
                        <a:cs typeface="Roboto"/>
                        <a:sym typeface="Robo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1600">
                          <a:latin typeface="Roboto"/>
                          <a:ea typeface="Roboto"/>
                          <a:cs typeface="Roboto"/>
                          <a:sym typeface="Roboto"/>
                        </a:rPr>
                        <a:t>30%</a:t>
                      </a:r>
                      <a:endParaRPr sz="1600">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latin typeface="Roboto"/>
                          <a:ea typeface="Roboto"/>
                          <a:cs typeface="Roboto"/>
                          <a:sym typeface="Roboto"/>
                        </a:rPr>
                        <a:t>3</a:t>
                      </a:r>
                      <a:endParaRPr>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500">
                          <a:latin typeface="Roboto"/>
                          <a:ea typeface="Roboto"/>
                          <a:cs typeface="Roboto"/>
                          <a:sym typeface="Roboto"/>
                        </a:rPr>
                        <a:t>3</a:t>
                      </a:r>
                      <a:endParaRPr sz="1500">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latin typeface="Roboto"/>
                          <a:ea typeface="Roboto"/>
                          <a:cs typeface="Roboto"/>
                          <a:sym typeface="Roboto"/>
                        </a:rPr>
                        <a:t>2</a:t>
                      </a:r>
                      <a:endParaRPr sz="1400">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latin typeface="Roboto"/>
                          <a:ea typeface="Roboto"/>
                          <a:cs typeface="Roboto"/>
                          <a:sym typeface="Roboto"/>
                        </a:rPr>
                        <a:t>2</a:t>
                      </a:r>
                      <a:endParaRPr sz="1400">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18250">
                <a:tc>
                  <a:txBody>
                    <a:bodyPr/>
                    <a:lstStyle/>
                    <a:p>
                      <a:pPr marL="0" lvl="0" indent="0" algn="l" rtl="0">
                        <a:spcBef>
                          <a:spcPts val="0"/>
                        </a:spcBef>
                        <a:spcAft>
                          <a:spcPts val="0"/>
                        </a:spcAft>
                        <a:buNone/>
                      </a:pPr>
                      <a:r>
                        <a:rPr lang="en" sz="1500">
                          <a:latin typeface="Roboto"/>
                          <a:ea typeface="Roboto"/>
                          <a:cs typeface="Roboto"/>
                          <a:sym typeface="Roboto"/>
                        </a:rPr>
                        <a:t>EMI Shielding</a:t>
                      </a:r>
                      <a:endParaRPr sz="1500">
                        <a:latin typeface="Roboto"/>
                        <a:ea typeface="Roboto"/>
                        <a:cs typeface="Roboto"/>
                        <a:sym typeface="Robo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1600">
                          <a:latin typeface="Roboto"/>
                          <a:ea typeface="Roboto"/>
                          <a:cs typeface="Roboto"/>
                          <a:sym typeface="Roboto"/>
                        </a:rPr>
                        <a:t>15%</a:t>
                      </a:r>
                      <a:endParaRPr sz="1600">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latin typeface="Roboto"/>
                          <a:ea typeface="Roboto"/>
                          <a:cs typeface="Roboto"/>
                          <a:sym typeface="Roboto"/>
                        </a:rPr>
                        <a:t>1</a:t>
                      </a:r>
                      <a:endParaRPr>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500">
                          <a:latin typeface="Roboto"/>
                          <a:ea typeface="Roboto"/>
                          <a:cs typeface="Roboto"/>
                          <a:sym typeface="Roboto"/>
                        </a:rPr>
                        <a:t>3</a:t>
                      </a:r>
                      <a:endParaRPr sz="1500">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latin typeface="Roboto"/>
                          <a:ea typeface="Roboto"/>
                          <a:cs typeface="Roboto"/>
                          <a:sym typeface="Roboto"/>
                        </a:rPr>
                        <a:t>1</a:t>
                      </a:r>
                      <a:endParaRPr sz="1400">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latin typeface="Roboto"/>
                          <a:ea typeface="Roboto"/>
                          <a:cs typeface="Roboto"/>
                          <a:sym typeface="Roboto"/>
                        </a:rPr>
                        <a:t>1</a:t>
                      </a:r>
                      <a:endParaRPr sz="1400">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18250">
                <a:tc>
                  <a:txBody>
                    <a:bodyPr/>
                    <a:lstStyle/>
                    <a:p>
                      <a:pPr marL="0" lvl="0" indent="0" algn="l" rtl="0">
                        <a:spcBef>
                          <a:spcPts val="0"/>
                        </a:spcBef>
                        <a:spcAft>
                          <a:spcPts val="0"/>
                        </a:spcAft>
                        <a:buNone/>
                      </a:pPr>
                      <a:r>
                        <a:rPr lang="en" sz="1500">
                          <a:latin typeface="Roboto"/>
                          <a:ea typeface="Roboto"/>
                          <a:cs typeface="Roboto"/>
                          <a:sym typeface="Roboto"/>
                        </a:rPr>
                        <a:t>ESD Shielding</a:t>
                      </a:r>
                      <a:endParaRPr sz="1500">
                        <a:latin typeface="Roboto"/>
                        <a:ea typeface="Roboto"/>
                        <a:cs typeface="Roboto"/>
                        <a:sym typeface="Robo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1600">
                          <a:latin typeface="Roboto"/>
                          <a:ea typeface="Roboto"/>
                          <a:cs typeface="Roboto"/>
                          <a:sym typeface="Roboto"/>
                        </a:rPr>
                        <a:t>15%</a:t>
                      </a:r>
                      <a:endParaRPr sz="1600">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latin typeface="Roboto"/>
                          <a:ea typeface="Roboto"/>
                          <a:cs typeface="Roboto"/>
                          <a:sym typeface="Roboto"/>
                        </a:rPr>
                        <a:t>3</a:t>
                      </a:r>
                      <a:endParaRPr>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500">
                          <a:latin typeface="Roboto"/>
                          <a:ea typeface="Roboto"/>
                          <a:cs typeface="Roboto"/>
                          <a:sym typeface="Roboto"/>
                        </a:rPr>
                        <a:t>2</a:t>
                      </a:r>
                      <a:endParaRPr sz="1500">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latin typeface="Roboto"/>
                          <a:ea typeface="Roboto"/>
                          <a:cs typeface="Roboto"/>
                          <a:sym typeface="Roboto"/>
                        </a:rPr>
                        <a:t>2</a:t>
                      </a:r>
                      <a:endParaRPr sz="1400">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latin typeface="Roboto"/>
                          <a:ea typeface="Roboto"/>
                          <a:cs typeface="Roboto"/>
                          <a:sym typeface="Roboto"/>
                        </a:rPr>
                        <a:t>1</a:t>
                      </a:r>
                      <a:endParaRPr sz="1400">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18250">
                <a:tc>
                  <a:txBody>
                    <a:bodyPr/>
                    <a:lstStyle/>
                    <a:p>
                      <a:pPr marL="0" lvl="0" indent="0" algn="l" rtl="0">
                        <a:spcBef>
                          <a:spcPts val="0"/>
                        </a:spcBef>
                        <a:spcAft>
                          <a:spcPts val="0"/>
                        </a:spcAft>
                        <a:buNone/>
                      </a:pPr>
                      <a:r>
                        <a:rPr lang="en" sz="1600">
                          <a:latin typeface="Roboto"/>
                          <a:ea typeface="Roboto"/>
                          <a:cs typeface="Roboto"/>
                          <a:sym typeface="Roboto"/>
                        </a:rPr>
                        <a:t>Density</a:t>
                      </a:r>
                      <a:endParaRPr sz="1500">
                        <a:latin typeface="Roboto"/>
                        <a:ea typeface="Roboto"/>
                        <a:cs typeface="Roboto"/>
                        <a:sym typeface="Robo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1600">
                          <a:latin typeface="Roboto"/>
                          <a:ea typeface="Roboto"/>
                          <a:cs typeface="Roboto"/>
                          <a:sym typeface="Roboto"/>
                        </a:rPr>
                        <a:t>20%</a:t>
                      </a:r>
                      <a:endParaRPr sz="1600">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latin typeface="Roboto"/>
                          <a:ea typeface="Roboto"/>
                          <a:cs typeface="Roboto"/>
                          <a:sym typeface="Roboto"/>
                        </a:rPr>
                        <a:t>3</a:t>
                      </a:r>
                      <a:endParaRPr>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500">
                          <a:latin typeface="Roboto"/>
                          <a:ea typeface="Roboto"/>
                          <a:cs typeface="Roboto"/>
                          <a:sym typeface="Roboto"/>
                        </a:rPr>
                        <a:t>2</a:t>
                      </a:r>
                      <a:endParaRPr sz="1500">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latin typeface="Roboto"/>
                          <a:ea typeface="Roboto"/>
                          <a:cs typeface="Roboto"/>
                          <a:sym typeface="Roboto"/>
                        </a:rPr>
                        <a:t>3</a:t>
                      </a:r>
                      <a:endParaRPr sz="1400">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latin typeface="Roboto"/>
                          <a:ea typeface="Roboto"/>
                          <a:cs typeface="Roboto"/>
                          <a:sym typeface="Roboto"/>
                        </a:rPr>
                        <a:t>3</a:t>
                      </a:r>
                      <a:endParaRPr sz="1400">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18250">
                <a:tc>
                  <a:txBody>
                    <a:bodyPr/>
                    <a:lstStyle/>
                    <a:p>
                      <a:pPr marL="0" lvl="0" indent="0" algn="l" rtl="0">
                        <a:spcBef>
                          <a:spcPts val="0"/>
                        </a:spcBef>
                        <a:spcAft>
                          <a:spcPts val="0"/>
                        </a:spcAft>
                        <a:buNone/>
                      </a:pPr>
                      <a:r>
                        <a:rPr lang="en" sz="1500">
                          <a:latin typeface="Roboto"/>
                          <a:ea typeface="Roboto"/>
                          <a:cs typeface="Roboto"/>
                          <a:sym typeface="Roboto"/>
                        </a:rPr>
                        <a:t>Cost</a:t>
                      </a:r>
                      <a:endParaRPr sz="1500">
                        <a:latin typeface="Roboto"/>
                        <a:ea typeface="Roboto"/>
                        <a:cs typeface="Roboto"/>
                        <a:sym typeface="Robo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1600">
                          <a:latin typeface="Roboto"/>
                          <a:ea typeface="Roboto"/>
                          <a:cs typeface="Roboto"/>
                          <a:sym typeface="Roboto"/>
                        </a:rPr>
                        <a:t>20%</a:t>
                      </a:r>
                      <a:endParaRPr sz="1600">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latin typeface="Roboto"/>
                          <a:ea typeface="Roboto"/>
                          <a:cs typeface="Roboto"/>
                          <a:sym typeface="Roboto"/>
                        </a:rPr>
                        <a:t>3</a:t>
                      </a:r>
                      <a:endParaRPr>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500">
                          <a:latin typeface="Roboto"/>
                          <a:ea typeface="Roboto"/>
                          <a:cs typeface="Roboto"/>
                          <a:sym typeface="Roboto"/>
                        </a:rPr>
                        <a:t>3</a:t>
                      </a:r>
                      <a:endParaRPr sz="1500">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latin typeface="Roboto"/>
                          <a:ea typeface="Roboto"/>
                          <a:cs typeface="Roboto"/>
                          <a:sym typeface="Roboto"/>
                        </a:rPr>
                        <a:t>3</a:t>
                      </a:r>
                      <a:endParaRPr sz="1400">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latin typeface="Roboto"/>
                          <a:ea typeface="Roboto"/>
                          <a:cs typeface="Roboto"/>
                          <a:sym typeface="Roboto"/>
                        </a:rPr>
                        <a:t>3</a:t>
                      </a:r>
                      <a:endParaRPr sz="1400">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79625">
                <a:tc gridSpan="2">
                  <a:txBody>
                    <a:bodyPr/>
                    <a:lstStyle/>
                    <a:p>
                      <a:pPr marL="0" lvl="0" indent="0" algn="l" rtl="0">
                        <a:spcBef>
                          <a:spcPts val="0"/>
                        </a:spcBef>
                        <a:spcAft>
                          <a:spcPts val="0"/>
                        </a:spcAft>
                        <a:buNone/>
                      </a:pPr>
                      <a:r>
                        <a:rPr lang="en" sz="1600">
                          <a:latin typeface="Roboto"/>
                          <a:ea typeface="Roboto"/>
                          <a:cs typeface="Roboto"/>
                          <a:sym typeface="Roboto"/>
                        </a:rPr>
                        <a:t>Total</a:t>
                      </a:r>
                      <a:endParaRPr sz="1600">
                        <a:latin typeface="Roboto"/>
                        <a:ea typeface="Roboto"/>
                        <a:cs typeface="Roboto"/>
                        <a:sym typeface="Robo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hMerge="1">
                  <a:txBody>
                    <a:bodyPr/>
                    <a:lstStyle/>
                    <a:p>
                      <a:endParaRPr lang="en-US"/>
                    </a:p>
                  </a:txBody>
                  <a:tcPr/>
                </a:tc>
                <a:tc>
                  <a:txBody>
                    <a:bodyPr/>
                    <a:lstStyle/>
                    <a:p>
                      <a:pPr marL="0" lvl="0" indent="0" algn="ctr" rtl="0">
                        <a:lnSpc>
                          <a:spcPct val="115000"/>
                        </a:lnSpc>
                        <a:spcBef>
                          <a:spcPts val="0"/>
                        </a:spcBef>
                        <a:spcAft>
                          <a:spcPts val="0"/>
                        </a:spcAft>
                        <a:buNone/>
                      </a:pPr>
                      <a:r>
                        <a:rPr lang="en" sz="1200" b="1">
                          <a:latin typeface="Roboto"/>
                          <a:ea typeface="Roboto"/>
                          <a:cs typeface="Roboto"/>
                          <a:sym typeface="Roboto"/>
                        </a:rPr>
                        <a:t>2.7</a:t>
                      </a:r>
                      <a:endParaRPr sz="1200" b="1">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1200" b="1">
                          <a:latin typeface="Roboto"/>
                          <a:ea typeface="Roboto"/>
                          <a:cs typeface="Roboto"/>
                          <a:sym typeface="Roboto"/>
                        </a:rPr>
                        <a:t>2.65</a:t>
                      </a:r>
                      <a:endParaRPr sz="1200" b="1">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1200" b="1">
                          <a:latin typeface="Roboto"/>
                          <a:ea typeface="Roboto"/>
                          <a:cs typeface="Roboto"/>
                          <a:sym typeface="Roboto"/>
                        </a:rPr>
                        <a:t>2.25</a:t>
                      </a:r>
                      <a:endParaRPr sz="1200" b="1">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15000"/>
                        </a:lnSpc>
                        <a:spcBef>
                          <a:spcPts val="0"/>
                        </a:spcBef>
                        <a:spcAft>
                          <a:spcPts val="0"/>
                        </a:spcAft>
                        <a:buNone/>
                      </a:pPr>
                      <a:r>
                        <a:rPr lang="en" sz="1200" b="1">
                          <a:latin typeface="Roboto"/>
                          <a:ea typeface="Roboto"/>
                          <a:cs typeface="Roboto"/>
                          <a:sym typeface="Roboto"/>
                        </a:rPr>
                        <a:t>2.1</a:t>
                      </a:r>
                      <a:endParaRPr sz="1200" b="1">
                        <a:latin typeface="Roboto"/>
                        <a:ea typeface="Roboto"/>
                        <a:cs typeface="Roboto"/>
                        <a:sym typeface="Roboto"/>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extLst>
                  <a:ext uri="{0D108BD9-81ED-4DB2-BD59-A6C34878D82A}">
                    <a16:rowId xmlns:a16="http://schemas.microsoft.com/office/drawing/2014/main" val="10006"/>
                  </a:ext>
                </a:extLst>
              </a:tr>
            </a:tbl>
          </a:graphicData>
        </a:graphic>
      </p:graphicFrame>
      <p:graphicFrame>
        <p:nvGraphicFramePr>
          <p:cNvPr id="1153" name="Google Shape;1153;p87"/>
          <p:cNvGraphicFramePr/>
          <p:nvPr/>
        </p:nvGraphicFramePr>
        <p:xfrm>
          <a:off x="7484213" y="1644615"/>
          <a:ext cx="1519825" cy="1650211"/>
        </p:xfrm>
        <a:graphic>
          <a:graphicData uri="http://schemas.openxmlformats.org/drawingml/2006/table">
            <a:tbl>
              <a:tblPr>
                <a:noFill/>
                <a:tableStyleId>{2B3CC3D6-1F7A-4778-AB20-04DCFBE73B5B}</a:tableStyleId>
              </a:tblPr>
              <a:tblGrid>
                <a:gridCol w="1519825">
                  <a:extLst>
                    <a:ext uri="{9D8B030D-6E8A-4147-A177-3AD203B41FA5}">
                      <a16:colId xmlns:a16="http://schemas.microsoft.com/office/drawing/2014/main" val="20000"/>
                    </a:ext>
                  </a:extLst>
                </a:gridCol>
              </a:tblGrid>
              <a:tr h="483525">
                <a:tc>
                  <a:txBody>
                    <a:bodyPr/>
                    <a:lstStyle/>
                    <a:p>
                      <a:pPr marL="0" lvl="0" indent="0" algn="ctr" rtl="0">
                        <a:spcBef>
                          <a:spcPts val="0"/>
                        </a:spcBef>
                        <a:spcAft>
                          <a:spcPts val="0"/>
                        </a:spcAft>
                        <a:buNone/>
                      </a:pPr>
                      <a:r>
                        <a:rPr lang="en" sz="1300" b="1"/>
                        <a:t>Trade Matrix Scale</a:t>
                      </a:r>
                      <a:endParaRPr sz="1300" b="1"/>
                    </a:p>
                  </a:txBody>
                  <a:tcPr marL="68575" marR="68575" marT="68575" marB="68575"/>
                </a:tc>
                <a:extLst>
                  <a:ext uri="{0D108BD9-81ED-4DB2-BD59-A6C34878D82A}">
                    <a16:rowId xmlns:a16="http://schemas.microsoft.com/office/drawing/2014/main" val="10000"/>
                  </a:ext>
                </a:extLst>
              </a:tr>
              <a:tr h="356025">
                <a:tc>
                  <a:txBody>
                    <a:bodyPr/>
                    <a:lstStyle/>
                    <a:p>
                      <a:pPr marL="0" lvl="0" indent="0" algn="ctr" rtl="0">
                        <a:lnSpc>
                          <a:spcPct val="115000"/>
                        </a:lnSpc>
                        <a:spcBef>
                          <a:spcPts val="0"/>
                        </a:spcBef>
                        <a:spcAft>
                          <a:spcPts val="0"/>
                        </a:spcAft>
                        <a:buClr>
                          <a:schemeClr val="dk1"/>
                        </a:buClr>
                        <a:buSzPts val="800"/>
                        <a:buFont typeface="Arial"/>
                        <a:buNone/>
                      </a:pPr>
                      <a:r>
                        <a:rPr lang="en" sz="1400">
                          <a:solidFill>
                            <a:schemeClr val="dk1"/>
                          </a:solidFill>
                        </a:rPr>
                        <a:t>3: </a:t>
                      </a:r>
                      <a:r>
                        <a:rPr lang="en">
                          <a:solidFill>
                            <a:schemeClr val="dk1"/>
                          </a:solidFill>
                        </a:rPr>
                        <a:t>Desirable</a:t>
                      </a:r>
                      <a:endParaRPr sz="1200"/>
                    </a:p>
                  </a:txBody>
                  <a:tcPr marL="68575" marR="68575" marT="68575" marB="68575"/>
                </a:tc>
                <a:extLst>
                  <a:ext uri="{0D108BD9-81ED-4DB2-BD59-A6C34878D82A}">
                    <a16:rowId xmlns:a16="http://schemas.microsoft.com/office/drawing/2014/main" val="10001"/>
                  </a:ext>
                </a:extLst>
              </a:tr>
              <a:tr h="340675">
                <a:tc>
                  <a:txBody>
                    <a:bodyPr/>
                    <a:lstStyle/>
                    <a:p>
                      <a:pPr marL="0" lvl="0" indent="0" algn="ctr" rtl="0">
                        <a:lnSpc>
                          <a:spcPct val="115000"/>
                        </a:lnSpc>
                        <a:spcBef>
                          <a:spcPts val="0"/>
                        </a:spcBef>
                        <a:spcAft>
                          <a:spcPts val="0"/>
                        </a:spcAft>
                        <a:buClr>
                          <a:schemeClr val="dk1"/>
                        </a:buClr>
                        <a:buSzPts val="800"/>
                        <a:buFont typeface="Arial"/>
                        <a:buNone/>
                      </a:pPr>
                      <a:r>
                        <a:rPr lang="en" sz="1400">
                          <a:solidFill>
                            <a:schemeClr val="dk1"/>
                          </a:solidFill>
                        </a:rPr>
                        <a:t>2: </a:t>
                      </a:r>
                      <a:r>
                        <a:rPr lang="en">
                          <a:solidFill>
                            <a:schemeClr val="dk1"/>
                          </a:solidFill>
                        </a:rPr>
                        <a:t>Acceptable</a:t>
                      </a:r>
                      <a:endParaRPr sz="1100"/>
                    </a:p>
                  </a:txBody>
                  <a:tcPr marL="68575" marR="68575" marT="68575" marB="68575"/>
                </a:tc>
                <a:extLst>
                  <a:ext uri="{0D108BD9-81ED-4DB2-BD59-A6C34878D82A}">
                    <a16:rowId xmlns:a16="http://schemas.microsoft.com/office/drawing/2014/main" val="10002"/>
                  </a:ext>
                </a:extLst>
              </a:tr>
              <a:tr h="393575">
                <a:tc>
                  <a:txBody>
                    <a:bodyPr/>
                    <a:lstStyle/>
                    <a:p>
                      <a:pPr marL="0" lvl="0" indent="0" algn="ctr" rtl="0">
                        <a:lnSpc>
                          <a:spcPct val="115000"/>
                        </a:lnSpc>
                        <a:spcBef>
                          <a:spcPts val="0"/>
                        </a:spcBef>
                        <a:spcAft>
                          <a:spcPts val="0"/>
                        </a:spcAft>
                        <a:buClr>
                          <a:schemeClr val="dk1"/>
                        </a:buClr>
                        <a:buSzPts val="800"/>
                        <a:buFont typeface="Arial"/>
                        <a:buNone/>
                      </a:pPr>
                      <a:r>
                        <a:rPr lang="en" sz="1400">
                          <a:solidFill>
                            <a:schemeClr val="dk1"/>
                          </a:solidFill>
                        </a:rPr>
                        <a:t>1: </a:t>
                      </a:r>
                      <a:r>
                        <a:rPr lang="en">
                          <a:solidFill>
                            <a:schemeClr val="dk1"/>
                          </a:solidFill>
                        </a:rPr>
                        <a:t>Undesirable</a:t>
                      </a:r>
                      <a:r>
                        <a:rPr lang="en" sz="1400">
                          <a:solidFill>
                            <a:schemeClr val="dk1"/>
                          </a:solidFill>
                        </a:rPr>
                        <a:t> </a:t>
                      </a:r>
                      <a:endParaRPr sz="1300"/>
                    </a:p>
                  </a:txBody>
                  <a:tcPr marL="68575" marR="68575" marT="68575" marB="68575"/>
                </a:tc>
                <a:extLst>
                  <a:ext uri="{0D108BD9-81ED-4DB2-BD59-A6C34878D82A}">
                    <a16:rowId xmlns:a16="http://schemas.microsoft.com/office/drawing/2014/main" val="10003"/>
                  </a:ext>
                </a:extLst>
              </a:tr>
            </a:tbl>
          </a:graphicData>
        </a:graphic>
      </p:graphicFrame>
      <p:sp>
        <p:nvSpPr>
          <p:cNvPr id="1154" name="Google Shape;1154;p87"/>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65</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sp>
        <p:nvSpPr>
          <p:cNvPr id="1159" name="Google Shape;1159;p88"/>
          <p:cNvSpPr txBox="1">
            <a:spLocks noGrp="1"/>
          </p:cNvSpPr>
          <p:nvPr>
            <p:ph type="sldNum" idx="12"/>
          </p:nvPr>
        </p:nvSpPr>
        <p:spPr>
          <a:xfrm>
            <a:off x="8595300" y="4875297"/>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66</a:t>
            </a:fld>
            <a:endParaRPr/>
          </a:p>
        </p:txBody>
      </p:sp>
      <p:sp>
        <p:nvSpPr>
          <p:cNvPr id="1160" name="Google Shape;1160;p88"/>
          <p:cNvSpPr txBox="1">
            <a:spLocks noGrp="1"/>
          </p:cNvSpPr>
          <p:nvPr>
            <p:ph type="title"/>
          </p:nvPr>
        </p:nvSpPr>
        <p:spPr>
          <a:xfrm>
            <a:off x="123175" y="2259900"/>
            <a:ext cx="5439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Flight Software Backup Slides</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165" name="Google Shape;1165;p89"/>
          <p:cNvSpPr txBox="1">
            <a:spLocks noGrp="1"/>
          </p:cNvSpPr>
          <p:nvPr>
            <p:ph type="body" idx="1"/>
          </p:nvPr>
        </p:nvSpPr>
        <p:spPr>
          <a:xfrm>
            <a:off x="2916725" y="847150"/>
            <a:ext cx="6122400" cy="3734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u="sng"/>
              <a:t>Kalman Filter</a:t>
            </a:r>
            <a:endParaRPr b="1" u="sng"/>
          </a:p>
          <a:p>
            <a:pPr marL="457200" lvl="0" indent="-355600" algn="l" rtl="0">
              <a:spcBef>
                <a:spcPts val="1200"/>
              </a:spcBef>
              <a:spcAft>
                <a:spcPts val="0"/>
              </a:spcAft>
              <a:buSzPts val="2000"/>
              <a:buChar char="●"/>
            </a:pPr>
            <a:r>
              <a:rPr lang="en" sz="2000"/>
              <a:t>Combine weighted prediction and measurement to estimate position and velocity at 100 Hz</a:t>
            </a:r>
            <a:endParaRPr sz="2000"/>
          </a:p>
          <a:p>
            <a:pPr marL="457200" lvl="0" indent="-355600" algn="l" rtl="0">
              <a:spcBef>
                <a:spcPts val="0"/>
              </a:spcBef>
              <a:spcAft>
                <a:spcPts val="0"/>
              </a:spcAft>
              <a:buSzPts val="2000"/>
              <a:buChar char="●"/>
            </a:pPr>
            <a:r>
              <a:rPr lang="en" sz="2000"/>
              <a:t>Written in C for bare-metal flashing and speed</a:t>
            </a:r>
            <a:endParaRPr sz="2000"/>
          </a:p>
        </p:txBody>
      </p:sp>
      <p:sp>
        <p:nvSpPr>
          <p:cNvPr id="1166" name="Google Shape;1166;p89"/>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Flight Software Design</a:t>
            </a:r>
            <a:endParaRPr/>
          </a:p>
        </p:txBody>
      </p:sp>
      <p:sp>
        <p:nvSpPr>
          <p:cNvPr id="1167" name="Google Shape;1167;p89"/>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67</a:t>
            </a:fld>
            <a:endParaRPr/>
          </a:p>
        </p:txBody>
      </p:sp>
      <p:sp>
        <p:nvSpPr>
          <p:cNvPr id="1168" name="Google Shape;1168;p89"/>
          <p:cNvSpPr/>
          <p:nvPr/>
        </p:nvSpPr>
        <p:spPr>
          <a:xfrm>
            <a:off x="489625" y="1405525"/>
            <a:ext cx="2286000" cy="2073000"/>
          </a:xfrm>
          <a:prstGeom prst="roundRect">
            <a:avLst>
              <a:gd name="adj" fmla="val 16667"/>
            </a:avLst>
          </a:prstGeom>
          <a:no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2"/>
              </a:solidFill>
              <a:latin typeface="Roboto"/>
              <a:ea typeface="Roboto"/>
              <a:cs typeface="Roboto"/>
              <a:sym typeface="Roboto"/>
            </a:endParaRPr>
          </a:p>
        </p:txBody>
      </p:sp>
      <p:sp>
        <p:nvSpPr>
          <p:cNvPr id="1169" name="Google Shape;1169;p89"/>
          <p:cNvSpPr/>
          <p:nvPr/>
        </p:nvSpPr>
        <p:spPr>
          <a:xfrm>
            <a:off x="891025" y="677475"/>
            <a:ext cx="1524000" cy="5052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Roboto"/>
                <a:ea typeface="Roboto"/>
                <a:cs typeface="Roboto"/>
                <a:sym typeface="Roboto"/>
              </a:rPr>
              <a:t>Sensor Data</a:t>
            </a:r>
            <a:endParaRPr>
              <a:solidFill>
                <a:schemeClr val="dk2"/>
              </a:solidFill>
              <a:latin typeface="Roboto"/>
              <a:ea typeface="Roboto"/>
              <a:cs typeface="Roboto"/>
              <a:sym typeface="Roboto"/>
            </a:endParaRPr>
          </a:p>
        </p:txBody>
      </p:sp>
      <p:sp>
        <p:nvSpPr>
          <p:cNvPr id="1170" name="Google Shape;1170;p89"/>
          <p:cNvSpPr/>
          <p:nvPr/>
        </p:nvSpPr>
        <p:spPr>
          <a:xfrm>
            <a:off x="510025" y="3845525"/>
            <a:ext cx="944700" cy="6969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Roboto"/>
                <a:ea typeface="Roboto"/>
                <a:cs typeface="Roboto"/>
                <a:sym typeface="Roboto"/>
              </a:rPr>
              <a:t>Parent CubeSat</a:t>
            </a:r>
            <a:endParaRPr>
              <a:solidFill>
                <a:schemeClr val="dk2"/>
              </a:solidFill>
              <a:latin typeface="Roboto"/>
              <a:ea typeface="Roboto"/>
              <a:cs typeface="Roboto"/>
              <a:sym typeface="Roboto"/>
            </a:endParaRPr>
          </a:p>
        </p:txBody>
      </p:sp>
      <p:sp>
        <p:nvSpPr>
          <p:cNvPr id="1171" name="Google Shape;1171;p89"/>
          <p:cNvSpPr txBox="1"/>
          <p:nvPr/>
        </p:nvSpPr>
        <p:spPr>
          <a:xfrm>
            <a:off x="153025" y="1402150"/>
            <a:ext cx="300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2"/>
                </a:solidFill>
                <a:latin typeface="Roboto"/>
                <a:ea typeface="Roboto"/>
                <a:cs typeface="Roboto"/>
                <a:sym typeface="Roboto"/>
              </a:rPr>
              <a:t>Kalman Filter</a:t>
            </a:r>
            <a:endParaRPr/>
          </a:p>
        </p:txBody>
      </p:sp>
      <p:sp>
        <p:nvSpPr>
          <p:cNvPr id="1172" name="Google Shape;1172;p89"/>
          <p:cNvSpPr/>
          <p:nvPr/>
        </p:nvSpPr>
        <p:spPr>
          <a:xfrm>
            <a:off x="870625" y="1848325"/>
            <a:ext cx="1564800" cy="2682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Roboto"/>
                <a:ea typeface="Roboto"/>
                <a:cs typeface="Roboto"/>
                <a:sym typeface="Roboto"/>
              </a:rPr>
              <a:t>Predict</a:t>
            </a:r>
            <a:endParaRPr>
              <a:solidFill>
                <a:schemeClr val="dk2"/>
              </a:solidFill>
              <a:latin typeface="Roboto"/>
              <a:ea typeface="Roboto"/>
              <a:cs typeface="Roboto"/>
              <a:sym typeface="Roboto"/>
            </a:endParaRPr>
          </a:p>
        </p:txBody>
      </p:sp>
      <p:sp>
        <p:nvSpPr>
          <p:cNvPr id="1173" name="Google Shape;1173;p89"/>
          <p:cNvSpPr/>
          <p:nvPr/>
        </p:nvSpPr>
        <p:spPr>
          <a:xfrm>
            <a:off x="850225" y="2217500"/>
            <a:ext cx="1564800" cy="2682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Roboto"/>
                <a:ea typeface="Roboto"/>
                <a:cs typeface="Roboto"/>
                <a:sym typeface="Roboto"/>
              </a:rPr>
              <a:t>Measure</a:t>
            </a:r>
            <a:endParaRPr>
              <a:solidFill>
                <a:schemeClr val="dk2"/>
              </a:solidFill>
              <a:latin typeface="Roboto"/>
              <a:ea typeface="Roboto"/>
              <a:cs typeface="Roboto"/>
              <a:sym typeface="Roboto"/>
            </a:endParaRPr>
          </a:p>
        </p:txBody>
      </p:sp>
      <p:sp>
        <p:nvSpPr>
          <p:cNvPr id="1174" name="Google Shape;1174;p89"/>
          <p:cNvSpPr/>
          <p:nvPr/>
        </p:nvSpPr>
        <p:spPr>
          <a:xfrm>
            <a:off x="850225" y="2586675"/>
            <a:ext cx="1564800" cy="2682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Roboto"/>
                <a:ea typeface="Roboto"/>
                <a:cs typeface="Roboto"/>
                <a:sym typeface="Roboto"/>
              </a:rPr>
              <a:t>Weight P &amp; M</a:t>
            </a:r>
            <a:endParaRPr>
              <a:solidFill>
                <a:schemeClr val="dk2"/>
              </a:solidFill>
              <a:latin typeface="Roboto"/>
              <a:ea typeface="Roboto"/>
              <a:cs typeface="Roboto"/>
              <a:sym typeface="Roboto"/>
            </a:endParaRPr>
          </a:p>
        </p:txBody>
      </p:sp>
      <p:sp>
        <p:nvSpPr>
          <p:cNvPr id="1175" name="Google Shape;1175;p89"/>
          <p:cNvSpPr/>
          <p:nvPr/>
        </p:nvSpPr>
        <p:spPr>
          <a:xfrm>
            <a:off x="850225" y="2955850"/>
            <a:ext cx="1564800" cy="2682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Roboto"/>
                <a:ea typeface="Roboto"/>
                <a:cs typeface="Roboto"/>
                <a:sym typeface="Roboto"/>
              </a:rPr>
              <a:t>Final Estimate</a:t>
            </a:r>
            <a:endParaRPr>
              <a:solidFill>
                <a:schemeClr val="dk2"/>
              </a:solidFill>
              <a:latin typeface="Roboto"/>
              <a:ea typeface="Roboto"/>
              <a:cs typeface="Roboto"/>
              <a:sym typeface="Roboto"/>
            </a:endParaRPr>
          </a:p>
        </p:txBody>
      </p:sp>
      <p:sp>
        <p:nvSpPr>
          <p:cNvPr id="1176" name="Google Shape;1176;p89"/>
          <p:cNvSpPr/>
          <p:nvPr/>
        </p:nvSpPr>
        <p:spPr>
          <a:xfrm>
            <a:off x="1851325" y="3845525"/>
            <a:ext cx="944700" cy="6969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Roboto"/>
                <a:ea typeface="Roboto"/>
                <a:cs typeface="Roboto"/>
                <a:sym typeface="Roboto"/>
              </a:rPr>
              <a:t>Ground Station</a:t>
            </a:r>
            <a:endParaRPr>
              <a:solidFill>
                <a:schemeClr val="dk2"/>
              </a:solidFill>
              <a:latin typeface="Roboto"/>
              <a:ea typeface="Roboto"/>
              <a:cs typeface="Roboto"/>
              <a:sym typeface="Roboto"/>
            </a:endParaRPr>
          </a:p>
        </p:txBody>
      </p:sp>
      <p:cxnSp>
        <p:nvCxnSpPr>
          <p:cNvPr id="1177" name="Google Shape;1177;p89"/>
          <p:cNvCxnSpPr>
            <a:endCxn id="1170" idx="0"/>
          </p:cNvCxnSpPr>
          <p:nvPr/>
        </p:nvCxnSpPr>
        <p:spPr>
          <a:xfrm flipH="1">
            <a:off x="982375" y="3481625"/>
            <a:ext cx="6000" cy="363900"/>
          </a:xfrm>
          <a:prstGeom prst="straightConnector1">
            <a:avLst/>
          </a:prstGeom>
          <a:noFill/>
          <a:ln w="9525" cap="flat" cmpd="sng">
            <a:solidFill>
              <a:schemeClr val="dk2"/>
            </a:solidFill>
            <a:prstDash val="solid"/>
            <a:round/>
            <a:headEnd type="none" w="med" len="med"/>
            <a:tailEnd type="triangle" w="med" len="med"/>
          </a:ln>
        </p:spPr>
      </p:cxnSp>
      <p:cxnSp>
        <p:nvCxnSpPr>
          <p:cNvPr id="1178" name="Google Shape;1178;p89"/>
          <p:cNvCxnSpPr>
            <a:endCxn id="1176" idx="0"/>
          </p:cNvCxnSpPr>
          <p:nvPr/>
        </p:nvCxnSpPr>
        <p:spPr>
          <a:xfrm flipH="1">
            <a:off x="2323675" y="3475325"/>
            <a:ext cx="11100" cy="370200"/>
          </a:xfrm>
          <a:prstGeom prst="straightConnector1">
            <a:avLst/>
          </a:prstGeom>
          <a:noFill/>
          <a:ln w="9525" cap="flat" cmpd="sng">
            <a:solidFill>
              <a:schemeClr val="dk2"/>
            </a:solidFill>
            <a:prstDash val="solid"/>
            <a:round/>
            <a:headEnd type="triangle" w="med" len="med"/>
            <a:tailEnd type="triangle" w="med" len="med"/>
          </a:ln>
        </p:spPr>
      </p:cxnSp>
      <p:cxnSp>
        <p:nvCxnSpPr>
          <p:cNvPr id="1179" name="Google Shape;1179;p89"/>
          <p:cNvCxnSpPr>
            <a:stCxn id="1169" idx="2"/>
            <a:endCxn id="1171" idx="0"/>
          </p:cNvCxnSpPr>
          <p:nvPr/>
        </p:nvCxnSpPr>
        <p:spPr>
          <a:xfrm>
            <a:off x="1653025" y="1182675"/>
            <a:ext cx="0" cy="219600"/>
          </a:xfrm>
          <a:prstGeom prst="straightConnector1">
            <a:avLst/>
          </a:prstGeom>
          <a:noFill/>
          <a:ln w="9525" cap="flat" cmpd="sng">
            <a:solidFill>
              <a:schemeClr val="dk2"/>
            </a:solidFill>
            <a:prstDash val="solid"/>
            <a:round/>
            <a:headEnd type="none" w="med" len="med"/>
            <a:tailEnd type="triangle" w="med" len="med"/>
          </a:ln>
        </p:spPr>
      </p:cxnSp>
      <p:sp>
        <p:nvSpPr>
          <p:cNvPr id="1180" name="Google Shape;1180;p89"/>
          <p:cNvSpPr/>
          <p:nvPr/>
        </p:nvSpPr>
        <p:spPr>
          <a:xfrm>
            <a:off x="2413750" y="1970900"/>
            <a:ext cx="144520" cy="381000"/>
          </a:xfrm>
          <a:custGeom>
            <a:avLst/>
            <a:gdLst/>
            <a:ahLst/>
            <a:cxnLst/>
            <a:rect l="l" t="t" r="r" b="b"/>
            <a:pathLst>
              <a:path w="11326" h="15240" extrusionOk="0">
                <a:moveTo>
                  <a:pt x="1314" y="0"/>
                </a:moveTo>
                <a:cubicBezTo>
                  <a:pt x="2978" y="1358"/>
                  <a:pt x="11518" y="5606"/>
                  <a:pt x="11299" y="8146"/>
                </a:cubicBezTo>
                <a:cubicBezTo>
                  <a:pt x="11080" y="10686"/>
                  <a:pt x="1883" y="14058"/>
                  <a:pt x="0" y="15240"/>
                </a:cubicBezTo>
              </a:path>
            </a:pathLst>
          </a:custGeom>
          <a:noFill/>
          <a:ln w="9525" cap="flat" cmpd="sng">
            <a:solidFill>
              <a:schemeClr val="dk2"/>
            </a:solidFill>
            <a:prstDash val="solid"/>
            <a:round/>
            <a:headEnd type="none" w="med" len="med"/>
            <a:tailEnd type="stealth" w="med" len="med"/>
          </a:ln>
        </p:spPr>
      </p:sp>
      <p:sp>
        <p:nvSpPr>
          <p:cNvPr id="1181" name="Google Shape;1181;p89"/>
          <p:cNvSpPr/>
          <p:nvPr/>
        </p:nvSpPr>
        <p:spPr>
          <a:xfrm>
            <a:off x="2413750" y="2345688"/>
            <a:ext cx="144520" cy="381000"/>
          </a:xfrm>
          <a:custGeom>
            <a:avLst/>
            <a:gdLst/>
            <a:ahLst/>
            <a:cxnLst/>
            <a:rect l="l" t="t" r="r" b="b"/>
            <a:pathLst>
              <a:path w="11326" h="15240" extrusionOk="0">
                <a:moveTo>
                  <a:pt x="1314" y="0"/>
                </a:moveTo>
                <a:cubicBezTo>
                  <a:pt x="2978" y="1358"/>
                  <a:pt x="11518" y="5606"/>
                  <a:pt x="11299" y="8146"/>
                </a:cubicBezTo>
                <a:cubicBezTo>
                  <a:pt x="11080" y="10686"/>
                  <a:pt x="1883" y="14058"/>
                  <a:pt x="0" y="15240"/>
                </a:cubicBezTo>
              </a:path>
            </a:pathLst>
          </a:custGeom>
          <a:noFill/>
          <a:ln w="9525" cap="flat" cmpd="sng">
            <a:solidFill>
              <a:schemeClr val="dk2"/>
            </a:solidFill>
            <a:prstDash val="solid"/>
            <a:round/>
            <a:headEnd type="none" w="med" len="med"/>
            <a:tailEnd type="stealth" w="med" len="med"/>
          </a:ln>
        </p:spPr>
      </p:sp>
      <p:sp>
        <p:nvSpPr>
          <p:cNvPr id="1182" name="Google Shape;1182;p89"/>
          <p:cNvSpPr/>
          <p:nvPr/>
        </p:nvSpPr>
        <p:spPr>
          <a:xfrm>
            <a:off x="2413750" y="2726700"/>
            <a:ext cx="144520" cy="381000"/>
          </a:xfrm>
          <a:custGeom>
            <a:avLst/>
            <a:gdLst/>
            <a:ahLst/>
            <a:cxnLst/>
            <a:rect l="l" t="t" r="r" b="b"/>
            <a:pathLst>
              <a:path w="11326" h="15240" extrusionOk="0">
                <a:moveTo>
                  <a:pt x="1314" y="0"/>
                </a:moveTo>
                <a:cubicBezTo>
                  <a:pt x="2978" y="1358"/>
                  <a:pt x="11518" y="5606"/>
                  <a:pt x="11299" y="8146"/>
                </a:cubicBezTo>
                <a:cubicBezTo>
                  <a:pt x="11080" y="10686"/>
                  <a:pt x="1883" y="14058"/>
                  <a:pt x="0" y="15240"/>
                </a:cubicBezTo>
              </a:path>
            </a:pathLst>
          </a:custGeom>
          <a:noFill/>
          <a:ln w="9525" cap="flat" cmpd="sng">
            <a:solidFill>
              <a:schemeClr val="dk2"/>
            </a:solidFill>
            <a:prstDash val="solid"/>
            <a:round/>
            <a:headEnd type="none" w="med" len="med"/>
            <a:tailEnd type="stealth" w="med" len="med"/>
          </a:ln>
        </p:spPr>
      </p:sp>
      <p:sp>
        <p:nvSpPr>
          <p:cNvPr id="1183" name="Google Shape;1183;p89"/>
          <p:cNvSpPr/>
          <p:nvPr/>
        </p:nvSpPr>
        <p:spPr>
          <a:xfrm rot="10800000">
            <a:off x="632171" y="1966504"/>
            <a:ext cx="218054" cy="1131646"/>
          </a:xfrm>
          <a:custGeom>
            <a:avLst/>
            <a:gdLst/>
            <a:ahLst/>
            <a:cxnLst/>
            <a:rect l="l" t="t" r="r" b="b"/>
            <a:pathLst>
              <a:path w="11326" h="15240" extrusionOk="0">
                <a:moveTo>
                  <a:pt x="1314" y="0"/>
                </a:moveTo>
                <a:cubicBezTo>
                  <a:pt x="2978" y="1358"/>
                  <a:pt x="11518" y="5606"/>
                  <a:pt x="11299" y="8146"/>
                </a:cubicBezTo>
                <a:cubicBezTo>
                  <a:pt x="11080" y="10686"/>
                  <a:pt x="1883" y="14058"/>
                  <a:pt x="0" y="15240"/>
                </a:cubicBezTo>
              </a:path>
            </a:pathLst>
          </a:custGeom>
          <a:noFill/>
          <a:ln w="9525" cap="flat" cmpd="sng">
            <a:solidFill>
              <a:schemeClr val="dk2"/>
            </a:solidFill>
            <a:prstDash val="solid"/>
            <a:round/>
            <a:headEnd type="none" w="med" len="med"/>
            <a:tailEnd type="stealth" w="med" len="med"/>
          </a:ln>
        </p:spPr>
      </p:sp>
      <p:sp>
        <p:nvSpPr>
          <p:cNvPr id="1184" name="Google Shape;1184;p89"/>
          <p:cNvSpPr/>
          <p:nvPr/>
        </p:nvSpPr>
        <p:spPr>
          <a:xfrm>
            <a:off x="5502400" y="2783100"/>
            <a:ext cx="1454700" cy="268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85" name="Google Shape;1185;p89"/>
          <p:cNvPicPr preferRelativeResize="0"/>
          <p:nvPr/>
        </p:nvPicPr>
        <p:blipFill>
          <a:blip r:embed="rId3">
            <a:alphaModFix/>
          </a:blip>
          <a:stretch>
            <a:fillRect/>
          </a:stretch>
        </p:blipFill>
        <p:spPr>
          <a:xfrm>
            <a:off x="3514138" y="2854875"/>
            <a:ext cx="4927576" cy="1777175"/>
          </a:xfrm>
          <a:prstGeom prst="rect">
            <a:avLst/>
          </a:prstGeom>
          <a:noFill/>
          <a:ln>
            <a:noFill/>
          </a:ln>
        </p:spPr>
      </p:pic>
      <p:sp>
        <p:nvSpPr>
          <p:cNvPr id="1186" name="Google Shape;1186;p89"/>
          <p:cNvSpPr/>
          <p:nvPr/>
        </p:nvSpPr>
        <p:spPr>
          <a:xfrm>
            <a:off x="737350" y="5902250"/>
            <a:ext cx="1454700" cy="505200"/>
          </a:xfrm>
          <a:prstGeom prst="rect">
            <a:avLst/>
          </a:prstGeom>
          <a:solidFill>
            <a:srgbClr val="D1D2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∬a </a:t>
            </a:r>
            <a:endParaRPr b="1"/>
          </a:p>
          <a:p>
            <a:pPr marL="0" lvl="0" indent="0" algn="ctr" rtl="0">
              <a:spcBef>
                <a:spcPts val="0"/>
              </a:spcBef>
              <a:spcAft>
                <a:spcPts val="0"/>
              </a:spcAft>
              <a:buNone/>
            </a:pPr>
            <a:r>
              <a:rPr lang="en" sz="1200"/>
              <a:t>(Sensor readings)</a:t>
            </a:r>
            <a:endParaRPr sz="1200"/>
          </a:p>
        </p:txBody>
      </p:sp>
      <p:sp>
        <p:nvSpPr>
          <p:cNvPr id="1187" name="Google Shape;1187;p89"/>
          <p:cNvSpPr/>
          <p:nvPr/>
        </p:nvSpPr>
        <p:spPr>
          <a:xfrm>
            <a:off x="2192050" y="6836100"/>
            <a:ext cx="1695900" cy="505200"/>
          </a:xfrm>
          <a:prstGeom prst="rect">
            <a:avLst/>
          </a:prstGeom>
          <a:solidFill>
            <a:srgbClr val="D1D2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200" b="1"/>
              <a:t>Measurements</a:t>
            </a:r>
            <a:r>
              <a:rPr lang="en" sz="1200"/>
              <a:t> </a:t>
            </a:r>
            <a:endParaRPr sz="1200"/>
          </a:p>
          <a:p>
            <a:pPr marL="0" marR="0" lvl="0" indent="0" algn="ctr" rtl="0">
              <a:lnSpc>
                <a:spcPct val="100000"/>
              </a:lnSpc>
              <a:spcBef>
                <a:spcPts val="0"/>
              </a:spcBef>
              <a:spcAft>
                <a:spcPts val="0"/>
              </a:spcAft>
              <a:buNone/>
            </a:pPr>
            <a:r>
              <a:rPr lang="en" sz="1200"/>
              <a:t>(GND updates)</a:t>
            </a:r>
            <a:endParaRPr sz="1200"/>
          </a:p>
        </p:txBody>
      </p:sp>
      <p:sp>
        <p:nvSpPr>
          <p:cNvPr id="1188" name="Google Shape;1188;p89"/>
          <p:cNvSpPr/>
          <p:nvPr/>
        </p:nvSpPr>
        <p:spPr>
          <a:xfrm>
            <a:off x="2839900" y="5954750"/>
            <a:ext cx="400200" cy="400200"/>
          </a:xfrm>
          <a:prstGeom prst="flowChartSummingJunction">
            <a:avLst/>
          </a:prstGeom>
          <a:solidFill>
            <a:srgbClr val="D1D2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89" name="Google Shape;1189;p89"/>
          <p:cNvCxnSpPr>
            <a:stCxn id="1187" idx="0"/>
            <a:endCxn id="1188" idx="4"/>
          </p:cNvCxnSpPr>
          <p:nvPr/>
        </p:nvCxnSpPr>
        <p:spPr>
          <a:xfrm rot="10800000">
            <a:off x="3040000" y="6354900"/>
            <a:ext cx="0" cy="481200"/>
          </a:xfrm>
          <a:prstGeom prst="straightConnector1">
            <a:avLst/>
          </a:prstGeom>
          <a:noFill/>
          <a:ln w="9525" cap="flat" cmpd="sng">
            <a:solidFill>
              <a:schemeClr val="dk2"/>
            </a:solidFill>
            <a:prstDash val="solid"/>
            <a:round/>
            <a:headEnd type="none" w="med" len="med"/>
            <a:tailEnd type="triangle" w="med" len="med"/>
          </a:ln>
        </p:spPr>
      </p:cxnSp>
      <p:cxnSp>
        <p:nvCxnSpPr>
          <p:cNvPr id="1190" name="Google Shape;1190;p89"/>
          <p:cNvCxnSpPr>
            <a:stCxn id="1186" idx="3"/>
            <a:endCxn id="1188" idx="2"/>
          </p:cNvCxnSpPr>
          <p:nvPr/>
        </p:nvCxnSpPr>
        <p:spPr>
          <a:xfrm>
            <a:off x="2192050" y="6154850"/>
            <a:ext cx="648000" cy="0"/>
          </a:xfrm>
          <a:prstGeom prst="straightConnector1">
            <a:avLst/>
          </a:prstGeom>
          <a:noFill/>
          <a:ln w="9525" cap="flat" cmpd="sng">
            <a:solidFill>
              <a:schemeClr val="dk2"/>
            </a:solidFill>
            <a:prstDash val="solid"/>
            <a:round/>
            <a:headEnd type="none" w="med" len="med"/>
            <a:tailEnd type="triangle" w="med" len="med"/>
          </a:ln>
        </p:spPr>
      </p:cxnSp>
      <p:sp>
        <p:nvSpPr>
          <p:cNvPr id="1191" name="Google Shape;1191;p89"/>
          <p:cNvSpPr/>
          <p:nvPr/>
        </p:nvSpPr>
        <p:spPr>
          <a:xfrm>
            <a:off x="3887950" y="5902250"/>
            <a:ext cx="1695900" cy="505200"/>
          </a:xfrm>
          <a:prstGeom prst="rect">
            <a:avLst/>
          </a:prstGeom>
          <a:solidFill>
            <a:srgbClr val="D1D2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Error </a:t>
            </a:r>
            <a:r>
              <a:rPr lang="en"/>
              <a:t>in prediction</a:t>
            </a:r>
            <a:endParaRPr/>
          </a:p>
        </p:txBody>
      </p:sp>
      <p:cxnSp>
        <p:nvCxnSpPr>
          <p:cNvPr id="1192" name="Google Shape;1192;p89"/>
          <p:cNvCxnSpPr>
            <a:stCxn id="1188" idx="6"/>
            <a:endCxn id="1191" idx="1"/>
          </p:cNvCxnSpPr>
          <p:nvPr/>
        </p:nvCxnSpPr>
        <p:spPr>
          <a:xfrm>
            <a:off x="3240100" y="6154850"/>
            <a:ext cx="648000" cy="0"/>
          </a:xfrm>
          <a:prstGeom prst="straightConnector1">
            <a:avLst/>
          </a:prstGeom>
          <a:noFill/>
          <a:ln w="9525" cap="flat" cmpd="sng">
            <a:solidFill>
              <a:schemeClr val="dk2"/>
            </a:solidFill>
            <a:prstDash val="solid"/>
            <a:round/>
            <a:headEnd type="none" w="med" len="med"/>
            <a:tailEnd type="triangle" w="med" len="med"/>
          </a:ln>
        </p:spPr>
      </p:cxnSp>
      <p:cxnSp>
        <p:nvCxnSpPr>
          <p:cNvPr id="1193" name="Google Shape;1193;p89"/>
          <p:cNvCxnSpPr>
            <a:stCxn id="1191" idx="3"/>
            <a:endCxn id="1188" idx="2"/>
          </p:cNvCxnSpPr>
          <p:nvPr/>
        </p:nvCxnSpPr>
        <p:spPr>
          <a:xfrm flipH="1">
            <a:off x="2840050" y="6154850"/>
            <a:ext cx="2743800" cy="600"/>
          </a:xfrm>
          <a:prstGeom prst="bentConnector5">
            <a:avLst>
              <a:gd name="adj1" fmla="val -8679"/>
              <a:gd name="adj2" fmla="val -81787500"/>
              <a:gd name="adj3" fmla="val 108684"/>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sp>
        <p:nvSpPr>
          <p:cNvPr id="1198" name="Google Shape;1198;p90"/>
          <p:cNvSpPr/>
          <p:nvPr/>
        </p:nvSpPr>
        <p:spPr>
          <a:xfrm>
            <a:off x="51250" y="634425"/>
            <a:ext cx="5004600" cy="1524000"/>
          </a:xfrm>
          <a:prstGeom prst="rect">
            <a:avLst/>
          </a:prstGeom>
          <a:solidFill>
            <a:srgbClr val="626B73"/>
          </a:solidFill>
          <a:ln w="9525" cap="flat" cmpd="sng">
            <a:solidFill>
              <a:srgbClr val="666666"/>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90"/>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FSW - Kalman Filter Model</a:t>
            </a:r>
            <a:endParaRPr/>
          </a:p>
          <a:p>
            <a:pPr marL="0" lvl="0" indent="0" algn="l" rtl="0">
              <a:spcBef>
                <a:spcPts val="0"/>
              </a:spcBef>
              <a:spcAft>
                <a:spcPts val="0"/>
              </a:spcAft>
              <a:buNone/>
            </a:pPr>
            <a:endParaRPr/>
          </a:p>
        </p:txBody>
      </p:sp>
      <p:sp>
        <p:nvSpPr>
          <p:cNvPr id="1200" name="Google Shape;1200;p90"/>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68</a:t>
            </a:fld>
            <a:endParaRPr/>
          </a:p>
        </p:txBody>
      </p:sp>
      <p:sp>
        <p:nvSpPr>
          <p:cNvPr id="1201" name="Google Shape;1201;p90"/>
          <p:cNvSpPr/>
          <p:nvPr/>
        </p:nvSpPr>
        <p:spPr>
          <a:xfrm>
            <a:off x="1359526" y="2892500"/>
            <a:ext cx="6167926" cy="1123210"/>
          </a:xfrm>
          <a:custGeom>
            <a:avLst/>
            <a:gdLst/>
            <a:ahLst/>
            <a:cxnLst/>
            <a:rect l="l" t="t" r="r" b="b"/>
            <a:pathLst>
              <a:path w="279218" h="50847" extrusionOk="0">
                <a:moveTo>
                  <a:pt x="0" y="0"/>
                </a:moveTo>
                <a:cubicBezTo>
                  <a:pt x="4383" y="7541"/>
                  <a:pt x="17660" y="43894"/>
                  <a:pt x="26297" y="45248"/>
                </a:cubicBezTo>
                <a:cubicBezTo>
                  <a:pt x="34934" y="46602"/>
                  <a:pt x="44731" y="13279"/>
                  <a:pt x="51821" y="8122"/>
                </a:cubicBezTo>
                <a:cubicBezTo>
                  <a:pt x="58911" y="2966"/>
                  <a:pt x="63101" y="7412"/>
                  <a:pt x="68837" y="14309"/>
                </a:cubicBezTo>
                <a:cubicBezTo>
                  <a:pt x="74574" y="21206"/>
                  <a:pt x="79408" y="48342"/>
                  <a:pt x="86240" y="49502"/>
                </a:cubicBezTo>
                <a:cubicBezTo>
                  <a:pt x="93072" y="50662"/>
                  <a:pt x="102032" y="24106"/>
                  <a:pt x="109831" y="21270"/>
                </a:cubicBezTo>
                <a:cubicBezTo>
                  <a:pt x="117630" y="18434"/>
                  <a:pt x="124268" y="27587"/>
                  <a:pt x="133034" y="32486"/>
                </a:cubicBezTo>
                <a:cubicBezTo>
                  <a:pt x="141800" y="37385"/>
                  <a:pt x="153080" y="52145"/>
                  <a:pt x="162426" y="50662"/>
                </a:cubicBezTo>
                <a:cubicBezTo>
                  <a:pt x="171772" y="49180"/>
                  <a:pt x="179893" y="25847"/>
                  <a:pt x="189110" y="23591"/>
                </a:cubicBezTo>
                <a:cubicBezTo>
                  <a:pt x="198327" y="21335"/>
                  <a:pt x="208962" y="36417"/>
                  <a:pt x="217728" y="37126"/>
                </a:cubicBezTo>
                <a:cubicBezTo>
                  <a:pt x="226494" y="37835"/>
                  <a:pt x="234035" y="28167"/>
                  <a:pt x="241705" y="27845"/>
                </a:cubicBezTo>
                <a:cubicBezTo>
                  <a:pt x="249375" y="27523"/>
                  <a:pt x="257497" y="34806"/>
                  <a:pt x="263749" y="35193"/>
                </a:cubicBezTo>
                <a:cubicBezTo>
                  <a:pt x="270001" y="35580"/>
                  <a:pt x="276640" y="31003"/>
                  <a:pt x="279218" y="30165"/>
                </a:cubicBezTo>
              </a:path>
            </a:pathLst>
          </a:custGeom>
          <a:noFill/>
          <a:ln w="28575" cap="flat" cmpd="sng">
            <a:solidFill>
              <a:srgbClr val="0000FF"/>
            </a:solidFill>
            <a:prstDash val="solid"/>
            <a:round/>
            <a:headEnd type="none" w="med" len="med"/>
            <a:tailEnd type="none" w="med" len="med"/>
          </a:ln>
        </p:spPr>
      </p:sp>
      <p:cxnSp>
        <p:nvCxnSpPr>
          <p:cNvPr id="1202" name="Google Shape;1202;p90"/>
          <p:cNvCxnSpPr/>
          <p:nvPr/>
        </p:nvCxnSpPr>
        <p:spPr>
          <a:xfrm>
            <a:off x="1324358" y="4414145"/>
            <a:ext cx="5467800" cy="0"/>
          </a:xfrm>
          <a:prstGeom prst="straightConnector1">
            <a:avLst/>
          </a:prstGeom>
          <a:noFill/>
          <a:ln w="9525" cap="flat" cmpd="sng">
            <a:solidFill>
              <a:srgbClr val="666666"/>
            </a:solidFill>
            <a:prstDash val="solid"/>
            <a:round/>
            <a:headEnd type="none" w="med" len="med"/>
            <a:tailEnd type="none" w="med" len="med"/>
          </a:ln>
        </p:spPr>
      </p:cxnSp>
      <p:cxnSp>
        <p:nvCxnSpPr>
          <p:cNvPr id="1203" name="Google Shape;1203;p90"/>
          <p:cNvCxnSpPr/>
          <p:nvPr/>
        </p:nvCxnSpPr>
        <p:spPr>
          <a:xfrm rot="10800000">
            <a:off x="1324358" y="2833745"/>
            <a:ext cx="0" cy="1580400"/>
          </a:xfrm>
          <a:prstGeom prst="straightConnector1">
            <a:avLst/>
          </a:prstGeom>
          <a:noFill/>
          <a:ln w="9525" cap="flat" cmpd="sng">
            <a:solidFill>
              <a:srgbClr val="666666"/>
            </a:solidFill>
            <a:prstDash val="solid"/>
            <a:round/>
            <a:headEnd type="none" w="med" len="med"/>
            <a:tailEnd type="none" w="med" len="med"/>
          </a:ln>
        </p:spPr>
      </p:cxnSp>
      <p:cxnSp>
        <p:nvCxnSpPr>
          <p:cNvPr id="1204" name="Google Shape;1204;p90"/>
          <p:cNvCxnSpPr/>
          <p:nvPr/>
        </p:nvCxnSpPr>
        <p:spPr>
          <a:xfrm>
            <a:off x="864020" y="3585494"/>
            <a:ext cx="6279000" cy="0"/>
          </a:xfrm>
          <a:prstGeom prst="straightConnector1">
            <a:avLst/>
          </a:prstGeom>
          <a:noFill/>
          <a:ln w="9525" cap="flat" cmpd="sng">
            <a:solidFill>
              <a:srgbClr val="092E82"/>
            </a:solidFill>
            <a:prstDash val="dash"/>
            <a:round/>
            <a:headEnd type="none" w="med" len="med"/>
            <a:tailEnd type="none" w="med" len="med"/>
          </a:ln>
        </p:spPr>
      </p:cxnSp>
      <p:sp>
        <p:nvSpPr>
          <p:cNvPr id="1205" name="Google Shape;1205;p90"/>
          <p:cNvSpPr txBox="1"/>
          <p:nvPr/>
        </p:nvSpPr>
        <p:spPr>
          <a:xfrm>
            <a:off x="157000" y="3351469"/>
            <a:ext cx="12132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i="1">
                <a:solidFill>
                  <a:srgbClr val="092E82"/>
                </a:solidFill>
                <a:latin typeface="Roboto"/>
                <a:ea typeface="Roboto"/>
                <a:cs typeface="Roboto"/>
                <a:sym typeface="Roboto"/>
              </a:rPr>
              <a:t>Actual Value</a:t>
            </a:r>
            <a:endParaRPr sz="1100" i="1">
              <a:solidFill>
                <a:srgbClr val="092E82"/>
              </a:solidFill>
              <a:latin typeface="Roboto"/>
              <a:ea typeface="Roboto"/>
              <a:cs typeface="Roboto"/>
              <a:sym typeface="Roboto"/>
            </a:endParaRPr>
          </a:p>
        </p:txBody>
      </p:sp>
      <p:sp>
        <p:nvSpPr>
          <p:cNvPr id="1206" name="Google Shape;1206;p90"/>
          <p:cNvSpPr/>
          <p:nvPr/>
        </p:nvSpPr>
        <p:spPr>
          <a:xfrm>
            <a:off x="1624343" y="3013113"/>
            <a:ext cx="119400" cy="119400"/>
          </a:xfrm>
          <a:prstGeom prst="mathMultiply">
            <a:avLst>
              <a:gd name="adj1" fmla="val 2352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90"/>
          <p:cNvSpPr/>
          <p:nvPr/>
        </p:nvSpPr>
        <p:spPr>
          <a:xfrm>
            <a:off x="2028329" y="3888418"/>
            <a:ext cx="119400" cy="119400"/>
          </a:xfrm>
          <a:prstGeom prst="mathMultiply">
            <a:avLst>
              <a:gd name="adj1" fmla="val 2352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90"/>
          <p:cNvSpPr/>
          <p:nvPr/>
        </p:nvSpPr>
        <p:spPr>
          <a:xfrm>
            <a:off x="2566977" y="3282437"/>
            <a:ext cx="119400" cy="119400"/>
          </a:xfrm>
          <a:prstGeom prst="mathMultiply">
            <a:avLst>
              <a:gd name="adj1" fmla="val 2352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90"/>
          <p:cNvSpPr/>
          <p:nvPr/>
        </p:nvSpPr>
        <p:spPr>
          <a:xfrm>
            <a:off x="3240287" y="3417100"/>
            <a:ext cx="119400" cy="119400"/>
          </a:xfrm>
          <a:prstGeom prst="mathMultiply">
            <a:avLst>
              <a:gd name="adj1" fmla="val 2352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90"/>
          <p:cNvSpPr/>
          <p:nvPr/>
        </p:nvSpPr>
        <p:spPr>
          <a:xfrm>
            <a:off x="3778935" y="3013113"/>
            <a:ext cx="119400" cy="119400"/>
          </a:xfrm>
          <a:prstGeom prst="mathMultiply">
            <a:avLst>
              <a:gd name="adj1" fmla="val 2352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90"/>
          <p:cNvSpPr/>
          <p:nvPr/>
        </p:nvSpPr>
        <p:spPr>
          <a:xfrm>
            <a:off x="4384914" y="3686424"/>
            <a:ext cx="119400" cy="119400"/>
          </a:xfrm>
          <a:prstGeom prst="mathMultiply">
            <a:avLst>
              <a:gd name="adj1" fmla="val 2352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90"/>
          <p:cNvSpPr/>
          <p:nvPr/>
        </p:nvSpPr>
        <p:spPr>
          <a:xfrm>
            <a:off x="5125555" y="3821087"/>
            <a:ext cx="119400" cy="119400"/>
          </a:xfrm>
          <a:prstGeom prst="mathMultiply">
            <a:avLst>
              <a:gd name="adj1" fmla="val 2352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90"/>
          <p:cNvSpPr/>
          <p:nvPr/>
        </p:nvSpPr>
        <p:spPr>
          <a:xfrm>
            <a:off x="5874739" y="3686424"/>
            <a:ext cx="119400" cy="119400"/>
          </a:xfrm>
          <a:prstGeom prst="mathMultiply">
            <a:avLst>
              <a:gd name="adj1" fmla="val 2352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90"/>
          <p:cNvSpPr/>
          <p:nvPr/>
        </p:nvSpPr>
        <p:spPr>
          <a:xfrm>
            <a:off x="6472175" y="3215106"/>
            <a:ext cx="119400" cy="119400"/>
          </a:xfrm>
          <a:prstGeom prst="mathMultiply">
            <a:avLst>
              <a:gd name="adj1" fmla="val 2352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15" name="Google Shape;1215;p90"/>
          <p:cNvCxnSpPr>
            <a:stCxn id="1216" idx="3"/>
            <a:endCxn id="1207" idx="3"/>
          </p:cNvCxnSpPr>
          <p:nvPr/>
        </p:nvCxnSpPr>
        <p:spPr>
          <a:xfrm rot="10800000" flipH="1">
            <a:off x="1244850" y="3979025"/>
            <a:ext cx="812100" cy="412800"/>
          </a:xfrm>
          <a:prstGeom prst="straightConnector1">
            <a:avLst/>
          </a:prstGeom>
          <a:noFill/>
          <a:ln w="9525" cap="flat" cmpd="sng">
            <a:solidFill>
              <a:srgbClr val="FF0000"/>
            </a:solidFill>
            <a:prstDash val="solid"/>
            <a:round/>
            <a:headEnd type="none" w="med" len="med"/>
            <a:tailEnd type="triangle" w="med" len="med"/>
          </a:ln>
        </p:spPr>
      </p:cxnSp>
      <p:sp>
        <p:nvSpPr>
          <p:cNvPr id="1216" name="Google Shape;1216;p90"/>
          <p:cNvSpPr txBox="1"/>
          <p:nvPr/>
        </p:nvSpPr>
        <p:spPr>
          <a:xfrm>
            <a:off x="94950" y="4130225"/>
            <a:ext cx="1149900" cy="5232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rgbClr val="FF0000"/>
                </a:solidFill>
                <a:latin typeface="Roboto"/>
                <a:ea typeface="Roboto"/>
                <a:cs typeface="Roboto"/>
                <a:sym typeface="Roboto"/>
              </a:rPr>
              <a:t>Sensor Measurements</a:t>
            </a:r>
            <a:endParaRPr sz="1100">
              <a:solidFill>
                <a:srgbClr val="FF0000"/>
              </a:solidFill>
              <a:latin typeface="Roboto"/>
              <a:ea typeface="Roboto"/>
              <a:cs typeface="Roboto"/>
              <a:sym typeface="Roboto"/>
            </a:endParaRPr>
          </a:p>
        </p:txBody>
      </p:sp>
      <p:sp>
        <p:nvSpPr>
          <p:cNvPr id="1217" name="Google Shape;1217;p90"/>
          <p:cNvSpPr txBox="1"/>
          <p:nvPr/>
        </p:nvSpPr>
        <p:spPr>
          <a:xfrm>
            <a:off x="6337977" y="4346814"/>
            <a:ext cx="675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latin typeface="Roboto"/>
                <a:ea typeface="Roboto"/>
                <a:cs typeface="Roboto"/>
                <a:sym typeface="Roboto"/>
              </a:rPr>
              <a:t>t, time</a:t>
            </a:r>
            <a:endParaRPr sz="1000" b="1">
              <a:latin typeface="Roboto"/>
              <a:ea typeface="Roboto"/>
              <a:cs typeface="Roboto"/>
              <a:sym typeface="Roboto"/>
            </a:endParaRPr>
          </a:p>
        </p:txBody>
      </p:sp>
      <p:sp>
        <p:nvSpPr>
          <p:cNvPr id="1218" name="Google Shape;1218;p90"/>
          <p:cNvSpPr txBox="1"/>
          <p:nvPr/>
        </p:nvSpPr>
        <p:spPr>
          <a:xfrm rot="-5400000">
            <a:off x="923550" y="2685327"/>
            <a:ext cx="639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latin typeface="Roboto"/>
                <a:ea typeface="Roboto"/>
                <a:cs typeface="Roboto"/>
                <a:sym typeface="Roboto"/>
              </a:rPr>
              <a:t>Value</a:t>
            </a:r>
            <a:endParaRPr sz="1000" b="1">
              <a:latin typeface="Roboto"/>
              <a:ea typeface="Roboto"/>
              <a:cs typeface="Roboto"/>
              <a:sym typeface="Roboto"/>
            </a:endParaRPr>
          </a:p>
        </p:txBody>
      </p:sp>
      <p:cxnSp>
        <p:nvCxnSpPr>
          <p:cNvPr id="1219" name="Google Shape;1219;p90"/>
          <p:cNvCxnSpPr>
            <a:stCxn id="1220" idx="1"/>
          </p:cNvCxnSpPr>
          <p:nvPr/>
        </p:nvCxnSpPr>
        <p:spPr>
          <a:xfrm flipH="1">
            <a:off x="4144601" y="2855200"/>
            <a:ext cx="452700" cy="499800"/>
          </a:xfrm>
          <a:prstGeom prst="straightConnector1">
            <a:avLst/>
          </a:prstGeom>
          <a:noFill/>
          <a:ln w="9525" cap="flat" cmpd="sng">
            <a:solidFill>
              <a:srgbClr val="0000FF"/>
            </a:solidFill>
            <a:prstDash val="solid"/>
            <a:round/>
            <a:headEnd type="none" w="med" len="med"/>
            <a:tailEnd type="triangle" w="med" len="med"/>
          </a:ln>
        </p:spPr>
      </p:cxnSp>
      <p:sp>
        <p:nvSpPr>
          <p:cNvPr id="1220" name="Google Shape;1220;p90"/>
          <p:cNvSpPr txBox="1"/>
          <p:nvPr/>
        </p:nvSpPr>
        <p:spPr>
          <a:xfrm>
            <a:off x="4597301" y="2670550"/>
            <a:ext cx="1111200" cy="369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0000FF"/>
                </a:solidFill>
                <a:latin typeface="Roboto"/>
                <a:ea typeface="Roboto"/>
                <a:cs typeface="Roboto"/>
                <a:sym typeface="Roboto"/>
              </a:rPr>
              <a:t>KF Estimate</a:t>
            </a:r>
            <a:endParaRPr sz="1200">
              <a:solidFill>
                <a:srgbClr val="0000FF"/>
              </a:solidFill>
              <a:latin typeface="Roboto"/>
              <a:ea typeface="Roboto"/>
              <a:cs typeface="Roboto"/>
              <a:sym typeface="Roboto"/>
            </a:endParaRPr>
          </a:p>
        </p:txBody>
      </p:sp>
      <p:cxnSp>
        <p:nvCxnSpPr>
          <p:cNvPr id="1221" name="Google Shape;1221;p90"/>
          <p:cNvCxnSpPr/>
          <p:nvPr/>
        </p:nvCxnSpPr>
        <p:spPr>
          <a:xfrm flipH="1">
            <a:off x="1435376" y="2679947"/>
            <a:ext cx="693000" cy="201600"/>
          </a:xfrm>
          <a:prstGeom prst="straightConnector1">
            <a:avLst/>
          </a:prstGeom>
          <a:noFill/>
          <a:ln w="9525" cap="flat" cmpd="sng">
            <a:solidFill>
              <a:srgbClr val="009384"/>
            </a:solidFill>
            <a:prstDash val="solid"/>
            <a:round/>
            <a:headEnd type="none" w="med" len="med"/>
            <a:tailEnd type="triangle" w="med" len="med"/>
          </a:ln>
        </p:spPr>
      </p:cxnSp>
      <p:sp>
        <p:nvSpPr>
          <p:cNvPr id="1222" name="Google Shape;1222;p90"/>
          <p:cNvSpPr txBox="1"/>
          <p:nvPr/>
        </p:nvSpPr>
        <p:spPr>
          <a:xfrm>
            <a:off x="2128375" y="2464450"/>
            <a:ext cx="1680000" cy="369300"/>
          </a:xfrm>
          <a:prstGeom prst="rect">
            <a:avLst/>
          </a:prstGeom>
          <a:noFill/>
          <a:ln w="9525" cap="flat" cmpd="sng">
            <a:solidFill>
              <a:srgbClr val="009384"/>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009384"/>
                </a:solidFill>
                <a:latin typeface="Roboto"/>
                <a:ea typeface="Roboto"/>
                <a:cs typeface="Roboto"/>
                <a:sym typeface="Roboto"/>
              </a:rPr>
              <a:t>Initial Estimate ± Error</a:t>
            </a:r>
            <a:endParaRPr sz="1200">
              <a:solidFill>
                <a:srgbClr val="009384"/>
              </a:solidFill>
              <a:latin typeface="Roboto"/>
              <a:ea typeface="Roboto"/>
              <a:cs typeface="Roboto"/>
              <a:sym typeface="Roboto"/>
            </a:endParaRPr>
          </a:p>
        </p:txBody>
      </p:sp>
      <p:sp>
        <p:nvSpPr>
          <p:cNvPr id="1223" name="Google Shape;1223;p90"/>
          <p:cNvSpPr txBox="1"/>
          <p:nvPr/>
        </p:nvSpPr>
        <p:spPr>
          <a:xfrm>
            <a:off x="5543125" y="876650"/>
            <a:ext cx="3444600" cy="1103400"/>
          </a:xfrm>
          <a:prstGeom prst="rect">
            <a:avLst/>
          </a:prstGeom>
          <a:noFill/>
          <a:ln>
            <a:noFill/>
          </a:ln>
        </p:spPr>
        <p:txBody>
          <a:bodyPr spcFirstLastPara="1" wrap="square" lIns="91425" tIns="91425" rIns="91425" bIns="91425" anchor="t" anchorCtr="0">
            <a:noAutofit/>
          </a:bodyPr>
          <a:lstStyle/>
          <a:p>
            <a:pPr marL="0" lvl="0" indent="0" algn="ctr" rtl="0">
              <a:lnSpc>
                <a:spcPct val="95000"/>
              </a:lnSpc>
              <a:spcBef>
                <a:spcPts val="0"/>
              </a:spcBef>
              <a:spcAft>
                <a:spcPts val="0"/>
              </a:spcAft>
              <a:buSzPts val="852"/>
              <a:buNone/>
            </a:pPr>
            <a:r>
              <a:rPr lang="en" sz="1617" b="1">
                <a:solidFill>
                  <a:srgbClr val="666666"/>
                </a:solidFill>
                <a:latin typeface="Roboto"/>
                <a:ea typeface="Roboto"/>
                <a:cs typeface="Roboto"/>
                <a:sym typeface="Roboto"/>
              </a:rPr>
              <a:t>What is a Kalman Filter?</a:t>
            </a:r>
            <a:endParaRPr sz="1617" b="1">
              <a:solidFill>
                <a:srgbClr val="666666"/>
              </a:solidFill>
              <a:latin typeface="Roboto"/>
              <a:ea typeface="Roboto"/>
              <a:cs typeface="Roboto"/>
              <a:sym typeface="Roboto"/>
            </a:endParaRPr>
          </a:p>
          <a:p>
            <a:pPr marL="0" lvl="0" indent="0" algn="ctr" rtl="0">
              <a:lnSpc>
                <a:spcPct val="95000"/>
              </a:lnSpc>
              <a:spcBef>
                <a:spcPts val="1200"/>
              </a:spcBef>
              <a:spcAft>
                <a:spcPts val="1200"/>
              </a:spcAft>
              <a:buSzPts val="852"/>
              <a:buNone/>
            </a:pPr>
            <a:r>
              <a:rPr lang="en" sz="1617">
                <a:solidFill>
                  <a:srgbClr val="666666"/>
                </a:solidFill>
                <a:latin typeface="Roboto"/>
                <a:ea typeface="Roboto"/>
                <a:cs typeface="Roboto"/>
                <a:sym typeface="Roboto"/>
              </a:rPr>
              <a:t>Kalman filtering is an iterative mathematical process to quickly estimate a value such as your velocity or position using some model and measurements in “real-time”.</a:t>
            </a:r>
            <a:endParaRPr sz="1617">
              <a:solidFill>
                <a:srgbClr val="666666"/>
              </a:solidFill>
              <a:latin typeface="Roboto"/>
              <a:ea typeface="Roboto"/>
              <a:cs typeface="Roboto"/>
              <a:sym typeface="Roboto"/>
            </a:endParaRPr>
          </a:p>
        </p:txBody>
      </p:sp>
      <p:sp>
        <p:nvSpPr>
          <p:cNvPr id="1224" name="Google Shape;1224;p90"/>
          <p:cNvSpPr/>
          <p:nvPr/>
        </p:nvSpPr>
        <p:spPr>
          <a:xfrm>
            <a:off x="1324358" y="2888325"/>
            <a:ext cx="88500" cy="88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1225" name="Google Shape;1225;p90"/>
          <p:cNvGraphicFramePr/>
          <p:nvPr/>
        </p:nvGraphicFramePr>
        <p:xfrm>
          <a:off x="51238" y="634425"/>
          <a:ext cx="3000000" cy="3000000"/>
        </p:xfrm>
        <a:graphic>
          <a:graphicData uri="http://schemas.openxmlformats.org/drawingml/2006/table">
            <a:tbl>
              <a:tblPr>
                <a:noFill/>
                <a:tableStyleId>{2B3CC3D6-1F7A-4778-AB20-04DCFBE73B5B}</a:tableStyleId>
              </a:tblPr>
              <a:tblGrid>
                <a:gridCol w="422400">
                  <a:extLst>
                    <a:ext uri="{9D8B030D-6E8A-4147-A177-3AD203B41FA5}">
                      <a16:colId xmlns:a16="http://schemas.microsoft.com/office/drawing/2014/main" val="20000"/>
                    </a:ext>
                  </a:extLst>
                </a:gridCol>
                <a:gridCol w="4582275">
                  <a:extLst>
                    <a:ext uri="{9D8B030D-6E8A-4147-A177-3AD203B41FA5}">
                      <a16:colId xmlns:a16="http://schemas.microsoft.com/office/drawing/2014/main" val="20001"/>
                    </a:ext>
                  </a:extLst>
                </a:gridCol>
              </a:tblGrid>
              <a:tr h="353350">
                <a:tc gridSpan="2">
                  <a:txBody>
                    <a:bodyPr/>
                    <a:lstStyle/>
                    <a:p>
                      <a:pPr marL="0" lvl="0" indent="0" algn="ctr" rtl="0">
                        <a:spcBef>
                          <a:spcPts val="0"/>
                        </a:spcBef>
                        <a:spcAft>
                          <a:spcPts val="0"/>
                        </a:spcAft>
                        <a:buNone/>
                      </a:pPr>
                      <a:r>
                        <a:rPr lang="en" sz="1300" b="1">
                          <a:solidFill>
                            <a:schemeClr val="dk2"/>
                          </a:solidFill>
                          <a:latin typeface="Roboto"/>
                          <a:ea typeface="Roboto"/>
                          <a:cs typeface="Roboto"/>
                          <a:sym typeface="Roboto"/>
                        </a:rPr>
                        <a:t>Driving Requirement</a:t>
                      </a:r>
                      <a:endParaRPr sz="1300" b="1">
                        <a:solidFill>
                          <a:schemeClr val="dk2"/>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hMerge="1">
                  <a:txBody>
                    <a:bodyPr/>
                    <a:lstStyle/>
                    <a:p>
                      <a:endParaRPr lang="en-US"/>
                    </a:p>
                  </a:txBody>
                  <a:tcPr/>
                </a:tc>
                <a:extLst>
                  <a:ext uri="{0D108BD9-81ED-4DB2-BD59-A6C34878D82A}">
                    <a16:rowId xmlns:a16="http://schemas.microsoft.com/office/drawing/2014/main" val="10000"/>
                  </a:ext>
                </a:extLst>
              </a:tr>
              <a:tr h="378700">
                <a:tc>
                  <a:txBody>
                    <a:bodyPr/>
                    <a:lstStyle/>
                    <a:p>
                      <a:pPr marL="0" lvl="0" indent="0" algn="ctr" rtl="0">
                        <a:spcBef>
                          <a:spcPts val="0"/>
                        </a:spcBef>
                        <a:spcAft>
                          <a:spcPts val="0"/>
                        </a:spcAft>
                        <a:buNone/>
                      </a:pPr>
                      <a:r>
                        <a:rPr lang="en" sz="1300" b="1">
                          <a:solidFill>
                            <a:schemeClr val="dk2"/>
                          </a:solidFill>
                          <a:latin typeface="Roboto"/>
                          <a:ea typeface="Roboto"/>
                          <a:cs typeface="Roboto"/>
                          <a:sym typeface="Roboto"/>
                        </a:rPr>
                        <a:t>0.1</a:t>
                      </a:r>
                      <a:endParaRPr sz="1300" b="1">
                        <a:solidFill>
                          <a:schemeClr val="dk2"/>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100">
                          <a:solidFill>
                            <a:schemeClr val="dk2"/>
                          </a:solidFill>
                          <a:latin typeface="Roboto"/>
                          <a:ea typeface="Roboto"/>
                          <a:cs typeface="Roboto"/>
                          <a:sym typeface="Roboto"/>
                        </a:rPr>
                        <a:t>Position shall be determined within 1 km sigma of true position</a:t>
                      </a:r>
                      <a:endParaRPr sz="1100">
                        <a:solidFill>
                          <a:schemeClr val="dk2"/>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78700">
                <a:tc>
                  <a:txBody>
                    <a:bodyPr/>
                    <a:lstStyle/>
                    <a:p>
                      <a:pPr marL="0" lvl="0" indent="0" algn="ctr" rtl="0">
                        <a:spcBef>
                          <a:spcPts val="0"/>
                        </a:spcBef>
                        <a:spcAft>
                          <a:spcPts val="0"/>
                        </a:spcAft>
                        <a:buNone/>
                      </a:pPr>
                      <a:r>
                        <a:rPr lang="en" sz="1300" b="1">
                          <a:solidFill>
                            <a:schemeClr val="dk2"/>
                          </a:solidFill>
                          <a:latin typeface="Roboto"/>
                          <a:ea typeface="Roboto"/>
                          <a:cs typeface="Roboto"/>
                          <a:sym typeface="Roboto"/>
                        </a:rPr>
                        <a:t>0.2</a:t>
                      </a:r>
                      <a:endParaRPr sz="1300" b="1">
                        <a:solidFill>
                          <a:schemeClr val="dk2"/>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100">
                          <a:solidFill>
                            <a:schemeClr val="dk2"/>
                          </a:solidFill>
                          <a:latin typeface="Roboto"/>
                          <a:ea typeface="Roboto"/>
                          <a:cs typeface="Roboto"/>
                          <a:sym typeface="Roboto"/>
                        </a:rPr>
                        <a:t>Velocity shall be determined within 0.4 m/s sigma</a:t>
                      </a:r>
                      <a:endParaRPr sz="1100">
                        <a:solidFill>
                          <a:schemeClr val="dk2"/>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78700">
                <a:tc>
                  <a:txBody>
                    <a:bodyPr/>
                    <a:lstStyle/>
                    <a:p>
                      <a:pPr marL="0" lvl="0" indent="0" algn="ctr" rtl="0">
                        <a:spcBef>
                          <a:spcPts val="0"/>
                        </a:spcBef>
                        <a:spcAft>
                          <a:spcPts val="0"/>
                        </a:spcAft>
                        <a:buNone/>
                      </a:pPr>
                      <a:r>
                        <a:rPr lang="en" sz="1300" b="1">
                          <a:solidFill>
                            <a:schemeClr val="dk2"/>
                          </a:solidFill>
                          <a:latin typeface="Roboto"/>
                          <a:ea typeface="Roboto"/>
                          <a:cs typeface="Roboto"/>
                          <a:sym typeface="Roboto"/>
                        </a:rPr>
                        <a:t>0.3</a:t>
                      </a:r>
                      <a:endParaRPr sz="1300" b="1">
                        <a:solidFill>
                          <a:schemeClr val="dk2"/>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100">
                          <a:solidFill>
                            <a:schemeClr val="dk2"/>
                          </a:solidFill>
                          <a:latin typeface="Roboto"/>
                          <a:ea typeface="Roboto"/>
                          <a:cs typeface="Roboto"/>
                          <a:sym typeface="Roboto"/>
                        </a:rPr>
                        <a:t>INS shall support data polling from parent satellite at 100 Hz or greater</a:t>
                      </a:r>
                      <a:endParaRPr sz="1100">
                        <a:solidFill>
                          <a:schemeClr val="dk2"/>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229"/>
        <p:cNvGrpSpPr/>
        <p:nvPr/>
      </p:nvGrpSpPr>
      <p:grpSpPr>
        <a:xfrm>
          <a:off x="0" y="0"/>
          <a:ext cx="0" cy="0"/>
          <a:chOff x="0" y="0"/>
          <a:chExt cx="0" cy="0"/>
        </a:xfrm>
      </p:grpSpPr>
      <p:sp>
        <p:nvSpPr>
          <p:cNvPr id="1230" name="Google Shape;1230;p91"/>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FLOPS</a:t>
            </a:r>
            <a:endParaRPr/>
          </a:p>
        </p:txBody>
      </p:sp>
      <p:sp>
        <p:nvSpPr>
          <p:cNvPr id="1231" name="Google Shape;1231;p91"/>
          <p:cNvSpPr txBox="1">
            <a:spLocks noGrp="1"/>
          </p:cNvSpPr>
          <p:nvPr>
            <p:ph type="body" idx="1"/>
          </p:nvPr>
        </p:nvSpPr>
        <p:spPr>
          <a:xfrm>
            <a:off x="405300" y="754124"/>
            <a:ext cx="7886700" cy="4041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Floating Point Operations Per Second</a:t>
            </a:r>
            <a:endParaRPr b="1"/>
          </a:p>
          <a:p>
            <a:pPr marL="0" lvl="0" indent="0" algn="l" rtl="0">
              <a:spcBef>
                <a:spcPts val="1200"/>
              </a:spcBef>
              <a:spcAft>
                <a:spcPts val="0"/>
              </a:spcAft>
              <a:buNone/>
            </a:pPr>
            <a:r>
              <a:rPr lang="en" sz="1800"/>
              <a:t>Assuming 25 variable state vector, 6 measurements</a:t>
            </a:r>
            <a:endParaRPr sz="1800"/>
          </a:p>
          <a:p>
            <a:pPr marL="0" lvl="0" indent="0" algn="l" rtl="0">
              <a:spcBef>
                <a:spcPts val="1200"/>
              </a:spcBef>
              <a:spcAft>
                <a:spcPts val="0"/>
              </a:spcAft>
              <a:buNone/>
            </a:pPr>
            <a:r>
              <a:rPr lang="en" sz="1800"/>
              <a:t>Hand calculated </a:t>
            </a:r>
            <a:r>
              <a:rPr lang="en" sz="1800" b="1"/>
              <a:t>13,757,200 FLOPS </a:t>
            </a:r>
            <a:endParaRPr sz="1800" b="1"/>
          </a:p>
          <a:p>
            <a:pPr marL="0" lvl="0" indent="0" algn="l" rtl="0">
              <a:spcBef>
                <a:spcPts val="1200"/>
              </a:spcBef>
              <a:spcAft>
                <a:spcPts val="0"/>
              </a:spcAft>
              <a:buNone/>
            </a:pPr>
            <a:r>
              <a:rPr lang="en" sz="1800"/>
              <a:t>Does not take into account:</a:t>
            </a:r>
            <a:endParaRPr sz="1800"/>
          </a:p>
          <a:p>
            <a:pPr marL="457200" lvl="0" indent="-342900" algn="l" rtl="0">
              <a:spcBef>
                <a:spcPts val="1200"/>
              </a:spcBef>
              <a:spcAft>
                <a:spcPts val="0"/>
              </a:spcAft>
              <a:buSzPts val="1800"/>
              <a:buChar char="●"/>
            </a:pPr>
            <a:r>
              <a:rPr lang="en" sz="1800"/>
              <a:t>External libraries </a:t>
            </a:r>
            <a:endParaRPr sz="1800"/>
          </a:p>
          <a:p>
            <a:pPr marL="457200" lvl="0" indent="-342900" algn="l" rtl="0">
              <a:spcBef>
                <a:spcPts val="0"/>
              </a:spcBef>
              <a:spcAft>
                <a:spcPts val="0"/>
              </a:spcAft>
              <a:buSzPts val="1800"/>
              <a:buChar char="●"/>
            </a:pPr>
            <a:r>
              <a:rPr lang="en" sz="1800"/>
              <a:t>I/O interfacing</a:t>
            </a:r>
            <a:endParaRPr sz="1800"/>
          </a:p>
          <a:p>
            <a:pPr marL="457200" lvl="0" indent="-342900" algn="l" rtl="0">
              <a:spcBef>
                <a:spcPts val="0"/>
              </a:spcBef>
              <a:spcAft>
                <a:spcPts val="0"/>
              </a:spcAft>
              <a:buSzPts val="1800"/>
              <a:buChar char="●"/>
            </a:pPr>
            <a:r>
              <a:rPr lang="en" sz="1800"/>
              <a:t>Reading/writing from memory</a:t>
            </a:r>
            <a:endParaRPr sz="1800"/>
          </a:p>
          <a:p>
            <a:pPr marL="0" lvl="0" indent="0" algn="l" rtl="0">
              <a:spcBef>
                <a:spcPts val="1200"/>
              </a:spcBef>
              <a:spcAft>
                <a:spcPts val="0"/>
              </a:spcAft>
              <a:buNone/>
            </a:pPr>
            <a:r>
              <a:rPr lang="en" sz="1800"/>
              <a:t>Rescoped model, 6 state, 6 measurements</a:t>
            </a:r>
            <a:endParaRPr sz="1800"/>
          </a:p>
          <a:p>
            <a:pPr marL="0" lvl="0" indent="0" algn="l" rtl="0">
              <a:spcBef>
                <a:spcPts val="1200"/>
              </a:spcBef>
              <a:spcAft>
                <a:spcPts val="1200"/>
              </a:spcAft>
              <a:buNone/>
            </a:pPr>
            <a:r>
              <a:rPr lang="en" sz="1800"/>
              <a:t>Hand calculated </a:t>
            </a:r>
            <a:r>
              <a:rPr lang="en" sz="1800" b="1"/>
              <a:t>468,600 FLOPS (~30x smaller)</a:t>
            </a:r>
            <a:endParaRPr b="1"/>
          </a:p>
        </p:txBody>
      </p:sp>
      <p:grpSp>
        <p:nvGrpSpPr>
          <p:cNvPr id="1232" name="Google Shape;1232;p91"/>
          <p:cNvGrpSpPr/>
          <p:nvPr/>
        </p:nvGrpSpPr>
        <p:grpSpPr>
          <a:xfrm>
            <a:off x="5603443" y="2811788"/>
            <a:ext cx="3421011" cy="1629822"/>
            <a:chOff x="5312394" y="2481088"/>
            <a:chExt cx="3114257" cy="1408662"/>
          </a:xfrm>
        </p:grpSpPr>
        <p:pic>
          <p:nvPicPr>
            <p:cNvPr id="1233" name="Google Shape;1233;p91"/>
            <p:cNvPicPr preferRelativeResize="0"/>
            <p:nvPr/>
          </p:nvPicPr>
          <p:blipFill>
            <a:blip r:embed="rId3">
              <a:alphaModFix/>
            </a:blip>
            <a:stretch>
              <a:fillRect/>
            </a:stretch>
          </p:blipFill>
          <p:spPr>
            <a:xfrm>
              <a:off x="5994087" y="2481088"/>
              <a:ext cx="1750875" cy="270400"/>
            </a:xfrm>
            <a:prstGeom prst="rect">
              <a:avLst/>
            </a:prstGeom>
            <a:noFill/>
            <a:ln>
              <a:noFill/>
            </a:ln>
          </p:spPr>
        </p:pic>
        <p:pic>
          <p:nvPicPr>
            <p:cNvPr id="1234" name="Google Shape;1234;p91"/>
            <p:cNvPicPr preferRelativeResize="0"/>
            <p:nvPr/>
          </p:nvPicPr>
          <p:blipFill>
            <a:blip r:embed="rId4">
              <a:alphaModFix/>
            </a:blip>
            <a:stretch>
              <a:fillRect/>
            </a:stretch>
          </p:blipFill>
          <p:spPr>
            <a:xfrm>
              <a:off x="6092625" y="2782875"/>
              <a:ext cx="1553800" cy="236600"/>
            </a:xfrm>
            <a:prstGeom prst="rect">
              <a:avLst/>
            </a:prstGeom>
            <a:noFill/>
            <a:ln>
              <a:noFill/>
            </a:ln>
          </p:spPr>
        </p:pic>
        <p:pic>
          <p:nvPicPr>
            <p:cNvPr id="1235" name="Google Shape;1235;p91"/>
            <p:cNvPicPr preferRelativeResize="0"/>
            <p:nvPr/>
          </p:nvPicPr>
          <p:blipFill>
            <a:blip r:embed="rId5">
              <a:alphaModFix/>
            </a:blip>
            <a:stretch>
              <a:fillRect/>
            </a:stretch>
          </p:blipFill>
          <p:spPr>
            <a:xfrm>
              <a:off x="5773626" y="3042500"/>
              <a:ext cx="2191800" cy="270400"/>
            </a:xfrm>
            <a:prstGeom prst="rect">
              <a:avLst/>
            </a:prstGeom>
            <a:noFill/>
            <a:ln>
              <a:noFill/>
            </a:ln>
          </p:spPr>
        </p:pic>
        <p:pic>
          <p:nvPicPr>
            <p:cNvPr id="1236" name="Google Shape;1236;p91"/>
            <p:cNvPicPr preferRelativeResize="0"/>
            <p:nvPr/>
          </p:nvPicPr>
          <p:blipFill>
            <a:blip r:embed="rId6">
              <a:alphaModFix/>
            </a:blip>
            <a:stretch>
              <a:fillRect/>
            </a:stretch>
          </p:blipFill>
          <p:spPr>
            <a:xfrm>
              <a:off x="5566833" y="3358942"/>
              <a:ext cx="2605384" cy="270400"/>
            </a:xfrm>
            <a:prstGeom prst="rect">
              <a:avLst/>
            </a:prstGeom>
            <a:noFill/>
            <a:ln>
              <a:noFill/>
            </a:ln>
          </p:spPr>
        </p:pic>
        <p:pic>
          <p:nvPicPr>
            <p:cNvPr id="1237" name="Google Shape;1237;p91"/>
            <p:cNvPicPr preferRelativeResize="0"/>
            <p:nvPr/>
          </p:nvPicPr>
          <p:blipFill>
            <a:blip r:embed="rId7">
              <a:alphaModFix/>
            </a:blip>
            <a:stretch>
              <a:fillRect/>
            </a:stretch>
          </p:blipFill>
          <p:spPr>
            <a:xfrm>
              <a:off x="5312394" y="3653149"/>
              <a:ext cx="3114257" cy="236600"/>
            </a:xfrm>
            <a:prstGeom prst="rect">
              <a:avLst/>
            </a:prstGeom>
            <a:noFill/>
            <a:ln>
              <a:noFill/>
            </a:ln>
          </p:spPr>
        </p:pic>
      </p:grpSp>
      <p:sp>
        <p:nvSpPr>
          <p:cNvPr id="1238" name="Google Shape;1238;p91"/>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69</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98"/>
        <p:cNvGrpSpPr/>
        <p:nvPr/>
      </p:nvGrpSpPr>
      <p:grpSpPr>
        <a:xfrm>
          <a:off x="0" y="0"/>
          <a:ext cx="0" cy="0"/>
          <a:chOff x="0" y="0"/>
          <a:chExt cx="0" cy="0"/>
        </a:xfrm>
      </p:grpSpPr>
      <p:pic>
        <p:nvPicPr>
          <p:cNvPr id="299" name="Google Shape;299;p29"/>
          <p:cNvPicPr preferRelativeResize="0"/>
          <p:nvPr/>
        </p:nvPicPr>
        <p:blipFill>
          <a:blip r:embed="rId3">
            <a:alphaModFix amt="70000"/>
          </a:blip>
          <a:stretch>
            <a:fillRect/>
          </a:stretch>
        </p:blipFill>
        <p:spPr>
          <a:xfrm>
            <a:off x="-2913500" y="3328263"/>
            <a:ext cx="6382500" cy="4969511"/>
          </a:xfrm>
          <a:prstGeom prst="rect">
            <a:avLst/>
          </a:prstGeom>
          <a:noFill/>
          <a:ln>
            <a:noFill/>
          </a:ln>
        </p:spPr>
      </p:pic>
      <p:sp>
        <p:nvSpPr>
          <p:cNvPr id="300" name="Google Shape;300;p29"/>
          <p:cNvSpPr/>
          <p:nvPr/>
        </p:nvSpPr>
        <p:spPr>
          <a:xfrm>
            <a:off x="783875" y="930075"/>
            <a:ext cx="1449300" cy="1515000"/>
          </a:xfrm>
          <a:prstGeom prst="cube">
            <a:avLst>
              <a:gd name="adj" fmla="val 25000"/>
            </a:avLst>
          </a:prstGeom>
          <a:solidFill>
            <a:srgbClr val="9E9E9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Parent Cubesat</a:t>
            </a:r>
            <a:endParaRPr b="1"/>
          </a:p>
        </p:txBody>
      </p:sp>
      <p:pic>
        <p:nvPicPr>
          <p:cNvPr id="301" name="Google Shape;301;p29"/>
          <p:cNvPicPr preferRelativeResize="0"/>
          <p:nvPr/>
        </p:nvPicPr>
        <p:blipFill>
          <a:blip r:embed="rId4">
            <a:alphaModFix amt="70000"/>
          </a:blip>
          <a:stretch>
            <a:fillRect/>
          </a:stretch>
        </p:blipFill>
        <p:spPr>
          <a:xfrm>
            <a:off x="7629150" y="-1911975"/>
            <a:ext cx="3544500" cy="3544500"/>
          </a:xfrm>
          <a:prstGeom prst="rect">
            <a:avLst/>
          </a:prstGeom>
          <a:noFill/>
          <a:ln>
            <a:noFill/>
          </a:ln>
        </p:spPr>
      </p:pic>
      <p:sp>
        <p:nvSpPr>
          <p:cNvPr id="302" name="Google Shape;302;p29"/>
          <p:cNvSpPr/>
          <p:nvPr/>
        </p:nvSpPr>
        <p:spPr>
          <a:xfrm>
            <a:off x="6121450" y="624400"/>
            <a:ext cx="2985300" cy="3577200"/>
          </a:xfrm>
          <a:prstGeom prst="roundRect">
            <a:avLst>
              <a:gd name="adj" fmla="val 16667"/>
            </a:avLst>
          </a:prstGeom>
          <a:noFill/>
          <a:ln w="38100" cap="flat" cmpd="sng">
            <a:solidFill>
              <a:srgbClr val="FF00FF"/>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p:nvPr/>
        </p:nvSpPr>
        <p:spPr>
          <a:xfrm rot="-5400000">
            <a:off x="6435450" y="1589275"/>
            <a:ext cx="2807400" cy="1581600"/>
          </a:xfrm>
          <a:prstGeom prst="cube">
            <a:avLst>
              <a:gd name="adj" fmla="val 25000"/>
            </a:avLst>
          </a:prstGeom>
          <a:solidFill>
            <a:srgbClr val="092E8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04" name="Google Shape;304;p29"/>
          <p:cNvSpPr txBox="1"/>
          <p:nvPr/>
        </p:nvSpPr>
        <p:spPr>
          <a:xfrm rot="-1832">
            <a:off x="2996924" y="1053463"/>
            <a:ext cx="2814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rPr>
              <a:t>Downlink computed AD data package</a:t>
            </a:r>
            <a:endParaRPr sz="1200">
              <a:solidFill>
                <a:schemeClr val="lt1"/>
              </a:solidFill>
            </a:endParaRPr>
          </a:p>
        </p:txBody>
      </p:sp>
      <p:sp>
        <p:nvSpPr>
          <p:cNvPr id="305" name="Google Shape;305;p29"/>
          <p:cNvSpPr txBox="1"/>
          <p:nvPr/>
        </p:nvSpPr>
        <p:spPr>
          <a:xfrm rot="-485">
            <a:off x="4152850" y="3737900"/>
            <a:ext cx="2127000" cy="6465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200">
                <a:solidFill>
                  <a:schemeClr val="lt1"/>
                </a:solidFill>
              </a:rPr>
              <a:t>Positional Drift Corrections, maximum 2 hours LOC</a:t>
            </a:r>
            <a:endParaRPr sz="1200">
              <a:solidFill>
                <a:schemeClr val="lt1"/>
              </a:solidFill>
            </a:endParaRPr>
          </a:p>
        </p:txBody>
      </p:sp>
      <p:sp>
        <p:nvSpPr>
          <p:cNvPr id="306" name="Google Shape;306;p29"/>
          <p:cNvSpPr txBox="1"/>
          <p:nvPr/>
        </p:nvSpPr>
        <p:spPr>
          <a:xfrm>
            <a:off x="7333025" y="1386525"/>
            <a:ext cx="14493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b="1">
                <a:solidFill>
                  <a:schemeClr val="lt1"/>
                </a:solidFill>
              </a:rPr>
              <a:t>GAINS</a:t>
            </a:r>
            <a:endParaRPr sz="1900" b="1">
              <a:solidFill>
                <a:schemeClr val="lt1"/>
              </a:solidFill>
            </a:endParaRPr>
          </a:p>
        </p:txBody>
      </p:sp>
      <p:sp>
        <p:nvSpPr>
          <p:cNvPr id="307" name="Google Shape;307;p29"/>
          <p:cNvSpPr/>
          <p:nvPr/>
        </p:nvSpPr>
        <p:spPr>
          <a:xfrm>
            <a:off x="370775" y="710000"/>
            <a:ext cx="2626200" cy="4165500"/>
          </a:xfrm>
          <a:prstGeom prst="rect">
            <a:avLst/>
          </a:prstGeom>
          <a:noFill/>
          <a:ln w="38100" cap="flat" cmpd="sng">
            <a:solidFill>
              <a:srgbClr val="739BF5"/>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txBox="1"/>
          <p:nvPr/>
        </p:nvSpPr>
        <p:spPr>
          <a:xfrm>
            <a:off x="7503275" y="2548625"/>
            <a:ext cx="1108800" cy="354000"/>
          </a:xfrm>
          <a:prstGeom prst="rect">
            <a:avLst/>
          </a:prstGeom>
          <a:solidFill>
            <a:srgbClr val="739BF5"/>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100"/>
              <a:t>Computation</a:t>
            </a:r>
            <a:endParaRPr sz="1100"/>
          </a:p>
        </p:txBody>
      </p:sp>
      <p:sp>
        <p:nvSpPr>
          <p:cNvPr id="309" name="Google Shape;309;p29"/>
          <p:cNvSpPr txBox="1"/>
          <p:nvPr/>
        </p:nvSpPr>
        <p:spPr>
          <a:xfrm>
            <a:off x="7503275" y="1863625"/>
            <a:ext cx="1108800" cy="354000"/>
          </a:xfrm>
          <a:prstGeom prst="rect">
            <a:avLst/>
          </a:prstGeom>
          <a:solidFill>
            <a:srgbClr val="739BF5"/>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100"/>
              <a:t>Measurement</a:t>
            </a:r>
            <a:endParaRPr sz="1100"/>
          </a:p>
        </p:txBody>
      </p:sp>
      <p:cxnSp>
        <p:nvCxnSpPr>
          <p:cNvPr id="310" name="Google Shape;310;p29"/>
          <p:cNvCxnSpPr>
            <a:stCxn id="309" idx="2"/>
            <a:endCxn id="308" idx="0"/>
          </p:cNvCxnSpPr>
          <p:nvPr/>
        </p:nvCxnSpPr>
        <p:spPr>
          <a:xfrm>
            <a:off x="8057675" y="2217625"/>
            <a:ext cx="0" cy="330900"/>
          </a:xfrm>
          <a:prstGeom prst="straightConnector1">
            <a:avLst/>
          </a:prstGeom>
          <a:noFill/>
          <a:ln w="19050" cap="flat" cmpd="sng">
            <a:solidFill>
              <a:schemeClr val="lt1"/>
            </a:solidFill>
            <a:prstDash val="solid"/>
            <a:round/>
            <a:headEnd type="none" w="med" len="med"/>
            <a:tailEnd type="triangle" w="med" len="med"/>
          </a:ln>
        </p:spPr>
      </p:cxnSp>
      <p:cxnSp>
        <p:nvCxnSpPr>
          <p:cNvPr id="311" name="Google Shape;311;p29"/>
          <p:cNvCxnSpPr>
            <a:stCxn id="308" idx="2"/>
            <a:endCxn id="312" idx="0"/>
          </p:cNvCxnSpPr>
          <p:nvPr/>
        </p:nvCxnSpPr>
        <p:spPr>
          <a:xfrm>
            <a:off x="8057675" y="2902625"/>
            <a:ext cx="0" cy="330900"/>
          </a:xfrm>
          <a:prstGeom prst="straightConnector1">
            <a:avLst/>
          </a:prstGeom>
          <a:noFill/>
          <a:ln w="19050" cap="flat" cmpd="sng">
            <a:solidFill>
              <a:schemeClr val="lt1"/>
            </a:solidFill>
            <a:prstDash val="solid"/>
            <a:round/>
            <a:headEnd type="none" w="med" len="med"/>
            <a:tailEnd type="triangle" w="med" len="med"/>
          </a:ln>
        </p:spPr>
      </p:cxnSp>
      <p:sp>
        <p:nvSpPr>
          <p:cNvPr id="313" name="Google Shape;313;p29"/>
          <p:cNvSpPr txBox="1"/>
          <p:nvPr/>
        </p:nvSpPr>
        <p:spPr>
          <a:xfrm rot="-964">
            <a:off x="852477" y="2562477"/>
            <a:ext cx="1070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rPr>
              <a:t>Computed AD solution and data</a:t>
            </a:r>
            <a:endParaRPr sz="1200">
              <a:solidFill>
                <a:schemeClr val="lt1"/>
              </a:solidFill>
            </a:endParaRPr>
          </a:p>
        </p:txBody>
      </p:sp>
      <p:sp>
        <p:nvSpPr>
          <p:cNvPr id="314" name="Google Shape;314;p29"/>
          <p:cNvSpPr txBox="1"/>
          <p:nvPr/>
        </p:nvSpPr>
        <p:spPr>
          <a:xfrm rot="-1009">
            <a:off x="2065327" y="2306726"/>
            <a:ext cx="1021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rPr>
              <a:t>Positional Drift Corrections</a:t>
            </a:r>
            <a:endParaRPr sz="1200">
              <a:solidFill>
                <a:schemeClr val="lt1"/>
              </a:solidFill>
            </a:endParaRPr>
          </a:p>
        </p:txBody>
      </p:sp>
      <p:sp>
        <p:nvSpPr>
          <p:cNvPr id="315" name="Google Shape;315;p29"/>
          <p:cNvSpPr/>
          <p:nvPr/>
        </p:nvSpPr>
        <p:spPr>
          <a:xfrm>
            <a:off x="1145425" y="930075"/>
            <a:ext cx="354000" cy="321300"/>
          </a:xfrm>
          <a:prstGeom prst="star6">
            <a:avLst>
              <a:gd name="adj" fmla="val 28868"/>
              <a:gd name="hf" fmla="val 115470"/>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txBox="1"/>
          <p:nvPr/>
        </p:nvSpPr>
        <p:spPr>
          <a:xfrm rot="-1573">
            <a:off x="1389225" y="859762"/>
            <a:ext cx="6558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t>Star Tracker</a:t>
            </a:r>
            <a:endParaRPr sz="1000"/>
          </a:p>
        </p:txBody>
      </p:sp>
      <p:sp>
        <p:nvSpPr>
          <p:cNvPr id="317" name="Google Shape;317;p29"/>
          <p:cNvSpPr/>
          <p:nvPr/>
        </p:nvSpPr>
        <p:spPr>
          <a:xfrm>
            <a:off x="2853050" y="1415675"/>
            <a:ext cx="266400" cy="608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txBox="1"/>
          <p:nvPr/>
        </p:nvSpPr>
        <p:spPr>
          <a:xfrm>
            <a:off x="3363700" y="505625"/>
            <a:ext cx="2626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rPr>
              <a:t>Attitude Drift Corrections @ 10Hz</a:t>
            </a:r>
            <a:endParaRPr sz="1200">
              <a:solidFill>
                <a:schemeClr val="lt1"/>
              </a:solidFill>
            </a:endParaRPr>
          </a:p>
        </p:txBody>
      </p:sp>
      <p:sp>
        <p:nvSpPr>
          <p:cNvPr id="319" name="Google Shape;319;p29"/>
          <p:cNvSpPr txBox="1"/>
          <p:nvPr/>
        </p:nvSpPr>
        <p:spPr>
          <a:xfrm rot="-393">
            <a:off x="2422975" y="1362541"/>
            <a:ext cx="26262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lt1"/>
                </a:solidFill>
              </a:rPr>
              <a:t>Satellite polling @ 100Hz</a:t>
            </a:r>
            <a:endParaRPr sz="1200">
              <a:solidFill>
                <a:schemeClr val="lt1"/>
              </a:solidFill>
            </a:endParaRPr>
          </a:p>
          <a:p>
            <a:pPr marL="0" lvl="0" indent="0" algn="ctr" rtl="0">
              <a:spcBef>
                <a:spcPts val="0"/>
              </a:spcBef>
              <a:spcAft>
                <a:spcPts val="0"/>
              </a:spcAft>
              <a:buNone/>
            </a:pPr>
            <a:r>
              <a:rPr lang="en" sz="1200">
                <a:solidFill>
                  <a:schemeClr val="lt1"/>
                </a:solidFill>
              </a:rPr>
              <a:t>(Position and velocity calculations)</a:t>
            </a:r>
            <a:endParaRPr sz="1200">
              <a:solidFill>
                <a:schemeClr val="lt1"/>
              </a:solidFill>
            </a:endParaRPr>
          </a:p>
        </p:txBody>
      </p:sp>
      <p:cxnSp>
        <p:nvCxnSpPr>
          <p:cNvPr id="320" name="Google Shape;320;p29"/>
          <p:cNvCxnSpPr>
            <a:stCxn id="308" idx="1"/>
          </p:cNvCxnSpPr>
          <p:nvPr/>
        </p:nvCxnSpPr>
        <p:spPr>
          <a:xfrm rot="10800000">
            <a:off x="1623575" y="1358825"/>
            <a:ext cx="5879700" cy="1366800"/>
          </a:xfrm>
          <a:prstGeom prst="bentConnector3">
            <a:avLst>
              <a:gd name="adj1" fmla="val 30901"/>
            </a:avLst>
          </a:prstGeom>
          <a:noFill/>
          <a:ln w="19050" cap="flat" cmpd="sng">
            <a:solidFill>
              <a:srgbClr val="FF0000"/>
            </a:solidFill>
            <a:prstDash val="solid"/>
            <a:round/>
            <a:headEnd type="none" w="med" len="med"/>
            <a:tailEnd type="triangle" w="med" len="med"/>
          </a:ln>
        </p:spPr>
      </p:cxnSp>
      <p:cxnSp>
        <p:nvCxnSpPr>
          <p:cNvPr id="321" name="Google Shape;321;p29"/>
          <p:cNvCxnSpPr>
            <a:stCxn id="312" idx="1"/>
          </p:cNvCxnSpPr>
          <p:nvPr/>
        </p:nvCxnSpPr>
        <p:spPr>
          <a:xfrm rot="10800000">
            <a:off x="1974875" y="1632525"/>
            <a:ext cx="5528400" cy="1778100"/>
          </a:xfrm>
          <a:prstGeom prst="bentConnector3">
            <a:avLst>
              <a:gd name="adj1" fmla="val 45460"/>
            </a:avLst>
          </a:prstGeom>
          <a:noFill/>
          <a:ln w="19050" cap="flat" cmpd="sng">
            <a:solidFill>
              <a:srgbClr val="6AA84F"/>
            </a:solidFill>
            <a:prstDash val="solid"/>
            <a:round/>
            <a:headEnd type="none" w="med" len="med"/>
            <a:tailEnd type="triangle" w="med" len="med"/>
          </a:ln>
        </p:spPr>
      </p:cxnSp>
      <p:sp>
        <p:nvSpPr>
          <p:cNvPr id="322" name="Google Shape;322;p29"/>
          <p:cNvSpPr txBox="1"/>
          <p:nvPr/>
        </p:nvSpPr>
        <p:spPr>
          <a:xfrm>
            <a:off x="885175" y="4566325"/>
            <a:ext cx="158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rPr>
              <a:t>Ground Station</a:t>
            </a:r>
            <a:endParaRPr b="1">
              <a:solidFill>
                <a:schemeClr val="lt1"/>
              </a:solidFill>
            </a:endParaRPr>
          </a:p>
        </p:txBody>
      </p:sp>
      <p:pic>
        <p:nvPicPr>
          <p:cNvPr id="323" name="Google Shape;323;p29"/>
          <p:cNvPicPr preferRelativeResize="0"/>
          <p:nvPr/>
        </p:nvPicPr>
        <p:blipFill>
          <a:blip r:embed="rId5">
            <a:alphaModFix/>
          </a:blip>
          <a:stretch>
            <a:fillRect/>
          </a:stretch>
        </p:blipFill>
        <p:spPr>
          <a:xfrm>
            <a:off x="682963" y="3372614"/>
            <a:ext cx="1968624" cy="1282625"/>
          </a:xfrm>
          <a:prstGeom prst="rect">
            <a:avLst/>
          </a:prstGeom>
          <a:noFill/>
          <a:ln>
            <a:noFill/>
          </a:ln>
        </p:spPr>
      </p:pic>
      <p:sp>
        <p:nvSpPr>
          <p:cNvPr id="324" name="Google Shape;324;p29"/>
          <p:cNvSpPr/>
          <p:nvPr/>
        </p:nvSpPr>
        <p:spPr>
          <a:xfrm rot="3497384">
            <a:off x="1189054" y="3457782"/>
            <a:ext cx="438336" cy="427586"/>
          </a:xfrm>
          <a:prstGeom prst="ellipse">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rot="3493999">
            <a:off x="1806307" y="3649550"/>
            <a:ext cx="290050" cy="283151"/>
          </a:xfrm>
          <a:prstGeom prst="ellipse">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rot="3600118">
            <a:off x="1504036" y="3488268"/>
            <a:ext cx="187234" cy="593170"/>
          </a:xfrm>
          <a:custGeom>
            <a:avLst/>
            <a:gdLst/>
            <a:ahLst/>
            <a:cxnLst/>
            <a:rect l="l" t="t" r="r" b="b"/>
            <a:pathLst>
              <a:path w="6307" h="26011" extrusionOk="0">
                <a:moveTo>
                  <a:pt x="0" y="26011"/>
                </a:moveTo>
                <a:cubicBezTo>
                  <a:pt x="1031" y="24696"/>
                  <a:pt x="5686" y="21498"/>
                  <a:pt x="6183" y="18122"/>
                </a:cubicBezTo>
                <a:cubicBezTo>
                  <a:pt x="6681" y="14746"/>
                  <a:pt x="3483" y="8777"/>
                  <a:pt x="2985" y="5757"/>
                </a:cubicBezTo>
                <a:cubicBezTo>
                  <a:pt x="2488" y="2737"/>
                  <a:pt x="3163" y="960"/>
                  <a:pt x="3198" y="0"/>
                </a:cubicBezTo>
              </a:path>
            </a:pathLst>
          </a:custGeom>
          <a:noFill/>
          <a:ln w="9525" cap="flat" cmpd="sng">
            <a:solidFill>
              <a:srgbClr val="FF0000"/>
            </a:solidFill>
            <a:prstDash val="solid"/>
            <a:round/>
            <a:headEnd type="none" w="med" len="med"/>
            <a:tailEnd type="none" w="med" len="med"/>
          </a:ln>
        </p:spPr>
      </p:sp>
      <p:sp>
        <p:nvSpPr>
          <p:cNvPr id="327" name="Google Shape;327;p29"/>
          <p:cNvSpPr/>
          <p:nvPr/>
        </p:nvSpPr>
        <p:spPr>
          <a:xfrm>
            <a:off x="1761125" y="3594650"/>
            <a:ext cx="380400" cy="3804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9"/>
          <p:cNvSpPr/>
          <p:nvPr/>
        </p:nvSpPr>
        <p:spPr>
          <a:xfrm rot="3676636">
            <a:off x="1818865" y="3578224"/>
            <a:ext cx="85523" cy="74396"/>
          </a:xfrm>
          <a:prstGeom prst="flowChartSummingJunction">
            <a:avLst/>
          </a:prstGeom>
          <a:solidFill>
            <a:schemeClr val="lt2"/>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29" name="Google Shape;329;p29"/>
          <p:cNvCxnSpPr/>
          <p:nvPr/>
        </p:nvCxnSpPr>
        <p:spPr>
          <a:xfrm rot="10800000">
            <a:off x="2045125" y="1895825"/>
            <a:ext cx="160500" cy="1479600"/>
          </a:xfrm>
          <a:prstGeom prst="straightConnector1">
            <a:avLst/>
          </a:prstGeom>
          <a:noFill/>
          <a:ln w="19050" cap="flat" cmpd="sng">
            <a:solidFill>
              <a:srgbClr val="F1C232"/>
            </a:solidFill>
            <a:prstDash val="solid"/>
            <a:round/>
            <a:headEnd type="none" w="med" len="med"/>
            <a:tailEnd type="triangle" w="med" len="med"/>
          </a:ln>
        </p:spPr>
      </p:cxnSp>
      <p:cxnSp>
        <p:nvCxnSpPr>
          <p:cNvPr id="330" name="Google Shape;330;p29"/>
          <p:cNvCxnSpPr/>
          <p:nvPr/>
        </p:nvCxnSpPr>
        <p:spPr>
          <a:xfrm>
            <a:off x="1622350" y="1350175"/>
            <a:ext cx="266400" cy="2045100"/>
          </a:xfrm>
          <a:prstGeom prst="straightConnector1">
            <a:avLst/>
          </a:prstGeom>
          <a:noFill/>
          <a:ln w="19050" cap="flat" cmpd="sng">
            <a:solidFill>
              <a:srgbClr val="FF0000"/>
            </a:solidFill>
            <a:prstDash val="solid"/>
            <a:round/>
            <a:headEnd type="none" w="med" len="med"/>
            <a:tailEnd type="triangle" w="med" len="med"/>
          </a:ln>
        </p:spPr>
      </p:cxnSp>
      <p:cxnSp>
        <p:nvCxnSpPr>
          <p:cNvPr id="331" name="Google Shape;331;p29"/>
          <p:cNvCxnSpPr/>
          <p:nvPr/>
        </p:nvCxnSpPr>
        <p:spPr>
          <a:xfrm>
            <a:off x="8849225" y="2730850"/>
            <a:ext cx="0" cy="1331100"/>
          </a:xfrm>
          <a:prstGeom prst="straightConnector1">
            <a:avLst/>
          </a:prstGeom>
          <a:noFill/>
          <a:ln w="19050" cap="flat" cmpd="sng">
            <a:solidFill>
              <a:srgbClr val="F1C232"/>
            </a:solidFill>
            <a:prstDash val="solid"/>
            <a:round/>
            <a:headEnd type="none" w="med" len="med"/>
            <a:tailEnd type="none" w="med" len="med"/>
          </a:ln>
        </p:spPr>
      </p:cxnSp>
      <p:cxnSp>
        <p:nvCxnSpPr>
          <p:cNvPr id="332" name="Google Shape;332;p29"/>
          <p:cNvCxnSpPr/>
          <p:nvPr/>
        </p:nvCxnSpPr>
        <p:spPr>
          <a:xfrm>
            <a:off x="4096700" y="4039550"/>
            <a:ext cx="4755000" cy="12900"/>
          </a:xfrm>
          <a:prstGeom prst="straightConnector1">
            <a:avLst/>
          </a:prstGeom>
          <a:noFill/>
          <a:ln w="19050" cap="flat" cmpd="sng">
            <a:solidFill>
              <a:srgbClr val="F1C232"/>
            </a:solidFill>
            <a:prstDash val="solid"/>
            <a:round/>
            <a:headEnd type="none" w="med" len="med"/>
            <a:tailEnd type="none" w="med" len="med"/>
          </a:ln>
        </p:spPr>
      </p:cxnSp>
      <p:cxnSp>
        <p:nvCxnSpPr>
          <p:cNvPr id="333" name="Google Shape;333;p29"/>
          <p:cNvCxnSpPr/>
          <p:nvPr/>
        </p:nvCxnSpPr>
        <p:spPr>
          <a:xfrm>
            <a:off x="4086000" y="1879400"/>
            <a:ext cx="0" cy="2170500"/>
          </a:xfrm>
          <a:prstGeom prst="straightConnector1">
            <a:avLst/>
          </a:prstGeom>
          <a:noFill/>
          <a:ln w="19050" cap="flat" cmpd="sng">
            <a:solidFill>
              <a:srgbClr val="F1C232"/>
            </a:solidFill>
            <a:prstDash val="solid"/>
            <a:round/>
            <a:headEnd type="none" w="med" len="med"/>
            <a:tailEnd type="none" w="med" len="med"/>
          </a:ln>
        </p:spPr>
      </p:cxnSp>
      <p:cxnSp>
        <p:nvCxnSpPr>
          <p:cNvPr id="334" name="Google Shape;334;p29"/>
          <p:cNvCxnSpPr/>
          <p:nvPr/>
        </p:nvCxnSpPr>
        <p:spPr>
          <a:xfrm rot="10800000" flipH="1">
            <a:off x="2028075" y="1878500"/>
            <a:ext cx="2068500" cy="900"/>
          </a:xfrm>
          <a:prstGeom prst="straightConnector1">
            <a:avLst/>
          </a:prstGeom>
          <a:noFill/>
          <a:ln w="19050" cap="flat" cmpd="sng">
            <a:solidFill>
              <a:srgbClr val="F1C232"/>
            </a:solidFill>
            <a:prstDash val="solid"/>
            <a:round/>
            <a:headEnd type="none" w="med" len="med"/>
            <a:tailEnd type="none" w="med" len="med"/>
          </a:ln>
        </p:spPr>
      </p:cxnSp>
      <p:sp>
        <p:nvSpPr>
          <p:cNvPr id="335" name="Google Shape;335;p29"/>
          <p:cNvSpPr/>
          <p:nvPr/>
        </p:nvSpPr>
        <p:spPr>
          <a:xfrm>
            <a:off x="970525" y="3282700"/>
            <a:ext cx="1393500" cy="882600"/>
          </a:xfrm>
          <a:prstGeom prst="roundRect">
            <a:avLst>
              <a:gd name="adj" fmla="val 16667"/>
            </a:avLst>
          </a:prstGeom>
          <a:noFill/>
          <a:ln w="38100" cap="flat" cmpd="sng">
            <a:solidFill>
              <a:srgbClr val="FF00FF"/>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36" name="Google Shape;336;p29"/>
          <p:cNvCxnSpPr/>
          <p:nvPr/>
        </p:nvCxnSpPr>
        <p:spPr>
          <a:xfrm rot="10800000">
            <a:off x="1623575" y="1367200"/>
            <a:ext cx="6012600" cy="1915500"/>
          </a:xfrm>
          <a:prstGeom prst="bentConnector3">
            <a:avLst>
              <a:gd name="adj1" fmla="val 32428"/>
            </a:avLst>
          </a:prstGeom>
          <a:noFill/>
          <a:ln w="19050" cap="flat" cmpd="sng">
            <a:solidFill>
              <a:srgbClr val="FF0000"/>
            </a:solidFill>
            <a:prstDash val="solid"/>
            <a:round/>
            <a:headEnd type="none" w="med" len="med"/>
            <a:tailEnd type="triangle" w="med" len="med"/>
          </a:ln>
        </p:spPr>
      </p:cxnSp>
      <p:sp>
        <p:nvSpPr>
          <p:cNvPr id="312" name="Google Shape;312;p29"/>
          <p:cNvSpPr txBox="1"/>
          <p:nvPr/>
        </p:nvSpPr>
        <p:spPr>
          <a:xfrm>
            <a:off x="7503275" y="3233625"/>
            <a:ext cx="1108800" cy="354000"/>
          </a:xfrm>
          <a:prstGeom prst="rect">
            <a:avLst/>
          </a:prstGeom>
          <a:solidFill>
            <a:srgbClr val="739BF5"/>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100"/>
              <a:t>Storage</a:t>
            </a:r>
            <a:endParaRPr sz="1100"/>
          </a:p>
        </p:txBody>
      </p:sp>
      <p:sp>
        <p:nvSpPr>
          <p:cNvPr id="337" name="Google Shape;337;p29"/>
          <p:cNvSpPr txBox="1"/>
          <p:nvPr/>
        </p:nvSpPr>
        <p:spPr>
          <a:xfrm rot="-2276">
            <a:off x="6185950" y="2280074"/>
            <a:ext cx="9063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lt1"/>
                </a:solidFill>
              </a:rPr>
              <a:t>GS Contact Maintained</a:t>
            </a:r>
            <a:endParaRPr sz="1000">
              <a:solidFill>
                <a:schemeClr val="lt1"/>
              </a:solidFill>
            </a:endParaRPr>
          </a:p>
        </p:txBody>
      </p:sp>
      <p:sp>
        <p:nvSpPr>
          <p:cNvPr id="338" name="Google Shape;338;p29"/>
          <p:cNvSpPr txBox="1"/>
          <p:nvPr/>
        </p:nvSpPr>
        <p:spPr>
          <a:xfrm rot="-1860">
            <a:off x="6030402" y="2714949"/>
            <a:ext cx="11088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lt1"/>
                </a:solidFill>
              </a:rPr>
              <a:t>GS Contact Achieved (send all storage)</a:t>
            </a:r>
            <a:endParaRPr sz="1000">
              <a:solidFill>
                <a:schemeClr val="lt1"/>
              </a:solidFill>
            </a:endParaRPr>
          </a:p>
        </p:txBody>
      </p:sp>
      <p:cxnSp>
        <p:nvCxnSpPr>
          <p:cNvPr id="339" name="Google Shape;339;p29"/>
          <p:cNvCxnSpPr>
            <a:stCxn id="315" idx="5"/>
            <a:endCxn id="308" idx="3"/>
          </p:cNvCxnSpPr>
          <p:nvPr/>
        </p:nvCxnSpPr>
        <p:spPr>
          <a:xfrm rot="-5400000" flipH="1">
            <a:off x="4069525" y="-1817025"/>
            <a:ext cx="1795500" cy="7289700"/>
          </a:xfrm>
          <a:prstGeom prst="bentConnector4">
            <a:avLst>
              <a:gd name="adj1" fmla="val -7186"/>
              <a:gd name="adj2" fmla="val 103266"/>
            </a:avLst>
          </a:prstGeom>
          <a:noFill/>
          <a:ln w="19050" cap="flat" cmpd="sng">
            <a:solidFill>
              <a:srgbClr val="F1C232"/>
            </a:solidFill>
            <a:prstDash val="solid"/>
            <a:round/>
            <a:headEnd type="none" w="med" len="med"/>
            <a:tailEnd type="triangle" w="med" len="med"/>
          </a:ln>
        </p:spPr>
      </p:cxnSp>
      <p:sp>
        <p:nvSpPr>
          <p:cNvPr id="340" name="Google Shape;340;p29"/>
          <p:cNvSpPr txBox="1"/>
          <p:nvPr/>
        </p:nvSpPr>
        <p:spPr>
          <a:xfrm rot="-652">
            <a:off x="2952325" y="4201738"/>
            <a:ext cx="15816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solidFill>
                  <a:srgbClr val="739BF5"/>
                </a:solidFill>
              </a:rPr>
              <a:t>Truth Data &amp; Communication emulation for testing</a:t>
            </a:r>
            <a:endParaRPr sz="1100" b="1">
              <a:solidFill>
                <a:srgbClr val="739BF5"/>
              </a:solidFill>
            </a:endParaRPr>
          </a:p>
        </p:txBody>
      </p:sp>
      <p:sp>
        <p:nvSpPr>
          <p:cNvPr id="341" name="Google Shape;341;p29"/>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7</a:t>
            </a:fld>
            <a:endParaRPr/>
          </a:p>
        </p:txBody>
      </p:sp>
      <p:sp>
        <p:nvSpPr>
          <p:cNvPr id="342" name="Google Shape;342;p29"/>
          <p:cNvSpPr/>
          <p:nvPr/>
        </p:nvSpPr>
        <p:spPr>
          <a:xfrm>
            <a:off x="0" y="0"/>
            <a:ext cx="9144000" cy="576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9"/>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rPr>
              <a:t>GAINS Project CONOPS</a:t>
            </a:r>
            <a:endParaRPr>
              <a:solidFill>
                <a:schemeClr val="lt1"/>
              </a:solidFill>
            </a:endParaRPr>
          </a:p>
        </p:txBody>
      </p:sp>
      <p:pic>
        <p:nvPicPr>
          <p:cNvPr id="344" name="Google Shape;344;p29"/>
          <p:cNvPicPr preferRelativeResize="0"/>
          <p:nvPr/>
        </p:nvPicPr>
        <p:blipFill>
          <a:blip r:embed="rId6">
            <a:alphaModFix/>
          </a:blip>
          <a:stretch>
            <a:fillRect/>
          </a:stretch>
        </p:blipFill>
        <p:spPr>
          <a:xfrm>
            <a:off x="8630887" y="19500"/>
            <a:ext cx="461714" cy="537276"/>
          </a:xfrm>
          <a:prstGeom prst="rect">
            <a:avLst/>
          </a:prstGeom>
          <a:noFill/>
          <a:ln>
            <a:noFill/>
          </a:ln>
        </p:spPr>
      </p:pic>
      <p:sp>
        <p:nvSpPr>
          <p:cNvPr id="345" name="Google Shape;345;p29"/>
          <p:cNvSpPr/>
          <p:nvPr/>
        </p:nvSpPr>
        <p:spPr>
          <a:xfrm>
            <a:off x="712753" y="4875375"/>
            <a:ext cx="1070100" cy="268200"/>
          </a:xfrm>
          <a:prstGeom prst="rect">
            <a:avLst/>
          </a:prstGeom>
          <a:solidFill>
            <a:srgbClr val="092E82"/>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Overview</a:t>
            </a:r>
            <a:endParaRPr sz="1000">
              <a:solidFill>
                <a:schemeClr val="lt1"/>
              </a:solidFill>
              <a:latin typeface="Merriweather"/>
              <a:ea typeface="Merriweather"/>
              <a:cs typeface="Merriweather"/>
              <a:sym typeface="Merriweather"/>
            </a:endParaRPr>
          </a:p>
        </p:txBody>
      </p:sp>
      <p:sp>
        <p:nvSpPr>
          <p:cNvPr id="346" name="Google Shape;346;p29"/>
          <p:cNvSpPr/>
          <p:nvPr/>
        </p:nvSpPr>
        <p:spPr>
          <a:xfrm>
            <a:off x="2853007" y="4875375"/>
            <a:ext cx="1070100" cy="268200"/>
          </a:xfrm>
          <a:prstGeom prst="rect">
            <a:avLst/>
          </a:prstGeom>
          <a:solidFill>
            <a:srgbClr val="092E82">
              <a:alpha val="3810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CPE/Risk</a:t>
            </a:r>
            <a:endParaRPr sz="1500">
              <a:solidFill>
                <a:schemeClr val="lt1"/>
              </a:solidFill>
            </a:endParaRPr>
          </a:p>
        </p:txBody>
      </p:sp>
      <p:sp>
        <p:nvSpPr>
          <p:cNvPr id="347" name="Google Shape;347;p29"/>
          <p:cNvSpPr txBox="1"/>
          <p:nvPr/>
        </p:nvSpPr>
        <p:spPr>
          <a:xfrm>
            <a:off x="7175400" y="4183850"/>
            <a:ext cx="1508100" cy="354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100" b="1">
                <a:solidFill>
                  <a:srgbClr val="FF00FF"/>
                </a:solidFill>
              </a:rPr>
              <a:t>In Scope</a:t>
            </a:r>
            <a:endParaRPr sz="1100" b="1">
              <a:solidFill>
                <a:srgbClr val="FF00FF"/>
              </a:solidFill>
            </a:endParaRPr>
          </a:p>
        </p:txBody>
      </p:sp>
      <p:sp>
        <p:nvSpPr>
          <p:cNvPr id="348" name="Google Shape;348;p29"/>
          <p:cNvSpPr txBox="1"/>
          <p:nvPr/>
        </p:nvSpPr>
        <p:spPr>
          <a:xfrm>
            <a:off x="2372725" y="3435050"/>
            <a:ext cx="754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solidFill>
                  <a:srgbClr val="FF00FF"/>
                </a:solidFill>
              </a:rPr>
              <a:t>In Scope</a:t>
            </a:r>
            <a:endParaRPr sz="1100" b="1">
              <a:solidFill>
                <a:srgbClr val="FF00FF"/>
              </a:solidFill>
            </a:endParaRPr>
          </a:p>
        </p:txBody>
      </p:sp>
      <p:sp>
        <p:nvSpPr>
          <p:cNvPr id="349" name="Google Shape;349;p29"/>
          <p:cNvSpPr/>
          <p:nvPr/>
        </p:nvSpPr>
        <p:spPr>
          <a:xfrm>
            <a:off x="1782880" y="4875375"/>
            <a:ext cx="1070100" cy="268200"/>
          </a:xfrm>
          <a:prstGeom prst="rect">
            <a:avLst/>
          </a:prstGeom>
          <a:solidFill>
            <a:srgbClr val="092E82">
              <a:alpha val="38100"/>
            </a:srgbClr>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Design</a:t>
            </a:r>
            <a:endParaRPr sz="1500">
              <a:solidFill>
                <a:schemeClr val="lt1"/>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sp>
        <p:nvSpPr>
          <p:cNvPr id="1243" name="Google Shape;1243;p92"/>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70</a:t>
            </a:fld>
            <a:endParaRPr/>
          </a:p>
        </p:txBody>
      </p:sp>
      <p:sp>
        <p:nvSpPr>
          <p:cNvPr id="1244" name="Google Shape;1244;p92"/>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FLOPS</a:t>
            </a:r>
            <a:endParaRPr/>
          </a:p>
        </p:txBody>
      </p:sp>
      <p:pic>
        <p:nvPicPr>
          <p:cNvPr id="1245" name="Google Shape;1245;p92"/>
          <p:cNvPicPr preferRelativeResize="0"/>
          <p:nvPr/>
        </p:nvPicPr>
        <p:blipFill>
          <a:blip r:embed="rId3">
            <a:alphaModFix/>
          </a:blip>
          <a:stretch>
            <a:fillRect/>
          </a:stretch>
        </p:blipFill>
        <p:spPr>
          <a:xfrm>
            <a:off x="-53625" y="686531"/>
            <a:ext cx="5204751" cy="4043344"/>
          </a:xfrm>
          <a:prstGeom prst="rect">
            <a:avLst/>
          </a:prstGeom>
          <a:noFill/>
          <a:ln>
            <a:noFill/>
          </a:ln>
        </p:spPr>
      </p:pic>
      <p:pic>
        <p:nvPicPr>
          <p:cNvPr id="1246" name="Google Shape;1246;p92"/>
          <p:cNvPicPr preferRelativeResize="0"/>
          <p:nvPr/>
        </p:nvPicPr>
        <p:blipFill>
          <a:blip r:embed="rId4">
            <a:alphaModFix/>
          </a:blip>
          <a:stretch>
            <a:fillRect/>
          </a:stretch>
        </p:blipFill>
        <p:spPr>
          <a:xfrm>
            <a:off x="4978536" y="614201"/>
            <a:ext cx="4090839" cy="4115674"/>
          </a:xfrm>
          <a:prstGeom prst="rect">
            <a:avLst/>
          </a:prstGeom>
          <a:noFill/>
          <a:ln>
            <a:noFill/>
          </a:ln>
        </p:spPr>
      </p:pic>
      <p:sp>
        <p:nvSpPr>
          <p:cNvPr id="1247" name="Google Shape;1247;p92"/>
          <p:cNvSpPr txBox="1"/>
          <p:nvPr/>
        </p:nvSpPr>
        <p:spPr>
          <a:xfrm>
            <a:off x="5514175" y="4637900"/>
            <a:ext cx="3665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u="sng">
                <a:solidFill>
                  <a:schemeClr val="hlink"/>
                </a:solidFill>
                <a:latin typeface="Roboto"/>
                <a:ea typeface="Roboto"/>
                <a:cs typeface="Roboto"/>
                <a:sym typeface="Roboto"/>
                <a:hlinkClick r:id="rId5"/>
              </a:rPr>
              <a:t>https://mediatum.ub.tum.de/doc/625604/625604</a:t>
            </a:r>
            <a:endParaRPr sz="700">
              <a:latin typeface="Roboto"/>
              <a:ea typeface="Roboto"/>
              <a:cs typeface="Roboto"/>
              <a:sym typeface="Roboto"/>
            </a:endParaRPr>
          </a:p>
          <a:p>
            <a:pPr marL="0" lvl="0" indent="0" algn="l" rtl="0">
              <a:spcBef>
                <a:spcPts val="0"/>
              </a:spcBef>
              <a:spcAft>
                <a:spcPts val="0"/>
              </a:spcAft>
              <a:buNone/>
            </a:pPr>
            <a:endParaRPr sz="700">
              <a:latin typeface="Roboto"/>
              <a:ea typeface="Roboto"/>
              <a:cs typeface="Roboto"/>
              <a:sym typeface="Roboto"/>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sp>
        <p:nvSpPr>
          <p:cNvPr id="1252" name="Google Shape;1252;p93"/>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State Extrapolation Equation</a:t>
            </a:r>
            <a:endParaRPr/>
          </a:p>
          <a:p>
            <a:pPr marL="0" lvl="0" indent="0" algn="l" rtl="0">
              <a:spcBef>
                <a:spcPts val="0"/>
              </a:spcBef>
              <a:spcAft>
                <a:spcPts val="0"/>
              </a:spcAft>
              <a:buNone/>
            </a:pPr>
            <a:endParaRPr/>
          </a:p>
        </p:txBody>
      </p:sp>
      <p:sp>
        <p:nvSpPr>
          <p:cNvPr id="1253" name="Google Shape;1253;p93"/>
          <p:cNvSpPr txBox="1">
            <a:spLocks noGrp="1"/>
          </p:cNvSpPr>
          <p:nvPr>
            <p:ph type="body" idx="1"/>
          </p:nvPr>
        </p:nvSpPr>
        <p:spPr>
          <a:xfrm>
            <a:off x="1805672" y="2493661"/>
            <a:ext cx="6341400" cy="1863300"/>
          </a:xfrm>
          <a:prstGeom prst="rect">
            <a:avLst/>
          </a:prstGeom>
        </p:spPr>
        <p:txBody>
          <a:bodyPr spcFirstLastPara="1" wrap="square" lIns="91425" tIns="91425" rIns="91425" bIns="91425" anchor="t" anchorCtr="0">
            <a:normAutofit fontScale="55000"/>
          </a:bodyPr>
          <a:lstStyle/>
          <a:p>
            <a:pPr marL="0" lvl="0" indent="0" algn="l" rtl="0">
              <a:spcBef>
                <a:spcPts val="0"/>
              </a:spcBef>
              <a:spcAft>
                <a:spcPts val="0"/>
              </a:spcAft>
              <a:buNone/>
            </a:pPr>
            <a:r>
              <a:rPr lang="en"/>
              <a:t>= Predicted system state vector at time step n+1 </a:t>
            </a:r>
            <a:endParaRPr/>
          </a:p>
          <a:p>
            <a:pPr marL="0" lvl="0" indent="0" algn="l" rtl="0">
              <a:spcBef>
                <a:spcPts val="1200"/>
              </a:spcBef>
              <a:spcAft>
                <a:spcPts val="0"/>
              </a:spcAft>
              <a:buNone/>
            </a:pPr>
            <a:r>
              <a:rPr lang="en"/>
              <a:t>= Estimated system state vector at time step n</a:t>
            </a:r>
            <a:endParaRPr/>
          </a:p>
          <a:p>
            <a:pPr marL="0" lvl="0" indent="0" algn="l" rtl="0">
              <a:spcBef>
                <a:spcPts val="1200"/>
              </a:spcBef>
              <a:spcAft>
                <a:spcPts val="0"/>
              </a:spcAft>
              <a:buNone/>
            </a:pPr>
            <a:r>
              <a:rPr lang="en"/>
              <a:t>= Control vector (or input vector), essentially a measurable deterministic input to the system</a:t>
            </a:r>
            <a:endParaRPr/>
          </a:p>
          <a:p>
            <a:pPr marL="0" lvl="0" indent="0" algn="l" rtl="0">
              <a:spcBef>
                <a:spcPts val="1200"/>
              </a:spcBef>
              <a:spcAft>
                <a:spcPts val="0"/>
              </a:spcAft>
              <a:buNone/>
            </a:pPr>
            <a:r>
              <a:rPr lang="en"/>
              <a:t>= State Transition Matrix</a:t>
            </a:r>
            <a:endParaRPr/>
          </a:p>
          <a:p>
            <a:pPr marL="0" lvl="0" indent="0" algn="l" rtl="0">
              <a:spcBef>
                <a:spcPts val="1200"/>
              </a:spcBef>
              <a:spcAft>
                <a:spcPts val="1200"/>
              </a:spcAft>
              <a:buNone/>
            </a:pPr>
            <a:r>
              <a:rPr lang="en"/>
              <a:t>= Control Matrix, or the Input Transition Matrix</a:t>
            </a:r>
            <a:endParaRPr/>
          </a:p>
        </p:txBody>
      </p:sp>
      <p:pic>
        <p:nvPicPr>
          <p:cNvPr id="1254" name="Google Shape;1254;p93"/>
          <p:cNvPicPr preferRelativeResize="0"/>
          <p:nvPr/>
        </p:nvPicPr>
        <p:blipFill>
          <a:blip r:embed="rId3">
            <a:alphaModFix/>
          </a:blip>
          <a:stretch>
            <a:fillRect/>
          </a:stretch>
        </p:blipFill>
        <p:spPr>
          <a:xfrm>
            <a:off x="2040075" y="1570175"/>
            <a:ext cx="5264761" cy="623700"/>
          </a:xfrm>
          <a:prstGeom prst="rect">
            <a:avLst/>
          </a:prstGeom>
          <a:noFill/>
          <a:ln>
            <a:noFill/>
          </a:ln>
        </p:spPr>
      </p:pic>
      <p:pic>
        <p:nvPicPr>
          <p:cNvPr id="1255" name="Google Shape;1255;p93"/>
          <p:cNvPicPr preferRelativeResize="0"/>
          <p:nvPr/>
        </p:nvPicPr>
        <p:blipFill>
          <a:blip r:embed="rId4">
            <a:alphaModFix/>
          </a:blip>
          <a:stretch>
            <a:fillRect/>
          </a:stretch>
        </p:blipFill>
        <p:spPr>
          <a:xfrm>
            <a:off x="1099975" y="2423425"/>
            <a:ext cx="708489" cy="1791228"/>
          </a:xfrm>
          <a:prstGeom prst="rect">
            <a:avLst/>
          </a:prstGeom>
          <a:noFill/>
          <a:ln>
            <a:noFill/>
          </a:ln>
        </p:spPr>
      </p:pic>
      <p:sp>
        <p:nvSpPr>
          <p:cNvPr id="1256" name="Google Shape;1256;p93"/>
          <p:cNvSpPr txBox="1"/>
          <p:nvPr/>
        </p:nvSpPr>
        <p:spPr>
          <a:xfrm>
            <a:off x="110100" y="673500"/>
            <a:ext cx="8923800" cy="6156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dk2"/>
              </a:buClr>
              <a:buSzPts val="1400"/>
              <a:buFont typeface="Roboto"/>
              <a:buChar char="-"/>
            </a:pPr>
            <a:r>
              <a:rPr lang="en">
                <a:solidFill>
                  <a:schemeClr val="dk2"/>
                </a:solidFill>
                <a:latin typeface="Roboto"/>
                <a:ea typeface="Roboto"/>
                <a:cs typeface="Roboto"/>
                <a:sym typeface="Roboto"/>
              </a:rPr>
              <a:t>The state extrapolation equation will give a prediction of the state one step in time forward using the current state vector estimate and system inputs.</a:t>
            </a:r>
            <a:endParaRPr>
              <a:solidFill>
                <a:schemeClr val="dk2"/>
              </a:solidFill>
              <a:latin typeface="Roboto"/>
              <a:ea typeface="Roboto"/>
              <a:cs typeface="Roboto"/>
              <a:sym typeface="Roboto"/>
            </a:endParaRPr>
          </a:p>
        </p:txBody>
      </p:sp>
      <p:sp>
        <p:nvSpPr>
          <p:cNvPr id="1257" name="Google Shape;1257;p93"/>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71</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sp>
        <p:nvSpPr>
          <p:cNvPr id="1262" name="Google Shape;1262;p94"/>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Covariance Extrapolation Equation</a:t>
            </a:r>
            <a:endParaRPr/>
          </a:p>
          <a:p>
            <a:pPr marL="0" lvl="0" indent="0" algn="l" rtl="0">
              <a:spcBef>
                <a:spcPts val="0"/>
              </a:spcBef>
              <a:spcAft>
                <a:spcPts val="0"/>
              </a:spcAft>
              <a:buNone/>
            </a:pPr>
            <a:endParaRPr/>
          </a:p>
        </p:txBody>
      </p:sp>
      <p:sp>
        <p:nvSpPr>
          <p:cNvPr id="1263" name="Google Shape;1263;p94"/>
          <p:cNvSpPr txBox="1">
            <a:spLocks noGrp="1"/>
          </p:cNvSpPr>
          <p:nvPr>
            <p:ph type="body" idx="1"/>
          </p:nvPr>
        </p:nvSpPr>
        <p:spPr>
          <a:xfrm>
            <a:off x="1200800" y="2459750"/>
            <a:ext cx="7833000" cy="1866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a:t>= The uncertainty of the last estimate - covariance matrix of the current state</a:t>
            </a:r>
            <a:endParaRPr sz="1600"/>
          </a:p>
          <a:p>
            <a:pPr marL="0" lvl="0" indent="0" algn="l" rtl="0">
              <a:spcBef>
                <a:spcPts val="1200"/>
              </a:spcBef>
              <a:spcAft>
                <a:spcPts val="0"/>
              </a:spcAft>
              <a:buNone/>
            </a:pPr>
            <a:r>
              <a:rPr lang="en" sz="1600"/>
              <a:t>= The uncertainty estimate of the prediction - covariance matrix for the next state</a:t>
            </a:r>
            <a:endParaRPr sz="1600"/>
          </a:p>
          <a:p>
            <a:pPr marL="0" lvl="0" indent="0" algn="l" rtl="0">
              <a:spcBef>
                <a:spcPts val="1200"/>
              </a:spcBef>
              <a:spcAft>
                <a:spcPts val="0"/>
              </a:spcAft>
              <a:buNone/>
            </a:pPr>
            <a:r>
              <a:rPr lang="en" sz="1600"/>
              <a:t>= State Transition Matrix</a:t>
            </a:r>
            <a:endParaRPr sz="1600"/>
          </a:p>
          <a:p>
            <a:pPr marL="0" lvl="0" indent="0" algn="l" rtl="0">
              <a:spcBef>
                <a:spcPts val="1200"/>
              </a:spcBef>
              <a:spcAft>
                <a:spcPts val="1200"/>
              </a:spcAft>
              <a:buNone/>
            </a:pPr>
            <a:r>
              <a:rPr lang="en" sz="1600"/>
              <a:t>= Process Noise Matrix</a:t>
            </a:r>
            <a:endParaRPr sz="1600"/>
          </a:p>
        </p:txBody>
      </p:sp>
      <p:pic>
        <p:nvPicPr>
          <p:cNvPr id="1264" name="Google Shape;1264;p94"/>
          <p:cNvPicPr preferRelativeResize="0"/>
          <p:nvPr/>
        </p:nvPicPr>
        <p:blipFill>
          <a:blip r:embed="rId3">
            <a:alphaModFix/>
          </a:blip>
          <a:stretch>
            <a:fillRect/>
          </a:stretch>
        </p:blipFill>
        <p:spPr>
          <a:xfrm>
            <a:off x="2214800" y="1573673"/>
            <a:ext cx="4714405" cy="534225"/>
          </a:xfrm>
          <a:prstGeom prst="rect">
            <a:avLst/>
          </a:prstGeom>
          <a:noFill/>
          <a:ln>
            <a:noFill/>
          </a:ln>
        </p:spPr>
      </p:pic>
      <p:pic>
        <p:nvPicPr>
          <p:cNvPr id="1265" name="Google Shape;1265;p94"/>
          <p:cNvPicPr preferRelativeResize="0"/>
          <p:nvPr/>
        </p:nvPicPr>
        <p:blipFill>
          <a:blip r:embed="rId4">
            <a:alphaModFix/>
          </a:blip>
          <a:stretch>
            <a:fillRect/>
          </a:stretch>
        </p:blipFill>
        <p:spPr>
          <a:xfrm>
            <a:off x="361050" y="2535950"/>
            <a:ext cx="810300" cy="1615750"/>
          </a:xfrm>
          <a:prstGeom prst="rect">
            <a:avLst/>
          </a:prstGeom>
          <a:noFill/>
          <a:ln>
            <a:noFill/>
          </a:ln>
        </p:spPr>
      </p:pic>
      <p:sp>
        <p:nvSpPr>
          <p:cNvPr id="1266" name="Google Shape;1266;p94"/>
          <p:cNvSpPr txBox="1"/>
          <p:nvPr/>
        </p:nvSpPr>
        <p:spPr>
          <a:xfrm>
            <a:off x="110100" y="719475"/>
            <a:ext cx="8923800" cy="6156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dk2"/>
              </a:buClr>
              <a:buSzPts val="1400"/>
              <a:buFont typeface="Roboto"/>
              <a:buChar char="-"/>
            </a:pPr>
            <a:r>
              <a:rPr lang="en">
                <a:solidFill>
                  <a:schemeClr val="dk2"/>
                </a:solidFill>
                <a:latin typeface="Roboto"/>
                <a:ea typeface="Roboto"/>
                <a:cs typeface="Roboto"/>
                <a:sym typeface="Roboto"/>
              </a:rPr>
              <a:t>The covariance extrapolation equation is a measure of </a:t>
            </a:r>
            <a:r>
              <a:rPr lang="en" b="1" u="sng">
                <a:solidFill>
                  <a:schemeClr val="dk2"/>
                </a:solidFill>
                <a:latin typeface="Roboto"/>
                <a:ea typeface="Roboto"/>
                <a:cs typeface="Roboto"/>
                <a:sym typeface="Roboto"/>
              </a:rPr>
              <a:t>how</a:t>
            </a:r>
            <a:r>
              <a:rPr lang="en">
                <a:solidFill>
                  <a:schemeClr val="dk2"/>
                </a:solidFill>
                <a:latin typeface="Roboto"/>
                <a:ea typeface="Roboto"/>
                <a:cs typeface="Roboto"/>
                <a:sym typeface="Roboto"/>
              </a:rPr>
              <a:t> uncertain are we about that prediction for the state one step in time forward that we just calculated in the State Extrapolation Equation. </a:t>
            </a:r>
            <a:endParaRPr>
              <a:solidFill>
                <a:schemeClr val="dk2"/>
              </a:solidFill>
              <a:latin typeface="Roboto"/>
              <a:ea typeface="Roboto"/>
              <a:cs typeface="Roboto"/>
              <a:sym typeface="Roboto"/>
            </a:endParaRPr>
          </a:p>
        </p:txBody>
      </p:sp>
      <p:sp>
        <p:nvSpPr>
          <p:cNvPr id="1267" name="Google Shape;1267;p94"/>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72</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2" name="Google Shape;1272;p95"/>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Kalman Gain Equation</a:t>
            </a:r>
            <a:endParaRPr/>
          </a:p>
          <a:p>
            <a:pPr marL="0" lvl="0" indent="0" algn="l" rtl="0">
              <a:spcBef>
                <a:spcPts val="0"/>
              </a:spcBef>
              <a:spcAft>
                <a:spcPts val="0"/>
              </a:spcAft>
              <a:buNone/>
            </a:pPr>
            <a:endParaRPr/>
          </a:p>
        </p:txBody>
      </p:sp>
      <p:sp>
        <p:nvSpPr>
          <p:cNvPr id="1273" name="Google Shape;1273;p95"/>
          <p:cNvSpPr txBox="1">
            <a:spLocks noGrp="1"/>
          </p:cNvSpPr>
          <p:nvPr>
            <p:ph type="body" idx="1"/>
          </p:nvPr>
        </p:nvSpPr>
        <p:spPr>
          <a:xfrm>
            <a:off x="1074262" y="2632100"/>
            <a:ext cx="8021400" cy="167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300"/>
              <a:t>= The Kalman Gain</a:t>
            </a:r>
            <a:endParaRPr sz="1300"/>
          </a:p>
          <a:p>
            <a:pPr marL="0" lvl="0" indent="0" algn="l" rtl="0">
              <a:spcBef>
                <a:spcPts val="1200"/>
              </a:spcBef>
              <a:spcAft>
                <a:spcPts val="0"/>
              </a:spcAft>
              <a:buNone/>
            </a:pPr>
            <a:r>
              <a:rPr lang="en" sz="1300"/>
              <a:t>= The prior estimate uncertainty (covariance) matrix of the current state (predicted at the previous step)</a:t>
            </a:r>
            <a:endParaRPr sz="1300"/>
          </a:p>
          <a:p>
            <a:pPr marL="0" lvl="0" indent="0" algn="l" rtl="0">
              <a:spcBef>
                <a:spcPts val="1200"/>
              </a:spcBef>
              <a:spcAft>
                <a:spcPts val="0"/>
              </a:spcAft>
              <a:buNone/>
            </a:pPr>
            <a:r>
              <a:rPr lang="en" sz="1300"/>
              <a:t>= The Observation Matrix</a:t>
            </a:r>
            <a:endParaRPr sz="1300"/>
          </a:p>
          <a:p>
            <a:pPr marL="0" lvl="0" indent="0" algn="l" rtl="0">
              <a:spcBef>
                <a:spcPts val="1200"/>
              </a:spcBef>
              <a:spcAft>
                <a:spcPts val="1200"/>
              </a:spcAft>
              <a:buNone/>
            </a:pPr>
            <a:r>
              <a:rPr lang="en" sz="1300"/>
              <a:t>= The Measurement Uncertainty (Measurement Noise Covariance Matrix)</a:t>
            </a:r>
            <a:endParaRPr sz="1300"/>
          </a:p>
        </p:txBody>
      </p:sp>
      <p:pic>
        <p:nvPicPr>
          <p:cNvPr id="1274" name="Google Shape;1274;p95"/>
          <p:cNvPicPr preferRelativeResize="0"/>
          <p:nvPr/>
        </p:nvPicPr>
        <p:blipFill>
          <a:blip r:embed="rId3">
            <a:alphaModFix/>
          </a:blip>
          <a:stretch>
            <a:fillRect/>
          </a:stretch>
        </p:blipFill>
        <p:spPr>
          <a:xfrm>
            <a:off x="1740350" y="2150513"/>
            <a:ext cx="5539774" cy="384375"/>
          </a:xfrm>
          <a:prstGeom prst="rect">
            <a:avLst/>
          </a:prstGeom>
          <a:noFill/>
          <a:ln>
            <a:noFill/>
          </a:ln>
        </p:spPr>
      </p:pic>
      <p:pic>
        <p:nvPicPr>
          <p:cNvPr id="1275" name="Google Shape;1275;p95"/>
          <p:cNvPicPr preferRelativeResize="0"/>
          <p:nvPr/>
        </p:nvPicPr>
        <p:blipFill>
          <a:blip r:embed="rId4">
            <a:alphaModFix/>
          </a:blip>
          <a:stretch>
            <a:fillRect/>
          </a:stretch>
        </p:blipFill>
        <p:spPr>
          <a:xfrm>
            <a:off x="371738" y="2752225"/>
            <a:ext cx="702525" cy="1299650"/>
          </a:xfrm>
          <a:prstGeom prst="rect">
            <a:avLst/>
          </a:prstGeom>
          <a:noFill/>
          <a:ln>
            <a:noFill/>
          </a:ln>
        </p:spPr>
      </p:pic>
      <p:sp>
        <p:nvSpPr>
          <p:cNvPr id="1276" name="Google Shape;1276;p95"/>
          <p:cNvSpPr txBox="1"/>
          <p:nvPr/>
        </p:nvSpPr>
        <p:spPr>
          <a:xfrm>
            <a:off x="48338" y="649825"/>
            <a:ext cx="8923800" cy="12621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dk2"/>
              </a:buClr>
              <a:buSzPts val="1400"/>
              <a:buFont typeface="Roboto"/>
              <a:buChar char="-"/>
            </a:pPr>
            <a:r>
              <a:rPr lang="en">
                <a:solidFill>
                  <a:schemeClr val="dk2"/>
                </a:solidFill>
                <a:latin typeface="Roboto"/>
                <a:ea typeface="Roboto"/>
                <a:cs typeface="Roboto"/>
                <a:sym typeface="Roboto"/>
              </a:rPr>
              <a:t>The Kalman Gain is the weight given to the measurements and the current-state estimate. Essentially, the higher the kalman gain the more weight the measurements have on the outcome of the estimate or the more impact that the measurement will have on the next state prediction as opposed to the state prediction from the State Extrapolation Equation. The lower the Kalman Gain, the less the measurements influence the estimate and the more that the prediction from the State Extrapolation equation influences.</a:t>
            </a:r>
            <a:endParaRPr>
              <a:solidFill>
                <a:schemeClr val="dk2"/>
              </a:solidFill>
              <a:latin typeface="Roboto"/>
              <a:ea typeface="Roboto"/>
              <a:cs typeface="Roboto"/>
              <a:sym typeface="Roboto"/>
            </a:endParaRPr>
          </a:p>
        </p:txBody>
      </p:sp>
      <p:sp>
        <p:nvSpPr>
          <p:cNvPr id="1277" name="Google Shape;1277;p95"/>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73</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1282" name="Google Shape;1282;p96"/>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State Update Equation</a:t>
            </a:r>
            <a:endParaRPr/>
          </a:p>
          <a:p>
            <a:pPr marL="0" lvl="0" indent="0" algn="l" rtl="0">
              <a:spcBef>
                <a:spcPts val="0"/>
              </a:spcBef>
              <a:spcAft>
                <a:spcPts val="0"/>
              </a:spcAft>
              <a:buNone/>
            </a:pPr>
            <a:endParaRPr/>
          </a:p>
        </p:txBody>
      </p:sp>
      <p:sp>
        <p:nvSpPr>
          <p:cNvPr id="1283" name="Google Shape;1283;p96"/>
          <p:cNvSpPr txBox="1">
            <a:spLocks noGrp="1"/>
          </p:cNvSpPr>
          <p:nvPr>
            <p:ph type="body" idx="1"/>
          </p:nvPr>
        </p:nvSpPr>
        <p:spPr>
          <a:xfrm>
            <a:off x="2962054" y="2582575"/>
            <a:ext cx="3915300" cy="1740300"/>
          </a:xfrm>
          <a:prstGeom prst="rect">
            <a:avLst/>
          </a:prstGeom>
        </p:spPr>
        <p:txBody>
          <a:bodyPr spcFirstLastPara="1" wrap="square" lIns="91425" tIns="91425" rIns="91425" bIns="91425" anchor="t" anchorCtr="0">
            <a:normAutofit fontScale="55000" lnSpcReduction="10000"/>
          </a:bodyPr>
          <a:lstStyle/>
          <a:p>
            <a:pPr marL="0" lvl="0" indent="0" algn="l" rtl="0">
              <a:spcBef>
                <a:spcPts val="0"/>
              </a:spcBef>
              <a:spcAft>
                <a:spcPts val="0"/>
              </a:spcAft>
              <a:buNone/>
            </a:pPr>
            <a:r>
              <a:rPr lang="en"/>
              <a:t>= The Estimated System state vector at time step n</a:t>
            </a:r>
            <a:endParaRPr/>
          </a:p>
          <a:p>
            <a:pPr marL="0" lvl="0" indent="0" algn="l" rtl="0">
              <a:spcBef>
                <a:spcPts val="1200"/>
              </a:spcBef>
              <a:spcAft>
                <a:spcPts val="0"/>
              </a:spcAft>
              <a:buNone/>
            </a:pPr>
            <a:r>
              <a:rPr lang="en"/>
              <a:t>= The Predicted system state vector at time step n - 1</a:t>
            </a:r>
            <a:endParaRPr/>
          </a:p>
          <a:p>
            <a:pPr marL="0" lvl="0" indent="0" algn="l" rtl="0">
              <a:spcBef>
                <a:spcPts val="1200"/>
              </a:spcBef>
              <a:spcAft>
                <a:spcPts val="0"/>
              </a:spcAft>
              <a:buNone/>
            </a:pPr>
            <a:r>
              <a:rPr lang="en"/>
              <a:t>= The Kalman Gain</a:t>
            </a:r>
            <a:endParaRPr/>
          </a:p>
          <a:p>
            <a:pPr marL="0" lvl="0" indent="0" algn="l" rtl="0">
              <a:spcBef>
                <a:spcPts val="1200"/>
              </a:spcBef>
              <a:spcAft>
                <a:spcPts val="0"/>
              </a:spcAft>
              <a:buNone/>
            </a:pPr>
            <a:r>
              <a:rPr lang="en"/>
              <a:t>= The Measurement Vector</a:t>
            </a:r>
            <a:endParaRPr/>
          </a:p>
          <a:p>
            <a:pPr marL="0" lvl="0" indent="0" algn="l" rtl="0">
              <a:spcBef>
                <a:spcPts val="1200"/>
              </a:spcBef>
              <a:spcAft>
                <a:spcPts val="1200"/>
              </a:spcAft>
              <a:buNone/>
            </a:pPr>
            <a:r>
              <a:rPr lang="en"/>
              <a:t>= The Observation Matrix</a:t>
            </a:r>
            <a:endParaRPr/>
          </a:p>
        </p:txBody>
      </p:sp>
      <p:pic>
        <p:nvPicPr>
          <p:cNvPr id="1284" name="Google Shape;1284;p96"/>
          <p:cNvPicPr preferRelativeResize="0"/>
          <p:nvPr/>
        </p:nvPicPr>
        <p:blipFill>
          <a:blip r:embed="rId3">
            <a:alphaModFix/>
          </a:blip>
          <a:stretch>
            <a:fillRect/>
          </a:stretch>
        </p:blipFill>
        <p:spPr>
          <a:xfrm>
            <a:off x="1214925" y="1797125"/>
            <a:ext cx="6741051" cy="513900"/>
          </a:xfrm>
          <a:prstGeom prst="rect">
            <a:avLst/>
          </a:prstGeom>
          <a:noFill/>
          <a:ln>
            <a:noFill/>
          </a:ln>
        </p:spPr>
      </p:pic>
      <p:pic>
        <p:nvPicPr>
          <p:cNvPr id="1285" name="Google Shape;1285;p96"/>
          <p:cNvPicPr preferRelativeResize="0"/>
          <p:nvPr/>
        </p:nvPicPr>
        <p:blipFill>
          <a:blip r:embed="rId4">
            <a:alphaModFix/>
          </a:blip>
          <a:stretch>
            <a:fillRect/>
          </a:stretch>
        </p:blipFill>
        <p:spPr>
          <a:xfrm>
            <a:off x="2293550" y="2582575"/>
            <a:ext cx="678475" cy="1614599"/>
          </a:xfrm>
          <a:prstGeom prst="rect">
            <a:avLst/>
          </a:prstGeom>
          <a:noFill/>
          <a:ln>
            <a:noFill/>
          </a:ln>
        </p:spPr>
      </p:pic>
      <p:sp>
        <p:nvSpPr>
          <p:cNvPr id="1286" name="Google Shape;1286;p96"/>
          <p:cNvSpPr txBox="1"/>
          <p:nvPr/>
        </p:nvSpPr>
        <p:spPr>
          <a:xfrm>
            <a:off x="110100" y="909975"/>
            <a:ext cx="8923800" cy="6156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dk2"/>
              </a:buClr>
              <a:buSzPts val="1400"/>
              <a:buFont typeface="Roboto"/>
              <a:buChar char="-"/>
            </a:pPr>
            <a:r>
              <a:rPr lang="en">
                <a:solidFill>
                  <a:schemeClr val="dk2"/>
                </a:solidFill>
                <a:latin typeface="Roboto"/>
                <a:ea typeface="Roboto"/>
                <a:cs typeface="Roboto"/>
                <a:sym typeface="Roboto"/>
              </a:rPr>
              <a:t>The State Update Equation is the actual state estimate based on the predicted system state vector and the measurements weighted by the Kalman Gain.</a:t>
            </a:r>
            <a:endParaRPr>
              <a:solidFill>
                <a:schemeClr val="dk2"/>
              </a:solidFill>
              <a:latin typeface="Roboto"/>
              <a:ea typeface="Roboto"/>
              <a:cs typeface="Roboto"/>
              <a:sym typeface="Roboto"/>
            </a:endParaRPr>
          </a:p>
        </p:txBody>
      </p:sp>
      <p:sp>
        <p:nvSpPr>
          <p:cNvPr id="1287" name="Google Shape;1287;p96"/>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74</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291"/>
        <p:cNvGrpSpPr/>
        <p:nvPr/>
      </p:nvGrpSpPr>
      <p:grpSpPr>
        <a:xfrm>
          <a:off x="0" y="0"/>
          <a:ext cx="0" cy="0"/>
          <a:chOff x="0" y="0"/>
          <a:chExt cx="0" cy="0"/>
        </a:xfrm>
      </p:grpSpPr>
      <p:sp>
        <p:nvSpPr>
          <p:cNvPr id="1292" name="Google Shape;1292;p97"/>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Covariance Update Equation</a:t>
            </a:r>
            <a:endParaRPr/>
          </a:p>
          <a:p>
            <a:pPr marL="0" lvl="0" indent="0" algn="l" rtl="0">
              <a:spcBef>
                <a:spcPts val="0"/>
              </a:spcBef>
              <a:spcAft>
                <a:spcPts val="0"/>
              </a:spcAft>
              <a:buNone/>
            </a:pPr>
            <a:endParaRPr/>
          </a:p>
        </p:txBody>
      </p:sp>
      <p:pic>
        <p:nvPicPr>
          <p:cNvPr id="1293" name="Google Shape;1293;p97"/>
          <p:cNvPicPr preferRelativeResize="0"/>
          <p:nvPr/>
        </p:nvPicPr>
        <p:blipFill>
          <a:blip r:embed="rId3">
            <a:alphaModFix/>
          </a:blip>
          <a:stretch>
            <a:fillRect/>
          </a:stretch>
        </p:blipFill>
        <p:spPr>
          <a:xfrm>
            <a:off x="1300535" y="1656673"/>
            <a:ext cx="6542918" cy="350038"/>
          </a:xfrm>
          <a:prstGeom prst="rect">
            <a:avLst/>
          </a:prstGeom>
          <a:noFill/>
          <a:ln>
            <a:noFill/>
          </a:ln>
        </p:spPr>
      </p:pic>
      <p:sp>
        <p:nvSpPr>
          <p:cNvPr id="1294" name="Google Shape;1294;p97"/>
          <p:cNvSpPr txBox="1">
            <a:spLocks noGrp="1"/>
          </p:cNvSpPr>
          <p:nvPr>
            <p:ph type="body" idx="1"/>
          </p:nvPr>
        </p:nvSpPr>
        <p:spPr>
          <a:xfrm>
            <a:off x="1743525" y="2339725"/>
            <a:ext cx="7140900" cy="2001300"/>
          </a:xfrm>
          <a:prstGeom prst="rect">
            <a:avLst/>
          </a:prstGeom>
        </p:spPr>
        <p:txBody>
          <a:bodyPr spcFirstLastPara="1" wrap="square" lIns="91425" tIns="91425" rIns="91425" bIns="91425" anchor="t" anchorCtr="0">
            <a:normAutofit fontScale="55000" lnSpcReduction="20000"/>
          </a:bodyPr>
          <a:lstStyle/>
          <a:p>
            <a:pPr marL="0" lvl="0" indent="0" algn="l" rtl="0">
              <a:spcBef>
                <a:spcPts val="0"/>
              </a:spcBef>
              <a:spcAft>
                <a:spcPts val="0"/>
              </a:spcAft>
              <a:buNone/>
            </a:pPr>
            <a:r>
              <a:rPr lang="en"/>
              <a:t>= The estimate uncertainty (covariance) matrix of the current state estimate</a:t>
            </a:r>
            <a:endParaRPr/>
          </a:p>
          <a:p>
            <a:pPr marL="0" lvl="0" indent="0" algn="l" rtl="0">
              <a:spcBef>
                <a:spcPts val="1200"/>
              </a:spcBef>
              <a:spcAft>
                <a:spcPts val="0"/>
              </a:spcAft>
              <a:buNone/>
            </a:pPr>
            <a:r>
              <a:rPr lang="en"/>
              <a:t>= The prior estimate uncertainty (covariance) matrix of the current state (predicted at the previous state)</a:t>
            </a:r>
            <a:endParaRPr/>
          </a:p>
          <a:p>
            <a:pPr marL="0" lvl="0" indent="0" algn="l" rtl="0">
              <a:spcBef>
                <a:spcPts val="1200"/>
              </a:spcBef>
              <a:spcAft>
                <a:spcPts val="0"/>
              </a:spcAft>
              <a:buNone/>
            </a:pPr>
            <a:r>
              <a:rPr lang="en"/>
              <a:t>= The Kalman Gain</a:t>
            </a:r>
            <a:endParaRPr/>
          </a:p>
          <a:p>
            <a:pPr marL="0" lvl="0" indent="0" algn="l" rtl="0">
              <a:spcBef>
                <a:spcPts val="1200"/>
              </a:spcBef>
              <a:spcAft>
                <a:spcPts val="0"/>
              </a:spcAft>
              <a:buNone/>
            </a:pPr>
            <a:r>
              <a:rPr lang="en"/>
              <a:t>= The Observation Matrix</a:t>
            </a:r>
            <a:endParaRPr/>
          </a:p>
          <a:p>
            <a:pPr marL="0" lvl="0" indent="0" algn="l" rtl="0">
              <a:spcBef>
                <a:spcPts val="1200"/>
              </a:spcBef>
              <a:spcAft>
                <a:spcPts val="0"/>
              </a:spcAft>
              <a:buNone/>
            </a:pPr>
            <a:r>
              <a:rPr lang="en"/>
              <a:t>= The Measurement Uncertainty (Measurement Noise Covariance Matrix)</a:t>
            </a:r>
            <a:endParaRPr/>
          </a:p>
          <a:p>
            <a:pPr marL="0" lvl="0" indent="0" algn="l" rtl="0">
              <a:spcBef>
                <a:spcPts val="1200"/>
              </a:spcBef>
              <a:spcAft>
                <a:spcPts val="1200"/>
              </a:spcAft>
              <a:buNone/>
            </a:pPr>
            <a:r>
              <a:rPr lang="en"/>
              <a:t>= The Identity Matrix</a:t>
            </a:r>
            <a:endParaRPr/>
          </a:p>
        </p:txBody>
      </p:sp>
      <p:pic>
        <p:nvPicPr>
          <p:cNvPr id="1295" name="Google Shape;1295;p97"/>
          <p:cNvPicPr preferRelativeResize="0"/>
          <p:nvPr/>
        </p:nvPicPr>
        <p:blipFill>
          <a:blip r:embed="rId4">
            <a:alphaModFix/>
          </a:blip>
          <a:stretch>
            <a:fillRect/>
          </a:stretch>
        </p:blipFill>
        <p:spPr>
          <a:xfrm>
            <a:off x="1169150" y="2415925"/>
            <a:ext cx="610975" cy="1811324"/>
          </a:xfrm>
          <a:prstGeom prst="rect">
            <a:avLst/>
          </a:prstGeom>
          <a:noFill/>
          <a:ln>
            <a:noFill/>
          </a:ln>
        </p:spPr>
      </p:pic>
      <p:sp>
        <p:nvSpPr>
          <p:cNvPr id="1296" name="Google Shape;1296;p97"/>
          <p:cNvSpPr txBox="1"/>
          <p:nvPr/>
        </p:nvSpPr>
        <p:spPr>
          <a:xfrm>
            <a:off x="110100" y="802475"/>
            <a:ext cx="8923800" cy="6156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dk2"/>
              </a:buClr>
              <a:buSzPts val="1400"/>
              <a:buFont typeface="Roboto"/>
              <a:buChar char="-"/>
            </a:pPr>
            <a:r>
              <a:rPr lang="en">
                <a:solidFill>
                  <a:schemeClr val="dk2"/>
                </a:solidFill>
                <a:latin typeface="Roboto"/>
                <a:ea typeface="Roboto"/>
                <a:cs typeface="Roboto"/>
                <a:sym typeface="Roboto"/>
              </a:rPr>
              <a:t>The covariance update equation is a measure of </a:t>
            </a:r>
            <a:r>
              <a:rPr lang="en" b="1" u="sng">
                <a:solidFill>
                  <a:schemeClr val="dk2"/>
                </a:solidFill>
                <a:latin typeface="Roboto"/>
                <a:ea typeface="Roboto"/>
                <a:cs typeface="Roboto"/>
                <a:sym typeface="Roboto"/>
              </a:rPr>
              <a:t>how</a:t>
            </a:r>
            <a:r>
              <a:rPr lang="en">
                <a:solidFill>
                  <a:schemeClr val="dk2"/>
                </a:solidFill>
                <a:latin typeface="Roboto"/>
                <a:ea typeface="Roboto"/>
                <a:cs typeface="Roboto"/>
                <a:sym typeface="Roboto"/>
              </a:rPr>
              <a:t> uncertain are we about the estimate we just calculated with the State Update Equation.</a:t>
            </a:r>
            <a:endParaRPr>
              <a:solidFill>
                <a:schemeClr val="dk2"/>
              </a:solidFill>
              <a:latin typeface="Roboto"/>
              <a:ea typeface="Roboto"/>
              <a:cs typeface="Roboto"/>
              <a:sym typeface="Roboto"/>
            </a:endParaRPr>
          </a:p>
        </p:txBody>
      </p:sp>
      <p:sp>
        <p:nvSpPr>
          <p:cNvPr id="1297" name="Google Shape;1297;p97"/>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75</a:t>
            </a:fld>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301"/>
        <p:cNvGrpSpPr/>
        <p:nvPr/>
      </p:nvGrpSpPr>
      <p:grpSpPr>
        <a:xfrm>
          <a:off x="0" y="0"/>
          <a:ext cx="0" cy="0"/>
          <a:chOff x="0" y="0"/>
          <a:chExt cx="0" cy="0"/>
        </a:xfrm>
      </p:grpSpPr>
      <p:sp>
        <p:nvSpPr>
          <p:cNvPr id="1302" name="Google Shape;1302;p98"/>
          <p:cNvSpPr txBox="1">
            <a:spLocks noGrp="1"/>
          </p:cNvSpPr>
          <p:nvPr>
            <p:ph type="body" idx="1"/>
          </p:nvPr>
        </p:nvSpPr>
        <p:spPr>
          <a:xfrm>
            <a:off x="3942300" y="1214275"/>
            <a:ext cx="1320900" cy="372900"/>
          </a:xfrm>
          <a:prstGeom prst="rect">
            <a:avLst/>
          </a:prstGeom>
          <a:noFill/>
          <a:ln w="9525" cap="flat" cmpd="sng">
            <a:solidFill>
              <a:srgbClr val="739BF5"/>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95000"/>
              </a:lnSpc>
              <a:spcBef>
                <a:spcPts val="0"/>
              </a:spcBef>
              <a:spcAft>
                <a:spcPts val="1200"/>
              </a:spcAft>
              <a:buNone/>
            </a:pPr>
            <a:r>
              <a:rPr lang="en" sz="1600">
                <a:solidFill>
                  <a:srgbClr val="739BF5"/>
                </a:solidFill>
              </a:rPr>
              <a:t>Kinematics</a:t>
            </a:r>
            <a:endParaRPr sz="1600">
              <a:solidFill>
                <a:srgbClr val="739BF5"/>
              </a:solidFill>
            </a:endParaRPr>
          </a:p>
        </p:txBody>
      </p:sp>
      <p:sp>
        <p:nvSpPr>
          <p:cNvPr id="1303" name="Google Shape;1303;p98"/>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76</a:t>
            </a:fld>
            <a:endParaRPr/>
          </a:p>
        </p:txBody>
      </p:sp>
      <p:sp>
        <p:nvSpPr>
          <p:cNvPr id="1304" name="Google Shape;1304;p98"/>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FSW - Time Prediction (New Scope)</a:t>
            </a:r>
            <a:endParaRPr/>
          </a:p>
        </p:txBody>
      </p:sp>
      <p:grpSp>
        <p:nvGrpSpPr>
          <p:cNvPr id="1305" name="Google Shape;1305;p98"/>
          <p:cNvGrpSpPr/>
          <p:nvPr/>
        </p:nvGrpSpPr>
        <p:grpSpPr>
          <a:xfrm>
            <a:off x="824351" y="1717250"/>
            <a:ext cx="7495301" cy="2241275"/>
            <a:chOff x="824351" y="1755550"/>
            <a:chExt cx="7495301" cy="2241275"/>
          </a:xfrm>
        </p:grpSpPr>
        <p:pic>
          <p:nvPicPr>
            <p:cNvPr id="1306" name="Google Shape;1306;p98"/>
            <p:cNvPicPr preferRelativeResize="0"/>
            <p:nvPr/>
          </p:nvPicPr>
          <p:blipFill>
            <a:blip r:embed="rId3">
              <a:alphaModFix/>
            </a:blip>
            <a:stretch>
              <a:fillRect/>
            </a:stretch>
          </p:blipFill>
          <p:spPr>
            <a:xfrm>
              <a:off x="824351" y="2273050"/>
              <a:ext cx="7495301" cy="1723775"/>
            </a:xfrm>
            <a:prstGeom prst="rect">
              <a:avLst/>
            </a:prstGeom>
            <a:noFill/>
            <a:ln>
              <a:noFill/>
            </a:ln>
          </p:spPr>
        </p:pic>
        <p:pic>
          <p:nvPicPr>
            <p:cNvPr id="1307" name="Google Shape;1307;p98"/>
            <p:cNvPicPr preferRelativeResize="0"/>
            <p:nvPr/>
          </p:nvPicPr>
          <p:blipFill>
            <a:blip r:embed="rId4">
              <a:alphaModFix/>
            </a:blip>
            <a:stretch>
              <a:fillRect/>
            </a:stretch>
          </p:blipFill>
          <p:spPr>
            <a:xfrm>
              <a:off x="886673" y="1755550"/>
              <a:ext cx="802125" cy="454175"/>
            </a:xfrm>
            <a:prstGeom prst="rect">
              <a:avLst/>
            </a:prstGeom>
            <a:noFill/>
            <a:ln>
              <a:noFill/>
            </a:ln>
          </p:spPr>
        </p:pic>
        <p:pic>
          <p:nvPicPr>
            <p:cNvPr id="1308" name="Google Shape;1308;p98"/>
            <p:cNvPicPr preferRelativeResize="0"/>
            <p:nvPr/>
          </p:nvPicPr>
          <p:blipFill>
            <a:blip r:embed="rId5">
              <a:alphaModFix/>
            </a:blip>
            <a:stretch>
              <a:fillRect/>
            </a:stretch>
          </p:blipFill>
          <p:spPr>
            <a:xfrm>
              <a:off x="3397750" y="1793263"/>
              <a:ext cx="401925" cy="378750"/>
            </a:xfrm>
            <a:prstGeom prst="rect">
              <a:avLst/>
            </a:prstGeom>
            <a:noFill/>
            <a:ln>
              <a:noFill/>
            </a:ln>
          </p:spPr>
        </p:pic>
        <p:pic>
          <p:nvPicPr>
            <p:cNvPr id="1309" name="Google Shape;1309;p98"/>
            <p:cNvPicPr preferRelativeResize="0"/>
            <p:nvPr/>
          </p:nvPicPr>
          <p:blipFill>
            <a:blip r:embed="rId6">
              <a:alphaModFix/>
            </a:blip>
            <a:stretch>
              <a:fillRect/>
            </a:stretch>
          </p:blipFill>
          <p:spPr>
            <a:xfrm>
              <a:off x="5117226" y="1774401"/>
              <a:ext cx="485847" cy="416450"/>
            </a:xfrm>
            <a:prstGeom prst="rect">
              <a:avLst/>
            </a:prstGeom>
            <a:noFill/>
            <a:ln>
              <a:noFill/>
            </a:ln>
          </p:spPr>
        </p:pic>
        <p:pic>
          <p:nvPicPr>
            <p:cNvPr id="1310" name="Google Shape;1310;p98"/>
            <p:cNvPicPr preferRelativeResize="0"/>
            <p:nvPr/>
          </p:nvPicPr>
          <p:blipFill>
            <a:blip r:embed="rId7">
              <a:alphaModFix/>
            </a:blip>
            <a:stretch>
              <a:fillRect/>
            </a:stretch>
          </p:blipFill>
          <p:spPr>
            <a:xfrm>
              <a:off x="6492075" y="1793275"/>
              <a:ext cx="452904" cy="378725"/>
            </a:xfrm>
            <a:prstGeom prst="rect">
              <a:avLst/>
            </a:prstGeom>
            <a:noFill/>
            <a:ln>
              <a:noFill/>
            </a:ln>
          </p:spPr>
        </p:pic>
        <p:pic>
          <p:nvPicPr>
            <p:cNvPr id="1311" name="Google Shape;1311;p98"/>
            <p:cNvPicPr preferRelativeResize="0"/>
            <p:nvPr/>
          </p:nvPicPr>
          <p:blipFill>
            <a:blip r:embed="rId8">
              <a:alphaModFix/>
            </a:blip>
            <a:stretch>
              <a:fillRect/>
            </a:stretch>
          </p:blipFill>
          <p:spPr>
            <a:xfrm>
              <a:off x="7629325" y="1793274"/>
              <a:ext cx="498905" cy="378725"/>
            </a:xfrm>
            <a:prstGeom prst="rect">
              <a:avLst/>
            </a:prstGeom>
            <a:noFill/>
            <a:ln>
              <a:noFill/>
            </a:ln>
          </p:spPr>
        </p:pic>
      </p:grpSp>
      <p:sp>
        <p:nvSpPr>
          <p:cNvPr id="1312" name="Google Shape;1312;p98"/>
          <p:cNvSpPr/>
          <p:nvPr/>
        </p:nvSpPr>
        <p:spPr>
          <a:xfrm>
            <a:off x="2223525" y="2248600"/>
            <a:ext cx="2659800" cy="788100"/>
          </a:xfrm>
          <a:prstGeom prst="rect">
            <a:avLst/>
          </a:prstGeom>
          <a:noFill/>
          <a:ln w="28575" cap="flat" cmpd="sng">
            <a:solidFill>
              <a:srgbClr val="739BF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13" name="Google Shape;1313;p98"/>
          <p:cNvCxnSpPr/>
          <p:nvPr/>
        </p:nvCxnSpPr>
        <p:spPr>
          <a:xfrm flipH="1">
            <a:off x="4320550" y="1587175"/>
            <a:ext cx="274200" cy="661500"/>
          </a:xfrm>
          <a:prstGeom prst="straightConnector1">
            <a:avLst/>
          </a:prstGeom>
          <a:noFill/>
          <a:ln w="19050" cap="flat" cmpd="sng">
            <a:solidFill>
              <a:srgbClr val="739BF5"/>
            </a:solidFill>
            <a:prstDash val="solid"/>
            <a:round/>
            <a:headEnd type="none" w="med" len="med"/>
            <a:tailEnd type="triangle" w="med" len="med"/>
          </a:ln>
        </p:spPr>
      </p:cxnSp>
      <p:sp>
        <p:nvSpPr>
          <p:cNvPr id="1314" name="Google Shape;1314;p98"/>
          <p:cNvSpPr txBox="1">
            <a:spLocks noGrp="1"/>
          </p:cNvSpPr>
          <p:nvPr>
            <p:ph type="body" idx="1"/>
          </p:nvPr>
        </p:nvSpPr>
        <p:spPr>
          <a:xfrm>
            <a:off x="4533575" y="4259000"/>
            <a:ext cx="1595100" cy="425700"/>
          </a:xfrm>
          <a:prstGeom prst="rect">
            <a:avLst/>
          </a:prstGeom>
          <a:noFill/>
          <a:ln w="9525" cap="flat" cmpd="sng">
            <a:solidFill>
              <a:srgbClr val="43CC07"/>
            </a:solidFill>
            <a:prstDash val="solid"/>
            <a:round/>
            <a:headEnd type="none" w="sm" len="sm"/>
            <a:tailEnd type="none" w="sm" len="sm"/>
          </a:ln>
        </p:spPr>
        <p:txBody>
          <a:bodyPr spcFirstLastPara="1" wrap="square" lIns="91425" tIns="91425" rIns="91425" bIns="91425" anchor="t" anchorCtr="0">
            <a:normAutofit fontScale="77500" lnSpcReduction="20000"/>
          </a:bodyPr>
          <a:lstStyle/>
          <a:p>
            <a:pPr marL="0" lvl="0" indent="0" algn="ctr" rtl="0">
              <a:spcBef>
                <a:spcPts val="0"/>
              </a:spcBef>
              <a:spcAft>
                <a:spcPts val="1200"/>
              </a:spcAft>
              <a:buNone/>
            </a:pPr>
            <a:r>
              <a:rPr lang="en">
                <a:solidFill>
                  <a:srgbClr val="43CC07"/>
                </a:solidFill>
              </a:rPr>
              <a:t>Bias Instability</a:t>
            </a:r>
            <a:endParaRPr>
              <a:solidFill>
                <a:srgbClr val="43CC07"/>
              </a:solidFill>
            </a:endParaRPr>
          </a:p>
        </p:txBody>
      </p:sp>
      <p:sp>
        <p:nvSpPr>
          <p:cNvPr id="1315" name="Google Shape;1315;p98"/>
          <p:cNvSpPr/>
          <p:nvPr/>
        </p:nvSpPr>
        <p:spPr>
          <a:xfrm>
            <a:off x="3277125" y="3531650"/>
            <a:ext cx="2443500" cy="425700"/>
          </a:xfrm>
          <a:prstGeom prst="rect">
            <a:avLst/>
          </a:prstGeom>
          <a:noFill/>
          <a:ln w="28575" cap="flat" cmpd="sng">
            <a:solidFill>
              <a:srgbClr val="43CC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16" name="Google Shape;1316;p98"/>
          <p:cNvCxnSpPr>
            <a:stCxn id="1314" idx="0"/>
          </p:cNvCxnSpPr>
          <p:nvPr/>
        </p:nvCxnSpPr>
        <p:spPr>
          <a:xfrm rot="10800000">
            <a:off x="4806125" y="3957500"/>
            <a:ext cx="525000" cy="301500"/>
          </a:xfrm>
          <a:prstGeom prst="straightConnector1">
            <a:avLst/>
          </a:prstGeom>
          <a:noFill/>
          <a:ln w="19050" cap="flat" cmpd="sng">
            <a:solidFill>
              <a:srgbClr val="43CC07"/>
            </a:solidFill>
            <a:prstDash val="solid"/>
            <a:round/>
            <a:headEnd type="none" w="med" len="med"/>
            <a:tailEnd type="triangle" w="med" len="med"/>
          </a:ln>
        </p:spPr>
      </p:cxnSp>
      <p:sp>
        <p:nvSpPr>
          <p:cNvPr id="1317" name="Google Shape;1317;p98"/>
          <p:cNvSpPr txBox="1">
            <a:spLocks noGrp="1"/>
          </p:cNvSpPr>
          <p:nvPr>
            <p:ph type="body" idx="1"/>
          </p:nvPr>
        </p:nvSpPr>
        <p:spPr>
          <a:xfrm>
            <a:off x="1618175" y="4139400"/>
            <a:ext cx="1372200" cy="425700"/>
          </a:xfrm>
          <a:prstGeom prst="rect">
            <a:avLst/>
          </a:prstGeom>
          <a:noFill/>
          <a:ln w="9525" cap="flat" cmpd="sng">
            <a:solidFill>
              <a:srgbClr val="CFB87C"/>
            </a:solidFill>
            <a:prstDash val="solid"/>
            <a:round/>
            <a:headEnd type="none" w="sm" len="sm"/>
            <a:tailEnd type="none" w="sm" len="sm"/>
          </a:ln>
        </p:spPr>
        <p:txBody>
          <a:bodyPr spcFirstLastPara="1" wrap="square" lIns="91425" tIns="91425" rIns="91425" bIns="91425" anchor="t" anchorCtr="0">
            <a:normAutofit fontScale="77500" lnSpcReduction="20000"/>
          </a:bodyPr>
          <a:lstStyle/>
          <a:p>
            <a:pPr marL="0" lvl="0" indent="0" algn="ctr" rtl="0">
              <a:spcBef>
                <a:spcPts val="0"/>
              </a:spcBef>
              <a:spcAft>
                <a:spcPts val="1200"/>
              </a:spcAft>
              <a:buNone/>
            </a:pPr>
            <a:r>
              <a:rPr lang="en">
                <a:solidFill>
                  <a:srgbClr val="CFB87C"/>
                </a:solidFill>
              </a:rPr>
              <a:t>Scale Factor</a:t>
            </a:r>
            <a:endParaRPr>
              <a:solidFill>
                <a:srgbClr val="CFB87C"/>
              </a:solidFill>
            </a:endParaRPr>
          </a:p>
        </p:txBody>
      </p:sp>
      <p:sp>
        <p:nvSpPr>
          <p:cNvPr id="1318" name="Google Shape;1318;p98"/>
          <p:cNvSpPr/>
          <p:nvPr/>
        </p:nvSpPr>
        <p:spPr>
          <a:xfrm>
            <a:off x="3405550" y="3071325"/>
            <a:ext cx="915000" cy="425700"/>
          </a:xfrm>
          <a:prstGeom prst="rect">
            <a:avLst/>
          </a:prstGeom>
          <a:noFill/>
          <a:ln w="28575" cap="flat" cmpd="sng">
            <a:solidFill>
              <a:srgbClr val="CFB87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19" name="Google Shape;1319;p98"/>
          <p:cNvCxnSpPr>
            <a:endCxn id="1318" idx="1"/>
          </p:cNvCxnSpPr>
          <p:nvPr/>
        </p:nvCxnSpPr>
        <p:spPr>
          <a:xfrm rot="10800000" flipH="1">
            <a:off x="2821450" y="3284175"/>
            <a:ext cx="584100" cy="848400"/>
          </a:xfrm>
          <a:prstGeom prst="straightConnector1">
            <a:avLst/>
          </a:prstGeom>
          <a:noFill/>
          <a:ln w="19050" cap="flat" cmpd="sng">
            <a:solidFill>
              <a:srgbClr val="CFB87C"/>
            </a:solidFill>
            <a:prstDash val="solid"/>
            <a:round/>
            <a:headEnd type="none" w="med" len="med"/>
            <a:tailEnd type="triangle" w="med" len="med"/>
          </a:ln>
        </p:spPr>
      </p:cxnSp>
      <p:sp>
        <p:nvSpPr>
          <p:cNvPr id="1320" name="Google Shape;1320;p98"/>
          <p:cNvSpPr txBox="1">
            <a:spLocks noGrp="1"/>
          </p:cNvSpPr>
          <p:nvPr>
            <p:ph type="body" idx="1"/>
          </p:nvPr>
        </p:nvSpPr>
        <p:spPr>
          <a:xfrm>
            <a:off x="311700" y="680565"/>
            <a:ext cx="8520600" cy="736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Single axis accelerometer decoupled model</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1325" name="Google Shape;1325;p99"/>
          <p:cNvSpPr txBox="1">
            <a:spLocks noGrp="1"/>
          </p:cNvSpPr>
          <p:nvPr>
            <p:ph type="body" idx="1"/>
          </p:nvPr>
        </p:nvSpPr>
        <p:spPr>
          <a:xfrm>
            <a:off x="311700" y="714626"/>
            <a:ext cx="8520600" cy="409500"/>
          </a:xfrm>
          <a:prstGeom prst="rect">
            <a:avLst/>
          </a:prstGeom>
        </p:spPr>
        <p:txBody>
          <a:bodyPr spcFirstLastPara="1" wrap="square" lIns="91425" tIns="91425" rIns="91425" bIns="91425" anchor="t" anchorCtr="0">
            <a:normAutofit fontScale="70000"/>
          </a:bodyPr>
          <a:lstStyle/>
          <a:p>
            <a:pPr marL="0" lvl="0" indent="0" algn="l" rtl="0">
              <a:spcBef>
                <a:spcPts val="0"/>
              </a:spcBef>
              <a:spcAft>
                <a:spcPts val="1200"/>
              </a:spcAft>
              <a:buNone/>
            </a:pPr>
            <a:endParaRPr/>
          </a:p>
        </p:txBody>
      </p:sp>
      <p:sp>
        <p:nvSpPr>
          <p:cNvPr id="1326" name="Google Shape;1326;p99"/>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77</a:t>
            </a:fld>
            <a:endParaRPr/>
          </a:p>
        </p:txBody>
      </p:sp>
      <p:sp>
        <p:nvSpPr>
          <p:cNvPr id="1327" name="Google Shape;1327;p99"/>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FSW - Process Noise Covariance Matrix</a:t>
            </a:r>
            <a:endParaRPr/>
          </a:p>
        </p:txBody>
      </p:sp>
      <p:pic>
        <p:nvPicPr>
          <p:cNvPr id="1328" name="Google Shape;1328;p99"/>
          <p:cNvPicPr preferRelativeResize="0"/>
          <p:nvPr/>
        </p:nvPicPr>
        <p:blipFill>
          <a:blip r:embed="rId3">
            <a:alphaModFix/>
          </a:blip>
          <a:stretch>
            <a:fillRect/>
          </a:stretch>
        </p:blipFill>
        <p:spPr>
          <a:xfrm>
            <a:off x="0" y="3211710"/>
            <a:ext cx="9144003" cy="1415356"/>
          </a:xfrm>
          <a:prstGeom prst="rect">
            <a:avLst/>
          </a:prstGeom>
          <a:noFill/>
          <a:ln>
            <a:noFill/>
          </a:ln>
        </p:spPr>
      </p:pic>
      <p:pic>
        <p:nvPicPr>
          <p:cNvPr id="1329" name="Google Shape;1329;p99"/>
          <p:cNvPicPr preferRelativeResize="0"/>
          <p:nvPr/>
        </p:nvPicPr>
        <p:blipFill>
          <a:blip r:embed="rId4">
            <a:alphaModFix/>
          </a:blip>
          <a:stretch>
            <a:fillRect/>
          </a:stretch>
        </p:blipFill>
        <p:spPr>
          <a:xfrm>
            <a:off x="601200" y="1690750"/>
            <a:ext cx="7941612" cy="1415350"/>
          </a:xfrm>
          <a:prstGeom prst="rect">
            <a:avLst/>
          </a:prstGeom>
          <a:noFill/>
          <a:ln>
            <a:noFill/>
          </a:ln>
        </p:spPr>
      </p:pic>
      <p:pic>
        <p:nvPicPr>
          <p:cNvPr id="1330" name="Google Shape;1330;p99"/>
          <p:cNvPicPr preferRelativeResize="0"/>
          <p:nvPr/>
        </p:nvPicPr>
        <p:blipFill>
          <a:blip r:embed="rId5">
            <a:alphaModFix/>
          </a:blip>
          <a:stretch>
            <a:fillRect/>
          </a:stretch>
        </p:blipFill>
        <p:spPr>
          <a:xfrm>
            <a:off x="3743531" y="1184075"/>
            <a:ext cx="1656944" cy="44672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sp>
        <p:nvSpPr>
          <p:cNvPr id="1335" name="Google Shape;1335;p100"/>
          <p:cNvSpPr txBox="1">
            <a:spLocks noGrp="1"/>
          </p:cNvSpPr>
          <p:nvPr>
            <p:ph type="sldNum" idx="12"/>
          </p:nvPr>
        </p:nvSpPr>
        <p:spPr>
          <a:xfrm>
            <a:off x="8595300" y="4875297"/>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78</a:t>
            </a:fld>
            <a:endParaRPr/>
          </a:p>
        </p:txBody>
      </p:sp>
      <p:sp>
        <p:nvSpPr>
          <p:cNvPr id="1336" name="Google Shape;1336;p100"/>
          <p:cNvSpPr txBox="1">
            <a:spLocks noGrp="1"/>
          </p:cNvSpPr>
          <p:nvPr>
            <p:ph type="title"/>
          </p:nvPr>
        </p:nvSpPr>
        <p:spPr>
          <a:xfrm>
            <a:off x="123175" y="2259900"/>
            <a:ext cx="5439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Electronics Backup Slides</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0" y="0"/>
          <a:ext cx="0" cy="0"/>
          <a:chOff x="0" y="0"/>
          <a:chExt cx="0" cy="0"/>
        </a:xfrm>
      </p:grpSpPr>
      <p:sp>
        <p:nvSpPr>
          <p:cNvPr id="1341" name="Google Shape;1341;p101"/>
          <p:cNvSpPr txBox="1">
            <a:spLocks noGrp="1"/>
          </p:cNvSpPr>
          <p:nvPr>
            <p:ph type="body" idx="1"/>
          </p:nvPr>
        </p:nvSpPr>
        <p:spPr>
          <a:xfrm>
            <a:off x="311700" y="847138"/>
            <a:ext cx="8520600" cy="3734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t>Microcontrollers (MCUs) have the most promising CPU profile to fulfil our requirements:</a:t>
            </a:r>
            <a:endParaRPr sz="1800"/>
          </a:p>
          <a:p>
            <a:pPr marL="457200" lvl="0" indent="0" algn="l" rtl="0">
              <a:spcBef>
                <a:spcPts val="1200"/>
              </a:spcBef>
              <a:spcAft>
                <a:spcPts val="0"/>
              </a:spcAft>
              <a:buNone/>
            </a:pPr>
            <a:r>
              <a:rPr lang="en" sz="1800"/>
              <a:t>Complex matrix calculations at 100Hz</a:t>
            </a:r>
            <a:endParaRPr sz="1800"/>
          </a:p>
          <a:p>
            <a:pPr marL="457200" lvl="0" indent="0" algn="l" rtl="0">
              <a:spcBef>
                <a:spcPts val="1200"/>
              </a:spcBef>
              <a:spcAft>
                <a:spcPts val="0"/>
              </a:spcAft>
              <a:buNone/>
            </a:pPr>
            <a:r>
              <a:rPr lang="en" sz="1800"/>
              <a:t>Power constraint of 1W</a:t>
            </a:r>
            <a:br>
              <a:rPr lang="en" sz="1800"/>
            </a:br>
            <a:endParaRPr sz="1800">
              <a:solidFill>
                <a:srgbClr val="FF0000"/>
              </a:solidFill>
            </a:endParaRPr>
          </a:p>
          <a:p>
            <a:pPr marL="0" lvl="0" indent="0" algn="l" rtl="0">
              <a:spcBef>
                <a:spcPts val="1200"/>
              </a:spcBef>
              <a:spcAft>
                <a:spcPts val="0"/>
              </a:spcAft>
              <a:buNone/>
            </a:pPr>
            <a:r>
              <a:rPr lang="en" sz="1800"/>
              <a:t>Microprocessors are not a viable option as they draw too much power, FPGAs are too complex to use and whole integrated boards are too big and have unnecessary peripherals.</a:t>
            </a:r>
            <a:endParaRPr sz="1800"/>
          </a:p>
          <a:p>
            <a:pPr marL="0" lvl="0" indent="0" algn="l" rtl="0">
              <a:spcBef>
                <a:spcPts val="1200"/>
              </a:spcBef>
              <a:spcAft>
                <a:spcPts val="1200"/>
              </a:spcAft>
              <a:buNone/>
            </a:pPr>
            <a:endParaRPr sz="1800"/>
          </a:p>
        </p:txBody>
      </p:sp>
      <p:sp>
        <p:nvSpPr>
          <p:cNvPr id="1342" name="Google Shape;1342;p101"/>
          <p:cNvSpPr txBox="1">
            <a:spLocks noGrp="1"/>
          </p:cNvSpPr>
          <p:nvPr>
            <p:ph type="title"/>
          </p:nvPr>
        </p:nvSpPr>
        <p:spPr>
          <a:xfrm>
            <a:off x="153025" y="0"/>
            <a:ext cx="78438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Microcontroller Trade - Overview</a:t>
            </a:r>
            <a:endParaRPr/>
          </a:p>
        </p:txBody>
      </p:sp>
      <p:sp>
        <p:nvSpPr>
          <p:cNvPr id="1343" name="Google Shape;1343;p101"/>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79</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0"/>
          <p:cNvSpPr txBox="1">
            <a:spLocks noGrp="1"/>
          </p:cNvSpPr>
          <p:nvPr>
            <p:ph type="body" idx="1"/>
          </p:nvPr>
        </p:nvSpPr>
        <p:spPr>
          <a:xfrm>
            <a:off x="311700" y="847138"/>
            <a:ext cx="8520600" cy="3734700"/>
          </a:xfrm>
          <a:prstGeom prst="rect">
            <a:avLst/>
          </a:prstGeom>
        </p:spPr>
        <p:txBody>
          <a:bodyPr spcFirstLastPara="1" wrap="square" lIns="91425" tIns="91425" rIns="91425" bIns="91425" anchor="t" anchorCtr="0">
            <a:normAutofit lnSpcReduction="20000"/>
          </a:bodyPr>
          <a:lstStyle/>
          <a:p>
            <a:pPr marL="457200" lvl="0" indent="-361950" algn="l" rtl="0">
              <a:spcBef>
                <a:spcPts val="0"/>
              </a:spcBef>
              <a:spcAft>
                <a:spcPts val="0"/>
              </a:spcAft>
              <a:buSzPts val="2100"/>
              <a:buChar char="●"/>
            </a:pPr>
            <a:r>
              <a:rPr lang="en" b="1"/>
              <a:t>Sensor Selection</a:t>
            </a:r>
            <a:r>
              <a:rPr lang="en"/>
              <a:t> </a:t>
            </a:r>
            <a:endParaRPr/>
          </a:p>
          <a:p>
            <a:pPr marL="914400" lvl="1" indent="-349250" algn="l" rtl="0">
              <a:spcBef>
                <a:spcPts val="0"/>
              </a:spcBef>
              <a:spcAft>
                <a:spcPts val="0"/>
              </a:spcAft>
              <a:buSzPts val="1900"/>
              <a:buChar char="○"/>
            </a:pPr>
            <a:r>
              <a:rPr lang="en"/>
              <a:t>Unable to find sensors that meet customer’s position/velocity requirements through the 2 hour loss-of-contact window </a:t>
            </a:r>
            <a:endParaRPr/>
          </a:p>
          <a:p>
            <a:pPr marL="914400" lvl="1" indent="-349250" algn="l" rtl="0">
              <a:spcBef>
                <a:spcPts val="0"/>
              </a:spcBef>
              <a:spcAft>
                <a:spcPts val="0"/>
              </a:spcAft>
              <a:buSzPts val="1900"/>
              <a:buChar char="○"/>
            </a:pPr>
            <a:r>
              <a:rPr lang="en"/>
              <a:t>Called multiple vendors to discuss sensors not available on websites</a:t>
            </a:r>
            <a:endParaRPr/>
          </a:p>
          <a:p>
            <a:pPr marL="914400" lvl="1" indent="-349250" algn="l" rtl="0">
              <a:spcBef>
                <a:spcPts val="0"/>
              </a:spcBef>
              <a:spcAft>
                <a:spcPts val="0"/>
              </a:spcAft>
              <a:buSzPts val="1900"/>
              <a:buChar char="○"/>
            </a:pPr>
            <a:r>
              <a:rPr lang="en"/>
              <a:t>Completed studies on increasing the number of sensors to improve accuracy</a:t>
            </a:r>
            <a:endParaRPr/>
          </a:p>
          <a:p>
            <a:pPr marL="457200" lvl="0" indent="-361950" algn="l" rtl="0">
              <a:spcBef>
                <a:spcPts val="0"/>
              </a:spcBef>
              <a:spcAft>
                <a:spcPts val="0"/>
              </a:spcAft>
              <a:buSzPts val="2100"/>
              <a:buChar char="●"/>
            </a:pPr>
            <a:r>
              <a:rPr lang="en" b="1"/>
              <a:t>Multiplicative Extended Kalman Filter (MEKF)</a:t>
            </a:r>
            <a:r>
              <a:rPr lang="en"/>
              <a:t> for a 6 Degree of Freedom system in a cislunar trajectory</a:t>
            </a:r>
            <a:endParaRPr/>
          </a:p>
          <a:p>
            <a:pPr marL="914400" lvl="1" indent="-349250" algn="l" rtl="0">
              <a:spcBef>
                <a:spcPts val="0"/>
              </a:spcBef>
              <a:spcAft>
                <a:spcPts val="0"/>
              </a:spcAft>
              <a:buSzPts val="1900"/>
              <a:buChar char="○"/>
            </a:pPr>
            <a:r>
              <a:rPr lang="en"/>
              <a:t>Determined to be over-complicated for meeting adjusted customer requirements</a:t>
            </a:r>
            <a:endParaRPr/>
          </a:p>
          <a:p>
            <a:pPr marL="457200" lvl="0" indent="-361950" algn="l" rtl="0">
              <a:spcBef>
                <a:spcPts val="0"/>
              </a:spcBef>
              <a:spcAft>
                <a:spcPts val="0"/>
              </a:spcAft>
              <a:buSzPts val="2100"/>
              <a:buChar char="●"/>
            </a:pPr>
            <a:r>
              <a:rPr lang="en" b="1"/>
              <a:t>Cislunar Orbit</a:t>
            </a:r>
            <a:r>
              <a:rPr lang="en"/>
              <a:t> </a:t>
            </a:r>
            <a:endParaRPr/>
          </a:p>
          <a:p>
            <a:pPr marL="914400" lvl="1" indent="-349250" algn="l" rtl="0">
              <a:spcBef>
                <a:spcPts val="0"/>
              </a:spcBef>
              <a:spcAft>
                <a:spcPts val="0"/>
              </a:spcAft>
              <a:buSzPts val="1900"/>
              <a:buChar char="○"/>
            </a:pPr>
            <a:r>
              <a:rPr lang="en"/>
              <a:t>Changed to circular lunar orbit for modeling/dynamic accuracy</a:t>
            </a:r>
            <a:endParaRPr/>
          </a:p>
        </p:txBody>
      </p:sp>
      <p:sp>
        <p:nvSpPr>
          <p:cNvPr id="355" name="Google Shape;355;p30"/>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8</a:t>
            </a:fld>
            <a:endParaRPr/>
          </a:p>
        </p:txBody>
      </p:sp>
      <p:sp>
        <p:nvSpPr>
          <p:cNvPr id="356" name="Google Shape;356;p30"/>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GAINS Change of Scope</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sp>
        <p:nvSpPr>
          <p:cNvPr id="1348" name="Google Shape;1348;p102"/>
          <p:cNvSpPr txBox="1">
            <a:spLocks noGrp="1"/>
          </p:cNvSpPr>
          <p:nvPr>
            <p:ph type="body" idx="1"/>
          </p:nvPr>
        </p:nvSpPr>
        <p:spPr>
          <a:xfrm>
            <a:off x="311700" y="847138"/>
            <a:ext cx="8520600" cy="37347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 sz="1800"/>
              <a:t>Our research showed that a regular, trade-matrix based approach to part selection was not viable, as the most important characteristics (processing power and power consumption) are incredibly difficult to accurately quantify.</a:t>
            </a:r>
            <a:endParaRPr sz="1800"/>
          </a:p>
          <a:p>
            <a:pPr marL="0" lvl="0" indent="0" algn="l" rtl="0">
              <a:spcBef>
                <a:spcPts val="1200"/>
              </a:spcBef>
              <a:spcAft>
                <a:spcPts val="0"/>
              </a:spcAft>
              <a:buNone/>
            </a:pPr>
            <a:br>
              <a:rPr lang="en" sz="1800"/>
            </a:br>
            <a:r>
              <a:rPr lang="en" sz="1800"/>
              <a:t>We thus used the quantifiable part values, such as size, number of I/O pins, comm. protocols etc. to establish a group of MCUs that work for our purpose.</a:t>
            </a:r>
            <a:endParaRPr sz="1800"/>
          </a:p>
          <a:p>
            <a:pPr marL="0" lvl="0" indent="0" algn="l" rtl="0">
              <a:spcBef>
                <a:spcPts val="1200"/>
              </a:spcBef>
              <a:spcAft>
                <a:spcPts val="1200"/>
              </a:spcAft>
              <a:buNone/>
            </a:pPr>
            <a:br>
              <a:rPr lang="en" sz="1800"/>
            </a:br>
            <a:r>
              <a:rPr lang="en" sz="1800"/>
              <a:t>Among different MCUs, ARM Cortex M architecture chips have come out on top when considering our requirements and system needs, as they are purpose-designed for low power consumption and high performance and check all other boxes.</a:t>
            </a:r>
            <a:br>
              <a:rPr lang="en" sz="1800"/>
            </a:br>
            <a:endParaRPr sz="1800"/>
          </a:p>
        </p:txBody>
      </p:sp>
      <p:sp>
        <p:nvSpPr>
          <p:cNvPr id="1349" name="Google Shape;1349;p102"/>
          <p:cNvSpPr txBox="1">
            <a:spLocks noGrp="1"/>
          </p:cNvSpPr>
          <p:nvPr>
            <p:ph type="title"/>
          </p:nvPr>
        </p:nvSpPr>
        <p:spPr>
          <a:xfrm>
            <a:off x="153025" y="0"/>
            <a:ext cx="76422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Microcontroller Trade - Approach</a:t>
            </a:r>
            <a:endParaRPr/>
          </a:p>
        </p:txBody>
      </p:sp>
      <p:sp>
        <p:nvSpPr>
          <p:cNvPr id="1350" name="Google Shape;1350;p102"/>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80</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55" name="Google Shape;1355;p103"/>
          <p:cNvSpPr txBox="1">
            <a:spLocks noGrp="1"/>
          </p:cNvSpPr>
          <p:nvPr>
            <p:ph type="body" idx="1"/>
          </p:nvPr>
        </p:nvSpPr>
        <p:spPr>
          <a:xfrm>
            <a:off x="311700" y="847138"/>
            <a:ext cx="8520600" cy="37347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sz="1800"/>
              <a:t>In order to gauge if the ARM cortex M chips have enough processing power to fulfil requirements, we performed testing on the Arduino DUE, which uses an ARM M3 MCU, to establish a baseline for obtainable computing power. </a:t>
            </a:r>
            <a:endParaRPr sz="1800"/>
          </a:p>
          <a:p>
            <a:pPr marL="0" lvl="0" indent="0" algn="l" rtl="0">
              <a:spcBef>
                <a:spcPts val="1200"/>
              </a:spcBef>
              <a:spcAft>
                <a:spcPts val="0"/>
              </a:spcAft>
              <a:buNone/>
            </a:pPr>
            <a:r>
              <a:rPr lang="en" sz="1800"/>
              <a:t>This was accomplished by writing a script in C to represent the KF-computations needed to achieve our requirements.</a:t>
            </a:r>
            <a:endParaRPr sz="1800"/>
          </a:p>
          <a:p>
            <a:pPr marL="0" lvl="0" indent="0" algn="l" rtl="0">
              <a:spcBef>
                <a:spcPts val="1200"/>
              </a:spcBef>
              <a:spcAft>
                <a:spcPts val="0"/>
              </a:spcAft>
              <a:buNone/>
            </a:pPr>
            <a:r>
              <a:rPr lang="en" sz="1800"/>
              <a:t>The test shows that even with an ARM M3 chip, we are able to meet requirements, and have a large margin of error as we will use an ARM M4 chip, which our research shows has a calculation speed 5 times faster than the M3.</a:t>
            </a:r>
            <a:br>
              <a:rPr lang="en" sz="1800"/>
            </a:br>
            <a:br>
              <a:rPr lang="en" sz="1800"/>
            </a:br>
            <a:r>
              <a:rPr lang="en" sz="1800"/>
              <a:t>The exact test results can be found on slide “</a:t>
            </a:r>
            <a:r>
              <a:rPr lang="en" sz="1800">
                <a:solidFill>
                  <a:srgbClr val="595959"/>
                </a:solidFill>
              </a:rPr>
              <a:t>FSW - Compute Time Estimates”</a:t>
            </a:r>
            <a:endParaRPr sz="1800">
              <a:solidFill>
                <a:srgbClr val="595959"/>
              </a:solidFill>
            </a:endParaRPr>
          </a:p>
          <a:p>
            <a:pPr marL="0" lvl="0" indent="0" algn="l" rtl="0">
              <a:spcBef>
                <a:spcPts val="1200"/>
              </a:spcBef>
              <a:spcAft>
                <a:spcPts val="1200"/>
              </a:spcAft>
              <a:buNone/>
            </a:pPr>
            <a:r>
              <a:rPr lang="en" sz="1800"/>
              <a:t>We will move from estimates to definitive numbers are we obtain a ARM M4 chip MCU with a dev-board to test it on.</a:t>
            </a:r>
            <a:endParaRPr sz="1800">
              <a:highlight>
                <a:srgbClr val="FFFF00"/>
              </a:highlight>
            </a:endParaRPr>
          </a:p>
        </p:txBody>
      </p:sp>
      <p:sp>
        <p:nvSpPr>
          <p:cNvPr id="1356" name="Google Shape;1356;p103"/>
          <p:cNvSpPr txBox="1">
            <a:spLocks noGrp="1"/>
          </p:cNvSpPr>
          <p:nvPr>
            <p:ph type="title"/>
          </p:nvPr>
        </p:nvSpPr>
        <p:spPr>
          <a:xfrm>
            <a:off x="153025" y="0"/>
            <a:ext cx="80919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Microcontroller - Testing</a:t>
            </a:r>
            <a:endParaRPr/>
          </a:p>
        </p:txBody>
      </p:sp>
      <p:sp>
        <p:nvSpPr>
          <p:cNvPr id="1357" name="Google Shape;1357;p103"/>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81</a:t>
            </a:fld>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sp>
        <p:nvSpPr>
          <p:cNvPr id="1362" name="Google Shape;1362;p104"/>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82</a:t>
            </a:fld>
            <a:endParaRPr/>
          </a:p>
        </p:txBody>
      </p:sp>
      <p:sp>
        <p:nvSpPr>
          <p:cNvPr id="1363" name="Google Shape;1363;p104"/>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Electronics - Microcontroller Trade</a:t>
            </a:r>
            <a:endParaRPr/>
          </a:p>
        </p:txBody>
      </p:sp>
      <p:graphicFrame>
        <p:nvGraphicFramePr>
          <p:cNvPr id="1364" name="Google Shape;1364;p104"/>
          <p:cNvGraphicFramePr/>
          <p:nvPr/>
        </p:nvGraphicFramePr>
        <p:xfrm>
          <a:off x="169413" y="713363"/>
          <a:ext cx="3000000" cy="3000000"/>
        </p:xfrm>
        <a:graphic>
          <a:graphicData uri="http://schemas.openxmlformats.org/drawingml/2006/table">
            <a:tbl>
              <a:tblPr>
                <a:noFill/>
                <a:tableStyleId>{2B3CC3D6-1F7A-4778-AB20-04DCFBE73B5B}</a:tableStyleId>
              </a:tblPr>
              <a:tblGrid>
                <a:gridCol w="2089150">
                  <a:extLst>
                    <a:ext uri="{9D8B030D-6E8A-4147-A177-3AD203B41FA5}">
                      <a16:colId xmlns:a16="http://schemas.microsoft.com/office/drawing/2014/main" val="20000"/>
                    </a:ext>
                  </a:extLst>
                </a:gridCol>
                <a:gridCol w="1187250">
                  <a:extLst>
                    <a:ext uri="{9D8B030D-6E8A-4147-A177-3AD203B41FA5}">
                      <a16:colId xmlns:a16="http://schemas.microsoft.com/office/drawing/2014/main" val="20001"/>
                    </a:ext>
                  </a:extLst>
                </a:gridCol>
                <a:gridCol w="1126200">
                  <a:extLst>
                    <a:ext uri="{9D8B030D-6E8A-4147-A177-3AD203B41FA5}">
                      <a16:colId xmlns:a16="http://schemas.microsoft.com/office/drawing/2014/main" val="20002"/>
                    </a:ext>
                  </a:extLst>
                </a:gridCol>
                <a:gridCol w="1165425">
                  <a:extLst>
                    <a:ext uri="{9D8B030D-6E8A-4147-A177-3AD203B41FA5}">
                      <a16:colId xmlns:a16="http://schemas.microsoft.com/office/drawing/2014/main" val="20003"/>
                    </a:ext>
                  </a:extLst>
                </a:gridCol>
                <a:gridCol w="1680550">
                  <a:extLst>
                    <a:ext uri="{9D8B030D-6E8A-4147-A177-3AD203B41FA5}">
                      <a16:colId xmlns:a16="http://schemas.microsoft.com/office/drawing/2014/main" val="20004"/>
                    </a:ext>
                  </a:extLst>
                </a:gridCol>
                <a:gridCol w="1556600">
                  <a:extLst>
                    <a:ext uri="{9D8B030D-6E8A-4147-A177-3AD203B41FA5}">
                      <a16:colId xmlns:a16="http://schemas.microsoft.com/office/drawing/2014/main" val="20005"/>
                    </a:ext>
                  </a:extLst>
                </a:gridCol>
              </a:tblGrid>
              <a:tr h="430050">
                <a:tc>
                  <a:txBody>
                    <a:bodyPr/>
                    <a:lstStyle/>
                    <a:p>
                      <a:pPr marL="0" lvl="0" indent="0" algn="ctr" rtl="0">
                        <a:spcBef>
                          <a:spcPts val="0"/>
                        </a:spcBef>
                        <a:spcAft>
                          <a:spcPts val="0"/>
                        </a:spcAft>
                        <a:buNone/>
                      </a:pPr>
                      <a:r>
                        <a:rPr lang="en" sz="1500" b="1"/>
                        <a:t>Evaluation Criteria</a:t>
                      </a:r>
                      <a:endParaRPr sz="15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solidFill>
                            <a:srgbClr val="000000"/>
                          </a:solidFill>
                        </a:rPr>
                        <a:t>STM32F</a:t>
                      </a:r>
                      <a:r>
                        <a:rPr lang="en" b="1"/>
                        <a:t>3</a:t>
                      </a:r>
                      <a:r>
                        <a:rPr lang="en" b="1">
                          <a:solidFill>
                            <a:srgbClr val="000000"/>
                          </a:solidFill>
                        </a:rPr>
                        <a:t> (ARM M</a:t>
                      </a:r>
                      <a:r>
                        <a:rPr lang="en" b="1"/>
                        <a:t>4</a:t>
                      </a:r>
                      <a:r>
                        <a:rPr lang="en" b="1">
                          <a:solidFill>
                            <a:srgbClr val="000000"/>
                          </a:solidFill>
                        </a:rPr>
                        <a:t>)</a:t>
                      </a:r>
                      <a:endParaRPr b="1">
                        <a:solidFill>
                          <a:srgbClr val="000000"/>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solidFill>
                            <a:srgbClr val="000000"/>
                          </a:solidFill>
                        </a:rPr>
                        <a:t>STM32L4+ (ARM M4)</a:t>
                      </a:r>
                      <a:endParaRPr b="1">
                        <a:solidFill>
                          <a:srgbClr val="000000"/>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solidFill>
                            <a:srgbClr val="000000"/>
                          </a:solidFill>
                          <a:uFill>
                            <a:noFill/>
                          </a:uFill>
                          <a:hlinkClick r:id="rId3">
                            <a:extLst>
                              <a:ext uri="{A12FA001-AC4F-418D-AE19-62706E023703}">
                                <ahyp:hlinkClr xmlns:ahyp="http://schemas.microsoft.com/office/drawing/2018/hyperlinkcolor" val="tx"/>
                              </a:ext>
                            </a:extLst>
                          </a:hlinkClick>
                        </a:rPr>
                        <a:t>LCP1800 </a:t>
                      </a:r>
                      <a:endParaRPr b="1"/>
                    </a:p>
                    <a:p>
                      <a:pPr marL="0" lvl="0" indent="0" algn="ctr" rtl="0">
                        <a:spcBef>
                          <a:spcPts val="0"/>
                        </a:spcBef>
                        <a:spcAft>
                          <a:spcPts val="0"/>
                        </a:spcAft>
                        <a:buNone/>
                      </a:pPr>
                      <a:r>
                        <a:rPr lang="en" b="1"/>
                        <a:t>(ARM M3)</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Clr>
                          <a:srgbClr val="000000"/>
                        </a:buClr>
                        <a:buSzPts val="1100"/>
                        <a:buFont typeface="Arial"/>
                        <a:buNone/>
                      </a:pPr>
                      <a:r>
                        <a:rPr lang="en" b="1">
                          <a:solidFill>
                            <a:srgbClr val="000000"/>
                          </a:solidFill>
                        </a:rPr>
                        <a:t>Arduino Due</a:t>
                      </a:r>
                      <a:endParaRPr b="1">
                        <a:solidFill>
                          <a:srgbClr val="000000"/>
                        </a:solidFill>
                      </a:endParaRPr>
                    </a:p>
                    <a:p>
                      <a:pPr marL="0" lvl="0" indent="0" algn="ctr" rtl="0">
                        <a:spcBef>
                          <a:spcPts val="0"/>
                        </a:spcBef>
                        <a:spcAft>
                          <a:spcPts val="0"/>
                        </a:spcAft>
                        <a:buClr>
                          <a:srgbClr val="000000"/>
                        </a:buClr>
                        <a:buSzPts val="1100"/>
                        <a:buFont typeface="Arial"/>
                        <a:buNone/>
                      </a:pPr>
                      <a:r>
                        <a:rPr lang="en" b="1">
                          <a:solidFill>
                            <a:srgbClr val="000000"/>
                          </a:solidFill>
                        </a:rPr>
                        <a:t>(ARM M3)</a:t>
                      </a:r>
                      <a:endParaRPr b="1">
                        <a:solidFill>
                          <a:srgbClr val="000000"/>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Necessity</a:t>
                      </a:r>
                      <a:endParaRPr b="1">
                        <a:solidFill>
                          <a:srgbClr val="000000"/>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extLst>
                  <a:ext uri="{0D108BD9-81ED-4DB2-BD59-A6C34878D82A}">
                    <a16:rowId xmlns:a16="http://schemas.microsoft.com/office/drawing/2014/main" val="10000"/>
                  </a:ext>
                </a:extLst>
              </a:tr>
              <a:tr h="397125">
                <a:tc>
                  <a:txBody>
                    <a:bodyPr/>
                    <a:lstStyle/>
                    <a:p>
                      <a:pPr marL="0" lvl="0" indent="0" algn="l" rtl="0">
                        <a:spcBef>
                          <a:spcPts val="0"/>
                        </a:spcBef>
                        <a:spcAft>
                          <a:spcPts val="0"/>
                        </a:spcAft>
                        <a:buNone/>
                      </a:pPr>
                      <a:r>
                        <a:rPr lang="en"/>
                        <a:t>Clock Speed (MHz)</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highlight>
                            <a:srgbClr val="FFFFFF"/>
                          </a:highlight>
                        </a:rPr>
                        <a:t>72</a:t>
                      </a:r>
                      <a:endParaRPr>
                        <a:highlight>
                          <a:srgbClr val="FFFFFF"/>
                        </a:highlight>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highlight>
                            <a:srgbClr val="FFFFFF"/>
                          </a:highlight>
                        </a:rPr>
                        <a:t>120</a:t>
                      </a:r>
                      <a:endParaRPr>
                        <a:highlight>
                          <a:srgbClr val="FFFFFF"/>
                        </a:highlight>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highlight>
                            <a:srgbClr val="FFFFFF"/>
                          </a:highlight>
                        </a:rPr>
                        <a:t>180</a:t>
                      </a:r>
                      <a:endParaRPr>
                        <a:highlight>
                          <a:srgbClr val="FFFFFF"/>
                        </a:highlight>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highlight>
                            <a:srgbClr val="FFFFFF"/>
                          </a:highlight>
                        </a:rPr>
                        <a:t>84</a:t>
                      </a:r>
                      <a:endParaRPr>
                        <a:highlight>
                          <a:srgbClr val="FFFFFF"/>
                        </a:highlight>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highlight>
                            <a:srgbClr val="FFFFFF"/>
                          </a:highlight>
                        </a:rPr>
                        <a:t>-</a:t>
                      </a:r>
                      <a:endParaRPr>
                        <a:highlight>
                          <a:srgbClr val="FFFFFF"/>
                        </a:highlight>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83200">
                <a:tc>
                  <a:txBody>
                    <a:bodyPr/>
                    <a:lstStyle/>
                    <a:p>
                      <a:pPr marL="0" lvl="0" indent="0" algn="l" rtl="0">
                        <a:spcBef>
                          <a:spcPts val="0"/>
                        </a:spcBef>
                        <a:spcAft>
                          <a:spcPts val="0"/>
                        </a:spcAft>
                        <a:buNone/>
                      </a:pPr>
                      <a:r>
                        <a:rPr lang="en"/>
                        <a:t>Op. Voltage (V)</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highlight>
                            <a:srgbClr val="FFFFFF"/>
                          </a:highlight>
                        </a:rPr>
                        <a:t>2 - 3.6</a:t>
                      </a:r>
                      <a:endParaRPr>
                        <a:highlight>
                          <a:srgbClr val="FFFFFF"/>
                        </a:highlight>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highlight>
                            <a:srgbClr val="FFFFFF"/>
                          </a:highlight>
                        </a:rPr>
                        <a:t>1.7 - 3.6</a:t>
                      </a:r>
                      <a:endParaRPr>
                        <a:highlight>
                          <a:srgbClr val="FFFFFF"/>
                        </a:highlight>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highlight>
                            <a:srgbClr val="FFFFFF"/>
                          </a:highlight>
                        </a:rPr>
                        <a:t>1.8 - 3.6</a:t>
                      </a:r>
                      <a:endParaRPr>
                        <a:highlight>
                          <a:srgbClr val="FFFFFF"/>
                        </a:highlight>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highlight>
                            <a:srgbClr val="FFFFFF"/>
                          </a:highlight>
                        </a:rPr>
                        <a:t>3.3</a:t>
                      </a:r>
                      <a:endParaRPr>
                        <a:highlight>
                          <a:srgbClr val="FFFFFF"/>
                        </a:highlight>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highlight>
                            <a:srgbClr val="FFFFFF"/>
                          </a:highlight>
                        </a:rPr>
                        <a:t>-</a:t>
                      </a:r>
                      <a:endParaRPr>
                        <a:highlight>
                          <a:srgbClr val="FFFFFF"/>
                        </a:highlight>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524925">
                <a:tc>
                  <a:txBody>
                    <a:bodyPr/>
                    <a:lstStyle/>
                    <a:p>
                      <a:pPr marL="0" lvl="0" indent="0" algn="l" rtl="0">
                        <a:spcBef>
                          <a:spcPts val="0"/>
                        </a:spcBef>
                        <a:spcAft>
                          <a:spcPts val="0"/>
                        </a:spcAft>
                        <a:buNone/>
                      </a:pPr>
                      <a:r>
                        <a:rPr lang="en"/>
                        <a:t>Max. Power Consumption (mW)</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highlight>
                            <a:srgbClr val="FFFFFF"/>
                          </a:highlight>
                        </a:rPr>
                        <a:t>38.8</a:t>
                      </a:r>
                      <a:endParaRPr>
                        <a:highlight>
                          <a:srgbClr val="FFFFFF"/>
                        </a:highlight>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highlight>
                            <a:srgbClr val="FFFFFF"/>
                          </a:highlight>
                        </a:rPr>
                        <a:t>64.8</a:t>
                      </a:r>
                      <a:endParaRPr>
                        <a:highlight>
                          <a:srgbClr val="FFFFFF"/>
                        </a:highlight>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highlight>
                            <a:srgbClr val="FFFFFF"/>
                          </a:highlight>
                        </a:rPr>
                        <a:t>75</a:t>
                      </a:r>
                      <a:endParaRPr>
                        <a:highlight>
                          <a:srgbClr val="FFFFFF"/>
                        </a:highlight>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highlight>
                            <a:srgbClr val="FFFFFF"/>
                          </a:highlight>
                        </a:rPr>
                        <a:t>1270</a:t>
                      </a:r>
                      <a:endParaRPr>
                        <a:highlight>
                          <a:srgbClr val="FFFFFF"/>
                        </a:highlight>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highlight>
                            <a:srgbClr val="FFFFFF"/>
                          </a:highlight>
                        </a:rPr>
                        <a:t> &lt; 850</a:t>
                      </a:r>
                      <a:endParaRPr>
                        <a:highlight>
                          <a:srgbClr val="FFFFFF"/>
                        </a:highlight>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397125">
                <a:tc>
                  <a:txBody>
                    <a:bodyPr/>
                    <a:lstStyle/>
                    <a:p>
                      <a:pPr marL="0" lvl="0" indent="0" algn="l" rtl="0">
                        <a:spcBef>
                          <a:spcPts val="0"/>
                        </a:spcBef>
                        <a:spcAft>
                          <a:spcPts val="0"/>
                        </a:spcAft>
                        <a:buNone/>
                      </a:pPr>
                      <a:r>
                        <a:rPr lang="en"/>
                        <a:t>FPU</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Yes</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highlight>
                            <a:srgbClr val="FFFFFF"/>
                          </a:highlight>
                        </a:rPr>
                        <a:t>Yes</a:t>
                      </a:r>
                      <a:endParaRPr>
                        <a:highlight>
                          <a:srgbClr val="FFFFFF"/>
                        </a:highlight>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highlight>
                            <a:srgbClr val="FFFFFF"/>
                          </a:highlight>
                        </a:rPr>
                        <a:t>No</a:t>
                      </a:r>
                      <a:endParaRPr>
                        <a:highlight>
                          <a:srgbClr val="FFFFFF"/>
                        </a:highlight>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highlight>
                            <a:srgbClr val="FFFFFF"/>
                          </a:highlight>
                        </a:rPr>
                        <a:t>No</a:t>
                      </a:r>
                      <a:endParaRPr>
                        <a:highlight>
                          <a:srgbClr val="FFFFFF"/>
                        </a:highlight>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highlight>
                            <a:srgbClr val="FFFFFF"/>
                          </a:highlight>
                        </a:rPr>
                        <a:t>-</a:t>
                      </a:r>
                      <a:endParaRPr>
                        <a:highlight>
                          <a:srgbClr val="FFFFFF"/>
                        </a:highlight>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476750">
                <a:tc>
                  <a:txBody>
                    <a:bodyPr/>
                    <a:lstStyle/>
                    <a:p>
                      <a:pPr marL="0" lvl="0" indent="0" algn="l" rtl="0">
                        <a:spcBef>
                          <a:spcPts val="0"/>
                        </a:spcBef>
                        <a:spcAft>
                          <a:spcPts val="0"/>
                        </a:spcAft>
                        <a:buNone/>
                      </a:pPr>
                      <a:r>
                        <a:rPr lang="en"/>
                        <a:t>Connectivity / I/O pins</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I2C, SPI / 24</a:t>
                      </a:r>
                      <a:r>
                        <a:rPr lang="en">
                          <a:solidFill>
                            <a:srgbClr val="000000"/>
                          </a:solidFill>
                        </a:rPr>
                        <a:t> - 80</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solidFill>
                            <a:srgbClr val="000000"/>
                          </a:solidFill>
                        </a:rPr>
                        <a:t>I2C, SPI / 28 - 136</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solidFill>
                            <a:srgbClr val="000000"/>
                          </a:solidFill>
                        </a:rPr>
                        <a:t>I2C, SPI / 49 - 164</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highlight>
                            <a:srgbClr val="FFFFFF"/>
                          </a:highlight>
                        </a:rPr>
                        <a:t>I2C, SPI / 42</a:t>
                      </a:r>
                      <a:r>
                        <a:rPr lang="en"/>
                        <a:t> </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I2C, SPI / &gt;20</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403400">
                <a:tc>
                  <a:txBody>
                    <a:bodyPr/>
                    <a:lstStyle/>
                    <a:p>
                      <a:pPr marL="0" lvl="0" indent="0" algn="l" rtl="0">
                        <a:spcBef>
                          <a:spcPts val="0"/>
                        </a:spcBef>
                        <a:spcAft>
                          <a:spcPts val="0"/>
                        </a:spcAft>
                        <a:buNone/>
                      </a:pPr>
                      <a:r>
                        <a:rPr lang="en"/>
                        <a:t>Flash memory / SRAM (KB)</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32 - 512 / 16 - 80</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512 - 2048 / 320 - 640</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128 - 1024 / 136 - 200</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512 / 96</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&gt; 30 / &gt; 47</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373925">
                <a:tc>
                  <a:txBody>
                    <a:bodyPr/>
                    <a:lstStyle/>
                    <a:p>
                      <a:pPr marL="0" lvl="0" indent="0" algn="l" rtl="0">
                        <a:spcBef>
                          <a:spcPts val="0"/>
                        </a:spcBef>
                        <a:spcAft>
                          <a:spcPts val="0"/>
                        </a:spcAft>
                        <a:buNone/>
                      </a:pPr>
                      <a:r>
                        <a:rPr lang="en"/>
                        <a:t>Dev board available?</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Yes</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Yes</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No</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Yes</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Yes</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sp>
        <p:nvSpPr>
          <p:cNvPr id="1369" name="Google Shape;1369;p105"/>
          <p:cNvSpPr/>
          <p:nvPr/>
        </p:nvSpPr>
        <p:spPr>
          <a:xfrm>
            <a:off x="474825" y="657225"/>
            <a:ext cx="8044800" cy="38091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05"/>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83</a:t>
            </a:fld>
            <a:endParaRPr/>
          </a:p>
        </p:txBody>
      </p:sp>
      <p:sp>
        <p:nvSpPr>
          <p:cNvPr id="1371" name="Google Shape;1371;p105"/>
          <p:cNvSpPr txBox="1">
            <a:spLocks noGrp="1"/>
          </p:cNvSpPr>
          <p:nvPr>
            <p:ph type="title"/>
          </p:nvPr>
        </p:nvSpPr>
        <p:spPr>
          <a:xfrm>
            <a:off x="153025" y="0"/>
            <a:ext cx="8405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Electronics - Weighted Flash Memory Trade Matrix</a:t>
            </a:r>
            <a:endParaRPr/>
          </a:p>
        </p:txBody>
      </p:sp>
      <p:sp>
        <p:nvSpPr>
          <p:cNvPr id="1372" name="Google Shape;1372;p105"/>
          <p:cNvSpPr txBox="1"/>
          <p:nvPr/>
        </p:nvSpPr>
        <p:spPr>
          <a:xfrm>
            <a:off x="3587675" y="4396000"/>
            <a:ext cx="16290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666666"/>
                </a:solidFill>
              </a:rPr>
              <a:t>($6.27)</a:t>
            </a:r>
            <a:endParaRPr sz="1200">
              <a:solidFill>
                <a:srgbClr val="666666"/>
              </a:solidFill>
              <a:latin typeface="Roboto"/>
              <a:ea typeface="Roboto"/>
              <a:cs typeface="Roboto"/>
              <a:sym typeface="Roboto"/>
            </a:endParaRPr>
          </a:p>
        </p:txBody>
      </p:sp>
      <p:graphicFrame>
        <p:nvGraphicFramePr>
          <p:cNvPr id="1373" name="Google Shape;1373;p105"/>
          <p:cNvGraphicFramePr/>
          <p:nvPr/>
        </p:nvGraphicFramePr>
        <p:xfrm>
          <a:off x="474875" y="620800"/>
          <a:ext cx="3000000" cy="3000000"/>
        </p:xfrm>
        <a:graphic>
          <a:graphicData uri="http://schemas.openxmlformats.org/drawingml/2006/table">
            <a:tbl>
              <a:tblPr>
                <a:noFill/>
                <a:tableStyleId>{2B3CC3D6-1F7A-4778-AB20-04DCFBE73B5B}</a:tableStyleId>
              </a:tblPr>
              <a:tblGrid>
                <a:gridCol w="2420975">
                  <a:extLst>
                    <a:ext uri="{9D8B030D-6E8A-4147-A177-3AD203B41FA5}">
                      <a16:colId xmlns:a16="http://schemas.microsoft.com/office/drawing/2014/main" val="20000"/>
                    </a:ext>
                  </a:extLst>
                </a:gridCol>
                <a:gridCol w="823725">
                  <a:extLst>
                    <a:ext uri="{9D8B030D-6E8A-4147-A177-3AD203B41FA5}">
                      <a16:colId xmlns:a16="http://schemas.microsoft.com/office/drawing/2014/main" val="20001"/>
                    </a:ext>
                  </a:extLst>
                </a:gridCol>
                <a:gridCol w="1369375">
                  <a:extLst>
                    <a:ext uri="{9D8B030D-6E8A-4147-A177-3AD203B41FA5}">
                      <a16:colId xmlns:a16="http://schemas.microsoft.com/office/drawing/2014/main" val="20002"/>
                    </a:ext>
                  </a:extLst>
                </a:gridCol>
                <a:gridCol w="1018675">
                  <a:extLst>
                    <a:ext uri="{9D8B030D-6E8A-4147-A177-3AD203B41FA5}">
                      <a16:colId xmlns:a16="http://schemas.microsoft.com/office/drawing/2014/main" val="20003"/>
                    </a:ext>
                  </a:extLst>
                </a:gridCol>
                <a:gridCol w="1229900">
                  <a:extLst>
                    <a:ext uri="{9D8B030D-6E8A-4147-A177-3AD203B41FA5}">
                      <a16:colId xmlns:a16="http://schemas.microsoft.com/office/drawing/2014/main" val="20004"/>
                    </a:ext>
                  </a:extLst>
                </a:gridCol>
                <a:gridCol w="1182050">
                  <a:extLst>
                    <a:ext uri="{9D8B030D-6E8A-4147-A177-3AD203B41FA5}">
                      <a16:colId xmlns:a16="http://schemas.microsoft.com/office/drawing/2014/main" val="20005"/>
                    </a:ext>
                  </a:extLst>
                </a:gridCol>
              </a:tblGrid>
              <a:tr h="537225">
                <a:tc>
                  <a:txBody>
                    <a:bodyPr/>
                    <a:lstStyle/>
                    <a:p>
                      <a:pPr marL="0" lvl="0" indent="0" algn="ctr" rtl="0">
                        <a:spcBef>
                          <a:spcPts val="0"/>
                        </a:spcBef>
                        <a:spcAft>
                          <a:spcPts val="0"/>
                        </a:spcAft>
                        <a:buNone/>
                      </a:pPr>
                      <a:r>
                        <a:rPr lang="en" b="1"/>
                        <a:t>Evaluation Criteria</a:t>
                      </a:r>
                      <a:endParaRPr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Weight</a:t>
                      </a:r>
                      <a:endParaRPr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GD5F1GQ5xExxG</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W25Q02JV-DTR</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S35ML04G3</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TC58BVG2S0HBAI6</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extLst>
                  <a:ext uri="{0D108BD9-81ED-4DB2-BD59-A6C34878D82A}">
                    <a16:rowId xmlns:a16="http://schemas.microsoft.com/office/drawing/2014/main" val="10000"/>
                  </a:ext>
                </a:extLst>
              </a:tr>
              <a:tr h="472650">
                <a:tc>
                  <a:txBody>
                    <a:bodyPr/>
                    <a:lstStyle/>
                    <a:p>
                      <a:pPr marL="0" lvl="0" indent="0" algn="l" rtl="0">
                        <a:spcBef>
                          <a:spcPts val="0"/>
                        </a:spcBef>
                        <a:spcAft>
                          <a:spcPts val="0"/>
                        </a:spcAft>
                        <a:buNone/>
                      </a:pPr>
                      <a:r>
                        <a:rPr lang="en" sz="1300"/>
                        <a:t>Storage</a:t>
                      </a:r>
                      <a:endParaRPr sz="13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0.2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1</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49175">
                <a:tc>
                  <a:txBody>
                    <a:bodyPr/>
                    <a:lstStyle/>
                    <a:p>
                      <a:pPr marL="0" lvl="0" indent="0" algn="l" rtl="0">
                        <a:spcBef>
                          <a:spcPts val="0"/>
                        </a:spcBef>
                        <a:spcAft>
                          <a:spcPts val="0"/>
                        </a:spcAft>
                        <a:buNone/>
                      </a:pPr>
                      <a:r>
                        <a:rPr lang="en" sz="1300"/>
                        <a:t>Cost (dollars)</a:t>
                      </a:r>
                      <a:endParaRPr sz="13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0.08</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2.5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49175">
                <a:tc>
                  <a:txBody>
                    <a:bodyPr/>
                    <a:lstStyle/>
                    <a:p>
                      <a:pPr marL="0" lvl="0" indent="0" algn="l" rtl="0">
                        <a:spcBef>
                          <a:spcPts val="0"/>
                        </a:spcBef>
                        <a:spcAft>
                          <a:spcPts val="0"/>
                        </a:spcAft>
                        <a:buNone/>
                      </a:pPr>
                      <a:r>
                        <a:rPr lang="en" sz="1300"/>
                        <a:t>Max Power Consumption (W) </a:t>
                      </a:r>
                      <a:endParaRPr sz="13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0.18</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1</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2.5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349175">
                <a:tc>
                  <a:txBody>
                    <a:bodyPr/>
                    <a:lstStyle/>
                    <a:p>
                      <a:pPr marL="0" lvl="0" indent="0" algn="l" rtl="0">
                        <a:spcBef>
                          <a:spcPts val="0"/>
                        </a:spcBef>
                        <a:spcAft>
                          <a:spcPts val="0"/>
                        </a:spcAft>
                        <a:buNone/>
                      </a:pPr>
                      <a:r>
                        <a:rPr lang="en" sz="1300"/>
                        <a:t>Erase Time (ms)</a:t>
                      </a:r>
                      <a:endParaRPr sz="13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0.08</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1</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318925">
                <a:tc>
                  <a:txBody>
                    <a:bodyPr/>
                    <a:lstStyle/>
                    <a:p>
                      <a:pPr marL="0" lvl="0" indent="0" algn="l" rtl="0">
                        <a:spcBef>
                          <a:spcPts val="0"/>
                        </a:spcBef>
                        <a:spcAft>
                          <a:spcPts val="0"/>
                        </a:spcAft>
                        <a:buNone/>
                      </a:pPr>
                      <a:r>
                        <a:rPr lang="en" sz="1300"/>
                        <a:t>Comms Protocol</a:t>
                      </a:r>
                      <a:endParaRPr sz="13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0.1</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1</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397800">
                <a:tc>
                  <a:txBody>
                    <a:bodyPr/>
                    <a:lstStyle/>
                    <a:p>
                      <a:pPr marL="0" lvl="0" indent="0" algn="l" rtl="0">
                        <a:spcBef>
                          <a:spcPts val="0"/>
                        </a:spcBef>
                        <a:spcAft>
                          <a:spcPts val="0"/>
                        </a:spcAft>
                        <a:buNone/>
                      </a:pPr>
                      <a:r>
                        <a:rPr lang="en" sz="1300"/>
                        <a:t>Type</a:t>
                      </a:r>
                      <a:endParaRPr sz="13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0.18</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1</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349175">
                <a:tc>
                  <a:txBody>
                    <a:bodyPr/>
                    <a:lstStyle/>
                    <a:p>
                      <a:pPr marL="0" lvl="0" indent="0" algn="l" rtl="0">
                        <a:spcBef>
                          <a:spcPts val="0"/>
                        </a:spcBef>
                        <a:spcAft>
                          <a:spcPts val="0"/>
                        </a:spcAft>
                        <a:buNone/>
                      </a:pPr>
                      <a:r>
                        <a:rPr lang="en" sz="1300"/>
                        <a:t>Operating Voltage (V)</a:t>
                      </a:r>
                      <a:endParaRPr sz="13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0.18</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349175">
                <a:tc gridSpan="2">
                  <a:txBody>
                    <a:bodyPr/>
                    <a:lstStyle/>
                    <a:p>
                      <a:pPr marL="0" lvl="0" indent="0" algn="r" rtl="0">
                        <a:spcBef>
                          <a:spcPts val="0"/>
                        </a:spcBef>
                        <a:spcAft>
                          <a:spcPts val="0"/>
                        </a:spcAft>
                        <a:buNone/>
                      </a:pPr>
                      <a:r>
                        <a:rPr lang="en"/>
                        <a:t>Weighted Total:</a:t>
                      </a:r>
                      <a:endParaRPr/>
                    </a:p>
                  </a:txBody>
                  <a:tcPr marL="91425" marR="91425" marT="91425" marB="91425">
                    <a:lnL w="9525" cap="flat" cmpd="sng">
                      <a:solidFill>
                        <a:srgbClr val="000000"/>
                      </a:solidFill>
                      <a:prstDash val="solid"/>
                      <a:round/>
                      <a:headEnd type="none" w="sm" len="sm"/>
                      <a:tailEnd type="none" w="sm" len="sm"/>
                    </a:lnL>
                    <a:lnR w="95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hMerge="1">
                  <a:txBody>
                    <a:bodyPr/>
                    <a:lstStyle/>
                    <a:p>
                      <a:endParaRPr lang="en-US"/>
                    </a:p>
                  </a:txBody>
                  <a:tcPr/>
                </a:tc>
                <a:tc>
                  <a:txBody>
                    <a:bodyPr/>
                    <a:lstStyle/>
                    <a:p>
                      <a:pPr marL="0" lvl="0" indent="0" algn="ctr" rtl="0">
                        <a:lnSpc>
                          <a:spcPct val="115000"/>
                        </a:lnSpc>
                        <a:spcBef>
                          <a:spcPts val="0"/>
                        </a:spcBef>
                        <a:spcAft>
                          <a:spcPts val="0"/>
                        </a:spcAft>
                        <a:buNone/>
                      </a:pPr>
                      <a:r>
                        <a:rPr lang="en"/>
                        <a:t>2.60</a:t>
                      </a:r>
                      <a:endParaRPr/>
                    </a:p>
                  </a:txBody>
                  <a:tcPr marL="28575" marR="28575" marT="19050" marB="19050">
                    <a:lnL w="9500" cap="flat" cmpd="sng">
                      <a:solidFill>
                        <a:srgbClr val="000000"/>
                      </a:solidFill>
                      <a:prstDash val="solid"/>
                      <a:round/>
                      <a:headEnd type="none" w="sm" len="sm"/>
                      <a:tailEnd type="none" w="sm" len="sm"/>
                    </a:lnL>
                    <a:lnR w="9500" cap="flat" cmpd="sng">
                      <a:solidFill>
                        <a:srgbClr val="000000"/>
                      </a:solidFill>
                      <a:prstDash val="solid"/>
                      <a:round/>
                      <a:headEnd type="none" w="sm" len="sm"/>
                      <a:tailEnd type="none" w="sm" len="sm"/>
                    </a:lnR>
                    <a:lnT w="9500"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a:t>1.70</a:t>
                      </a:r>
                      <a:endParaRPr/>
                    </a:p>
                  </a:txBody>
                  <a:tcPr marL="28575" marR="28575" marT="19050" marB="19050">
                    <a:lnL w="9500" cap="flat" cmpd="sng">
                      <a:solidFill>
                        <a:srgbClr val="000000"/>
                      </a:solidFill>
                      <a:prstDash val="solid"/>
                      <a:round/>
                      <a:headEnd type="none" w="sm" len="sm"/>
                      <a:tailEnd type="none" w="sm" len="sm"/>
                    </a:lnL>
                    <a:lnR w="9500" cap="flat" cmpd="sng">
                      <a:solidFill>
                        <a:srgbClr val="000000"/>
                      </a:solidFill>
                      <a:prstDash val="solid"/>
                      <a:round/>
                      <a:headEnd type="none" w="sm" len="sm"/>
                      <a:tailEnd type="none" w="sm" len="sm"/>
                    </a:lnR>
                    <a:lnT w="9500"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a:t>2.56</a:t>
                      </a:r>
                      <a:endParaRPr/>
                    </a:p>
                  </a:txBody>
                  <a:tcPr marL="28575" marR="28575" marT="19050" marB="19050">
                    <a:lnL w="9500" cap="flat" cmpd="sng">
                      <a:solidFill>
                        <a:srgbClr val="000000"/>
                      </a:solidFill>
                      <a:prstDash val="solid"/>
                      <a:round/>
                      <a:headEnd type="none" w="sm" len="sm"/>
                      <a:tailEnd type="none" w="sm" len="sm"/>
                    </a:lnL>
                    <a:lnR w="9500" cap="flat" cmpd="sng">
                      <a:solidFill>
                        <a:srgbClr val="000000"/>
                      </a:solidFill>
                      <a:prstDash val="solid"/>
                      <a:round/>
                      <a:headEnd type="none" w="sm" len="sm"/>
                      <a:tailEnd type="none" w="sm" len="sm"/>
                    </a:lnR>
                    <a:lnT w="9500"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a:t>2.53</a:t>
                      </a:r>
                      <a:endParaRPr/>
                    </a:p>
                  </a:txBody>
                  <a:tcPr marL="28575" marR="28575" marT="19050" marB="19050">
                    <a:lnL w="9500" cap="flat" cmpd="sng">
                      <a:solidFill>
                        <a:srgbClr val="000000"/>
                      </a:solidFill>
                      <a:prstDash val="solid"/>
                      <a:round/>
                      <a:headEnd type="none" w="sm" len="sm"/>
                      <a:tailEnd type="none" w="sm" len="sm"/>
                    </a:lnL>
                    <a:lnR w="9500" cap="flat" cmpd="sng">
                      <a:solidFill>
                        <a:srgbClr val="000000"/>
                      </a:solidFill>
                      <a:prstDash val="solid"/>
                      <a:round/>
                      <a:headEnd type="none" w="sm" len="sm"/>
                      <a:tailEnd type="none" w="sm" len="sm"/>
                    </a:lnR>
                    <a:lnT w="9500"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solidFill>
                      <a:srgbClr val="FFF2CC"/>
                    </a:solidFill>
                  </a:tcPr>
                </a:tc>
                <a:extLst>
                  <a:ext uri="{0D108BD9-81ED-4DB2-BD59-A6C34878D82A}">
                    <a16:rowId xmlns:a16="http://schemas.microsoft.com/office/drawing/2014/main" val="10008"/>
                  </a:ext>
                </a:extLst>
              </a:tr>
            </a:tbl>
          </a:graphicData>
        </a:graphic>
      </p:graphicFrame>
      <p:sp>
        <p:nvSpPr>
          <p:cNvPr id="1374" name="Google Shape;1374;p105"/>
          <p:cNvSpPr/>
          <p:nvPr/>
        </p:nvSpPr>
        <p:spPr>
          <a:xfrm>
            <a:off x="3719225" y="620738"/>
            <a:ext cx="1365900" cy="38574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sp>
        <p:nvSpPr>
          <p:cNvPr id="1379" name="Google Shape;1379;p106"/>
          <p:cNvSpPr txBox="1">
            <a:spLocks noGrp="1"/>
          </p:cNvSpPr>
          <p:nvPr>
            <p:ph type="body" idx="1"/>
          </p:nvPr>
        </p:nvSpPr>
        <p:spPr>
          <a:xfrm flipH="1">
            <a:off x="10220400" y="4229099"/>
            <a:ext cx="111000" cy="1308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1200"/>
              </a:spcAft>
              <a:buNone/>
            </a:pPr>
            <a:endParaRPr/>
          </a:p>
        </p:txBody>
      </p:sp>
      <p:sp>
        <p:nvSpPr>
          <p:cNvPr id="1380" name="Google Shape;1380;p106"/>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84</a:t>
            </a:fld>
            <a:endParaRPr/>
          </a:p>
        </p:txBody>
      </p:sp>
      <p:sp>
        <p:nvSpPr>
          <p:cNvPr id="1381" name="Google Shape;1381;p106"/>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Electronics - Accelerometer Trade</a:t>
            </a:r>
            <a:endParaRPr/>
          </a:p>
        </p:txBody>
      </p:sp>
      <p:graphicFrame>
        <p:nvGraphicFramePr>
          <p:cNvPr id="1382" name="Google Shape;1382;p106"/>
          <p:cNvGraphicFramePr/>
          <p:nvPr/>
        </p:nvGraphicFramePr>
        <p:xfrm>
          <a:off x="952500" y="635225"/>
          <a:ext cx="3000000" cy="3000000"/>
        </p:xfrm>
        <a:graphic>
          <a:graphicData uri="http://schemas.openxmlformats.org/drawingml/2006/table">
            <a:tbl>
              <a:tblPr>
                <a:noFill/>
                <a:tableStyleId>{2B3CC3D6-1F7A-4778-AB20-04DCFBE73B5B}</a:tableStyleId>
              </a:tblPr>
              <a:tblGrid>
                <a:gridCol w="1206500">
                  <a:extLst>
                    <a:ext uri="{9D8B030D-6E8A-4147-A177-3AD203B41FA5}">
                      <a16:colId xmlns:a16="http://schemas.microsoft.com/office/drawing/2014/main" val="20000"/>
                    </a:ext>
                  </a:extLst>
                </a:gridCol>
                <a:gridCol w="1206500">
                  <a:extLst>
                    <a:ext uri="{9D8B030D-6E8A-4147-A177-3AD203B41FA5}">
                      <a16:colId xmlns:a16="http://schemas.microsoft.com/office/drawing/2014/main" val="20001"/>
                    </a:ext>
                  </a:extLst>
                </a:gridCol>
                <a:gridCol w="1206500">
                  <a:extLst>
                    <a:ext uri="{9D8B030D-6E8A-4147-A177-3AD203B41FA5}">
                      <a16:colId xmlns:a16="http://schemas.microsoft.com/office/drawing/2014/main" val="20002"/>
                    </a:ext>
                  </a:extLst>
                </a:gridCol>
                <a:gridCol w="1206500">
                  <a:extLst>
                    <a:ext uri="{9D8B030D-6E8A-4147-A177-3AD203B41FA5}">
                      <a16:colId xmlns:a16="http://schemas.microsoft.com/office/drawing/2014/main" val="20003"/>
                    </a:ext>
                  </a:extLst>
                </a:gridCol>
                <a:gridCol w="1206500">
                  <a:extLst>
                    <a:ext uri="{9D8B030D-6E8A-4147-A177-3AD203B41FA5}">
                      <a16:colId xmlns:a16="http://schemas.microsoft.com/office/drawing/2014/main" val="20004"/>
                    </a:ext>
                  </a:extLst>
                </a:gridCol>
                <a:gridCol w="1206500">
                  <a:extLst>
                    <a:ext uri="{9D8B030D-6E8A-4147-A177-3AD203B41FA5}">
                      <a16:colId xmlns:a16="http://schemas.microsoft.com/office/drawing/2014/main" val="20005"/>
                    </a:ext>
                  </a:extLst>
                </a:gridCol>
              </a:tblGrid>
              <a:tr h="381000">
                <a:tc>
                  <a:txBody>
                    <a:bodyPr/>
                    <a:lstStyle/>
                    <a:p>
                      <a:pPr marL="0" lvl="0" indent="0" algn="ctr" rtl="0">
                        <a:lnSpc>
                          <a:spcPct val="115000"/>
                        </a:lnSpc>
                        <a:spcBef>
                          <a:spcPts val="0"/>
                        </a:spcBef>
                        <a:spcAft>
                          <a:spcPts val="0"/>
                        </a:spcAft>
                        <a:buNone/>
                      </a:pPr>
                      <a:r>
                        <a:rPr lang="en" sz="1300" b="1"/>
                        <a:t>Evaluation Criteria</a:t>
                      </a:r>
                      <a:endParaRPr sz="13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lnSpc>
                          <a:spcPct val="115000"/>
                        </a:lnSpc>
                        <a:spcBef>
                          <a:spcPts val="0"/>
                        </a:spcBef>
                        <a:spcAft>
                          <a:spcPts val="0"/>
                        </a:spcAft>
                        <a:buNone/>
                      </a:pPr>
                      <a:r>
                        <a:rPr lang="en" sz="1300" b="1"/>
                        <a:t>Weight</a:t>
                      </a:r>
                      <a:endParaRPr sz="13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lnSpc>
                          <a:spcPct val="115000"/>
                        </a:lnSpc>
                        <a:spcBef>
                          <a:spcPts val="0"/>
                        </a:spcBef>
                        <a:spcAft>
                          <a:spcPts val="0"/>
                        </a:spcAft>
                        <a:buNone/>
                      </a:pPr>
                      <a:r>
                        <a:rPr lang="en" sz="1300" b="1"/>
                        <a:t>SDI 1521</a:t>
                      </a:r>
                      <a:endParaRPr sz="13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lnSpc>
                          <a:spcPct val="115000"/>
                        </a:lnSpc>
                        <a:spcBef>
                          <a:spcPts val="0"/>
                        </a:spcBef>
                        <a:spcAft>
                          <a:spcPts val="0"/>
                        </a:spcAft>
                        <a:buNone/>
                      </a:pPr>
                      <a:r>
                        <a:rPr lang="en" sz="1300" b="1"/>
                        <a:t>SDI 1527</a:t>
                      </a:r>
                      <a:endParaRPr sz="13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lnSpc>
                          <a:spcPct val="115000"/>
                        </a:lnSpc>
                        <a:spcBef>
                          <a:spcPts val="0"/>
                        </a:spcBef>
                        <a:spcAft>
                          <a:spcPts val="0"/>
                        </a:spcAft>
                        <a:buNone/>
                      </a:pPr>
                      <a:r>
                        <a:rPr lang="en" sz="1300" b="1"/>
                        <a:t>ADXL355</a:t>
                      </a:r>
                      <a:endParaRPr sz="13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lnSpc>
                          <a:spcPct val="115000"/>
                        </a:lnSpc>
                        <a:spcBef>
                          <a:spcPts val="0"/>
                        </a:spcBef>
                        <a:spcAft>
                          <a:spcPts val="0"/>
                        </a:spcAft>
                        <a:buNone/>
                      </a:pPr>
                      <a:r>
                        <a:rPr lang="en" sz="1300" b="1">
                          <a:solidFill>
                            <a:srgbClr val="222222"/>
                          </a:solidFill>
                        </a:rPr>
                        <a:t>ADXL357</a:t>
                      </a:r>
                      <a:endParaRPr sz="1300" b="1">
                        <a:solidFill>
                          <a:srgbClr val="222222"/>
                        </a:solidFill>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extLst>
                  <a:ext uri="{0D108BD9-81ED-4DB2-BD59-A6C34878D82A}">
                    <a16:rowId xmlns:a16="http://schemas.microsoft.com/office/drawing/2014/main" val="10000"/>
                  </a:ext>
                </a:extLst>
              </a:tr>
              <a:tr h="381000">
                <a:tc>
                  <a:txBody>
                    <a:bodyPr/>
                    <a:lstStyle/>
                    <a:p>
                      <a:pPr marL="0" lvl="0" indent="0" algn="l" rtl="0">
                        <a:lnSpc>
                          <a:spcPct val="115000"/>
                        </a:lnSpc>
                        <a:spcBef>
                          <a:spcPts val="0"/>
                        </a:spcBef>
                        <a:spcAft>
                          <a:spcPts val="0"/>
                        </a:spcAft>
                        <a:buNone/>
                      </a:pPr>
                      <a:r>
                        <a:rPr lang="en" sz="1200"/>
                        <a:t>Dimensions (cm)</a:t>
                      </a: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0.1</a:t>
                      </a: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0.89 x 0.89 x 0.42</a:t>
                      </a: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200"/>
                        <a:t>0.89 x 0.89 x 0.42</a:t>
                      </a: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200"/>
                        <a:t>0.6 x 0.56 x 0.22</a:t>
                      </a: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200"/>
                        <a:t>0.6 x 0.56 x 0.22</a:t>
                      </a: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1"/>
                  </a:ext>
                </a:extLst>
              </a:tr>
              <a:tr h="381000">
                <a:tc>
                  <a:txBody>
                    <a:bodyPr/>
                    <a:lstStyle/>
                    <a:p>
                      <a:pPr marL="0" lvl="0" indent="0" algn="l" rtl="0">
                        <a:lnSpc>
                          <a:spcPct val="115000"/>
                        </a:lnSpc>
                        <a:spcBef>
                          <a:spcPts val="0"/>
                        </a:spcBef>
                        <a:spcAft>
                          <a:spcPts val="0"/>
                        </a:spcAft>
                        <a:buNone/>
                      </a:pPr>
                      <a:r>
                        <a:rPr lang="en" sz="1200"/>
                        <a:t>Power (mW)</a:t>
                      </a: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0.2</a:t>
                      </a: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32.5</a:t>
                      </a: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200"/>
                        <a:t>25</a:t>
                      </a: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200"/>
                        <a:t>0.72</a:t>
                      </a: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200"/>
                        <a:t>0.72</a:t>
                      </a: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2"/>
                  </a:ext>
                </a:extLst>
              </a:tr>
              <a:tr h="381000">
                <a:tc>
                  <a:txBody>
                    <a:bodyPr/>
                    <a:lstStyle/>
                    <a:p>
                      <a:pPr marL="0" lvl="0" indent="0" algn="l" rtl="0">
                        <a:lnSpc>
                          <a:spcPct val="115000"/>
                        </a:lnSpc>
                        <a:spcBef>
                          <a:spcPts val="0"/>
                        </a:spcBef>
                        <a:spcAft>
                          <a:spcPts val="0"/>
                        </a:spcAft>
                        <a:buNone/>
                      </a:pPr>
                      <a:r>
                        <a:rPr lang="en" sz="1200"/>
                        <a:t>Cost (dollars)</a:t>
                      </a: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0.1</a:t>
                      </a: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$465</a:t>
                      </a: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200"/>
                        <a:t>$650</a:t>
                      </a: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200"/>
                        <a:t>$36.38</a:t>
                      </a: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200"/>
                        <a:t>$70.85</a:t>
                      </a: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3"/>
                  </a:ext>
                </a:extLst>
              </a:tr>
              <a:tr h="381000">
                <a:tc>
                  <a:txBody>
                    <a:bodyPr/>
                    <a:lstStyle/>
                    <a:p>
                      <a:pPr marL="0" lvl="0" indent="0" algn="l" rtl="0">
                        <a:lnSpc>
                          <a:spcPct val="115000"/>
                        </a:lnSpc>
                        <a:spcBef>
                          <a:spcPts val="0"/>
                        </a:spcBef>
                        <a:spcAft>
                          <a:spcPts val="0"/>
                        </a:spcAft>
                        <a:buNone/>
                      </a:pPr>
                      <a:r>
                        <a:rPr lang="en" sz="1200"/>
                        <a:t>Bias (mg)</a:t>
                      </a: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0.1</a:t>
                      </a: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5</a:t>
                      </a: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200"/>
                        <a:t>4</a:t>
                      </a: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200"/>
                        <a:t>25</a:t>
                      </a: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200"/>
                        <a:t>125</a:t>
                      </a: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extLst>
                  <a:ext uri="{0D108BD9-81ED-4DB2-BD59-A6C34878D82A}">
                    <a16:rowId xmlns:a16="http://schemas.microsoft.com/office/drawing/2014/main" val="10004"/>
                  </a:ext>
                </a:extLst>
              </a:tr>
              <a:tr h="381000">
                <a:tc>
                  <a:txBody>
                    <a:bodyPr/>
                    <a:lstStyle/>
                    <a:p>
                      <a:pPr marL="0" lvl="0" indent="0" algn="l" rtl="0">
                        <a:lnSpc>
                          <a:spcPct val="115000"/>
                        </a:lnSpc>
                        <a:spcBef>
                          <a:spcPts val="0"/>
                        </a:spcBef>
                        <a:spcAft>
                          <a:spcPts val="0"/>
                        </a:spcAft>
                        <a:buNone/>
                      </a:pPr>
                      <a:r>
                        <a:rPr lang="en" sz="1200"/>
                        <a:t>Bias Repeatability (m/s^2)</a:t>
                      </a: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0.3</a:t>
                      </a: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0.03924</a:t>
                      </a: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200"/>
                        <a:t>0.04905</a:t>
                      </a: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200"/>
                        <a:t>0.24525</a:t>
                      </a: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200"/>
                        <a:t>1.22625</a:t>
                      </a: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extLst>
                  <a:ext uri="{0D108BD9-81ED-4DB2-BD59-A6C34878D82A}">
                    <a16:rowId xmlns:a16="http://schemas.microsoft.com/office/drawing/2014/main" val="10005"/>
                  </a:ext>
                </a:extLst>
              </a:tr>
              <a:tr h="381000">
                <a:tc>
                  <a:txBody>
                    <a:bodyPr/>
                    <a:lstStyle/>
                    <a:p>
                      <a:pPr marL="0" lvl="0" indent="0" algn="l" rtl="0">
                        <a:lnSpc>
                          <a:spcPct val="115000"/>
                        </a:lnSpc>
                        <a:spcBef>
                          <a:spcPts val="0"/>
                        </a:spcBef>
                        <a:spcAft>
                          <a:spcPts val="0"/>
                        </a:spcAft>
                        <a:buNone/>
                      </a:pPr>
                      <a:r>
                        <a:rPr lang="en" sz="1300"/>
                        <a:t>Noise Spectral Density (µg / √Hz)</a:t>
                      </a:r>
                      <a:endParaRPr sz="13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0.1</a:t>
                      </a: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7</a:t>
                      </a: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200"/>
                        <a:t>10</a:t>
                      </a: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200"/>
                        <a:t>22.5</a:t>
                      </a: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200"/>
                        <a:t>75</a:t>
                      </a: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extLst>
                  <a:ext uri="{0D108BD9-81ED-4DB2-BD59-A6C34878D82A}">
                    <a16:rowId xmlns:a16="http://schemas.microsoft.com/office/drawing/2014/main" val="10006"/>
                  </a:ext>
                </a:extLst>
              </a:tr>
              <a:tr h="381000">
                <a:tc>
                  <a:txBody>
                    <a:bodyPr/>
                    <a:lstStyle/>
                    <a:p>
                      <a:pPr marL="0" lvl="0" indent="0" algn="l" rtl="0">
                        <a:lnSpc>
                          <a:spcPct val="115000"/>
                        </a:lnSpc>
                        <a:spcBef>
                          <a:spcPts val="0"/>
                        </a:spcBef>
                        <a:spcAft>
                          <a:spcPts val="0"/>
                        </a:spcAft>
                        <a:buNone/>
                      </a:pPr>
                      <a:r>
                        <a:rPr lang="en" sz="1200"/>
                        <a:t>Output Type</a:t>
                      </a: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0.1</a:t>
                      </a: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Analog</a:t>
                      </a: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200"/>
                        <a:t>Analog</a:t>
                      </a: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200"/>
                        <a:t>I²C, SPI</a:t>
                      </a: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200"/>
                        <a:t>I²C, SPI</a:t>
                      </a: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7"/>
                  </a:ext>
                </a:extLst>
              </a:tr>
              <a:tr h="381000">
                <a:tc>
                  <a:txBody>
                    <a:bodyPr/>
                    <a:lstStyle/>
                    <a:p>
                      <a:pPr marL="0" lvl="0" indent="0" algn="l" rtl="0">
                        <a:lnSpc>
                          <a:spcPct val="115000"/>
                        </a:lnSpc>
                        <a:spcBef>
                          <a:spcPts val="0"/>
                        </a:spcBef>
                        <a:spcAft>
                          <a:spcPts val="0"/>
                        </a:spcAft>
                        <a:buNone/>
                      </a:pPr>
                      <a:r>
                        <a:rPr lang="en" sz="1200"/>
                        <a:t>Total</a:t>
                      </a: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t>2.5</a:t>
                      </a: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200"/>
                        <a:t>2.5</a:t>
                      </a: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200"/>
                        <a:t>2.4</a:t>
                      </a: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200"/>
                        <a:t>2</a:t>
                      </a:r>
                      <a:endParaRPr sz="120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87" name="Google Shape;1387;p107"/>
          <p:cNvSpPr txBox="1">
            <a:spLocks noGrp="1"/>
          </p:cNvSpPr>
          <p:nvPr>
            <p:ph type="title"/>
          </p:nvPr>
        </p:nvSpPr>
        <p:spPr>
          <a:xfrm>
            <a:off x="153025" y="0"/>
            <a:ext cx="81597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Electronics - Accuracy Model General Feasibility </a:t>
            </a:r>
            <a:endParaRPr/>
          </a:p>
        </p:txBody>
      </p:sp>
      <p:pic>
        <p:nvPicPr>
          <p:cNvPr id="1388" name="Google Shape;1388;p107"/>
          <p:cNvPicPr preferRelativeResize="0"/>
          <p:nvPr/>
        </p:nvPicPr>
        <p:blipFill rotWithShape="1">
          <a:blip r:embed="rId3">
            <a:alphaModFix/>
          </a:blip>
          <a:srcRect t="10281"/>
          <a:stretch/>
        </p:blipFill>
        <p:spPr>
          <a:xfrm>
            <a:off x="5052100" y="741050"/>
            <a:ext cx="3985438" cy="1905126"/>
          </a:xfrm>
          <a:prstGeom prst="rect">
            <a:avLst/>
          </a:prstGeom>
          <a:noFill/>
          <a:ln>
            <a:noFill/>
          </a:ln>
        </p:spPr>
      </p:pic>
      <p:pic>
        <p:nvPicPr>
          <p:cNvPr id="1389" name="Google Shape;1389;p107"/>
          <p:cNvPicPr preferRelativeResize="0"/>
          <p:nvPr/>
        </p:nvPicPr>
        <p:blipFill>
          <a:blip r:embed="rId4">
            <a:alphaModFix/>
          </a:blip>
          <a:stretch>
            <a:fillRect/>
          </a:stretch>
        </p:blipFill>
        <p:spPr>
          <a:xfrm>
            <a:off x="1259800" y="2592500"/>
            <a:ext cx="6624399" cy="2097175"/>
          </a:xfrm>
          <a:prstGeom prst="rect">
            <a:avLst/>
          </a:prstGeom>
          <a:noFill/>
          <a:ln>
            <a:noFill/>
          </a:ln>
        </p:spPr>
      </p:pic>
      <p:sp>
        <p:nvSpPr>
          <p:cNvPr id="1390" name="Google Shape;1390;p107"/>
          <p:cNvSpPr txBox="1">
            <a:spLocks noGrp="1"/>
          </p:cNvSpPr>
          <p:nvPr>
            <p:ph type="body" idx="1"/>
          </p:nvPr>
        </p:nvSpPr>
        <p:spPr>
          <a:xfrm>
            <a:off x="311700" y="847143"/>
            <a:ext cx="4740300" cy="1724700"/>
          </a:xfrm>
          <a:prstGeom prst="rect">
            <a:avLst/>
          </a:prstGeom>
        </p:spPr>
        <p:txBody>
          <a:bodyPr spcFirstLastPara="1" wrap="square" lIns="91425" tIns="91425" rIns="91425" bIns="91425" anchor="t" anchorCtr="0">
            <a:normAutofit fontScale="77500"/>
          </a:bodyPr>
          <a:lstStyle/>
          <a:p>
            <a:pPr marL="457200" lvl="0" indent="-331946" algn="l" rtl="0">
              <a:spcBef>
                <a:spcPts val="0"/>
              </a:spcBef>
              <a:spcAft>
                <a:spcPts val="0"/>
              </a:spcAft>
              <a:buSzPct val="100000"/>
              <a:buChar char="●"/>
            </a:pPr>
            <a:r>
              <a:rPr lang="en"/>
              <a:t>VectorNav provided general values for each sensor grade</a:t>
            </a:r>
            <a:endParaRPr/>
          </a:p>
          <a:p>
            <a:pPr marL="457200" lvl="0" indent="-331946" algn="l" rtl="0">
              <a:spcBef>
                <a:spcPts val="0"/>
              </a:spcBef>
              <a:spcAft>
                <a:spcPts val="0"/>
              </a:spcAft>
              <a:buSzPct val="100000"/>
              <a:buChar char="●"/>
            </a:pPr>
            <a:r>
              <a:rPr lang="en"/>
              <a:t>Project only feasible for navigation grade</a:t>
            </a:r>
            <a:endParaRPr/>
          </a:p>
          <a:p>
            <a:pPr marL="457200" lvl="0" indent="-331946" algn="l" rtl="0">
              <a:spcBef>
                <a:spcPts val="0"/>
              </a:spcBef>
              <a:spcAft>
                <a:spcPts val="0"/>
              </a:spcAft>
              <a:buSzPct val="100000"/>
              <a:buChar char="●"/>
            </a:pPr>
            <a:r>
              <a:rPr lang="en"/>
              <a:t>Only sensor available to us are consumer and some industrial</a:t>
            </a:r>
            <a:endParaRPr/>
          </a:p>
        </p:txBody>
      </p:sp>
      <p:sp>
        <p:nvSpPr>
          <p:cNvPr id="1391" name="Google Shape;1391;p107"/>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85</a:t>
            </a:fld>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395"/>
        <p:cNvGrpSpPr/>
        <p:nvPr/>
      </p:nvGrpSpPr>
      <p:grpSpPr>
        <a:xfrm>
          <a:off x="0" y="0"/>
          <a:ext cx="0" cy="0"/>
          <a:chOff x="0" y="0"/>
          <a:chExt cx="0" cy="0"/>
        </a:xfrm>
      </p:grpSpPr>
      <p:sp>
        <p:nvSpPr>
          <p:cNvPr id="1396" name="Google Shape;1396;p108"/>
          <p:cNvSpPr/>
          <p:nvPr/>
        </p:nvSpPr>
        <p:spPr>
          <a:xfrm>
            <a:off x="3798400" y="1269963"/>
            <a:ext cx="1419300" cy="13737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08"/>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Electronics - Bias Term Calibration</a:t>
            </a:r>
            <a:endParaRPr/>
          </a:p>
        </p:txBody>
      </p:sp>
      <p:sp>
        <p:nvSpPr>
          <p:cNvPr id="1398" name="Google Shape;1398;p108"/>
          <p:cNvSpPr/>
          <p:nvPr/>
        </p:nvSpPr>
        <p:spPr>
          <a:xfrm>
            <a:off x="299075" y="2779013"/>
            <a:ext cx="1504200" cy="9801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Roboto"/>
                <a:ea typeface="Roboto"/>
                <a:cs typeface="Roboto"/>
                <a:sym typeface="Roboto"/>
              </a:rPr>
              <a:t>Raw Accelerometer Data</a:t>
            </a:r>
            <a:endParaRPr>
              <a:solidFill>
                <a:schemeClr val="dk2"/>
              </a:solidFill>
              <a:latin typeface="Roboto"/>
              <a:ea typeface="Roboto"/>
              <a:cs typeface="Roboto"/>
              <a:sym typeface="Roboto"/>
            </a:endParaRPr>
          </a:p>
        </p:txBody>
      </p:sp>
      <p:sp>
        <p:nvSpPr>
          <p:cNvPr id="1399" name="Google Shape;1399;p108"/>
          <p:cNvSpPr/>
          <p:nvPr/>
        </p:nvSpPr>
        <p:spPr>
          <a:xfrm>
            <a:off x="2592925" y="2779013"/>
            <a:ext cx="1504200" cy="9801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Roboto"/>
                <a:ea typeface="Roboto"/>
                <a:cs typeface="Roboto"/>
                <a:sym typeface="Roboto"/>
              </a:rPr>
              <a:t>Base Calibrated Data</a:t>
            </a:r>
            <a:endParaRPr>
              <a:solidFill>
                <a:schemeClr val="dk2"/>
              </a:solidFill>
              <a:latin typeface="Roboto"/>
              <a:ea typeface="Roboto"/>
              <a:cs typeface="Roboto"/>
              <a:sym typeface="Roboto"/>
            </a:endParaRPr>
          </a:p>
        </p:txBody>
      </p:sp>
      <p:sp>
        <p:nvSpPr>
          <p:cNvPr id="1400" name="Google Shape;1400;p108"/>
          <p:cNvSpPr/>
          <p:nvPr/>
        </p:nvSpPr>
        <p:spPr>
          <a:xfrm>
            <a:off x="4966825" y="2779013"/>
            <a:ext cx="1504200" cy="9801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Roboto"/>
                <a:ea typeface="Roboto"/>
                <a:cs typeface="Roboto"/>
                <a:sym typeface="Roboto"/>
              </a:rPr>
              <a:t>Temperature Calibrated Data</a:t>
            </a:r>
            <a:endParaRPr>
              <a:solidFill>
                <a:schemeClr val="dk2"/>
              </a:solidFill>
              <a:latin typeface="Roboto"/>
              <a:ea typeface="Roboto"/>
              <a:cs typeface="Roboto"/>
              <a:sym typeface="Roboto"/>
            </a:endParaRPr>
          </a:p>
        </p:txBody>
      </p:sp>
      <p:sp>
        <p:nvSpPr>
          <p:cNvPr id="1401" name="Google Shape;1401;p108"/>
          <p:cNvSpPr/>
          <p:nvPr/>
        </p:nvSpPr>
        <p:spPr>
          <a:xfrm>
            <a:off x="7340725" y="2779013"/>
            <a:ext cx="1504200" cy="9801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Roboto"/>
                <a:ea typeface="Roboto"/>
                <a:cs typeface="Roboto"/>
                <a:sym typeface="Roboto"/>
              </a:rPr>
              <a:t>Calibrated Data vs Lifetime plot</a:t>
            </a:r>
            <a:endParaRPr>
              <a:solidFill>
                <a:schemeClr val="dk2"/>
              </a:solidFill>
              <a:latin typeface="Roboto"/>
              <a:ea typeface="Roboto"/>
              <a:cs typeface="Roboto"/>
              <a:sym typeface="Roboto"/>
            </a:endParaRPr>
          </a:p>
        </p:txBody>
      </p:sp>
      <p:cxnSp>
        <p:nvCxnSpPr>
          <p:cNvPr id="1402" name="Google Shape;1402;p108"/>
          <p:cNvCxnSpPr>
            <a:stCxn id="1398" idx="3"/>
            <a:endCxn id="1399" idx="1"/>
          </p:cNvCxnSpPr>
          <p:nvPr/>
        </p:nvCxnSpPr>
        <p:spPr>
          <a:xfrm>
            <a:off x="1803275" y="3269063"/>
            <a:ext cx="789600" cy="0"/>
          </a:xfrm>
          <a:prstGeom prst="straightConnector1">
            <a:avLst/>
          </a:prstGeom>
          <a:noFill/>
          <a:ln w="9525" cap="flat" cmpd="sng">
            <a:solidFill>
              <a:schemeClr val="dk2"/>
            </a:solidFill>
            <a:prstDash val="solid"/>
            <a:round/>
            <a:headEnd type="none" w="med" len="med"/>
            <a:tailEnd type="triangle" w="med" len="med"/>
          </a:ln>
        </p:spPr>
      </p:cxnSp>
      <p:cxnSp>
        <p:nvCxnSpPr>
          <p:cNvPr id="1403" name="Google Shape;1403;p108"/>
          <p:cNvCxnSpPr>
            <a:stCxn id="1399" idx="3"/>
            <a:endCxn id="1400" idx="1"/>
          </p:cNvCxnSpPr>
          <p:nvPr/>
        </p:nvCxnSpPr>
        <p:spPr>
          <a:xfrm>
            <a:off x="4097125" y="3269063"/>
            <a:ext cx="869700" cy="0"/>
          </a:xfrm>
          <a:prstGeom prst="straightConnector1">
            <a:avLst/>
          </a:prstGeom>
          <a:noFill/>
          <a:ln w="9525" cap="flat" cmpd="sng">
            <a:solidFill>
              <a:schemeClr val="dk2"/>
            </a:solidFill>
            <a:prstDash val="solid"/>
            <a:round/>
            <a:headEnd type="none" w="med" len="med"/>
            <a:tailEnd type="triangle" w="med" len="med"/>
          </a:ln>
        </p:spPr>
      </p:cxnSp>
      <p:cxnSp>
        <p:nvCxnSpPr>
          <p:cNvPr id="1404" name="Google Shape;1404;p108"/>
          <p:cNvCxnSpPr>
            <a:stCxn id="1400" idx="3"/>
            <a:endCxn id="1401" idx="1"/>
          </p:cNvCxnSpPr>
          <p:nvPr/>
        </p:nvCxnSpPr>
        <p:spPr>
          <a:xfrm>
            <a:off x="6471025" y="3269063"/>
            <a:ext cx="869700" cy="0"/>
          </a:xfrm>
          <a:prstGeom prst="straightConnector1">
            <a:avLst/>
          </a:prstGeom>
          <a:noFill/>
          <a:ln w="9525" cap="flat" cmpd="sng">
            <a:solidFill>
              <a:schemeClr val="dk2"/>
            </a:solidFill>
            <a:prstDash val="solid"/>
            <a:round/>
            <a:headEnd type="none" w="med" len="med"/>
            <a:tailEnd type="triangle" w="med" len="med"/>
          </a:ln>
        </p:spPr>
      </p:cxnSp>
      <p:cxnSp>
        <p:nvCxnSpPr>
          <p:cNvPr id="1405" name="Google Shape;1405;p108"/>
          <p:cNvCxnSpPr>
            <a:stCxn id="1406" idx="4"/>
          </p:cNvCxnSpPr>
          <p:nvPr/>
        </p:nvCxnSpPr>
        <p:spPr>
          <a:xfrm>
            <a:off x="2161750" y="2643663"/>
            <a:ext cx="16500" cy="627000"/>
          </a:xfrm>
          <a:prstGeom prst="straightConnector1">
            <a:avLst/>
          </a:prstGeom>
          <a:noFill/>
          <a:ln w="9525" cap="flat" cmpd="sng">
            <a:solidFill>
              <a:schemeClr val="dk2"/>
            </a:solidFill>
            <a:prstDash val="solid"/>
            <a:round/>
            <a:headEnd type="none" w="med" len="med"/>
            <a:tailEnd type="triangle" w="med" len="med"/>
          </a:ln>
        </p:spPr>
      </p:cxnSp>
      <p:sp>
        <p:nvSpPr>
          <p:cNvPr id="1407" name="Google Shape;1407;p108"/>
          <p:cNvSpPr txBox="1"/>
          <p:nvPr/>
        </p:nvSpPr>
        <p:spPr>
          <a:xfrm>
            <a:off x="1567900" y="1589025"/>
            <a:ext cx="11877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2"/>
                </a:solidFill>
                <a:latin typeface="Roboto"/>
                <a:ea typeface="Roboto"/>
                <a:cs typeface="Roboto"/>
                <a:sym typeface="Roboto"/>
              </a:rPr>
              <a:t>Base Bias Subtraction </a:t>
            </a:r>
            <a:endParaRPr>
              <a:solidFill>
                <a:schemeClr val="dk2"/>
              </a:solidFill>
              <a:latin typeface="Roboto"/>
              <a:ea typeface="Roboto"/>
              <a:cs typeface="Roboto"/>
              <a:sym typeface="Roboto"/>
            </a:endParaRPr>
          </a:p>
        </p:txBody>
      </p:sp>
      <p:sp>
        <p:nvSpPr>
          <p:cNvPr id="1408" name="Google Shape;1408;p108"/>
          <p:cNvSpPr txBox="1"/>
          <p:nvPr/>
        </p:nvSpPr>
        <p:spPr>
          <a:xfrm>
            <a:off x="3856300" y="1453988"/>
            <a:ext cx="13035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solidFill>
                  <a:schemeClr val="dk2"/>
                </a:solidFill>
                <a:latin typeface="Roboto"/>
                <a:ea typeface="Roboto"/>
                <a:cs typeface="Roboto"/>
                <a:sym typeface="Roboto"/>
              </a:rPr>
              <a:t>Bias change with Temperature Subtraction </a:t>
            </a:r>
            <a:endParaRPr dirty="0">
              <a:solidFill>
                <a:schemeClr val="dk2"/>
              </a:solidFill>
              <a:latin typeface="Roboto"/>
              <a:ea typeface="Roboto"/>
              <a:cs typeface="Roboto"/>
              <a:sym typeface="Roboto"/>
            </a:endParaRPr>
          </a:p>
        </p:txBody>
      </p:sp>
      <p:sp>
        <p:nvSpPr>
          <p:cNvPr id="1406" name="Google Shape;1406;p108"/>
          <p:cNvSpPr/>
          <p:nvPr/>
        </p:nvSpPr>
        <p:spPr>
          <a:xfrm>
            <a:off x="1452100" y="1269963"/>
            <a:ext cx="1419300" cy="13737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09" name="Google Shape;1409;p108"/>
          <p:cNvCxnSpPr>
            <a:stCxn id="1396" idx="4"/>
          </p:cNvCxnSpPr>
          <p:nvPr/>
        </p:nvCxnSpPr>
        <p:spPr>
          <a:xfrm>
            <a:off x="4508050" y="2643663"/>
            <a:ext cx="16500" cy="627000"/>
          </a:xfrm>
          <a:prstGeom prst="straightConnector1">
            <a:avLst/>
          </a:prstGeom>
          <a:noFill/>
          <a:ln w="9525" cap="flat" cmpd="sng">
            <a:solidFill>
              <a:schemeClr val="dk2"/>
            </a:solidFill>
            <a:prstDash val="solid"/>
            <a:round/>
            <a:headEnd type="none" w="med" len="med"/>
            <a:tailEnd type="triangle" w="med" len="med"/>
          </a:ln>
        </p:spPr>
      </p:cxnSp>
      <p:sp>
        <p:nvSpPr>
          <p:cNvPr id="1410" name="Google Shape;1410;p108"/>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86</a:t>
            </a:fld>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sp>
        <p:nvSpPr>
          <p:cNvPr id="1415" name="Google Shape;1415;p109"/>
          <p:cNvSpPr txBox="1">
            <a:spLocks noGrp="1"/>
          </p:cNvSpPr>
          <p:nvPr>
            <p:ph type="body" idx="1"/>
          </p:nvPr>
        </p:nvSpPr>
        <p:spPr>
          <a:xfrm>
            <a:off x="311700" y="847150"/>
            <a:ext cx="3450600" cy="3734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We assume that the kalman filter can estimate the temperature variation of variables to the same degree (within 1 LSB of temperature sensor) at all temperatures. Therefore, a temperature control design solution is not necessary.</a:t>
            </a:r>
            <a:endParaRPr/>
          </a:p>
        </p:txBody>
      </p:sp>
      <p:sp>
        <p:nvSpPr>
          <p:cNvPr id="1416" name="Google Shape;1416;p109"/>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Electronics - Temperature Variations</a:t>
            </a:r>
            <a:endParaRPr/>
          </a:p>
        </p:txBody>
      </p:sp>
      <p:pic>
        <p:nvPicPr>
          <p:cNvPr id="1417" name="Google Shape;1417;p109"/>
          <p:cNvPicPr preferRelativeResize="0"/>
          <p:nvPr/>
        </p:nvPicPr>
        <p:blipFill>
          <a:blip r:embed="rId3">
            <a:alphaModFix/>
          </a:blip>
          <a:stretch>
            <a:fillRect/>
          </a:stretch>
        </p:blipFill>
        <p:spPr>
          <a:xfrm>
            <a:off x="3862500" y="728700"/>
            <a:ext cx="4976700" cy="4158519"/>
          </a:xfrm>
          <a:prstGeom prst="rect">
            <a:avLst/>
          </a:prstGeom>
          <a:noFill/>
          <a:ln>
            <a:noFill/>
          </a:ln>
        </p:spPr>
      </p:pic>
      <p:sp>
        <p:nvSpPr>
          <p:cNvPr id="1418" name="Google Shape;1418;p109"/>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87</a:t>
            </a:fld>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sp>
        <p:nvSpPr>
          <p:cNvPr id="1423" name="Google Shape;1423;p110"/>
          <p:cNvSpPr txBox="1">
            <a:spLocks noGrp="1"/>
          </p:cNvSpPr>
          <p:nvPr>
            <p:ph type="title"/>
          </p:nvPr>
        </p:nvSpPr>
        <p:spPr>
          <a:xfrm>
            <a:off x="153025" y="0"/>
            <a:ext cx="7922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Electronics - Best Possible Calibration Accuracy </a:t>
            </a:r>
            <a:endParaRPr/>
          </a:p>
        </p:txBody>
      </p:sp>
      <p:pic>
        <p:nvPicPr>
          <p:cNvPr id="1424" name="Google Shape;1424;p110"/>
          <p:cNvPicPr preferRelativeResize="0"/>
          <p:nvPr/>
        </p:nvPicPr>
        <p:blipFill rotWithShape="1">
          <a:blip r:embed="rId3">
            <a:alphaModFix/>
          </a:blip>
          <a:srcRect l="9378" t="4966" r="6353" b="4577"/>
          <a:stretch/>
        </p:blipFill>
        <p:spPr>
          <a:xfrm>
            <a:off x="1218300" y="642531"/>
            <a:ext cx="6707400" cy="4232846"/>
          </a:xfrm>
          <a:prstGeom prst="rect">
            <a:avLst/>
          </a:prstGeom>
          <a:noFill/>
          <a:ln>
            <a:noFill/>
          </a:ln>
        </p:spPr>
      </p:pic>
      <p:sp>
        <p:nvSpPr>
          <p:cNvPr id="1425" name="Google Shape;1425;p110"/>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88</a:t>
            </a:fld>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429"/>
        <p:cNvGrpSpPr/>
        <p:nvPr/>
      </p:nvGrpSpPr>
      <p:grpSpPr>
        <a:xfrm>
          <a:off x="0" y="0"/>
          <a:ext cx="0" cy="0"/>
          <a:chOff x="0" y="0"/>
          <a:chExt cx="0" cy="0"/>
        </a:xfrm>
      </p:grpSpPr>
      <p:pic>
        <p:nvPicPr>
          <p:cNvPr id="1430" name="Google Shape;1430;p111"/>
          <p:cNvPicPr preferRelativeResize="0"/>
          <p:nvPr/>
        </p:nvPicPr>
        <p:blipFill rotWithShape="1">
          <a:blip r:embed="rId3">
            <a:alphaModFix/>
          </a:blip>
          <a:srcRect l="9231" t="4370" r="6614" b="4379"/>
          <a:stretch/>
        </p:blipFill>
        <p:spPr>
          <a:xfrm>
            <a:off x="1284200" y="576300"/>
            <a:ext cx="6655601" cy="4242926"/>
          </a:xfrm>
          <a:prstGeom prst="rect">
            <a:avLst/>
          </a:prstGeom>
          <a:noFill/>
          <a:ln>
            <a:noFill/>
          </a:ln>
        </p:spPr>
      </p:pic>
      <p:sp>
        <p:nvSpPr>
          <p:cNvPr id="1431" name="Google Shape;1431;p111"/>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89</a:t>
            </a:fld>
            <a:endParaRPr/>
          </a:p>
        </p:txBody>
      </p:sp>
      <p:sp>
        <p:nvSpPr>
          <p:cNvPr id="1432" name="Google Shape;1432;p111"/>
          <p:cNvSpPr txBox="1">
            <a:spLocks noGrp="1"/>
          </p:cNvSpPr>
          <p:nvPr>
            <p:ph type="title"/>
          </p:nvPr>
        </p:nvSpPr>
        <p:spPr>
          <a:xfrm>
            <a:off x="153025" y="0"/>
            <a:ext cx="7922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Electronics - Realistic Calibration Accuracy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31"/>
          <p:cNvSpPr txBox="1">
            <a:spLocks noGrp="1"/>
          </p:cNvSpPr>
          <p:nvPr>
            <p:ph type="title"/>
          </p:nvPr>
        </p:nvSpPr>
        <p:spPr>
          <a:xfrm>
            <a:off x="123175" y="2259900"/>
            <a:ext cx="5439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Design Solution</a:t>
            </a:r>
            <a:endParaRPr/>
          </a:p>
        </p:txBody>
      </p:sp>
      <p:sp>
        <p:nvSpPr>
          <p:cNvPr id="362" name="Google Shape;362;p31"/>
          <p:cNvSpPr txBox="1"/>
          <p:nvPr/>
        </p:nvSpPr>
        <p:spPr>
          <a:xfrm>
            <a:off x="2108475" y="3122575"/>
            <a:ext cx="6011700" cy="15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363" name="Google Shape;363;p31"/>
          <p:cNvSpPr txBox="1">
            <a:spLocks noGrp="1"/>
          </p:cNvSpPr>
          <p:nvPr>
            <p:ph type="sldNum" idx="12"/>
          </p:nvPr>
        </p:nvSpPr>
        <p:spPr>
          <a:xfrm>
            <a:off x="8595300" y="4875297"/>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9</a:t>
            </a:fld>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sp>
        <p:nvSpPr>
          <p:cNvPr id="1437" name="Google Shape;1437;p112"/>
          <p:cNvSpPr txBox="1">
            <a:spLocks noGrp="1"/>
          </p:cNvSpPr>
          <p:nvPr>
            <p:ph type="body" idx="1"/>
          </p:nvPr>
        </p:nvSpPr>
        <p:spPr>
          <a:xfrm>
            <a:off x="311700" y="847138"/>
            <a:ext cx="8520600" cy="3734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A table top calibration of accelerometers and gyroscopes was done by a team of doctoral graduates. “Estimation of Deterministic and Stochastic IMU Error Parameters” by Derya Unsal and Kerim Demirbas</a:t>
            </a:r>
            <a:endParaRPr/>
          </a:p>
        </p:txBody>
      </p:sp>
      <p:sp>
        <p:nvSpPr>
          <p:cNvPr id="1438" name="Google Shape;1438;p112"/>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90</a:t>
            </a:fld>
            <a:endParaRPr/>
          </a:p>
        </p:txBody>
      </p:sp>
      <p:sp>
        <p:nvSpPr>
          <p:cNvPr id="1439" name="Google Shape;1439;p112"/>
          <p:cNvSpPr txBox="1">
            <a:spLocks noGrp="1"/>
          </p:cNvSpPr>
          <p:nvPr>
            <p:ph type="title"/>
          </p:nvPr>
        </p:nvSpPr>
        <p:spPr>
          <a:xfrm>
            <a:off x="153025" y="0"/>
            <a:ext cx="85749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Electronics - “Realistic Calibration”</a:t>
            </a:r>
            <a:endParaRPr/>
          </a:p>
        </p:txBody>
      </p:sp>
      <p:graphicFrame>
        <p:nvGraphicFramePr>
          <p:cNvPr id="1440" name="Google Shape;1440;p112"/>
          <p:cNvGraphicFramePr/>
          <p:nvPr/>
        </p:nvGraphicFramePr>
        <p:xfrm>
          <a:off x="681350" y="2211613"/>
          <a:ext cx="3000000" cy="3000000"/>
        </p:xfrm>
        <a:graphic>
          <a:graphicData uri="http://schemas.openxmlformats.org/drawingml/2006/table">
            <a:tbl>
              <a:tblPr>
                <a:noFill/>
                <a:tableStyleId>{2B3CC3D6-1F7A-4778-AB20-04DCFBE73B5B}</a:tableStyleId>
              </a:tblPr>
              <a:tblGrid>
                <a:gridCol w="3890650">
                  <a:extLst>
                    <a:ext uri="{9D8B030D-6E8A-4147-A177-3AD203B41FA5}">
                      <a16:colId xmlns:a16="http://schemas.microsoft.com/office/drawing/2014/main" val="20000"/>
                    </a:ext>
                  </a:extLst>
                </a:gridCol>
                <a:gridCol w="3890650">
                  <a:extLst>
                    <a:ext uri="{9D8B030D-6E8A-4147-A177-3AD203B41FA5}">
                      <a16:colId xmlns:a16="http://schemas.microsoft.com/office/drawing/2014/main" val="20001"/>
                    </a:ext>
                  </a:extLst>
                </a:gridCol>
              </a:tblGrid>
              <a:tr h="609575">
                <a:tc>
                  <a:txBody>
                    <a:bodyPr/>
                    <a:lstStyle/>
                    <a:p>
                      <a:pPr marL="0" lvl="0" indent="0" algn="ctr" rtl="0">
                        <a:spcBef>
                          <a:spcPts val="0"/>
                        </a:spcBef>
                        <a:spcAft>
                          <a:spcPts val="0"/>
                        </a:spcAft>
                        <a:buNone/>
                      </a:pPr>
                      <a:r>
                        <a:rPr lang="en" sz="2100">
                          <a:solidFill>
                            <a:schemeClr val="dk2"/>
                          </a:solidFill>
                          <a:latin typeface="Roboto"/>
                          <a:ea typeface="Roboto"/>
                          <a:cs typeface="Roboto"/>
                          <a:sym typeface="Roboto"/>
                        </a:rPr>
                        <a:t>Accelerometer Bias Calibration Error Average</a:t>
                      </a:r>
                      <a:endParaRPr sz="2100">
                        <a:solidFill>
                          <a:schemeClr val="dk2"/>
                        </a:solidFill>
                        <a:latin typeface="Roboto"/>
                        <a:ea typeface="Roboto"/>
                        <a:cs typeface="Roboto"/>
                        <a:sym typeface="Roboto"/>
                      </a:endParaRPr>
                    </a:p>
                  </a:txBody>
                  <a:tcPr marL="91425" marR="91425" marT="91425" marB="91425"/>
                </a:tc>
                <a:tc>
                  <a:txBody>
                    <a:bodyPr/>
                    <a:lstStyle/>
                    <a:p>
                      <a:pPr marL="0" lvl="0" indent="0" algn="ctr" rtl="0">
                        <a:spcBef>
                          <a:spcPts val="0"/>
                        </a:spcBef>
                        <a:spcAft>
                          <a:spcPts val="0"/>
                        </a:spcAft>
                        <a:buNone/>
                      </a:pPr>
                      <a:r>
                        <a:rPr lang="en" sz="2100">
                          <a:solidFill>
                            <a:schemeClr val="dk2"/>
                          </a:solidFill>
                          <a:latin typeface="Roboto"/>
                          <a:ea typeface="Roboto"/>
                          <a:cs typeface="Roboto"/>
                          <a:sym typeface="Roboto"/>
                        </a:rPr>
                        <a:t>Gyro Bias Calibration Error Average</a:t>
                      </a:r>
                      <a:endParaRPr sz="2100">
                        <a:solidFill>
                          <a:schemeClr val="dk2"/>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0"/>
                  </a:ext>
                </a:extLst>
              </a:tr>
              <a:tr h="396200">
                <a:tc>
                  <a:txBody>
                    <a:bodyPr/>
                    <a:lstStyle/>
                    <a:p>
                      <a:pPr marL="0" lvl="0" indent="0" algn="ctr" rtl="0">
                        <a:spcBef>
                          <a:spcPts val="0"/>
                        </a:spcBef>
                        <a:spcAft>
                          <a:spcPts val="0"/>
                        </a:spcAft>
                        <a:buNone/>
                      </a:pPr>
                      <a:r>
                        <a:rPr lang="en" sz="2100">
                          <a:solidFill>
                            <a:schemeClr val="dk2"/>
                          </a:solidFill>
                          <a:latin typeface="Roboto"/>
                          <a:ea typeface="Roboto"/>
                          <a:cs typeface="Roboto"/>
                          <a:sym typeface="Roboto"/>
                        </a:rPr>
                        <a:t>0.6187 %</a:t>
                      </a:r>
                      <a:endParaRPr sz="2100">
                        <a:solidFill>
                          <a:schemeClr val="dk2"/>
                        </a:solidFill>
                        <a:latin typeface="Roboto"/>
                        <a:ea typeface="Roboto"/>
                        <a:cs typeface="Roboto"/>
                        <a:sym typeface="Roboto"/>
                      </a:endParaRPr>
                    </a:p>
                  </a:txBody>
                  <a:tcPr marL="91425" marR="91425" marT="91425" marB="91425"/>
                </a:tc>
                <a:tc>
                  <a:txBody>
                    <a:bodyPr/>
                    <a:lstStyle/>
                    <a:p>
                      <a:pPr marL="0" lvl="0" indent="0" algn="ctr" rtl="0">
                        <a:spcBef>
                          <a:spcPts val="0"/>
                        </a:spcBef>
                        <a:spcAft>
                          <a:spcPts val="0"/>
                        </a:spcAft>
                        <a:buNone/>
                      </a:pPr>
                      <a:r>
                        <a:rPr lang="en" sz="2100">
                          <a:solidFill>
                            <a:schemeClr val="dk2"/>
                          </a:solidFill>
                          <a:latin typeface="Roboto"/>
                          <a:ea typeface="Roboto"/>
                          <a:cs typeface="Roboto"/>
                          <a:sym typeface="Roboto"/>
                        </a:rPr>
                        <a:t>0.0478 %</a:t>
                      </a:r>
                      <a:endParaRPr sz="2100">
                        <a:solidFill>
                          <a:schemeClr val="dk2"/>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1"/>
                  </a:ext>
                </a:extLst>
              </a:tr>
            </a:tbl>
          </a:graphicData>
        </a:graphic>
      </p:graphicFrame>
      <p:pic>
        <p:nvPicPr>
          <p:cNvPr id="1441" name="Google Shape;1441;p112"/>
          <p:cNvPicPr preferRelativeResize="0"/>
          <p:nvPr/>
        </p:nvPicPr>
        <p:blipFill>
          <a:blip r:embed="rId3">
            <a:alphaModFix/>
          </a:blip>
          <a:stretch>
            <a:fillRect/>
          </a:stretch>
        </p:blipFill>
        <p:spPr>
          <a:xfrm>
            <a:off x="2480684" y="3690749"/>
            <a:ext cx="4182625" cy="1098775"/>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sp>
        <p:nvSpPr>
          <p:cNvPr id="1446" name="Google Shape;1446;p113"/>
          <p:cNvSpPr txBox="1">
            <a:spLocks noGrp="1"/>
          </p:cNvSpPr>
          <p:nvPr>
            <p:ph type="title"/>
          </p:nvPr>
        </p:nvSpPr>
        <p:spPr>
          <a:xfrm>
            <a:off x="153025" y="0"/>
            <a:ext cx="80919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Electronics - Accelerometer vs Gyro Influence </a:t>
            </a:r>
            <a:endParaRPr/>
          </a:p>
        </p:txBody>
      </p:sp>
      <p:sp>
        <p:nvSpPr>
          <p:cNvPr id="1447" name="Google Shape;1447;p113"/>
          <p:cNvSpPr txBox="1">
            <a:spLocks noGrp="1"/>
          </p:cNvSpPr>
          <p:nvPr>
            <p:ph type="body" idx="1"/>
          </p:nvPr>
        </p:nvSpPr>
        <p:spPr>
          <a:xfrm>
            <a:off x="311700" y="847150"/>
            <a:ext cx="3789600" cy="3734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Because we get attitude updates from the star tracker every 0.1 seconds while we get telemetry updates every 2 hours, the gyroscope contributions to accuracy error is negligible compared to the accelerometer contribution to accuracy error.</a:t>
            </a:r>
            <a:endParaRPr/>
          </a:p>
        </p:txBody>
      </p:sp>
      <p:sp>
        <p:nvSpPr>
          <p:cNvPr id="1448" name="Google Shape;1448;p113"/>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91</a:t>
            </a:fld>
            <a:endParaRPr/>
          </a:p>
        </p:txBody>
      </p:sp>
      <p:pic>
        <p:nvPicPr>
          <p:cNvPr id="1449" name="Google Shape;1449;p113"/>
          <p:cNvPicPr preferRelativeResize="0"/>
          <p:nvPr/>
        </p:nvPicPr>
        <p:blipFill rotWithShape="1">
          <a:blip r:embed="rId3">
            <a:alphaModFix/>
          </a:blip>
          <a:srcRect l="3834" r="2400"/>
          <a:stretch/>
        </p:blipFill>
        <p:spPr>
          <a:xfrm>
            <a:off x="4101250" y="728700"/>
            <a:ext cx="4999451" cy="385315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1454" name="Google Shape;1454;p114"/>
          <p:cNvSpPr txBox="1">
            <a:spLocks noGrp="1"/>
          </p:cNvSpPr>
          <p:nvPr>
            <p:ph type="body" idx="1"/>
          </p:nvPr>
        </p:nvSpPr>
        <p:spPr>
          <a:xfrm>
            <a:off x="311700" y="847150"/>
            <a:ext cx="3348900" cy="3734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Only the velocity random walk and angle random walk terms (random noise terms) are reduced by 1/sqrt(N) with multiple sensors, therefore, including multiple sensors is not a feasible design solution</a:t>
            </a:r>
            <a:endParaRPr/>
          </a:p>
        </p:txBody>
      </p:sp>
      <p:sp>
        <p:nvSpPr>
          <p:cNvPr id="1455" name="Google Shape;1455;p114"/>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Electronics - Number of Sensors</a:t>
            </a:r>
            <a:endParaRPr/>
          </a:p>
        </p:txBody>
      </p:sp>
      <p:pic>
        <p:nvPicPr>
          <p:cNvPr id="1456" name="Google Shape;1456;p114"/>
          <p:cNvPicPr preferRelativeResize="0"/>
          <p:nvPr/>
        </p:nvPicPr>
        <p:blipFill rotWithShape="1">
          <a:blip r:embed="rId3">
            <a:alphaModFix/>
          </a:blip>
          <a:srcRect l="5473"/>
          <a:stretch/>
        </p:blipFill>
        <p:spPr>
          <a:xfrm>
            <a:off x="3736400" y="585400"/>
            <a:ext cx="5364824" cy="4258198"/>
          </a:xfrm>
          <a:prstGeom prst="rect">
            <a:avLst/>
          </a:prstGeom>
          <a:noFill/>
          <a:ln>
            <a:noFill/>
          </a:ln>
        </p:spPr>
      </p:pic>
      <p:sp>
        <p:nvSpPr>
          <p:cNvPr id="1457" name="Google Shape;1457;p114"/>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92</a:t>
            </a:fld>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461"/>
        <p:cNvGrpSpPr/>
        <p:nvPr/>
      </p:nvGrpSpPr>
      <p:grpSpPr>
        <a:xfrm>
          <a:off x="0" y="0"/>
          <a:ext cx="0" cy="0"/>
          <a:chOff x="0" y="0"/>
          <a:chExt cx="0" cy="0"/>
        </a:xfrm>
      </p:grpSpPr>
      <p:sp>
        <p:nvSpPr>
          <p:cNvPr id="1462" name="Google Shape;1462;p115"/>
          <p:cNvSpPr txBox="1">
            <a:spLocks noGrp="1"/>
          </p:cNvSpPr>
          <p:nvPr>
            <p:ph type="body" idx="1"/>
          </p:nvPr>
        </p:nvSpPr>
        <p:spPr>
          <a:xfrm>
            <a:off x="311700" y="847138"/>
            <a:ext cx="8520600" cy="3734700"/>
          </a:xfrm>
          <a:prstGeom prst="rect">
            <a:avLst/>
          </a:prstGeom>
        </p:spPr>
        <p:txBody>
          <a:bodyPr spcFirstLastPara="1" wrap="square" lIns="91425" tIns="91425" rIns="91425" bIns="91425" anchor="t" anchorCtr="0">
            <a:normAutofit/>
          </a:bodyPr>
          <a:lstStyle/>
          <a:p>
            <a:pPr marL="457200" lvl="0" indent="-376555" algn="l" rtl="0">
              <a:lnSpc>
                <a:spcPct val="95000"/>
              </a:lnSpc>
              <a:spcBef>
                <a:spcPts val="0"/>
              </a:spcBef>
              <a:spcAft>
                <a:spcPts val="0"/>
              </a:spcAft>
              <a:buSzPts val="2330"/>
              <a:buChar char="●"/>
            </a:pPr>
            <a:r>
              <a:rPr lang="en" sz="2330"/>
              <a:t>Complexities</a:t>
            </a:r>
            <a:endParaRPr sz="2330"/>
          </a:p>
          <a:p>
            <a:pPr marL="914400" lvl="1" indent="-376555" algn="l" rtl="0">
              <a:lnSpc>
                <a:spcPct val="95000"/>
              </a:lnSpc>
              <a:spcBef>
                <a:spcPts val="0"/>
              </a:spcBef>
              <a:spcAft>
                <a:spcPts val="0"/>
              </a:spcAft>
              <a:buSzPts val="2330"/>
              <a:buChar char="○"/>
            </a:pPr>
            <a:r>
              <a:rPr lang="en" sz="2330"/>
              <a:t>Alignment calibration, 3 different boards, Sample overlapping, more IO pins</a:t>
            </a:r>
            <a:endParaRPr sz="2330"/>
          </a:p>
        </p:txBody>
      </p:sp>
      <p:sp>
        <p:nvSpPr>
          <p:cNvPr id="1463" name="Google Shape;1463;p115"/>
          <p:cNvSpPr txBox="1">
            <a:spLocks noGrp="1"/>
          </p:cNvSpPr>
          <p:nvPr>
            <p:ph type="title"/>
          </p:nvPr>
        </p:nvSpPr>
        <p:spPr>
          <a:xfrm>
            <a:off x="153025" y="0"/>
            <a:ext cx="82866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Electronics - Single vs Multi-axis Sensors</a:t>
            </a:r>
            <a:endParaRPr/>
          </a:p>
        </p:txBody>
      </p:sp>
      <p:graphicFrame>
        <p:nvGraphicFramePr>
          <p:cNvPr id="1464" name="Google Shape;1464;p115"/>
          <p:cNvGraphicFramePr/>
          <p:nvPr/>
        </p:nvGraphicFramePr>
        <p:xfrm>
          <a:off x="311700" y="2207148"/>
          <a:ext cx="3000000" cy="3000000"/>
        </p:xfrm>
        <a:graphic>
          <a:graphicData uri="http://schemas.openxmlformats.org/drawingml/2006/table">
            <a:tbl>
              <a:tblPr>
                <a:noFill/>
                <a:tableStyleId>{2B3CC3D6-1F7A-4778-AB20-04DCFBE73B5B}</a:tableStyleId>
              </a:tblPr>
              <a:tblGrid>
                <a:gridCol w="1822275">
                  <a:extLst>
                    <a:ext uri="{9D8B030D-6E8A-4147-A177-3AD203B41FA5}">
                      <a16:colId xmlns:a16="http://schemas.microsoft.com/office/drawing/2014/main" val="20000"/>
                    </a:ext>
                  </a:extLst>
                </a:gridCol>
                <a:gridCol w="1922350">
                  <a:extLst>
                    <a:ext uri="{9D8B030D-6E8A-4147-A177-3AD203B41FA5}">
                      <a16:colId xmlns:a16="http://schemas.microsoft.com/office/drawing/2014/main" val="20001"/>
                    </a:ext>
                  </a:extLst>
                </a:gridCol>
                <a:gridCol w="1482050">
                  <a:extLst>
                    <a:ext uri="{9D8B030D-6E8A-4147-A177-3AD203B41FA5}">
                      <a16:colId xmlns:a16="http://schemas.microsoft.com/office/drawing/2014/main" val="20002"/>
                    </a:ext>
                  </a:extLst>
                </a:gridCol>
                <a:gridCol w="2943025">
                  <a:extLst>
                    <a:ext uri="{9D8B030D-6E8A-4147-A177-3AD203B41FA5}">
                      <a16:colId xmlns:a16="http://schemas.microsoft.com/office/drawing/2014/main" val="20003"/>
                    </a:ext>
                  </a:extLst>
                </a:gridCol>
              </a:tblGrid>
              <a:tr h="670525">
                <a:tc>
                  <a:txBody>
                    <a:bodyPr/>
                    <a:lstStyle/>
                    <a:p>
                      <a:pPr marL="0" lvl="0" indent="0" algn="ctr" rtl="0">
                        <a:spcBef>
                          <a:spcPts val="0"/>
                        </a:spcBef>
                        <a:spcAft>
                          <a:spcPts val="0"/>
                        </a:spcAft>
                        <a:buNone/>
                      </a:pPr>
                      <a:r>
                        <a:rPr lang="en" sz="1800">
                          <a:solidFill>
                            <a:schemeClr val="dk2"/>
                          </a:solidFill>
                          <a:latin typeface="Roboto"/>
                          <a:ea typeface="Roboto"/>
                          <a:cs typeface="Roboto"/>
                          <a:sym typeface="Roboto"/>
                        </a:rPr>
                        <a:t>Accelerometer</a:t>
                      </a:r>
                      <a:endParaRPr sz="1800">
                        <a:solidFill>
                          <a:schemeClr val="dk2"/>
                        </a:solidFill>
                        <a:latin typeface="Roboto"/>
                        <a:ea typeface="Roboto"/>
                        <a:cs typeface="Roboto"/>
                        <a:sym typeface="Roboto"/>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800">
                          <a:solidFill>
                            <a:schemeClr val="dk2"/>
                          </a:solidFill>
                          <a:latin typeface="Roboto"/>
                          <a:ea typeface="Roboto"/>
                          <a:cs typeface="Roboto"/>
                          <a:sym typeface="Roboto"/>
                        </a:rPr>
                        <a:t>Number of Axes</a:t>
                      </a:r>
                      <a:endParaRPr sz="1800">
                        <a:solidFill>
                          <a:schemeClr val="dk2"/>
                        </a:solidFill>
                        <a:latin typeface="Roboto"/>
                        <a:ea typeface="Roboto"/>
                        <a:cs typeface="Roboto"/>
                        <a:sym typeface="Roboto"/>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800">
                          <a:solidFill>
                            <a:schemeClr val="dk2"/>
                          </a:solidFill>
                          <a:latin typeface="Roboto"/>
                          <a:ea typeface="Roboto"/>
                          <a:cs typeface="Roboto"/>
                          <a:sym typeface="Roboto"/>
                        </a:rPr>
                        <a:t>Range (g)</a:t>
                      </a:r>
                      <a:endParaRPr sz="1800">
                        <a:solidFill>
                          <a:schemeClr val="dk2"/>
                        </a:solidFill>
                        <a:latin typeface="Roboto"/>
                        <a:ea typeface="Roboto"/>
                        <a:cs typeface="Roboto"/>
                        <a:sym typeface="Roboto"/>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800">
                          <a:solidFill>
                            <a:schemeClr val="dk2"/>
                          </a:solidFill>
                          <a:latin typeface="Roboto"/>
                          <a:ea typeface="Roboto"/>
                          <a:cs typeface="Roboto"/>
                          <a:sym typeface="Roboto"/>
                        </a:rPr>
                        <a:t>Noise Density (μg/sqrt(Hz)</a:t>
                      </a:r>
                      <a:endParaRPr sz="1800">
                        <a:solidFill>
                          <a:schemeClr val="dk2"/>
                        </a:solidFill>
                        <a:latin typeface="Roboto"/>
                        <a:ea typeface="Roboto"/>
                        <a:cs typeface="Roboto"/>
                        <a:sym typeface="Roboto"/>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463800">
                <a:tc>
                  <a:txBody>
                    <a:bodyPr/>
                    <a:lstStyle/>
                    <a:p>
                      <a:pPr marL="0" lvl="0" indent="0" algn="ctr" rtl="0">
                        <a:spcBef>
                          <a:spcPts val="0"/>
                        </a:spcBef>
                        <a:spcAft>
                          <a:spcPts val="0"/>
                        </a:spcAft>
                        <a:buNone/>
                      </a:pPr>
                      <a:r>
                        <a:rPr lang="en" sz="1800">
                          <a:solidFill>
                            <a:schemeClr val="dk2"/>
                          </a:solidFill>
                          <a:latin typeface="Roboto"/>
                          <a:ea typeface="Roboto"/>
                          <a:cs typeface="Roboto"/>
                          <a:sym typeface="Roboto"/>
                        </a:rPr>
                        <a:t>ADXL 103</a:t>
                      </a:r>
                      <a:endParaRPr sz="1800">
                        <a:solidFill>
                          <a:schemeClr val="dk2"/>
                        </a:solidFill>
                        <a:latin typeface="Roboto"/>
                        <a:ea typeface="Roboto"/>
                        <a:cs typeface="Roboto"/>
                        <a:sym typeface="Roboto"/>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800">
                          <a:solidFill>
                            <a:schemeClr val="dk2"/>
                          </a:solidFill>
                          <a:latin typeface="Roboto"/>
                          <a:ea typeface="Roboto"/>
                          <a:cs typeface="Roboto"/>
                          <a:sym typeface="Roboto"/>
                        </a:rPr>
                        <a:t>1</a:t>
                      </a:r>
                      <a:endParaRPr sz="1800">
                        <a:solidFill>
                          <a:schemeClr val="dk2"/>
                        </a:solidFill>
                        <a:latin typeface="Roboto"/>
                        <a:ea typeface="Roboto"/>
                        <a:cs typeface="Roboto"/>
                        <a:sym typeface="Roboto"/>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800">
                          <a:solidFill>
                            <a:schemeClr val="dk2"/>
                          </a:solidFill>
                          <a:latin typeface="Roboto"/>
                          <a:ea typeface="Roboto"/>
                          <a:cs typeface="Roboto"/>
                          <a:sym typeface="Roboto"/>
                        </a:rPr>
                        <a:t>3.4</a:t>
                      </a:r>
                      <a:endParaRPr sz="1800">
                        <a:solidFill>
                          <a:schemeClr val="dk2"/>
                        </a:solidFill>
                        <a:latin typeface="Roboto"/>
                        <a:ea typeface="Roboto"/>
                        <a:cs typeface="Roboto"/>
                        <a:sym typeface="Roboto"/>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800">
                          <a:solidFill>
                            <a:schemeClr val="dk2"/>
                          </a:solidFill>
                          <a:latin typeface="Roboto"/>
                          <a:ea typeface="Roboto"/>
                          <a:cs typeface="Roboto"/>
                          <a:sym typeface="Roboto"/>
                        </a:rPr>
                        <a:t>110</a:t>
                      </a:r>
                      <a:endParaRPr sz="1800">
                        <a:solidFill>
                          <a:schemeClr val="dk2"/>
                        </a:solidFill>
                        <a:latin typeface="Roboto"/>
                        <a:ea typeface="Roboto"/>
                        <a:cs typeface="Roboto"/>
                        <a:sym typeface="Roboto"/>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463800">
                <a:tc>
                  <a:txBody>
                    <a:bodyPr/>
                    <a:lstStyle/>
                    <a:p>
                      <a:pPr marL="0" lvl="0" indent="0" algn="ctr" rtl="0">
                        <a:spcBef>
                          <a:spcPts val="0"/>
                        </a:spcBef>
                        <a:spcAft>
                          <a:spcPts val="0"/>
                        </a:spcAft>
                        <a:buNone/>
                      </a:pPr>
                      <a:r>
                        <a:rPr lang="en" sz="1800">
                          <a:solidFill>
                            <a:schemeClr val="dk2"/>
                          </a:solidFill>
                          <a:latin typeface="Roboto"/>
                          <a:ea typeface="Roboto"/>
                          <a:cs typeface="Roboto"/>
                          <a:sym typeface="Roboto"/>
                        </a:rPr>
                        <a:t>ADXL 355</a:t>
                      </a:r>
                      <a:endParaRPr sz="1800">
                        <a:solidFill>
                          <a:schemeClr val="dk2"/>
                        </a:solidFill>
                        <a:latin typeface="Roboto"/>
                        <a:ea typeface="Roboto"/>
                        <a:cs typeface="Roboto"/>
                        <a:sym typeface="Roboto"/>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800">
                          <a:solidFill>
                            <a:schemeClr val="dk2"/>
                          </a:solidFill>
                          <a:latin typeface="Roboto"/>
                          <a:ea typeface="Roboto"/>
                          <a:cs typeface="Roboto"/>
                          <a:sym typeface="Roboto"/>
                        </a:rPr>
                        <a:t>3</a:t>
                      </a:r>
                      <a:endParaRPr sz="1800">
                        <a:solidFill>
                          <a:schemeClr val="dk2"/>
                        </a:solidFill>
                        <a:latin typeface="Roboto"/>
                        <a:ea typeface="Roboto"/>
                        <a:cs typeface="Roboto"/>
                        <a:sym typeface="Roboto"/>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800">
                          <a:solidFill>
                            <a:schemeClr val="dk2"/>
                          </a:solidFill>
                          <a:latin typeface="Roboto"/>
                          <a:ea typeface="Roboto"/>
                          <a:cs typeface="Roboto"/>
                          <a:sym typeface="Roboto"/>
                        </a:rPr>
                        <a:t>4</a:t>
                      </a:r>
                      <a:endParaRPr sz="1800">
                        <a:solidFill>
                          <a:schemeClr val="dk2"/>
                        </a:solidFill>
                        <a:latin typeface="Roboto"/>
                        <a:ea typeface="Roboto"/>
                        <a:cs typeface="Roboto"/>
                        <a:sym typeface="Roboto"/>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800">
                          <a:solidFill>
                            <a:schemeClr val="dk2"/>
                          </a:solidFill>
                          <a:latin typeface="Roboto"/>
                          <a:ea typeface="Roboto"/>
                          <a:cs typeface="Roboto"/>
                          <a:sym typeface="Roboto"/>
                        </a:rPr>
                        <a:t>22.5</a:t>
                      </a:r>
                      <a:endParaRPr sz="1800">
                        <a:solidFill>
                          <a:schemeClr val="dk2"/>
                        </a:solidFill>
                        <a:latin typeface="Roboto"/>
                        <a:ea typeface="Roboto"/>
                        <a:cs typeface="Roboto"/>
                        <a:sym typeface="Roboto"/>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63800">
                <a:tc>
                  <a:txBody>
                    <a:bodyPr/>
                    <a:lstStyle/>
                    <a:p>
                      <a:pPr marL="0" lvl="0" indent="0" algn="ctr" rtl="0">
                        <a:spcBef>
                          <a:spcPts val="0"/>
                        </a:spcBef>
                        <a:spcAft>
                          <a:spcPts val="0"/>
                        </a:spcAft>
                        <a:buNone/>
                      </a:pPr>
                      <a:r>
                        <a:rPr lang="en" sz="1800">
                          <a:solidFill>
                            <a:schemeClr val="dk2"/>
                          </a:solidFill>
                          <a:latin typeface="Roboto"/>
                          <a:ea typeface="Roboto"/>
                          <a:cs typeface="Roboto"/>
                          <a:sym typeface="Roboto"/>
                        </a:rPr>
                        <a:t>SDI 2012</a:t>
                      </a:r>
                      <a:endParaRPr sz="1800">
                        <a:solidFill>
                          <a:schemeClr val="dk2"/>
                        </a:solidFill>
                        <a:latin typeface="Roboto"/>
                        <a:ea typeface="Roboto"/>
                        <a:cs typeface="Roboto"/>
                        <a:sym typeface="Roboto"/>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800">
                          <a:solidFill>
                            <a:schemeClr val="dk2"/>
                          </a:solidFill>
                          <a:latin typeface="Roboto"/>
                          <a:ea typeface="Roboto"/>
                          <a:cs typeface="Roboto"/>
                          <a:sym typeface="Roboto"/>
                        </a:rPr>
                        <a:t>1</a:t>
                      </a:r>
                      <a:endParaRPr sz="1800">
                        <a:solidFill>
                          <a:schemeClr val="dk2"/>
                        </a:solidFill>
                        <a:latin typeface="Roboto"/>
                        <a:ea typeface="Roboto"/>
                        <a:cs typeface="Roboto"/>
                        <a:sym typeface="Roboto"/>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800">
                          <a:solidFill>
                            <a:schemeClr val="dk2"/>
                          </a:solidFill>
                          <a:latin typeface="Roboto"/>
                          <a:ea typeface="Roboto"/>
                          <a:cs typeface="Roboto"/>
                          <a:sym typeface="Roboto"/>
                        </a:rPr>
                        <a:t>4</a:t>
                      </a:r>
                      <a:endParaRPr sz="1800">
                        <a:solidFill>
                          <a:schemeClr val="dk2"/>
                        </a:solidFill>
                        <a:latin typeface="Roboto"/>
                        <a:ea typeface="Roboto"/>
                        <a:cs typeface="Roboto"/>
                        <a:sym typeface="Roboto"/>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800">
                          <a:solidFill>
                            <a:schemeClr val="dk2"/>
                          </a:solidFill>
                          <a:latin typeface="Roboto"/>
                          <a:ea typeface="Roboto"/>
                          <a:cs typeface="Roboto"/>
                          <a:sym typeface="Roboto"/>
                        </a:rPr>
                        <a:t>10</a:t>
                      </a:r>
                      <a:endParaRPr sz="1800">
                        <a:solidFill>
                          <a:schemeClr val="dk2"/>
                        </a:solidFill>
                        <a:latin typeface="Roboto"/>
                        <a:ea typeface="Roboto"/>
                        <a:cs typeface="Roboto"/>
                        <a:sym typeface="Roboto"/>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463800">
                <a:tc>
                  <a:txBody>
                    <a:bodyPr/>
                    <a:lstStyle/>
                    <a:p>
                      <a:pPr marL="0" lvl="0" indent="0" algn="ctr" rtl="0">
                        <a:spcBef>
                          <a:spcPts val="0"/>
                        </a:spcBef>
                        <a:spcAft>
                          <a:spcPts val="0"/>
                        </a:spcAft>
                        <a:buNone/>
                      </a:pPr>
                      <a:r>
                        <a:rPr lang="en" sz="1800">
                          <a:solidFill>
                            <a:schemeClr val="dk2"/>
                          </a:solidFill>
                          <a:latin typeface="Roboto"/>
                          <a:ea typeface="Roboto"/>
                          <a:cs typeface="Roboto"/>
                          <a:sym typeface="Roboto"/>
                        </a:rPr>
                        <a:t>SDI 1521</a:t>
                      </a:r>
                      <a:endParaRPr sz="1800">
                        <a:solidFill>
                          <a:schemeClr val="dk2"/>
                        </a:solidFill>
                        <a:latin typeface="Roboto"/>
                        <a:ea typeface="Roboto"/>
                        <a:cs typeface="Roboto"/>
                        <a:sym typeface="Roboto"/>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800">
                          <a:solidFill>
                            <a:schemeClr val="dk2"/>
                          </a:solidFill>
                          <a:latin typeface="Roboto"/>
                          <a:ea typeface="Roboto"/>
                          <a:cs typeface="Roboto"/>
                          <a:sym typeface="Roboto"/>
                        </a:rPr>
                        <a:t>3</a:t>
                      </a:r>
                      <a:endParaRPr sz="1800">
                        <a:solidFill>
                          <a:schemeClr val="dk2"/>
                        </a:solidFill>
                        <a:latin typeface="Roboto"/>
                        <a:ea typeface="Roboto"/>
                        <a:cs typeface="Roboto"/>
                        <a:sym typeface="Roboto"/>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800">
                          <a:solidFill>
                            <a:schemeClr val="dk2"/>
                          </a:solidFill>
                          <a:latin typeface="Roboto"/>
                          <a:ea typeface="Roboto"/>
                          <a:cs typeface="Roboto"/>
                          <a:sym typeface="Roboto"/>
                        </a:rPr>
                        <a:t>4</a:t>
                      </a:r>
                      <a:endParaRPr sz="1800">
                        <a:solidFill>
                          <a:schemeClr val="dk2"/>
                        </a:solidFill>
                        <a:latin typeface="Roboto"/>
                        <a:ea typeface="Roboto"/>
                        <a:cs typeface="Roboto"/>
                        <a:sym typeface="Roboto"/>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800">
                          <a:solidFill>
                            <a:schemeClr val="dk2"/>
                          </a:solidFill>
                          <a:latin typeface="Roboto"/>
                          <a:ea typeface="Roboto"/>
                          <a:cs typeface="Roboto"/>
                          <a:sym typeface="Roboto"/>
                        </a:rPr>
                        <a:t>7</a:t>
                      </a:r>
                      <a:endParaRPr sz="1800">
                        <a:solidFill>
                          <a:schemeClr val="dk2"/>
                        </a:solidFill>
                        <a:latin typeface="Roboto"/>
                        <a:ea typeface="Roboto"/>
                        <a:cs typeface="Roboto"/>
                        <a:sym typeface="Roboto"/>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465" name="Google Shape;1465;p115"/>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93</a:t>
            </a:fld>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469"/>
        <p:cNvGrpSpPr/>
        <p:nvPr/>
      </p:nvGrpSpPr>
      <p:grpSpPr>
        <a:xfrm>
          <a:off x="0" y="0"/>
          <a:ext cx="0" cy="0"/>
          <a:chOff x="0" y="0"/>
          <a:chExt cx="0" cy="0"/>
        </a:xfrm>
      </p:grpSpPr>
      <p:sp>
        <p:nvSpPr>
          <p:cNvPr id="1470" name="Google Shape;1470;p116"/>
          <p:cNvSpPr/>
          <p:nvPr/>
        </p:nvSpPr>
        <p:spPr>
          <a:xfrm>
            <a:off x="5847100" y="613853"/>
            <a:ext cx="2634600" cy="23379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16"/>
          <p:cNvSpPr txBox="1">
            <a:spLocks noGrp="1"/>
          </p:cNvSpPr>
          <p:nvPr>
            <p:ph type="body" idx="1"/>
          </p:nvPr>
        </p:nvSpPr>
        <p:spPr>
          <a:xfrm>
            <a:off x="311700" y="847150"/>
            <a:ext cx="4848900" cy="3734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Modelled after the Themis Satellites:</a:t>
            </a:r>
            <a:endParaRPr/>
          </a:p>
          <a:p>
            <a:pPr marL="457200" lvl="0" indent="-361950" algn="l" rtl="0">
              <a:spcBef>
                <a:spcPts val="1200"/>
              </a:spcBef>
              <a:spcAft>
                <a:spcPts val="0"/>
              </a:spcAft>
              <a:buSzPts val="2100"/>
              <a:buChar char="●"/>
            </a:pPr>
            <a:r>
              <a:rPr lang="en"/>
              <a:t>Mass = 128 kg</a:t>
            </a:r>
            <a:endParaRPr/>
          </a:p>
          <a:p>
            <a:pPr marL="457200" lvl="0" indent="-361950" algn="l" rtl="0">
              <a:spcBef>
                <a:spcPts val="0"/>
              </a:spcBef>
              <a:spcAft>
                <a:spcPts val="0"/>
              </a:spcAft>
              <a:buSzPts val="2100"/>
              <a:buChar char="●"/>
            </a:pPr>
            <a:r>
              <a:rPr lang="en"/>
              <a:t>4 Monopropellant hydrazine thrusters at 4.4 N each = 17.6 N</a:t>
            </a:r>
            <a:endParaRPr/>
          </a:p>
          <a:p>
            <a:pPr marL="457200" lvl="0" indent="-361950" algn="l" rtl="0">
              <a:spcBef>
                <a:spcPts val="0"/>
              </a:spcBef>
              <a:spcAft>
                <a:spcPts val="0"/>
              </a:spcAft>
              <a:buSzPts val="2100"/>
              <a:buChar char="●"/>
            </a:pPr>
            <a:r>
              <a:rPr lang="en"/>
              <a:t>ΔV required for lunar maintenance orbit = 10 m/s</a:t>
            </a:r>
            <a:endParaRPr/>
          </a:p>
          <a:p>
            <a:pPr marL="457200" lvl="0" indent="-361950" algn="l" rtl="0">
              <a:spcBef>
                <a:spcPts val="0"/>
              </a:spcBef>
              <a:spcAft>
                <a:spcPts val="0"/>
              </a:spcAft>
              <a:buSzPts val="2100"/>
              <a:buChar char="●"/>
            </a:pPr>
            <a:r>
              <a:rPr lang="en"/>
              <a:t>Using the ΔV equation, this leads to a burn time of 73 seconds</a:t>
            </a:r>
            <a:endParaRPr/>
          </a:p>
        </p:txBody>
      </p:sp>
      <p:sp>
        <p:nvSpPr>
          <p:cNvPr id="1472" name="Google Shape;1472;p116"/>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94</a:t>
            </a:fld>
            <a:endParaRPr/>
          </a:p>
        </p:txBody>
      </p:sp>
      <p:sp>
        <p:nvSpPr>
          <p:cNvPr id="1473" name="Google Shape;1473;p116"/>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Electronics - Thrusting Model </a:t>
            </a:r>
            <a:endParaRPr/>
          </a:p>
        </p:txBody>
      </p:sp>
      <p:sp>
        <p:nvSpPr>
          <p:cNvPr id="1474" name="Google Shape;1474;p116"/>
          <p:cNvSpPr txBox="1"/>
          <p:nvPr/>
        </p:nvSpPr>
        <p:spPr>
          <a:xfrm>
            <a:off x="0" y="4176650"/>
            <a:ext cx="91440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2"/>
                </a:solidFill>
                <a:latin typeface="Roboto"/>
                <a:ea typeface="Roboto"/>
                <a:cs typeface="Roboto"/>
                <a:sym typeface="Roboto"/>
              </a:rPr>
              <a:t>Sources: </a:t>
            </a:r>
            <a:r>
              <a:rPr lang="en" sz="1000" u="sng">
                <a:solidFill>
                  <a:schemeClr val="dk2"/>
                </a:solidFill>
                <a:latin typeface="Roboto"/>
                <a:ea typeface="Roboto"/>
                <a:cs typeface="Roboto"/>
                <a:sym typeface="Roboto"/>
                <a:hlinkClick r:id="rId3">
                  <a:extLst>
                    <a:ext uri="{A12FA001-AC4F-418D-AE19-62706E023703}">
                      <ahyp:hlinkClr xmlns:ahyp="http://schemas.microsoft.com/office/drawing/2018/hyperlinkcolor" val="tx"/>
                    </a:ext>
                  </a:extLst>
                </a:hlinkClick>
              </a:rPr>
              <a:t>https://www.eoportal.org/satellite-missions/themis#spacecraft</a:t>
            </a:r>
            <a:endParaRPr sz="1000">
              <a:solidFill>
                <a:schemeClr val="dk2"/>
              </a:solidFill>
              <a:latin typeface="Roboto"/>
              <a:ea typeface="Roboto"/>
              <a:cs typeface="Roboto"/>
              <a:sym typeface="Roboto"/>
            </a:endParaRPr>
          </a:p>
          <a:p>
            <a:pPr marL="0" lvl="0" indent="0" algn="ctr" rtl="0">
              <a:spcBef>
                <a:spcPts val="0"/>
              </a:spcBef>
              <a:spcAft>
                <a:spcPts val="0"/>
              </a:spcAft>
              <a:buNone/>
            </a:pPr>
            <a:r>
              <a:rPr lang="en" sz="1000" u="sng">
                <a:solidFill>
                  <a:schemeClr val="dk2"/>
                </a:solidFill>
                <a:latin typeface="Roboto"/>
                <a:ea typeface="Roboto"/>
                <a:cs typeface="Roboto"/>
                <a:sym typeface="Roboto"/>
                <a:hlinkClick r:id="rId4">
                  <a:extLst>
                    <a:ext uri="{A12FA001-AC4F-418D-AE19-62706E023703}">
                      <ahyp:hlinkClr xmlns:ahyp="http://schemas.microsoft.com/office/drawing/2018/hyperlinkcolor" val="tx"/>
                    </a:ext>
                  </a:extLst>
                </a:hlinkClick>
              </a:rPr>
              <a:t>https://ntrs.nasa.gov/api/citations/20070035736/downloads/20070035736.pdf</a:t>
            </a:r>
            <a:endParaRPr sz="1000">
              <a:solidFill>
                <a:schemeClr val="dk2"/>
              </a:solidFill>
              <a:latin typeface="Roboto"/>
              <a:ea typeface="Roboto"/>
              <a:cs typeface="Roboto"/>
              <a:sym typeface="Roboto"/>
            </a:endParaRPr>
          </a:p>
          <a:p>
            <a:pPr marL="0" lvl="0" indent="0" algn="ctr" rtl="0">
              <a:spcBef>
                <a:spcPts val="0"/>
              </a:spcBef>
              <a:spcAft>
                <a:spcPts val="0"/>
              </a:spcAft>
              <a:buNone/>
            </a:pPr>
            <a:r>
              <a:rPr lang="en" sz="1000" u="sng">
                <a:solidFill>
                  <a:schemeClr val="dk2"/>
                </a:solidFill>
                <a:latin typeface="Roboto"/>
                <a:ea typeface="Roboto"/>
                <a:cs typeface="Roboto"/>
                <a:sym typeface="Roboto"/>
                <a:hlinkClick r:id="rId5">
                  <a:extLst>
                    <a:ext uri="{A12FA001-AC4F-418D-AE19-62706E023703}">
                      <ahyp:hlinkClr xmlns:ahyp="http://schemas.microsoft.com/office/drawing/2018/hyperlinkcolor" val="tx"/>
                    </a:ext>
                  </a:extLst>
                </a:hlinkClick>
              </a:rPr>
              <a:t>https://en.wikipedia.org/wiki/Delta-v#:~:text=Delta%2Dv%20is%20produced%20by,%2C%20delta%2Dv%20sums%20linearly</a:t>
            </a:r>
            <a:endParaRPr sz="1000">
              <a:solidFill>
                <a:schemeClr val="dk2"/>
              </a:solidFill>
              <a:latin typeface="Roboto"/>
              <a:ea typeface="Roboto"/>
              <a:cs typeface="Roboto"/>
              <a:sym typeface="Roboto"/>
            </a:endParaRPr>
          </a:p>
          <a:p>
            <a:pPr marL="0" lvl="0" indent="0" algn="ctr" rtl="0">
              <a:spcBef>
                <a:spcPts val="0"/>
              </a:spcBef>
              <a:spcAft>
                <a:spcPts val="0"/>
              </a:spcAft>
              <a:buNone/>
            </a:pPr>
            <a:endParaRPr sz="1000">
              <a:latin typeface="Roboto"/>
              <a:ea typeface="Roboto"/>
              <a:cs typeface="Roboto"/>
              <a:sym typeface="Roboto"/>
            </a:endParaRPr>
          </a:p>
        </p:txBody>
      </p:sp>
      <p:pic>
        <p:nvPicPr>
          <p:cNvPr id="1475" name="Google Shape;1475;p116"/>
          <p:cNvPicPr preferRelativeResize="0"/>
          <p:nvPr/>
        </p:nvPicPr>
        <p:blipFill rotWithShape="1">
          <a:blip r:embed="rId6">
            <a:alphaModFix/>
          </a:blip>
          <a:srcRect t="8441"/>
          <a:stretch/>
        </p:blipFill>
        <p:spPr>
          <a:xfrm>
            <a:off x="6022025" y="3069500"/>
            <a:ext cx="2284850" cy="868600"/>
          </a:xfrm>
          <a:prstGeom prst="rect">
            <a:avLst/>
          </a:prstGeom>
          <a:noFill/>
          <a:ln>
            <a:noFill/>
          </a:ln>
        </p:spPr>
      </p:pic>
      <p:sp>
        <p:nvSpPr>
          <p:cNvPr id="1476" name="Google Shape;1476;p116"/>
          <p:cNvSpPr txBox="1"/>
          <p:nvPr/>
        </p:nvSpPr>
        <p:spPr>
          <a:xfrm>
            <a:off x="5507838" y="3776450"/>
            <a:ext cx="3313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2"/>
                </a:solidFill>
                <a:latin typeface="Roboto"/>
                <a:ea typeface="Roboto"/>
                <a:cs typeface="Roboto"/>
                <a:sym typeface="Roboto"/>
              </a:rPr>
              <a:t>Assuming constant mass and thrust </a:t>
            </a:r>
            <a:endParaRPr>
              <a:solidFill>
                <a:schemeClr val="dk2"/>
              </a:solidFill>
              <a:latin typeface="Roboto"/>
              <a:ea typeface="Roboto"/>
              <a:cs typeface="Roboto"/>
              <a:sym typeface="Roboto"/>
            </a:endParaRPr>
          </a:p>
        </p:txBody>
      </p:sp>
      <p:pic>
        <p:nvPicPr>
          <p:cNvPr id="1477" name="Google Shape;1477;p116"/>
          <p:cNvPicPr preferRelativeResize="0"/>
          <p:nvPr/>
        </p:nvPicPr>
        <p:blipFill rotWithShape="1">
          <a:blip r:embed="rId7">
            <a:alphaModFix/>
          </a:blip>
          <a:srcRect l="4286" r="6043"/>
          <a:stretch/>
        </p:blipFill>
        <p:spPr>
          <a:xfrm>
            <a:off x="5847100" y="613850"/>
            <a:ext cx="2634696" cy="2338026"/>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481"/>
        <p:cNvGrpSpPr/>
        <p:nvPr/>
      </p:nvGrpSpPr>
      <p:grpSpPr>
        <a:xfrm>
          <a:off x="0" y="0"/>
          <a:ext cx="0" cy="0"/>
          <a:chOff x="0" y="0"/>
          <a:chExt cx="0" cy="0"/>
        </a:xfrm>
      </p:grpSpPr>
      <p:sp>
        <p:nvSpPr>
          <p:cNvPr id="1482" name="Google Shape;1482;p117"/>
          <p:cNvSpPr txBox="1">
            <a:spLocks noGrp="1"/>
          </p:cNvSpPr>
          <p:nvPr>
            <p:ph type="body" idx="1"/>
          </p:nvPr>
        </p:nvSpPr>
        <p:spPr>
          <a:xfrm>
            <a:off x="254700" y="858488"/>
            <a:ext cx="1804500" cy="3734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The descope will assume that the INS is only on during the duration of the burn</a:t>
            </a:r>
            <a:endParaRPr/>
          </a:p>
        </p:txBody>
      </p:sp>
      <p:sp>
        <p:nvSpPr>
          <p:cNvPr id="1483" name="Google Shape;1483;p117"/>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95</a:t>
            </a:fld>
            <a:endParaRPr/>
          </a:p>
        </p:txBody>
      </p:sp>
      <p:sp>
        <p:nvSpPr>
          <p:cNvPr id="1484" name="Google Shape;1484;p117"/>
          <p:cNvSpPr txBox="1">
            <a:spLocks noGrp="1"/>
          </p:cNvSpPr>
          <p:nvPr>
            <p:ph type="title"/>
          </p:nvPr>
        </p:nvSpPr>
        <p:spPr>
          <a:xfrm>
            <a:off x="153025" y="0"/>
            <a:ext cx="83883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Electronics - Accuracy Model with Thrusting </a:t>
            </a:r>
            <a:endParaRPr/>
          </a:p>
        </p:txBody>
      </p:sp>
      <p:pic>
        <p:nvPicPr>
          <p:cNvPr id="1485" name="Google Shape;1485;p117"/>
          <p:cNvPicPr preferRelativeResize="0"/>
          <p:nvPr/>
        </p:nvPicPr>
        <p:blipFill rotWithShape="1">
          <a:blip r:embed="rId3">
            <a:alphaModFix/>
          </a:blip>
          <a:srcRect l="8104" t="4289" r="6759" b="5212"/>
          <a:stretch/>
        </p:blipFill>
        <p:spPr>
          <a:xfrm>
            <a:off x="2059200" y="576313"/>
            <a:ext cx="6878751" cy="4299075"/>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489"/>
        <p:cNvGrpSpPr/>
        <p:nvPr/>
      </p:nvGrpSpPr>
      <p:grpSpPr>
        <a:xfrm>
          <a:off x="0" y="0"/>
          <a:ext cx="0" cy="0"/>
          <a:chOff x="0" y="0"/>
          <a:chExt cx="0" cy="0"/>
        </a:xfrm>
      </p:grpSpPr>
      <p:sp>
        <p:nvSpPr>
          <p:cNvPr id="1490" name="Google Shape;1490;p118"/>
          <p:cNvSpPr txBox="1">
            <a:spLocks noGrp="1"/>
          </p:cNvSpPr>
          <p:nvPr>
            <p:ph type="body" idx="1"/>
          </p:nvPr>
        </p:nvSpPr>
        <p:spPr>
          <a:xfrm>
            <a:off x="311700" y="847154"/>
            <a:ext cx="8520600" cy="3725400"/>
          </a:xfrm>
          <a:prstGeom prst="rect">
            <a:avLst/>
          </a:prstGeom>
        </p:spPr>
        <p:txBody>
          <a:bodyPr spcFirstLastPara="1" wrap="square" lIns="91425" tIns="91425" rIns="91425" bIns="91425" anchor="t" anchorCtr="0">
            <a:normAutofit/>
          </a:bodyPr>
          <a:lstStyle/>
          <a:p>
            <a:pPr marL="457200" lvl="0" indent="-361950" algn="l" rtl="0">
              <a:spcBef>
                <a:spcPts val="0"/>
              </a:spcBef>
              <a:spcAft>
                <a:spcPts val="0"/>
              </a:spcAft>
              <a:buSzPts val="2100"/>
              <a:buChar char="●"/>
            </a:pPr>
            <a:r>
              <a:rPr lang="en"/>
              <a:t>Allan Variance is a statistical approximation found using consecutive data points over a specific period of time σ</a:t>
            </a:r>
            <a:r>
              <a:rPr lang="en" baseline="30000"/>
              <a:t>2</a:t>
            </a:r>
            <a:endParaRPr/>
          </a:p>
          <a:p>
            <a:pPr marL="457200" lvl="0" indent="-361950" algn="l" rtl="0">
              <a:spcBef>
                <a:spcPts val="0"/>
              </a:spcBef>
              <a:spcAft>
                <a:spcPts val="0"/>
              </a:spcAft>
              <a:buSzPts val="2100"/>
              <a:buChar char="●"/>
            </a:pPr>
            <a:r>
              <a:rPr lang="en"/>
              <a:t>This variance is related to quantization noise, angle random walk (or velocity random walk), bias instability, rate random walk, and rate ramp</a:t>
            </a:r>
            <a:endParaRPr/>
          </a:p>
          <a:p>
            <a:pPr marL="0" lvl="0" indent="0" algn="l" rtl="0">
              <a:spcBef>
                <a:spcPts val="1200"/>
              </a:spcBef>
              <a:spcAft>
                <a:spcPts val="1200"/>
              </a:spcAft>
              <a:buNone/>
            </a:pPr>
            <a:endParaRPr/>
          </a:p>
        </p:txBody>
      </p:sp>
      <p:sp>
        <p:nvSpPr>
          <p:cNvPr id="1491" name="Google Shape;1491;p118"/>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Error Verification Using Allan Variance</a:t>
            </a:r>
            <a:endParaRPr/>
          </a:p>
        </p:txBody>
      </p:sp>
      <p:sp>
        <p:nvSpPr>
          <p:cNvPr id="1492" name="Google Shape;1492;p118"/>
          <p:cNvSpPr txBox="1"/>
          <p:nvPr/>
        </p:nvSpPr>
        <p:spPr>
          <a:xfrm>
            <a:off x="311700" y="3177175"/>
            <a:ext cx="14133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Calibri"/>
                <a:ea typeface="Calibri"/>
                <a:cs typeface="Calibri"/>
                <a:sym typeface="Calibri"/>
              </a:rPr>
              <a:t>Quantization Noise</a:t>
            </a:r>
            <a:endParaRPr sz="1000">
              <a:latin typeface="Calibri"/>
              <a:ea typeface="Calibri"/>
              <a:cs typeface="Calibri"/>
              <a:sym typeface="Calibri"/>
            </a:endParaRPr>
          </a:p>
        </p:txBody>
      </p:sp>
      <p:sp>
        <p:nvSpPr>
          <p:cNvPr id="1493" name="Google Shape;1493;p118"/>
          <p:cNvSpPr txBox="1"/>
          <p:nvPr/>
        </p:nvSpPr>
        <p:spPr>
          <a:xfrm>
            <a:off x="2014950" y="3177175"/>
            <a:ext cx="14133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Calibri"/>
                <a:ea typeface="Calibri"/>
                <a:cs typeface="Calibri"/>
                <a:sym typeface="Calibri"/>
              </a:rPr>
              <a:t>Angle Random Walk</a:t>
            </a:r>
            <a:endParaRPr sz="1000">
              <a:latin typeface="Calibri"/>
              <a:ea typeface="Calibri"/>
              <a:cs typeface="Calibri"/>
              <a:sym typeface="Calibri"/>
            </a:endParaRPr>
          </a:p>
        </p:txBody>
      </p:sp>
      <p:sp>
        <p:nvSpPr>
          <p:cNvPr id="1494" name="Google Shape;1494;p118"/>
          <p:cNvSpPr txBox="1"/>
          <p:nvPr/>
        </p:nvSpPr>
        <p:spPr>
          <a:xfrm>
            <a:off x="3817850" y="3177175"/>
            <a:ext cx="14133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Calibri"/>
                <a:ea typeface="Calibri"/>
                <a:cs typeface="Calibri"/>
                <a:sym typeface="Calibri"/>
              </a:rPr>
              <a:t>Bias Instability</a:t>
            </a:r>
            <a:endParaRPr sz="1000">
              <a:latin typeface="Calibri"/>
              <a:ea typeface="Calibri"/>
              <a:cs typeface="Calibri"/>
              <a:sym typeface="Calibri"/>
            </a:endParaRPr>
          </a:p>
        </p:txBody>
      </p:sp>
      <p:sp>
        <p:nvSpPr>
          <p:cNvPr id="1495" name="Google Shape;1495;p118"/>
          <p:cNvSpPr txBox="1"/>
          <p:nvPr/>
        </p:nvSpPr>
        <p:spPr>
          <a:xfrm>
            <a:off x="5583100" y="3177175"/>
            <a:ext cx="14133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Calibri"/>
                <a:ea typeface="Calibri"/>
                <a:cs typeface="Calibri"/>
                <a:sym typeface="Calibri"/>
              </a:rPr>
              <a:t>Rate Random Walk</a:t>
            </a:r>
            <a:endParaRPr sz="1000">
              <a:latin typeface="Calibri"/>
              <a:ea typeface="Calibri"/>
              <a:cs typeface="Calibri"/>
              <a:sym typeface="Calibri"/>
            </a:endParaRPr>
          </a:p>
        </p:txBody>
      </p:sp>
      <p:sp>
        <p:nvSpPr>
          <p:cNvPr id="1496" name="Google Shape;1496;p118"/>
          <p:cNvSpPr txBox="1"/>
          <p:nvPr/>
        </p:nvSpPr>
        <p:spPr>
          <a:xfrm>
            <a:off x="7142625" y="3177175"/>
            <a:ext cx="14133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Calibri"/>
                <a:ea typeface="Calibri"/>
                <a:cs typeface="Calibri"/>
                <a:sym typeface="Calibri"/>
              </a:rPr>
              <a:t>Drift Rate Ramp</a:t>
            </a:r>
            <a:endParaRPr sz="1000">
              <a:latin typeface="Calibri"/>
              <a:ea typeface="Calibri"/>
              <a:cs typeface="Calibri"/>
              <a:sym typeface="Calibri"/>
            </a:endParaRPr>
          </a:p>
        </p:txBody>
      </p:sp>
      <p:pic>
        <p:nvPicPr>
          <p:cNvPr id="1497" name="Google Shape;1497;p118"/>
          <p:cNvPicPr preferRelativeResize="0"/>
          <p:nvPr/>
        </p:nvPicPr>
        <p:blipFill>
          <a:blip r:embed="rId3">
            <a:alphaModFix/>
          </a:blip>
          <a:stretch>
            <a:fillRect/>
          </a:stretch>
        </p:blipFill>
        <p:spPr>
          <a:xfrm>
            <a:off x="349350" y="3579100"/>
            <a:ext cx="1266150" cy="629375"/>
          </a:xfrm>
          <a:prstGeom prst="rect">
            <a:avLst/>
          </a:prstGeom>
          <a:noFill/>
          <a:ln w="9525" cap="flat" cmpd="sng">
            <a:solidFill>
              <a:srgbClr val="44546A"/>
            </a:solidFill>
            <a:prstDash val="solid"/>
            <a:round/>
            <a:headEnd type="none" w="sm" len="sm"/>
            <a:tailEnd type="none" w="sm" len="sm"/>
          </a:ln>
        </p:spPr>
      </p:pic>
      <p:cxnSp>
        <p:nvCxnSpPr>
          <p:cNvPr id="1498" name="Google Shape;1498;p118"/>
          <p:cNvCxnSpPr/>
          <p:nvPr/>
        </p:nvCxnSpPr>
        <p:spPr>
          <a:xfrm>
            <a:off x="1904575" y="3050950"/>
            <a:ext cx="3900" cy="1254900"/>
          </a:xfrm>
          <a:prstGeom prst="straightConnector1">
            <a:avLst/>
          </a:prstGeom>
          <a:noFill/>
          <a:ln w="9525" cap="flat" cmpd="sng">
            <a:solidFill>
              <a:srgbClr val="44546A"/>
            </a:solidFill>
            <a:prstDash val="solid"/>
            <a:round/>
            <a:headEnd type="none" w="med" len="med"/>
            <a:tailEnd type="none" w="med" len="med"/>
          </a:ln>
        </p:spPr>
      </p:cxnSp>
      <p:pic>
        <p:nvPicPr>
          <p:cNvPr id="1499" name="Google Shape;1499;p118"/>
          <p:cNvPicPr preferRelativeResize="0"/>
          <p:nvPr/>
        </p:nvPicPr>
        <p:blipFill rotWithShape="1">
          <a:blip r:embed="rId4">
            <a:alphaModFix/>
          </a:blip>
          <a:srcRect r="2267"/>
          <a:stretch/>
        </p:blipFill>
        <p:spPr>
          <a:xfrm>
            <a:off x="2256213" y="3598013"/>
            <a:ext cx="1142000" cy="591550"/>
          </a:xfrm>
          <a:prstGeom prst="rect">
            <a:avLst/>
          </a:prstGeom>
          <a:noFill/>
          <a:ln w="9525" cap="flat" cmpd="sng">
            <a:solidFill>
              <a:srgbClr val="44546A"/>
            </a:solidFill>
            <a:prstDash val="solid"/>
            <a:round/>
            <a:headEnd type="none" w="sm" len="sm"/>
            <a:tailEnd type="none" w="sm" len="sm"/>
          </a:ln>
        </p:spPr>
      </p:pic>
      <p:pic>
        <p:nvPicPr>
          <p:cNvPr id="1500" name="Google Shape;1500;p118"/>
          <p:cNvPicPr preferRelativeResize="0"/>
          <p:nvPr/>
        </p:nvPicPr>
        <p:blipFill>
          <a:blip r:embed="rId5">
            <a:alphaModFix/>
          </a:blip>
          <a:stretch>
            <a:fillRect/>
          </a:stretch>
        </p:blipFill>
        <p:spPr>
          <a:xfrm>
            <a:off x="3817866" y="3673675"/>
            <a:ext cx="448104" cy="220125"/>
          </a:xfrm>
          <a:prstGeom prst="rect">
            <a:avLst/>
          </a:prstGeom>
          <a:noFill/>
          <a:ln w="9525" cap="flat" cmpd="sng">
            <a:solidFill>
              <a:srgbClr val="44546A"/>
            </a:solidFill>
            <a:prstDash val="solid"/>
            <a:round/>
            <a:headEnd type="none" w="sm" len="sm"/>
            <a:tailEnd type="none" w="sm" len="sm"/>
          </a:ln>
        </p:spPr>
      </p:pic>
      <p:pic>
        <p:nvPicPr>
          <p:cNvPr id="1501" name="Google Shape;1501;p118"/>
          <p:cNvPicPr preferRelativeResize="0"/>
          <p:nvPr/>
        </p:nvPicPr>
        <p:blipFill>
          <a:blip r:embed="rId6">
            <a:alphaModFix/>
          </a:blip>
          <a:stretch>
            <a:fillRect/>
          </a:stretch>
        </p:blipFill>
        <p:spPr>
          <a:xfrm>
            <a:off x="3814400" y="3893795"/>
            <a:ext cx="1525199" cy="220130"/>
          </a:xfrm>
          <a:prstGeom prst="rect">
            <a:avLst/>
          </a:prstGeom>
          <a:noFill/>
          <a:ln w="9525" cap="flat" cmpd="sng">
            <a:solidFill>
              <a:srgbClr val="44546A"/>
            </a:solidFill>
            <a:prstDash val="solid"/>
            <a:round/>
            <a:headEnd type="none" w="sm" len="sm"/>
            <a:tailEnd type="none" w="sm" len="sm"/>
          </a:ln>
        </p:spPr>
      </p:pic>
      <p:pic>
        <p:nvPicPr>
          <p:cNvPr id="1502" name="Google Shape;1502;p118"/>
          <p:cNvPicPr preferRelativeResize="0"/>
          <p:nvPr/>
        </p:nvPicPr>
        <p:blipFill rotWithShape="1">
          <a:blip r:embed="rId7">
            <a:alphaModFix/>
          </a:blip>
          <a:srcRect b="20779"/>
          <a:stretch/>
        </p:blipFill>
        <p:spPr>
          <a:xfrm>
            <a:off x="5577563" y="3566360"/>
            <a:ext cx="1321500" cy="502525"/>
          </a:xfrm>
          <a:prstGeom prst="rect">
            <a:avLst/>
          </a:prstGeom>
          <a:noFill/>
          <a:ln w="9525" cap="flat" cmpd="sng">
            <a:solidFill>
              <a:srgbClr val="44546A"/>
            </a:solidFill>
            <a:prstDash val="solid"/>
            <a:round/>
            <a:headEnd type="none" w="sm" len="sm"/>
            <a:tailEnd type="none" w="sm" len="sm"/>
          </a:ln>
        </p:spPr>
      </p:pic>
      <p:pic>
        <p:nvPicPr>
          <p:cNvPr id="1503" name="Google Shape;1503;p118"/>
          <p:cNvPicPr preferRelativeResize="0"/>
          <p:nvPr/>
        </p:nvPicPr>
        <p:blipFill>
          <a:blip r:embed="rId8">
            <a:alphaModFix/>
          </a:blip>
          <a:stretch>
            <a:fillRect/>
          </a:stretch>
        </p:blipFill>
        <p:spPr>
          <a:xfrm>
            <a:off x="7355775" y="3590863"/>
            <a:ext cx="1266150" cy="605856"/>
          </a:xfrm>
          <a:prstGeom prst="rect">
            <a:avLst/>
          </a:prstGeom>
          <a:noFill/>
          <a:ln w="9525" cap="flat" cmpd="sng">
            <a:solidFill>
              <a:srgbClr val="44546A"/>
            </a:solidFill>
            <a:prstDash val="solid"/>
            <a:round/>
            <a:headEnd type="none" w="sm" len="sm"/>
            <a:tailEnd type="none" w="sm" len="sm"/>
          </a:ln>
        </p:spPr>
      </p:pic>
      <p:cxnSp>
        <p:nvCxnSpPr>
          <p:cNvPr id="1504" name="Google Shape;1504;p118"/>
          <p:cNvCxnSpPr/>
          <p:nvPr/>
        </p:nvCxnSpPr>
        <p:spPr>
          <a:xfrm>
            <a:off x="3663913" y="3156288"/>
            <a:ext cx="3900" cy="1254900"/>
          </a:xfrm>
          <a:prstGeom prst="straightConnector1">
            <a:avLst/>
          </a:prstGeom>
          <a:noFill/>
          <a:ln w="9525" cap="flat" cmpd="sng">
            <a:solidFill>
              <a:srgbClr val="44546A"/>
            </a:solidFill>
            <a:prstDash val="solid"/>
            <a:round/>
            <a:headEnd type="none" w="med" len="med"/>
            <a:tailEnd type="none" w="med" len="med"/>
          </a:ln>
        </p:spPr>
      </p:cxnSp>
      <p:cxnSp>
        <p:nvCxnSpPr>
          <p:cNvPr id="1505" name="Google Shape;1505;p118"/>
          <p:cNvCxnSpPr/>
          <p:nvPr/>
        </p:nvCxnSpPr>
        <p:spPr>
          <a:xfrm>
            <a:off x="5459400" y="3156288"/>
            <a:ext cx="3900" cy="1254900"/>
          </a:xfrm>
          <a:prstGeom prst="straightConnector1">
            <a:avLst/>
          </a:prstGeom>
          <a:noFill/>
          <a:ln w="9525" cap="flat" cmpd="sng">
            <a:solidFill>
              <a:srgbClr val="44546A"/>
            </a:solidFill>
            <a:prstDash val="solid"/>
            <a:round/>
            <a:headEnd type="none" w="med" len="med"/>
            <a:tailEnd type="none" w="med" len="med"/>
          </a:ln>
        </p:spPr>
      </p:cxnSp>
      <p:cxnSp>
        <p:nvCxnSpPr>
          <p:cNvPr id="1506" name="Google Shape;1506;p118"/>
          <p:cNvCxnSpPr/>
          <p:nvPr/>
        </p:nvCxnSpPr>
        <p:spPr>
          <a:xfrm>
            <a:off x="7174138" y="3190163"/>
            <a:ext cx="3900" cy="1254900"/>
          </a:xfrm>
          <a:prstGeom prst="straightConnector1">
            <a:avLst/>
          </a:prstGeom>
          <a:noFill/>
          <a:ln w="9525" cap="flat" cmpd="sng">
            <a:solidFill>
              <a:srgbClr val="44546A"/>
            </a:solidFill>
            <a:prstDash val="solid"/>
            <a:round/>
            <a:headEnd type="none" w="med" len="med"/>
            <a:tailEnd type="none" w="med" len="med"/>
          </a:ln>
        </p:spPr>
      </p:cxnSp>
      <p:sp>
        <p:nvSpPr>
          <p:cNvPr id="1507" name="Google Shape;1507;p118"/>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96</a:t>
            </a:fld>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511"/>
        <p:cNvGrpSpPr/>
        <p:nvPr/>
      </p:nvGrpSpPr>
      <p:grpSpPr>
        <a:xfrm>
          <a:off x="0" y="0"/>
          <a:ext cx="0" cy="0"/>
          <a:chOff x="0" y="0"/>
          <a:chExt cx="0" cy="0"/>
        </a:xfrm>
      </p:grpSpPr>
      <p:sp>
        <p:nvSpPr>
          <p:cNvPr id="1512" name="Google Shape;1512;p119"/>
          <p:cNvSpPr txBox="1">
            <a:spLocks noGrp="1"/>
          </p:cNvSpPr>
          <p:nvPr>
            <p:ph type="body" idx="1"/>
          </p:nvPr>
        </p:nvSpPr>
        <p:spPr>
          <a:xfrm>
            <a:off x="311700" y="847138"/>
            <a:ext cx="8520600" cy="3734700"/>
          </a:xfrm>
          <a:prstGeom prst="rect">
            <a:avLst/>
          </a:prstGeom>
        </p:spPr>
        <p:txBody>
          <a:bodyPr spcFirstLastPara="1" wrap="square" lIns="91425" tIns="91425" rIns="91425" bIns="91425" anchor="t" anchorCtr="0">
            <a:normAutofit/>
          </a:bodyPr>
          <a:lstStyle/>
          <a:p>
            <a:pPr marL="457200" lvl="0" indent="-361950" algn="l" rtl="0">
              <a:spcBef>
                <a:spcPts val="0"/>
              </a:spcBef>
              <a:spcAft>
                <a:spcPts val="0"/>
              </a:spcAft>
              <a:buSzPts val="2100"/>
              <a:buChar char="●"/>
            </a:pPr>
            <a:r>
              <a:rPr lang="en"/>
              <a:t>Using N consecutive data points with a sample time of t</a:t>
            </a:r>
            <a:r>
              <a:rPr lang="en" baseline="-25000"/>
              <a:t>0</a:t>
            </a:r>
            <a:r>
              <a:rPr lang="en"/>
              <a:t> </a:t>
            </a:r>
            <a:endParaRPr/>
          </a:p>
          <a:p>
            <a:pPr marL="457200" lvl="0" indent="-361950" algn="l" rtl="0">
              <a:spcBef>
                <a:spcPts val="0"/>
              </a:spcBef>
              <a:spcAft>
                <a:spcPts val="0"/>
              </a:spcAft>
              <a:buSzPts val="2100"/>
              <a:buChar char="●"/>
            </a:pPr>
            <a:r>
              <a:rPr lang="en"/>
              <a:t>Form consecutive clusters of size n (n &lt; N/2) with time </a:t>
            </a:r>
            <a:endParaRPr sz="100"/>
          </a:p>
          <a:p>
            <a:pPr marL="0" lvl="0" indent="457200" algn="l" rtl="0">
              <a:spcBef>
                <a:spcPts val="1200"/>
              </a:spcBef>
              <a:spcAft>
                <a:spcPts val="0"/>
              </a:spcAft>
              <a:buNone/>
            </a:pPr>
            <a:r>
              <a:rPr lang="en"/>
              <a:t>Cluster Average: </a:t>
            </a:r>
            <a:endParaRPr/>
          </a:p>
          <a:p>
            <a:pPr marL="0" lvl="0" indent="457200" algn="l" rtl="0">
              <a:spcBef>
                <a:spcPts val="1200"/>
              </a:spcBef>
              <a:spcAft>
                <a:spcPts val="0"/>
              </a:spcAft>
              <a:buNone/>
            </a:pPr>
            <a:endParaRPr/>
          </a:p>
          <a:p>
            <a:pPr marL="0" lvl="0" indent="457200" algn="l" rtl="0">
              <a:spcBef>
                <a:spcPts val="1200"/>
              </a:spcBef>
              <a:spcAft>
                <a:spcPts val="0"/>
              </a:spcAft>
              <a:buNone/>
            </a:pPr>
            <a:r>
              <a:rPr lang="en"/>
              <a:t>Next Cluster Average:</a:t>
            </a:r>
            <a:endParaRPr/>
          </a:p>
          <a:p>
            <a:pPr marL="0" lvl="0" indent="457200" algn="l" rtl="0">
              <a:spcBef>
                <a:spcPts val="1200"/>
              </a:spcBef>
              <a:spcAft>
                <a:spcPts val="0"/>
              </a:spcAft>
              <a:buNone/>
            </a:pPr>
            <a:endParaRPr/>
          </a:p>
          <a:p>
            <a:pPr marL="0" lvl="0" indent="457200" algn="l" rtl="0">
              <a:spcBef>
                <a:spcPts val="1200"/>
              </a:spcBef>
              <a:spcAft>
                <a:spcPts val="1200"/>
              </a:spcAft>
              <a:buNone/>
            </a:pPr>
            <a:r>
              <a:rPr lang="en"/>
              <a:t>Allan Variance:  </a:t>
            </a:r>
            <a:endParaRPr/>
          </a:p>
        </p:txBody>
      </p:sp>
      <p:sp>
        <p:nvSpPr>
          <p:cNvPr id="1513" name="Google Shape;1513;p119"/>
          <p:cNvSpPr txBox="1">
            <a:spLocks noGrp="1"/>
          </p:cNvSpPr>
          <p:nvPr>
            <p:ph type="title"/>
          </p:nvPr>
        </p:nvSpPr>
        <p:spPr>
          <a:xfrm>
            <a:off x="153025" y="0"/>
            <a:ext cx="83799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Electronics - Allan Variance Computation </a:t>
            </a:r>
            <a:endParaRPr/>
          </a:p>
        </p:txBody>
      </p:sp>
      <p:pic>
        <p:nvPicPr>
          <p:cNvPr id="1514" name="Google Shape;1514;p119"/>
          <p:cNvPicPr preferRelativeResize="0"/>
          <p:nvPr/>
        </p:nvPicPr>
        <p:blipFill>
          <a:blip r:embed="rId3">
            <a:alphaModFix/>
          </a:blip>
          <a:stretch>
            <a:fillRect/>
          </a:stretch>
        </p:blipFill>
        <p:spPr>
          <a:xfrm>
            <a:off x="2903538" y="1617663"/>
            <a:ext cx="3209925" cy="1019175"/>
          </a:xfrm>
          <a:prstGeom prst="rect">
            <a:avLst/>
          </a:prstGeom>
          <a:noFill/>
          <a:ln>
            <a:noFill/>
          </a:ln>
        </p:spPr>
      </p:pic>
      <p:pic>
        <p:nvPicPr>
          <p:cNvPr id="1515" name="Google Shape;1515;p119"/>
          <p:cNvPicPr preferRelativeResize="0"/>
          <p:nvPr/>
        </p:nvPicPr>
        <p:blipFill>
          <a:blip r:embed="rId4">
            <a:alphaModFix/>
          </a:blip>
          <a:stretch>
            <a:fillRect/>
          </a:stretch>
        </p:blipFill>
        <p:spPr>
          <a:xfrm>
            <a:off x="3417888" y="2636850"/>
            <a:ext cx="3781425" cy="1162050"/>
          </a:xfrm>
          <a:prstGeom prst="rect">
            <a:avLst/>
          </a:prstGeom>
          <a:noFill/>
          <a:ln>
            <a:noFill/>
          </a:ln>
        </p:spPr>
      </p:pic>
      <p:pic>
        <p:nvPicPr>
          <p:cNvPr id="1516" name="Google Shape;1516;p119"/>
          <p:cNvPicPr preferRelativeResize="0"/>
          <p:nvPr/>
        </p:nvPicPr>
        <p:blipFill>
          <a:blip r:embed="rId5">
            <a:alphaModFix/>
          </a:blip>
          <a:stretch>
            <a:fillRect/>
          </a:stretch>
        </p:blipFill>
        <p:spPr>
          <a:xfrm>
            <a:off x="2903550" y="3798900"/>
            <a:ext cx="5143500" cy="838200"/>
          </a:xfrm>
          <a:prstGeom prst="rect">
            <a:avLst/>
          </a:prstGeom>
          <a:noFill/>
          <a:ln>
            <a:noFill/>
          </a:ln>
        </p:spPr>
      </p:pic>
      <p:sp>
        <p:nvSpPr>
          <p:cNvPr id="1517" name="Google Shape;1517;p119"/>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97</a:t>
            </a:fld>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sp>
        <p:nvSpPr>
          <p:cNvPr id="1522" name="Google Shape;1522;p120"/>
          <p:cNvSpPr txBox="1">
            <a:spLocks noGrp="1"/>
          </p:cNvSpPr>
          <p:nvPr>
            <p:ph type="sldNum" idx="12"/>
          </p:nvPr>
        </p:nvSpPr>
        <p:spPr>
          <a:xfrm>
            <a:off x="8595300" y="4875297"/>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98</a:t>
            </a:fld>
            <a:endParaRPr/>
          </a:p>
        </p:txBody>
      </p:sp>
      <p:sp>
        <p:nvSpPr>
          <p:cNvPr id="1523" name="Google Shape;1523;p120"/>
          <p:cNvSpPr txBox="1">
            <a:spLocks noGrp="1"/>
          </p:cNvSpPr>
          <p:nvPr>
            <p:ph type="title"/>
          </p:nvPr>
        </p:nvSpPr>
        <p:spPr>
          <a:xfrm>
            <a:off x="123175" y="2259900"/>
            <a:ext cx="5439600" cy="623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Ground Software Backup Slides</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527"/>
        <p:cNvGrpSpPr/>
        <p:nvPr/>
      </p:nvGrpSpPr>
      <p:grpSpPr>
        <a:xfrm>
          <a:off x="0" y="0"/>
          <a:ext cx="0" cy="0"/>
          <a:chOff x="0" y="0"/>
          <a:chExt cx="0" cy="0"/>
        </a:xfrm>
      </p:grpSpPr>
      <p:sp>
        <p:nvSpPr>
          <p:cNvPr id="1528" name="Google Shape;1528;p121"/>
          <p:cNvSpPr txBox="1">
            <a:spLocks noGrp="1"/>
          </p:cNvSpPr>
          <p:nvPr>
            <p:ph type="title"/>
          </p:nvPr>
        </p:nvSpPr>
        <p:spPr>
          <a:xfrm>
            <a:off x="153025" y="0"/>
            <a:ext cx="83799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Ground Software - FSW / GS Communications</a:t>
            </a:r>
            <a:endParaRPr/>
          </a:p>
        </p:txBody>
      </p:sp>
      <p:sp>
        <p:nvSpPr>
          <p:cNvPr id="1529" name="Google Shape;1529;p121"/>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99</a:t>
            </a:fld>
            <a:endParaRPr/>
          </a:p>
        </p:txBody>
      </p:sp>
      <p:graphicFrame>
        <p:nvGraphicFramePr>
          <p:cNvPr id="1530" name="Google Shape;1530;p121"/>
          <p:cNvGraphicFramePr/>
          <p:nvPr/>
        </p:nvGraphicFramePr>
        <p:xfrm>
          <a:off x="555738" y="694500"/>
          <a:ext cx="3000000" cy="3000000"/>
        </p:xfrm>
        <a:graphic>
          <a:graphicData uri="http://schemas.openxmlformats.org/drawingml/2006/table">
            <a:tbl>
              <a:tblPr>
                <a:noFill/>
                <a:tableStyleId>{2B3CC3D6-1F7A-4778-AB20-04DCFBE73B5B}</a:tableStyleId>
              </a:tblPr>
              <a:tblGrid>
                <a:gridCol w="1952125">
                  <a:extLst>
                    <a:ext uri="{9D8B030D-6E8A-4147-A177-3AD203B41FA5}">
                      <a16:colId xmlns:a16="http://schemas.microsoft.com/office/drawing/2014/main" val="20000"/>
                    </a:ext>
                  </a:extLst>
                </a:gridCol>
                <a:gridCol w="6080375">
                  <a:extLst>
                    <a:ext uri="{9D8B030D-6E8A-4147-A177-3AD203B41FA5}">
                      <a16:colId xmlns:a16="http://schemas.microsoft.com/office/drawing/2014/main" val="20001"/>
                    </a:ext>
                  </a:extLst>
                </a:gridCol>
              </a:tblGrid>
              <a:tr h="596900">
                <a:tc>
                  <a:txBody>
                    <a:bodyPr/>
                    <a:lstStyle/>
                    <a:p>
                      <a:pPr marL="0" lvl="0" indent="0" algn="ctr" rtl="0">
                        <a:spcBef>
                          <a:spcPts val="0"/>
                        </a:spcBef>
                        <a:spcAft>
                          <a:spcPts val="0"/>
                        </a:spcAft>
                        <a:buNone/>
                      </a:pPr>
                      <a:r>
                        <a:rPr lang="en" b="1">
                          <a:solidFill>
                            <a:srgbClr val="434343"/>
                          </a:solidFill>
                          <a:latin typeface="Roboto"/>
                          <a:ea typeface="Roboto"/>
                          <a:cs typeface="Roboto"/>
                          <a:sym typeface="Roboto"/>
                        </a:rPr>
                        <a:t>E3: Communication</a:t>
                      </a:r>
                      <a:endParaRPr b="1">
                        <a:solidFill>
                          <a:srgbClr val="434343"/>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1200">
                          <a:solidFill>
                            <a:srgbClr val="434343"/>
                          </a:solidFill>
                          <a:latin typeface="Roboto"/>
                          <a:ea typeface="Roboto"/>
                          <a:cs typeface="Roboto"/>
                          <a:sym typeface="Roboto"/>
                        </a:rPr>
                        <a:t>The GAINS system must have uplink and downlink capabilities with the ground station, as well as data transmission to the parent satellite.</a:t>
                      </a:r>
                      <a:endParaRPr sz="1200">
                        <a:solidFill>
                          <a:srgbClr val="434343"/>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sp>
        <p:nvSpPr>
          <p:cNvPr id="1531" name="Google Shape;1531;p121"/>
          <p:cNvSpPr txBox="1">
            <a:spLocks noGrp="1"/>
          </p:cNvSpPr>
          <p:nvPr>
            <p:ph type="body" idx="1"/>
          </p:nvPr>
        </p:nvSpPr>
        <p:spPr>
          <a:xfrm>
            <a:off x="311700" y="1409600"/>
            <a:ext cx="8435100" cy="31722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sz="1900">
                <a:solidFill>
                  <a:srgbClr val="000000"/>
                </a:solidFill>
                <a:latin typeface="Arial"/>
                <a:ea typeface="Arial"/>
                <a:cs typeface="Arial"/>
                <a:sym typeface="Arial"/>
              </a:rPr>
              <a:t>(p,v,a) = (position, velocity, acceleration)  |  (θ,⍵,⍺) = angular (p,v,a)</a:t>
            </a:r>
            <a:endParaRPr sz="1900">
              <a:solidFill>
                <a:srgbClr val="000000"/>
              </a:solidFill>
              <a:latin typeface="Arial"/>
              <a:ea typeface="Arial"/>
              <a:cs typeface="Arial"/>
              <a:sym typeface="Arial"/>
            </a:endParaRPr>
          </a:p>
          <a:p>
            <a:pPr marL="0" lvl="0" indent="0" algn="l" rtl="0">
              <a:spcBef>
                <a:spcPts val="900"/>
              </a:spcBef>
              <a:spcAft>
                <a:spcPts val="0"/>
              </a:spcAft>
              <a:buNone/>
            </a:pPr>
            <a:r>
              <a:rPr lang="en" sz="1900" b="1">
                <a:solidFill>
                  <a:srgbClr val="000000"/>
                </a:solidFill>
                <a:latin typeface="Arial"/>
                <a:ea typeface="Arial"/>
                <a:cs typeface="Arial"/>
                <a:sym typeface="Arial"/>
              </a:rPr>
              <a:t>Data Downlink:</a:t>
            </a:r>
            <a:r>
              <a:rPr lang="en" sz="1900">
                <a:solidFill>
                  <a:srgbClr val="000000"/>
                </a:solidFill>
                <a:latin typeface="Arial"/>
                <a:ea typeface="Arial"/>
                <a:cs typeface="Arial"/>
                <a:sym typeface="Arial"/>
              </a:rPr>
              <a:t> [timestamp, (p,v,a,θ,⍵,⍺), kalman uncertainties (p,v,a,θ,⍵,⍺)] = 1 + 9 + 9 + 18 = 37 states</a:t>
            </a:r>
            <a:endParaRPr sz="1900">
              <a:solidFill>
                <a:srgbClr val="000000"/>
              </a:solidFill>
              <a:latin typeface="Arial"/>
              <a:ea typeface="Arial"/>
              <a:cs typeface="Arial"/>
              <a:sym typeface="Arial"/>
            </a:endParaRPr>
          </a:p>
          <a:p>
            <a:pPr marL="0" lvl="0" indent="0" algn="l" rtl="0">
              <a:spcBef>
                <a:spcPts val="900"/>
              </a:spcBef>
              <a:spcAft>
                <a:spcPts val="0"/>
              </a:spcAft>
              <a:buNone/>
            </a:pPr>
            <a:r>
              <a:rPr lang="en" sz="1900" b="1">
                <a:solidFill>
                  <a:srgbClr val="000000"/>
                </a:solidFill>
                <a:latin typeface="Arial"/>
                <a:ea typeface="Arial"/>
                <a:cs typeface="Arial"/>
                <a:sym typeface="Arial"/>
              </a:rPr>
              <a:t>Data Uplink:</a:t>
            </a:r>
            <a:r>
              <a:rPr lang="en" sz="1900">
                <a:solidFill>
                  <a:srgbClr val="000000"/>
                </a:solidFill>
                <a:latin typeface="Arial"/>
                <a:ea typeface="Arial"/>
                <a:cs typeface="Arial"/>
                <a:sym typeface="Arial"/>
              </a:rPr>
              <a:t> [timestamp, (p,v,a,θ,⍵,⍺), sigma error values (p,v,a,θ,⍵,⍺), operation mode] = 1 + 9 + 9 + 18 + 1 = 38 states</a:t>
            </a:r>
            <a:endParaRPr sz="1900">
              <a:solidFill>
                <a:srgbClr val="000000"/>
              </a:solidFill>
              <a:latin typeface="Arial"/>
              <a:ea typeface="Arial"/>
              <a:cs typeface="Arial"/>
              <a:sym typeface="Arial"/>
            </a:endParaRPr>
          </a:p>
          <a:p>
            <a:pPr marL="0" lvl="0" indent="0" algn="l" rtl="0">
              <a:spcBef>
                <a:spcPts val="900"/>
              </a:spcBef>
              <a:spcAft>
                <a:spcPts val="0"/>
              </a:spcAft>
              <a:buNone/>
            </a:pPr>
            <a:r>
              <a:rPr lang="en" sz="1900" b="1">
                <a:solidFill>
                  <a:srgbClr val="000000"/>
                </a:solidFill>
                <a:latin typeface="Arial"/>
                <a:ea typeface="Arial"/>
                <a:cs typeface="Arial"/>
                <a:sym typeface="Arial"/>
              </a:rPr>
              <a:t>Data Rate: </a:t>
            </a:r>
            <a:r>
              <a:rPr lang="en" sz="1900">
                <a:solidFill>
                  <a:srgbClr val="000000"/>
                </a:solidFill>
                <a:latin typeface="Arial"/>
                <a:ea typeface="Arial"/>
                <a:cs typeface="Arial"/>
                <a:sym typeface="Arial"/>
              </a:rPr>
              <a:t>460 kbps Full Duplex</a:t>
            </a:r>
            <a:endParaRPr sz="1900">
              <a:solidFill>
                <a:srgbClr val="000000"/>
              </a:solidFill>
              <a:latin typeface="Arial"/>
              <a:ea typeface="Arial"/>
              <a:cs typeface="Arial"/>
              <a:sym typeface="Arial"/>
            </a:endParaRPr>
          </a:p>
          <a:p>
            <a:pPr marL="0" lvl="0" indent="0" algn="l" rtl="0">
              <a:spcBef>
                <a:spcPts val="900"/>
              </a:spcBef>
              <a:spcAft>
                <a:spcPts val="0"/>
              </a:spcAft>
              <a:buNone/>
            </a:pPr>
            <a:r>
              <a:rPr lang="en" sz="1900">
                <a:solidFill>
                  <a:srgbClr val="000000"/>
                </a:solidFill>
                <a:latin typeface="Arial"/>
                <a:ea typeface="Arial"/>
                <a:cs typeface="Arial"/>
                <a:sym typeface="Arial"/>
              </a:rPr>
              <a:t>38 states * 8 bytes per double * 7200 seconds * 100 Hz / 460000 bps = ~8 minutes of upload / download time</a:t>
            </a:r>
            <a:endParaRPr sz="1900">
              <a:solidFill>
                <a:srgbClr val="000000"/>
              </a:solidFill>
              <a:latin typeface="Arial"/>
              <a:ea typeface="Arial"/>
              <a:cs typeface="Arial"/>
              <a:sym typeface="Arial"/>
            </a:endParaRPr>
          </a:p>
          <a:p>
            <a:pPr marL="0" lvl="0" indent="0" algn="l" rtl="0">
              <a:spcBef>
                <a:spcPts val="900"/>
              </a:spcBef>
              <a:spcAft>
                <a:spcPts val="900"/>
              </a:spcAft>
              <a:buNone/>
            </a:pPr>
            <a:endParaRPr sz="1900">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Paradigm">
  <a:themeElements>
    <a:clrScheme name="Paradigm">
      <a:dk1>
        <a:srgbClr val="092E82"/>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D1C97D5F27A942A6ECCDFB95DF13FE" ma:contentTypeVersion="2" ma:contentTypeDescription="Create a new document." ma:contentTypeScope="" ma:versionID="5c0e740550673f5f4954bb6797f86aac">
  <xsd:schema xmlns:xsd="http://www.w3.org/2001/XMLSchema" xmlns:xs="http://www.w3.org/2001/XMLSchema" xmlns:p="http://schemas.microsoft.com/office/2006/metadata/properties" xmlns:ns2="808fd839-170a-44a4-85e4-5aff044f8a2d" targetNamespace="http://schemas.microsoft.com/office/2006/metadata/properties" ma:root="true" ma:fieldsID="5619e1ff52abc926600559262f396ca4" ns2:_="">
    <xsd:import namespace="808fd839-170a-44a4-85e4-5aff044f8a2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8fd839-170a-44a4-85e4-5aff044f8a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1A4DC2C-861A-4F45-8AEF-4ADC4FE44059}"/>
</file>

<file path=customXml/itemProps2.xml><?xml version="1.0" encoding="utf-8"?>
<ds:datastoreItem xmlns:ds="http://schemas.openxmlformats.org/officeDocument/2006/customXml" ds:itemID="{09DABF13-7A42-4F6C-885E-343A4BE9228B}"/>
</file>

<file path=customXml/itemProps3.xml><?xml version="1.0" encoding="utf-8"?>
<ds:datastoreItem xmlns:ds="http://schemas.openxmlformats.org/officeDocument/2006/customXml" ds:itemID="{B7E1E404-FE02-4E6A-AA0B-252D13D6CBF9}"/>
</file>

<file path=docProps/app.xml><?xml version="1.0" encoding="utf-8"?>
<Properties xmlns="http://schemas.openxmlformats.org/officeDocument/2006/extended-properties" xmlns:vt="http://schemas.openxmlformats.org/officeDocument/2006/docPropsVTypes">
  <TotalTime>2</TotalTime>
  <Words>7414</Words>
  <Application>Microsoft Office PowerPoint</Application>
  <PresentationFormat>On-screen Show (16:9)</PresentationFormat>
  <Paragraphs>1534</Paragraphs>
  <Slides>114</Slides>
  <Notes>114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114</vt:i4>
      </vt:variant>
    </vt:vector>
  </HeadingPairs>
  <TitlesOfParts>
    <vt:vector size="120" baseType="lpstr">
      <vt:lpstr>Georgia</vt:lpstr>
      <vt:lpstr>Arial</vt:lpstr>
      <vt:lpstr>Merriweather</vt:lpstr>
      <vt:lpstr>Calibri</vt:lpstr>
      <vt:lpstr>Roboto</vt:lpstr>
      <vt:lpstr>Paradigm</vt:lpstr>
      <vt:lpstr>GAINS  General Atomics Inertial Navigation System  </vt:lpstr>
      <vt:lpstr>Agenda</vt:lpstr>
      <vt:lpstr>Project Overview</vt:lpstr>
      <vt:lpstr>Mission Statement</vt:lpstr>
      <vt:lpstr>Mission Objectives</vt:lpstr>
      <vt:lpstr>Full Mission CONOPS</vt:lpstr>
      <vt:lpstr>GAINS Project CONOPS</vt:lpstr>
      <vt:lpstr>GAINS Change of Scope</vt:lpstr>
      <vt:lpstr>Design Solution</vt:lpstr>
      <vt:lpstr>System Functional Block Diagram</vt:lpstr>
      <vt:lpstr>Electronics Design - PCB Functional Block Diagram</vt:lpstr>
      <vt:lpstr>Electronics Design - Sensors</vt:lpstr>
      <vt:lpstr>Flight Software Design</vt:lpstr>
      <vt:lpstr>Mechanical Concept Design</vt:lpstr>
      <vt:lpstr>Ground Software - GS Flowchart </vt:lpstr>
      <vt:lpstr>Critical Projects Elements/Project Risk</vt:lpstr>
      <vt:lpstr>Critical Project Elements</vt:lpstr>
      <vt:lpstr>CPE 1</vt:lpstr>
      <vt:lpstr>CPE 2</vt:lpstr>
      <vt:lpstr>CPE 4</vt:lpstr>
      <vt:lpstr>Risk Matrix (New Scope)</vt:lpstr>
      <vt:lpstr>Design Requirements/Satisfaction</vt:lpstr>
      <vt:lpstr>Electronics - Accuracy Model</vt:lpstr>
      <vt:lpstr>Electronics - Velocity Accuracy Model Derivation </vt:lpstr>
      <vt:lpstr>Electronics - Position Accuracy Model Derivation</vt:lpstr>
      <vt:lpstr>Electronics - Dominant Error Source</vt:lpstr>
      <vt:lpstr>Electronics - Dominant Error Source</vt:lpstr>
      <vt:lpstr>Electronics - Bias Calibration Model</vt:lpstr>
      <vt:lpstr>Electronics - Lifetime Drift (Repeatability) </vt:lpstr>
      <vt:lpstr>Electronics - Model Results</vt:lpstr>
      <vt:lpstr>FSW- Kalman Filter Model </vt:lpstr>
      <vt:lpstr>FSW - Multiplicative Extended Kalman Filter</vt:lpstr>
      <vt:lpstr>GAINS Change of Scope Recap</vt:lpstr>
      <vt:lpstr>Thrust Addition Benefits</vt:lpstr>
      <vt:lpstr>Electronics - Model Results (New Scope)</vt:lpstr>
      <vt:lpstr>FSW - New Scope</vt:lpstr>
      <vt:lpstr>FSW - Compute Time Estimates</vt:lpstr>
      <vt:lpstr>Verification &amp; Validation</vt:lpstr>
      <vt:lpstr>Tabletop Test - Models</vt:lpstr>
      <vt:lpstr>Tabletop Test </vt:lpstr>
      <vt:lpstr>5-Axis CNC Test</vt:lpstr>
      <vt:lpstr>5-Axis CNC Test - Description</vt:lpstr>
      <vt:lpstr>Project Planning</vt:lpstr>
      <vt:lpstr>WBS</vt:lpstr>
      <vt:lpstr>Updated Work Plan</vt:lpstr>
      <vt:lpstr>Cost Plan</vt:lpstr>
      <vt:lpstr>Major Test Overview</vt:lpstr>
      <vt:lpstr>Questions?</vt:lpstr>
      <vt:lpstr>Backup</vt:lpstr>
      <vt:lpstr>Mechanical Backup Slides</vt:lpstr>
      <vt:lpstr>Mechanical - Overview</vt:lpstr>
      <vt:lpstr>Mechanical Design</vt:lpstr>
      <vt:lpstr>Mechanical Design- Additional CAD </vt:lpstr>
      <vt:lpstr>Mechanical - Electromagnetic Compatibility</vt:lpstr>
      <vt:lpstr>Mechanical - Shielding Effectiveness Setup</vt:lpstr>
      <vt:lpstr>Mechanical - Designed Shielding Effectiveness</vt:lpstr>
      <vt:lpstr>Mechanical - Shielding Effectiveness</vt:lpstr>
      <vt:lpstr>Mechanical - Electrostatic Discharge (ESD) </vt:lpstr>
      <vt:lpstr>Mechanical - Electrostatic Discharge Vulnerability </vt:lpstr>
      <vt:lpstr>Mechanical - Electrostatic Discharge Protection</vt:lpstr>
      <vt:lpstr>Mechanical - Thermal Analysis Setup</vt:lpstr>
      <vt:lpstr>Mechanical - Thermal Analysis Results</vt:lpstr>
      <vt:lpstr>Mechanical - Thermal Analysis Setup (Backup Slide)</vt:lpstr>
      <vt:lpstr>Planned Evaluation Criteria Weight Justification</vt:lpstr>
      <vt:lpstr>Mechanical - Planned Material Trade Matrix</vt:lpstr>
      <vt:lpstr>Flight Software Backup Slides</vt:lpstr>
      <vt:lpstr>Flight Software Design</vt:lpstr>
      <vt:lpstr>FSW - Kalman Filter Model </vt:lpstr>
      <vt:lpstr>FLOPS</vt:lpstr>
      <vt:lpstr>FLOPS</vt:lpstr>
      <vt:lpstr>State Extrapolation Equation </vt:lpstr>
      <vt:lpstr>Covariance Extrapolation Equation </vt:lpstr>
      <vt:lpstr>Kalman Gain Equation </vt:lpstr>
      <vt:lpstr>State Update Equation </vt:lpstr>
      <vt:lpstr>Covariance Update Equation </vt:lpstr>
      <vt:lpstr>FSW - Time Prediction (New Scope)</vt:lpstr>
      <vt:lpstr>FSW - Process Noise Covariance Matrix</vt:lpstr>
      <vt:lpstr>Electronics Backup Slides</vt:lpstr>
      <vt:lpstr>Microcontroller Trade - Overview</vt:lpstr>
      <vt:lpstr>Microcontroller Trade - Approach</vt:lpstr>
      <vt:lpstr>Microcontroller - Testing</vt:lpstr>
      <vt:lpstr>Electronics - Microcontroller Trade</vt:lpstr>
      <vt:lpstr>Electronics - Weighted Flash Memory Trade Matrix</vt:lpstr>
      <vt:lpstr>Electronics - Accelerometer Trade</vt:lpstr>
      <vt:lpstr>Electronics - Accuracy Model General Feasibility </vt:lpstr>
      <vt:lpstr>Electronics - Bias Term Calibration</vt:lpstr>
      <vt:lpstr>Electronics - Temperature Variations</vt:lpstr>
      <vt:lpstr>Electronics - Best Possible Calibration Accuracy </vt:lpstr>
      <vt:lpstr>Electronics - Realistic Calibration Accuracy </vt:lpstr>
      <vt:lpstr>Electronics - “Realistic Calibration”</vt:lpstr>
      <vt:lpstr>Electronics - Accelerometer vs Gyro Influence </vt:lpstr>
      <vt:lpstr>Electronics - Number of Sensors</vt:lpstr>
      <vt:lpstr>Electronics - Single vs Multi-axis Sensors</vt:lpstr>
      <vt:lpstr>Electronics - Thrusting Model </vt:lpstr>
      <vt:lpstr>Electronics - Accuracy Model with Thrusting </vt:lpstr>
      <vt:lpstr>Error Verification Using Allan Variance</vt:lpstr>
      <vt:lpstr>Electronics - Allan Variance Computation </vt:lpstr>
      <vt:lpstr>Ground Software Backup Slides</vt:lpstr>
      <vt:lpstr>Ground Software - FSW / GS Communications</vt:lpstr>
      <vt:lpstr>Ground Software - FSW / GS Communications</vt:lpstr>
      <vt:lpstr>Ground Software - FSW / GS Communications</vt:lpstr>
      <vt:lpstr>Ground Software - N-Body Model</vt:lpstr>
      <vt:lpstr>Ground Software - N-Body Model</vt:lpstr>
      <vt:lpstr>Ground Software - Numerical Integration</vt:lpstr>
      <vt:lpstr>Ground Software - Numerical Integration</vt:lpstr>
      <vt:lpstr>Admin Backup Slides</vt:lpstr>
      <vt:lpstr>Human Resources</vt:lpstr>
      <vt:lpstr>Old Work Plan</vt:lpstr>
      <vt:lpstr>Old Gantt - Mechanical</vt:lpstr>
      <vt:lpstr>Old Gantt - Flight Software</vt:lpstr>
      <vt:lpstr>Old Gantt - Electronics</vt:lpstr>
      <vt:lpstr>Old Gantt - Ground Software</vt:lpstr>
      <vt:lpstr>Timeline (Path Taken)</vt:lpstr>
      <vt:lpstr>Risk Matrix (Old)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GAINS  General Atomics Inertial Navigation System  </dc:title>
  <dc:creator>Addi Woodard</dc:creator>
  <cp:lastModifiedBy>Addi Woodard</cp:lastModifiedBy>
  <cp:revision>3</cp:revision>
  <dcterms:modified xsi:type="dcterms:W3CDTF">2022-11-28T16:26:52Z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0x01010055D1C97D5F27A942A6ECCDFB95DF13FE</vt:lpwstr>
  </property>
</Properties>
</file>